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Masters/slideMaster30.xml" ContentType="application/vnd.openxmlformats-officedocument.presentationml.slideMaster+xml"/>
  <Override PartName="/ppt/slideMasters/slideMaster31.xml" ContentType="application/vnd.openxmlformats-officedocument.presentationml.slideMaster+xml"/>
  <Override PartName="/ppt/slideMasters/slideMaster32.xml" ContentType="application/vnd.openxmlformats-officedocument.presentationml.slideMaster+xml"/>
  <Override PartName="/ppt/slideMasters/slideMaster33.xml" ContentType="application/vnd.openxmlformats-officedocument.presentationml.slideMaster+xml"/>
  <Override PartName="/ppt/slideMasters/slideMaster34.xml" ContentType="application/vnd.openxmlformats-officedocument.presentationml.slideMaster+xml"/>
  <Override PartName="/ppt/slideMasters/slideMaster35.xml" ContentType="application/vnd.openxmlformats-officedocument.presentationml.slideMaster+xml"/>
  <Override PartName="/ppt/slideMasters/slideMaster36.xml" ContentType="application/vnd.openxmlformats-officedocument.presentationml.slideMaster+xml"/>
  <Override PartName="/ppt/slideMasters/slideMaster37.xml" ContentType="application/vnd.openxmlformats-officedocument.presentationml.slideMaster+xml"/>
  <Override PartName="/ppt/slideMasters/slideMaster38.xml" ContentType="application/vnd.openxmlformats-officedocument.presentationml.slideMaster+xml"/>
  <Override PartName="/ppt/slideMasters/slideMaster39.xml" ContentType="application/vnd.openxmlformats-officedocument.presentationml.slideMaster+xml"/>
  <Override PartName="/ppt/slideMasters/slideMaster40.xml" ContentType="application/vnd.openxmlformats-officedocument.presentationml.slideMaster+xml"/>
  <Override PartName="/ppt/slideMasters/slideMaster41.xml" ContentType="application/vnd.openxmlformats-officedocument.presentationml.slideMaster+xml"/>
  <Override PartName="/ppt/slideMasters/slideMaster42.xml" ContentType="application/vnd.openxmlformats-officedocument.presentationml.slideMaster+xml"/>
  <Override PartName="/ppt/slideMasters/slideMaster43.xml" ContentType="application/vnd.openxmlformats-officedocument.presentationml.slideMaster+xml"/>
  <Override PartName="/ppt/slideMasters/slideMaster44.xml" ContentType="application/vnd.openxmlformats-officedocument.presentationml.slideMaster+xml"/>
  <Override PartName="/ppt/slideMasters/slideMaster45.xml" ContentType="application/vnd.openxmlformats-officedocument.presentationml.slideMaster+xml"/>
  <Override PartName="/ppt/slideMasters/slideMaster46.xml" ContentType="application/vnd.openxmlformats-officedocument.presentationml.slideMaster+xml"/>
  <Override PartName="/ppt/slideMasters/slideMaster47.xml" ContentType="application/vnd.openxmlformats-officedocument.presentationml.slideMaster+xml"/>
  <Override PartName="/ppt/slideMasters/slideMaster48.xml" ContentType="application/vnd.openxmlformats-officedocument.presentationml.slideMaster+xml"/>
  <Override PartName="/ppt/slideMasters/slideMaster49.xml" ContentType="application/vnd.openxmlformats-officedocument.presentationml.slideMaster+xml"/>
  <Override PartName="/ppt/slideMasters/slideMaster50.xml" ContentType="application/vnd.openxmlformats-officedocument.presentationml.slideMaster+xml"/>
  <Override PartName="/ppt/slideMasters/slideMaster51.xml" ContentType="application/vnd.openxmlformats-officedocument.presentationml.slideMaster+xml"/>
  <Override PartName="/ppt/slideMasters/slideMaster52.xml" ContentType="application/vnd.openxmlformats-officedocument.presentationml.slideMaster+xml"/>
  <Override PartName="/ppt/slideMasters/slideMaster53.xml" ContentType="application/vnd.openxmlformats-officedocument.presentationml.slideMaster+xml"/>
  <Override PartName="/ppt/slideMasters/slideMaster54.xml" ContentType="application/vnd.openxmlformats-officedocument.presentationml.slideMaster+xml"/>
  <Override PartName="/ppt/slideMasters/slideMaster55.xml" ContentType="application/vnd.openxmlformats-officedocument.presentationml.slideMaster+xml"/>
  <Override PartName="/ppt/slideMasters/slideMaster56.xml" ContentType="application/vnd.openxmlformats-officedocument.presentationml.slideMaster+xml"/>
  <Override PartName="/ppt/slideMasters/slideMaster57.xml" ContentType="application/vnd.openxmlformats-officedocument.presentationml.slideMaster+xml"/>
  <Override PartName="/ppt/slideMasters/slideMaster58.xml" ContentType="application/vnd.openxmlformats-officedocument.presentationml.slideMaster+xml"/>
  <Override PartName="/ppt/slideMasters/slideMaster59.xml" ContentType="application/vnd.openxmlformats-officedocument.presentationml.slideMaster+xml"/>
  <Override PartName="/ppt/slideMasters/slideMaster60.xml" ContentType="application/vnd.openxmlformats-officedocument.presentationml.slideMaster+xml"/>
  <Override PartName="/ppt/slideMasters/slideMaster61.xml" ContentType="application/vnd.openxmlformats-officedocument.presentationml.slideMaster+xml"/>
  <Override PartName="/ppt/slideMasters/slideMaster62.xml" ContentType="application/vnd.openxmlformats-officedocument.presentationml.slideMaster+xml"/>
  <Override PartName="/ppt/slideMasters/slideMaster63.xml" ContentType="application/vnd.openxmlformats-officedocument.presentationml.slideMaster+xml"/>
  <Override PartName="/ppt/slideMasters/slideMaster64.xml" ContentType="application/vnd.openxmlformats-officedocument.presentationml.slideMaster+xml"/>
  <Override PartName="/ppt/slideMasters/slideMaster65.xml" ContentType="application/vnd.openxmlformats-officedocument.presentationml.slideMaster+xml"/>
  <Override PartName="/ppt/slideMasters/slideMaster66.xml" ContentType="application/vnd.openxmlformats-officedocument.presentationml.slideMaster+xml"/>
  <Override PartName="/ppt/slideMasters/slideMaster67.xml" ContentType="application/vnd.openxmlformats-officedocument.presentationml.slideMaster+xml"/>
  <Override PartName="/ppt/slideMasters/slideMaster68.xml" ContentType="application/vnd.openxmlformats-officedocument.presentationml.slideMaster+xml"/>
  <Override PartName="/ppt/slideMasters/slideMaster69.xml" ContentType="application/vnd.openxmlformats-officedocument.presentationml.slideMaster+xml"/>
  <Override PartName="/ppt/slideMasters/slideMaster70.xml" ContentType="application/vnd.openxmlformats-officedocument.presentationml.slideMaster+xml"/>
  <Override PartName="/ppt/slideMasters/slideMaster71.xml" ContentType="application/vnd.openxmlformats-officedocument.presentationml.slideMaster+xml"/>
  <Override PartName="/ppt/slideMasters/slideMaster72.xml" ContentType="application/vnd.openxmlformats-officedocument.presentationml.slideMaster+xml"/>
  <Override PartName="/ppt/slideMasters/slideMaster73.xml" ContentType="application/vnd.openxmlformats-officedocument.presentationml.slideMaster+xml"/>
  <Override PartName="/ppt/slideMasters/slideMaster74.xml" ContentType="application/vnd.openxmlformats-officedocument.presentationml.slideMaster+xml"/>
  <Override PartName="/ppt/slideMasters/slideMaster75.xml" ContentType="application/vnd.openxmlformats-officedocument.presentationml.slideMaster+xml"/>
  <Override PartName="/ppt/slideMasters/slideMaster76.xml" ContentType="application/vnd.openxmlformats-officedocument.presentationml.slideMaster+xml"/>
  <Override PartName="/ppt/slideMasters/slideMaster77.xml" ContentType="application/vnd.openxmlformats-officedocument.presentationml.slideMaster+xml"/>
  <Override PartName="/ppt/slideMasters/slideMaster78.xml" ContentType="application/vnd.openxmlformats-officedocument.presentationml.slideMaster+xml"/>
  <Override PartName="/ppt/slideMasters/slideMaster79.xml" ContentType="application/vnd.openxmlformats-officedocument.presentationml.slideMaster+xml"/>
  <Override PartName="/ppt/slideMasters/slideMaster80.xml" ContentType="application/vnd.openxmlformats-officedocument.presentationml.slideMaster+xml"/>
  <Override PartName="/ppt/slideMasters/slideMaster81.xml" ContentType="application/vnd.openxmlformats-officedocument.presentationml.slideMaster+xml"/>
  <Override PartName="/ppt/slideMasters/slideMaster82.xml" ContentType="application/vnd.openxmlformats-officedocument.presentationml.slideMaster+xml"/>
  <Override PartName="/ppt/slideMasters/slideMaster83.xml" ContentType="application/vnd.openxmlformats-officedocument.presentationml.slideMaster+xml"/>
  <Override PartName="/ppt/slideMasters/slideMaster84.xml" ContentType="application/vnd.openxmlformats-officedocument.presentationml.slideMaster+xml"/>
  <Override PartName="/ppt/slideMasters/slideMaster85.xml" ContentType="application/vnd.openxmlformats-officedocument.presentationml.slideMaster+xml"/>
  <Override PartName="/ppt/slideMasters/slideMaster86.xml" ContentType="application/vnd.openxmlformats-officedocument.presentationml.slideMaster+xml"/>
  <Override PartName="/ppt/slideMasters/slideMaster87.xml" ContentType="application/vnd.openxmlformats-officedocument.presentationml.slideMaster+xml"/>
  <Override PartName="/ppt/slideMasters/slideMaster88.xml" ContentType="application/vnd.openxmlformats-officedocument.presentationml.slideMaster+xml"/>
  <Override PartName="/ppt/slideMasters/slideMaster89.xml" ContentType="application/vnd.openxmlformats-officedocument.presentationml.slideMaster+xml"/>
  <Override PartName="/ppt/slideMasters/slideMaster90.xml" ContentType="application/vnd.openxmlformats-officedocument.presentationml.slideMaster+xml"/>
  <Override PartName="/ppt/slideMasters/slideMaster91.xml" ContentType="application/vnd.openxmlformats-officedocument.presentationml.slideMaster+xml"/>
  <Override PartName="/ppt/slideMasters/slideMaster92.xml" ContentType="application/vnd.openxmlformats-officedocument.presentationml.slideMaster+xml"/>
  <Override PartName="/ppt/slideMasters/slideMaster93.xml" ContentType="application/vnd.openxmlformats-officedocument.presentationml.slideMaster+xml"/>
  <Override PartName="/ppt/slideMasters/slideMaster94.xml" ContentType="application/vnd.openxmlformats-officedocument.presentationml.slideMaster+xml"/>
  <Override PartName="/ppt/slideMasters/slideMaster95.xml" ContentType="application/vnd.openxmlformats-officedocument.presentationml.slideMaster+xml"/>
  <Override PartName="/ppt/slideMasters/slideMaster96.xml" ContentType="application/vnd.openxmlformats-officedocument.presentationml.slideMaster+xml"/>
  <Override PartName="/ppt/slideMasters/slideMaster97.xml" ContentType="application/vnd.openxmlformats-officedocument.presentationml.slideMaster+xml"/>
  <Override PartName="/ppt/slideMasters/slideMaster98.xml" ContentType="application/vnd.openxmlformats-officedocument.presentationml.slideMaster+xml"/>
  <Override PartName="/ppt/slideMasters/slideMaster99.xml" ContentType="application/vnd.openxmlformats-officedocument.presentationml.slideMaster+xml"/>
  <Override PartName="/ppt/slideMasters/slideMaster10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slides/slide350.xml" ContentType="application/vnd.openxmlformats-officedocument.presentationml.slide+xml"/>
  <Override PartName="/ppt/slides/slide351.xml" ContentType="application/vnd.openxmlformats-officedocument.presentationml.slide+xml"/>
  <Override PartName="/ppt/slides/slide352.xml" ContentType="application/vnd.openxmlformats-officedocument.presentationml.slide+xml"/>
  <Override PartName="/ppt/slides/slide353.xml" ContentType="application/vnd.openxmlformats-officedocument.presentationml.slide+xml"/>
  <Override PartName="/ppt/slides/slide354.xml" ContentType="application/vnd.openxmlformats-officedocument.presentationml.slide+xml"/>
  <Override PartName="/ppt/slides/slide355.xml" ContentType="application/vnd.openxmlformats-officedocument.presentationml.slide+xml"/>
  <Override PartName="/ppt/slides/slide356.xml" ContentType="application/vnd.openxmlformats-officedocument.presentationml.slide+xml"/>
  <Override PartName="/ppt/slides/slide357.xml" ContentType="application/vnd.openxmlformats-officedocument.presentationml.slide+xml"/>
  <Override PartName="/ppt/slides/slide358.xml" ContentType="application/vnd.openxmlformats-officedocument.presentationml.slide+xml"/>
  <Override PartName="/ppt/slides/slide359.xml" ContentType="application/vnd.openxmlformats-officedocument.presentationml.slide+xml"/>
  <Override PartName="/ppt/slides/slide360.xml" ContentType="application/vnd.openxmlformats-officedocument.presentationml.slide+xml"/>
  <Override PartName="/ppt/slides/slide361.xml" ContentType="application/vnd.openxmlformats-officedocument.presentationml.slide+xml"/>
  <Override PartName="/ppt/slides/slide362.xml" ContentType="application/vnd.openxmlformats-officedocument.presentationml.slide+xml"/>
  <Override PartName="/ppt/slides/slide363.xml" ContentType="application/vnd.openxmlformats-officedocument.presentationml.slide+xml"/>
  <Override PartName="/ppt/slides/slide364.xml" ContentType="application/vnd.openxmlformats-officedocument.presentationml.slide+xml"/>
  <Override PartName="/ppt/slides/slide365.xml" ContentType="application/vnd.openxmlformats-officedocument.presentationml.slide+xml"/>
  <Override PartName="/ppt/slides/slide366.xml" ContentType="application/vnd.openxmlformats-officedocument.presentationml.slide+xml"/>
  <Override PartName="/ppt/slides/slide367.xml" ContentType="application/vnd.openxmlformats-officedocument.presentationml.slide+xml"/>
  <Override PartName="/ppt/slides/slide368.xml" ContentType="application/vnd.openxmlformats-officedocument.presentationml.slide+xml"/>
  <Override PartName="/ppt/slides/slide369.xml" ContentType="application/vnd.openxmlformats-officedocument.presentationml.slide+xml"/>
  <Override PartName="/ppt/slides/slide370.xml" ContentType="application/vnd.openxmlformats-officedocument.presentationml.slide+xml"/>
  <Override PartName="/ppt/slides/slide371.xml" ContentType="application/vnd.openxmlformats-officedocument.presentationml.slide+xml"/>
  <Override PartName="/ppt/slides/slide372.xml" ContentType="application/vnd.openxmlformats-officedocument.presentationml.slide+xml"/>
  <Override PartName="/ppt/slides/slide373.xml" ContentType="application/vnd.openxmlformats-officedocument.presentationml.slide+xml"/>
  <Override PartName="/ppt/slides/slide374.xml" ContentType="application/vnd.openxmlformats-officedocument.presentationml.slide+xml"/>
  <Override PartName="/ppt/slides/slide375.xml" ContentType="application/vnd.openxmlformats-officedocument.presentationml.slide+xml"/>
  <Override PartName="/ppt/slides/slide376.xml" ContentType="application/vnd.openxmlformats-officedocument.presentationml.slide+xml"/>
  <Override PartName="/ppt/slides/slide377.xml" ContentType="application/vnd.openxmlformats-officedocument.presentationml.slide+xml"/>
  <Override PartName="/ppt/slides/slide378.xml" ContentType="application/vnd.openxmlformats-officedocument.presentationml.slide+xml"/>
  <Override PartName="/ppt/slides/slide379.xml" ContentType="application/vnd.openxmlformats-officedocument.presentationml.slide+xml"/>
  <Override PartName="/ppt/slides/slide380.xml" ContentType="application/vnd.openxmlformats-officedocument.presentationml.slide+xml"/>
  <Override PartName="/ppt/slides/slide381.xml" ContentType="application/vnd.openxmlformats-officedocument.presentationml.slide+xml"/>
  <Override PartName="/ppt/slides/slide382.xml" ContentType="application/vnd.openxmlformats-officedocument.presentationml.slide+xml"/>
  <Override PartName="/ppt/slides/slide383.xml" ContentType="application/vnd.openxmlformats-officedocument.presentationml.slide+xml"/>
  <Override PartName="/ppt/slides/slide384.xml" ContentType="application/vnd.openxmlformats-officedocument.presentationml.slide+xml"/>
  <Override PartName="/ppt/slides/slide385.xml" ContentType="application/vnd.openxmlformats-officedocument.presentationml.slide+xml"/>
  <Override PartName="/ppt/slides/slide386.xml" ContentType="application/vnd.openxmlformats-officedocument.presentationml.slide+xml"/>
  <Override PartName="/ppt/slides/slide387.xml" ContentType="application/vnd.openxmlformats-officedocument.presentationml.slide+xml"/>
  <Override PartName="/ppt/slides/slide388.xml" ContentType="application/vnd.openxmlformats-officedocument.presentationml.slide+xml"/>
  <Override PartName="/ppt/slides/slide389.xml" ContentType="application/vnd.openxmlformats-officedocument.presentationml.slide+xml"/>
  <Override PartName="/ppt/slides/slide390.xml" ContentType="application/vnd.openxmlformats-officedocument.presentationml.slide+xml"/>
  <Override PartName="/ppt/slides/slide391.xml" ContentType="application/vnd.openxmlformats-officedocument.presentationml.slide+xml"/>
  <Override PartName="/ppt/slides/slide392.xml" ContentType="application/vnd.openxmlformats-officedocument.presentationml.slide+xml"/>
  <Override PartName="/ppt/slides/slide393.xml" ContentType="application/vnd.openxmlformats-officedocument.presentationml.slide+xml"/>
  <Override PartName="/ppt/slides/slide394.xml" ContentType="application/vnd.openxmlformats-officedocument.presentationml.slide+xml"/>
  <Override PartName="/ppt/slides/slide395.xml" ContentType="application/vnd.openxmlformats-officedocument.presentationml.slide+xml"/>
  <Override PartName="/ppt/slides/slide396.xml" ContentType="application/vnd.openxmlformats-officedocument.presentationml.slide+xml"/>
  <Override PartName="/ppt/slides/slide397.xml" ContentType="application/vnd.openxmlformats-officedocument.presentationml.slide+xml"/>
  <Override PartName="/ppt/slides/slide398.xml" ContentType="application/vnd.openxmlformats-officedocument.presentationml.slide+xml"/>
  <Override PartName="/ppt/slides/slide399.xml" ContentType="application/vnd.openxmlformats-officedocument.presentationml.slide+xml"/>
  <Override PartName="/ppt/slides/slide400.xml" ContentType="application/vnd.openxmlformats-officedocument.presentationml.slide+xml"/>
  <Override PartName="/ppt/slides/slide401.xml" ContentType="application/vnd.openxmlformats-officedocument.presentationml.slide+xml"/>
  <Override PartName="/ppt/slides/slide402.xml" ContentType="application/vnd.openxmlformats-officedocument.presentationml.slide+xml"/>
  <Override PartName="/ppt/slides/slide403.xml" ContentType="application/vnd.openxmlformats-officedocument.presentationml.slide+xml"/>
  <Override PartName="/ppt/slides/slide404.xml" ContentType="application/vnd.openxmlformats-officedocument.presentationml.slide+xml"/>
  <Override PartName="/ppt/slides/slide405.xml" ContentType="application/vnd.openxmlformats-officedocument.presentationml.slide+xml"/>
  <Override PartName="/ppt/slides/slide406.xml" ContentType="application/vnd.openxmlformats-officedocument.presentationml.slide+xml"/>
  <Override PartName="/ppt/slides/slide407.xml" ContentType="application/vnd.openxmlformats-officedocument.presentationml.slide+xml"/>
  <Override PartName="/ppt/slides/slide408.xml" ContentType="application/vnd.openxmlformats-officedocument.presentationml.slide+xml"/>
  <Override PartName="/ppt/slides/slide409.xml" ContentType="application/vnd.openxmlformats-officedocument.presentationml.slide+xml"/>
  <Override PartName="/ppt/slides/slide410.xml" ContentType="application/vnd.openxmlformats-officedocument.presentationml.slide+xml"/>
  <Override PartName="/ppt/slides/slide411.xml" ContentType="application/vnd.openxmlformats-officedocument.presentationml.slide+xml"/>
  <Override PartName="/ppt/slides/slide412.xml" ContentType="application/vnd.openxmlformats-officedocument.presentationml.slide+xml"/>
  <Override PartName="/ppt/slides/slide413.xml" ContentType="application/vnd.openxmlformats-officedocument.presentationml.slide+xml"/>
  <Override PartName="/ppt/slides/slide414.xml" ContentType="application/vnd.openxmlformats-officedocument.presentationml.slide+xml"/>
  <Override PartName="/ppt/slides/slide415.xml" ContentType="application/vnd.openxmlformats-officedocument.presentationml.slide+xml"/>
  <Override PartName="/ppt/slides/slide416.xml" ContentType="application/vnd.openxmlformats-officedocument.presentationml.slide+xml"/>
  <Override PartName="/ppt/slides/slide417.xml" ContentType="application/vnd.openxmlformats-officedocument.presentationml.slide+xml"/>
  <Override PartName="/ppt/slides/slide418.xml" ContentType="application/vnd.openxmlformats-officedocument.presentationml.slide+xml"/>
  <Override PartName="/ppt/slides/slide419.xml" ContentType="application/vnd.openxmlformats-officedocument.presentationml.slide+xml"/>
  <Override PartName="/ppt/slides/slide420.xml" ContentType="application/vnd.openxmlformats-officedocument.presentationml.slide+xml"/>
  <Override PartName="/ppt/slides/slide421.xml" ContentType="application/vnd.openxmlformats-officedocument.presentationml.slide+xml"/>
  <Override PartName="/ppt/slides/slide422.xml" ContentType="application/vnd.openxmlformats-officedocument.presentationml.slide+xml"/>
  <Override PartName="/ppt/slides/slide423.xml" ContentType="application/vnd.openxmlformats-officedocument.presentationml.slide+xml"/>
  <Override PartName="/ppt/slides/slide424.xml" ContentType="application/vnd.openxmlformats-officedocument.presentationml.slide+xml"/>
  <Override PartName="/ppt/slides/slide425.xml" ContentType="application/vnd.openxmlformats-officedocument.presentationml.slide+xml"/>
  <Override PartName="/ppt/slides/slide426.xml" ContentType="application/vnd.openxmlformats-officedocument.presentationml.slide+xml"/>
  <Override PartName="/ppt/slides/slide427.xml" ContentType="application/vnd.openxmlformats-officedocument.presentationml.slide+xml"/>
  <Override PartName="/ppt/slides/slide428.xml" ContentType="application/vnd.openxmlformats-officedocument.presentationml.slide+xml"/>
  <Override PartName="/ppt/slides/slide429.xml" ContentType="application/vnd.openxmlformats-officedocument.presentationml.slide+xml"/>
  <Override PartName="/ppt/slides/slide430.xml" ContentType="application/vnd.openxmlformats-officedocument.presentationml.slide+xml"/>
  <Override PartName="/ppt/slides/slide431.xml" ContentType="application/vnd.openxmlformats-officedocument.presentationml.slide+xml"/>
  <Override PartName="/ppt/slides/slide432.xml" ContentType="application/vnd.openxmlformats-officedocument.presentationml.slide+xml"/>
  <Override PartName="/ppt/slides/slide433.xml" ContentType="application/vnd.openxmlformats-officedocument.presentationml.slide+xml"/>
  <Override PartName="/ppt/slides/slide434.xml" ContentType="application/vnd.openxmlformats-officedocument.presentationml.slide+xml"/>
  <Override PartName="/ppt/slides/slide435.xml" ContentType="application/vnd.openxmlformats-officedocument.presentationml.slide+xml"/>
  <Override PartName="/ppt/slides/slide436.xml" ContentType="application/vnd.openxmlformats-officedocument.presentationml.slide+xml"/>
  <Override PartName="/ppt/slides/slide437.xml" ContentType="application/vnd.openxmlformats-officedocument.presentationml.slide+xml"/>
  <Override PartName="/ppt/slides/slide438.xml" ContentType="application/vnd.openxmlformats-officedocument.presentationml.slide+xml"/>
  <Override PartName="/ppt/slides/slide439.xml" ContentType="application/vnd.openxmlformats-officedocument.presentationml.slide+xml"/>
  <Override PartName="/ppt/slides/slide440.xml" ContentType="application/vnd.openxmlformats-officedocument.presentationml.slide+xml"/>
  <Override PartName="/ppt/slides/slide441.xml" ContentType="application/vnd.openxmlformats-officedocument.presentationml.slide+xml"/>
  <Override PartName="/ppt/slides/slide442.xml" ContentType="application/vnd.openxmlformats-officedocument.presentationml.slide+xml"/>
  <Override PartName="/ppt/slides/slide443.xml" ContentType="application/vnd.openxmlformats-officedocument.presentationml.slide+xml"/>
  <Override PartName="/ppt/slides/slide444.xml" ContentType="application/vnd.openxmlformats-officedocument.presentationml.slide+xml"/>
  <Override PartName="/ppt/slides/slide445.xml" ContentType="application/vnd.openxmlformats-officedocument.presentationml.slide+xml"/>
  <Override PartName="/ppt/slides/slide446.xml" ContentType="application/vnd.openxmlformats-officedocument.presentationml.slide+xml"/>
  <Override PartName="/ppt/slides/slide447.xml" ContentType="application/vnd.openxmlformats-officedocument.presentationml.slide+xml"/>
  <Override PartName="/ppt/slides/slide448.xml" ContentType="application/vnd.openxmlformats-officedocument.presentationml.slide+xml"/>
  <Override PartName="/ppt/slides/slide449.xml" ContentType="application/vnd.openxmlformats-officedocument.presentationml.slide+xml"/>
  <Override PartName="/ppt/slides/slide450.xml" ContentType="application/vnd.openxmlformats-officedocument.presentationml.slide+xml"/>
  <Override PartName="/ppt/slides/slide451.xml" ContentType="application/vnd.openxmlformats-officedocument.presentationml.slide+xml"/>
  <Override PartName="/ppt/slides/slide452.xml" ContentType="application/vnd.openxmlformats-officedocument.presentationml.slide+xml"/>
  <Override PartName="/ppt/slides/slide453.xml" ContentType="application/vnd.openxmlformats-officedocument.presentationml.slide+xml"/>
  <Override PartName="/ppt/slides/slide454.xml" ContentType="application/vnd.openxmlformats-officedocument.presentationml.slide+xml"/>
  <Override PartName="/ppt/slides/slide455.xml" ContentType="application/vnd.openxmlformats-officedocument.presentationml.slide+xml"/>
  <Override PartName="/ppt/slides/slide456.xml" ContentType="application/vnd.openxmlformats-officedocument.presentationml.slide+xml"/>
  <Override PartName="/ppt/slides/slide457.xml" ContentType="application/vnd.openxmlformats-officedocument.presentationml.slide+xml"/>
  <Override PartName="/ppt/slides/slide458.xml" ContentType="application/vnd.openxmlformats-officedocument.presentationml.slide+xml"/>
  <Override PartName="/ppt/slides/slide459.xml" ContentType="application/vnd.openxmlformats-officedocument.presentationml.slide+xml"/>
  <Override PartName="/ppt/slides/slide460.xml" ContentType="application/vnd.openxmlformats-officedocument.presentationml.slide+xml"/>
  <Override PartName="/ppt/slides/slide461.xml" ContentType="application/vnd.openxmlformats-officedocument.presentationml.slide+xml"/>
  <Override PartName="/ppt/slides/slide462.xml" ContentType="application/vnd.openxmlformats-officedocument.presentationml.slide+xml"/>
  <Override PartName="/ppt/slides/slide463.xml" ContentType="application/vnd.openxmlformats-officedocument.presentationml.slide+xml"/>
  <Override PartName="/ppt/slides/slide464.xml" ContentType="application/vnd.openxmlformats-officedocument.presentationml.slide+xml"/>
  <Override PartName="/ppt/slides/slide465.xml" ContentType="application/vnd.openxmlformats-officedocument.presentationml.slide+xml"/>
  <Override PartName="/ppt/slides/slide466.xml" ContentType="application/vnd.openxmlformats-officedocument.presentationml.slide+xml"/>
  <Override PartName="/ppt/slides/slide467.xml" ContentType="application/vnd.openxmlformats-officedocument.presentationml.slide+xml"/>
  <Override PartName="/ppt/slides/slide468.xml" ContentType="application/vnd.openxmlformats-officedocument.presentationml.slide+xml"/>
  <Override PartName="/ppt/slides/slide469.xml" ContentType="application/vnd.openxmlformats-officedocument.presentationml.slide+xml"/>
  <Override PartName="/ppt/slides/slide470.xml" ContentType="application/vnd.openxmlformats-officedocument.presentationml.slide+xml"/>
  <Override PartName="/ppt/slides/slide471.xml" ContentType="application/vnd.openxmlformats-officedocument.presentationml.slide+xml"/>
  <Override PartName="/ppt/slides/slide472.xml" ContentType="application/vnd.openxmlformats-officedocument.presentationml.slide+xml"/>
  <Override PartName="/ppt/slides/slide473.xml" ContentType="application/vnd.openxmlformats-officedocument.presentationml.slide+xml"/>
  <Override PartName="/ppt/slides/slide474.xml" ContentType="application/vnd.openxmlformats-officedocument.presentationml.slide+xml"/>
  <Override PartName="/ppt/slides/slide475.xml" ContentType="application/vnd.openxmlformats-officedocument.presentationml.slide+xml"/>
  <Override PartName="/ppt/slides/slide476.xml" ContentType="application/vnd.openxmlformats-officedocument.presentationml.slide+xml"/>
  <Override PartName="/ppt/slides/slide477.xml" ContentType="application/vnd.openxmlformats-officedocument.presentationml.slide+xml"/>
  <Override PartName="/ppt/slides/slide478.xml" ContentType="application/vnd.openxmlformats-officedocument.presentationml.slide+xml"/>
  <Override PartName="/ppt/slides/slide479.xml" ContentType="application/vnd.openxmlformats-officedocument.presentationml.slide+xml"/>
  <Override PartName="/ppt/slides/slide480.xml" ContentType="application/vnd.openxmlformats-officedocument.presentationml.slide+xml"/>
  <Override PartName="/ppt/slides/slide481.xml" ContentType="application/vnd.openxmlformats-officedocument.presentationml.slide+xml"/>
  <Override PartName="/ppt/slides/slide482.xml" ContentType="application/vnd.openxmlformats-officedocument.presentationml.slide+xml"/>
  <Override PartName="/ppt/slides/slide48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4.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5.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6.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7.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8.xml" ContentType="application/vnd.openxmlformats-officedocument.theme+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theme/theme9.xml" ContentType="application/vnd.openxmlformats-officedocument.theme+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theme/theme10.xml" ContentType="application/vnd.openxmlformats-officedocument.theme+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theme/theme11.xml" ContentType="application/vnd.openxmlformats-officedocument.theme+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theme/theme12.xml" ContentType="application/vnd.openxmlformats-officedocument.theme+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theme/theme13.xml" ContentType="application/vnd.openxmlformats-officedocument.theme+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theme/theme14.xml" ContentType="application/vnd.openxmlformats-officedocument.theme+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theme/theme15.xml" ContentType="application/vnd.openxmlformats-officedocument.theme+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theme/theme16.xml" ContentType="application/vnd.openxmlformats-officedocument.theme+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theme/theme17.xml" ContentType="application/vnd.openxmlformats-officedocument.theme+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theme/theme18.xml" ContentType="application/vnd.openxmlformats-officedocument.theme+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theme/theme19.xml" ContentType="application/vnd.openxmlformats-officedocument.theme+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theme/theme20.xml" ContentType="application/vnd.openxmlformats-officedocument.theme+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theme/theme21.xml" ContentType="application/vnd.openxmlformats-officedocument.theme+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theme/theme22.xml" ContentType="application/vnd.openxmlformats-officedocument.theme+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theme/theme23.xml" ContentType="application/vnd.openxmlformats-officedocument.theme+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theme/theme24.xml" ContentType="application/vnd.openxmlformats-officedocument.theme+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theme/theme25.xml" ContentType="application/vnd.openxmlformats-officedocument.theme+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theme/theme26.xml" ContentType="application/vnd.openxmlformats-officedocument.theme+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theme/theme27.xml" ContentType="application/vnd.openxmlformats-officedocument.theme+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theme/theme28.xml" ContentType="application/vnd.openxmlformats-officedocument.theme+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theme/theme29.xml" ContentType="application/vnd.openxmlformats-officedocument.theme+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theme/theme30.xml" ContentType="application/vnd.openxmlformats-officedocument.theme+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theme/theme31.xml" ContentType="application/vnd.openxmlformats-officedocument.theme+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theme/theme32.xml" ContentType="application/vnd.openxmlformats-officedocument.theme+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theme/theme33.xml" ContentType="application/vnd.openxmlformats-officedocument.theme+xml"/>
  <Override PartName="/ppt/slideLayouts/slideLayout356.xml" ContentType="application/vnd.openxmlformats-officedocument.presentationml.slideLayout+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theme/theme34.xml" ContentType="application/vnd.openxmlformats-officedocument.theme+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theme/theme35.xml" ContentType="application/vnd.openxmlformats-officedocument.theme+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slideLayouts/slideLayout387.xml" ContentType="application/vnd.openxmlformats-officedocument.presentationml.slideLayout+xml"/>
  <Override PartName="/ppt/slideLayouts/slideLayout388.xml" ContentType="application/vnd.openxmlformats-officedocument.presentationml.slideLayout+xml"/>
  <Override PartName="/ppt/theme/theme36.xml" ContentType="application/vnd.openxmlformats-officedocument.theme+xml"/>
  <Override PartName="/ppt/slideLayouts/slideLayout389.xml" ContentType="application/vnd.openxmlformats-officedocument.presentationml.slideLayout+xml"/>
  <Override PartName="/ppt/slideLayouts/slideLayout390.xml" ContentType="application/vnd.openxmlformats-officedocument.presentationml.slideLayout+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slideLayouts/slideLayout394.xml" ContentType="application/vnd.openxmlformats-officedocument.presentationml.slideLayout+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slideLayouts/slideLayout397.xml" ContentType="application/vnd.openxmlformats-officedocument.presentationml.slideLayout+xml"/>
  <Override PartName="/ppt/slideLayouts/slideLayout398.xml" ContentType="application/vnd.openxmlformats-officedocument.presentationml.slideLayout+xml"/>
  <Override PartName="/ppt/slideLayouts/slideLayout399.xml" ContentType="application/vnd.openxmlformats-officedocument.presentationml.slideLayout+xml"/>
  <Override PartName="/ppt/theme/theme37.xml" ContentType="application/vnd.openxmlformats-officedocument.theme+xml"/>
  <Override PartName="/ppt/slideLayouts/slideLayout400.xml" ContentType="application/vnd.openxmlformats-officedocument.presentationml.slideLayout+xml"/>
  <Override PartName="/ppt/slideLayouts/slideLayout401.xml" ContentType="application/vnd.openxmlformats-officedocument.presentationml.slideLayout+xml"/>
  <Override PartName="/ppt/slideLayouts/slideLayout402.xml" ContentType="application/vnd.openxmlformats-officedocument.presentationml.slideLayout+xml"/>
  <Override PartName="/ppt/slideLayouts/slideLayout403.xml" ContentType="application/vnd.openxmlformats-officedocument.presentationml.slideLayout+xml"/>
  <Override PartName="/ppt/slideLayouts/slideLayout404.xml" ContentType="application/vnd.openxmlformats-officedocument.presentationml.slideLayout+xml"/>
  <Override PartName="/ppt/slideLayouts/slideLayout405.xml" ContentType="application/vnd.openxmlformats-officedocument.presentationml.slideLayout+xml"/>
  <Override PartName="/ppt/slideLayouts/slideLayout406.xml" ContentType="application/vnd.openxmlformats-officedocument.presentationml.slideLayout+xml"/>
  <Override PartName="/ppt/slideLayouts/slideLayout407.xml" ContentType="application/vnd.openxmlformats-officedocument.presentationml.slideLayout+xml"/>
  <Override PartName="/ppt/slideLayouts/slideLayout408.xml" ContentType="application/vnd.openxmlformats-officedocument.presentationml.slideLayout+xml"/>
  <Override PartName="/ppt/slideLayouts/slideLayout409.xml" ContentType="application/vnd.openxmlformats-officedocument.presentationml.slideLayout+xml"/>
  <Override PartName="/ppt/slideLayouts/slideLayout410.xml" ContentType="application/vnd.openxmlformats-officedocument.presentationml.slideLayout+xml"/>
  <Override PartName="/ppt/slideLayouts/slideLayout411.xml" ContentType="application/vnd.openxmlformats-officedocument.presentationml.slideLayout+xml"/>
  <Override PartName="/ppt/theme/theme38.xml" ContentType="application/vnd.openxmlformats-officedocument.theme+xml"/>
  <Override PartName="/ppt/slideLayouts/slideLayout412.xml" ContentType="application/vnd.openxmlformats-officedocument.presentationml.slideLayout+xml"/>
  <Override PartName="/ppt/slideLayouts/slideLayout413.xml" ContentType="application/vnd.openxmlformats-officedocument.presentationml.slideLayout+xml"/>
  <Override PartName="/ppt/slideLayouts/slideLayout414.xml" ContentType="application/vnd.openxmlformats-officedocument.presentationml.slideLayout+xml"/>
  <Override PartName="/ppt/slideLayouts/slideLayout415.xml" ContentType="application/vnd.openxmlformats-officedocument.presentationml.slideLayout+xml"/>
  <Override PartName="/ppt/slideLayouts/slideLayout416.xml" ContentType="application/vnd.openxmlformats-officedocument.presentationml.slideLayout+xml"/>
  <Override PartName="/ppt/slideLayouts/slideLayout417.xml" ContentType="application/vnd.openxmlformats-officedocument.presentationml.slideLayout+xml"/>
  <Override PartName="/ppt/slideLayouts/slideLayout418.xml" ContentType="application/vnd.openxmlformats-officedocument.presentationml.slideLayout+xml"/>
  <Override PartName="/ppt/slideLayouts/slideLayout419.xml" ContentType="application/vnd.openxmlformats-officedocument.presentationml.slideLayout+xml"/>
  <Override PartName="/ppt/slideLayouts/slideLayout420.xml" ContentType="application/vnd.openxmlformats-officedocument.presentationml.slideLayout+xml"/>
  <Override PartName="/ppt/slideLayouts/slideLayout421.xml" ContentType="application/vnd.openxmlformats-officedocument.presentationml.slideLayout+xml"/>
  <Override PartName="/ppt/slideLayouts/slideLayout422.xml" ContentType="application/vnd.openxmlformats-officedocument.presentationml.slideLayout+xml"/>
  <Override PartName="/ppt/theme/theme39.xml" ContentType="application/vnd.openxmlformats-officedocument.theme+xml"/>
  <Override PartName="/ppt/slideLayouts/slideLayout423.xml" ContentType="application/vnd.openxmlformats-officedocument.presentationml.slideLayout+xml"/>
  <Override PartName="/ppt/slideLayouts/slideLayout424.xml" ContentType="application/vnd.openxmlformats-officedocument.presentationml.slideLayout+xml"/>
  <Override PartName="/ppt/slideLayouts/slideLayout425.xml" ContentType="application/vnd.openxmlformats-officedocument.presentationml.slideLayout+xml"/>
  <Override PartName="/ppt/slideLayouts/slideLayout426.xml" ContentType="application/vnd.openxmlformats-officedocument.presentationml.slideLayout+xml"/>
  <Override PartName="/ppt/slideLayouts/slideLayout427.xml" ContentType="application/vnd.openxmlformats-officedocument.presentationml.slideLayout+xml"/>
  <Override PartName="/ppt/slideLayouts/slideLayout428.xml" ContentType="application/vnd.openxmlformats-officedocument.presentationml.slideLayout+xml"/>
  <Override PartName="/ppt/slideLayouts/slideLayout429.xml" ContentType="application/vnd.openxmlformats-officedocument.presentationml.slideLayout+xml"/>
  <Override PartName="/ppt/slideLayouts/slideLayout430.xml" ContentType="application/vnd.openxmlformats-officedocument.presentationml.slideLayout+xml"/>
  <Override PartName="/ppt/slideLayouts/slideLayout431.xml" ContentType="application/vnd.openxmlformats-officedocument.presentationml.slideLayout+xml"/>
  <Override PartName="/ppt/slideLayouts/slideLayout432.xml" ContentType="application/vnd.openxmlformats-officedocument.presentationml.slideLayout+xml"/>
  <Override PartName="/ppt/slideLayouts/slideLayout433.xml" ContentType="application/vnd.openxmlformats-officedocument.presentationml.slideLayout+xml"/>
  <Override PartName="/ppt/theme/theme40.xml" ContentType="application/vnd.openxmlformats-officedocument.theme+xml"/>
  <Override PartName="/ppt/slideLayouts/slideLayout434.xml" ContentType="application/vnd.openxmlformats-officedocument.presentationml.slideLayout+xml"/>
  <Override PartName="/ppt/slideLayouts/slideLayout435.xml" ContentType="application/vnd.openxmlformats-officedocument.presentationml.slideLayout+xml"/>
  <Override PartName="/ppt/slideLayouts/slideLayout436.xml" ContentType="application/vnd.openxmlformats-officedocument.presentationml.slideLayout+xml"/>
  <Override PartName="/ppt/slideLayouts/slideLayout437.xml" ContentType="application/vnd.openxmlformats-officedocument.presentationml.slideLayout+xml"/>
  <Override PartName="/ppt/slideLayouts/slideLayout438.xml" ContentType="application/vnd.openxmlformats-officedocument.presentationml.slideLayout+xml"/>
  <Override PartName="/ppt/slideLayouts/slideLayout439.xml" ContentType="application/vnd.openxmlformats-officedocument.presentationml.slideLayout+xml"/>
  <Override PartName="/ppt/slideLayouts/slideLayout440.xml" ContentType="application/vnd.openxmlformats-officedocument.presentationml.slideLayout+xml"/>
  <Override PartName="/ppt/slideLayouts/slideLayout441.xml" ContentType="application/vnd.openxmlformats-officedocument.presentationml.slideLayout+xml"/>
  <Override PartName="/ppt/slideLayouts/slideLayout442.xml" ContentType="application/vnd.openxmlformats-officedocument.presentationml.slideLayout+xml"/>
  <Override PartName="/ppt/slideLayouts/slideLayout443.xml" ContentType="application/vnd.openxmlformats-officedocument.presentationml.slideLayout+xml"/>
  <Override PartName="/ppt/slideLayouts/slideLayout444.xml" ContentType="application/vnd.openxmlformats-officedocument.presentationml.slideLayout+xml"/>
  <Override PartName="/ppt/theme/theme41.xml" ContentType="application/vnd.openxmlformats-officedocument.theme+xml"/>
  <Override PartName="/ppt/slideLayouts/slideLayout445.xml" ContentType="application/vnd.openxmlformats-officedocument.presentationml.slideLayout+xml"/>
  <Override PartName="/ppt/slideLayouts/slideLayout446.xml" ContentType="application/vnd.openxmlformats-officedocument.presentationml.slideLayout+xml"/>
  <Override PartName="/ppt/slideLayouts/slideLayout447.xml" ContentType="application/vnd.openxmlformats-officedocument.presentationml.slideLayout+xml"/>
  <Override PartName="/ppt/slideLayouts/slideLayout448.xml" ContentType="application/vnd.openxmlformats-officedocument.presentationml.slideLayout+xml"/>
  <Override PartName="/ppt/slideLayouts/slideLayout449.xml" ContentType="application/vnd.openxmlformats-officedocument.presentationml.slideLayout+xml"/>
  <Override PartName="/ppt/slideLayouts/slideLayout450.xml" ContentType="application/vnd.openxmlformats-officedocument.presentationml.slideLayout+xml"/>
  <Override PartName="/ppt/slideLayouts/slideLayout451.xml" ContentType="application/vnd.openxmlformats-officedocument.presentationml.slideLayout+xml"/>
  <Override PartName="/ppt/slideLayouts/slideLayout452.xml" ContentType="application/vnd.openxmlformats-officedocument.presentationml.slideLayout+xml"/>
  <Override PartName="/ppt/slideLayouts/slideLayout453.xml" ContentType="application/vnd.openxmlformats-officedocument.presentationml.slideLayout+xml"/>
  <Override PartName="/ppt/slideLayouts/slideLayout454.xml" ContentType="application/vnd.openxmlformats-officedocument.presentationml.slideLayout+xml"/>
  <Override PartName="/ppt/slideLayouts/slideLayout455.xml" ContentType="application/vnd.openxmlformats-officedocument.presentationml.slideLayout+xml"/>
  <Override PartName="/ppt/theme/theme42.xml" ContentType="application/vnd.openxmlformats-officedocument.theme+xml"/>
  <Override PartName="/ppt/slideLayouts/slideLayout456.xml" ContentType="application/vnd.openxmlformats-officedocument.presentationml.slideLayout+xml"/>
  <Override PartName="/ppt/slideLayouts/slideLayout457.xml" ContentType="application/vnd.openxmlformats-officedocument.presentationml.slideLayout+xml"/>
  <Override PartName="/ppt/slideLayouts/slideLayout458.xml" ContentType="application/vnd.openxmlformats-officedocument.presentationml.slideLayout+xml"/>
  <Override PartName="/ppt/slideLayouts/slideLayout459.xml" ContentType="application/vnd.openxmlformats-officedocument.presentationml.slideLayout+xml"/>
  <Override PartName="/ppt/slideLayouts/slideLayout460.xml" ContentType="application/vnd.openxmlformats-officedocument.presentationml.slideLayout+xml"/>
  <Override PartName="/ppt/slideLayouts/slideLayout461.xml" ContentType="application/vnd.openxmlformats-officedocument.presentationml.slideLayout+xml"/>
  <Override PartName="/ppt/slideLayouts/slideLayout462.xml" ContentType="application/vnd.openxmlformats-officedocument.presentationml.slideLayout+xml"/>
  <Override PartName="/ppt/slideLayouts/slideLayout463.xml" ContentType="application/vnd.openxmlformats-officedocument.presentationml.slideLayout+xml"/>
  <Override PartName="/ppt/slideLayouts/slideLayout464.xml" ContentType="application/vnd.openxmlformats-officedocument.presentationml.slideLayout+xml"/>
  <Override PartName="/ppt/slideLayouts/slideLayout465.xml" ContentType="application/vnd.openxmlformats-officedocument.presentationml.slideLayout+xml"/>
  <Override PartName="/ppt/slideLayouts/slideLayout466.xml" ContentType="application/vnd.openxmlformats-officedocument.presentationml.slideLayout+xml"/>
  <Override PartName="/ppt/theme/theme43.xml" ContentType="application/vnd.openxmlformats-officedocument.theme+xml"/>
  <Override PartName="/ppt/slideLayouts/slideLayout467.xml" ContentType="application/vnd.openxmlformats-officedocument.presentationml.slideLayout+xml"/>
  <Override PartName="/ppt/slideLayouts/slideLayout468.xml" ContentType="application/vnd.openxmlformats-officedocument.presentationml.slideLayout+xml"/>
  <Override PartName="/ppt/slideLayouts/slideLayout469.xml" ContentType="application/vnd.openxmlformats-officedocument.presentationml.slideLayout+xml"/>
  <Override PartName="/ppt/slideLayouts/slideLayout470.xml" ContentType="application/vnd.openxmlformats-officedocument.presentationml.slideLayout+xml"/>
  <Override PartName="/ppt/slideLayouts/slideLayout471.xml" ContentType="application/vnd.openxmlformats-officedocument.presentationml.slideLayout+xml"/>
  <Override PartName="/ppt/slideLayouts/slideLayout472.xml" ContentType="application/vnd.openxmlformats-officedocument.presentationml.slideLayout+xml"/>
  <Override PartName="/ppt/slideLayouts/slideLayout473.xml" ContentType="application/vnd.openxmlformats-officedocument.presentationml.slideLayout+xml"/>
  <Override PartName="/ppt/slideLayouts/slideLayout474.xml" ContentType="application/vnd.openxmlformats-officedocument.presentationml.slideLayout+xml"/>
  <Override PartName="/ppt/slideLayouts/slideLayout475.xml" ContentType="application/vnd.openxmlformats-officedocument.presentationml.slideLayout+xml"/>
  <Override PartName="/ppt/slideLayouts/slideLayout476.xml" ContentType="application/vnd.openxmlformats-officedocument.presentationml.slideLayout+xml"/>
  <Override PartName="/ppt/slideLayouts/slideLayout477.xml" ContentType="application/vnd.openxmlformats-officedocument.presentationml.slideLayout+xml"/>
  <Override PartName="/ppt/theme/theme44.xml" ContentType="application/vnd.openxmlformats-officedocument.theme+xml"/>
  <Override PartName="/ppt/slideLayouts/slideLayout478.xml" ContentType="application/vnd.openxmlformats-officedocument.presentationml.slideLayout+xml"/>
  <Override PartName="/ppt/slideLayouts/slideLayout479.xml" ContentType="application/vnd.openxmlformats-officedocument.presentationml.slideLayout+xml"/>
  <Override PartName="/ppt/slideLayouts/slideLayout480.xml" ContentType="application/vnd.openxmlformats-officedocument.presentationml.slideLayout+xml"/>
  <Override PartName="/ppt/slideLayouts/slideLayout481.xml" ContentType="application/vnd.openxmlformats-officedocument.presentationml.slideLayout+xml"/>
  <Override PartName="/ppt/slideLayouts/slideLayout482.xml" ContentType="application/vnd.openxmlformats-officedocument.presentationml.slideLayout+xml"/>
  <Override PartName="/ppt/slideLayouts/slideLayout483.xml" ContentType="application/vnd.openxmlformats-officedocument.presentationml.slideLayout+xml"/>
  <Override PartName="/ppt/slideLayouts/slideLayout484.xml" ContentType="application/vnd.openxmlformats-officedocument.presentationml.slideLayout+xml"/>
  <Override PartName="/ppt/slideLayouts/slideLayout485.xml" ContentType="application/vnd.openxmlformats-officedocument.presentationml.slideLayout+xml"/>
  <Override PartName="/ppt/slideLayouts/slideLayout486.xml" ContentType="application/vnd.openxmlformats-officedocument.presentationml.slideLayout+xml"/>
  <Override PartName="/ppt/slideLayouts/slideLayout487.xml" ContentType="application/vnd.openxmlformats-officedocument.presentationml.slideLayout+xml"/>
  <Override PartName="/ppt/slideLayouts/slideLayout488.xml" ContentType="application/vnd.openxmlformats-officedocument.presentationml.slideLayout+xml"/>
  <Override PartName="/ppt/theme/theme45.xml" ContentType="application/vnd.openxmlformats-officedocument.theme+xml"/>
  <Override PartName="/ppt/slideLayouts/slideLayout489.xml" ContentType="application/vnd.openxmlformats-officedocument.presentationml.slideLayout+xml"/>
  <Override PartName="/ppt/slideLayouts/slideLayout490.xml" ContentType="application/vnd.openxmlformats-officedocument.presentationml.slideLayout+xml"/>
  <Override PartName="/ppt/slideLayouts/slideLayout491.xml" ContentType="application/vnd.openxmlformats-officedocument.presentationml.slideLayout+xml"/>
  <Override PartName="/ppt/slideLayouts/slideLayout492.xml" ContentType="application/vnd.openxmlformats-officedocument.presentationml.slideLayout+xml"/>
  <Override PartName="/ppt/slideLayouts/slideLayout493.xml" ContentType="application/vnd.openxmlformats-officedocument.presentationml.slideLayout+xml"/>
  <Override PartName="/ppt/slideLayouts/slideLayout494.xml" ContentType="application/vnd.openxmlformats-officedocument.presentationml.slideLayout+xml"/>
  <Override PartName="/ppt/slideLayouts/slideLayout495.xml" ContentType="application/vnd.openxmlformats-officedocument.presentationml.slideLayout+xml"/>
  <Override PartName="/ppt/slideLayouts/slideLayout496.xml" ContentType="application/vnd.openxmlformats-officedocument.presentationml.slideLayout+xml"/>
  <Override PartName="/ppt/slideLayouts/slideLayout497.xml" ContentType="application/vnd.openxmlformats-officedocument.presentationml.slideLayout+xml"/>
  <Override PartName="/ppt/slideLayouts/slideLayout498.xml" ContentType="application/vnd.openxmlformats-officedocument.presentationml.slideLayout+xml"/>
  <Override PartName="/ppt/slideLayouts/slideLayout499.xml" ContentType="application/vnd.openxmlformats-officedocument.presentationml.slideLayout+xml"/>
  <Override PartName="/ppt/slideLayouts/slideLayout500.xml" ContentType="application/vnd.openxmlformats-officedocument.presentationml.slideLayout+xml"/>
  <Override PartName="/ppt/theme/theme46.xml" ContentType="application/vnd.openxmlformats-officedocument.theme+xml"/>
  <Override PartName="/ppt/slideLayouts/slideLayout501.xml" ContentType="application/vnd.openxmlformats-officedocument.presentationml.slideLayout+xml"/>
  <Override PartName="/ppt/slideLayouts/slideLayout502.xml" ContentType="application/vnd.openxmlformats-officedocument.presentationml.slideLayout+xml"/>
  <Override PartName="/ppt/slideLayouts/slideLayout503.xml" ContentType="application/vnd.openxmlformats-officedocument.presentationml.slideLayout+xml"/>
  <Override PartName="/ppt/slideLayouts/slideLayout504.xml" ContentType="application/vnd.openxmlformats-officedocument.presentationml.slideLayout+xml"/>
  <Override PartName="/ppt/slideLayouts/slideLayout505.xml" ContentType="application/vnd.openxmlformats-officedocument.presentationml.slideLayout+xml"/>
  <Override PartName="/ppt/slideLayouts/slideLayout506.xml" ContentType="application/vnd.openxmlformats-officedocument.presentationml.slideLayout+xml"/>
  <Override PartName="/ppt/slideLayouts/slideLayout507.xml" ContentType="application/vnd.openxmlformats-officedocument.presentationml.slideLayout+xml"/>
  <Override PartName="/ppt/slideLayouts/slideLayout508.xml" ContentType="application/vnd.openxmlformats-officedocument.presentationml.slideLayout+xml"/>
  <Override PartName="/ppt/slideLayouts/slideLayout509.xml" ContentType="application/vnd.openxmlformats-officedocument.presentationml.slideLayout+xml"/>
  <Override PartName="/ppt/slideLayouts/slideLayout510.xml" ContentType="application/vnd.openxmlformats-officedocument.presentationml.slideLayout+xml"/>
  <Override PartName="/ppt/slideLayouts/slideLayout511.xml" ContentType="application/vnd.openxmlformats-officedocument.presentationml.slideLayout+xml"/>
  <Override PartName="/ppt/theme/theme47.xml" ContentType="application/vnd.openxmlformats-officedocument.theme+xml"/>
  <Override PartName="/ppt/slideLayouts/slideLayout512.xml" ContentType="application/vnd.openxmlformats-officedocument.presentationml.slideLayout+xml"/>
  <Override PartName="/ppt/slideLayouts/slideLayout513.xml" ContentType="application/vnd.openxmlformats-officedocument.presentationml.slideLayout+xml"/>
  <Override PartName="/ppt/slideLayouts/slideLayout514.xml" ContentType="application/vnd.openxmlformats-officedocument.presentationml.slideLayout+xml"/>
  <Override PartName="/ppt/slideLayouts/slideLayout515.xml" ContentType="application/vnd.openxmlformats-officedocument.presentationml.slideLayout+xml"/>
  <Override PartName="/ppt/slideLayouts/slideLayout516.xml" ContentType="application/vnd.openxmlformats-officedocument.presentationml.slideLayout+xml"/>
  <Override PartName="/ppt/slideLayouts/slideLayout517.xml" ContentType="application/vnd.openxmlformats-officedocument.presentationml.slideLayout+xml"/>
  <Override PartName="/ppt/slideLayouts/slideLayout518.xml" ContentType="application/vnd.openxmlformats-officedocument.presentationml.slideLayout+xml"/>
  <Override PartName="/ppt/slideLayouts/slideLayout519.xml" ContentType="application/vnd.openxmlformats-officedocument.presentationml.slideLayout+xml"/>
  <Override PartName="/ppt/slideLayouts/slideLayout520.xml" ContentType="application/vnd.openxmlformats-officedocument.presentationml.slideLayout+xml"/>
  <Override PartName="/ppt/slideLayouts/slideLayout521.xml" ContentType="application/vnd.openxmlformats-officedocument.presentationml.slideLayout+xml"/>
  <Override PartName="/ppt/slideLayouts/slideLayout522.xml" ContentType="application/vnd.openxmlformats-officedocument.presentationml.slideLayout+xml"/>
  <Override PartName="/ppt/theme/theme48.xml" ContentType="application/vnd.openxmlformats-officedocument.theme+xml"/>
  <Override PartName="/ppt/slideLayouts/slideLayout523.xml" ContentType="application/vnd.openxmlformats-officedocument.presentationml.slideLayout+xml"/>
  <Override PartName="/ppt/slideLayouts/slideLayout524.xml" ContentType="application/vnd.openxmlformats-officedocument.presentationml.slideLayout+xml"/>
  <Override PartName="/ppt/slideLayouts/slideLayout525.xml" ContentType="application/vnd.openxmlformats-officedocument.presentationml.slideLayout+xml"/>
  <Override PartName="/ppt/slideLayouts/slideLayout526.xml" ContentType="application/vnd.openxmlformats-officedocument.presentationml.slideLayout+xml"/>
  <Override PartName="/ppt/slideLayouts/slideLayout527.xml" ContentType="application/vnd.openxmlformats-officedocument.presentationml.slideLayout+xml"/>
  <Override PartName="/ppt/slideLayouts/slideLayout528.xml" ContentType="application/vnd.openxmlformats-officedocument.presentationml.slideLayout+xml"/>
  <Override PartName="/ppt/slideLayouts/slideLayout529.xml" ContentType="application/vnd.openxmlformats-officedocument.presentationml.slideLayout+xml"/>
  <Override PartName="/ppt/slideLayouts/slideLayout530.xml" ContentType="application/vnd.openxmlformats-officedocument.presentationml.slideLayout+xml"/>
  <Override PartName="/ppt/slideLayouts/slideLayout531.xml" ContentType="application/vnd.openxmlformats-officedocument.presentationml.slideLayout+xml"/>
  <Override PartName="/ppt/slideLayouts/slideLayout532.xml" ContentType="application/vnd.openxmlformats-officedocument.presentationml.slideLayout+xml"/>
  <Override PartName="/ppt/slideLayouts/slideLayout533.xml" ContentType="application/vnd.openxmlformats-officedocument.presentationml.slideLayout+xml"/>
  <Override PartName="/ppt/slideLayouts/slideLayout534.xml" ContentType="application/vnd.openxmlformats-officedocument.presentationml.slideLayout+xml"/>
  <Override PartName="/ppt/theme/theme49.xml" ContentType="application/vnd.openxmlformats-officedocument.theme+xml"/>
  <Override PartName="/ppt/slideLayouts/slideLayout535.xml" ContentType="application/vnd.openxmlformats-officedocument.presentationml.slideLayout+xml"/>
  <Override PartName="/ppt/slideLayouts/slideLayout536.xml" ContentType="application/vnd.openxmlformats-officedocument.presentationml.slideLayout+xml"/>
  <Override PartName="/ppt/slideLayouts/slideLayout537.xml" ContentType="application/vnd.openxmlformats-officedocument.presentationml.slideLayout+xml"/>
  <Override PartName="/ppt/slideLayouts/slideLayout538.xml" ContentType="application/vnd.openxmlformats-officedocument.presentationml.slideLayout+xml"/>
  <Override PartName="/ppt/slideLayouts/slideLayout539.xml" ContentType="application/vnd.openxmlformats-officedocument.presentationml.slideLayout+xml"/>
  <Override PartName="/ppt/slideLayouts/slideLayout540.xml" ContentType="application/vnd.openxmlformats-officedocument.presentationml.slideLayout+xml"/>
  <Override PartName="/ppt/slideLayouts/slideLayout541.xml" ContentType="application/vnd.openxmlformats-officedocument.presentationml.slideLayout+xml"/>
  <Override PartName="/ppt/slideLayouts/slideLayout542.xml" ContentType="application/vnd.openxmlformats-officedocument.presentationml.slideLayout+xml"/>
  <Override PartName="/ppt/slideLayouts/slideLayout543.xml" ContentType="application/vnd.openxmlformats-officedocument.presentationml.slideLayout+xml"/>
  <Override PartName="/ppt/slideLayouts/slideLayout544.xml" ContentType="application/vnd.openxmlformats-officedocument.presentationml.slideLayout+xml"/>
  <Override PartName="/ppt/slideLayouts/slideLayout545.xml" ContentType="application/vnd.openxmlformats-officedocument.presentationml.slideLayout+xml"/>
  <Override PartName="/ppt/theme/theme50.xml" ContentType="application/vnd.openxmlformats-officedocument.theme+xml"/>
  <Override PartName="/ppt/slideLayouts/slideLayout546.xml" ContentType="application/vnd.openxmlformats-officedocument.presentationml.slideLayout+xml"/>
  <Override PartName="/ppt/slideLayouts/slideLayout547.xml" ContentType="application/vnd.openxmlformats-officedocument.presentationml.slideLayout+xml"/>
  <Override PartName="/ppt/slideLayouts/slideLayout548.xml" ContentType="application/vnd.openxmlformats-officedocument.presentationml.slideLayout+xml"/>
  <Override PartName="/ppt/slideLayouts/slideLayout549.xml" ContentType="application/vnd.openxmlformats-officedocument.presentationml.slideLayout+xml"/>
  <Override PartName="/ppt/slideLayouts/slideLayout550.xml" ContentType="application/vnd.openxmlformats-officedocument.presentationml.slideLayout+xml"/>
  <Override PartName="/ppt/slideLayouts/slideLayout551.xml" ContentType="application/vnd.openxmlformats-officedocument.presentationml.slideLayout+xml"/>
  <Override PartName="/ppt/slideLayouts/slideLayout552.xml" ContentType="application/vnd.openxmlformats-officedocument.presentationml.slideLayout+xml"/>
  <Override PartName="/ppt/slideLayouts/slideLayout553.xml" ContentType="application/vnd.openxmlformats-officedocument.presentationml.slideLayout+xml"/>
  <Override PartName="/ppt/slideLayouts/slideLayout554.xml" ContentType="application/vnd.openxmlformats-officedocument.presentationml.slideLayout+xml"/>
  <Override PartName="/ppt/slideLayouts/slideLayout555.xml" ContentType="application/vnd.openxmlformats-officedocument.presentationml.slideLayout+xml"/>
  <Override PartName="/ppt/slideLayouts/slideLayout556.xml" ContentType="application/vnd.openxmlformats-officedocument.presentationml.slideLayout+xml"/>
  <Override PartName="/ppt/theme/theme51.xml" ContentType="application/vnd.openxmlformats-officedocument.theme+xml"/>
  <Override PartName="/ppt/slideLayouts/slideLayout557.xml" ContentType="application/vnd.openxmlformats-officedocument.presentationml.slideLayout+xml"/>
  <Override PartName="/ppt/slideLayouts/slideLayout558.xml" ContentType="application/vnd.openxmlformats-officedocument.presentationml.slideLayout+xml"/>
  <Override PartName="/ppt/slideLayouts/slideLayout559.xml" ContentType="application/vnd.openxmlformats-officedocument.presentationml.slideLayout+xml"/>
  <Override PartName="/ppt/slideLayouts/slideLayout560.xml" ContentType="application/vnd.openxmlformats-officedocument.presentationml.slideLayout+xml"/>
  <Override PartName="/ppt/slideLayouts/slideLayout561.xml" ContentType="application/vnd.openxmlformats-officedocument.presentationml.slideLayout+xml"/>
  <Override PartName="/ppt/slideLayouts/slideLayout562.xml" ContentType="application/vnd.openxmlformats-officedocument.presentationml.slideLayout+xml"/>
  <Override PartName="/ppt/slideLayouts/slideLayout563.xml" ContentType="application/vnd.openxmlformats-officedocument.presentationml.slideLayout+xml"/>
  <Override PartName="/ppt/slideLayouts/slideLayout564.xml" ContentType="application/vnd.openxmlformats-officedocument.presentationml.slideLayout+xml"/>
  <Override PartName="/ppt/slideLayouts/slideLayout565.xml" ContentType="application/vnd.openxmlformats-officedocument.presentationml.slideLayout+xml"/>
  <Override PartName="/ppt/slideLayouts/slideLayout566.xml" ContentType="application/vnd.openxmlformats-officedocument.presentationml.slideLayout+xml"/>
  <Override PartName="/ppt/slideLayouts/slideLayout567.xml" ContentType="application/vnd.openxmlformats-officedocument.presentationml.slideLayout+xml"/>
  <Override PartName="/ppt/theme/theme52.xml" ContentType="application/vnd.openxmlformats-officedocument.theme+xml"/>
  <Override PartName="/ppt/slideLayouts/slideLayout568.xml" ContentType="application/vnd.openxmlformats-officedocument.presentationml.slideLayout+xml"/>
  <Override PartName="/ppt/slideLayouts/slideLayout569.xml" ContentType="application/vnd.openxmlformats-officedocument.presentationml.slideLayout+xml"/>
  <Override PartName="/ppt/slideLayouts/slideLayout570.xml" ContentType="application/vnd.openxmlformats-officedocument.presentationml.slideLayout+xml"/>
  <Override PartName="/ppt/slideLayouts/slideLayout571.xml" ContentType="application/vnd.openxmlformats-officedocument.presentationml.slideLayout+xml"/>
  <Override PartName="/ppt/slideLayouts/slideLayout572.xml" ContentType="application/vnd.openxmlformats-officedocument.presentationml.slideLayout+xml"/>
  <Override PartName="/ppt/slideLayouts/slideLayout573.xml" ContentType="application/vnd.openxmlformats-officedocument.presentationml.slideLayout+xml"/>
  <Override PartName="/ppt/slideLayouts/slideLayout574.xml" ContentType="application/vnd.openxmlformats-officedocument.presentationml.slideLayout+xml"/>
  <Override PartName="/ppt/slideLayouts/slideLayout575.xml" ContentType="application/vnd.openxmlformats-officedocument.presentationml.slideLayout+xml"/>
  <Override PartName="/ppt/slideLayouts/slideLayout576.xml" ContentType="application/vnd.openxmlformats-officedocument.presentationml.slideLayout+xml"/>
  <Override PartName="/ppt/slideLayouts/slideLayout577.xml" ContentType="application/vnd.openxmlformats-officedocument.presentationml.slideLayout+xml"/>
  <Override PartName="/ppt/slideLayouts/slideLayout578.xml" ContentType="application/vnd.openxmlformats-officedocument.presentationml.slideLayout+xml"/>
  <Override PartName="/ppt/slideLayouts/slideLayout579.xml" ContentType="application/vnd.openxmlformats-officedocument.presentationml.slideLayout+xml"/>
  <Override PartName="/ppt/theme/theme53.xml" ContentType="application/vnd.openxmlformats-officedocument.theme+xml"/>
  <Override PartName="/ppt/slideLayouts/slideLayout580.xml" ContentType="application/vnd.openxmlformats-officedocument.presentationml.slideLayout+xml"/>
  <Override PartName="/ppt/slideLayouts/slideLayout581.xml" ContentType="application/vnd.openxmlformats-officedocument.presentationml.slideLayout+xml"/>
  <Override PartName="/ppt/slideLayouts/slideLayout582.xml" ContentType="application/vnd.openxmlformats-officedocument.presentationml.slideLayout+xml"/>
  <Override PartName="/ppt/slideLayouts/slideLayout583.xml" ContentType="application/vnd.openxmlformats-officedocument.presentationml.slideLayout+xml"/>
  <Override PartName="/ppt/slideLayouts/slideLayout584.xml" ContentType="application/vnd.openxmlformats-officedocument.presentationml.slideLayout+xml"/>
  <Override PartName="/ppt/slideLayouts/slideLayout585.xml" ContentType="application/vnd.openxmlformats-officedocument.presentationml.slideLayout+xml"/>
  <Override PartName="/ppt/slideLayouts/slideLayout586.xml" ContentType="application/vnd.openxmlformats-officedocument.presentationml.slideLayout+xml"/>
  <Override PartName="/ppt/slideLayouts/slideLayout587.xml" ContentType="application/vnd.openxmlformats-officedocument.presentationml.slideLayout+xml"/>
  <Override PartName="/ppt/slideLayouts/slideLayout588.xml" ContentType="application/vnd.openxmlformats-officedocument.presentationml.slideLayout+xml"/>
  <Override PartName="/ppt/slideLayouts/slideLayout589.xml" ContentType="application/vnd.openxmlformats-officedocument.presentationml.slideLayout+xml"/>
  <Override PartName="/ppt/slideLayouts/slideLayout590.xml" ContentType="application/vnd.openxmlformats-officedocument.presentationml.slideLayout+xml"/>
  <Override PartName="/ppt/theme/theme54.xml" ContentType="application/vnd.openxmlformats-officedocument.theme+xml"/>
  <Override PartName="/ppt/slideLayouts/slideLayout591.xml" ContentType="application/vnd.openxmlformats-officedocument.presentationml.slideLayout+xml"/>
  <Override PartName="/ppt/slideLayouts/slideLayout592.xml" ContentType="application/vnd.openxmlformats-officedocument.presentationml.slideLayout+xml"/>
  <Override PartName="/ppt/slideLayouts/slideLayout593.xml" ContentType="application/vnd.openxmlformats-officedocument.presentationml.slideLayout+xml"/>
  <Override PartName="/ppt/slideLayouts/slideLayout594.xml" ContentType="application/vnd.openxmlformats-officedocument.presentationml.slideLayout+xml"/>
  <Override PartName="/ppt/slideLayouts/slideLayout595.xml" ContentType="application/vnd.openxmlformats-officedocument.presentationml.slideLayout+xml"/>
  <Override PartName="/ppt/slideLayouts/slideLayout596.xml" ContentType="application/vnd.openxmlformats-officedocument.presentationml.slideLayout+xml"/>
  <Override PartName="/ppt/slideLayouts/slideLayout597.xml" ContentType="application/vnd.openxmlformats-officedocument.presentationml.slideLayout+xml"/>
  <Override PartName="/ppt/slideLayouts/slideLayout598.xml" ContentType="application/vnd.openxmlformats-officedocument.presentationml.slideLayout+xml"/>
  <Override PartName="/ppt/slideLayouts/slideLayout599.xml" ContentType="application/vnd.openxmlformats-officedocument.presentationml.slideLayout+xml"/>
  <Override PartName="/ppt/slideLayouts/slideLayout600.xml" ContentType="application/vnd.openxmlformats-officedocument.presentationml.slideLayout+xml"/>
  <Override PartName="/ppt/slideLayouts/slideLayout601.xml" ContentType="application/vnd.openxmlformats-officedocument.presentationml.slideLayout+xml"/>
  <Override PartName="/ppt/theme/theme55.xml" ContentType="application/vnd.openxmlformats-officedocument.theme+xml"/>
  <Override PartName="/ppt/slideLayouts/slideLayout602.xml" ContentType="application/vnd.openxmlformats-officedocument.presentationml.slideLayout+xml"/>
  <Override PartName="/ppt/slideLayouts/slideLayout603.xml" ContentType="application/vnd.openxmlformats-officedocument.presentationml.slideLayout+xml"/>
  <Override PartName="/ppt/slideLayouts/slideLayout604.xml" ContentType="application/vnd.openxmlformats-officedocument.presentationml.slideLayout+xml"/>
  <Override PartName="/ppt/slideLayouts/slideLayout605.xml" ContentType="application/vnd.openxmlformats-officedocument.presentationml.slideLayout+xml"/>
  <Override PartName="/ppt/slideLayouts/slideLayout606.xml" ContentType="application/vnd.openxmlformats-officedocument.presentationml.slideLayout+xml"/>
  <Override PartName="/ppt/slideLayouts/slideLayout607.xml" ContentType="application/vnd.openxmlformats-officedocument.presentationml.slideLayout+xml"/>
  <Override PartName="/ppt/slideLayouts/slideLayout608.xml" ContentType="application/vnd.openxmlformats-officedocument.presentationml.slideLayout+xml"/>
  <Override PartName="/ppt/slideLayouts/slideLayout609.xml" ContentType="application/vnd.openxmlformats-officedocument.presentationml.slideLayout+xml"/>
  <Override PartName="/ppt/slideLayouts/slideLayout610.xml" ContentType="application/vnd.openxmlformats-officedocument.presentationml.slideLayout+xml"/>
  <Override PartName="/ppt/slideLayouts/slideLayout611.xml" ContentType="application/vnd.openxmlformats-officedocument.presentationml.slideLayout+xml"/>
  <Override PartName="/ppt/slideLayouts/slideLayout612.xml" ContentType="application/vnd.openxmlformats-officedocument.presentationml.slideLayout+xml"/>
  <Override PartName="/ppt/slideLayouts/slideLayout613.xml" ContentType="application/vnd.openxmlformats-officedocument.presentationml.slideLayout+xml"/>
  <Override PartName="/ppt/theme/theme56.xml" ContentType="application/vnd.openxmlformats-officedocument.theme+xml"/>
  <Override PartName="/ppt/slideLayouts/slideLayout614.xml" ContentType="application/vnd.openxmlformats-officedocument.presentationml.slideLayout+xml"/>
  <Override PartName="/ppt/slideLayouts/slideLayout615.xml" ContentType="application/vnd.openxmlformats-officedocument.presentationml.slideLayout+xml"/>
  <Override PartName="/ppt/slideLayouts/slideLayout616.xml" ContentType="application/vnd.openxmlformats-officedocument.presentationml.slideLayout+xml"/>
  <Override PartName="/ppt/slideLayouts/slideLayout617.xml" ContentType="application/vnd.openxmlformats-officedocument.presentationml.slideLayout+xml"/>
  <Override PartName="/ppt/slideLayouts/slideLayout618.xml" ContentType="application/vnd.openxmlformats-officedocument.presentationml.slideLayout+xml"/>
  <Override PartName="/ppt/slideLayouts/slideLayout619.xml" ContentType="application/vnd.openxmlformats-officedocument.presentationml.slideLayout+xml"/>
  <Override PartName="/ppt/slideLayouts/slideLayout620.xml" ContentType="application/vnd.openxmlformats-officedocument.presentationml.slideLayout+xml"/>
  <Override PartName="/ppt/slideLayouts/slideLayout621.xml" ContentType="application/vnd.openxmlformats-officedocument.presentationml.slideLayout+xml"/>
  <Override PartName="/ppt/slideLayouts/slideLayout622.xml" ContentType="application/vnd.openxmlformats-officedocument.presentationml.slideLayout+xml"/>
  <Override PartName="/ppt/slideLayouts/slideLayout623.xml" ContentType="application/vnd.openxmlformats-officedocument.presentationml.slideLayout+xml"/>
  <Override PartName="/ppt/slideLayouts/slideLayout624.xml" ContentType="application/vnd.openxmlformats-officedocument.presentationml.slideLayout+xml"/>
  <Override PartName="/ppt/theme/theme57.xml" ContentType="application/vnd.openxmlformats-officedocument.theme+xml"/>
  <Override PartName="/ppt/slideLayouts/slideLayout625.xml" ContentType="application/vnd.openxmlformats-officedocument.presentationml.slideLayout+xml"/>
  <Override PartName="/ppt/slideLayouts/slideLayout626.xml" ContentType="application/vnd.openxmlformats-officedocument.presentationml.slideLayout+xml"/>
  <Override PartName="/ppt/slideLayouts/slideLayout627.xml" ContentType="application/vnd.openxmlformats-officedocument.presentationml.slideLayout+xml"/>
  <Override PartName="/ppt/slideLayouts/slideLayout628.xml" ContentType="application/vnd.openxmlformats-officedocument.presentationml.slideLayout+xml"/>
  <Override PartName="/ppt/slideLayouts/slideLayout629.xml" ContentType="application/vnd.openxmlformats-officedocument.presentationml.slideLayout+xml"/>
  <Override PartName="/ppt/slideLayouts/slideLayout630.xml" ContentType="application/vnd.openxmlformats-officedocument.presentationml.slideLayout+xml"/>
  <Override PartName="/ppt/slideLayouts/slideLayout631.xml" ContentType="application/vnd.openxmlformats-officedocument.presentationml.slideLayout+xml"/>
  <Override PartName="/ppt/slideLayouts/slideLayout632.xml" ContentType="application/vnd.openxmlformats-officedocument.presentationml.slideLayout+xml"/>
  <Override PartName="/ppt/slideLayouts/slideLayout633.xml" ContentType="application/vnd.openxmlformats-officedocument.presentationml.slideLayout+xml"/>
  <Override PartName="/ppt/slideLayouts/slideLayout634.xml" ContentType="application/vnd.openxmlformats-officedocument.presentationml.slideLayout+xml"/>
  <Override PartName="/ppt/slideLayouts/slideLayout635.xml" ContentType="application/vnd.openxmlformats-officedocument.presentationml.slideLayout+xml"/>
  <Override PartName="/ppt/theme/theme58.xml" ContentType="application/vnd.openxmlformats-officedocument.theme+xml"/>
  <Override PartName="/ppt/slideLayouts/slideLayout636.xml" ContentType="application/vnd.openxmlformats-officedocument.presentationml.slideLayout+xml"/>
  <Override PartName="/ppt/slideLayouts/slideLayout637.xml" ContentType="application/vnd.openxmlformats-officedocument.presentationml.slideLayout+xml"/>
  <Override PartName="/ppt/slideLayouts/slideLayout638.xml" ContentType="application/vnd.openxmlformats-officedocument.presentationml.slideLayout+xml"/>
  <Override PartName="/ppt/slideLayouts/slideLayout639.xml" ContentType="application/vnd.openxmlformats-officedocument.presentationml.slideLayout+xml"/>
  <Override PartName="/ppt/slideLayouts/slideLayout640.xml" ContentType="application/vnd.openxmlformats-officedocument.presentationml.slideLayout+xml"/>
  <Override PartName="/ppt/slideLayouts/slideLayout641.xml" ContentType="application/vnd.openxmlformats-officedocument.presentationml.slideLayout+xml"/>
  <Override PartName="/ppt/slideLayouts/slideLayout642.xml" ContentType="application/vnd.openxmlformats-officedocument.presentationml.slideLayout+xml"/>
  <Override PartName="/ppt/slideLayouts/slideLayout643.xml" ContentType="application/vnd.openxmlformats-officedocument.presentationml.slideLayout+xml"/>
  <Override PartName="/ppt/slideLayouts/slideLayout644.xml" ContentType="application/vnd.openxmlformats-officedocument.presentationml.slideLayout+xml"/>
  <Override PartName="/ppt/slideLayouts/slideLayout645.xml" ContentType="application/vnd.openxmlformats-officedocument.presentationml.slideLayout+xml"/>
  <Override PartName="/ppt/slideLayouts/slideLayout646.xml" ContentType="application/vnd.openxmlformats-officedocument.presentationml.slideLayout+xml"/>
  <Override PartName="/ppt/slideLayouts/slideLayout647.xml" ContentType="application/vnd.openxmlformats-officedocument.presentationml.slideLayout+xml"/>
  <Override PartName="/ppt/theme/theme59.xml" ContentType="application/vnd.openxmlformats-officedocument.theme+xml"/>
  <Override PartName="/ppt/slideLayouts/slideLayout648.xml" ContentType="application/vnd.openxmlformats-officedocument.presentationml.slideLayout+xml"/>
  <Override PartName="/ppt/slideLayouts/slideLayout649.xml" ContentType="application/vnd.openxmlformats-officedocument.presentationml.slideLayout+xml"/>
  <Override PartName="/ppt/slideLayouts/slideLayout650.xml" ContentType="application/vnd.openxmlformats-officedocument.presentationml.slideLayout+xml"/>
  <Override PartName="/ppt/slideLayouts/slideLayout651.xml" ContentType="application/vnd.openxmlformats-officedocument.presentationml.slideLayout+xml"/>
  <Override PartName="/ppt/theme/theme60.xml" ContentType="application/vnd.openxmlformats-officedocument.theme+xml"/>
  <Override PartName="/ppt/slideLayouts/slideLayout652.xml" ContentType="application/vnd.openxmlformats-officedocument.presentationml.slideLayout+xml"/>
  <Override PartName="/ppt/slideLayouts/slideLayout653.xml" ContentType="application/vnd.openxmlformats-officedocument.presentationml.slideLayout+xml"/>
  <Override PartName="/ppt/slideLayouts/slideLayout654.xml" ContentType="application/vnd.openxmlformats-officedocument.presentationml.slideLayout+xml"/>
  <Override PartName="/ppt/slideLayouts/slideLayout655.xml" ContentType="application/vnd.openxmlformats-officedocument.presentationml.slideLayout+xml"/>
  <Override PartName="/ppt/slideLayouts/slideLayout656.xml" ContentType="application/vnd.openxmlformats-officedocument.presentationml.slideLayout+xml"/>
  <Override PartName="/ppt/slideLayouts/slideLayout657.xml" ContentType="application/vnd.openxmlformats-officedocument.presentationml.slideLayout+xml"/>
  <Override PartName="/ppt/slideLayouts/slideLayout658.xml" ContentType="application/vnd.openxmlformats-officedocument.presentationml.slideLayout+xml"/>
  <Override PartName="/ppt/slideLayouts/slideLayout659.xml" ContentType="application/vnd.openxmlformats-officedocument.presentationml.slideLayout+xml"/>
  <Override PartName="/ppt/slideLayouts/slideLayout660.xml" ContentType="application/vnd.openxmlformats-officedocument.presentationml.slideLayout+xml"/>
  <Override PartName="/ppt/slideLayouts/slideLayout661.xml" ContentType="application/vnd.openxmlformats-officedocument.presentationml.slideLayout+xml"/>
  <Override PartName="/ppt/slideLayouts/slideLayout662.xml" ContentType="application/vnd.openxmlformats-officedocument.presentationml.slideLayout+xml"/>
  <Override PartName="/ppt/slideLayouts/slideLayout663.xml" ContentType="application/vnd.openxmlformats-officedocument.presentationml.slideLayout+xml"/>
  <Override PartName="/ppt/theme/theme61.xml" ContentType="application/vnd.openxmlformats-officedocument.theme+xml"/>
  <Override PartName="/ppt/slideLayouts/slideLayout664.xml" ContentType="application/vnd.openxmlformats-officedocument.presentationml.slideLayout+xml"/>
  <Override PartName="/ppt/slideLayouts/slideLayout665.xml" ContentType="application/vnd.openxmlformats-officedocument.presentationml.slideLayout+xml"/>
  <Override PartName="/ppt/slideLayouts/slideLayout666.xml" ContentType="application/vnd.openxmlformats-officedocument.presentationml.slideLayout+xml"/>
  <Override PartName="/ppt/slideLayouts/slideLayout667.xml" ContentType="application/vnd.openxmlformats-officedocument.presentationml.slideLayout+xml"/>
  <Override PartName="/ppt/slideLayouts/slideLayout668.xml" ContentType="application/vnd.openxmlformats-officedocument.presentationml.slideLayout+xml"/>
  <Override PartName="/ppt/slideLayouts/slideLayout669.xml" ContentType="application/vnd.openxmlformats-officedocument.presentationml.slideLayout+xml"/>
  <Override PartName="/ppt/slideLayouts/slideLayout670.xml" ContentType="application/vnd.openxmlformats-officedocument.presentationml.slideLayout+xml"/>
  <Override PartName="/ppt/slideLayouts/slideLayout671.xml" ContentType="application/vnd.openxmlformats-officedocument.presentationml.slideLayout+xml"/>
  <Override PartName="/ppt/slideLayouts/slideLayout672.xml" ContentType="application/vnd.openxmlformats-officedocument.presentationml.slideLayout+xml"/>
  <Override PartName="/ppt/slideLayouts/slideLayout673.xml" ContentType="application/vnd.openxmlformats-officedocument.presentationml.slideLayout+xml"/>
  <Override PartName="/ppt/slideLayouts/slideLayout674.xml" ContentType="application/vnd.openxmlformats-officedocument.presentationml.slideLayout+xml"/>
  <Override PartName="/ppt/slideLayouts/slideLayout675.xml" ContentType="application/vnd.openxmlformats-officedocument.presentationml.slideLayout+xml"/>
  <Override PartName="/ppt/theme/theme62.xml" ContentType="application/vnd.openxmlformats-officedocument.theme+xml"/>
  <Override PartName="/ppt/slideLayouts/slideLayout676.xml" ContentType="application/vnd.openxmlformats-officedocument.presentationml.slideLayout+xml"/>
  <Override PartName="/ppt/slideLayouts/slideLayout677.xml" ContentType="application/vnd.openxmlformats-officedocument.presentationml.slideLayout+xml"/>
  <Override PartName="/ppt/slideLayouts/slideLayout678.xml" ContentType="application/vnd.openxmlformats-officedocument.presentationml.slideLayout+xml"/>
  <Override PartName="/ppt/slideLayouts/slideLayout679.xml" ContentType="application/vnd.openxmlformats-officedocument.presentationml.slideLayout+xml"/>
  <Override PartName="/ppt/slideLayouts/slideLayout680.xml" ContentType="application/vnd.openxmlformats-officedocument.presentationml.slideLayout+xml"/>
  <Override PartName="/ppt/slideLayouts/slideLayout681.xml" ContentType="application/vnd.openxmlformats-officedocument.presentationml.slideLayout+xml"/>
  <Override PartName="/ppt/slideLayouts/slideLayout682.xml" ContentType="application/vnd.openxmlformats-officedocument.presentationml.slideLayout+xml"/>
  <Override PartName="/ppt/slideLayouts/slideLayout683.xml" ContentType="application/vnd.openxmlformats-officedocument.presentationml.slideLayout+xml"/>
  <Override PartName="/ppt/slideLayouts/slideLayout684.xml" ContentType="application/vnd.openxmlformats-officedocument.presentationml.slideLayout+xml"/>
  <Override PartName="/ppt/slideLayouts/slideLayout685.xml" ContentType="application/vnd.openxmlformats-officedocument.presentationml.slideLayout+xml"/>
  <Override PartName="/ppt/slideLayouts/slideLayout686.xml" ContentType="application/vnd.openxmlformats-officedocument.presentationml.slideLayout+xml"/>
  <Override PartName="/ppt/slideLayouts/slideLayout687.xml" ContentType="application/vnd.openxmlformats-officedocument.presentationml.slideLayout+xml"/>
  <Override PartName="/ppt/theme/theme63.xml" ContentType="application/vnd.openxmlformats-officedocument.theme+xml"/>
  <Override PartName="/ppt/slideLayouts/slideLayout688.xml" ContentType="application/vnd.openxmlformats-officedocument.presentationml.slideLayout+xml"/>
  <Override PartName="/ppt/slideLayouts/slideLayout689.xml" ContentType="application/vnd.openxmlformats-officedocument.presentationml.slideLayout+xml"/>
  <Override PartName="/ppt/slideLayouts/slideLayout690.xml" ContentType="application/vnd.openxmlformats-officedocument.presentationml.slideLayout+xml"/>
  <Override PartName="/ppt/slideLayouts/slideLayout691.xml" ContentType="application/vnd.openxmlformats-officedocument.presentationml.slideLayout+xml"/>
  <Override PartName="/ppt/theme/theme64.xml" ContentType="application/vnd.openxmlformats-officedocument.theme+xml"/>
  <Override PartName="/ppt/slideLayouts/slideLayout692.xml" ContentType="application/vnd.openxmlformats-officedocument.presentationml.slideLayout+xml"/>
  <Override PartName="/ppt/slideLayouts/slideLayout693.xml" ContentType="application/vnd.openxmlformats-officedocument.presentationml.slideLayout+xml"/>
  <Override PartName="/ppt/slideLayouts/slideLayout694.xml" ContentType="application/vnd.openxmlformats-officedocument.presentationml.slideLayout+xml"/>
  <Override PartName="/ppt/slideLayouts/slideLayout695.xml" ContentType="application/vnd.openxmlformats-officedocument.presentationml.slideLayout+xml"/>
  <Override PartName="/ppt/slideLayouts/slideLayout696.xml" ContentType="application/vnd.openxmlformats-officedocument.presentationml.slideLayout+xml"/>
  <Override PartName="/ppt/slideLayouts/slideLayout697.xml" ContentType="application/vnd.openxmlformats-officedocument.presentationml.slideLayout+xml"/>
  <Override PartName="/ppt/slideLayouts/slideLayout698.xml" ContentType="application/vnd.openxmlformats-officedocument.presentationml.slideLayout+xml"/>
  <Override PartName="/ppt/slideLayouts/slideLayout699.xml" ContentType="application/vnd.openxmlformats-officedocument.presentationml.slideLayout+xml"/>
  <Override PartName="/ppt/slideLayouts/slideLayout700.xml" ContentType="application/vnd.openxmlformats-officedocument.presentationml.slideLayout+xml"/>
  <Override PartName="/ppt/slideLayouts/slideLayout701.xml" ContentType="application/vnd.openxmlformats-officedocument.presentationml.slideLayout+xml"/>
  <Override PartName="/ppt/slideLayouts/slideLayout702.xml" ContentType="application/vnd.openxmlformats-officedocument.presentationml.slideLayout+xml"/>
  <Override PartName="/ppt/slideLayouts/slideLayout703.xml" ContentType="application/vnd.openxmlformats-officedocument.presentationml.slideLayout+xml"/>
  <Override PartName="/ppt/theme/theme65.xml" ContentType="application/vnd.openxmlformats-officedocument.theme+xml"/>
  <Override PartName="/ppt/slideLayouts/slideLayout704.xml" ContentType="application/vnd.openxmlformats-officedocument.presentationml.slideLayout+xml"/>
  <Override PartName="/ppt/slideLayouts/slideLayout705.xml" ContentType="application/vnd.openxmlformats-officedocument.presentationml.slideLayout+xml"/>
  <Override PartName="/ppt/theme/theme66.xml" ContentType="application/vnd.openxmlformats-officedocument.theme+xml"/>
  <Override PartName="/ppt/slideLayouts/slideLayout706.xml" ContentType="application/vnd.openxmlformats-officedocument.presentationml.slideLayout+xml"/>
  <Override PartName="/ppt/slideLayouts/slideLayout707.xml" ContentType="application/vnd.openxmlformats-officedocument.presentationml.slideLayout+xml"/>
  <Override PartName="/ppt/slideLayouts/slideLayout708.xml" ContentType="application/vnd.openxmlformats-officedocument.presentationml.slideLayout+xml"/>
  <Override PartName="/ppt/slideLayouts/slideLayout709.xml" ContentType="application/vnd.openxmlformats-officedocument.presentationml.slideLayout+xml"/>
  <Override PartName="/ppt/slideLayouts/slideLayout710.xml" ContentType="application/vnd.openxmlformats-officedocument.presentationml.slideLayout+xml"/>
  <Override PartName="/ppt/slideLayouts/slideLayout711.xml" ContentType="application/vnd.openxmlformats-officedocument.presentationml.slideLayout+xml"/>
  <Override PartName="/ppt/slideLayouts/slideLayout712.xml" ContentType="application/vnd.openxmlformats-officedocument.presentationml.slideLayout+xml"/>
  <Override PartName="/ppt/slideLayouts/slideLayout713.xml" ContentType="application/vnd.openxmlformats-officedocument.presentationml.slideLayout+xml"/>
  <Override PartName="/ppt/slideLayouts/slideLayout714.xml" ContentType="application/vnd.openxmlformats-officedocument.presentationml.slideLayout+xml"/>
  <Override PartName="/ppt/slideLayouts/slideLayout715.xml" ContentType="application/vnd.openxmlformats-officedocument.presentationml.slideLayout+xml"/>
  <Override PartName="/ppt/slideLayouts/slideLayout716.xml" ContentType="application/vnd.openxmlformats-officedocument.presentationml.slideLayout+xml"/>
  <Override PartName="/ppt/theme/theme67.xml" ContentType="application/vnd.openxmlformats-officedocument.theme+xml"/>
  <Override PartName="/ppt/slideLayouts/slideLayout717.xml" ContentType="application/vnd.openxmlformats-officedocument.presentationml.slideLayout+xml"/>
  <Override PartName="/ppt/slideLayouts/slideLayout718.xml" ContentType="application/vnd.openxmlformats-officedocument.presentationml.slideLayout+xml"/>
  <Override PartName="/ppt/slideLayouts/slideLayout719.xml" ContentType="application/vnd.openxmlformats-officedocument.presentationml.slideLayout+xml"/>
  <Override PartName="/ppt/slideLayouts/slideLayout720.xml" ContentType="application/vnd.openxmlformats-officedocument.presentationml.slideLayout+xml"/>
  <Override PartName="/ppt/slideLayouts/slideLayout721.xml" ContentType="application/vnd.openxmlformats-officedocument.presentationml.slideLayout+xml"/>
  <Override PartName="/ppt/slideLayouts/slideLayout722.xml" ContentType="application/vnd.openxmlformats-officedocument.presentationml.slideLayout+xml"/>
  <Override PartName="/ppt/slideLayouts/slideLayout723.xml" ContentType="application/vnd.openxmlformats-officedocument.presentationml.slideLayout+xml"/>
  <Override PartName="/ppt/slideLayouts/slideLayout724.xml" ContentType="application/vnd.openxmlformats-officedocument.presentationml.slideLayout+xml"/>
  <Override PartName="/ppt/slideLayouts/slideLayout725.xml" ContentType="application/vnd.openxmlformats-officedocument.presentationml.slideLayout+xml"/>
  <Override PartName="/ppt/slideLayouts/slideLayout726.xml" ContentType="application/vnd.openxmlformats-officedocument.presentationml.slideLayout+xml"/>
  <Override PartName="/ppt/slideLayouts/slideLayout727.xml" ContentType="application/vnd.openxmlformats-officedocument.presentationml.slideLayout+xml"/>
  <Override PartName="/ppt/theme/theme68.xml" ContentType="application/vnd.openxmlformats-officedocument.theme+xml"/>
  <Override PartName="/ppt/slideLayouts/slideLayout728.xml" ContentType="application/vnd.openxmlformats-officedocument.presentationml.slideLayout+xml"/>
  <Override PartName="/ppt/slideLayouts/slideLayout729.xml" ContentType="application/vnd.openxmlformats-officedocument.presentationml.slideLayout+xml"/>
  <Override PartName="/ppt/slideLayouts/slideLayout730.xml" ContentType="application/vnd.openxmlformats-officedocument.presentationml.slideLayout+xml"/>
  <Override PartName="/ppt/slideLayouts/slideLayout731.xml" ContentType="application/vnd.openxmlformats-officedocument.presentationml.slideLayout+xml"/>
  <Override PartName="/ppt/slideLayouts/slideLayout732.xml" ContentType="application/vnd.openxmlformats-officedocument.presentationml.slideLayout+xml"/>
  <Override PartName="/ppt/slideLayouts/slideLayout733.xml" ContentType="application/vnd.openxmlformats-officedocument.presentationml.slideLayout+xml"/>
  <Override PartName="/ppt/slideLayouts/slideLayout734.xml" ContentType="application/vnd.openxmlformats-officedocument.presentationml.slideLayout+xml"/>
  <Override PartName="/ppt/slideLayouts/slideLayout735.xml" ContentType="application/vnd.openxmlformats-officedocument.presentationml.slideLayout+xml"/>
  <Override PartName="/ppt/slideLayouts/slideLayout736.xml" ContentType="application/vnd.openxmlformats-officedocument.presentationml.slideLayout+xml"/>
  <Override PartName="/ppt/slideLayouts/slideLayout737.xml" ContentType="application/vnd.openxmlformats-officedocument.presentationml.slideLayout+xml"/>
  <Override PartName="/ppt/slideLayouts/slideLayout738.xml" ContentType="application/vnd.openxmlformats-officedocument.presentationml.slideLayout+xml"/>
  <Override PartName="/ppt/slideLayouts/slideLayout739.xml" ContentType="application/vnd.openxmlformats-officedocument.presentationml.slideLayout+xml"/>
  <Override PartName="/ppt/theme/theme69.xml" ContentType="application/vnd.openxmlformats-officedocument.theme+xml"/>
  <Override PartName="/ppt/slideLayouts/slideLayout740.xml" ContentType="application/vnd.openxmlformats-officedocument.presentationml.slideLayout+xml"/>
  <Override PartName="/ppt/slideLayouts/slideLayout741.xml" ContentType="application/vnd.openxmlformats-officedocument.presentationml.slideLayout+xml"/>
  <Override PartName="/ppt/slideLayouts/slideLayout742.xml" ContentType="application/vnd.openxmlformats-officedocument.presentationml.slideLayout+xml"/>
  <Override PartName="/ppt/slideLayouts/slideLayout743.xml" ContentType="application/vnd.openxmlformats-officedocument.presentationml.slideLayout+xml"/>
  <Override PartName="/ppt/slideLayouts/slideLayout744.xml" ContentType="application/vnd.openxmlformats-officedocument.presentationml.slideLayout+xml"/>
  <Override PartName="/ppt/slideLayouts/slideLayout745.xml" ContentType="application/vnd.openxmlformats-officedocument.presentationml.slideLayout+xml"/>
  <Override PartName="/ppt/slideLayouts/slideLayout746.xml" ContentType="application/vnd.openxmlformats-officedocument.presentationml.slideLayout+xml"/>
  <Override PartName="/ppt/slideLayouts/slideLayout747.xml" ContentType="application/vnd.openxmlformats-officedocument.presentationml.slideLayout+xml"/>
  <Override PartName="/ppt/slideLayouts/slideLayout748.xml" ContentType="application/vnd.openxmlformats-officedocument.presentationml.slideLayout+xml"/>
  <Override PartName="/ppt/slideLayouts/slideLayout749.xml" ContentType="application/vnd.openxmlformats-officedocument.presentationml.slideLayout+xml"/>
  <Override PartName="/ppt/slideLayouts/slideLayout750.xml" ContentType="application/vnd.openxmlformats-officedocument.presentationml.slideLayout+xml"/>
  <Override PartName="/ppt/slideLayouts/slideLayout751.xml" ContentType="application/vnd.openxmlformats-officedocument.presentationml.slideLayout+xml"/>
  <Override PartName="/ppt/theme/theme70.xml" ContentType="application/vnd.openxmlformats-officedocument.theme+xml"/>
  <Override PartName="/ppt/slideLayouts/slideLayout752.xml" ContentType="application/vnd.openxmlformats-officedocument.presentationml.slideLayout+xml"/>
  <Override PartName="/ppt/slideLayouts/slideLayout753.xml" ContentType="application/vnd.openxmlformats-officedocument.presentationml.slideLayout+xml"/>
  <Override PartName="/ppt/slideLayouts/slideLayout754.xml" ContentType="application/vnd.openxmlformats-officedocument.presentationml.slideLayout+xml"/>
  <Override PartName="/ppt/slideLayouts/slideLayout755.xml" ContentType="application/vnd.openxmlformats-officedocument.presentationml.slideLayout+xml"/>
  <Override PartName="/ppt/slideLayouts/slideLayout756.xml" ContentType="application/vnd.openxmlformats-officedocument.presentationml.slideLayout+xml"/>
  <Override PartName="/ppt/slideLayouts/slideLayout757.xml" ContentType="application/vnd.openxmlformats-officedocument.presentationml.slideLayout+xml"/>
  <Override PartName="/ppt/slideLayouts/slideLayout758.xml" ContentType="application/vnd.openxmlformats-officedocument.presentationml.slideLayout+xml"/>
  <Override PartName="/ppt/slideLayouts/slideLayout759.xml" ContentType="application/vnd.openxmlformats-officedocument.presentationml.slideLayout+xml"/>
  <Override PartName="/ppt/slideLayouts/slideLayout760.xml" ContentType="application/vnd.openxmlformats-officedocument.presentationml.slideLayout+xml"/>
  <Override PartName="/ppt/slideLayouts/slideLayout761.xml" ContentType="application/vnd.openxmlformats-officedocument.presentationml.slideLayout+xml"/>
  <Override PartName="/ppt/slideLayouts/slideLayout762.xml" ContentType="application/vnd.openxmlformats-officedocument.presentationml.slideLayout+xml"/>
  <Override PartName="/ppt/slideLayouts/slideLayout763.xml" ContentType="application/vnd.openxmlformats-officedocument.presentationml.slideLayout+xml"/>
  <Override PartName="/ppt/theme/theme71.xml" ContentType="application/vnd.openxmlformats-officedocument.theme+xml"/>
  <Override PartName="/ppt/slideLayouts/slideLayout764.xml" ContentType="application/vnd.openxmlformats-officedocument.presentationml.slideLayout+xml"/>
  <Override PartName="/ppt/slideLayouts/slideLayout765.xml" ContentType="application/vnd.openxmlformats-officedocument.presentationml.slideLayout+xml"/>
  <Override PartName="/ppt/theme/theme72.xml" ContentType="application/vnd.openxmlformats-officedocument.theme+xml"/>
  <Override PartName="/ppt/slideLayouts/slideLayout766.xml" ContentType="application/vnd.openxmlformats-officedocument.presentationml.slideLayout+xml"/>
  <Override PartName="/ppt/slideLayouts/slideLayout767.xml" ContentType="application/vnd.openxmlformats-officedocument.presentationml.slideLayout+xml"/>
  <Override PartName="/ppt/slideLayouts/slideLayout768.xml" ContentType="application/vnd.openxmlformats-officedocument.presentationml.slideLayout+xml"/>
  <Override PartName="/ppt/slideLayouts/slideLayout769.xml" ContentType="application/vnd.openxmlformats-officedocument.presentationml.slideLayout+xml"/>
  <Override PartName="/ppt/slideLayouts/slideLayout770.xml" ContentType="application/vnd.openxmlformats-officedocument.presentationml.slideLayout+xml"/>
  <Override PartName="/ppt/slideLayouts/slideLayout771.xml" ContentType="application/vnd.openxmlformats-officedocument.presentationml.slideLayout+xml"/>
  <Override PartName="/ppt/slideLayouts/slideLayout772.xml" ContentType="application/vnd.openxmlformats-officedocument.presentationml.slideLayout+xml"/>
  <Override PartName="/ppt/slideLayouts/slideLayout773.xml" ContentType="application/vnd.openxmlformats-officedocument.presentationml.slideLayout+xml"/>
  <Override PartName="/ppt/slideLayouts/slideLayout774.xml" ContentType="application/vnd.openxmlformats-officedocument.presentationml.slideLayout+xml"/>
  <Override PartName="/ppt/slideLayouts/slideLayout775.xml" ContentType="application/vnd.openxmlformats-officedocument.presentationml.slideLayout+xml"/>
  <Override PartName="/ppt/slideLayouts/slideLayout776.xml" ContentType="application/vnd.openxmlformats-officedocument.presentationml.slideLayout+xml"/>
  <Override PartName="/ppt/theme/theme73.xml" ContentType="application/vnd.openxmlformats-officedocument.theme+xml"/>
  <Override PartName="/ppt/slideLayouts/slideLayout777.xml" ContentType="application/vnd.openxmlformats-officedocument.presentationml.slideLayout+xml"/>
  <Override PartName="/ppt/slideLayouts/slideLayout778.xml" ContentType="application/vnd.openxmlformats-officedocument.presentationml.slideLayout+xml"/>
  <Override PartName="/ppt/theme/theme74.xml" ContentType="application/vnd.openxmlformats-officedocument.theme+xml"/>
  <Override PartName="/ppt/slideLayouts/slideLayout779.xml" ContentType="application/vnd.openxmlformats-officedocument.presentationml.slideLayout+xml"/>
  <Override PartName="/ppt/slideLayouts/slideLayout780.xml" ContentType="application/vnd.openxmlformats-officedocument.presentationml.slideLayout+xml"/>
  <Override PartName="/ppt/slideLayouts/slideLayout781.xml" ContentType="application/vnd.openxmlformats-officedocument.presentationml.slideLayout+xml"/>
  <Override PartName="/ppt/slideLayouts/slideLayout782.xml" ContentType="application/vnd.openxmlformats-officedocument.presentationml.slideLayout+xml"/>
  <Override PartName="/ppt/slideLayouts/slideLayout783.xml" ContentType="application/vnd.openxmlformats-officedocument.presentationml.slideLayout+xml"/>
  <Override PartName="/ppt/slideLayouts/slideLayout784.xml" ContentType="application/vnd.openxmlformats-officedocument.presentationml.slideLayout+xml"/>
  <Override PartName="/ppt/slideLayouts/slideLayout785.xml" ContentType="application/vnd.openxmlformats-officedocument.presentationml.slideLayout+xml"/>
  <Override PartName="/ppt/slideLayouts/slideLayout786.xml" ContentType="application/vnd.openxmlformats-officedocument.presentationml.slideLayout+xml"/>
  <Override PartName="/ppt/slideLayouts/slideLayout787.xml" ContentType="application/vnd.openxmlformats-officedocument.presentationml.slideLayout+xml"/>
  <Override PartName="/ppt/slideLayouts/slideLayout788.xml" ContentType="application/vnd.openxmlformats-officedocument.presentationml.slideLayout+xml"/>
  <Override PartName="/ppt/slideLayouts/slideLayout789.xml" ContentType="application/vnd.openxmlformats-officedocument.presentationml.slideLayout+xml"/>
  <Override PartName="/ppt/slideLayouts/slideLayout790.xml" ContentType="application/vnd.openxmlformats-officedocument.presentationml.slideLayout+xml"/>
  <Override PartName="/ppt/theme/theme75.xml" ContentType="application/vnd.openxmlformats-officedocument.theme+xml"/>
  <Override PartName="/ppt/slideLayouts/slideLayout791.xml" ContentType="application/vnd.openxmlformats-officedocument.presentationml.slideLayout+xml"/>
  <Override PartName="/ppt/slideLayouts/slideLayout792.xml" ContentType="application/vnd.openxmlformats-officedocument.presentationml.slideLayout+xml"/>
  <Override PartName="/ppt/slideLayouts/slideLayout793.xml" ContentType="application/vnd.openxmlformats-officedocument.presentationml.slideLayout+xml"/>
  <Override PartName="/ppt/slideLayouts/slideLayout794.xml" ContentType="application/vnd.openxmlformats-officedocument.presentationml.slideLayout+xml"/>
  <Override PartName="/ppt/slideLayouts/slideLayout795.xml" ContentType="application/vnd.openxmlformats-officedocument.presentationml.slideLayout+xml"/>
  <Override PartName="/ppt/slideLayouts/slideLayout796.xml" ContentType="application/vnd.openxmlformats-officedocument.presentationml.slideLayout+xml"/>
  <Override PartName="/ppt/slideLayouts/slideLayout797.xml" ContentType="application/vnd.openxmlformats-officedocument.presentationml.slideLayout+xml"/>
  <Override PartName="/ppt/slideLayouts/slideLayout798.xml" ContentType="application/vnd.openxmlformats-officedocument.presentationml.slideLayout+xml"/>
  <Override PartName="/ppt/slideLayouts/slideLayout799.xml" ContentType="application/vnd.openxmlformats-officedocument.presentationml.slideLayout+xml"/>
  <Override PartName="/ppt/slideLayouts/slideLayout800.xml" ContentType="application/vnd.openxmlformats-officedocument.presentationml.slideLayout+xml"/>
  <Override PartName="/ppt/slideLayouts/slideLayout801.xml" ContentType="application/vnd.openxmlformats-officedocument.presentationml.slideLayout+xml"/>
  <Override PartName="/ppt/slideLayouts/slideLayout802.xml" ContentType="application/vnd.openxmlformats-officedocument.presentationml.slideLayout+xml"/>
  <Override PartName="/ppt/theme/theme76.xml" ContentType="application/vnd.openxmlformats-officedocument.theme+xml"/>
  <Override PartName="/ppt/slideLayouts/slideLayout803.xml" ContentType="application/vnd.openxmlformats-officedocument.presentationml.slideLayout+xml"/>
  <Override PartName="/ppt/slideLayouts/slideLayout804.xml" ContentType="application/vnd.openxmlformats-officedocument.presentationml.slideLayout+xml"/>
  <Override PartName="/ppt/slideLayouts/slideLayout805.xml" ContentType="application/vnd.openxmlformats-officedocument.presentationml.slideLayout+xml"/>
  <Override PartName="/ppt/slideLayouts/slideLayout806.xml" ContentType="application/vnd.openxmlformats-officedocument.presentationml.slideLayout+xml"/>
  <Override PartName="/ppt/slideLayouts/slideLayout807.xml" ContentType="application/vnd.openxmlformats-officedocument.presentationml.slideLayout+xml"/>
  <Override PartName="/ppt/slideLayouts/slideLayout808.xml" ContentType="application/vnd.openxmlformats-officedocument.presentationml.slideLayout+xml"/>
  <Override PartName="/ppt/slideLayouts/slideLayout809.xml" ContentType="application/vnd.openxmlformats-officedocument.presentationml.slideLayout+xml"/>
  <Override PartName="/ppt/slideLayouts/slideLayout810.xml" ContentType="application/vnd.openxmlformats-officedocument.presentationml.slideLayout+xml"/>
  <Override PartName="/ppt/slideLayouts/slideLayout811.xml" ContentType="application/vnd.openxmlformats-officedocument.presentationml.slideLayout+xml"/>
  <Override PartName="/ppt/slideLayouts/slideLayout812.xml" ContentType="application/vnd.openxmlformats-officedocument.presentationml.slideLayout+xml"/>
  <Override PartName="/ppt/slideLayouts/slideLayout813.xml" ContentType="application/vnd.openxmlformats-officedocument.presentationml.slideLayout+xml"/>
  <Override PartName="/ppt/slideLayouts/slideLayout814.xml" ContentType="application/vnd.openxmlformats-officedocument.presentationml.slideLayout+xml"/>
  <Override PartName="/ppt/theme/theme77.xml" ContentType="application/vnd.openxmlformats-officedocument.theme+xml"/>
  <Override PartName="/ppt/slideLayouts/slideLayout815.xml" ContentType="application/vnd.openxmlformats-officedocument.presentationml.slideLayout+xml"/>
  <Override PartName="/ppt/slideLayouts/slideLayout816.xml" ContentType="application/vnd.openxmlformats-officedocument.presentationml.slideLayout+xml"/>
  <Override PartName="/ppt/slideLayouts/slideLayout817.xml" ContentType="application/vnd.openxmlformats-officedocument.presentationml.slideLayout+xml"/>
  <Override PartName="/ppt/slideLayouts/slideLayout818.xml" ContentType="application/vnd.openxmlformats-officedocument.presentationml.slideLayout+xml"/>
  <Override PartName="/ppt/theme/theme78.xml" ContentType="application/vnd.openxmlformats-officedocument.theme+xml"/>
  <Override PartName="/ppt/slideLayouts/slideLayout819.xml" ContentType="application/vnd.openxmlformats-officedocument.presentationml.slideLayout+xml"/>
  <Override PartName="/ppt/slideLayouts/slideLayout820.xml" ContentType="application/vnd.openxmlformats-officedocument.presentationml.slideLayout+xml"/>
  <Override PartName="/ppt/slideLayouts/slideLayout821.xml" ContentType="application/vnd.openxmlformats-officedocument.presentationml.slideLayout+xml"/>
  <Override PartName="/ppt/slideLayouts/slideLayout822.xml" ContentType="application/vnd.openxmlformats-officedocument.presentationml.slideLayout+xml"/>
  <Override PartName="/ppt/slideLayouts/slideLayout823.xml" ContentType="application/vnd.openxmlformats-officedocument.presentationml.slideLayout+xml"/>
  <Override PartName="/ppt/slideLayouts/slideLayout824.xml" ContentType="application/vnd.openxmlformats-officedocument.presentationml.slideLayout+xml"/>
  <Override PartName="/ppt/slideLayouts/slideLayout825.xml" ContentType="application/vnd.openxmlformats-officedocument.presentationml.slideLayout+xml"/>
  <Override PartName="/ppt/slideLayouts/slideLayout826.xml" ContentType="application/vnd.openxmlformats-officedocument.presentationml.slideLayout+xml"/>
  <Override PartName="/ppt/slideLayouts/slideLayout827.xml" ContentType="application/vnd.openxmlformats-officedocument.presentationml.slideLayout+xml"/>
  <Override PartName="/ppt/slideLayouts/slideLayout828.xml" ContentType="application/vnd.openxmlformats-officedocument.presentationml.slideLayout+xml"/>
  <Override PartName="/ppt/slideLayouts/slideLayout829.xml" ContentType="application/vnd.openxmlformats-officedocument.presentationml.slideLayout+xml"/>
  <Override PartName="/ppt/theme/theme79.xml" ContentType="application/vnd.openxmlformats-officedocument.theme+xml"/>
  <Override PartName="/ppt/slideLayouts/slideLayout830.xml" ContentType="application/vnd.openxmlformats-officedocument.presentationml.slideLayout+xml"/>
  <Override PartName="/ppt/slideLayouts/slideLayout831.xml" ContentType="application/vnd.openxmlformats-officedocument.presentationml.slideLayout+xml"/>
  <Override PartName="/ppt/slideLayouts/slideLayout832.xml" ContentType="application/vnd.openxmlformats-officedocument.presentationml.slideLayout+xml"/>
  <Override PartName="/ppt/slideLayouts/slideLayout833.xml" ContentType="application/vnd.openxmlformats-officedocument.presentationml.slideLayout+xml"/>
  <Override PartName="/ppt/slideLayouts/slideLayout834.xml" ContentType="application/vnd.openxmlformats-officedocument.presentationml.slideLayout+xml"/>
  <Override PartName="/ppt/slideLayouts/slideLayout835.xml" ContentType="application/vnd.openxmlformats-officedocument.presentationml.slideLayout+xml"/>
  <Override PartName="/ppt/slideLayouts/slideLayout836.xml" ContentType="application/vnd.openxmlformats-officedocument.presentationml.slideLayout+xml"/>
  <Override PartName="/ppt/slideLayouts/slideLayout837.xml" ContentType="application/vnd.openxmlformats-officedocument.presentationml.slideLayout+xml"/>
  <Override PartName="/ppt/slideLayouts/slideLayout838.xml" ContentType="application/vnd.openxmlformats-officedocument.presentationml.slideLayout+xml"/>
  <Override PartName="/ppt/slideLayouts/slideLayout839.xml" ContentType="application/vnd.openxmlformats-officedocument.presentationml.slideLayout+xml"/>
  <Override PartName="/ppt/slideLayouts/slideLayout840.xml" ContentType="application/vnd.openxmlformats-officedocument.presentationml.slideLayout+xml"/>
  <Override PartName="/ppt/slideLayouts/slideLayout841.xml" ContentType="application/vnd.openxmlformats-officedocument.presentationml.slideLayout+xml"/>
  <Override PartName="/ppt/theme/theme80.xml" ContentType="application/vnd.openxmlformats-officedocument.theme+xml"/>
  <Override PartName="/ppt/slideLayouts/slideLayout842.xml" ContentType="application/vnd.openxmlformats-officedocument.presentationml.slideLayout+xml"/>
  <Override PartName="/ppt/slideLayouts/slideLayout843.xml" ContentType="application/vnd.openxmlformats-officedocument.presentationml.slideLayout+xml"/>
  <Override PartName="/ppt/slideLayouts/slideLayout844.xml" ContentType="application/vnd.openxmlformats-officedocument.presentationml.slideLayout+xml"/>
  <Override PartName="/ppt/slideLayouts/slideLayout845.xml" ContentType="application/vnd.openxmlformats-officedocument.presentationml.slideLayout+xml"/>
  <Override PartName="/ppt/slideLayouts/slideLayout846.xml" ContentType="application/vnd.openxmlformats-officedocument.presentationml.slideLayout+xml"/>
  <Override PartName="/ppt/slideLayouts/slideLayout847.xml" ContentType="application/vnd.openxmlformats-officedocument.presentationml.slideLayout+xml"/>
  <Override PartName="/ppt/slideLayouts/slideLayout848.xml" ContentType="application/vnd.openxmlformats-officedocument.presentationml.slideLayout+xml"/>
  <Override PartName="/ppt/slideLayouts/slideLayout849.xml" ContentType="application/vnd.openxmlformats-officedocument.presentationml.slideLayout+xml"/>
  <Override PartName="/ppt/slideLayouts/slideLayout850.xml" ContentType="application/vnd.openxmlformats-officedocument.presentationml.slideLayout+xml"/>
  <Override PartName="/ppt/slideLayouts/slideLayout851.xml" ContentType="application/vnd.openxmlformats-officedocument.presentationml.slideLayout+xml"/>
  <Override PartName="/ppt/slideLayouts/slideLayout852.xml" ContentType="application/vnd.openxmlformats-officedocument.presentationml.slideLayout+xml"/>
  <Override PartName="/ppt/theme/theme81.xml" ContentType="application/vnd.openxmlformats-officedocument.theme+xml"/>
  <Override PartName="/ppt/slideLayouts/slideLayout853.xml" ContentType="application/vnd.openxmlformats-officedocument.presentationml.slideLayout+xml"/>
  <Override PartName="/ppt/slideLayouts/slideLayout854.xml" ContentType="application/vnd.openxmlformats-officedocument.presentationml.slideLayout+xml"/>
  <Override PartName="/ppt/slideLayouts/slideLayout855.xml" ContentType="application/vnd.openxmlformats-officedocument.presentationml.slideLayout+xml"/>
  <Override PartName="/ppt/slideLayouts/slideLayout856.xml" ContentType="application/vnd.openxmlformats-officedocument.presentationml.slideLayout+xml"/>
  <Override PartName="/ppt/slideLayouts/slideLayout857.xml" ContentType="application/vnd.openxmlformats-officedocument.presentationml.slideLayout+xml"/>
  <Override PartName="/ppt/slideLayouts/slideLayout858.xml" ContentType="application/vnd.openxmlformats-officedocument.presentationml.slideLayout+xml"/>
  <Override PartName="/ppt/slideLayouts/slideLayout859.xml" ContentType="application/vnd.openxmlformats-officedocument.presentationml.slideLayout+xml"/>
  <Override PartName="/ppt/slideLayouts/slideLayout860.xml" ContentType="application/vnd.openxmlformats-officedocument.presentationml.slideLayout+xml"/>
  <Override PartName="/ppt/slideLayouts/slideLayout861.xml" ContentType="application/vnd.openxmlformats-officedocument.presentationml.slideLayout+xml"/>
  <Override PartName="/ppt/slideLayouts/slideLayout862.xml" ContentType="application/vnd.openxmlformats-officedocument.presentationml.slideLayout+xml"/>
  <Override PartName="/ppt/theme/theme82.xml" ContentType="application/vnd.openxmlformats-officedocument.theme+xml"/>
  <Override PartName="/ppt/slideLayouts/slideLayout863.xml" ContentType="application/vnd.openxmlformats-officedocument.presentationml.slideLayout+xml"/>
  <Override PartName="/ppt/slideLayouts/slideLayout864.xml" ContentType="application/vnd.openxmlformats-officedocument.presentationml.slideLayout+xml"/>
  <Override PartName="/ppt/slideLayouts/slideLayout865.xml" ContentType="application/vnd.openxmlformats-officedocument.presentationml.slideLayout+xml"/>
  <Override PartName="/ppt/slideLayouts/slideLayout866.xml" ContentType="application/vnd.openxmlformats-officedocument.presentationml.slideLayout+xml"/>
  <Override PartName="/ppt/slideLayouts/slideLayout867.xml" ContentType="application/vnd.openxmlformats-officedocument.presentationml.slideLayout+xml"/>
  <Override PartName="/ppt/slideLayouts/slideLayout868.xml" ContentType="application/vnd.openxmlformats-officedocument.presentationml.slideLayout+xml"/>
  <Override PartName="/ppt/slideLayouts/slideLayout869.xml" ContentType="application/vnd.openxmlformats-officedocument.presentationml.slideLayout+xml"/>
  <Override PartName="/ppt/slideLayouts/slideLayout870.xml" ContentType="application/vnd.openxmlformats-officedocument.presentationml.slideLayout+xml"/>
  <Override PartName="/ppt/slideLayouts/slideLayout871.xml" ContentType="application/vnd.openxmlformats-officedocument.presentationml.slideLayout+xml"/>
  <Override PartName="/ppt/slideLayouts/slideLayout872.xml" ContentType="application/vnd.openxmlformats-officedocument.presentationml.slideLayout+xml"/>
  <Override PartName="/ppt/slideLayouts/slideLayout873.xml" ContentType="application/vnd.openxmlformats-officedocument.presentationml.slideLayout+xml"/>
  <Override PartName="/ppt/slideLayouts/slideLayout874.xml" ContentType="application/vnd.openxmlformats-officedocument.presentationml.slideLayout+xml"/>
  <Override PartName="/ppt/theme/theme83.xml" ContentType="application/vnd.openxmlformats-officedocument.theme+xml"/>
  <Override PartName="/ppt/slideLayouts/slideLayout875.xml" ContentType="application/vnd.openxmlformats-officedocument.presentationml.slideLayout+xml"/>
  <Override PartName="/ppt/slideLayouts/slideLayout876.xml" ContentType="application/vnd.openxmlformats-officedocument.presentationml.slideLayout+xml"/>
  <Override PartName="/ppt/slideLayouts/slideLayout877.xml" ContentType="application/vnd.openxmlformats-officedocument.presentationml.slideLayout+xml"/>
  <Override PartName="/ppt/slideLayouts/slideLayout878.xml" ContentType="application/vnd.openxmlformats-officedocument.presentationml.slideLayout+xml"/>
  <Override PartName="/ppt/slideLayouts/slideLayout879.xml" ContentType="application/vnd.openxmlformats-officedocument.presentationml.slideLayout+xml"/>
  <Override PartName="/ppt/slideLayouts/slideLayout880.xml" ContentType="application/vnd.openxmlformats-officedocument.presentationml.slideLayout+xml"/>
  <Override PartName="/ppt/slideLayouts/slideLayout881.xml" ContentType="application/vnd.openxmlformats-officedocument.presentationml.slideLayout+xml"/>
  <Override PartName="/ppt/slideLayouts/slideLayout882.xml" ContentType="application/vnd.openxmlformats-officedocument.presentationml.slideLayout+xml"/>
  <Override PartName="/ppt/slideLayouts/slideLayout883.xml" ContentType="application/vnd.openxmlformats-officedocument.presentationml.slideLayout+xml"/>
  <Override PartName="/ppt/slideLayouts/slideLayout884.xml" ContentType="application/vnd.openxmlformats-officedocument.presentationml.slideLayout+xml"/>
  <Override PartName="/ppt/slideLayouts/slideLayout885.xml" ContentType="application/vnd.openxmlformats-officedocument.presentationml.slideLayout+xml"/>
  <Override PartName="/ppt/slideLayouts/slideLayout886.xml" ContentType="application/vnd.openxmlformats-officedocument.presentationml.slideLayout+xml"/>
  <Override PartName="/ppt/theme/theme84.xml" ContentType="application/vnd.openxmlformats-officedocument.theme+xml"/>
  <Override PartName="/ppt/slideLayouts/slideLayout887.xml" ContentType="application/vnd.openxmlformats-officedocument.presentationml.slideLayout+xml"/>
  <Override PartName="/ppt/slideLayouts/slideLayout888.xml" ContentType="application/vnd.openxmlformats-officedocument.presentationml.slideLayout+xml"/>
  <Override PartName="/ppt/slideLayouts/slideLayout889.xml" ContentType="application/vnd.openxmlformats-officedocument.presentationml.slideLayout+xml"/>
  <Override PartName="/ppt/slideLayouts/slideLayout890.xml" ContentType="application/vnd.openxmlformats-officedocument.presentationml.slideLayout+xml"/>
  <Override PartName="/ppt/slideLayouts/slideLayout891.xml" ContentType="application/vnd.openxmlformats-officedocument.presentationml.slideLayout+xml"/>
  <Override PartName="/ppt/slideLayouts/slideLayout892.xml" ContentType="application/vnd.openxmlformats-officedocument.presentationml.slideLayout+xml"/>
  <Override PartName="/ppt/slideLayouts/slideLayout893.xml" ContentType="application/vnd.openxmlformats-officedocument.presentationml.slideLayout+xml"/>
  <Override PartName="/ppt/slideLayouts/slideLayout894.xml" ContentType="application/vnd.openxmlformats-officedocument.presentationml.slideLayout+xml"/>
  <Override PartName="/ppt/slideLayouts/slideLayout895.xml" ContentType="application/vnd.openxmlformats-officedocument.presentationml.slideLayout+xml"/>
  <Override PartName="/ppt/slideLayouts/slideLayout896.xml" ContentType="application/vnd.openxmlformats-officedocument.presentationml.slideLayout+xml"/>
  <Override PartName="/ppt/slideLayouts/slideLayout897.xml" ContentType="application/vnd.openxmlformats-officedocument.presentationml.slideLayout+xml"/>
  <Override PartName="/ppt/slideLayouts/slideLayout898.xml" ContentType="application/vnd.openxmlformats-officedocument.presentationml.slideLayout+xml"/>
  <Override PartName="/ppt/theme/theme85.xml" ContentType="application/vnd.openxmlformats-officedocument.theme+xml"/>
  <Override PartName="/ppt/slideLayouts/slideLayout899.xml" ContentType="application/vnd.openxmlformats-officedocument.presentationml.slideLayout+xml"/>
  <Override PartName="/ppt/slideLayouts/slideLayout900.xml" ContentType="application/vnd.openxmlformats-officedocument.presentationml.slideLayout+xml"/>
  <Override PartName="/ppt/slideLayouts/slideLayout901.xml" ContentType="application/vnd.openxmlformats-officedocument.presentationml.slideLayout+xml"/>
  <Override PartName="/ppt/slideLayouts/slideLayout902.xml" ContentType="application/vnd.openxmlformats-officedocument.presentationml.slideLayout+xml"/>
  <Override PartName="/ppt/slideLayouts/slideLayout903.xml" ContentType="application/vnd.openxmlformats-officedocument.presentationml.slideLayout+xml"/>
  <Override PartName="/ppt/slideLayouts/slideLayout904.xml" ContentType="application/vnd.openxmlformats-officedocument.presentationml.slideLayout+xml"/>
  <Override PartName="/ppt/slideLayouts/slideLayout905.xml" ContentType="application/vnd.openxmlformats-officedocument.presentationml.slideLayout+xml"/>
  <Override PartName="/ppt/slideLayouts/slideLayout906.xml" ContentType="application/vnd.openxmlformats-officedocument.presentationml.slideLayout+xml"/>
  <Override PartName="/ppt/slideLayouts/slideLayout907.xml" ContentType="application/vnd.openxmlformats-officedocument.presentationml.slideLayout+xml"/>
  <Override PartName="/ppt/slideLayouts/slideLayout908.xml" ContentType="application/vnd.openxmlformats-officedocument.presentationml.slideLayout+xml"/>
  <Override PartName="/ppt/slideLayouts/slideLayout909.xml" ContentType="application/vnd.openxmlformats-officedocument.presentationml.slideLayout+xml"/>
  <Override PartName="/ppt/slideLayouts/slideLayout910.xml" ContentType="application/vnd.openxmlformats-officedocument.presentationml.slideLayout+xml"/>
  <Override PartName="/ppt/slideLayouts/slideLayout911.xml" ContentType="application/vnd.openxmlformats-officedocument.presentationml.slideLayout+xml"/>
  <Override PartName="/ppt/theme/theme86.xml" ContentType="application/vnd.openxmlformats-officedocument.theme+xml"/>
  <Override PartName="/ppt/slideLayouts/slideLayout912.xml" ContentType="application/vnd.openxmlformats-officedocument.presentationml.slideLayout+xml"/>
  <Override PartName="/ppt/slideLayouts/slideLayout913.xml" ContentType="application/vnd.openxmlformats-officedocument.presentationml.slideLayout+xml"/>
  <Override PartName="/ppt/slideLayouts/slideLayout914.xml" ContentType="application/vnd.openxmlformats-officedocument.presentationml.slideLayout+xml"/>
  <Override PartName="/ppt/theme/theme87.xml" ContentType="application/vnd.openxmlformats-officedocument.theme+xml"/>
  <Override PartName="/ppt/slideLayouts/slideLayout915.xml" ContentType="application/vnd.openxmlformats-officedocument.presentationml.slideLayout+xml"/>
  <Override PartName="/ppt/slideLayouts/slideLayout916.xml" ContentType="application/vnd.openxmlformats-officedocument.presentationml.slideLayout+xml"/>
  <Override PartName="/ppt/slideLayouts/slideLayout917.xml" ContentType="application/vnd.openxmlformats-officedocument.presentationml.slideLayout+xml"/>
  <Override PartName="/ppt/slideLayouts/slideLayout918.xml" ContentType="application/vnd.openxmlformats-officedocument.presentationml.slideLayout+xml"/>
  <Override PartName="/ppt/slideLayouts/slideLayout919.xml" ContentType="application/vnd.openxmlformats-officedocument.presentationml.slideLayout+xml"/>
  <Override PartName="/ppt/slideLayouts/slideLayout920.xml" ContentType="application/vnd.openxmlformats-officedocument.presentationml.slideLayout+xml"/>
  <Override PartName="/ppt/slideLayouts/slideLayout921.xml" ContentType="application/vnd.openxmlformats-officedocument.presentationml.slideLayout+xml"/>
  <Override PartName="/ppt/slideLayouts/slideLayout922.xml" ContentType="application/vnd.openxmlformats-officedocument.presentationml.slideLayout+xml"/>
  <Override PartName="/ppt/slideLayouts/slideLayout923.xml" ContentType="application/vnd.openxmlformats-officedocument.presentationml.slideLayout+xml"/>
  <Override PartName="/ppt/slideLayouts/slideLayout924.xml" ContentType="application/vnd.openxmlformats-officedocument.presentationml.slideLayout+xml"/>
  <Override PartName="/ppt/slideLayouts/slideLayout925.xml" ContentType="application/vnd.openxmlformats-officedocument.presentationml.slideLayout+xml"/>
  <Override PartName="/ppt/theme/theme88.xml" ContentType="application/vnd.openxmlformats-officedocument.theme+xml"/>
  <Override PartName="/ppt/slideLayouts/slideLayout926.xml" ContentType="application/vnd.openxmlformats-officedocument.presentationml.slideLayout+xml"/>
  <Override PartName="/ppt/slideLayouts/slideLayout927.xml" ContentType="application/vnd.openxmlformats-officedocument.presentationml.slideLayout+xml"/>
  <Override PartName="/ppt/slideLayouts/slideLayout928.xml" ContentType="application/vnd.openxmlformats-officedocument.presentationml.slideLayout+xml"/>
  <Override PartName="/ppt/slideLayouts/slideLayout929.xml" ContentType="application/vnd.openxmlformats-officedocument.presentationml.slideLayout+xml"/>
  <Override PartName="/ppt/slideLayouts/slideLayout930.xml" ContentType="application/vnd.openxmlformats-officedocument.presentationml.slideLayout+xml"/>
  <Override PartName="/ppt/slideLayouts/slideLayout931.xml" ContentType="application/vnd.openxmlformats-officedocument.presentationml.slideLayout+xml"/>
  <Override PartName="/ppt/slideLayouts/slideLayout932.xml" ContentType="application/vnd.openxmlformats-officedocument.presentationml.slideLayout+xml"/>
  <Override PartName="/ppt/slideLayouts/slideLayout933.xml" ContentType="application/vnd.openxmlformats-officedocument.presentationml.slideLayout+xml"/>
  <Override PartName="/ppt/slideLayouts/slideLayout934.xml" ContentType="application/vnd.openxmlformats-officedocument.presentationml.slideLayout+xml"/>
  <Override PartName="/ppt/slideLayouts/slideLayout935.xml" ContentType="application/vnd.openxmlformats-officedocument.presentationml.slideLayout+xml"/>
  <Override PartName="/ppt/slideLayouts/slideLayout936.xml" ContentType="application/vnd.openxmlformats-officedocument.presentationml.slideLayout+xml"/>
  <Override PartName="/ppt/theme/theme89.xml" ContentType="application/vnd.openxmlformats-officedocument.theme+xml"/>
  <Override PartName="/ppt/slideLayouts/slideLayout937.xml" ContentType="application/vnd.openxmlformats-officedocument.presentationml.slideLayout+xml"/>
  <Override PartName="/ppt/slideLayouts/slideLayout938.xml" ContentType="application/vnd.openxmlformats-officedocument.presentationml.slideLayout+xml"/>
  <Override PartName="/ppt/slideLayouts/slideLayout939.xml" ContentType="application/vnd.openxmlformats-officedocument.presentationml.slideLayout+xml"/>
  <Override PartName="/ppt/slideLayouts/slideLayout940.xml" ContentType="application/vnd.openxmlformats-officedocument.presentationml.slideLayout+xml"/>
  <Override PartName="/ppt/slideLayouts/slideLayout941.xml" ContentType="application/vnd.openxmlformats-officedocument.presentationml.slideLayout+xml"/>
  <Override PartName="/ppt/slideLayouts/slideLayout942.xml" ContentType="application/vnd.openxmlformats-officedocument.presentationml.slideLayout+xml"/>
  <Override PartName="/ppt/slideLayouts/slideLayout943.xml" ContentType="application/vnd.openxmlformats-officedocument.presentationml.slideLayout+xml"/>
  <Override PartName="/ppt/slideLayouts/slideLayout944.xml" ContentType="application/vnd.openxmlformats-officedocument.presentationml.slideLayout+xml"/>
  <Override PartName="/ppt/slideLayouts/slideLayout945.xml" ContentType="application/vnd.openxmlformats-officedocument.presentationml.slideLayout+xml"/>
  <Override PartName="/ppt/slideLayouts/slideLayout946.xml" ContentType="application/vnd.openxmlformats-officedocument.presentationml.slideLayout+xml"/>
  <Override PartName="/ppt/slideLayouts/slideLayout947.xml" ContentType="application/vnd.openxmlformats-officedocument.presentationml.slideLayout+xml"/>
  <Override PartName="/ppt/theme/theme90.xml" ContentType="application/vnd.openxmlformats-officedocument.theme+xml"/>
  <Override PartName="/ppt/slideLayouts/slideLayout948.xml" ContentType="application/vnd.openxmlformats-officedocument.presentationml.slideLayout+xml"/>
  <Override PartName="/ppt/slideLayouts/slideLayout949.xml" ContentType="application/vnd.openxmlformats-officedocument.presentationml.slideLayout+xml"/>
  <Override PartName="/ppt/slideLayouts/slideLayout950.xml" ContentType="application/vnd.openxmlformats-officedocument.presentationml.slideLayout+xml"/>
  <Override PartName="/ppt/slideLayouts/slideLayout951.xml" ContentType="application/vnd.openxmlformats-officedocument.presentationml.slideLayout+xml"/>
  <Override PartName="/ppt/slideLayouts/slideLayout952.xml" ContentType="application/vnd.openxmlformats-officedocument.presentationml.slideLayout+xml"/>
  <Override PartName="/ppt/slideLayouts/slideLayout953.xml" ContentType="application/vnd.openxmlformats-officedocument.presentationml.slideLayout+xml"/>
  <Override PartName="/ppt/slideLayouts/slideLayout954.xml" ContentType="application/vnd.openxmlformats-officedocument.presentationml.slideLayout+xml"/>
  <Override PartName="/ppt/slideLayouts/slideLayout955.xml" ContentType="application/vnd.openxmlformats-officedocument.presentationml.slideLayout+xml"/>
  <Override PartName="/ppt/slideLayouts/slideLayout956.xml" ContentType="application/vnd.openxmlformats-officedocument.presentationml.slideLayout+xml"/>
  <Override PartName="/ppt/slideLayouts/slideLayout957.xml" ContentType="application/vnd.openxmlformats-officedocument.presentationml.slideLayout+xml"/>
  <Override PartName="/ppt/slideLayouts/slideLayout958.xml" ContentType="application/vnd.openxmlformats-officedocument.presentationml.slideLayout+xml"/>
  <Override PartName="/ppt/theme/theme91.xml" ContentType="application/vnd.openxmlformats-officedocument.theme+xml"/>
  <Override PartName="/ppt/slideLayouts/slideLayout959.xml" ContentType="application/vnd.openxmlformats-officedocument.presentationml.slideLayout+xml"/>
  <Override PartName="/ppt/slideLayouts/slideLayout960.xml" ContentType="application/vnd.openxmlformats-officedocument.presentationml.slideLayout+xml"/>
  <Override PartName="/ppt/theme/theme92.xml" ContentType="application/vnd.openxmlformats-officedocument.theme+xml"/>
  <Override PartName="/ppt/slideLayouts/slideLayout961.xml" ContentType="application/vnd.openxmlformats-officedocument.presentationml.slideLayout+xml"/>
  <Override PartName="/ppt/slideLayouts/slideLayout962.xml" ContentType="application/vnd.openxmlformats-officedocument.presentationml.slideLayout+xml"/>
  <Override PartName="/ppt/slideLayouts/slideLayout963.xml" ContentType="application/vnd.openxmlformats-officedocument.presentationml.slideLayout+xml"/>
  <Override PartName="/ppt/slideLayouts/slideLayout964.xml" ContentType="application/vnd.openxmlformats-officedocument.presentationml.slideLayout+xml"/>
  <Override PartName="/ppt/slideLayouts/slideLayout965.xml" ContentType="application/vnd.openxmlformats-officedocument.presentationml.slideLayout+xml"/>
  <Override PartName="/ppt/slideLayouts/slideLayout966.xml" ContentType="application/vnd.openxmlformats-officedocument.presentationml.slideLayout+xml"/>
  <Override PartName="/ppt/slideLayouts/slideLayout967.xml" ContentType="application/vnd.openxmlformats-officedocument.presentationml.slideLayout+xml"/>
  <Override PartName="/ppt/slideLayouts/slideLayout968.xml" ContentType="application/vnd.openxmlformats-officedocument.presentationml.slideLayout+xml"/>
  <Override PartName="/ppt/slideLayouts/slideLayout969.xml" ContentType="application/vnd.openxmlformats-officedocument.presentationml.slideLayout+xml"/>
  <Override PartName="/ppt/slideLayouts/slideLayout970.xml" ContentType="application/vnd.openxmlformats-officedocument.presentationml.slideLayout+xml"/>
  <Override PartName="/ppt/slideLayouts/slideLayout971.xml" ContentType="application/vnd.openxmlformats-officedocument.presentationml.slideLayout+xml"/>
  <Override PartName="/ppt/slideLayouts/slideLayout972.xml" ContentType="application/vnd.openxmlformats-officedocument.presentationml.slideLayout+xml"/>
  <Override PartName="/ppt/theme/theme93.xml" ContentType="application/vnd.openxmlformats-officedocument.theme+xml"/>
  <Override PartName="/ppt/slideLayouts/slideLayout973.xml" ContentType="application/vnd.openxmlformats-officedocument.presentationml.slideLayout+xml"/>
  <Override PartName="/ppt/slideLayouts/slideLayout974.xml" ContentType="application/vnd.openxmlformats-officedocument.presentationml.slideLayout+xml"/>
  <Override PartName="/ppt/slideLayouts/slideLayout975.xml" ContentType="application/vnd.openxmlformats-officedocument.presentationml.slideLayout+xml"/>
  <Override PartName="/ppt/slideLayouts/slideLayout976.xml" ContentType="application/vnd.openxmlformats-officedocument.presentationml.slideLayout+xml"/>
  <Override PartName="/ppt/slideLayouts/slideLayout977.xml" ContentType="application/vnd.openxmlformats-officedocument.presentationml.slideLayout+xml"/>
  <Override PartName="/ppt/slideLayouts/slideLayout978.xml" ContentType="application/vnd.openxmlformats-officedocument.presentationml.slideLayout+xml"/>
  <Override PartName="/ppt/slideLayouts/slideLayout979.xml" ContentType="application/vnd.openxmlformats-officedocument.presentationml.slideLayout+xml"/>
  <Override PartName="/ppt/slideLayouts/slideLayout980.xml" ContentType="application/vnd.openxmlformats-officedocument.presentationml.slideLayout+xml"/>
  <Override PartName="/ppt/slideLayouts/slideLayout981.xml" ContentType="application/vnd.openxmlformats-officedocument.presentationml.slideLayout+xml"/>
  <Override PartName="/ppt/slideLayouts/slideLayout982.xml" ContentType="application/vnd.openxmlformats-officedocument.presentationml.slideLayout+xml"/>
  <Override PartName="/ppt/slideLayouts/slideLayout983.xml" ContentType="application/vnd.openxmlformats-officedocument.presentationml.slideLayout+xml"/>
  <Override PartName="/ppt/theme/theme94.xml" ContentType="application/vnd.openxmlformats-officedocument.theme+xml"/>
  <Override PartName="/ppt/slideLayouts/slideLayout984.xml" ContentType="application/vnd.openxmlformats-officedocument.presentationml.slideLayout+xml"/>
  <Override PartName="/ppt/slideLayouts/slideLayout985.xml" ContentType="application/vnd.openxmlformats-officedocument.presentationml.slideLayout+xml"/>
  <Override PartName="/ppt/theme/theme95.xml" ContentType="application/vnd.openxmlformats-officedocument.theme+xml"/>
  <Override PartName="/ppt/slideLayouts/slideLayout986.xml" ContentType="application/vnd.openxmlformats-officedocument.presentationml.slideLayout+xml"/>
  <Override PartName="/ppt/slideLayouts/slideLayout987.xml" ContentType="application/vnd.openxmlformats-officedocument.presentationml.slideLayout+xml"/>
  <Override PartName="/ppt/slideLayouts/slideLayout988.xml" ContentType="application/vnd.openxmlformats-officedocument.presentationml.slideLayout+xml"/>
  <Override PartName="/ppt/slideLayouts/slideLayout989.xml" ContentType="application/vnd.openxmlformats-officedocument.presentationml.slideLayout+xml"/>
  <Override PartName="/ppt/theme/theme96.xml" ContentType="application/vnd.openxmlformats-officedocument.theme+xml"/>
  <Override PartName="/ppt/slideLayouts/slideLayout990.xml" ContentType="application/vnd.openxmlformats-officedocument.presentationml.slideLayout+xml"/>
  <Override PartName="/ppt/slideLayouts/slideLayout991.xml" ContentType="application/vnd.openxmlformats-officedocument.presentationml.slideLayout+xml"/>
  <Override PartName="/ppt/slideLayouts/slideLayout992.xml" ContentType="application/vnd.openxmlformats-officedocument.presentationml.slideLayout+xml"/>
  <Override PartName="/ppt/slideLayouts/slideLayout993.xml" ContentType="application/vnd.openxmlformats-officedocument.presentationml.slideLayout+xml"/>
  <Override PartName="/ppt/slideLayouts/slideLayout994.xml" ContentType="application/vnd.openxmlformats-officedocument.presentationml.slideLayout+xml"/>
  <Override PartName="/ppt/slideLayouts/slideLayout995.xml" ContentType="application/vnd.openxmlformats-officedocument.presentationml.slideLayout+xml"/>
  <Override PartName="/ppt/slideLayouts/slideLayout996.xml" ContentType="application/vnd.openxmlformats-officedocument.presentationml.slideLayout+xml"/>
  <Override PartName="/ppt/slideLayouts/slideLayout997.xml" ContentType="application/vnd.openxmlformats-officedocument.presentationml.slideLayout+xml"/>
  <Override PartName="/ppt/slideLayouts/slideLayout998.xml" ContentType="application/vnd.openxmlformats-officedocument.presentationml.slideLayout+xml"/>
  <Override PartName="/ppt/slideLayouts/slideLayout999.xml" ContentType="application/vnd.openxmlformats-officedocument.presentationml.slideLayout+xml"/>
  <Override PartName="/ppt/slideLayouts/slideLayout1000.xml" ContentType="application/vnd.openxmlformats-officedocument.presentationml.slideLayout+xml"/>
  <Override PartName="/ppt/theme/theme97.xml" ContentType="application/vnd.openxmlformats-officedocument.theme+xml"/>
  <Override PartName="/ppt/slideLayouts/slideLayout1001.xml" ContentType="application/vnd.openxmlformats-officedocument.presentationml.slideLayout+xml"/>
  <Override PartName="/ppt/slideLayouts/slideLayout1002.xml" ContentType="application/vnd.openxmlformats-officedocument.presentationml.slideLayout+xml"/>
  <Override PartName="/ppt/slideLayouts/slideLayout1003.xml" ContentType="application/vnd.openxmlformats-officedocument.presentationml.slideLayout+xml"/>
  <Override PartName="/ppt/slideLayouts/slideLayout1004.xml" ContentType="application/vnd.openxmlformats-officedocument.presentationml.slideLayout+xml"/>
  <Override PartName="/ppt/slideLayouts/slideLayout1005.xml" ContentType="application/vnd.openxmlformats-officedocument.presentationml.slideLayout+xml"/>
  <Override PartName="/ppt/slideLayouts/slideLayout1006.xml" ContentType="application/vnd.openxmlformats-officedocument.presentationml.slideLayout+xml"/>
  <Override PartName="/ppt/slideLayouts/slideLayout1007.xml" ContentType="application/vnd.openxmlformats-officedocument.presentationml.slideLayout+xml"/>
  <Override PartName="/ppt/slideLayouts/slideLayout1008.xml" ContentType="application/vnd.openxmlformats-officedocument.presentationml.slideLayout+xml"/>
  <Override PartName="/ppt/slideLayouts/slideLayout1009.xml" ContentType="application/vnd.openxmlformats-officedocument.presentationml.slideLayout+xml"/>
  <Override PartName="/ppt/slideLayouts/slideLayout1010.xml" ContentType="application/vnd.openxmlformats-officedocument.presentationml.slideLayout+xml"/>
  <Override PartName="/ppt/slideLayouts/slideLayout1011.xml" ContentType="application/vnd.openxmlformats-officedocument.presentationml.slideLayout+xml"/>
  <Override PartName="/ppt/theme/theme98.xml" ContentType="application/vnd.openxmlformats-officedocument.theme+xml"/>
  <Override PartName="/ppt/slideLayouts/slideLayout1012.xml" ContentType="application/vnd.openxmlformats-officedocument.presentationml.slideLayout+xml"/>
  <Override PartName="/ppt/slideLayouts/slideLayout1013.xml" ContentType="application/vnd.openxmlformats-officedocument.presentationml.slideLayout+xml"/>
  <Override PartName="/ppt/theme/theme99.xml" ContentType="application/vnd.openxmlformats-officedocument.theme+xml"/>
  <Override PartName="/ppt/slideLayouts/slideLayout1014.xml" ContentType="application/vnd.openxmlformats-officedocument.presentationml.slideLayout+xml"/>
  <Override PartName="/ppt/slideLayouts/slideLayout1015.xml" ContentType="application/vnd.openxmlformats-officedocument.presentationml.slideLayout+xml"/>
  <Override PartName="/ppt/slideLayouts/slideLayout1016.xml" ContentType="application/vnd.openxmlformats-officedocument.presentationml.slideLayout+xml"/>
  <Override PartName="/ppt/slideLayouts/slideLayout1017.xml" ContentType="application/vnd.openxmlformats-officedocument.presentationml.slideLayout+xml"/>
  <Override PartName="/ppt/slideLayouts/slideLayout1018.xml" ContentType="application/vnd.openxmlformats-officedocument.presentationml.slideLayout+xml"/>
  <Override PartName="/ppt/slideLayouts/slideLayout1019.xml" ContentType="application/vnd.openxmlformats-officedocument.presentationml.slideLayout+xml"/>
  <Override PartName="/ppt/slideLayouts/slideLayout1020.xml" ContentType="application/vnd.openxmlformats-officedocument.presentationml.slideLayout+xml"/>
  <Override PartName="/ppt/slideLayouts/slideLayout1021.xml" ContentType="application/vnd.openxmlformats-officedocument.presentationml.slideLayout+xml"/>
  <Override PartName="/ppt/slideLayouts/slideLayout1022.xml" ContentType="application/vnd.openxmlformats-officedocument.presentationml.slideLayout+xml"/>
  <Override PartName="/ppt/slideLayouts/slideLayout1023.xml" ContentType="application/vnd.openxmlformats-officedocument.presentationml.slideLayout+xml"/>
  <Override PartName="/ppt/slideLayouts/slideLayout1024.xml" ContentType="application/vnd.openxmlformats-officedocument.presentationml.slideLayout+xml"/>
  <Override PartName="/ppt/theme/theme100.xml" ContentType="application/vnd.openxmlformats-officedocument.theme+xml"/>
  <Override PartName="/ppt/theme/theme101.xml" ContentType="application/vnd.openxmlformats-officedocument.theme+xml"/>
  <Override PartName="/ppt/theme/theme10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20.xml" ContentType="application/vnd.openxmlformats-officedocument.presentationml.notesSlide+xml"/>
  <Override PartName="/ppt/charts/chart3.xml" ContentType="application/vnd.openxmlformats-officedocument.drawingml.chart+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1.xml" ContentType="application/vnd.openxmlformats-officedocument.presentationml.tags+xml"/>
  <Override PartName="/ppt/notesSlides/notesSlide26.xml" ContentType="application/vnd.openxmlformats-officedocument.presentationml.notesSlide+xml"/>
  <Override PartName="/ppt/charts/chart4.xml" ContentType="application/vnd.openxmlformats-officedocument.drawingml.chart+xml"/>
  <Override PartName="/ppt/charts/chart5.xml" ContentType="application/vnd.openxmlformats-officedocument.drawingml.chart+xml"/>
  <Override PartName="/ppt/theme/themeOverride1.xml" ContentType="application/vnd.openxmlformats-officedocument.themeOverride+xml"/>
  <Override PartName="/ppt/charts/chart6.xml" ContentType="application/vnd.openxmlformats-officedocument.drawingml.chart+xml"/>
  <Override PartName="/ppt/theme/themeOverride2.xml" ContentType="application/vnd.openxmlformats-officedocument.themeOverride+xml"/>
  <Override PartName="/ppt/tags/tag2.xml" ContentType="application/vnd.openxmlformats-officedocument.presentationml.tags+xml"/>
  <Override PartName="/ppt/notesSlides/notesSlide27.xml" ContentType="application/vnd.openxmlformats-officedocument.presentationml.notesSlide+xml"/>
  <Override PartName="/ppt/tags/tag3.xml" ContentType="application/vnd.openxmlformats-officedocument.presentationml.tags+xml"/>
  <Override PartName="/ppt/notesSlides/notesSlide28.xml" ContentType="application/vnd.openxmlformats-officedocument.presentationml.notesSlide+xml"/>
  <Override PartName="/ppt/tags/tag4.xml" ContentType="application/vnd.openxmlformats-officedocument.presentationml.tags+xml"/>
  <Override PartName="/ppt/notesSlides/notesSlide29.xml" ContentType="application/vnd.openxmlformats-officedocument.presentationml.notesSlide+xml"/>
  <Override PartName="/ppt/tags/tag5.xml" ContentType="application/vnd.openxmlformats-officedocument.presentationml.tags+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rts/chart7.xml" ContentType="application/vnd.openxmlformats-officedocument.drawingml.chart+xml"/>
  <Override PartName="/ppt/theme/themeOverride3.xml" ContentType="application/vnd.openxmlformats-officedocument.themeOverride+xml"/>
  <Override PartName="/ppt/notesSlides/notesSlide41.xml" ContentType="application/vnd.openxmlformats-officedocument.presentationml.notesSlide+xml"/>
  <Override PartName="/ppt/charts/chart8.xml" ContentType="application/vnd.openxmlformats-officedocument.drawingml.chart+xml"/>
  <Override PartName="/ppt/theme/themeOverride4.xml" ContentType="application/vnd.openxmlformats-officedocument.themeOverride+xml"/>
  <Override PartName="/ppt/charts/chart9.xml" ContentType="application/vnd.openxmlformats-officedocument.drawingml.chart+xml"/>
  <Override PartName="/ppt/theme/themeOverride5.xml" ContentType="application/vnd.openxmlformats-officedocument.themeOverr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charts/chart10.xml" ContentType="application/vnd.openxmlformats-officedocument.drawingml.chart+xml"/>
  <Override PartName="/ppt/charts/chart11.xml" ContentType="application/vnd.openxmlformats-officedocument.drawingml.chart+xml"/>
  <Override PartName="/ppt/theme/themeOverride6.xml" ContentType="application/vnd.openxmlformats-officedocument.themeOverride+xml"/>
  <Override PartName="/ppt/notesSlides/notesSlide44.xml" ContentType="application/vnd.openxmlformats-officedocument.presentationml.notesSlide+xml"/>
  <Override PartName="/ppt/charts/chart12.xml" ContentType="application/vnd.openxmlformats-officedocument.drawingml.chart+xml"/>
  <Override PartName="/ppt/theme/themeOverride7.xml" ContentType="application/vnd.openxmlformats-officedocument.themeOverride+xml"/>
  <Override PartName="/ppt/drawings/drawing1.xml" ContentType="application/vnd.openxmlformats-officedocument.drawingml.chartshapes+xml"/>
  <Override PartName="/ppt/notesSlides/notesSlide45.xml" ContentType="application/vnd.openxmlformats-officedocument.presentationml.notesSlide+xml"/>
  <Override PartName="/ppt/charts/chart13.xml" ContentType="application/vnd.openxmlformats-officedocument.drawingml.chart+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charts/chart14.xml" ContentType="application/vnd.openxmlformats-officedocument.drawingml.chart+xml"/>
  <Override PartName="/ppt/drawings/drawing2.xml" ContentType="application/vnd.openxmlformats-officedocument.drawingml.chartshapes+xml"/>
  <Override PartName="/ppt/charts/chart15.xml" ContentType="application/vnd.openxmlformats-officedocument.drawingml.chart+xml"/>
  <Override PartName="/ppt/charts/style3.xml" ContentType="application/vnd.ms-office.chartstyle+xml"/>
  <Override PartName="/ppt/charts/colors3.xml" ContentType="application/vnd.ms-office.chartcolorstyle+xml"/>
  <Override PartName="/ppt/drawings/drawing3.xml" ContentType="application/vnd.openxmlformats-officedocument.drawingml.chartshapes+xml"/>
  <Override PartName="/ppt/charts/chart16.xml" ContentType="application/vnd.openxmlformats-officedocument.drawingml.chart+xml"/>
  <Override PartName="/ppt/charts/style4.xml" ContentType="application/vnd.ms-office.chartstyle+xml"/>
  <Override PartName="/ppt/charts/colors4.xml" ContentType="application/vnd.ms-office.chartcolorstyle+xml"/>
  <Override PartName="/ppt/drawings/drawing4.xml" ContentType="application/vnd.openxmlformats-officedocument.drawingml.chartshapes+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charts/chart17.xml" ContentType="application/vnd.openxmlformats-officedocument.drawingml.chart+xml"/>
  <Override PartName="/ppt/charts/style5.xml" ContentType="application/vnd.ms-office.chartstyle+xml"/>
  <Override PartName="/ppt/charts/colors5.xml" ContentType="application/vnd.ms-office.chartcolorstyle+xml"/>
  <Override PartName="/ppt/charts/chart18.xml" ContentType="application/vnd.openxmlformats-officedocument.drawingml.chart+xml"/>
  <Override PartName="/ppt/charts/style6.xml" ContentType="application/vnd.ms-office.chartstyle+xml"/>
  <Override PartName="/ppt/charts/colors6.xml" ContentType="application/vnd.ms-office.chartcolorstyle+xml"/>
  <Override PartName="/ppt/charts/chart19.xml" ContentType="application/vnd.openxmlformats-officedocument.drawingml.chart+xml"/>
  <Override PartName="/ppt/charts/style7.xml" ContentType="application/vnd.ms-office.chartstyle+xml"/>
  <Override PartName="/ppt/charts/colors7.xml" ContentType="application/vnd.ms-office.chartcolorstyle+xml"/>
  <Override PartName="/ppt/charts/chart20.xml" ContentType="application/vnd.openxmlformats-officedocument.drawingml.chart+xml"/>
  <Override PartName="/ppt/charts/style8.xml" ContentType="application/vnd.ms-office.chartstyle+xml"/>
  <Override PartName="/ppt/charts/colors8.xml" ContentType="application/vnd.ms-office.chartcolorstyl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tags/tag6.xml" ContentType="application/vnd.openxmlformats-officedocument.presentationml.tags+xml"/>
  <Override PartName="/ppt/notesSlides/notesSlide99.xml" ContentType="application/vnd.openxmlformats-officedocument.presentationml.notesSlide+xml"/>
  <Override PartName="/ppt/tags/tag7.xml" ContentType="application/vnd.openxmlformats-officedocument.presentationml.tags+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charts/chart21.xml" ContentType="application/vnd.openxmlformats-officedocument.drawingml.chart+xml"/>
  <Override PartName="/ppt/theme/themeOverride8.xml" ContentType="application/vnd.openxmlformats-officedocument.themeOverr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 id="2147483812" r:id="rId3"/>
    <p:sldMasterId id="2147483824" r:id="rId4"/>
    <p:sldMasterId id="2147483848" r:id="rId5"/>
    <p:sldMasterId id="2147483872" r:id="rId6"/>
    <p:sldMasterId id="2147483909" r:id="rId7"/>
    <p:sldMasterId id="2147483936" r:id="rId8"/>
    <p:sldMasterId id="2147484087" r:id="rId9"/>
    <p:sldMasterId id="2147484099" r:id="rId10"/>
    <p:sldMasterId id="2147484281" r:id="rId11"/>
    <p:sldMasterId id="2147484522" r:id="rId12"/>
    <p:sldMasterId id="2147484571" r:id="rId13"/>
    <p:sldMasterId id="2147484777" r:id="rId14"/>
    <p:sldMasterId id="2147484837" r:id="rId15"/>
    <p:sldMasterId id="2147484849" r:id="rId16"/>
    <p:sldMasterId id="2147484861" r:id="rId17"/>
    <p:sldMasterId id="2147484873" r:id="rId18"/>
    <p:sldMasterId id="2147484969" r:id="rId19"/>
    <p:sldMasterId id="2147485410" r:id="rId20"/>
    <p:sldMasterId id="2147485520" r:id="rId21"/>
    <p:sldMasterId id="2147485532" r:id="rId22"/>
    <p:sldMasterId id="2147485652" r:id="rId23"/>
    <p:sldMasterId id="2147485665" r:id="rId24"/>
    <p:sldMasterId id="2147485714" r:id="rId25"/>
    <p:sldMasterId id="2147486472" r:id="rId26"/>
    <p:sldMasterId id="2147486594" r:id="rId27"/>
    <p:sldMasterId id="2147486871" r:id="rId28"/>
    <p:sldMasterId id="2147487120" r:id="rId29"/>
    <p:sldMasterId id="2147487144" r:id="rId30"/>
    <p:sldMasterId id="2147487194" r:id="rId31"/>
    <p:sldMasterId id="2147487206" r:id="rId32"/>
    <p:sldMasterId id="2147487258" r:id="rId33"/>
    <p:sldMasterId id="2147487471" r:id="rId34"/>
    <p:sldMasterId id="2147487574" r:id="rId35"/>
    <p:sldMasterId id="2147487623" r:id="rId36"/>
    <p:sldMasterId id="2147487743" r:id="rId37"/>
    <p:sldMasterId id="2147488072" r:id="rId38"/>
    <p:sldMasterId id="2147488085" r:id="rId39"/>
    <p:sldMasterId id="2147488097" r:id="rId40"/>
    <p:sldMasterId id="2147488265" r:id="rId41"/>
    <p:sldMasterId id="2147488316" r:id="rId42"/>
    <p:sldMasterId id="2147488340" r:id="rId43"/>
    <p:sldMasterId id="2147488378" r:id="rId44"/>
    <p:sldMasterId id="2147488559" r:id="rId45"/>
    <p:sldMasterId id="2147488624" r:id="rId46"/>
    <p:sldMasterId id="2147488637" r:id="rId47"/>
    <p:sldMasterId id="2147488747" r:id="rId48"/>
    <p:sldMasterId id="2147488978" r:id="rId49"/>
    <p:sldMasterId id="2147488991" r:id="rId50"/>
    <p:sldMasterId id="2147489016" r:id="rId51"/>
    <p:sldMasterId id="2147489028" r:id="rId52"/>
    <p:sldMasterId id="2147489084" r:id="rId53"/>
    <p:sldMasterId id="2147489216" r:id="rId54"/>
    <p:sldMasterId id="2147489228" r:id="rId55"/>
    <p:sldMasterId id="2147489252" r:id="rId56"/>
    <p:sldMasterId id="2147489265" r:id="rId57"/>
    <p:sldMasterId id="2147489277" r:id="rId58"/>
    <p:sldMasterId id="2147489289" r:id="rId59"/>
    <p:sldMasterId id="2147489421" r:id="rId60"/>
    <p:sldMasterId id="2147489426" r:id="rId61"/>
    <p:sldMasterId id="2147489439" r:id="rId62"/>
    <p:sldMasterId id="2147489464" r:id="rId63"/>
    <p:sldMasterId id="2147489477" r:id="rId64"/>
    <p:sldMasterId id="2147489495" r:id="rId65"/>
    <p:sldMasterId id="2147489547" r:id="rId66"/>
    <p:sldMasterId id="2147489550" r:id="rId67"/>
    <p:sldMasterId id="2147489562" r:id="rId68"/>
    <p:sldMasterId id="2147489587" r:id="rId69"/>
    <p:sldMasterId id="2147489611" r:id="rId70"/>
    <p:sldMasterId id="2147489624" r:id="rId71"/>
    <p:sldMasterId id="2147489640" r:id="rId72"/>
    <p:sldMasterId id="2147489643" r:id="rId73"/>
    <p:sldMasterId id="2147489655" r:id="rId74"/>
    <p:sldMasterId id="2147489713" r:id="rId75"/>
    <p:sldMasterId id="2147489726" r:id="rId76"/>
    <p:sldMasterId id="2147489739" r:id="rId77"/>
    <p:sldMasterId id="2147489752" r:id="rId78"/>
    <p:sldMasterId id="2147489757" r:id="rId79"/>
    <p:sldMasterId id="2147489769" r:id="rId80"/>
    <p:sldMasterId id="2147489782" r:id="rId81"/>
    <p:sldMasterId id="2147489794" r:id="rId82"/>
    <p:sldMasterId id="2147489805" r:id="rId83"/>
    <p:sldMasterId id="2147489818" r:id="rId84"/>
    <p:sldMasterId id="2147489843" r:id="rId85"/>
    <p:sldMasterId id="2147489856" r:id="rId86"/>
    <p:sldMasterId id="2147489870" r:id="rId87"/>
    <p:sldMasterId id="2147489874" r:id="rId88"/>
    <p:sldMasterId id="2147489886" r:id="rId89"/>
    <p:sldMasterId id="2147489898" r:id="rId90"/>
    <p:sldMasterId id="2147489910" r:id="rId91"/>
    <p:sldMasterId id="2147489922" r:id="rId92"/>
    <p:sldMasterId id="2147489925" r:id="rId93"/>
    <p:sldMasterId id="2147489938" r:id="rId94"/>
    <p:sldMasterId id="2147489950" r:id="rId95"/>
    <p:sldMasterId id="2147489953" r:id="rId96"/>
    <p:sldMasterId id="2147489958" r:id="rId97"/>
    <p:sldMasterId id="2147489970" r:id="rId98"/>
    <p:sldMasterId id="2147489982" r:id="rId99"/>
    <p:sldMasterId id="2147489985" r:id="rId100"/>
  </p:sldMasterIdLst>
  <p:notesMasterIdLst>
    <p:notesMasterId r:id="rId584"/>
  </p:notesMasterIdLst>
  <p:handoutMasterIdLst>
    <p:handoutMasterId r:id="rId585"/>
  </p:handoutMasterIdLst>
  <p:sldIdLst>
    <p:sldId id="7035" r:id="rId101"/>
    <p:sldId id="5219" r:id="rId102"/>
    <p:sldId id="5218" r:id="rId103"/>
    <p:sldId id="6819" r:id="rId104"/>
    <p:sldId id="5220" r:id="rId105"/>
    <p:sldId id="5221" r:id="rId106"/>
    <p:sldId id="5222" r:id="rId107"/>
    <p:sldId id="5223" r:id="rId108"/>
    <p:sldId id="4457" r:id="rId109"/>
    <p:sldId id="4436" r:id="rId110"/>
    <p:sldId id="5529" r:id="rId111"/>
    <p:sldId id="4696" r:id="rId112"/>
    <p:sldId id="5742" r:id="rId113"/>
    <p:sldId id="7291" r:id="rId114"/>
    <p:sldId id="5835" r:id="rId115"/>
    <p:sldId id="7252" r:id="rId116"/>
    <p:sldId id="6660" r:id="rId117"/>
    <p:sldId id="7037" r:id="rId118"/>
    <p:sldId id="7038" r:id="rId119"/>
    <p:sldId id="5715" r:id="rId120"/>
    <p:sldId id="6768" r:id="rId121"/>
    <p:sldId id="7040" r:id="rId122"/>
    <p:sldId id="7365" r:id="rId123"/>
    <p:sldId id="7302" r:id="rId124"/>
    <p:sldId id="6511" r:id="rId125"/>
    <p:sldId id="6042" r:id="rId126"/>
    <p:sldId id="7292" r:id="rId127"/>
    <p:sldId id="5992" r:id="rId128"/>
    <p:sldId id="5224" r:id="rId129"/>
    <p:sldId id="5225" r:id="rId130"/>
    <p:sldId id="5232" r:id="rId131"/>
    <p:sldId id="7091" r:id="rId132"/>
    <p:sldId id="7092" r:id="rId133"/>
    <p:sldId id="7093" r:id="rId134"/>
    <p:sldId id="7104" r:id="rId135"/>
    <p:sldId id="5227" r:id="rId136"/>
    <p:sldId id="5226" r:id="rId137"/>
    <p:sldId id="5228" r:id="rId138"/>
    <p:sldId id="7253" r:id="rId139"/>
    <p:sldId id="7153" r:id="rId140"/>
    <p:sldId id="6304" r:id="rId141"/>
    <p:sldId id="6303" r:id="rId142"/>
    <p:sldId id="6923" r:id="rId143"/>
    <p:sldId id="5374" r:id="rId144"/>
    <p:sldId id="7254" r:id="rId145"/>
    <p:sldId id="5233" r:id="rId146"/>
    <p:sldId id="7239" r:id="rId147"/>
    <p:sldId id="6593" r:id="rId148"/>
    <p:sldId id="6594" r:id="rId149"/>
    <p:sldId id="7255" r:id="rId150"/>
    <p:sldId id="7256" r:id="rId151"/>
    <p:sldId id="5744" r:id="rId152"/>
    <p:sldId id="5746" r:id="rId153"/>
    <p:sldId id="3582" r:id="rId154"/>
    <p:sldId id="3583" r:id="rId155"/>
    <p:sldId id="1179" r:id="rId156"/>
    <p:sldId id="6905" r:id="rId157"/>
    <p:sldId id="3584" r:id="rId158"/>
    <p:sldId id="6050" r:id="rId159"/>
    <p:sldId id="3586" r:id="rId160"/>
    <p:sldId id="3848" r:id="rId161"/>
    <p:sldId id="3585" r:id="rId162"/>
    <p:sldId id="7021" r:id="rId163"/>
    <p:sldId id="7024" r:id="rId164"/>
    <p:sldId id="5654" r:id="rId165"/>
    <p:sldId id="7022" r:id="rId166"/>
    <p:sldId id="7023" r:id="rId167"/>
    <p:sldId id="7293" r:id="rId168"/>
    <p:sldId id="3853" r:id="rId169"/>
    <p:sldId id="5751" r:id="rId170"/>
    <p:sldId id="7154" r:id="rId171"/>
    <p:sldId id="4143" r:id="rId172"/>
    <p:sldId id="4144" r:id="rId173"/>
    <p:sldId id="6661" r:id="rId174"/>
    <p:sldId id="6963" r:id="rId175"/>
    <p:sldId id="6964" r:id="rId176"/>
    <p:sldId id="5210" r:id="rId177"/>
    <p:sldId id="7025" r:id="rId178"/>
    <p:sldId id="5215" r:id="rId179"/>
    <p:sldId id="6614" r:id="rId180"/>
    <p:sldId id="5754" r:id="rId181"/>
    <p:sldId id="5234" r:id="rId182"/>
    <p:sldId id="5235" r:id="rId183"/>
    <p:sldId id="5236" r:id="rId184"/>
    <p:sldId id="6852" r:id="rId185"/>
    <p:sldId id="5238" r:id="rId186"/>
    <p:sldId id="5239" r:id="rId187"/>
    <p:sldId id="5240" r:id="rId188"/>
    <p:sldId id="5241" r:id="rId189"/>
    <p:sldId id="7257" r:id="rId190"/>
    <p:sldId id="5724" r:id="rId191"/>
    <p:sldId id="7258" r:id="rId192"/>
    <p:sldId id="5205" r:id="rId193"/>
    <p:sldId id="5245" r:id="rId194"/>
    <p:sldId id="5246" r:id="rId195"/>
    <p:sldId id="5247" r:id="rId196"/>
    <p:sldId id="5248" r:id="rId197"/>
    <p:sldId id="5249" r:id="rId198"/>
    <p:sldId id="5509" r:id="rId199"/>
    <p:sldId id="6156" r:id="rId200"/>
    <p:sldId id="7026" r:id="rId201"/>
    <p:sldId id="5251" r:id="rId202"/>
    <p:sldId id="6051" r:id="rId203"/>
    <p:sldId id="5253" r:id="rId204"/>
    <p:sldId id="5254" r:id="rId205"/>
    <p:sldId id="5540" r:id="rId206"/>
    <p:sldId id="6595" r:id="rId207"/>
    <p:sldId id="6369" r:id="rId208"/>
    <p:sldId id="6370" r:id="rId209"/>
    <p:sldId id="7247" r:id="rId210"/>
    <p:sldId id="5465" r:id="rId211"/>
    <p:sldId id="6052" r:id="rId212"/>
    <p:sldId id="5260" r:id="rId213"/>
    <p:sldId id="5261" r:id="rId214"/>
    <p:sldId id="5263" r:id="rId215"/>
    <p:sldId id="5264" r:id="rId216"/>
    <p:sldId id="5265" r:id="rId217"/>
    <p:sldId id="6054" r:id="rId218"/>
    <p:sldId id="7233" r:id="rId219"/>
    <p:sldId id="7212" r:id="rId220"/>
    <p:sldId id="7213" r:id="rId221"/>
    <p:sldId id="7214" r:id="rId222"/>
    <p:sldId id="5290" r:id="rId223"/>
    <p:sldId id="6577" r:id="rId224"/>
    <p:sldId id="6596" r:id="rId225"/>
    <p:sldId id="5976" r:id="rId226"/>
    <p:sldId id="5269" r:id="rId227"/>
    <p:sldId id="5274" r:id="rId228"/>
    <p:sldId id="3759" r:id="rId229"/>
    <p:sldId id="5979" r:id="rId230"/>
    <p:sldId id="5593" r:id="rId231"/>
    <p:sldId id="6055" r:id="rId232"/>
    <p:sldId id="552" r:id="rId233"/>
    <p:sldId id="754" r:id="rId234"/>
    <p:sldId id="6759" r:id="rId235"/>
    <p:sldId id="7235" r:id="rId236"/>
    <p:sldId id="6056" r:id="rId237"/>
    <p:sldId id="6057" r:id="rId238"/>
    <p:sldId id="6491" r:id="rId239"/>
    <p:sldId id="6656" r:id="rId240"/>
    <p:sldId id="7234" r:id="rId241"/>
    <p:sldId id="5756" r:id="rId242"/>
    <p:sldId id="7285" r:id="rId243"/>
    <p:sldId id="7286" r:id="rId244"/>
    <p:sldId id="7287" r:id="rId245"/>
    <p:sldId id="922" r:id="rId246"/>
    <p:sldId id="7288" r:id="rId247"/>
    <p:sldId id="6053" r:id="rId248"/>
    <p:sldId id="7095" r:id="rId249"/>
    <p:sldId id="7259" r:id="rId250"/>
    <p:sldId id="6007" r:id="rId251"/>
    <p:sldId id="6008" r:id="rId252"/>
    <p:sldId id="6009" r:id="rId253"/>
    <p:sldId id="6010" r:id="rId254"/>
    <p:sldId id="6011" r:id="rId255"/>
    <p:sldId id="6012" r:id="rId256"/>
    <p:sldId id="6013" r:id="rId257"/>
    <p:sldId id="6015" r:id="rId258"/>
    <p:sldId id="7260" r:id="rId259"/>
    <p:sldId id="7097" r:id="rId260"/>
    <p:sldId id="1047" r:id="rId261"/>
    <p:sldId id="1048" r:id="rId262"/>
    <p:sldId id="7098" r:id="rId263"/>
    <p:sldId id="1050" r:id="rId264"/>
    <p:sldId id="7099" r:id="rId265"/>
    <p:sldId id="6017" r:id="rId266"/>
    <p:sldId id="6018" r:id="rId267"/>
    <p:sldId id="6019" r:id="rId268"/>
    <p:sldId id="6020" r:id="rId269"/>
    <p:sldId id="6021" r:id="rId270"/>
    <p:sldId id="6022" r:id="rId271"/>
    <p:sldId id="6023" r:id="rId272"/>
    <p:sldId id="6024" r:id="rId273"/>
    <p:sldId id="5312" r:id="rId274"/>
    <p:sldId id="6058" r:id="rId275"/>
    <p:sldId id="6059" r:id="rId276"/>
    <p:sldId id="6060" r:id="rId277"/>
    <p:sldId id="3372" r:id="rId278"/>
    <p:sldId id="7362" r:id="rId279"/>
    <p:sldId id="5834" r:id="rId280"/>
    <p:sldId id="5837" r:id="rId281"/>
    <p:sldId id="6965" r:id="rId282"/>
    <p:sldId id="7240" r:id="rId283"/>
    <p:sldId id="6061" r:id="rId284"/>
    <p:sldId id="6930" r:id="rId285"/>
    <p:sldId id="7043" r:id="rId286"/>
    <p:sldId id="6544" r:id="rId287"/>
    <p:sldId id="1317" r:id="rId288"/>
    <p:sldId id="1303" r:id="rId289"/>
    <p:sldId id="1296" r:id="rId290"/>
    <p:sldId id="1282" r:id="rId291"/>
    <p:sldId id="1077" r:id="rId292"/>
    <p:sldId id="1334" r:id="rId293"/>
    <p:sldId id="1313" r:id="rId294"/>
    <p:sldId id="1324" r:id="rId295"/>
    <p:sldId id="1332" r:id="rId296"/>
    <p:sldId id="6647" r:id="rId297"/>
    <p:sldId id="6493" r:id="rId298"/>
    <p:sldId id="993" r:id="rId299"/>
    <p:sldId id="6664" r:id="rId300"/>
    <p:sldId id="6028" r:id="rId301"/>
    <p:sldId id="6029" r:id="rId302"/>
    <p:sldId id="6030" r:id="rId303"/>
    <p:sldId id="7042" r:id="rId304"/>
    <p:sldId id="5351" r:id="rId305"/>
    <p:sldId id="6547" r:id="rId306"/>
    <p:sldId id="5471" r:id="rId307"/>
    <p:sldId id="6938" r:id="rId308"/>
    <p:sldId id="6939" r:id="rId309"/>
    <p:sldId id="6940" r:id="rId310"/>
    <p:sldId id="6767" r:id="rId311"/>
    <p:sldId id="6941" r:id="rId312"/>
    <p:sldId id="6942" r:id="rId313"/>
    <p:sldId id="6959" r:id="rId314"/>
    <p:sldId id="6960" r:id="rId315"/>
    <p:sldId id="7041" r:id="rId316"/>
    <p:sldId id="6957" r:id="rId317"/>
    <p:sldId id="7241" r:id="rId318"/>
    <p:sldId id="7366" r:id="rId319"/>
    <p:sldId id="6948" r:id="rId320"/>
    <p:sldId id="6949" r:id="rId321"/>
    <p:sldId id="3926" r:id="rId322"/>
    <p:sldId id="6950" r:id="rId323"/>
    <p:sldId id="6951" r:id="rId324"/>
    <p:sldId id="6952" r:id="rId325"/>
    <p:sldId id="6665" r:id="rId326"/>
    <p:sldId id="6935" r:id="rId327"/>
    <p:sldId id="6936" r:id="rId328"/>
    <p:sldId id="6937" r:id="rId329"/>
    <p:sldId id="7157" r:id="rId330"/>
    <p:sldId id="7158" r:id="rId331"/>
    <p:sldId id="7159" r:id="rId332"/>
    <p:sldId id="7034" r:id="rId333"/>
    <p:sldId id="7141" r:id="rId334"/>
    <p:sldId id="7236" r:id="rId335"/>
    <p:sldId id="7039" r:id="rId336"/>
    <p:sldId id="7237" r:id="rId337"/>
    <p:sldId id="7162" r:id="rId338"/>
    <p:sldId id="7163" r:id="rId339"/>
    <p:sldId id="7164" r:id="rId340"/>
    <p:sldId id="7165" r:id="rId341"/>
    <p:sldId id="7166" r:id="rId342"/>
    <p:sldId id="7167" r:id="rId343"/>
    <p:sldId id="7168" r:id="rId344"/>
    <p:sldId id="7169" r:id="rId345"/>
    <p:sldId id="7171" r:id="rId346"/>
    <p:sldId id="7232" r:id="rId347"/>
    <p:sldId id="7138" r:id="rId348"/>
    <p:sldId id="7172" r:id="rId349"/>
    <p:sldId id="7173" r:id="rId350"/>
    <p:sldId id="832" r:id="rId351"/>
    <p:sldId id="7174" r:id="rId352"/>
    <p:sldId id="7175" r:id="rId353"/>
    <p:sldId id="7176" r:id="rId354"/>
    <p:sldId id="7177" r:id="rId355"/>
    <p:sldId id="7178" r:id="rId356"/>
    <p:sldId id="7179" r:id="rId357"/>
    <p:sldId id="7180" r:id="rId358"/>
    <p:sldId id="7181" r:id="rId359"/>
    <p:sldId id="7182" r:id="rId360"/>
    <p:sldId id="7185" r:id="rId361"/>
    <p:sldId id="6597" r:id="rId362"/>
    <p:sldId id="586" r:id="rId363"/>
    <p:sldId id="575" r:id="rId364"/>
    <p:sldId id="683" r:id="rId365"/>
    <p:sldId id="6598" r:id="rId366"/>
    <p:sldId id="6599" r:id="rId367"/>
    <p:sldId id="6600" r:id="rId368"/>
    <p:sldId id="6359" r:id="rId369"/>
    <p:sldId id="6063" r:id="rId370"/>
    <p:sldId id="6064" r:id="rId371"/>
    <p:sldId id="3792" r:id="rId372"/>
    <p:sldId id="7243" r:id="rId373"/>
    <p:sldId id="7242" r:id="rId374"/>
    <p:sldId id="5614" r:id="rId375"/>
    <p:sldId id="6955" r:id="rId376"/>
    <p:sldId id="6306" r:id="rId377"/>
    <p:sldId id="5779" r:id="rId378"/>
    <p:sldId id="5368" r:id="rId379"/>
    <p:sldId id="5771" r:id="rId380"/>
    <p:sldId id="6519" r:id="rId381"/>
    <p:sldId id="5775" r:id="rId382"/>
    <p:sldId id="5776" r:id="rId383"/>
    <p:sldId id="5700" r:id="rId384"/>
    <p:sldId id="6659" r:id="rId385"/>
    <p:sldId id="6038" r:id="rId386"/>
    <p:sldId id="7060" r:id="rId387"/>
    <p:sldId id="7121" r:id="rId388"/>
    <p:sldId id="7275" r:id="rId389"/>
    <p:sldId id="7276" r:id="rId390"/>
    <p:sldId id="7278" r:id="rId391"/>
    <p:sldId id="7279" r:id="rId392"/>
    <p:sldId id="7280" r:id="rId393"/>
    <p:sldId id="7281" r:id="rId394"/>
    <p:sldId id="7282" r:id="rId395"/>
    <p:sldId id="7283" r:id="rId396"/>
    <p:sldId id="7284" r:id="rId397"/>
    <p:sldId id="7364" r:id="rId398"/>
    <p:sldId id="5359" r:id="rId399"/>
    <p:sldId id="5952" r:id="rId400"/>
    <p:sldId id="5006" r:id="rId401"/>
    <p:sldId id="6667" r:id="rId402"/>
    <p:sldId id="6655" r:id="rId403"/>
    <p:sldId id="5855" r:id="rId404"/>
    <p:sldId id="5409" r:id="rId405"/>
    <p:sldId id="6668" r:id="rId406"/>
    <p:sldId id="6640" r:id="rId407"/>
    <p:sldId id="6641" r:id="rId408"/>
    <p:sldId id="6651" r:id="rId409"/>
    <p:sldId id="6652" r:id="rId410"/>
    <p:sldId id="6571" r:id="rId411"/>
    <p:sldId id="6572" r:id="rId412"/>
    <p:sldId id="6574" r:id="rId413"/>
    <p:sldId id="6653" r:id="rId414"/>
    <p:sldId id="6611" r:id="rId415"/>
    <p:sldId id="6309" r:id="rId416"/>
    <p:sldId id="6310" r:id="rId417"/>
    <p:sldId id="6311" r:id="rId418"/>
    <p:sldId id="6312" r:id="rId419"/>
    <p:sldId id="6313" r:id="rId420"/>
    <p:sldId id="6314" r:id="rId421"/>
    <p:sldId id="6315" r:id="rId422"/>
    <p:sldId id="6316" r:id="rId423"/>
    <p:sldId id="6317" r:id="rId424"/>
    <p:sldId id="6318" r:id="rId425"/>
    <p:sldId id="6319" r:id="rId426"/>
    <p:sldId id="6320" r:id="rId427"/>
    <p:sldId id="6321" r:id="rId428"/>
    <p:sldId id="6322" r:id="rId429"/>
    <p:sldId id="6323" r:id="rId430"/>
    <p:sldId id="6324" r:id="rId431"/>
    <p:sldId id="6325" r:id="rId432"/>
    <p:sldId id="6326" r:id="rId433"/>
    <p:sldId id="6327" r:id="rId434"/>
    <p:sldId id="6328" r:id="rId435"/>
    <p:sldId id="6615" r:id="rId436"/>
    <p:sldId id="397" r:id="rId437"/>
    <p:sldId id="349" r:id="rId438"/>
    <p:sldId id="301" r:id="rId439"/>
    <p:sldId id="307" r:id="rId440"/>
    <p:sldId id="345" r:id="rId441"/>
    <p:sldId id="309" r:id="rId442"/>
    <p:sldId id="310" r:id="rId443"/>
    <p:sldId id="314" r:id="rId444"/>
    <p:sldId id="317" r:id="rId445"/>
    <p:sldId id="390" r:id="rId446"/>
    <p:sldId id="318" r:id="rId447"/>
    <p:sldId id="353" r:id="rId448"/>
    <p:sldId id="320" r:id="rId449"/>
    <p:sldId id="321" r:id="rId450"/>
    <p:sldId id="373" r:id="rId451"/>
    <p:sldId id="391" r:id="rId452"/>
    <p:sldId id="326" r:id="rId453"/>
    <p:sldId id="401" r:id="rId454"/>
    <p:sldId id="6616" r:id="rId455"/>
    <p:sldId id="6975" r:id="rId456"/>
    <p:sldId id="256" r:id="rId457"/>
    <p:sldId id="257" r:id="rId458"/>
    <p:sldId id="259" r:id="rId459"/>
    <p:sldId id="260" r:id="rId460"/>
    <p:sldId id="261" r:id="rId461"/>
    <p:sldId id="262" r:id="rId462"/>
    <p:sldId id="263" r:id="rId463"/>
    <p:sldId id="264" r:id="rId464"/>
    <p:sldId id="265" r:id="rId465"/>
    <p:sldId id="267" r:id="rId466"/>
    <p:sldId id="268" r:id="rId467"/>
    <p:sldId id="270" r:id="rId468"/>
    <p:sldId id="271" r:id="rId469"/>
    <p:sldId id="273" r:id="rId470"/>
    <p:sldId id="281" r:id="rId471"/>
    <p:sldId id="283" r:id="rId472"/>
    <p:sldId id="7027" r:id="rId473"/>
    <p:sldId id="285" r:id="rId474"/>
    <p:sldId id="286" r:id="rId475"/>
    <p:sldId id="287" r:id="rId476"/>
    <p:sldId id="288" r:id="rId477"/>
    <p:sldId id="289" r:id="rId478"/>
    <p:sldId id="290" r:id="rId479"/>
    <p:sldId id="6772" r:id="rId480"/>
    <p:sldId id="292" r:id="rId481"/>
    <p:sldId id="6977" r:id="rId482"/>
    <p:sldId id="6329" r:id="rId483"/>
    <p:sldId id="6330" r:id="rId484"/>
    <p:sldId id="6331" r:id="rId485"/>
    <p:sldId id="6332" r:id="rId486"/>
    <p:sldId id="6333" r:id="rId487"/>
    <p:sldId id="6334" r:id="rId488"/>
    <p:sldId id="6335" r:id="rId489"/>
    <p:sldId id="6587" r:id="rId490"/>
    <p:sldId id="1242" r:id="rId491"/>
    <p:sldId id="1252" r:id="rId492"/>
    <p:sldId id="1224" r:id="rId493"/>
    <p:sldId id="5285" r:id="rId494"/>
    <p:sldId id="6337" r:id="rId495"/>
    <p:sldId id="6336" r:id="rId496"/>
    <p:sldId id="6338" r:id="rId497"/>
    <p:sldId id="452" r:id="rId498"/>
    <p:sldId id="6339" r:id="rId499"/>
    <p:sldId id="6340" r:id="rId500"/>
    <p:sldId id="6341" r:id="rId501"/>
    <p:sldId id="6342" r:id="rId502"/>
    <p:sldId id="6343" r:id="rId503"/>
    <p:sldId id="6605" r:id="rId504"/>
    <p:sldId id="6344" r:id="rId505"/>
    <p:sldId id="6345" r:id="rId506"/>
    <p:sldId id="284" r:id="rId507"/>
    <p:sldId id="323" r:id="rId508"/>
    <p:sldId id="324" r:id="rId509"/>
    <p:sldId id="6604" r:id="rId510"/>
    <p:sldId id="6346" r:id="rId511"/>
    <p:sldId id="6347" r:id="rId512"/>
    <p:sldId id="6348" r:id="rId513"/>
    <p:sldId id="6583" r:id="rId514"/>
    <p:sldId id="6584" r:id="rId515"/>
    <p:sldId id="6585" r:id="rId516"/>
    <p:sldId id="6586" r:id="rId517"/>
    <p:sldId id="6589" r:id="rId518"/>
    <p:sldId id="6590" r:id="rId519"/>
    <p:sldId id="6349" r:id="rId520"/>
    <p:sldId id="6592" r:id="rId521"/>
    <p:sldId id="6638" r:id="rId522"/>
    <p:sldId id="5790" r:id="rId523"/>
    <p:sldId id="5791" r:id="rId524"/>
    <p:sldId id="5792" r:id="rId525"/>
    <p:sldId id="5793" r:id="rId526"/>
    <p:sldId id="5794" r:id="rId527"/>
    <p:sldId id="5795" r:id="rId528"/>
    <p:sldId id="5796" r:id="rId529"/>
    <p:sldId id="5797" r:id="rId530"/>
    <p:sldId id="5798" r:id="rId531"/>
    <p:sldId id="5799" r:id="rId532"/>
    <p:sldId id="5800" r:id="rId533"/>
    <p:sldId id="5801" r:id="rId534"/>
    <p:sldId id="1863" r:id="rId535"/>
    <p:sldId id="6036" r:id="rId536"/>
    <p:sldId id="6232" r:id="rId537"/>
    <p:sldId id="6617" r:id="rId538"/>
    <p:sldId id="6618" r:id="rId539"/>
    <p:sldId id="6619" r:id="rId540"/>
    <p:sldId id="6620" r:id="rId541"/>
    <p:sldId id="6621" r:id="rId542"/>
    <p:sldId id="6622" r:id="rId543"/>
    <p:sldId id="6669" r:id="rId544"/>
    <p:sldId id="6623" r:id="rId545"/>
    <p:sldId id="6670" r:id="rId546"/>
    <p:sldId id="6672" r:id="rId547"/>
    <p:sldId id="6671" r:id="rId548"/>
    <p:sldId id="6637" r:id="rId549"/>
    <p:sldId id="6624" r:id="rId550"/>
    <p:sldId id="6081" r:id="rId551"/>
    <p:sldId id="6082" r:id="rId552"/>
    <p:sldId id="6097" r:id="rId553"/>
    <p:sldId id="6209" r:id="rId554"/>
    <p:sldId id="6625" r:id="rId555"/>
    <p:sldId id="6626" r:id="rId556"/>
    <p:sldId id="6749" r:id="rId557"/>
    <p:sldId id="6750" r:id="rId558"/>
    <p:sldId id="6751" r:id="rId559"/>
    <p:sldId id="6752" r:id="rId560"/>
    <p:sldId id="6753" r:id="rId561"/>
    <p:sldId id="6754" r:id="rId562"/>
    <p:sldId id="6755" r:id="rId563"/>
    <p:sldId id="6756" r:id="rId564"/>
    <p:sldId id="6633" r:id="rId565"/>
    <p:sldId id="6634" r:id="rId566"/>
    <p:sldId id="6757" r:id="rId567"/>
    <p:sldId id="6635" r:id="rId568"/>
    <p:sldId id="6758" r:id="rId569"/>
    <p:sldId id="5914" r:id="rId570"/>
    <p:sldId id="5915" r:id="rId571"/>
    <p:sldId id="6507" r:id="rId572"/>
    <p:sldId id="6636" r:id="rId573"/>
    <p:sldId id="6531" r:id="rId574"/>
    <p:sldId id="6086" r:id="rId575"/>
    <p:sldId id="6040" r:id="rId576"/>
    <p:sldId id="6486" r:id="rId577"/>
    <p:sldId id="6487" r:id="rId578"/>
    <p:sldId id="6488" r:id="rId579"/>
    <p:sldId id="6489" r:id="rId580"/>
    <p:sldId id="5829" r:id="rId581"/>
    <p:sldId id="6508" r:id="rId582"/>
    <p:sldId id="6639" r:id="rId583"/>
  </p:sldIdLst>
  <p:sldSz cx="9144000" cy="6858000" type="screen4x3"/>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8">
          <p15:clr>
            <a:srgbClr val="A4A3A4"/>
          </p15:clr>
        </p15:guide>
        <p15:guide id="2" pos="2208">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useTimings="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00FF"/>
    <a:srgbClr val="0432FF"/>
    <a:srgbClr val="1A5712"/>
    <a:srgbClr val="8C0000"/>
    <a:srgbClr val="FF00C4"/>
    <a:srgbClr val="948A54"/>
    <a:srgbClr val="2A55D6"/>
    <a:srgbClr val="663D63"/>
    <a:srgbClr val="66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889" autoAdjust="0"/>
    <p:restoredTop sz="95525" autoAdjust="0"/>
  </p:normalViewPr>
  <p:slideViewPr>
    <p:cSldViewPr>
      <p:cViewPr varScale="1">
        <p:scale>
          <a:sx n="107" d="100"/>
          <a:sy n="107" d="100"/>
        </p:scale>
        <p:origin x="2320" y="16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101" d="100"/>
          <a:sy n="101" d="100"/>
        </p:scale>
        <p:origin x="-3228" y="-108"/>
      </p:cViewPr>
      <p:guideLst>
        <p:guide orient="horz" pos="2928"/>
        <p:guide pos="2208"/>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7.xml"/><Relationship Id="rId21" Type="http://schemas.openxmlformats.org/officeDocument/2006/relationships/slideMaster" Target="slideMasters/slideMaster21.xml"/><Relationship Id="rId324" Type="http://schemas.openxmlformats.org/officeDocument/2006/relationships/slide" Target="slides/slide224.xml"/><Relationship Id="rId531" Type="http://schemas.openxmlformats.org/officeDocument/2006/relationships/slide" Target="slides/slide431.xml"/><Relationship Id="rId170" Type="http://schemas.openxmlformats.org/officeDocument/2006/relationships/slide" Target="slides/slide70.xml"/><Relationship Id="rId268" Type="http://schemas.openxmlformats.org/officeDocument/2006/relationships/slide" Target="slides/slide168.xml"/><Relationship Id="rId475" Type="http://schemas.openxmlformats.org/officeDocument/2006/relationships/slide" Target="slides/slide375.xml"/><Relationship Id="rId32" Type="http://schemas.openxmlformats.org/officeDocument/2006/relationships/slideMaster" Target="slideMasters/slideMaster32.xml"/><Relationship Id="rId128" Type="http://schemas.openxmlformats.org/officeDocument/2006/relationships/slide" Target="slides/slide28.xml"/><Relationship Id="rId335" Type="http://schemas.openxmlformats.org/officeDocument/2006/relationships/slide" Target="slides/slide235.xml"/><Relationship Id="rId542" Type="http://schemas.openxmlformats.org/officeDocument/2006/relationships/slide" Target="slides/slide442.xml"/><Relationship Id="rId181" Type="http://schemas.openxmlformats.org/officeDocument/2006/relationships/slide" Target="slides/slide81.xml"/><Relationship Id="rId402" Type="http://schemas.openxmlformats.org/officeDocument/2006/relationships/slide" Target="slides/slide302.xml"/><Relationship Id="rId279" Type="http://schemas.openxmlformats.org/officeDocument/2006/relationships/slide" Target="slides/slide179.xml"/><Relationship Id="rId486" Type="http://schemas.openxmlformats.org/officeDocument/2006/relationships/slide" Target="slides/slide386.xml"/><Relationship Id="rId43" Type="http://schemas.openxmlformats.org/officeDocument/2006/relationships/slideMaster" Target="slideMasters/slideMaster43.xml"/><Relationship Id="rId139" Type="http://schemas.openxmlformats.org/officeDocument/2006/relationships/slide" Target="slides/slide39.xml"/><Relationship Id="rId346" Type="http://schemas.openxmlformats.org/officeDocument/2006/relationships/slide" Target="slides/slide246.xml"/><Relationship Id="rId553" Type="http://schemas.openxmlformats.org/officeDocument/2006/relationships/slide" Target="slides/slide453.xml"/><Relationship Id="rId192" Type="http://schemas.openxmlformats.org/officeDocument/2006/relationships/slide" Target="slides/slide92.xml"/><Relationship Id="rId206" Type="http://schemas.openxmlformats.org/officeDocument/2006/relationships/slide" Target="slides/slide106.xml"/><Relationship Id="rId413" Type="http://schemas.openxmlformats.org/officeDocument/2006/relationships/slide" Target="slides/slide313.xml"/><Relationship Id="rId497" Type="http://schemas.openxmlformats.org/officeDocument/2006/relationships/slide" Target="slides/slide397.xml"/><Relationship Id="rId357" Type="http://schemas.openxmlformats.org/officeDocument/2006/relationships/slide" Target="slides/slide257.xml"/><Relationship Id="rId54" Type="http://schemas.openxmlformats.org/officeDocument/2006/relationships/slideMaster" Target="slideMasters/slideMaster54.xml"/><Relationship Id="rId217" Type="http://schemas.openxmlformats.org/officeDocument/2006/relationships/slide" Target="slides/slide117.xml"/><Relationship Id="rId564" Type="http://schemas.openxmlformats.org/officeDocument/2006/relationships/slide" Target="slides/slide464.xml"/><Relationship Id="rId424" Type="http://schemas.openxmlformats.org/officeDocument/2006/relationships/slide" Target="slides/slide324.xml"/><Relationship Id="rId270" Type="http://schemas.openxmlformats.org/officeDocument/2006/relationships/slide" Target="slides/slide170.xml"/><Relationship Id="rId65" Type="http://schemas.openxmlformats.org/officeDocument/2006/relationships/slideMaster" Target="slideMasters/slideMaster65.xml"/><Relationship Id="rId130" Type="http://schemas.openxmlformats.org/officeDocument/2006/relationships/slide" Target="slides/slide30.xml"/><Relationship Id="rId368" Type="http://schemas.openxmlformats.org/officeDocument/2006/relationships/slide" Target="slides/slide268.xml"/><Relationship Id="rId575" Type="http://schemas.openxmlformats.org/officeDocument/2006/relationships/slide" Target="slides/slide475.xml"/><Relationship Id="rId228" Type="http://schemas.openxmlformats.org/officeDocument/2006/relationships/slide" Target="slides/slide128.xml"/><Relationship Id="rId435" Type="http://schemas.openxmlformats.org/officeDocument/2006/relationships/slide" Target="slides/slide335.xml"/><Relationship Id="rId281" Type="http://schemas.openxmlformats.org/officeDocument/2006/relationships/slide" Target="slides/slide181.xml"/><Relationship Id="rId502" Type="http://schemas.openxmlformats.org/officeDocument/2006/relationships/slide" Target="slides/slide402.xml"/><Relationship Id="rId76" Type="http://schemas.openxmlformats.org/officeDocument/2006/relationships/slideMaster" Target="slideMasters/slideMaster76.xml"/><Relationship Id="rId141" Type="http://schemas.openxmlformats.org/officeDocument/2006/relationships/slide" Target="slides/slide41.xml"/><Relationship Id="rId379" Type="http://schemas.openxmlformats.org/officeDocument/2006/relationships/slide" Target="slides/slide279.xml"/><Relationship Id="rId586" Type="http://schemas.openxmlformats.org/officeDocument/2006/relationships/presProps" Target="presProps.xml"/><Relationship Id="rId7" Type="http://schemas.openxmlformats.org/officeDocument/2006/relationships/slideMaster" Target="slideMasters/slideMaster7.xml"/><Relationship Id="rId239" Type="http://schemas.openxmlformats.org/officeDocument/2006/relationships/slide" Target="slides/slide139.xml"/><Relationship Id="rId446" Type="http://schemas.openxmlformats.org/officeDocument/2006/relationships/slide" Target="slides/slide346.xml"/><Relationship Id="rId292" Type="http://schemas.openxmlformats.org/officeDocument/2006/relationships/slide" Target="slides/slide192.xml"/><Relationship Id="rId306" Type="http://schemas.openxmlformats.org/officeDocument/2006/relationships/slide" Target="slides/slide206.xml"/><Relationship Id="rId45" Type="http://schemas.openxmlformats.org/officeDocument/2006/relationships/slideMaster" Target="slideMasters/slideMaster45.xml"/><Relationship Id="rId87" Type="http://schemas.openxmlformats.org/officeDocument/2006/relationships/slideMaster" Target="slideMasters/slideMaster87.xml"/><Relationship Id="rId110" Type="http://schemas.openxmlformats.org/officeDocument/2006/relationships/slide" Target="slides/slide10.xml"/><Relationship Id="rId348" Type="http://schemas.openxmlformats.org/officeDocument/2006/relationships/slide" Target="slides/slide248.xml"/><Relationship Id="rId513" Type="http://schemas.openxmlformats.org/officeDocument/2006/relationships/slide" Target="slides/slide413.xml"/><Relationship Id="rId555" Type="http://schemas.openxmlformats.org/officeDocument/2006/relationships/slide" Target="slides/slide455.xml"/><Relationship Id="rId152" Type="http://schemas.openxmlformats.org/officeDocument/2006/relationships/slide" Target="slides/slide52.xml"/><Relationship Id="rId194" Type="http://schemas.openxmlformats.org/officeDocument/2006/relationships/slide" Target="slides/slide94.xml"/><Relationship Id="rId208" Type="http://schemas.openxmlformats.org/officeDocument/2006/relationships/slide" Target="slides/slide108.xml"/><Relationship Id="rId415" Type="http://schemas.openxmlformats.org/officeDocument/2006/relationships/slide" Target="slides/slide315.xml"/><Relationship Id="rId457" Type="http://schemas.openxmlformats.org/officeDocument/2006/relationships/slide" Target="slides/slide357.xml"/><Relationship Id="rId261" Type="http://schemas.openxmlformats.org/officeDocument/2006/relationships/slide" Target="slides/slide161.xml"/><Relationship Id="rId499" Type="http://schemas.openxmlformats.org/officeDocument/2006/relationships/slide" Target="slides/slide399.xml"/><Relationship Id="rId14" Type="http://schemas.openxmlformats.org/officeDocument/2006/relationships/slideMaster" Target="slideMasters/slideMaster14.xml"/><Relationship Id="rId56" Type="http://schemas.openxmlformats.org/officeDocument/2006/relationships/slideMaster" Target="slideMasters/slideMaster56.xml"/><Relationship Id="rId317" Type="http://schemas.openxmlformats.org/officeDocument/2006/relationships/slide" Target="slides/slide217.xml"/><Relationship Id="rId359" Type="http://schemas.openxmlformats.org/officeDocument/2006/relationships/slide" Target="slides/slide259.xml"/><Relationship Id="rId524" Type="http://schemas.openxmlformats.org/officeDocument/2006/relationships/slide" Target="slides/slide424.xml"/><Relationship Id="rId566" Type="http://schemas.openxmlformats.org/officeDocument/2006/relationships/slide" Target="slides/slide466.xml"/><Relationship Id="rId98" Type="http://schemas.openxmlformats.org/officeDocument/2006/relationships/slideMaster" Target="slideMasters/slideMaster98.xml"/><Relationship Id="rId121" Type="http://schemas.openxmlformats.org/officeDocument/2006/relationships/slide" Target="slides/slide21.xml"/><Relationship Id="rId163" Type="http://schemas.openxmlformats.org/officeDocument/2006/relationships/slide" Target="slides/slide63.xml"/><Relationship Id="rId219" Type="http://schemas.openxmlformats.org/officeDocument/2006/relationships/slide" Target="slides/slide119.xml"/><Relationship Id="rId370" Type="http://schemas.openxmlformats.org/officeDocument/2006/relationships/slide" Target="slides/slide270.xml"/><Relationship Id="rId426" Type="http://schemas.openxmlformats.org/officeDocument/2006/relationships/slide" Target="slides/slide326.xml"/><Relationship Id="rId230" Type="http://schemas.openxmlformats.org/officeDocument/2006/relationships/slide" Target="slides/slide130.xml"/><Relationship Id="rId468" Type="http://schemas.openxmlformats.org/officeDocument/2006/relationships/slide" Target="slides/slide368.xml"/><Relationship Id="rId25" Type="http://schemas.openxmlformats.org/officeDocument/2006/relationships/slideMaster" Target="slideMasters/slideMaster25.xml"/><Relationship Id="rId67" Type="http://schemas.openxmlformats.org/officeDocument/2006/relationships/slideMaster" Target="slideMasters/slideMaster67.xml"/><Relationship Id="rId272" Type="http://schemas.openxmlformats.org/officeDocument/2006/relationships/slide" Target="slides/slide172.xml"/><Relationship Id="rId328" Type="http://schemas.openxmlformats.org/officeDocument/2006/relationships/slide" Target="slides/slide228.xml"/><Relationship Id="rId535" Type="http://schemas.openxmlformats.org/officeDocument/2006/relationships/slide" Target="slides/slide435.xml"/><Relationship Id="rId577" Type="http://schemas.openxmlformats.org/officeDocument/2006/relationships/slide" Target="slides/slide477.xml"/><Relationship Id="rId132" Type="http://schemas.openxmlformats.org/officeDocument/2006/relationships/slide" Target="slides/slide32.xml"/><Relationship Id="rId174" Type="http://schemas.openxmlformats.org/officeDocument/2006/relationships/slide" Target="slides/slide74.xml"/><Relationship Id="rId381" Type="http://schemas.openxmlformats.org/officeDocument/2006/relationships/slide" Target="slides/slide281.xml"/><Relationship Id="rId241" Type="http://schemas.openxmlformats.org/officeDocument/2006/relationships/slide" Target="slides/slide141.xml"/><Relationship Id="rId437" Type="http://schemas.openxmlformats.org/officeDocument/2006/relationships/slide" Target="slides/slide337.xml"/><Relationship Id="rId479" Type="http://schemas.openxmlformats.org/officeDocument/2006/relationships/slide" Target="slides/slide379.xml"/><Relationship Id="rId36" Type="http://schemas.openxmlformats.org/officeDocument/2006/relationships/slideMaster" Target="slideMasters/slideMaster36.xml"/><Relationship Id="rId283" Type="http://schemas.openxmlformats.org/officeDocument/2006/relationships/slide" Target="slides/slide183.xml"/><Relationship Id="rId339" Type="http://schemas.openxmlformats.org/officeDocument/2006/relationships/slide" Target="slides/slide239.xml"/><Relationship Id="rId490" Type="http://schemas.openxmlformats.org/officeDocument/2006/relationships/slide" Target="slides/slide390.xml"/><Relationship Id="rId504" Type="http://schemas.openxmlformats.org/officeDocument/2006/relationships/slide" Target="slides/slide404.xml"/><Relationship Id="rId546" Type="http://schemas.openxmlformats.org/officeDocument/2006/relationships/slide" Target="slides/slide446.xml"/><Relationship Id="rId78" Type="http://schemas.openxmlformats.org/officeDocument/2006/relationships/slideMaster" Target="slideMasters/slideMaster78.xml"/><Relationship Id="rId101" Type="http://schemas.openxmlformats.org/officeDocument/2006/relationships/slide" Target="slides/slide1.xml"/><Relationship Id="rId143" Type="http://schemas.openxmlformats.org/officeDocument/2006/relationships/slide" Target="slides/slide43.xml"/><Relationship Id="rId185" Type="http://schemas.openxmlformats.org/officeDocument/2006/relationships/slide" Target="slides/slide85.xml"/><Relationship Id="rId350" Type="http://schemas.openxmlformats.org/officeDocument/2006/relationships/slide" Target="slides/slide250.xml"/><Relationship Id="rId406" Type="http://schemas.openxmlformats.org/officeDocument/2006/relationships/slide" Target="slides/slide306.xml"/><Relationship Id="rId588" Type="http://schemas.openxmlformats.org/officeDocument/2006/relationships/theme" Target="theme/theme1.xml"/><Relationship Id="rId9" Type="http://schemas.openxmlformats.org/officeDocument/2006/relationships/slideMaster" Target="slideMasters/slideMaster9.xml"/><Relationship Id="rId210" Type="http://schemas.openxmlformats.org/officeDocument/2006/relationships/slide" Target="slides/slide110.xml"/><Relationship Id="rId392" Type="http://schemas.openxmlformats.org/officeDocument/2006/relationships/slide" Target="slides/slide292.xml"/><Relationship Id="rId448" Type="http://schemas.openxmlformats.org/officeDocument/2006/relationships/slide" Target="slides/slide348.xml"/><Relationship Id="rId252" Type="http://schemas.openxmlformats.org/officeDocument/2006/relationships/slide" Target="slides/slide152.xml"/><Relationship Id="rId294" Type="http://schemas.openxmlformats.org/officeDocument/2006/relationships/slide" Target="slides/slide194.xml"/><Relationship Id="rId308" Type="http://schemas.openxmlformats.org/officeDocument/2006/relationships/slide" Target="slides/slide208.xml"/><Relationship Id="rId515" Type="http://schemas.openxmlformats.org/officeDocument/2006/relationships/slide" Target="slides/slide415.xml"/><Relationship Id="rId47" Type="http://schemas.openxmlformats.org/officeDocument/2006/relationships/slideMaster" Target="slideMasters/slideMaster47.xml"/><Relationship Id="rId89" Type="http://schemas.openxmlformats.org/officeDocument/2006/relationships/slideMaster" Target="slideMasters/slideMaster89.xml"/><Relationship Id="rId112" Type="http://schemas.openxmlformats.org/officeDocument/2006/relationships/slide" Target="slides/slide12.xml"/><Relationship Id="rId154" Type="http://schemas.openxmlformats.org/officeDocument/2006/relationships/slide" Target="slides/slide54.xml"/><Relationship Id="rId361" Type="http://schemas.openxmlformats.org/officeDocument/2006/relationships/slide" Target="slides/slide261.xml"/><Relationship Id="rId557" Type="http://schemas.openxmlformats.org/officeDocument/2006/relationships/slide" Target="slides/slide457.xml"/><Relationship Id="rId196" Type="http://schemas.openxmlformats.org/officeDocument/2006/relationships/slide" Target="slides/slide96.xml"/><Relationship Id="rId417" Type="http://schemas.openxmlformats.org/officeDocument/2006/relationships/slide" Target="slides/slide317.xml"/><Relationship Id="rId459" Type="http://schemas.openxmlformats.org/officeDocument/2006/relationships/slide" Target="slides/slide359.xml"/><Relationship Id="rId16" Type="http://schemas.openxmlformats.org/officeDocument/2006/relationships/slideMaster" Target="slideMasters/slideMaster16.xml"/><Relationship Id="rId221" Type="http://schemas.openxmlformats.org/officeDocument/2006/relationships/slide" Target="slides/slide121.xml"/><Relationship Id="rId263" Type="http://schemas.openxmlformats.org/officeDocument/2006/relationships/slide" Target="slides/slide163.xml"/><Relationship Id="rId319" Type="http://schemas.openxmlformats.org/officeDocument/2006/relationships/slide" Target="slides/slide219.xml"/><Relationship Id="rId470" Type="http://schemas.openxmlformats.org/officeDocument/2006/relationships/slide" Target="slides/slide370.xml"/><Relationship Id="rId526" Type="http://schemas.openxmlformats.org/officeDocument/2006/relationships/slide" Target="slides/slide426.xml"/><Relationship Id="rId58" Type="http://schemas.openxmlformats.org/officeDocument/2006/relationships/slideMaster" Target="slideMasters/slideMaster58.xml"/><Relationship Id="rId123" Type="http://schemas.openxmlformats.org/officeDocument/2006/relationships/slide" Target="slides/slide23.xml"/><Relationship Id="rId330" Type="http://schemas.openxmlformats.org/officeDocument/2006/relationships/slide" Target="slides/slide230.xml"/><Relationship Id="rId568" Type="http://schemas.openxmlformats.org/officeDocument/2006/relationships/slide" Target="slides/slide468.xml"/><Relationship Id="rId165" Type="http://schemas.openxmlformats.org/officeDocument/2006/relationships/slide" Target="slides/slide65.xml"/><Relationship Id="rId372" Type="http://schemas.openxmlformats.org/officeDocument/2006/relationships/slide" Target="slides/slide272.xml"/><Relationship Id="rId428" Type="http://schemas.openxmlformats.org/officeDocument/2006/relationships/slide" Target="slides/slide328.xml"/><Relationship Id="rId232" Type="http://schemas.openxmlformats.org/officeDocument/2006/relationships/slide" Target="slides/slide132.xml"/><Relationship Id="rId274" Type="http://schemas.openxmlformats.org/officeDocument/2006/relationships/slide" Target="slides/slide174.xml"/><Relationship Id="rId481" Type="http://schemas.openxmlformats.org/officeDocument/2006/relationships/slide" Target="slides/slide381.xml"/><Relationship Id="rId27" Type="http://schemas.openxmlformats.org/officeDocument/2006/relationships/slideMaster" Target="slideMasters/slideMaster27.xml"/><Relationship Id="rId69" Type="http://schemas.openxmlformats.org/officeDocument/2006/relationships/slideMaster" Target="slideMasters/slideMaster69.xml"/><Relationship Id="rId134" Type="http://schemas.openxmlformats.org/officeDocument/2006/relationships/slide" Target="slides/slide34.xml"/><Relationship Id="rId537" Type="http://schemas.openxmlformats.org/officeDocument/2006/relationships/slide" Target="slides/slide437.xml"/><Relationship Id="rId579" Type="http://schemas.openxmlformats.org/officeDocument/2006/relationships/slide" Target="slides/slide479.xml"/><Relationship Id="rId80" Type="http://schemas.openxmlformats.org/officeDocument/2006/relationships/slideMaster" Target="slideMasters/slideMaster80.xml"/><Relationship Id="rId176" Type="http://schemas.openxmlformats.org/officeDocument/2006/relationships/slide" Target="slides/slide76.xml"/><Relationship Id="rId341" Type="http://schemas.openxmlformats.org/officeDocument/2006/relationships/slide" Target="slides/slide241.xml"/><Relationship Id="rId383" Type="http://schemas.openxmlformats.org/officeDocument/2006/relationships/slide" Target="slides/slide283.xml"/><Relationship Id="rId439" Type="http://schemas.openxmlformats.org/officeDocument/2006/relationships/slide" Target="slides/slide339.xml"/><Relationship Id="rId201" Type="http://schemas.openxmlformats.org/officeDocument/2006/relationships/slide" Target="slides/slide101.xml"/><Relationship Id="rId243" Type="http://schemas.openxmlformats.org/officeDocument/2006/relationships/slide" Target="slides/slide143.xml"/><Relationship Id="rId285" Type="http://schemas.openxmlformats.org/officeDocument/2006/relationships/slide" Target="slides/slide185.xml"/><Relationship Id="rId450" Type="http://schemas.openxmlformats.org/officeDocument/2006/relationships/slide" Target="slides/slide350.xml"/><Relationship Id="rId506" Type="http://schemas.openxmlformats.org/officeDocument/2006/relationships/slide" Target="slides/slide406.xml"/><Relationship Id="rId38" Type="http://schemas.openxmlformats.org/officeDocument/2006/relationships/slideMaster" Target="slideMasters/slideMaster38.xml"/><Relationship Id="rId103" Type="http://schemas.openxmlformats.org/officeDocument/2006/relationships/slide" Target="slides/slide3.xml"/><Relationship Id="rId310" Type="http://schemas.openxmlformats.org/officeDocument/2006/relationships/slide" Target="slides/slide210.xml"/><Relationship Id="rId492" Type="http://schemas.openxmlformats.org/officeDocument/2006/relationships/slide" Target="slides/slide392.xml"/><Relationship Id="rId548" Type="http://schemas.openxmlformats.org/officeDocument/2006/relationships/slide" Target="slides/slide448.xml"/><Relationship Id="rId91" Type="http://schemas.openxmlformats.org/officeDocument/2006/relationships/slideMaster" Target="slideMasters/slideMaster91.xml"/><Relationship Id="rId145" Type="http://schemas.openxmlformats.org/officeDocument/2006/relationships/slide" Target="slides/slide45.xml"/><Relationship Id="rId187" Type="http://schemas.openxmlformats.org/officeDocument/2006/relationships/slide" Target="slides/slide87.xml"/><Relationship Id="rId352" Type="http://schemas.openxmlformats.org/officeDocument/2006/relationships/slide" Target="slides/slide252.xml"/><Relationship Id="rId394" Type="http://schemas.openxmlformats.org/officeDocument/2006/relationships/slide" Target="slides/slide294.xml"/><Relationship Id="rId408" Type="http://schemas.openxmlformats.org/officeDocument/2006/relationships/slide" Target="slides/slide308.xml"/><Relationship Id="rId212" Type="http://schemas.openxmlformats.org/officeDocument/2006/relationships/slide" Target="slides/slide112.xml"/><Relationship Id="rId254" Type="http://schemas.openxmlformats.org/officeDocument/2006/relationships/slide" Target="slides/slide154.xml"/><Relationship Id="rId49" Type="http://schemas.openxmlformats.org/officeDocument/2006/relationships/slideMaster" Target="slideMasters/slideMaster49.xml"/><Relationship Id="rId114" Type="http://schemas.openxmlformats.org/officeDocument/2006/relationships/slide" Target="slides/slide14.xml"/><Relationship Id="rId296" Type="http://schemas.openxmlformats.org/officeDocument/2006/relationships/slide" Target="slides/slide196.xml"/><Relationship Id="rId461" Type="http://schemas.openxmlformats.org/officeDocument/2006/relationships/slide" Target="slides/slide361.xml"/><Relationship Id="rId517" Type="http://schemas.openxmlformats.org/officeDocument/2006/relationships/slide" Target="slides/slide417.xml"/><Relationship Id="rId559" Type="http://schemas.openxmlformats.org/officeDocument/2006/relationships/slide" Target="slides/slide459.xml"/><Relationship Id="rId60" Type="http://schemas.openxmlformats.org/officeDocument/2006/relationships/slideMaster" Target="slideMasters/slideMaster60.xml"/><Relationship Id="rId156" Type="http://schemas.openxmlformats.org/officeDocument/2006/relationships/slide" Target="slides/slide56.xml"/><Relationship Id="rId198" Type="http://schemas.openxmlformats.org/officeDocument/2006/relationships/slide" Target="slides/slide98.xml"/><Relationship Id="rId321" Type="http://schemas.openxmlformats.org/officeDocument/2006/relationships/slide" Target="slides/slide221.xml"/><Relationship Id="rId363" Type="http://schemas.openxmlformats.org/officeDocument/2006/relationships/slide" Target="slides/slide263.xml"/><Relationship Id="rId419" Type="http://schemas.openxmlformats.org/officeDocument/2006/relationships/slide" Target="slides/slide319.xml"/><Relationship Id="rId570" Type="http://schemas.openxmlformats.org/officeDocument/2006/relationships/slide" Target="slides/slide470.xml"/><Relationship Id="rId223" Type="http://schemas.openxmlformats.org/officeDocument/2006/relationships/slide" Target="slides/slide123.xml"/><Relationship Id="rId430" Type="http://schemas.openxmlformats.org/officeDocument/2006/relationships/slide" Target="slides/slide330.xml"/><Relationship Id="rId18" Type="http://schemas.openxmlformats.org/officeDocument/2006/relationships/slideMaster" Target="slideMasters/slideMaster18.xml"/><Relationship Id="rId265" Type="http://schemas.openxmlformats.org/officeDocument/2006/relationships/slide" Target="slides/slide165.xml"/><Relationship Id="rId472" Type="http://schemas.openxmlformats.org/officeDocument/2006/relationships/slide" Target="slides/slide372.xml"/><Relationship Id="rId528" Type="http://schemas.openxmlformats.org/officeDocument/2006/relationships/slide" Target="slides/slide428.xml"/><Relationship Id="rId125" Type="http://schemas.openxmlformats.org/officeDocument/2006/relationships/slide" Target="slides/slide25.xml"/><Relationship Id="rId167" Type="http://schemas.openxmlformats.org/officeDocument/2006/relationships/slide" Target="slides/slide67.xml"/><Relationship Id="rId332" Type="http://schemas.openxmlformats.org/officeDocument/2006/relationships/slide" Target="slides/slide232.xml"/><Relationship Id="rId374" Type="http://schemas.openxmlformats.org/officeDocument/2006/relationships/slide" Target="slides/slide274.xml"/><Relationship Id="rId581" Type="http://schemas.openxmlformats.org/officeDocument/2006/relationships/slide" Target="slides/slide481.xml"/><Relationship Id="rId71" Type="http://schemas.openxmlformats.org/officeDocument/2006/relationships/slideMaster" Target="slideMasters/slideMaster71.xml"/><Relationship Id="rId234" Type="http://schemas.openxmlformats.org/officeDocument/2006/relationships/slide" Target="slides/slide134.xml"/><Relationship Id="rId2" Type="http://schemas.openxmlformats.org/officeDocument/2006/relationships/slideMaster" Target="slideMasters/slideMaster2.xml"/><Relationship Id="rId29" Type="http://schemas.openxmlformats.org/officeDocument/2006/relationships/slideMaster" Target="slideMasters/slideMaster29.xml"/><Relationship Id="rId276" Type="http://schemas.openxmlformats.org/officeDocument/2006/relationships/slide" Target="slides/slide176.xml"/><Relationship Id="rId441" Type="http://schemas.openxmlformats.org/officeDocument/2006/relationships/slide" Target="slides/slide341.xml"/><Relationship Id="rId483" Type="http://schemas.openxmlformats.org/officeDocument/2006/relationships/slide" Target="slides/slide383.xml"/><Relationship Id="rId539" Type="http://schemas.openxmlformats.org/officeDocument/2006/relationships/slide" Target="slides/slide439.xml"/><Relationship Id="rId40" Type="http://schemas.openxmlformats.org/officeDocument/2006/relationships/slideMaster" Target="slideMasters/slideMaster40.xml"/><Relationship Id="rId136" Type="http://schemas.openxmlformats.org/officeDocument/2006/relationships/slide" Target="slides/slide36.xml"/><Relationship Id="rId178" Type="http://schemas.openxmlformats.org/officeDocument/2006/relationships/slide" Target="slides/slide78.xml"/><Relationship Id="rId301" Type="http://schemas.openxmlformats.org/officeDocument/2006/relationships/slide" Target="slides/slide201.xml"/><Relationship Id="rId343" Type="http://schemas.openxmlformats.org/officeDocument/2006/relationships/slide" Target="slides/slide243.xml"/><Relationship Id="rId550" Type="http://schemas.openxmlformats.org/officeDocument/2006/relationships/slide" Target="slides/slide450.xml"/><Relationship Id="rId82" Type="http://schemas.openxmlformats.org/officeDocument/2006/relationships/slideMaster" Target="slideMasters/slideMaster82.xml"/><Relationship Id="rId203" Type="http://schemas.openxmlformats.org/officeDocument/2006/relationships/slide" Target="slides/slide103.xml"/><Relationship Id="rId385" Type="http://schemas.openxmlformats.org/officeDocument/2006/relationships/slide" Target="slides/slide285.xml"/><Relationship Id="rId245" Type="http://schemas.openxmlformats.org/officeDocument/2006/relationships/slide" Target="slides/slide145.xml"/><Relationship Id="rId287" Type="http://schemas.openxmlformats.org/officeDocument/2006/relationships/slide" Target="slides/slide187.xml"/><Relationship Id="rId410" Type="http://schemas.openxmlformats.org/officeDocument/2006/relationships/slide" Target="slides/slide310.xml"/><Relationship Id="rId452" Type="http://schemas.openxmlformats.org/officeDocument/2006/relationships/slide" Target="slides/slide352.xml"/><Relationship Id="rId494" Type="http://schemas.openxmlformats.org/officeDocument/2006/relationships/slide" Target="slides/slide394.xml"/><Relationship Id="rId508" Type="http://schemas.openxmlformats.org/officeDocument/2006/relationships/slide" Target="slides/slide408.xml"/><Relationship Id="rId105" Type="http://schemas.openxmlformats.org/officeDocument/2006/relationships/slide" Target="slides/slide5.xml"/><Relationship Id="rId147" Type="http://schemas.openxmlformats.org/officeDocument/2006/relationships/slide" Target="slides/slide47.xml"/><Relationship Id="rId312" Type="http://schemas.openxmlformats.org/officeDocument/2006/relationships/slide" Target="slides/slide212.xml"/><Relationship Id="rId354" Type="http://schemas.openxmlformats.org/officeDocument/2006/relationships/slide" Target="slides/slide254.xml"/><Relationship Id="rId51" Type="http://schemas.openxmlformats.org/officeDocument/2006/relationships/slideMaster" Target="slideMasters/slideMaster51.xml"/><Relationship Id="rId93" Type="http://schemas.openxmlformats.org/officeDocument/2006/relationships/slideMaster" Target="slideMasters/slideMaster93.xml"/><Relationship Id="rId189" Type="http://schemas.openxmlformats.org/officeDocument/2006/relationships/slide" Target="slides/slide89.xml"/><Relationship Id="rId396" Type="http://schemas.openxmlformats.org/officeDocument/2006/relationships/slide" Target="slides/slide296.xml"/><Relationship Id="rId561" Type="http://schemas.openxmlformats.org/officeDocument/2006/relationships/slide" Target="slides/slide461.xml"/><Relationship Id="rId214" Type="http://schemas.openxmlformats.org/officeDocument/2006/relationships/slide" Target="slides/slide114.xml"/><Relationship Id="rId256" Type="http://schemas.openxmlformats.org/officeDocument/2006/relationships/slide" Target="slides/slide156.xml"/><Relationship Id="rId298" Type="http://schemas.openxmlformats.org/officeDocument/2006/relationships/slide" Target="slides/slide198.xml"/><Relationship Id="rId421" Type="http://schemas.openxmlformats.org/officeDocument/2006/relationships/slide" Target="slides/slide321.xml"/><Relationship Id="rId463" Type="http://schemas.openxmlformats.org/officeDocument/2006/relationships/slide" Target="slides/slide363.xml"/><Relationship Id="rId519" Type="http://schemas.openxmlformats.org/officeDocument/2006/relationships/slide" Target="slides/slide419.xml"/><Relationship Id="rId116" Type="http://schemas.openxmlformats.org/officeDocument/2006/relationships/slide" Target="slides/slide16.xml"/><Relationship Id="rId158" Type="http://schemas.openxmlformats.org/officeDocument/2006/relationships/slide" Target="slides/slide58.xml"/><Relationship Id="rId323" Type="http://schemas.openxmlformats.org/officeDocument/2006/relationships/slide" Target="slides/slide223.xml"/><Relationship Id="rId530" Type="http://schemas.openxmlformats.org/officeDocument/2006/relationships/slide" Target="slides/slide430.xml"/><Relationship Id="rId20" Type="http://schemas.openxmlformats.org/officeDocument/2006/relationships/slideMaster" Target="slideMasters/slideMaster20.xml"/><Relationship Id="rId62" Type="http://schemas.openxmlformats.org/officeDocument/2006/relationships/slideMaster" Target="slideMasters/slideMaster62.xml"/><Relationship Id="rId365" Type="http://schemas.openxmlformats.org/officeDocument/2006/relationships/slide" Target="slides/slide265.xml"/><Relationship Id="rId572" Type="http://schemas.openxmlformats.org/officeDocument/2006/relationships/slide" Target="slides/slide472.xml"/><Relationship Id="rId225" Type="http://schemas.openxmlformats.org/officeDocument/2006/relationships/slide" Target="slides/slide125.xml"/><Relationship Id="rId267" Type="http://schemas.openxmlformats.org/officeDocument/2006/relationships/slide" Target="slides/slide167.xml"/><Relationship Id="rId432" Type="http://schemas.openxmlformats.org/officeDocument/2006/relationships/slide" Target="slides/slide332.xml"/><Relationship Id="rId474" Type="http://schemas.openxmlformats.org/officeDocument/2006/relationships/slide" Target="slides/slide374.xml"/><Relationship Id="rId127" Type="http://schemas.openxmlformats.org/officeDocument/2006/relationships/slide" Target="slides/slide27.xml"/><Relationship Id="rId31" Type="http://schemas.openxmlformats.org/officeDocument/2006/relationships/slideMaster" Target="slideMasters/slideMaster31.xml"/><Relationship Id="rId73" Type="http://schemas.openxmlformats.org/officeDocument/2006/relationships/slideMaster" Target="slideMasters/slideMaster73.xml"/><Relationship Id="rId169" Type="http://schemas.openxmlformats.org/officeDocument/2006/relationships/slide" Target="slides/slide69.xml"/><Relationship Id="rId334" Type="http://schemas.openxmlformats.org/officeDocument/2006/relationships/slide" Target="slides/slide234.xml"/><Relationship Id="rId376" Type="http://schemas.openxmlformats.org/officeDocument/2006/relationships/slide" Target="slides/slide276.xml"/><Relationship Id="rId541" Type="http://schemas.openxmlformats.org/officeDocument/2006/relationships/slide" Target="slides/slide441.xml"/><Relationship Id="rId583" Type="http://schemas.openxmlformats.org/officeDocument/2006/relationships/slide" Target="slides/slide483.xml"/><Relationship Id="rId4" Type="http://schemas.openxmlformats.org/officeDocument/2006/relationships/slideMaster" Target="slideMasters/slideMaster4.xml"/><Relationship Id="rId180" Type="http://schemas.openxmlformats.org/officeDocument/2006/relationships/slide" Target="slides/slide80.xml"/><Relationship Id="rId236" Type="http://schemas.openxmlformats.org/officeDocument/2006/relationships/slide" Target="slides/slide136.xml"/><Relationship Id="rId278" Type="http://schemas.openxmlformats.org/officeDocument/2006/relationships/slide" Target="slides/slide178.xml"/><Relationship Id="rId401" Type="http://schemas.openxmlformats.org/officeDocument/2006/relationships/slide" Target="slides/slide301.xml"/><Relationship Id="rId443" Type="http://schemas.openxmlformats.org/officeDocument/2006/relationships/slide" Target="slides/slide343.xml"/><Relationship Id="rId303" Type="http://schemas.openxmlformats.org/officeDocument/2006/relationships/slide" Target="slides/slide203.xml"/><Relationship Id="rId485" Type="http://schemas.openxmlformats.org/officeDocument/2006/relationships/slide" Target="slides/slide385.xml"/><Relationship Id="rId42" Type="http://schemas.openxmlformats.org/officeDocument/2006/relationships/slideMaster" Target="slideMasters/slideMaster42.xml"/><Relationship Id="rId84" Type="http://schemas.openxmlformats.org/officeDocument/2006/relationships/slideMaster" Target="slideMasters/slideMaster84.xml"/><Relationship Id="rId138" Type="http://schemas.openxmlformats.org/officeDocument/2006/relationships/slide" Target="slides/slide38.xml"/><Relationship Id="rId345" Type="http://schemas.openxmlformats.org/officeDocument/2006/relationships/slide" Target="slides/slide245.xml"/><Relationship Id="rId387" Type="http://schemas.openxmlformats.org/officeDocument/2006/relationships/slide" Target="slides/slide287.xml"/><Relationship Id="rId510" Type="http://schemas.openxmlformats.org/officeDocument/2006/relationships/slide" Target="slides/slide410.xml"/><Relationship Id="rId552" Type="http://schemas.openxmlformats.org/officeDocument/2006/relationships/slide" Target="slides/slide452.xml"/><Relationship Id="rId191" Type="http://schemas.openxmlformats.org/officeDocument/2006/relationships/slide" Target="slides/slide91.xml"/><Relationship Id="rId205" Type="http://schemas.openxmlformats.org/officeDocument/2006/relationships/slide" Target="slides/slide105.xml"/><Relationship Id="rId247" Type="http://schemas.openxmlformats.org/officeDocument/2006/relationships/slide" Target="slides/slide147.xml"/><Relationship Id="rId412" Type="http://schemas.openxmlformats.org/officeDocument/2006/relationships/slide" Target="slides/slide312.xml"/><Relationship Id="rId107" Type="http://schemas.openxmlformats.org/officeDocument/2006/relationships/slide" Target="slides/slide7.xml"/><Relationship Id="rId289" Type="http://schemas.openxmlformats.org/officeDocument/2006/relationships/slide" Target="slides/slide189.xml"/><Relationship Id="rId454" Type="http://schemas.openxmlformats.org/officeDocument/2006/relationships/slide" Target="slides/slide354.xml"/><Relationship Id="rId496" Type="http://schemas.openxmlformats.org/officeDocument/2006/relationships/slide" Target="slides/slide396.xml"/><Relationship Id="rId11" Type="http://schemas.openxmlformats.org/officeDocument/2006/relationships/slideMaster" Target="slideMasters/slideMaster11.xml"/><Relationship Id="rId53" Type="http://schemas.openxmlformats.org/officeDocument/2006/relationships/slideMaster" Target="slideMasters/slideMaster53.xml"/><Relationship Id="rId149" Type="http://schemas.openxmlformats.org/officeDocument/2006/relationships/slide" Target="slides/slide49.xml"/><Relationship Id="rId314" Type="http://schemas.openxmlformats.org/officeDocument/2006/relationships/slide" Target="slides/slide214.xml"/><Relationship Id="rId356" Type="http://schemas.openxmlformats.org/officeDocument/2006/relationships/slide" Target="slides/slide256.xml"/><Relationship Id="rId398" Type="http://schemas.openxmlformats.org/officeDocument/2006/relationships/slide" Target="slides/slide298.xml"/><Relationship Id="rId521" Type="http://schemas.openxmlformats.org/officeDocument/2006/relationships/slide" Target="slides/slide421.xml"/><Relationship Id="rId563" Type="http://schemas.openxmlformats.org/officeDocument/2006/relationships/slide" Target="slides/slide463.xml"/><Relationship Id="rId95" Type="http://schemas.openxmlformats.org/officeDocument/2006/relationships/slideMaster" Target="slideMasters/slideMaster95.xml"/><Relationship Id="rId160" Type="http://schemas.openxmlformats.org/officeDocument/2006/relationships/slide" Target="slides/slide60.xml"/><Relationship Id="rId216" Type="http://schemas.openxmlformats.org/officeDocument/2006/relationships/slide" Target="slides/slide116.xml"/><Relationship Id="rId423" Type="http://schemas.openxmlformats.org/officeDocument/2006/relationships/slide" Target="slides/slide323.xml"/><Relationship Id="rId258" Type="http://schemas.openxmlformats.org/officeDocument/2006/relationships/slide" Target="slides/slide158.xml"/><Relationship Id="rId465" Type="http://schemas.openxmlformats.org/officeDocument/2006/relationships/slide" Target="slides/slide365.xml"/><Relationship Id="rId22" Type="http://schemas.openxmlformats.org/officeDocument/2006/relationships/slideMaster" Target="slideMasters/slideMaster22.xml"/><Relationship Id="rId64" Type="http://schemas.openxmlformats.org/officeDocument/2006/relationships/slideMaster" Target="slideMasters/slideMaster64.xml"/><Relationship Id="rId118" Type="http://schemas.openxmlformats.org/officeDocument/2006/relationships/slide" Target="slides/slide18.xml"/><Relationship Id="rId325" Type="http://schemas.openxmlformats.org/officeDocument/2006/relationships/slide" Target="slides/slide225.xml"/><Relationship Id="rId367" Type="http://schemas.openxmlformats.org/officeDocument/2006/relationships/slide" Target="slides/slide267.xml"/><Relationship Id="rId532" Type="http://schemas.openxmlformats.org/officeDocument/2006/relationships/slide" Target="slides/slide432.xml"/><Relationship Id="rId574" Type="http://schemas.openxmlformats.org/officeDocument/2006/relationships/slide" Target="slides/slide474.xml"/><Relationship Id="rId171" Type="http://schemas.openxmlformats.org/officeDocument/2006/relationships/slide" Target="slides/slide71.xml"/><Relationship Id="rId227" Type="http://schemas.openxmlformats.org/officeDocument/2006/relationships/slide" Target="slides/slide127.xml"/><Relationship Id="rId269" Type="http://schemas.openxmlformats.org/officeDocument/2006/relationships/slide" Target="slides/slide169.xml"/><Relationship Id="rId434" Type="http://schemas.openxmlformats.org/officeDocument/2006/relationships/slide" Target="slides/slide334.xml"/><Relationship Id="rId476" Type="http://schemas.openxmlformats.org/officeDocument/2006/relationships/slide" Target="slides/slide376.xml"/><Relationship Id="rId33" Type="http://schemas.openxmlformats.org/officeDocument/2006/relationships/slideMaster" Target="slideMasters/slideMaster33.xml"/><Relationship Id="rId129" Type="http://schemas.openxmlformats.org/officeDocument/2006/relationships/slide" Target="slides/slide29.xml"/><Relationship Id="rId280" Type="http://schemas.openxmlformats.org/officeDocument/2006/relationships/slide" Target="slides/slide180.xml"/><Relationship Id="rId336" Type="http://schemas.openxmlformats.org/officeDocument/2006/relationships/slide" Target="slides/slide236.xml"/><Relationship Id="rId501" Type="http://schemas.openxmlformats.org/officeDocument/2006/relationships/slide" Target="slides/slide401.xml"/><Relationship Id="rId543" Type="http://schemas.openxmlformats.org/officeDocument/2006/relationships/slide" Target="slides/slide443.xml"/><Relationship Id="rId75" Type="http://schemas.openxmlformats.org/officeDocument/2006/relationships/slideMaster" Target="slideMasters/slideMaster75.xml"/><Relationship Id="rId140" Type="http://schemas.openxmlformats.org/officeDocument/2006/relationships/slide" Target="slides/slide40.xml"/><Relationship Id="rId182" Type="http://schemas.openxmlformats.org/officeDocument/2006/relationships/slide" Target="slides/slide82.xml"/><Relationship Id="rId378" Type="http://schemas.openxmlformats.org/officeDocument/2006/relationships/slide" Target="slides/slide278.xml"/><Relationship Id="rId403" Type="http://schemas.openxmlformats.org/officeDocument/2006/relationships/slide" Target="slides/slide303.xml"/><Relationship Id="rId585" Type="http://schemas.openxmlformats.org/officeDocument/2006/relationships/handoutMaster" Target="handoutMasters/handoutMaster1.xml"/><Relationship Id="rId6" Type="http://schemas.openxmlformats.org/officeDocument/2006/relationships/slideMaster" Target="slideMasters/slideMaster6.xml"/><Relationship Id="rId238" Type="http://schemas.openxmlformats.org/officeDocument/2006/relationships/slide" Target="slides/slide138.xml"/><Relationship Id="rId445" Type="http://schemas.openxmlformats.org/officeDocument/2006/relationships/slide" Target="slides/slide345.xml"/><Relationship Id="rId487" Type="http://schemas.openxmlformats.org/officeDocument/2006/relationships/slide" Target="slides/slide387.xml"/><Relationship Id="rId291" Type="http://schemas.openxmlformats.org/officeDocument/2006/relationships/slide" Target="slides/slide191.xml"/><Relationship Id="rId305" Type="http://schemas.openxmlformats.org/officeDocument/2006/relationships/slide" Target="slides/slide205.xml"/><Relationship Id="rId347" Type="http://schemas.openxmlformats.org/officeDocument/2006/relationships/slide" Target="slides/slide247.xml"/><Relationship Id="rId512" Type="http://schemas.openxmlformats.org/officeDocument/2006/relationships/slide" Target="slides/slide412.xml"/><Relationship Id="rId44" Type="http://schemas.openxmlformats.org/officeDocument/2006/relationships/slideMaster" Target="slideMasters/slideMaster44.xml"/><Relationship Id="rId86" Type="http://schemas.openxmlformats.org/officeDocument/2006/relationships/slideMaster" Target="slideMasters/slideMaster86.xml"/><Relationship Id="rId151" Type="http://schemas.openxmlformats.org/officeDocument/2006/relationships/slide" Target="slides/slide51.xml"/><Relationship Id="rId389" Type="http://schemas.openxmlformats.org/officeDocument/2006/relationships/slide" Target="slides/slide289.xml"/><Relationship Id="rId554" Type="http://schemas.openxmlformats.org/officeDocument/2006/relationships/slide" Target="slides/slide454.xml"/><Relationship Id="rId193" Type="http://schemas.openxmlformats.org/officeDocument/2006/relationships/slide" Target="slides/slide93.xml"/><Relationship Id="rId207" Type="http://schemas.openxmlformats.org/officeDocument/2006/relationships/slide" Target="slides/slide107.xml"/><Relationship Id="rId249" Type="http://schemas.openxmlformats.org/officeDocument/2006/relationships/slide" Target="slides/slide149.xml"/><Relationship Id="rId414" Type="http://schemas.openxmlformats.org/officeDocument/2006/relationships/slide" Target="slides/slide314.xml"/><Relationship Id="rId456" Type="http://schemas.openxmlformats.org/officeDocument/2006/relationships/slide" Target="slides/slide356.xml"/><Relationship Id="rId498" Type="http://schemas.openxmlformats.org/officeDocument/2006/relationships/slide" Target="slides/slide398.xml"/><Relationship Id="rId13" Type="http://schemas.openxmlformats.org/officeDocument/2006/relationships/slideMaster" Target="slideMasters/slideMaster13.xml"/><Relationship Id="rId109" Type="http://schemas.openxmlformats.org/officeDocument/2006/relationships/slide" Target="slides/slide9.xml"/><Relationship Id="rId260" Type="http://schemas.openxmlformats.org/officeDocument/2006/relationships/slide" Target="slides/slide160.xml"/><Relationship Id="rId316" Type="http://schemas.openxmlformats.org/officeDocument/2006/relationships/slide" Target="slides/slide216.xml"/><Relationship Id="rId523" Type="http://schemas.openxmlformats.org/officeDocument/2006/relationships/slide" Target="slides/slide423.xml"/><Relationship Id="rId55" Type="http://schemas.openxmlformats.org/officeDocument/2006/relationships/slideMaster" Target="slideMasters/slideMaster55.xml"/><Relationship Id="rId97" Type="http://schemas.openxmlformats.org/officeDocument/2006/relationships/slideMaster" Target="slideMasters/slideMaster97.xml"/><Relationship Id="rId120" Type="http://schemas.openxmlformats.org/officeDocument/2006/relationships/slide" Target="slides/slide20.xml"/><Relationship Id="rId358" Type="http://schemas.openxmlformats.org/officeDocument/2006/relationships/slide" Target="slides/slide258.xml"/><Relationship Id="rId565" Type="http://schemas.openxmlformats.org/officeDocument/2006/relationships/slide" Target="slides/slide465.xml"/><Relationship Id="rId162" Type="http://schemas.openxmlformats.org/officeDocument/2006/relationships/slide" Target="slides/slide62.xml"/><Relationship Id="rId218" Type="http://schemas.openxmlformats.org/officeDocument/2006/relationships/slide" Target="slides/slide118.xml"/><Relationship Id="rId425" Type="http://schemas.openxmlformats.org/officeDocument/2006/relationships/slide" Target="slides/slide325.xml"/><Relationship Id="rId467" Type="http://schemas.openxmlformats.org/officeDocument/2006/relationships/slide" Target="slides/slide367.xml"/><Relationship Id="rId271" Type="http://schemas.openxmlformats.org/officeDocument/2006/relationships/slide" Target="slides/slide171.xml"/><Relationship Id="rId24" Type="http://schemas.openxmlformats.org/officeDocument/2006/relationships/slideMaster" Target="slideMasters/slideMaster24.xml"/><Relationship Id="rId66" Type="http://schemas.openxmlformats.org/officeDocument/2006/relationships/slideMaster" Target="slideMasters/slideMaster66.xml"/><Relationship Id="rId131" Type="http://schemas.openxmlformats.org/officeDocument/2006/relationships/slide" Target="slides/slide31.xml"/><Relationship Id="rId327" Type="http://schemas.openxmlformats.org/officeDocument/2006/relationships/slide" Target="slides/slide227.xml"/><Relationship Id="rId369" Type="http://schemas.openxmlformats.org/officeDocument/2006/relationships/slide" Target="slides/slide269.xml"/><Relationship Id="rId534" Type="http://schemas.openxmlformats.org/officeDocument/2006/relationships/slide" Target="slides/slide434.xml"/><Relationship Id="rId576" Type="http://schemas.openxmlformats.org/officeDocument/2006/relationships/slide" Target="slides/slide476.xml"/><Relationship Id="rId173" Type="http://schemas.openxmlformats.org/officeDocument/2006/relationships/slide" Target="slides/slide73.xml"/><Relationship Id="rId229" Type="http://schemas.openxmlformats.org/officeDocument/2006/relationships/slide" Target="slides/slide129.xml"/><Relationship Id="rId380" Type="http://schemas.openxmlformats.org/officeDocument/2006/relationships/slide" Target="slides/slide280.xml"/><Relationship Id="rId436" Type="http://schemas.openxmlformats.org/officeDocument/2006/relationships/slide" Target="slides/slide336.xml"/><Relationship Id="rId240" Type="http://schemas.openxmlformats.org/officeDocument/2006/relationships/slide" Target="slides/slide140.xml"/><Relationship Id="rId478" Type="http://schemas.openxmlformats.org/officeDocument/2006/relationships/slide" Target="slides/slide378.xml"/><Relationship Id="rId35" Type="http://schemas.openxmlformats.org/officeDocument/2006/relationships/slideMaster" Target="slideMasters/slideMaster35.xml"/><Relationship Id="rId77" Type="http://schemas.openxmlformats.org/officeDocument/2006/relationships/slideMaster" Target="slideMasters/slideMaster77.xml"/><Relationship Id="rId100" Type="http://schemas.openxmlformats.org/officeDocument/2006/relationships/slideMaster" Target="slideMasters/slideMaster100.xml"/><Relationship Id="rId282" Type="http://schemas.openxmlformats.org/officeDocument/2006/relationships/slide" Target="slides/slide182.xml"/><Relationship Id="rId338" Type="http://schemas.openxmlformats.org/officeDocument/2006/relationships/slide" Target="slides/slide238.xml"/><Relationship Id="rId503" Type="http://schemas.openxmlformats.org/officeDocument/2006/relationships/slide" Target="slides/slide403.xml"/><Relationship Id="rId545" Type="http://schemas.openxmlformats.org/officeDocument/2006/relationships/slide" Target="slides/slide445.xml"/><Relationship Id="rId587" Type="http://schemas.openxmlformats.org/officeDocument/2006/relationships/viewProps" Target="viewProps.xml"/><Relationship Id="rId8" Type="http://schemas.openxmlformats.org/officeDocument/2006/relationships/slideMaster" Target="slideMasters/slideMaster8.xml"/><Relationship Id="rId142" Type="http://schemas.openxmlformats.org/officeDocument/2006/relationships/slide" Target="slides/slide42.xml"/><Relationship Id="rId184" Type="http://schemas.openxmlformats.org/officeDocument/2006/relationships/slide" Target="slides/slide84.xml"/><Relationship Id="rId391" Type="http://schemas.openxmlformats.org/officeDocument/2006/relationships/slide" Target="slides/slide291.xml"/><Relationship Id="rId405" Type="http://schemas.openxmlformats.org/officeDocument/2006/relationships/slide" Target="slides/slide305.xml"/><Relationship Id="rId447" Type="http://schemas.openxmlformats.org/officeDocument/2006/relationships/slide" Target="slides/slide347.xml"/><Relationship Id="rId251" Type="http://schemas.openxmlformats.org/officeDocument/2006/relationships/slide" Target="slides/slide151.xml"/><Relationship Id="rId489" Type="http://schemas.openxmlformats.org/officeDocument/2006/relationships/slide" Target="slides/slide389.xml"/><Relationship Id="rId46" Type="http://schemas.openxmlformats.org/officeDocument/2006/relationships/slideMaster" Target="slideMasters/slideMaster46.xml"/><Relationship Id="rId293" Type="http://schemas.openxmlformats.org/officeDocument/2006/relationships/slide" Target="slides/slide193.xml"/><Relationship Id="rId307" Type="http://schemas.openxmlformats.org/officeDocument/2006/relationships/slide" Target="slides/slide207.xml"/><Relationship Id="rId349" Type="http://schemas.openxmlformats.org/officeDocument/2006/relationships/slide" Target="slides/slide249.xml"/><Relationship Id="rId514" Type="http://schemas.openxmlformats.org/officeDocument/2006/relationships/slide" Target="slides/slide414.xml"/><Relationship Id="rId556" Type="http://schemas.openxmlformats.org/officeDocument/2006/relationships/slide" Target="slides/slide456.xml"/><Relationship Id="rId88" Type="http://schemas.openxmlformats.org/officeDocument/2006/relationships/slideMaster" Target="slideMasters/slideMaster88.xml"/><Relationship Id="rId111" Type="http://schemas.openxmlformats.org/officeDocument/2006/relationships/slide" Target="slides/slide11.xml"/><Relationship Id="rId153" Type="http://schemas.openxmlformats.org/officeDocument/2006/relationships/slide" Target="slides/slide53.xml"/><Relationship Id="rId195" Type="http://schemas.openxmlformats.org/officeDocument/2006/relationships/slide" Target="slides/slide95.xml"/><Relationship Id="rId209" Type="http://schemas.openxmlformats.org/officeDocument/2006/relationships/slide" Target="slides/slide109.xml"/><Relationship Id="rId360" Type="http://schemas.openxmlformats.org/officeDocument/2006/relationships/slide" Target="slides/slide260.xml"/><Relationship Id="rId416" Type="http://schemas.openxmlformats.org/officeDocument/2006/relationships/slide" Target="slides/slide316.xml"/><Relationship Id="rId220" Type="http://schemas.openxmlformats.org/officeDocument/2006/relationships/slide" Target="slides/slide120.xml"/><Relationship Id="rId458" Type="http://schemas.openxmlformats.org/officeDocument/2006/relationships/slide" Target="slides/slide358.xml"/><Relationship Id="rId15" Type="http://schemas.openxmlformats.org/officeDocument/2006/relationships/slideMaster" Target="slideMasters/slideMaster15.xml"/><Relationship Id="rId57" Type="http://schemas.openxmlformats.org/officeDocument/2006/relationships/slideMaster" Target="slideMasters/slideMaster57.xml"/><Relationship Id="rId262" Type="http://schemas.openxmlformats.org/officeDocument/2006/relationships/slide" Target="slides/slide162.xml"/><Relationship Id="rId318" Type="http://schemas.openxmlformats.org/officeDocument/2006/relationships/slide" Target="slides/slide218.xml"/><Relationship Id="rId525" Type="http://schemas.openxmlformats.org/officeDocument/2006/relationships/slide" Target="slides/slide425.xml"/><Relationship Id="rId567" Type="http://schemas.openxmlformats.org/officeDocument/2006/relationships/slide" Target="slides/slide467.xml"/><Relationship Id="rId99" Type="http://schemas.openxmlformats.org/officeDocument/2006/relationships/slideMaster" Target="slideMasters/slideMaster99.xml"/><Relationship Id="rId122" Type="http://schemas.openxmlformats.org/officeDocument/2006/relationships/slide" Target="slides/slide22.xml"/><Relationship Id="rId164" Type="http://schemas.openxmlformats.org/officeDocument/2006/relationships/slide" Target="slides/slide64.xml"/><Relationship Id="rId371" Type="http://schemas.openxmlformats.org/officeDocument/2006/relationships/slide" Target="slides/slide271.xml"/><Relationship Id="rId427" Type="http://schemas.openxmlformats.org/officeDocument/2006/relationships/slide" Target="slides/slide327.xml"/><Relationship Id="rId469" Type="http://schemas.openxmlformats.org/officeDocument/2006/relationships/slide" Target="slides/slide369.xml"/><Relationship Id="rId26" Type="http://schemas.openxmlformats.org/officeDocument/2006/relationships/slideMaster" Target="slideMasters/slideMaster26.xml"/><Relationship Id="rId231" Type="http://schemas.openxmlformats.org/officeDocument/2006/relationships/slide" Target="slides/slide131.xml"/><Relationship Id="rId273" Type="http://schemas.openxmlformats.org/officeDocument/2006/relationships/slide" Target="slides/slide173.xml"/><Relationship Id="rId329" Type="http://schemas.openxmlformats.org/officeDocument/2006/relationships/slide" Target="slides/slide229.xml"/><Relationship Id="rId480" Type="http://schemas.openxmlformats.org/officeDocument/2006/relationships/slide" Target="slides/slide380.xml"/><Relationship Id="rId536" Type="http://schemas.openxmlformats.org/officeDocument/2006/relationships/slide" Target="slides/slide436.xml"/><Relationship Id="rId68" Type="http://schemas.openxmlformats.org/officeDocument/2006/relationships/slideMaster" Target="slideMasters/slideMaster68.xml"/><Relationship Id="rId133" Type="http://schemas.openxmlformats.org/officeDocument/2006/relationships/slide" Target="slides/slide33.xml"/><Relationship Id="rId175" Type="http://schemas.openxmlformats.org/officeDocument/2006/relationships/slide" Target="slides/slide75.xml"/><Relationship Id="rId340" Type="http://schemas.openxmlformats.org/officeDocument/2006/relationships/slide" Target="slides/slide240.xml"/><Relationship Id="rId578" Type="http://schemas.openxmlformats.org/officeDocument/2006/relationships/slide" Target="slides/slide478.xml"/><Relationship Id="rId200" Type="http://schemas.openxmlformats.org/officeDocument/2006/relationships/slide" Target="slides/slide100.xml"/><Relationship Id="rId382" Type="http://schemas.openxmlformats.org/officeDocument/2006/relationships/slide" Target="slides/slide282.xml"/><Relationship Id="rId438" Type="http://schemas.openxmlformats.org/officeDocument/2006/relationships/slide" Target="slides/slide338.xml"/><Relationship Id="rId242" Type="http://schemas.openxmlformats.org/officeDocument/2006/relationships/slide" Target="slides/slide142.xml"/><Relationship Id="rId284" Type="http://schemas.openxmlformats.org/officeDocument/2006/relationships/slide" Target="slides/slide184.xml"/><Relationship Id="rId491" Type="http://schemas.openxmlformats.org/officeDocument/2006/relationships/slide" Target="slides/slide391.xml"/><Relationship Id="rId505" Type="http://schemas.openxmlformats.org/officeDocument/2006/relationships/slide" Target="slides/slide405.xml"/><Relationship Id="rId37" Type="http://schemas.openxmlformats.org/officeDocument/2006/relationships/slideMaster" Target="slideMasters/slideMaster37.xml"/><Relationship Id="rId79" Type="http://schemas.openxmlformats.org/officeDocument/2006/relationships/slideMaster" Target="slideMasters/slideMaster79.xml"/><Relationship Id="rId102" Type="http://schemas.openxmlformats.org/officeDocument/2006/relationships/slide" Target="slides/slide2.xml"/><Relationship Id="rId144" Type="http://schemas.openxmlformats.org/officeDocument/2006/relationships/slide" Target="slides/slide44.xml"/><Relationship Id="rId547" Type="http://schemas.openxmlformats.org/officeDocument/2006/relationships/slide" Target="slides/slide447.xml"/><Relationship Id="rId589" Type="http://schemas.openxmlformats.org/officeDocument/2006/relationships/tableStyles" Target="tableStyles.xml"/><Relationship Id="rId90" Type="http://schemas.openxmlformats.org/officeDocument/2006/relationships/slideMaster" Target="slideMasters/slideMaster90.xml"/><Relationship Id="rId186" Type="http://schemas.openxmlformats.org/officeDocument/2006/relationships/slide" Target="slides/slide86.xml"/><Relationship Id="rId351" Type="http://schemas.openxmlformats.org/officeDocument/2006/relationships/slide" Target="slides/slide251.xml"/><Relationship Id="rId393" Type="http://schemas.openxmlformats.org/officeDocument/2006/relationships/slide" Target="slides/slide293.xml"/><Relationship Id="rId407" Type="http://schemas.openxmlformats.org/officeDocument/2006/relationships/slide" Target="slides/slide307.xml"/><Relationship Id="rId449" Type="http://schemas.openxmlformats.org/officeDocument/2006/relationships/slide" Target="slides/slide349.xml"/><Relationship Id="rId211" Type="http://schemas.openxmlformats.org/officeDocument/2006/relationships/slide" Target="slides/slide111.xml"/><Relationship Id="rId253" Type="http://schemas.openxmlformats.org/officeDocument/2006/relationships/slide" Target="slides/slide153.xml"/><Relationship Id="rId295" Type="http://schemas.openxmlformats.org/officeDocument/2006/relationships/slide" Target="slides/slide195.xml"/><Relationship Id="rId309" Type="http://schemas.openxmlformats.org/officeDocument/2006/relationships/slide" Target="slides/slide209.xml"/><Relationship Id="rId460" Type="http://schemas.openxmlformats.org/officeDocument/2006/relationships/slide" Target="slides/slide360.xml"/><Relationship Id="rId516" Type="http://schemas.openxmlformats.org/officeDocument/2006/relationships/slide" Target="slides/slide416.xml"/><Relationship Id="rId48" Type="http://schemas.openxmlformats.org/officeDocument/2006/relationships/slideMaster" Target="slideMasters/slideMaster48.xml"/><Relationship Id="rId113" Type="http://schemas.openxmlformats.org/officeDocument/2006/relationships/slide" Target="slides/slide13.xml"/><Relationship Id="rId320" Type="http://schemas.openxmlformats.org/officeDocument/2006/relationships/slide" Target="slides/slide220.xml"/><Relationship Id="rId558" Type="http://schemas.openxmlformats.org/officeDocument/2006/relationships/slide" Target="slides/slide458.xml"/><Relationship Id="rId155" Type="http://schemas.openxmlformats.org/officeDocument/2006/relationships/slide" Target="slides/slide55.xml"/><Relationship Id="rId197" Type="http://schemas.openxmlformats.org/officeDocument/2006/relationships/slide" Target="slides/slide97.xml"/><Relationship Id="rId362" Type="http://schemas.openxmlformats.org/officeDocument/2006/relationships/slide" Target="slides/slide262.xml"/><Relationship Id="rId418" Type="http://schemas.openxmlformats.org/officeDocument/2006/relationships/slide" Target="slides/slide318.xml"/><Relationship Id="rId222" Type="http://schemas.openxmlformats.org/officeDocument/2006/relationships/slide" Target="slides/slide122.xml"/><Relationship Id="rId264" Type="http://schemas.openxmlformats.org/officeDocument/2006/relationships/slide" Target="slides/slide164.xml"/><Relationship Id="rId471" Type="http://schemas.openxmlformats.org/officeDocument/2006/relationships/slide" Target="slides/slide371.xml"/><Relationship Id="rId17" Type="http://schemas.openxmlformats.org/officeDocument/2006/relationships/slideMaster" Target="slideMasters/slideMaster17.xml"/><Relationship Id="rId59" Type="http://schemas.openxmlformats.org/officeDocument/2006/relationships/slideMaster" Target="slideMasters/slideMaster59.xml"/><Relationship Id="rId124" Type="http://schemas.openxmlformats.org/officeDocument/2006/relationships/slide" Target="slides/slide24.xml"/><Relationship Id="rId527" Type="http://schemas.openxmlformats.org/officeDocument/2006/relationships/slide" Target="slides/slide427.xml"/><Relationship Id="rId569" Type="http://schemas.openxmlformats.org/officeDocument/2006/relationships/slide" Target="slides/slide469.xml"/><Relationship Id="rId70" Type="http://schemas.openxmlformats.org/officeDocument/2006/relationships/slideMaster" Target="slideMasters/slideMaster70.xml"/><Relationship Id="rId166" Type="http://schemas.openxmlformats.org/officeDocument/2006/relationships/slide" Target="slides/slide66.xml"/><Relationship Id="rId331" Type="http://schemas.openxmlformats.org/officeDocument/2006/relationships/slide" Target="slides/slide231.xml"/><Relationship Id="rId373" Type="http://schemas.openxmlformats.org/officeDocument/2006/relationships/slide" Target="slides/slide273.xml"/><Relationship Id="rId429" Type="http://schemas.openxmlformats.org/officeDocument/2006/relationships/slide" Target="slides/slide329.xml"/><Relationship Id="rId580" Type="http://schemas.openxmlformats.org/officeDocument/2006/relationships/slide" Target="slides/slide480.xml"/><Relationship Id="rId1" Type="http://schemas.openxmlformats.org/officeDocument/2006/relationships/slideMaster" Target="slideMasters/slideMaster1.xml"/><Relationship Id="rId233" Type="http://schemas.openxmlformats.org/officeDocument/2006/relationships/slide" Target="slides/slide133.xml"/><Relationship Id="rId440" Type="http://schemas.openxmlformats.org/officeDocument/2006/relationships/slide" Target="slides/slide340.xml"/><Relationship Id="rId28" Type="http://schemas.openxmlformats.org/officeDocument/2006/relationships/slideMaster" Target="slideMasters/slideMaster28.xml"/><Relationship Id="rId275" Type="http://schemas.openxmlformats.org/officeDocument/2006/relationships/slide" Target="slides/slide175.xml"/><Relationship Id="rId300" Type="http://schemas.openxmlformats.org/officeDocument/2006/relationships/slide" Target="slides/slide200.xml"/><Relationship Id="rId482" Type="http://schemas.openxmlformats.org/officeDocument/2006/relationships/slide" Target="slides/slide382.xml"/><Relationship Id="rId538" Type="http://schemas.openxmlformats.org/officeDocument/2006/relationships/slide" Target="slides/slide438.xml"/><Relationship Id="rId81" Type="http://schemas.openxmlformats.org/officeDocument/2006/relationships/slideMaster" Target="slideMasters/slideMaster81.xml"/><Relationship Id="rId135" Type="http://schemas.openxmlformats.org/officeDocument/2006/relationships/slide" Target="slides/slide35.xml"/><Relationship Id="rId177" Type="http://schemas.openxmlformats.org/officeDocument/2006/relationships/slide" Target="slides/slide77.xml"/><Relationship Id="rId342" Type="http://schemas.openxmlformats.org/officeDocument/2006/relationships/slide" Target="slides/slide242.xml"/><Relationship Id="rId384" Type="http://schemas.openxmlformats.org/officeDocument/2006/relationships/slide" Target="slides/slide284.xml"/><Relationship Id="rId202" Type="http://schemas.openxmlformats.org/officeDocument/2006/relationships/slide" Target="slides/slide102.xml"/><Relationship Id="rId244" Type="http://schemas.openxmlformats.org/officeDocument/2006/relationships/slide" Target="slides/slide144.xml"/><Relationship Id="rId39" Type="http://schemas.openxmlformats.org/officeDocument/2006/relationships/slideMaster" Target="slideMasters/slideMaster39.xml"/><Relationship Id="rId286" Type="http://schemas.openxmlformats.org/officeDocument/2006/relationships/slide" Target="slides/slide186.xml"/><Relationship Id="rId451" Type="http://schemas.openxmlformats.org/officeDocument/2006/relationships/slide" Target="slides/slide351.xml"/><Relationship Id="rId493" Type="http://schemas.openxmlformats.org/officeDocument/2006/relationships/slide" Target="slides/slide393.xml"/><Relationship Id="rId507" Type="http://schemas.openxmlformats.org/officeDocument/2006/relationships/slide" Target="slides/slide407.xml"/><Relationship Id="rId549" Type="http://schemas.openxmlformats.org/officeDocument/2006/relationships/slide" Target="slides/slide449.xml"/><Relationship Id="rId50" Type="http://schemas.openxmlformats.org/officeDocument/2006/relationships/slideMaster" Target="slideMasters/slideMaster50.xml"/><Relationship Id="rId104" Type="http://schemas.openxmlformats.org/officeDocument/2006/relationships/slide" Target="slides/slide4.xml"/><Relationship Id="rId146" Type="http://schemas.openxmlformats.org/officeDocument/2006/relationships/slide" Target="slides/slide46.xml"/><Relationship Id="rId188" Type="http://schemas.openxmlformats.org/officeDocument/2006/relationships/slide" Target="slides/slide88.xml"/><Relationship Id="rId311" Type="http://schemas.openxmlformats.org/officeDocument/2006/relationships/slide" Target="slides/slide211.xml"/><Relationship Id="rId353" Type="http://schemas.openxmlformats.org/officeDocument/2006/relationships/slide" Target="slides/slide253.xml"/><Relationship Id="rId395" Type="http://schemas.openxmlformats.org/officeDocument/2006/relationships/slide" Target="slides/slide295.xml"/><Relationship Id="rId409" Type="http://schemas.openxmlformats.org/officeDocument/2006/relationships/slide" Target="slides/slide309.xml"/><Relationship Id="rId560" Type="http://schemas.openxmlformats.org/officeDocument/2006/relationships/slide" Target="slides/slide460.xml"/><Relationship Id="rId92" Type="http://schemas.openxmlformats.org/officeDocument/2006/relationships/slideMaster" Target="slideMasters/slideMaster92.xml"/><Relationship Id="rId213" Type="http://schemas.openxmlformats.org/officeDocument/2006/relationships/slide" Target="slides/slide113.xml"/><Relationship Id="rId420" Type="http://schemas.openxmlformats.org/officeDocument/2006/relationships/slide" Target="slides/slide320.xml"/><Relationship Id="rId255" Type="http://schemas.openxmlformats.org/officeDocument/2006/relationships/slide" Target="slides/slide155.xml"/><Relationship Id="rId297" Type="http://schemas.openxmlformats.org/officeDocument/2006/relationships/slide" Target="slides/slide197.xml"/><Relationship Id="rId462" Type="http://schemas.openxmlformats.org/officeDocument/2006/relationships/slide" Target="slides/slide362.xml"/><Relationship Id="rId518" Type="http://schemas.openxmlformats.org/officeDocument/2006/relationships/slide" Target="slides/slide418.xml"/><Relationship Id="rId115" Type="http://schemas.openxmlformats.org/officeDocument/2006/relationships/slide" Target="slides/slide15.xml"/><Relationship Id="rId157" Type="http://schemas.openxmlformats.org/officeDocument/2006/relationships/slide" Target="slides/slide57.xml"/><Relationship Id="rId322" Type="http://schemas.openxmlformats.org/officeDocument/2006/relationships/slide" Target="slides/slide222.xml"/><Relationship Id="rId364" Type="http://schemas.openxmlformats.org/officeDocument/2006/relationships/slide" Target="slides/slide264.xml"/><Relationship Id="rId61" Type="http://schemas.openxmlformats.org/officeDocument/2006/relationships/slideMaster" Target="slideMasters/slideMaster61.xml"/><Relationship Id="rId199" Type="http://schemas.openxmlformats.org/officeDocument/2006/relationships/slide" Target="slides/slide99.xml"/><Relationship Id="rId571" Type="http://schemas.openxmlformats.org/officeDocument/2006/relationships/slide" Target="slides/slide471.xml"/><Relationship Id="rId19" Type="http://schemas.openxmlformats.org/officeDocument/2006/relationships/slideMaster" Target="slideMasters/slideMaster19.xml"/><Relationship Id="rId224" Type="http://schemas.openxmlformats.org/officeDocument/2006/relationships/slide" Target="slides/slide124.xml"/><Relationship Id="rId266" Type="http://schemas.openxmlformats.org/officeDocument/2006/relationships/slide" Target="slides/slide166.xml"/><Relationship Id="rId431" Type="http://schemas.openxmlformats.org/officeDocument/2006/relationships/slide" Target="slides/slide331.xml"/><Relationship Id="rId473" Type="http://schemas.openxmlformats.org/officeDocument/2006/relationships/slide" Target="slides/slide373.xml"/><Relationship Id="rId529" Type="http://schemas.openxmlformats.org/officeDocument/2006/relationships/slide" Target="slides/slide429.xml"/><Relationship Id="rId30" Type="http://schemas.openxmlformats.org/officeDocument/2006/relationships/slideMaster" Target="slideMasters/slideMaster30.xml"/><Relationship Id="rId126" Type="http://schemas.openxmlformats.org/officeDocument/2006/relationships/slide" Target="slides/slide26.xml"/><Relationship Id="rId168" Type="http://schemas.openxmlformats.org/officeDocument/2006/relationships/slide" Target="slides/slide68.xml"/><Relationship Id="rId333" Type="http://schemas.openxmlformats.org/officeDocument/2006/relationships/slide" Target="slides/slide233.xml"/><Relationship Id="rId540" Type="http://schemas.openxmlformats.org/officeDocument/2006/relationships/slide" Target="slides/slide440.xml"/><Relationship Id="rId72" Type="http://schemas.openxmlformats.org/officeDocument/2006/relationships/slideMaster" Target="slideMasters/slideMaster72.xml"/><Relationship Id="rId375" Type="http://schemas.openxmlformats.org/officeDocument/2006/relationships/slide" Target="slides/slide275.xml"/><Relationship Id="rId582" Type="http://schemas.openxmlformats.org/officeDocument/2006/relationships/slide" Target="slides/slide482.xml"/><Relationship Id="rId3" Type="http://schemas.openxmlformats.org/officeDocument/2006/relationships/slideMaster" Target="slideMasters/slideMaster3.xml"/><Relationship Id="rId235" Type="http://schemas.openxmlformats.org/officeDocument/2006/relationships/slide" Target="slides/slide135.xml"/><Relationship Id="rId277" Type="http://schemas.openxmlformats.org/officeDocument/2006/relationships/slide" Target="slides/slide177.xml"/><Relationship Id="rId400" Type="http://schemas.openxmlformats.org/officeDocument/2006/relationships/slide" Target="slides/slide300.xml"/><Relationship Id="rId442" Type="http://schemas.openxmlformats.org/officeDocument/2006/relationships/slide" Target="slides/slide342.xml"/><Relationship Id="rId484" Type="http://schemas.openxmlformats.org/officeDocument/2006/relationships/slide" Target="slides/slide384.xml"/><Relationship Id="rId137" Type="http://schemas.openxmlformats.org/officeDocument/2006/relationships/slide" Target="slides/slide37.xml"/><Relationship Id="rId302" Type="http://schemas.openxmlformats.org/officeDocument/2006/relationships/slide" Target="slides/slide202.xml"/><Relationship Id="rId344" Type="http://schemas.openxmlformats.org/officeDocument/2006/relationships/slide" Target="slides/slide244.xml"/><Relationship Id="rId41" Type="http://schemas.openxmlformats.org/officeDocument/2006/relationships/slideMaster" Target="slideMasters/slideMaster41.xml"/><Relationship Id="rId83" Type="http://schemas.openxmlformats.org/officeDocument/2006/relationships/slideMaster" Target="slideMasters/slideMaster83.xml"/><Relationship Id="rId179" Type="http://schemas.openxmlformats.org/officeDocument/2006/relationships/slide" Target="slides/slide79.xml"/><Relationship Id="rId386" Type="http://schemas.openxmlformats.org/officeDocument/2006/relationships/slide" Target="slides/slide286.xml"/><Relationship Id="rId551" Type="http://schemas.openxmlformats.org/officeDocument/2006/relationships/slide" Target="slides/slide451.xml"/><Relationship Id="rId190" Type="http://schemas.openxmlformats.org/officeDocument/2006/relationships/slide" Target="slides/slide90.xml"/><Relationship Id="rId204" Type="http://schemas.openxmlformats.org/officeDocument/2006/relationships/slide" Target="slides/slide104.xml"/><Relationship Id="rId246" Type="http://schemas.openxmlformats.org/officeDocument/2006/relationships/slide" Target="slides/slide146.xml"/><Relationship Id="rId288" Type="http://schemas.openxmlformats.org/officeDocument/2006/relationships/slide" Target="slides/slide188.xml"/><Relationship Id="rId411" Type="http://schemas.openxmlformats.org/officeDocument/2006/relationships/slide" Target="slides/slide311.xml"/><Relationship Id="rId453" Type="http://schemas.openxmlformats.org/officeDocument/2006/relationships/slide" Target="slides/slide353.xml"/><Relationship Id="rId509" Type="http://schemas.openxmlformats.org/officeDocument/2006/relationships/slide" Target="slides/slide409.xml"/><Relationship Id="rId106" Type="http://schemas.openxmlformats.org/officeDocument/2006/relationships/slide" Target="slides/slide6.xml"/><Relationship Id="rId313" Type="http://schemas.openxmlformats.org/officeDocument/2006/relationships/slide" Target="slides/slide213.xml"/><Relationship Id="rId495" Type="http://schemas.openxmlformats.org/officeDocument/2006/relationships/slide" Target="slides/slide395.xml"/><Relationship Id="rId10" Type="http://schemas.openxmlformats.org/officeDocument/2006/relationships/slideMaster" Target="slideMasters/slideMaster10.xml"/><Relationship Id="rId52" Type="http://schemas.openxmlformats.org/officeDocument/2006/relationships/slideMaster" Target="slideMasters/slideMaster52.xml"/><Relationship Id="rId94" Type="http://schemas.openxmlformats.org/officeDocument/2006/relationships/slideMaster" Target="slideMasters/slideMaster94.xml"/><Relationship Id="rId148" Type="http://schemas.openxmlformats.org/officeDocument/2006/relationships/slide" Target="slides/slide48.xml"/><Relationship Id="rId355" Type="http://schemas.openxmlformats.org/officeDocument/2006/relationships/slide" Target="slides/slide255.xml"/><Relationship Id="rId397" Type="http://schemas.openxmlformats.org/officeDocument/2006/relationships/slide" Target="slides/slide297.xml"/><Relationship Id="rId520" Type="http://schemas.openxmlformats.org/officeDocument/2006/relationships/slide" Target="slides/slide420.xml"/><Relationship Id="rId562" Type="http://schemas.openxmlformats.org/officeDocument/2006/relationships/slide" Target="slides/slide462.xml"/><Relationship Id="rId215" Type="http://schemas.openxmlformats.org/officeDocument/2006/relationships/slide" Target="slides/slide115.xml"/><Relationship Id="rId257" Type="http://schemas.openxmlformats.org/officeDocument/2006/relationships/slide" Target="slides/slide157.xml"/><Relationship Id="rId422" Type="http://schemas.openxmlformats.org/officeDocument/2006/relationships/slide" Target="slides/slide322.xml"/><Relationship Id="rId464" Type="http://schemas.openxmlformats.org/officeDocument/2006/relationships/slide" Target="slides/slide364.xml"/><Relationship Id="rId299" Type="http://schemas.openxmlformats.org/officeDocument/2006/relationships/slide" Target="slides/slide199.xml"/><Relationship Id="rId63" Type="http://schemas.openxmlformats.org/officeDocument/2006/relationships/slideMaster" Target="slideMasters/slideMaster63.xml"/><Relationship Id="rId159" Type="http://schemas.openxmlformats.org/officeDocument/2006/relationships/slide" Target="slides/slide59.xml"/><Relationship Id="rId366" Type="http://schemas.openxmlformats.org/officeDocument/2006/relationships/slide" Target="slides/slide266.xml"/><Relationship Id="rId573" Type="http://schemas.openxmlformats.org/officeDocument/2006/relationships/slide" Target="slides/slide473.xml"/><Relationship Id="rId226" Type="http://schemas.openxmlformats.org/officeDocument/2006/relationships/slide" Target="slides/slide126.xml"/><Relationship Id="rId433" Type="http://schemas.openxmlformats.org/officeDocument/2006/relationships/slide" Target="slides/slide333.xml"/><Relationship Id="rId74" Type="http://schemas.openxmlformats.org/officeDocument/2006/relationships/slideMaster" Target="slideMasters/slideMaster74.xml"/><Relationship Id="rId377" Type="http://schemas.openxmlformats.org/officeDocument/2006/relationships/slide" Target="slides/slide277.xml"/><Relationship Id="rId500" Type="http://schemas.openxmlformats.org/officeDocument/2006/relationships/slide" Target="slides/slide400.xml"/><Relationship Id="rId584" Type="http://schemas.openxmlformats.org/officeDocument/2006/relationships/notesMaster" Target="notesMasters/notesMaster1.xml"/><Relationship Id="rId5" Type="http://schemas.openxmlformats.org/officeDocument/2006/relationships/slideMaster" Target="slideMasters/slideMaster5.xml"/><Relationship Id="rId237" Type="http://schemas.openxmlformats.org/officeDocument/2006/relationships/slide" Target="slides/slide137.xml"/><Relationship Id="rId444" Type="http://schemas.openxmlformats.org/officeDocument/2006/relationships/slide" Target="slides/slide344.xml"/><Relationship Id="rId290" Type="http://schemas.openxmlformats.org/officeDocument/2006/relationships/slide" Target="slides/slide190.xml"/><Relationship Id="rId304" Type="http://schemas.openxmlformats.org/officeDocument/2006/relationships/slide" Target="slides/slide204.xml"/><Relationship Id="rId388" Type="http://schemas.openxmlformats.org/officeDocument/2006/relationships/slide" Target="slides/slide288.xml"/><Relationship Id="rId511" Type="http://schemas.openxmlformats.org/officeDocument/2006/relationships/slide" Target="slides/slide411.xml"/><Relationship Id="rId85" Type="http://schemas.openxmlformats.org/officeDocument/2006/relationships/slideMaster" Target="slideMasters/slideMaster85.xml"/><Relationship Id="rId150" Type="http://schemas.openxmlformats.org/officeDocument/2006/relationships/slide" Target="slides/slide50.xml"/><Relationship Id="rId248" Type="http://schemas.openxmlformats.org/officeDocument/2006/relationships/slide" Target="slides/slide148.xml"/><Relationship Id="rId455" Type="http://schemas.openxmlformats.org/officeDocument/2006/relationships/slide" Target="slides/slide355.xml"/><Relationship Id="rId12" Type="http://schemas.openxmlformats.org/officeDocument/2006/relationships/slideMaster" Target="slideMasters/slideMaster12.xml"/><Relationship Id="rId108" Type="http://schemas.openxmlformats.org/officeDocument/2006/relationships/slide" Target="slides/slide8.xml"/><Relationship Id="rId315" Type="http://schemas.openxmlformats.org/officeDocument/2006/relationships/slide" Target="slides/slide215.xml"/><Relationship Id="rId522" Type="http://schemas.openxmlformats.org/officeDocument/2006/relationships/slide" Target="slides/slide422.xml"/><Relationship Id="rId96" Type="http://schemas.openxmlformats.org/officeDocument/2006/relationships/slideMaster" Target="slideMasters/slideMaster96.xml"/><Relationship Id="rId161" Type="http://schemas.openxmlformats.org/officeDocument/2006/relationships/slide" Target="slides/slide61.xml"/><Relationship Id="rId399" Type="http://schemas.openxmlformats.org/officeDocument/2006/relationships/slide" Target="slides/slide299.xml"/><Relationship Id="rId259" Type="http://schemas.openxmlformats.org/officeDocument/2006/relationships/slide" Target="slides/slide159.xml"/><Relationship Id="rId466" Type="http://schemas.openxmlformats.org/officeDocument/2006/relationships/slide" Target="slides/slide366.xml"/><Relationship Id="rId23" Type="http://schemas.openxmlformats.org/officeDocument/2006/relationships/slideMaster" Target="slideMasters/slideMaster23.xml"/><Relationship Id="rId119" Type="http://schemas.openxmlformats.org/officeDocument/2006/relationships/slide" Target="slides/slide19.xml"/><Relationship Id="rId326" Type="http://schemas.openxmlformats.org/officeDocument/2006/relationships/slide" Target="slides/slide226.xml"/><Relationship Id="rId533" Type="http://schemas.openxmlformats.org/officeDocument/2006/relationships/slide" Target="slides/slide433.xml"/><Relationship Id="rId172" Type="http://schemas.openxmlformats.org/officeDocument/2006/relationships/slide" Target="slides/slide72.xml"/><Relationship Id="rId477" Type="http://schemas.openxmlformats.org/officeDocument/2006/relationships/slide" Target="slides/slide377.xml"/><Relationship Id="rId337" Type="http://schemas.openxmlformats.org/officeDocument/2006/relationships/slide" Target="slides/slide237.xml"/><Relationship Id="rId34" Type="http://schemas.openxmlformats.org/officeDocument/2006/relationships/slideMaster" Target="slideMasters/slideMaster34.xml"/><Relationship Id="rId544" Type="http://schemas.openxmlformats.org/officeDocument/2006/relationships/slide" Target="slides/slide444.xml"/><Relationship Id="rId183" Type="http://schemas.openxmlformats.org/officeDocument/2006/relationships/slide" Target="slides/slide83.xml"/><Relationship Id="rId390" Type="http://schemas.openxmlformats.org/officeDocument/2006/relationships/slide" Target="slides/slide290.xml"/><Relationship Id="rId404" Type="http://schemas.openxmlformats.org/officeDocument/2006/relationships/slide" Target="slides/slide304.xml"/><Relationship Id="rId250" Type="http://schemas.openxmlformats.org/officeDocument/2006/relationships/slide" Target="slides/slide150.xml"/><Relationship Id="rId488" Type="http://schemas.openxmlformats.org/officeDocument/2006/relationships/slide" Target="slides/slide388.xml"/></Relationships>
</file>

<file path=ppt/charts/_rels/chart1.xml.rels><?xml version="1.0" encoding="UTF-8" standalone="yes"?>
<Relationships xmlns="http://schemas.openxmlformats.org/package/2006/relationships"><Relationship Id="rId3" Type="http://schemas.openxmlformats.org/officeDocument/2006/relationships/oleObject" Target="file:////Users\geraldo\Downloads\energy_data%20movement.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Users\geraldo\Downloads\energy_data%20movement.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1" Type="http://schemas.openxmlformats.org/officeDocument/2006/relationships/oleObject" Target="file:////vboxsrv\shared\samsung%20page%20copy\PageCopy_Power_v2.xlsx" TargetMode="External"/></Relationships>
</file>

<file path=ppt/charts/_rels/chart4.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5.xml.rels><?xml version="1.0" encoding="UTF-8" standalone="yes"?>
<Relationships xmlns="http://schemas.openxmlformats.org/package/2006/relationships"><Relationship Id="rId2" Type="http://schemas.openxmlformats.org/officeDocument/2006/relationships/package" Target="../embeddings/Microsoft_Excel_Worksheet1.xlsx"/><Relationship Id="rId1" Type="http://schemas.openxmlformats.org/officeDocument/2006/relationships/themeOverride" Target="../theme/themeOverride1.xml"/></Relationships>
</file>

<file path=ppt/charts/_rels/chart6.xml.rels><?xml version="1.0" encoding="UTF-8" standalone="yes"?>
<Relationships xmlns="http://schemas.openxmlformats.org/package/2006/relationships"><Relationship Id="rId2" Type="http://schemas.openxmlformats.org/officeDocument/2006/relationships/package" Target="../embeddings/Microsoft_Excel_Worksheet2.xlsx"/><Relationship Id="rId1" Type="http://schemas.openxmlformats.org/officeDocument/2006/relationships/themeOverride" Target="../theme/themeOverride2.xml"/></Relationships>
</file>

<file path=ppt/charts/_rels/chart7.xml.rels><?xml version="1.0" encoding="UTF-8" standalone="yes"?>
<Relationships xmlns="http://schemas.openxmlformats.org/package/2006/relationships"><Relationship Id="rId2" Type="http://schemas.openxmlformats.org/officeDocument/2006/relationships/package" Target="../embeddings/Microsoft_Excel_Worksheet3.xlsx"/><Relationship Id="rId1" Type="http://schemas.openxmlformats.org/officeDocument/2006/relationships/themeOverride" Target="../theme/themeOverride3.xml"/></Relationships>
</file>

<file path=ppt/charts/_rels/chart8.xml.rels><?xml version="1.0" encoding="UTF-8" standalone="yes"?>
<Relationships xmlns="http://schemas.openxmlformats.org/package/2006/relationships"><Relationship Id="rId2" Type="http://schemas.openxmlformats.org/officeDocument/2006/relationships/package" Target="../embeddings/Microsoft_Excel_Worksheet4.xlsx"/><Relationship Id="rId1" Type="http://schemas.openxmlformats.org/officeDocument/2006/relationships/themeOverride" Target="../theme/themeOverride4.xml"/></Relationships>
</file>

<file path=ppt/charts/_rels/chart9.xml.rels><?xml version="1.0" encoding="UTF-8" standalone="yes"?>
<Relationships xmlns="http://schemas.openxmlformats.org/package/2006/relationships"><Relationship Id="rId2" Type="http://schemas.openxmlformats.org/officeDocument/2006/relationships/package" Target="../embeddings/Microsoft_Excel_Worksheet5.xlsx"/><Relationship Id="rId1" Type="http://schemas.openxmlformats.org/officeDocument/2006/relationships/themeOverride" Target="../theme/themeOverride5.xml"/></Relationships>
</file>

<file path=ppt/charts/_rels/chart10.xml.rels><?xml version="1.0" encoding="UTF-8" standalone="yes"?>
<Relationships xmlns="http://schemas.openxmlformats.org/package/2006/relationships"><Relationship Id="rId1" Type="http://schemas.openxmlformats.org/officeDocument/2006/relationships/package" Target="../embeddings/Microsoft_Excel_Worksheet6.xlsx"/></Relationships>
</file>

<file path=ppt/charts/_rels/chart11.xml.rels><?xml version="1.0" encoding="UTF-8" standalone="yes"?>
<Relationships xmlns="http://schemas.openxmlformats.org/package/2006/relationships"><Relationship Id="rId2" Type="http://schemas.openxmlformats.org/officeDocument/2006/relationships/oleObject" Target="Macintosh%20HD:Users:amiraliboroumand:cmu:Google-Internship-EdgeTPU:ML-Workload-Analysis-repaired%20-backup-for-graphs-copy.xlsx" TargetMode="External"/><Relationship Id="rId1" Type="http://schemas.openxmlformats.org/officeDocument/2006/relationships/themeOverride" Target="../theme/themeOverride6.xml"/></Relationships>
</file>

<file path=ppt/charts/_rels/chart12.xml.rels><?xml version="1.0" encoding="UTF-8" standalone="yes"?>
<Relationships xmlns="http://schemas.openxmlformats.org/package/2006/relationships"><Relationship Id="rId3" Type="http://schemas.openxmlformats.org/officeDocument/2006/relationships/chartUserShapes" Target="../drawings/drawing1.xml"/><Relationship Id="rId2" Type="http://schemas.openxmlformats.org/officeDocument/2006/relationships/oleObject" Target="Macintosh%20HD:Users:amiraliboroumand:cmu:Google-Internship-EdgeTPU:ML-Workload-Analysis-repaired%20-backup-graphs.xlsx" TargetMode="External"/><Relationship Id="rId1" Type="http://schemas.openxmlformats.org/officeDocument/2006/relationships/themeOverride" Target="../theme/themeOverride7.xml"/></Relationships>
</file>

<file path=ppt/charts/_rels/chart13.xml.rels><?xml version="1.0" encoding="UTF-8" standalone="yes"?>
<Relationships xmlns="http://schemas.openxmlformats.org/package/2006/relationships"><Relationship Id="rId1" Type="http://schemas.openxmlformats.org/officeDocument/2006/relationships/oleObject" Target="file:////Users/geraldo/Projects/Mensa/Plots.xlsx" TargetMode="External"/></Relationships>
</file>

<file path=ppt/charts/_rels/chart14.xml.rels><?xml version="1.0" encoding="UTF-8" standalone="yes"?>
<Relationships xmlns="http://schemas.openxmlformats.org/package/2006/relationships"><Relationship Id="rId2" Type="http://schemas.openxmlformats.org/officeDocument/2006/relationships/chartUserShapes" Target="../drawings/drawing2.xml"/><Relationship Id="rId1" Type="http://schemas.openxmlformats.org/officeDocument/2006/relationships/oleObject" Target="file:////Users/el1goluj/Documents/ZURICH/PROJECTS/UPMEM/upmem-workloads/Microbenchmarks/AI/ai_output-2021-03.xlsx" TargetMode="External"/></Relationships>
</file>

<file path=ppt/charts/_rels/chart15.xml.rels><?xml version="1.0" encoding="UTF-8" standalone="yes"?>
<Relationships xmlns="http://schemas.openxmlformats.org/package/2006/relationships"><Relationship Id="rId3" Type="http://schemas.openxmlformats.org/officeDocument/2006/relationships/oleObject" Target="file:////Users/el1goluj/Documents/ZURICH/PROJECTS/UPMEM/upmem-workloads/Comparison-results-2021-06.xlsx" TargetMode="Externa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chartUserShapes" Target="../drawings/drawing3.xml"/></Relationships>
</file>

<file path=ppt/charts/_rels/chart16.xml.rels><?xml version="1.0" encoding="UTF-8" standalone="yes"?>
<Relationships xmlns="http://schemas.openxmlformats.org/package/2006/relationships"><Relationship Id="rId3" Type="http://schemas.openxmlformats.org/officeDocument/2006/relationships/oleObject" Target="file:////Users/el1goluj/Documents/ZURICH/PROJECTS/UPMEM/upmem-workloads/Comparison-results-2021-06.xlsx" TargetMode="Externa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chartUserShapes" Target="../drawings/drawing4.xml"/></Relationships>
</file>

<file path=ppt/charts/_rels/chart17.xml.rels><?xml version="1.0" encoding="UTF-8" standalone="yes"?>
<Relationships xmlns="http://schemas.openxmlformats.org/package/2006/relationships"><Relationship Id="rId3" Type="http://schemas.openxmlformats.org/officeDocument/2006/relationships/oleObject" Target="file:////Users/rbera/Documents/work/Pythia/pythia_MICRO21.xlsx" TargetMode="External"/><Relationship Id="rId2" Type="http://schemas.microsoft.com/office/2011/relationships/chartColorStyle" Target="colors5.xml"/><Relationship Id="rId1" Type="http://schemas.microsoft.com/office/2011/relationships/chartStyle" Target="style5.xml"/></Relationships>
</file>

<file path=ppt/charts/_rels/chart18.xml.rels><?xml version="1.0" encoding="UTF-8" standalone="yes"?>
<Relationships xmlns="http://schemas.openxmlformats.org/package/2006/relationships"><Relationship Id="rId3" Type="http://schemas.openxmlformats.org/officeDocument/2006/relationships/oleObject" Target="file:////Users/rbera/Documents/work/Pythia/pythia_MICRO21.xlsx" TargetMode="External"/><Relationship Id="rId2" Type="http://schemas.microsoft.com/office/2011/relationships/chartColorStyle" Target="colors6.xml"/><Relationship Id="rId1" Type="http://schemas.microsoft.com/office/2011/relationships/chartStyle" Target="style6.xml"/></Relationships>
</file>

<file path=ppt/charts/_rels/chart19.xml.rels><?xml version="1.0" encoding="UTF-8" standalone="yes"?>
<Relationships xmlns="http://schemas.openxmlformats.org/package/2006/relationships"><Relationship Id="rId3" Type="http://schemas.openxmlformats.org/officeDocument/2006/relationships/oleObject" Target="file:////Users/rbera/Documents/work/Pythia/pythia_MICRO21.xlsx" TargetMode="External"/><Relationship Id="rId2" Type="http://schemas.microsoft.com/office/2011/relationships/chartColorStyle" Target="colors7.xml"/><Relationship Id="rId1" Type="http://schemas.microsoft.com/office/2011/relationships/chartStyle" Target="style7.xml"/></Relationships>
</file>

<file path=ppt/charts/_rels/chart20.xml.rels><?xml version="1.0" encoding="UTF-8" standalone="yes"?>
<Relationships xmlns="http://schemas.openxmlformats.org/package/2006/relationships"><Relationship Id="rId3" Type="http://schemas.openxmlformats.org/officeDocument/2006/relationships/oleObject" Target="file:////Users/rbera/Documents/work/Pythia/pythia_MICRO21.xlsx" TargetMode="External"/><Relationship Id="rId2" Type="http://schemas.microsoft.com/office/2011/relationships/chartColorStyle" Target="colors8.xml"/><Relationship Id="rId1" Type="http://schemas.microsoft.com/office/2011/relationships/chartStyle" Target="style8.xml"/></Relationships>
</file>

<file path=ppt/charts/_rels/chart21.xml.rels><?xml version="1.0" encoding="UTF-8" standalone="yes"?>
<Relationships xmlns="http://schemas.openxmlformats.org/package/2006/relationships"><Relationship Id="rId2" Type="http://schemas.openxmlformats.org/officeDocument/2006/relationships/package" Target="../embeddings/Microsoft_Excel_Worksheet7.xlsx"/><Relationship Id="rId1" Type="http://schemas.openxmlformats.org/officeDocument/2006/relationships/themeOverride" Target="../theme/themeOverride8.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6450539791016692"/>
          <c:y val="0.20925669962517277"/>
          <c:w val="0.67405083293159773"/>
          <c:h val="0.63376124972111569"/>
        </c:manualLayout>
      </c:layout>
      <c:barChart>
        <c:barDir val="col"/>
        <c:grouping val="clustered"/>
        <c:varyColors val="0"/>
        <c:ser>
          <c:idx val="0"/>
          <c:order val="0"/>
          <c:tx>
            <c:strRef>
              <c:f>Sheet1!$B$1</c:f>
              <c:strCache>
                <c:ptCount val="1"/>
                <c:pt idx="0">
                  <c:v>Energy (pJ)</c:v>
                </c:pt>
              </c:strCache>
            </c:strRef>
          </c:tx>
          <c:spPr>
            <a:solidFill>
              <a:schemeClr val="accent1"/>
            </a:solidFill>
            <a:ln>
              <a:solidFill>
                <a:schemeClr val="tx1"/>
              </a:solidFill>
            </a:ln>
            <a:effectLst/>
          </c:spPr>
          <c:invertIfNegative val="0"/>
          <c:dLbls>
            <c:spPr>
              <a:noFill/>
              <a:ln>
                <a:noFill/>
              </a:ln>
              <a:effectLst/>
            </c:spPr>
            <c:txPr>
              <a:bodyPr rot="0" spcFirstLastPara="1" vertOverflow="ellipsis" vert="horz" wrap="square" anchor="ctr" anchorCtr="1"/>
              <a:lstStyle/>
              <a:p>
                <a:pPr>
                  <a:defRPr sz="2000" b="1"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Sheet1!$A$2:$A$8</c:f>
              <c:strCache>
                <c:ptCount val="7"/>
                <c:pt idx="0">
                  <c:v>ADD (int)</c:v>
                </c:pt>
                <c:pt idx="1">
                  <c:v>ADD (float)</c:v>
                </c:pt>
                <c:pt idx="2">
                  <c:v>Register File</c:v>
                </c:pt>
                <c:pt idx="3">
                  <c:v> MULT (int)</c:v>
                </c:pt>
                <c:pt idx="4">
                  <c:v>MULT (float)</c:v>
                </c:pt>
                <c:pt idx="5">
                  <c:v>SRAM Cache</c:v>
                </c:pt>
                <c:pt idx="6">
                  <c:v>DRAM </c:v>
                </c:pt>
              </c:strCache>
            </c:strRef>
          </c:cat>
          <c:val>
            <c:numRef>
              <c:f>Sheet1!$B$2:$B$8</c:f>
              <c:numCache>
                <c:formatCode>General</c:formatCode>
                <c:ptCount val="7"/>
                <c:pt idx="0">
                  <c:v>0.1</c:v>
                </c:pt>
                <c:pt idx="1">
                  <c:v>0.9</c:v>
                </c:pt>
                <c:pt idx="2">
                  <c:v>1</c:v>
                </c:pt>
                <c:pt idx="3">
                  <c:v>3.1</c:v>
                </c:pt>
                <c:pt idx="4">
                  <c:v>3.7</c:v>
                </c:pt>
                <c:pt idx="5">
                  <c:v>5</c:v>
                </c:pt>
                <c:pt idx="6">
                  <c:v>640</c:v>
                </c:pt>
              </c:numCache>
            </c:numRef>
          </c:val>
          <c:extLst>
            <c:ext xmlns:c16="http://schemas.microsoft.com/office/drawing/2014/chart" uri="{C3380CC4-5D6E-409C-BE32-E72D297353CC}">
              <c16:uniqueId val="{00000000-D624-8D47-A68C-B1EE97E20108}"/>
            </c:ext>
          </c:extLst>
        </c:ser>
        <c:dLbls>
          <c:showLegendKey val="0"/>
          <c:showVal val="0"/>
          <c:showCatName val="0"/>
          <c:showSerName val="0"/>
          <c:showPercent val="0"/>
          <c:showBubbleSize val="0"/>
        </c:dLbls>
        <c:gapWidth val="80"/>
        <c:overlap val="-27"/>
        <c:axId val="924789647"/>
        <c:axId val="924791295"/>
      </c:barChart>
      <c:lineChart>
        <c:grouping val="standard"/>
        <c:varyColors val="0"/>
        <c:ser>
          <c:idx val="1"/>
          <c:order val="1"/>
          <c:tx>
            <c:strRef>
              <c:f>Sheet1!$C$1</c:f>
              <c:strCache>
                <c:ptCount val="1"/>
                <c:pt idx="0">
                  <c:v>ADD (int) Relative Cost</c:v>
                </c:pt>
              </c:strCache>
            </c:strRef>
          </c:tx>
          <c:spPr>
            <a:ln w="60325" cap="rnd">
              <a:solidFill>
                <a:schemeClr val="tx2"/>
              </a:solidFill>
              <a:round/>
            </a:ln>
            <a:effectLst/>
          </c:spPr>
          <c:marker>
            <c:symbol val="diamond"/>
            <c:size val="15"/>
            <c:spPr>
              <a:solidFill>
                <a:schemeClr val="tx2"/>
              </a:solidFill>
              <a:ln w="15875">
                <a:solidFill>
                  <a:schemeClr val="tx2"/>
                </a:solidFill>
              </a:ln>
              <a:effectLst/>
            </c:spPr>
          </c:marker>
          <c:cat>
            <c:strRef>
              <c:f>Sheet1!$A$2:$A$8</c:f>
              <c:strCache>
                <c:ptCount val="7"/>
                <c:pt idx="0">
                  <c:v>ADD (int)</c:v>
                </c:pt>
                <c:pt idx="1">
                  <c:v>ADD (float)</c:v>
                </c:pt>
                <c:pt idx="2">
                  <c:v>Register File</c:v>
                </c:pt>
                <c:pt idx="3">
                  <c:v> MULT (int)</c:v>
                </c:pt>
                <c:pt idx="4">
                  <c:v>MULT (float)</c:v>
                </c:pt>
                <c:pt idx="5">
                  <c:v>SRAM Cache</c:v>
                </c:pt>
                <c:pt idx="6">
                  <c:v>DRAM </c:v>
                </c:pt>
              </c:strCache>
            </c:strRef>
          </c:cat>
          <c:val>
            <c:numRef>
              <c:f>Sheet1!$C$2:$C$8</c:f>
              <c:numCache>
                <c:formatCode>General</c:formatCode>
                <c:ptCount val="7"/>
                <c:pt idx="0">
                  <c:v>1</c:v>
                </c:pt>
                <c:pt idx="1">
                  <c:v>9</c:v>
                </c:pt>
                <c:pt idx="2">
                  <c:v>10</c:v>
                </c:pt>
                <c:pt idx="3">
                  <c:v>31</c:v>
                </c:pt>
                <c:pt idx="4">
                  <c:v>37</c:v>
                </c:pt>
                <c:pt idx="5">
                  <c:v>50</c:v>
                </c:pt>
                <c:pt idx="6">
                  <c:v>6400</c:v>
                </c:pt>
              </c:numCache>
            </c:numRef>
          </c:val>
          <c:smooth val="0"/>
          <c:extLst>
            <c:ext xmlns:c16="http://schemas.microsoft.com/office/drawing/2014/chart" uri="{C3380CC4-5D6E-409C-BE32-E72D297353CC}">
              <c16:uniqueId val="{00000001-D624-8D47-A68C-B1EE97E20108}"/>
            </c:ext>
          </c:extLst>
        </c:ser>
        <c:dLbls>
          <c:showLegendKey val="0"/>
          <c:showVal val="0"/>
          <c:showCatName val="0"/>
          <c:showSerName val="0"/>
          <c:showPercent val="0"/>
          <c:showBubbleSize val="0"/>
        </c:dLbls>
        <c:marker val="1"/>
        <c:smooth val="0"/>
        <c:axId val="924789647"/>
        <c:axId val="924791295"/>
      </c:lineChart>
      <c:catAx>
        <c:axId val="924789647"/>
        <c:scaling>
          <c:orientation val="minMax"/>
        </c:scaling>
        <c:delete val="0"/>
        <c:axPos val="b"/>
        <c:numFmt formatCode="General" sourceLinked="1"/>
        <c:majorTickMark val="out"/>
        <c:minorTickMark val="none"/>
        <c:tickLblPos val="low"/>
        <c:spPr>
          <a:noFill/>
          <a:ln w="9525" cap="flat" cmpd="sng" algn="ctr">
            <a:solidFill>
              <a:schemeClr val="tx1"/>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crossAx val="924791295"/>
        <c:crosses val="autoZero"/>
        <c:auto val="1"/>
        <c:lblAlgn val="ctr"/>
        <c:lblOffset val="100"/>
        <c:noMultiLvlLbl val="0"/>
      </c:catAx>
      <c:valAx>
        <c:axId val="924791295"/>
        <c:scaling>
          <c:logBase val="10"/>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r>
                  <a:rPr lang="en-US" dirty="0"/>
                  <a:t>Energy for a 32-bit Operation (log scale)</a:t>
                </a:r>
              </a:p>
            </c:rich>
          </c:tx>
          <c:layout>
            <c:manualLayout>
              <c:xMode val="edge"/>
              <c:yMode val="edge"/>
              <c:x val="0.1477584051993501"/>
              <c:y val="0.16069507790308224"/>
            </c:manualLayout>
          </c:layout>
          <c:overlay val="0"/>
          <c:spPr>
            <a:noFill/>
            <a:ln>
              <a:noFill/>
            </a:ln>
            <a:effectLst/>
          </c:spPr>
          <c:txPr>
            <a:bodyPr rot="-54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title>
        <c:numFmt formatCode="General" sourceLinked="1"/>
        <c:majorTickMark val="none"/>
        <c:minorTickMark val="none"/>
        <c:tickLblPos val="nextTo"/>
        <c:spPr>
          <a:noFill/>
          <a:ln>
            <a:solidFill>
              <a:schemeClr val="tx1"/>
            </a:solidFill>
          </a:ln>
          <a:effectLst/>
        </c:spPr>
        <c:txPr>
          <a:bodyPr rot="-600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crossAx val="924789647"/>
        <c:crosses val="autoZero"/>
        <c:crossBetween val="between"/>
      </c:valAx>
      <c:spPr>
        <a:noFill/>
        <a:ln>
          <a:noFill/>
        </a:ln>
        <a:effectLst/>
      </c:spPr>
    </c:plotArea>
    <c:legend>
      <c:legendPos val="t"/>
      <c:layout>
        <c:manualLayout>
          <c:xMode val="edge"/>
          <c:yMode val="edge"/>
          <c:x val="0.32499214383916297"/>
          <c:y val="0.145730285308277"/>
          <c:w val="0.50380604210188007"/>
          <c:h val="6.0940868771016982E-2"/>
        </c:manualLayout>
      </c:layout>
      <c:overlay val="0"/>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00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6450539791016692"/>
          <c:y val="0.20925669962517277"/>
          <c:w val="0.67405083293159773"/>
          <c:h val="0.63376124972111569"/>
        </c:manualLayout>
      </c:layout>
      <c:barChart>
        <c:barDir val="col"/>
        <c:grouping val="clustered"/>
        <c:varyColors val="0"/>
        <c:ser>
          <c:idx val="0"/>
          <c:order val="0"/>
          <c:tx>
            <c:strRef>
              <c:f>Sheet1!$B$1</c:f>
              <c:strCache>
                <c:ptCount val="1"/>
                <c:pt idx="0">
                  <c:v>Energy (pJ)</c:v>
                </c:pt>
              </c:strCache>
            </c:strRef>
          </c:tx>
          <c:spPr>
            <a:solidFill>
              <a:schemeClr val="accent1"/>
            </a:solidFill>
            <a:ln>
              <a:solidFill>
                <a:schemeClr val="tx1"/>
              </a:solidFill>
            </a:ln>
            <a:effectLst/>
          </c:spPr>
          <c:invertIfNegative val="0"/>
          <c:dLbls>
            <c:spPr>
              <a:noFill/>
              <a:ln>
                <a:noFill/>
              </a:ln>
              <a:effectLst/>
            </c:spPr>
            <c:txPr>
              <a:bodyPr rot="0" spcFirstLastPara="1" vertOverflow="ellipsis" vert="horz" wrap="square" anchor="ctr" anchorCtr="1"/>
              <a:lstStyle/>
              <a:p>
                <a:pPr>
                  <a:defRPr sz="2000" b="1"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Sheet1!$A$2:$A$8</c:f>
              <c:strCache>
                <c:ptCount val="7"/>
                <c:pt idx="0">
                  <c:v>ADD (int)</c:v>
                </c:pt>
                <c:pt idx="1">
                  <c:v>ADD (float)</c:v>
                </c:pt>
                <c:pt idx="2">
                  <c:v>Register File</c:v>
                </c:pt>
                <c:pt idx="3">
                  <c:v> MULT (int)</c:v>
                </c:pt>
                <c:pt idx="4">
                  <c:v>MULT (float)</c:v>
                </c:pt>
                <c:pt idx="5">
                  <c:v>SRAM Cache</c:v>
                </c:pt>
                <c:pt idx="6">
                  <c:v>DRAM </c:v>
                </c:pt>
              </c:strCache>
            </c:strRef>
          </c:cat>
          <c:val>
            <c:numRef>
              <c:f>Sheet1!$B$2:$B$8</c:f>
              <c:numCache>
                <c:formatCode>General</c:formatCode>
                <c:ptCount val="7"/>
                <c:pt idx="0">
                  <c:v>0.1</c:v>
                </c:pt>
                <c:pt idx="1">
                  <c:v>0.9</c:v>
                </c:pt>
                <c:pt idx="2">
                  <c:v>1</c:v>
                </c:pt>
                <c:pt idx="3">
                  <c:v>3.1</c:v>
                </c:pt>
                <c:pt idx="4">
                  <c:v>3.7</c:v>
                </c:pt>
                <c:pt idx="5">
                  <c:v>5</c:v>
                </c:pt>
                <c:pt idx="6">
                  <c:v>640</c:v>
                </c:pt>
              </c:numCache>
            </c:numRef>
          </c:val>
          <c:extLst>
            <c:ext xmlns:c16="http://schemas.microsoft.com/office/drawing/2014/chart" uri="{C3380CC4-5D6E-409C-BE32-E72D297353CC}">
              <c16:uniqueId val="{00000000-D624-8D47-A68C-B1EE97E20108}"/>
            </c:ext>
          </c:extLst>
        </c:ser>
        <c:dLbls>
          <c:showLegendKey val="0"/>
          <c:showVal val="0"/>
          <c:showCatName val="0"/>
          <c:showSerName val="0"/>
          <c:showPercent val="0"/>
          <c:showBubbleSize val="0"/>
        </c:dLbls>
        <c:gapWidth val="80"/>
        <c:overlap val="-27"/>
        <c:axId val="924789647"/>
        <c:axId val="924791295"/>
      </c:barChart>
      <c:lineChart>
        <c:grouping val="standard"/>
        <c:varyColors val="0"/>
        <c:ser>
          <c:idx val="1"/>
          <c:order val="1"/>
          <c:tx>
            <c:strRef>
              <c:f>Sheet1!$C$1</c:f>
              <c:strCache>
                <c:ptCount val="1"/>
                <c:pt idx="0">
                  <c:v>ADD (int) Relative Cost</c:v>
                </c:pt>
              </c:strCache>
            </c:strRef>
          </c:tx>
          <c:spPr>
            <a:ln w="60325" cap="rnd">
              <a:solidFill>
                <a:schemeClr val="tx2"/>
              </a:solidFill>
              <a:round/>
            </a:ln>
            <a:effectLst/>
          </c:spPr>
          <c:marker>
            <c:symbol val="diamond"/>
            <c:size val="15"/>
            <c:spPr>
              <a:solidFill>
                <a:schemeClr val="tx2"/>
              </a:solidFill>
              <a:ln w="15875">
                <a:solidFill>
                  <a:schemeClr val="tx2"/>
                </a:solidFill>
              </a:ln>
              <a:effectLst/>
            </c:spPr>
          </c:marker>
          <c:cat>
            <c:strRef>
              <c:f>Sheet1!$A$2:$A$8</c:f>
              <c:strCache>
                <c:ptCount val="7"/>
                <c:pt idx="0">
                  <c:v>ADD (int)</c:v>
                </c:pt>
                <c:pt idx="1">
                  <c:v>ADD (float)</c:v>
                </c:pt>
                <c:pt idx="2">
                  <c:v>Register File</c:v>
                </c:pt>
                <c:pt idx="3">
                  <c:v> MULT (int)</c:v>
                </c:pt>
                <c:pt idx="4">
                  <c:v>MULT (float)</c:v>
                </c:pt>
                <c:pt idx="5">
                  <c:v>SRAM Cache</c:v>
                </c:pt>
                <c:pt idx="6">
                  <c:v>DRAM </c:v>
                </c:pt>
              </c:strCache>
            </c:strRef>
          </c:cat>
          <c:val>
            <c:numRef>
              <c:f>Sheet1!$C$2:$C$8</c:f>
              <c:numCache>
                <c:formatCode>General</c:formatCode>
                <c:ptCount val="7"/>
                <c:pt idx="0">
                  <c:v>1</c:v>
                </c:pt>
                <c:pt idx="1">
                  <c:v>9</c:v>
                </c:pt>
                <c:pt idx="2">
                  <c:v>10</c:v>
                </c:pt>
                <c:pt idx="3">
                  <c:v>31</c:v>
                </c:pt>
                <c:pt idx="4">
                  <c:v>37</c:v>
                </c:pt>
                <c:pt idx="5">
                  <c:v>50</c:v>
                </c:pt>
                <c:pt idx="6">
                  <c:v>6400</c:v>
                </c:pt>
              </c:numCache>
            </c:numRef>
          </c:val>
          <c:smooth val="0"/>
          <c:extLst>
            <c:ext xmlns:c16="http://schemas.microsoft.com/office/drawing/2014/chart" uri="{C3380CC4-5D6E-409C-BE32-E72D297353CC}">
              <c16:uniqueId val="{00000001-D624-8D47-A68C-B1EE97E20108}"/>
            </c:ext>
          </c:extLst>
        </c:ser>
        <c:dLbls>
          <c:showLegendKey val="0"/>
          <c:showVal val="0"/>
          <c:showCatName val="0"/>
          <c:showSerName val="0"/>
          <c:showPercent val="0"/>
          <c:showBubbleSize val="0"/>
        </c:dLbls>
        <c:marker val="1"/>
        <c:smooth val="0"/>
        <c:axId val="924789647"/>
        <c:axId val="924791295"/>
      </c:lineChart>
      <c:catAx>
        <c:axId val="924789647"/>
        <c:scaling>
          <c:orientation val="minMax"/>
        </c:scaling>
        <c:delete val="0"/>
        <c:axPos val="b"/>
        <c:numFmt formatCode="General" sourceLinked="1"/>
        <c:majorTickMark val="out"/>
        <c:minorTickMark val="none"/>
        <c:tickLblPos val="low"/>
        <c:spPr>
          <a:noFill/>
          <a:ln w="9525" cap="flat" cmpd="sng" algn="ctr">
            <a:solidFill>
              <a:schemeClr val="tx1"/>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crossAx val="924791295"/>
        <c:crosses val="autoZero"/>
        <c:auto val="1"/>
        <c:lblAlgn val="ctr"/>
        <c:lblOffset val="100"/>
        <c:noMultiLvlLbl val="0"/>
      </c:catAx>
      <c:valAx>
        <c:axId val="924791295"/>
        <c:scaling>
          <c:logBase val="10"/>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r>
                  <a:rPr lang="en-US" dirty="0"/>
                  <a:t>Energy for a 32-bit Operation (log scale)</a:t>
                </a:r>
              </a:p>
            </c:rich>
          </c:tx>
          <c:layout>
            <c:manualLayout>
              <c:xMode val="edge"/>
              <c:yMode val="edge"/>
              <c:x val="0.1477584051993501"/>
              <c:y val="0.16069507790308224"/>
            </c:manualLayout>
          </c:layout>
          <c:overlay val="0"/>
          <c:spPr>
            <a:noFill/>
            <a:ln>
              <a:noFill/>
            </a:ln>
            <a:effectLst/>
          </c:spPr>
          <c:txPr>
            <a:bodyPr rot="-54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title>
        <c:numFmt formatCode="General" sourceLinked="1"/>
        <c:majorTickMark val="none"/>
        <c:minorTickMark val="none"/>
        <c:tickLblPos val="nextTo"/>
        <c:spPr>
          <a:noFill/>
          <a:ln>
            <a:solidFill>
              <a:schemeClr val="tx1"/>
            </a:solidFill>
          </a:ln>
          <a:effectLst/>
        </c:spPr>
        <c:txPr>
          <a:bodyPr rot="-6000000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crossAx val="924789647"/>
        <c:crosses val="autoZero"/>
        <c:crossBetween val="between"/>
      </c:valAx>
      <c:spPr>
        <a:noFill/>
        <a:ln>
          <a:noFill/>
        </a:ln>
        <a:effectLst/>
      </c:spPr>
    </c:plotArea>
    <c:legend>
      <c:legendPos val="t"/>
      <c:layout>
        <c:manualLayout>
          <c:xMode val="edge"/>
          <c:yMode val="edge"/>
          <c:x val="0.32499214383916297"/>
          <c:y val="0.145730285308277"/>
          <c:w val="0.50380604210188007"/>
          <c:h val="6.0940868771016982E-2"/>
        </c:manualLayout>
      </c:layout>
      <c:overlay val="0"/>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000">
          <a:solidFill>
            <a:schemeClr val="tx1"/>
          </a:solidFill>
          <a:latin typeface="Tahoma" panose="020B0604030504040204" pitchFamily="34" charset="0"/>
          <a:ea typeface="Tahoma" panose="020B0604030504040204" pitchFamily="34" charset="0"/>
          <a:cs typeface="Tahoma" panose="020B0604030504040204" pitchFamily="34" charset="0"/>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39608280097063"/>
          <c:y val="4.2294921468149803E-2"/>
          <c:w val="0.81248526717179204"/>
          <c:h val="0.792204724409449"/>
        </c:manualLayout>
      </c:layout>
      <c:barChart>
        <c:barDir val="col"/>
        <c:grouping val="clustered"/>
        <c:varyColors val="0"/>
        <c:ser>
          <c:idx val="0"/>
          <c:order val="0"/>
          <c:tx>
            <c:strRef>
              <c:f>Summary!$M$15</c:f>
              <c:strCache>
                <c:ptCount val="1"/>
                <c:pt idx="0">
                  <c:v>Baseline</c:v>
                </c:pt>
              </c:strCache>
            </c:strRef>
          </c:tx>
          <c:spPr>
            <a:solidFill>
              <a:schemeClr val="accent1"/>
            </a:solidFill>
          </c:spPr>
          <c:invertIfNegative val="0"/>
          <c:cat>
            <c:strRef>
              <c:f>Summary!$L$16:$L$17</c:f>
              <c:strCache>
                <c:ptCount val="2"/>
                <c:pt idx="0">
                  <c:v>Latency</c:v>
                </c:pt>
                <c:pt idx="1">
                  <c:v>Energy</c:v>
                </c:pt>
              </c:strCache>
            </c:strRef>
          </c:cat>
          <c:val>
            <c:numRef>
              <c:f>Summary!$M$16:$M$17</c:f>
              <c:numCache>
                <c:formatCode>General</c:formatCode>
                <c:ptCount val="2"/>
                <c:pt idx="0">
                  <c:v>1</c:v>
                </c:pt>
                <c:pt idx="1">
                  <c:v>1</c:v>
                </c:pt>
              </c:numCache>
            </c:numRef>
          </c:val>
          <c:extLst>
            <c:ext xmlns:c16="http://schemas.microsoft.com/office/drawing/2014/chart" uri="{C3380CC4-5D6E-409C-BE32-E72D297353CC}">
              <c16:uniqueId val="{00000000-7826-9D49-811B-D9535C7E3A55}"/>
            </c:ext>
          </c:extLst>
        </c:ser>
        <c:ser>
          <c:idx val="1"/>
          <c:order val="1"/>
          <c:tx>
            <c:strRef>
              <c:f>Summary!$N$15</c:f>
              <c:strCache>
                <c:ptCount val="1"/>
                <c:pt idx="0">
                  <c:v>Intra-Subarray</c:v>
                </c:pt>
              </c:strCache>
            </c:strRef>
          </c:tx>
          <c:invertIfNegative val="0"/>
          <c:cat>
            <c:strRef>
              <c:f>Summary!$L$16:$L$17</c:f>
              <c:strCache>
                <c:ptCount val="2"/>
                <c:pt idx="0">
                  <c:v>Latency</c:v>
                </c:pt>
                <c:pt idx="1">
                  <c:v>Energy</c:v>
                </c:pt>
              </c:strCache>
            </c:strRef>
          </c:cat>
          <c:val>
            <c:numRef>
              <c:f>Summary!$N$16:$N$17</c:f>
              <c:numCache>
                <c:formatCode>General</c:formatCode>
                <c:ptCount val="2"/>
                <c:pt idx="0">
                  <c:v>8.8582677165354298E-2</c:v>
                </c:pt>
                <c:pt idx="1">
                  <c:v>1.3448690025594699E-2</c:v>
                </c:pt>
              </c:numCache>
            </c:numRef>
          </c:val>
          <c:extLst>
            <c:ext xmlns:c16="http://schemas.microsoft.com/office/drawing/2014/chart" uri="{C3380CC4-5D6E-409C-BE32-E72D297353CC}">
              <c16:uniqueId val="{00000001-7826-9D49-811B-D9535C7E3A55}"/>
            </c:ext>
          </c:extLst>
        </c:ser>
        <c:ser>
          <c:idx val="2"/>
          <c:order val="2"/>
          <c:tx>
            <c:strRef>
              <c:f>Summary!$O$15</c:f>
              <c:strCache>
                <c:ptCount val="1"/>
                <c:pt idx="0">
                  <c:v>Inter-Bank</c:v>
                </c:pt>
              </c:strCache>
            </c:strRef>
          </c:tx>
          <c:invertIfNegative val="0"/>
          <c:cat>
            <c:strRef>
              <c:f>Summary!$L$16:$L$17</c:f>
              <c:strCache>
                <c:ptCount val="2"/>
                <c:pt idx="0">
                  <c:v>Latency</c:v>
                </c:pt>
                <c:pt idx="1">
                  <c:v>Energy</c:v>
                </c:pt>
              </c:strCache>
            </c:strRef>
          </c:cat>
          <c:val>
            <c:numRef>
              <c:f>Summary!$O$16:$O$17</c:f>
              <c:numCache>
                <c:formatCode>General</c:formatCode>
                <c:ptCount val="2"/>
                <c:pt idx="0">
                  <c:v>0.51673228346456701</c:v>
                </c:pt>
                <c:pt idx="1">
                  <c:v>0.31183065183633102</c:v>
                </c:pt>
              </c:numCache>
            </c:numRef>
          </c:val>
          <c:extLst>
            <c:ext xmlns:c16="http://schemas.microsoft.com/office/drawing/2014/chart" uri="{C3380CC4-5D6E-409C-BE32-E72D297353CC}">
              <c16:uniqueId val="{00000002-7826-9D49-811B-D9535C7E3A55}"/>
            </c:ext>
          </c:extLst>
        </c:ser>
        <c:ser>
          <c:idx val="3"/>
          <c:order val="3"/>
          <c:tx>
            <c:strRef>
              <c:f>Summary!$P$15</c:f>
              <c:strCache>
                <c:ptCount val="1"/>
                <c:pt idx="0">
                  <c:v>Inter-Subarray</c:v>
                </c:pt>
              </c:strCache>
            </c:strRef>
          </c:tx>
          <c:invertIfNegative val="0"/>
          <c:cat>
            <c:strRef>
              <c:f>Summary!$L$16:$L$17</c:f>
              <c:strCache>
                <c:ptCount val="2"/>
                <c:pt idx="0">
                  <c:v>Latency</c:v>
                </c:pt>
                <c:pt idx="1">
                  <c:v>Energy</c:v>
                </c:pt>
              </c:strCache>
            </c:strRef>
          </c:cat>
          <c:val>
            <c:numRef>
              <c:f>Summary!$P$16:$P$17</c:f>
              <c:numCache>
                <c:formatCode>General</c:formatCode>
                <c:ptCount val="2"/>
                <c:pt idx="0">
                  <c:v>1.0147637795275599</c:v>
                </c:pt>
                <c:pt idx="1">
                  <c:v>0.67849912393909895</c:v>
                </c:pt>
              </c:numCache>
            </c:numRef>
          </c:val>
          <c:extLst>
            <c:ext xmlns:c16="http://schemas.microsoft.com/office/drawing/2014/chart" uri="{C3380CC4-5D6E-409C-BE32-E72D297353CC}">
              <c16:uniqueId val="{00000003-7826-9D49-811B-D9535C7E3A55}"/>
            </c:ext>
          </c:extLst>
        </c:ser>
        <c:dLbls>
          <c:showLegendKey val="0"/>
          <c:showVal val="0"/>
          <c:showCatName val="0"/>
          <c:showSerName val="0"/>
          <c:showPercent val="0"/>
          <c:showBubbleSize val="0"/>
        </c:dLbls>
        <c:gapWidth val="150"/>
        <c:axId val="1745777488"/>
        <c:axId val="1745818560"/>
      </c:barChart>
      <c:catAx>
        <c:axId val="1745777488"/>
        <c:scaling>
          <c:orientation val="minMax"/>
        </c:scaling>
        <c:delete val="0"/>
        <c:axPos val="b"/>
        <c:numFmt formatCode="General" sourceLinked="0"/>
        <c:majorTickMark val="out"/>
        <c:minorTickMark val="none"/>
        <c:tickLblPos val="nextTo"/>
        <c:txPr>
          <a:bodyPr/>
          <a:lstStyle/>
          <a:p>
            <a:pPr>
              <a:defRPr sz="2400"/>
            </a:pPr>
            <a:endParaRPr lang="en-US"/>
          </a:p>
        </c:txPr>
        <c:crossAx val="1745818560"/>
        <c:crosses val="autoZero"/>
        <c:auto val="1"/>
        <c:lblAlgn val="ctr"/>
        <c:lblOffset val="100"/>
        <c:noMultiLvlLbl val="0"/>
      </c:catAx>
      <c:valAx>
        <c:axId val="1745818560"/>
        <c:scaling>
          <c:orientation val="minMax"/>
        </c:scaling>
        <c:delete val="0"/>
        <c:axPos val="l"/>
        <c:majorGridlines/>
        <c:title>
          <c:tx>
            <c:rich>
              <a:bodyPr rot="-5400000" vert="horz"/>
              <a:lstStyle/>
              <a:p>
                <a:pPr>
                  <a:defRPr/>
                </a:pPr>
                <a:r>
                  <a:rPr lang="en-US" sz="2400" dirty="0"/>
                  <a:t>Normalized</a:t>
                </a:r>
                <a:r>
                  <a:rPr lang="en-US" sz="2400" baseline="0" dirty="0"/>
                  <a:t> Savings</a:t>
                </a:r>
                <a:endParaRPr lang="en-US" sz="2400" dirty="0"/>
              </a:p>
            </c:rich>
          </c:tx>
          <c:overlay val="0"/>
        </c:title>
        <c:numFmt formatCode="General" sourceLinked="1"/>
        <c:majorTickMark val="out"/>
        <c:minorTickMark val="none"/>
        <c:tickLblPos val="nextTo"/>
        <c:txPr>
          <a:bodyPr/>
          <a:lstStyle/>
          <a:p>
            <a:pPr>
              <a:defRPr sz="1800"/>
            </a:pPr>
            <a:endParaRPr lang="en-US"/>
          </a:p>
        </c:txPr>
        <c:crossAx val="1745777488"/>
        <c:crosses val="autoZero"/>
        <c:crossBetween val="between"/>
      </c:valAx>
    </c:plotArea>
    <c:legend>
      <c:legendPos val="r"/>
      <c:layout>
        <c:manualLayout>
          <c:xMode val="edge"/>
          <c:yMode val="edge"/>
          <c:x val="0.28331835289456703"/>
          <c:y val="2.2068074823980298E-3"/>
          <c:w val="0.667939508740653"/>
          <c:h val="0.14108903053784899"/>
        </c:manualLayout>
      </c:layout>
      <c:overlay val="0"/>
      <c:spPr>
        <a:solidFill>
          <a:schemeClr val="bg1"/>
        </a:solidFill>
        <a:ln>
          <a:solidFill>
            <a:schemeClr val="tx1"/>
          </a:solidFill>
        </a:ln>
      </c:spPr>
      <c:txPr>
        <a:bodyPr/>
        <a:lstStyle/>
        <a:p>
          <a:pPr>
            <a:defRPr sz="2000"/>
          </a:pPr>
          <a:endParaRPr lang="en-US"/>
        </a:p>
      </c:txPr>
    </c:legend>
    <c:plotVisOnly val="1"/>
    <c:dispBlanksAs val="gap"/>
    <c:showDLblsOverMax val="0"/>
  </c:chart>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63481578691552"/>
          <c:y val="7.03358448482896E-2"/>
          <c:w val="0.81172292699523696"/>
          <c:h val="0.54584290990013495"/>
        </c:manualLayout>
      </c:layout>
      <c:barChart>
        <c:barDir val="bar"/>
        <c:grouping val="clustered"/>
        <c:varyColors val="0"/>
        <c:ser>
          <c:idx val="0"/>
          <c:order val="0"/>
          <c:tx>
            <c:strRef>
              <c:f>Sheet1!$B$1</c:f>
              <c:strCache>
                <c:ptCount val="1"/>
                <c:pt idx="0">
                  <c:v>열3</c:v>
                </c:pt>
              </c:strCache>
            </c:strRef>
          </c:tx>
          <c:spPr>
            <a:solidFill>
              <a:schemeClr val="accent1"/>
            </a:solidFill>
            <a:ln>
              <a:solidFill>
                <a:schemeClr val="accent1">
                  <a:lumMod val="50000"/>
                </a:schemeClr>
              </a:solidFill>
            </a:ln>
            <a:effectLst/>
          </c:spPr>
          <c:invertIfNegative val="0"/>
          <c:dLbls>
            <c:dLbl>
              <c:idx val="0"/>
              <c:tx>
                <c:rich>
                  <a:bodyPr/>
                  <a:lstStyle/>
                  <a:p>
                    <a:r>
                      <a:rPr lang="en-US" altLang="ko-KR" dirty="0"/>
                      <a:t>+42%</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0-6C2F-1441-AEBA-F00D20293B02}"/>
                </c:ext>
              </c:extLst>
            </c:dLbl>
            <c:dLbl>
              <c:idx val="1"/>
              <c:delete val="1"/>
              <c:extLst>
                <c:ext xmlns:c15="http://schemas.microsoft.com/office/drawing/2012/chart" uri="{CE6537A1-D6FC-4f65-9D91-7224C49458BB}"/>
                <c:ext xmlns:c16="http://schemas.microsoft.com/office/drawing/2014/chart" uri="{C3380CC4-5D6E-409C-BE32-E72D297353CC}">
                  <c16:uniqueId val="{00000001-6C2F-1441-AEBA-F00D20293B02}"/>
                </c:ext>
              </c:extLst>
            </c:dLbl>
            <c:spPr>
              <a:noFill/>
              <a:ln>
                <a:noFill/>
              </a:ln>
              <a:effectLst/>
            </c:spPr>
            <c:txPr>
              <a:bodyPr rot="0" spcFirstLastPara="1" vertOverflow="ellipsis" vert="horz" wrap="square" lIns="38100" tIns="19050" rIns="38100" bIns="19050" anchor="ctr" anchorCtr="1">
                <a:spAutoFit/>
              </a:bodyPr>
              <a:lstStyle/>
              <a:p>
                <a:pPr>
                  <a:defRPr sz="20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Sheet1!$A$2:$A$3</c:f>
              <c:strCache>
                <c:ptCount val="2"/>
                <c:pt idx="0">
                  <c:v>128 Cores</c:v>
                </c:pt>
                <c:pt idx="1">
                  <c:v>32 Cores</c:v>
                </c:pt>
              </c:strCache>
            </c:strRef>
          </c:cat>
          <c:val>
            <c:numRef>
              <c:f>Sheet1!$B$2:$B$3</c:f>
              <c:numCache>
                <c:formatCode>General</c:formatCode>
                <c:ptCount val="2"/>
                <c:pt idx="0">
                  <c:v>1.420607344</c:v>
                </c:pt>
                <c:pt idx="1">
                  <c:v>1</c:v>
                </c:pt>
              </c:numCache>
            </c:numRef>
          </c:val>
          <c:extLst>
            <c:ext xmlns:c16="http://schemas.microsoft.com/office/drawing/2014/chart" uri="{C3380CC4-5D6E-409C-BE32-E72D297353CC}">
              <c16:uniqueId val="{00000002-6C2F-1441-AEBA-F00D20293B02}"/>
            </c:ext>
          </c:extLst>
        </c:ser>
        <c:dLbls>
          <c:showLegendKey val="0"/>
          <c:showVal val="0"/>
          <c:showCatName val="0"/>
          <c:showSerName val="0"/>
          <c:showPercent val="0"/>
          <c:showBubbleSize val="0"/>
        </c:dLbls>
        <c:gapWidth val="50"/>
        <c:axId val="-1970970072"/>
        <c:axId val="-1970966552"/>
      </c:barChart>
      <c:catAx>
        <c:axId val="-197097007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970966552"/>
        <c:crosses val="autoZero"/>
        <c:auto val="1"/>
        <c:lblAlgn val="ctr"/>
        <c:lblOffset val="100"/>
        <c:noMultiLvlLbl val="0"/>
      </c:catAx>
      <c:valAx>
        <c:axId val="-1970966552"/>
        <c:scaling>
          <c:orientation val="minMax"/>
          <c:max val="4"/>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2000" b="0" i="0" u="none" strike="noStrike" kern="1200" baseline="0">
                    <a:solidFill>
                      <a:schemeClr val="tx1"/>
                    </a:solidFill>
                    <a:latin typeface="+mn-lt"/>
                    <a:ea typeface="+mn-ea"/>
                    <a:cs typeface="+mn-cs"/>
                  </a:defRPr>
                </a:pPr>
                <a:r>
                  <a:rPr lang="en-US" altLang="ko-KR" dirty="0"/>
                  <a:t>Speedup</a:t>
                </a:r>
                <a:endParaRPr lang="ko-KR" altLang="en-US" dirty="0"/>
              </a:p>
            </c:rich>
          </c:tx>
          <c:layout>
            <c:manualLayout>
              <c:xMode val="edge"/>
              <c:yMode val="edge"/>
              <c:x val="0.509829153300282"/>
              <c:y val="0.82470364039603605"/>
            </c:manualLayout>
          </c:layout>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970970072"/>
        <c:crosses val="autoZero"/>
        <c:crossBetween val="between"/>
      </c:valAx>
      <c:spPr>
        <a:noFill/>
        <a:ln>
          <a:noFill/>
        </a:ln>
        <a:effectLst/>
      </c:spPr>
    </c:plotArea>
    <c:plotVisOnly val="1"/>
    <c:dispBlanksAs val="gap"/>
    <c:showDLblsOverMax val="0"/>
  </c:chart>
  <c:spPr>
    <a:noFill/>
    <a:ln>
      <a:noFill/>
    </a:ln>
    <a:effectLst/>
  </c:spPr>
  <c:txPr>
    <a:bodyPr/>
    <a:lstStyle/>
    <a:p>
      <a:pPr>
        <a:defRPr sz="2000">
          <a:solidFill>
            <a:schemeClr val="tx1"/>
          </a:solidFill>
          <a:latin typeface="+mn-lt"/>
        </a:defRPr>
      </a:pPr>
      <a:endParaRPr lang="en-US"/>
    </a:p>
  </c:tx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Sheet1!$B$1</c:f>
              <c:strCache>
                <c:ptCount val="1"/>
                <c:pt idx="0">
                  <c:v>계열 1</c:v>
                </c:pt>
              </c:strCache>
            </c:strRef>
          </c:tx>
          <c:spPr>
            <a:solidFill>
              <a:schemeClr val="accent1"/>
            </a:solidFill>
            <a:ln>
              <a:noFill/>
            </a:ln>
            <a:effectLst/>
          </c:spPr>
          <c:invertIfNegative val="0"/>
          <c:dPt>
            <c:idx val="0"/>
            <c:invertIfNegative val="0"/>
            <c:bubble3D val="0"/>
            <c:spPr>
              <a:solidFill>
                <a:schemeClr val="accent1"/>
              </a:solidFill>
              <a:ln>
                <a:solidFill>
                  <a:schemeClr val="accent1">
                    <a:lumMod val="50000"/>
                  </a:schemeClr>
                </a:solidFill>
              </a:ln>
              <a:effectLst/>
            </c:spPr>
            <c:extLst>
              <c:ext xmlns:c16="http://schemas.microsoft.com/office/drawing/2014/chart" uri="{C3380CC4-5D6E-409C-BE32-E72D297353CC}">
                <c16:uniqueId val="{00000001-CEFA-1E43-994B-B6D98FA7C8D3}"/>
              </c:ext>
            </c:extLst>
          </c:dPt>
          <c:dPt>
            <c:idx val="1"/>
            <c:invertIfNegative val="0"/>
            <c:bubble3D val="0"/>
            <c:spPr>
              <a:solidFill>
                <a:schemeClr val="accent1"/>
              </a:solidFill>
              <a:ln>
                <a:solidFill>
                  <a:schemeClr val="accent1">
                    <a:lumMod val="50000"/>
                  </a:schemeClr>
                </a:solidFill>
              </a:ln>
              <a:effectLst/>
            </c:spPr>
            <c:extLst>
              <c:ext xmlns:c16="http://schemas.microsoft.com/office/drawing/2014/chart" uri="{C3380CC4-5D6E-409C-BE32-E72D297353CC}">
                <c16:uniqueId val="{00000003-CEFA-1E43-994B-B6D98FA7C8D3}"/>
              </c:ext>
            </c:extLst>
          </c:dPt>
          <c:dPt>
            <c:idx val="2"/>
            <c:invertIfNegative val="0"/>
            <c:bubble3D val="0"/>
            <c:spPr>
              <a:solidFill>
                <a:schemeClr val="accent1"/>
              </a:solidFill>
              <a:ln>
                <a:solidFill>
                  <a:schemeClr val="accent1">
                    <a:lumMod val="50000"/>
                  </a:schemeClr>
                </a:solidFill>
              </a:ln>
              <a:effectLst/>
            </c:spPr>
            <c:extLst>
              <c:ext xmlns:c16="http://schemas.microsoft.com/office/drawing/2014/chart" uri="{C3380CC4-5D6E-409C-BE32-E72D297353CC}">
                <c16:uniqueId val="{00000005-CEFA-1E43-994B-B6D98FA7C8D3}"/>
              </c:ext>
            </c:extLst>
          </c:dPt>
          <c:dPt>
            <c:idx val="3"/>
            <c:invertIfNegative val="0"/>
            <c:bubble3D val="0"/>
            <c:spPr>
              <a:solidFill>
                <a:schemeClr val="accent3"/>
              </a:solidFill>
              <a:ln>
                <a:solidFill>
                  <a:schemeClr val="accent3">
                    <a:lumMod val="50000"/>
                  </a:schemeClr>
                </a:solidFill>
              </a:ln>
              <a:effectLst/>
            </c:spPr>
            <c:extLst>
              <c:ext xmlns:c16="http://schemas.microsoft.com/office/drawing/2014/chart" uri="{C3380CC4-5D6E-409C-BE32-E72D297353CC}">
                <c16:uniqueId val="{00000007-CEFA-1E43-994B-B6D98FA7C8D3}"/>
              </c:ext>
            </c:extLst>
          </c:dPt>
          <c:dPt>
            <c:idx val="4"/>
            <c:invertIfNegative val="0"/>
            <c:bubble3D val="0"/>
            <c:spPr>
              <a:solidFill>
                <a:schemeClr val="accent3"/>
              </a:solidFill>
              <a:ln>
                <a:solidFill>
                  <a:schemeClr val="accent3">
                    <a:lumMod val="50000"/>
                  </a:schemeClr>
                </a:solidFill>
              </a:ln>
              <a:effectLst/>
            </c:spPr>
            <c:extLst>
              <c:ext xmlns:c16="http://schemas.microsoft.com/office/drawing/2014/chart" uri="{C3380CC4-5D6E-409C-BE32-E72D297353CC}">
                <c16:uniqueId val="{00000009-CEFA-1E43-994B-B6D98FA7C8D3}"/>
              </c:ext>
            </c:extLst>
          </c:dPt>
          <c:dPt>
            <c:idx val="5"/>
            <c:invertIfNegative val="0"/>
            <c:bubble3D val="0"/>
            <c:spPr>
              <a:solidFill>
                <a:schemeClr val="accent3"/>
              </a:solidFill>
              <a:ln>
                <a:solidFill>
                  <a:schemeClr val="accent3">
                    <a:lumMod val="50000"/>
                  </a:schemeClr>
                </a:solidFill>
              </a:ln>
              <a:effectLst/>
            </c:spPr>
            <c:extLst>
              <c:ext xmlns:c16="http://schemas.microsoft.com/office/drawing/2014/chart" uri="{C3380CC4-5D6E-409C-BE32-E72D297353CC}">
                <c16:uniqueId val="{0000000B-CEFA-1E43-994B-B6D98FA7C8D3}"/>
              </c:ext>
            </c:extLst>
          </c:dPt>
          <c:dLbls>
            <c:dLbl>
              <c:idx val="0"/>
              <c:delete val="1"/>
              <c:extLst>
                <c:ext xmlns:c15="http://schemas.microsoft.com/office/drawing/2012/chart" uri="{CE6537A1-D6FC-4f65-9D91-7224C49458BB}"/>
                <c:ext xmlns:c16="http://schemas.microsoft.com/office/drawing/2014/chart" uri="{C3380CC4-5D6E-409C-BE32-E72D297353CC}">
                  <c16:uniqueId val="{00000001-CEFA-1E43-994B-B6D98FA7C8D3}"/>
                </c:ext>
              </c:extLst>
            </c:dLbl>
            <c:dLbl>
              <c:idx val="1"/>
              <c:tx>
                <c:rich>
                  <a:bodyPr/>
                  <a:lstStyle/>
                  <a:p>
                    <a:r>
                      <a:rPr lang="en-US" altLang="ko-KR"/>
                      <a:t>+56%</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3-CEFA-1E43-994B-B6D98FA7C8D3}"/>
                </c:ext>
              </c:extLst>
            </c:dLbl>
            <c:dLbl>
              <c:idx val="2"/>
              <c:tx>
                <c:rich>
                  <a:bodyPr/>
                  <a:lstStyle/>
                  <a:p>
                    <a:r>
                      <a:rPr lang="en-US" altLang="ko-KR"/>
                      <a:t>+25%</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5-CEFA-1E43-994B-B6D98FA7C8D3}"/>
                </c:ext>
              </c:extLst>
            </c:dLbl>
            <c:dLbl>
              <c:idx val="3"/>
              <c:tx>
                <c:rich>
                  <a:bodyPr/>
                  <a:lstStyle/>
                  <a:p>
                    <a:r>
                      <a:rPr lang="en-US" altLang="ko-KR"/>
                      <a:t>9.0x</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7-CEFA-1E43-994B-B6D98FA7C8D3}"/>
                </c:ext>
              </c:extLst>
            </c:dLbl>
            <c:dLbl>
              <c:idx val="4"/>
              <c:tx>
                <c:rich>
                  <a:bodyPr/>
                  <a:lstStyle/>
                  <a:p>
                    <a:r>
                      <a:rPr lang="en-US" altLang="ko-KR"/>
                      <a:t>11.6x</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9-CEFA-1E43-994B-B6D98FA7C8D3}"/>
                </c:ext>
              </c:extLst>
            </c:dLbl>
            <c:dLbl>
              <c:idx val="5"/>
              <c:tx>
                <c:rich>
                  <a:bodyPr/>
                  <a:lstStyle/>
                  <a:p>
                    <a:r>
                      <a:rPr lang="en-US" altLang="ko-KR"/>
                      <a:t>13.8x</a:t>
                    </a:r>
                    <a:endParaRPr lang="en-US" altLang="ko-KR" dirty="0"/>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B-CEFA-1E43-994B-B6D98FA7C8D3}"/>
                </c:ext>
              </c:extLst>
            </c:dLbl>
            <c:spPr>
              <a:noFill/>
              <a:ln>
                <a:noFill/>
              </a:ln>
              <a:effectLst/>
            </c:spPr>
            <c:txPr>
              <a:bodyPr rot="0" spcFirstLastPara="1" vertOverflow="ellipsis" vert="horz" wrap="square" lIns="38100" tIns="19050" rIns="38100" bIns="19050" anchor="ctr" anchorCtr="1">
                <a:spAutoFit/>
              </a:bodyPr>
              <a:lstStyle/>
              <a:p>
                <a:pPr>
                  <a:defRPr sz="24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DDR3-OoO</c:v>
                </c:pt>
                <c:pt idx="1">
                  <c:v>HMC-OoO</c:v>
                </c:pt>
                <c:pt idx="2">
                  <c:v>HMC-MC</c:v>
                </c:pt>
                <c:pt idx="3">
                  <c:v>Tesseract</c:v>
                </c:pt>
                <c:pt idx="4">
                  <c:v>Tesseract-
LP</c:v>
                </c:pt>
                <c:pt idx="5">
                  <c:v>Tesseract-
LP-MTP</c:v>
                </c:pt>
              </c:strCache>
            </c:strRef>
          </c:cat>
          <c:val>
            <c:numRef>
              <c:f>Sheet1!$B$2:$B$7</c:f>
              <c:numCache>
                <c:formatCode>General</c:formatCode>
                <c:ptCount val="6"/>
                <c:pt idx="0">
                  <c:v>1</c:v>
                </c:pt>
                <c:pt idx="1">
                  <c:v>1.559151435</c:v>
                </c:pt>
                <c:pt idx="2">
                  <c:v>1.252544595</c:v>
                </c:pt>
                <c:pt idx="3">
                  <c:v>9.0241128310000001</c:v>
                </c:pt>
                <c:pt idx="4">
                  <c:v>11.6257351</c:v>
                </c:pt>
                <c:pt idx="5">
                  <c:v>13.781443319999999</c:v>
                </c:pt>
              </c:numCache>
            </c:numRef>
          </c:val>
          <c:extLst>
            <c:ext xmlns:c16="http://schemas.microsoft.com/office/drawing/2014/chart" uri="{C3380CC4-5D6E-409C-BE32-E72D297353CC}">
              <c16:uniqueId val="{0000000C-CEFA-1E43-994B-B6D98FA7C8D3}"/>
            </c:ext>
          </c:extLst>
        </c:ser>
        <c:dLbls>
          <c:showLegendKey val="0"/>
          <c:showVal val="0"/>
          <c:showCatName val="0"/>
          <c:showSerName val="0"/>
          <c:showPercent val="0"/>
          <c:showBubbleSize val="0"/>
        </c:dLbls>
        <c:gapWidth val="80"/>
        <c:overlap val="-27"/>
        <c:axId val="1734719568"/>
        <c:axId val="1714371296"/>
      </c:barChart>
      <c:catAx>
        <c:axId val="17347195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714371296"/>
        <c:crosses val="autoZero"/>
        <c:auto val="1"/>
        <c:lblAlgn val="ctr"/>
        <c:lblOffset val="100"/>
        <c:noMultiLvlLbl val="0"/>
      </c:catAx>
      <c:valAx>
        <c:axId val="171437129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0" i="0" u="none" strike="noStrike" kern="1200" baseline="0">
                    <a:solidFill>
                      <a:schemeClr val="tx1"/>
                    </a:solidFill>
                    <a:latin typeface="+mn-lt"/>
                    <a:ea typeface="+mn-ea"/>
                    <a:cs typeface="+mn-cs"/>
                  </a:defRPr>
                </a:pPr>
                <a:r>
                  <a:rPr lang="en-US" altLang="ko-KR"/>
                  <a:t>Speedup</a:t>
                </a:r>
                <a:endParaRPr lang="ko-KR" altLang="en-US" dirty="0"/>
              </a:p>
            </c:rich>
          </c:tx>
          <c:layout>
            <c:manualLayout>
              <c:xMode val="edge"/>
              <c:yMode val="edge"/>
              <c:x val="4.6296296296296302E-3"/>
              <c:y val="0.336434154096592"/>
            </c:manualLayout>
          </c:layout>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734719568"/>
        <c:crosses val="autoZero"/>
        <c:crossBetween val="between"/>
      </c:valAx>
      <c:spPr>
        <a:noFill/>
        <a:ln>
          <a:noFill/>
        </a:ln>
        <a:effectLst/>
      </c:spPr>
    </c:plotArea>
    <c:plotVisOnly val="1"/>
    <c:dispBlanksAs val="gap"/>
    <c:showDLblsOverMax val="0"/>
  </c:chart>
  <c:spPr>
    <a:noFill/>
    <a:ln>
      <a:noFill/>
    </a:ln>
    <a:effectLst/>
  </c:spPr>
  <c:txPr>
    <a:bodyPr/>
    <a:lstStyle/>
    <a:p>
      <a:pPr>
        <a:defRPr sz="2000">
          <a:solidFill>
            <a:schemeClr val="tx1"/>
          </a:solidFill>
        </a:defRPr>
      </a:pPr>
      <a:endParaRPr lang="en-US"/>
    </a:p>
  </c:txPr>
  <c:externalData r:id="rId2">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lrMapOvr bg1="lt1" tx1="dk1" bg2="lt2" tx2="dk2" accent1="accent1" accent2="accent2" accent3="accent3" accent4="accent4" accent5="accent5" accent6="accent6" hlink="hlink" folHlink="folHlink"/>
  <c:chart>
    <c:autoTitleDeleted val="1"/>
    <c:plotArea>
      <c:layout/>
      <c:barChart>
        <c:barDir val="col"/>
        <c:grouping val="stacked"/>
        <c:varyColors val="0"/>
        <c:ser>
          <c:idx val="0"/>
          <c:order val="0"/>
          <c:tx>
            <c:strRef>
              <c:f>Sheet1!$B$1</c:f>
              <c:strCache>
                <c:ptCount val="1"/>
                <c:pt idx="0">
                  <c:v>Memory Layers</c:v>
                </c:pt>
              </c:strCache>
            </c:strRef>
          </c:tx>
          <c:spPr>
            <a:solidFill>
              <a:schemeClr val="accent1">
                <a:shade val="65000"/>
              </a:schemeClr>
            </a:solidFill>
            <a:ln>
              <a:solidFill>
                <a:schemeClr val="accent1">
                  <a:lumMod val="50000"/>
                </a:schemeClr>
              </a:solidFill>
            </a:ln>
            <a:effectLst/>
          </c:spPr>
          <c:invertIfNegative val="0"/>
          <c:cat>
            <c:strRef>
              <c:f>Sheet1!$A$2:$A$3</c:f>
              <c:strCache>
                <c:ptCount val="2"/>
                <c:pt idx="0">
                  <c:v>HMC-OoO</c:v>
                </c:pt>
                <c:pt idx="1">
                  <c:v>Tesseract with Prefetching</c:v>
                </c:pt>
              </c:strCache>
            </c:strRef>
          </c:cat>
          <c:val>
            <c:numRef>
              <c:f>Sheet1!$B$2:$B$3</c:f>
              <c:numCache>
                <c:formatCode>General</c:formatCode>
                <c:ptCount val="2"/>
                <c:pt idx="0">
                  <c:v>6.3750664600000007E-2</c:v>
                </c:pt>
                <c:pt idx="1">
                  <c:v>2.4336080491188499E-2</c:v>
                </c:pt>
              </c:numCache>
            </c:numRef>
          </c:val>
          <c:extLst>
            <c:ext xmlns:c16="http://schemas.microsoft.com/office/drawing/2014/chart" uri="{C3380CC4-5D6E-409C-BE32-E72D297353CC}">
              <c16:uniqueId val="{00000000-21E2-A34E-A0AB-C0BCD6FD406E}"/>
            </c:ext>
          </c:extLst>
        </c:ser>
        <c:ser>
          <c:idx val="1"/>
          <c:order val="1"/>
          <c:tx>
            <c:strRef>
              <c:f>Sheet1!$C$1</c:f>
              <c:strCache>
                <c:ptCount val="1"/>
                <c:pt idx="0">
                  <c:v>Logic Layers</c:v>
                </c:pt>
              </c:strCache>
            </c:strRef>
          </c:tx>
          <c:spPr>
            <a:solidFill>
              <a:schemeClr val="accent1"/>
            </a:solidFill>
            <a:ln>
              <a:solidFill>
                <a:schemeClr val="accent1">
                  <a:lumMod val="50000"/>
                </a:schemeClr>
              </a:solidFill>
            </a:ln>
            <a:effectLst/>
          </c:spPr>
          <c:invertIfNegative val="0"/>
          <c:cat>
            <c:strRef>
              <c:f>Sheet1!$A$2:$A$3</c:f>
              <c:strCache>
                <c:ptCount val="2"/>
                <c:pt idx="0">
                  <c:v>HMC-OoO</c:v>
                </c:pt>
                <c:pt idx="1">
                  <c:v>Tesseract with Prefetching</c:v>
                </c:pt>
              </c:strCache>
            </c:strRef>
          </c:cat>
          <c:val>
            <c:numRef>
              <c:f>Sheet1!$C$2:$C$3</c:f>
              <c:numCache>
                <c:formatCode>General</c:formatCode>
                <c:ptCount val="2"/>
                <c:pt idx="0">
                  <c:v>0.93624933539999999</c:v>
                </c:pt>
                <c:pt idx="1">
                  <c:v>8.9919873647840196E-2</c:v>
                </c:pt>
              </c:numCache>
            </c:numRef>
          </c:val>
          <c:extLst>
            <c:ext xmlns:c16="http://schemas.microsoft.com/office/drawing/2014/chart" uri="{C3380CC4-5D6E-409C-BE32-E72D297353CC}">
              <c16:uniqueId val="{00000001-21E2-A34E-A0AB-C0BCD6FD406E}"/>
            </c:ext>
          </c:extLst>
        </c:ser>
        <c:ser>
          <c:idx val="2"/>
          <c:order val="2"/>
          <c:tx>
            <c:strRef>
              <c:f>Sheet1!$D$1</c:f>
              <c:strCache>
                <c:ptCount val="1"/>
                <c:pt idx="0">
                  <c:v>Cores</c:v>
                </c:pt>
              </c:strCache>
            </c:strRef>
          </c:tx>
          <c:spPr>
            <a:solidFill>
              <a:schemeClr val="accent1">
                <a:tint val="65000"/>
              </a:schemeClr>
            </a:solidFill>
            <a:ln>
              <a:solidFill>
                <a:schemeClr val="accent1">
                  <a:lumMod val="50000"/>
                </a:schemeClr>
              </a:solidFill>
            </a:ln>
            <a:effectLst/>
          </c:spPr>
          <c:invertIfNegative val="0"/>
          <c:cat>
            <c:strRef>
              <c:f>Sheet1!$A$2:$A$3</c:f>
              <c:strCache>
                <c:ptCount val="2"/>
                <c:pt idx="0">
                  <c:v>HMC-OoO</c:v>
                </c:pt>
                <c:pt idx="1">
                  <c:v>Tesseract with Prefetching</c:v>
                </c:pt>
              </c:strCache>
            </c:strRef>
          </c:cat>
          <c:val>
            <c:numRef>
              <c:f>Sheet1!$D$2:$D$3</c:f>
              <c:numCache>
                <c:formatCode>General</c:formatCode>
                <c:ptCount val="2"/>
                <c:pt idx="0">
                  <c:v>0</c:v>
                </c:pt>
                <c:pt idx="1">
                  <c:v>2.0218882855307301E-2</c:v>
                </c:pt>
              </c:numCache>
            </c:numRef>
          </c:val>
          <c:extLst>
            <c:ext xmlns:c16="http://schemas.microsoft.com/office/drawing/2014/chart" uri="{C3380CC4-5D6E-409C-BE32-E72D297353CC}">
              <c16:uniqueId val="{00000002-21E2-A34E-A0AB-C0BCD6FD406E}"/>
            </c:ext>
          </c:extLst>
        </c:ser>
        <c:dLbls>
          <c:showLegendKey val="0"/>
          <c:showVal val="0"/>
          <c:showCatName val="0"/>
          <c:showSerName val="0"/>
          <c:showPercent val="0"/>
          <c:showBubbleSize val="0"/>
        </c:dLbls>
        <c:gapWidth val="80"/>
        <c:overlap val="100"/>
        <c:axId val="1235739568"/>
        <c:axId val="1235744384"/>
      </c:barChart>
      <c:catAx>
        <c:axId val="12357395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235744384"/>
        <c:crosses val="autoZero"/>
        <c:auto val="1"/>
        <c:lblAlgn val="ctr"/>
        <c:lblOffset val="100"/>
        <c:noMultiLvlLbl val="0"/>
      </c:catAx>
      <c:valAx>
        <c:axId val="123574438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1235739568"/>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legend>
    <c:plotVisOnly val="1"/>
    <c:dispBlanksAs val="gap"/>
    <c:showDLblsOverMax val="0"/>
  </c:chart>
  <c:spPr>
    <a:noFill/>
    <a:ln>
      <a:noFill/>
    </a:ln>
    <a:effectLst/>
  </c:spPr>
  <c:txPr>
    <a:bodyPr/>
    <a:lstStyle/>
    <a:p>
      <a:pPr>
        <a:defRPr sz="2000">
          <a:solidFill>
            <a:schemeClr val="tx1"/>
          </a:solidFill>
        </a:defRPr>
      </a:pPr>
      <a:endParaRPr lang="en-US"/>
    </a:p>
  </c:txPr>
  <c:externalData r:id="rId2">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5836974355054001"/>
          <c:y val="4.92979719188767E-2"/>
          <c:w val="0.66240083973819897"/>
          <c:h val="0.73333025188149803"/>
        </c:manualLayout>
      </c:layout>
      <c:scatterChart>
        <c:scatterStyle val="lineMarker"/>
        <c:varyColors val="0"/>
        <c:ser>
          <c:idx val="1"/>
          <c:order val="0"/>
          <c:tx>
            <c:strRef>
              <c:f>Clustering!$F$23</c:f>
              <c:strCache>
                <c:ptCount val="1"/>
                <c:pt idx="0">
                  <c:v>CNN3</c:v>
                </c:pt>
              </c:strCache>
            </c:strRef>
          </c:tx>
          <c:spPr>
            <a:ln w="31750">
              <a:solidFill>
                <a:srgbClr val="000000"/>
              </a:solidFill>
            </a:ln>
          </c:spPr>
          <c:marker>
            <c:symbol val="diamond"/>
            <c:size val="10"/>
            <c:spPr>
              <a:solidFill>
                <a:schemeClr val="accent6">
                  <a:lumMod val="40000"/>
                  <a:lumOff val="60000"/>
                </a:schemeClr>
              </a:solidFill>
              <a:ln>
                <a:solidFill>
                  <a:srgbClr val="000000"/>
                </a:solidFill>
              </a:ln>
            </c:spPr>
          </c:marker>
          <c:xVal>
            <c:numRef>
              <c:f>Clustering!$G$23</c:f>
              <c:numCache>
                <c:formatCode>General</c:formatCode>
                <c:ptCount val="1"/>
                <c:pt idx="0">
                  <c:v>1.0986329999999999E-3</c:v>
                </c:pt>
              </c:numCache>
            </c:numRef>
          </c:xVal>
          <c:yVal>
            <c:numRef>
              <c:f>Clustering!$H$23</c:f>
              <c:numCache>
                <c:formatCode>General</c:formatCode>
                <c:ptCount val="1"/>
                <c:pt idx="0">
                  <c:v>22201</c:v>
                </c:pt>
              </c:numCache>
            </c:numRef>
          </c:yVal>
          <c:smooth val="0"/>
          <c:extLst>
            <c:ext xmlns:c16="http://schemas.microsoft.com/office/drawing/2014/chart" uri="{C3380CC4-5D6E-409C-BE32-E72D297353CC}">
              <c16:uniqueId val="{00000000-619D-334D-82BC-A9EB05CAF836}"/>
            </c:ext>
          </c:extLst>
        </c:ser>
        <c:ser>
          <c:idx val="0"/>
          <c:order val="1"/>
          <c:tx>
            <c:strRef>
              <c:f>Clustering!$F$24</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Clustering!$G$24</c:f>
              <c:numCache>
                <c:formatCode>General</c:formatCode>
                <c:ptCount val="1"/>
                <c:pt idx="0">
                  <c:v>8.7890629999999997E-3</c:v>
                </c:pt>
              </c:numCache>
            </c:numRef>
          </c:xVal>
          <c:yVal>
            <c:numRef>
              <c:f>Clustering!$H$24</c:f>
              <c:numCache>
                <c:formatCode>General</c:formatCode>
                <c:ptCount val="1"/>
                <c:pt idx="0">
                  <c:v>21609</c:v>
                </c:pt>
              </c:numCache>
            </c:numRef>
          </c:yVal>
          <c:smooth val="0"/>
          <c:extLst>
            <c:ext xmlns:c16="http://schemas.microsoft.com/office/drawing/2014/chart" uri="{C3380CC4-5D6E-409C-BE32-E72D297353CC}">
              <c16:uniqueId val="{00000001-619D-334D-82BC-A9EB05CAF836}"/>
            </c:ext>
          </c:extLst>
        </c:ser>
        <c:ser>
          <c:idx val="2"/>
          <c:order val="2"/>
          <c:tx>
            <c:strRef>
              <c:f>Clustering!$F$28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Clustering!$G$28</c:f>
              <c:numCache>
                <c:formatCode>General</c:formatCode>
                <c:ptCount val="1"/>
                <c:pt idx="0">
                  <c:v>1.7578125E-2</c:v>
                </c:pt>
              </c:numCache>
            </c:numRef>
          </c:xVal>
          <c:yVal>
            <c:numRef>
              <c:f>Clustering!$H$28</c:f>
              <c:numCache>
                <c:formatCode>General</c:formatCode>
                <c:ptCount val="1"/>
                <c:pt idx="0">
                  <c:v>11025</c:v>
                </c:pt>
              </c:numCache>
            </c:numRef>
          </c:yVal>
          <c:smooth val="0"/>
          <c:extLst>
            <c:ext xmlns:c16="http://schemas.microsoft.com/office/drawing/2014/chart" uri="{C3380CC4-5D6E-409C-BE32-E72D297353CC}">
              <c16:uniqueId val="{00000002-619D-334D-82BC-A9EB05CAF836}"/>
            </c:ext>
          </c:extLst>
        </c:ser>
        <c:ser>
          <c:idx val="4"/>
          <c:order val="3"/>
          <c:tx>
            <c:strRef>
              <c:f>Clustering!$F$30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Clustering!$G$30</c:f>
              <c:numCache>
                <c:formatCode>General</c:formatCode>
                <c:ptCount val="1"/>
                <c:pt idx="0">
                  <c:v>7.32421875E-2</c:v>
                </c:pt>
              </c:numCache>
            </c:numRef>
          </c:xVal>
          <c:yVal>
            <c:numRef>
              <c:f>Clustering!$H$30</c:f>
              <c:numCache>
                <c:formatCode>General</c:formatCode>
                <c:ptCount val="1"/>
                <c:pt idx="0">
                  <c:v>1225</c:v>
                </c:pt>
              </c:numCache>
            </c:numRef>
          </c:yVal>
          <c:smooth val="0"/>
          <c:extLst>
            <c:ext xmlns:c16="http://schemas.microsoft.com/office/drawing/2014/chart" uri="{C3380CC4-5D6E-409C-BE32-E72D297353CC}">
              <c16:uniqueId val="{00000003-619D-334D-82BC-A9EB05CAF836}"/>
            </c:ext>
          </c:extLst>
        </c:ser>
        <c:ser>
          <c:idx val="3"/>
          <c:order val="4"/>
          <c:tx>
            <c:strRef>
              <c:f>Clustering!$F$47</c:f>
              <c:strCache>
                <c:ptCount val="1"/>
                <c:pt idx="0">
                  <c:v>CNN4</c:v>
                </c:pt>
              </c:strCache>
            </c:strRef>
          </c:tx>
          <c:dPt>
            <c:idx val="0"/>
            <c:marker>
              <c:symbol val="diamond"/>
              <c:size val="10"/>
              <c:spPr>
                <a:solidFill>
                  <a:schemeClr val="accent4"/>
                </a:solidFill>
                <a:ln>
                  <a:solidFill>
                    <a:srgbClr val="000000"/>
                  </a:solidFill>
                </a:ln>
              </c:spPr>
            </c:marker>
            <c:bubble3D val="0"/>
            <c:spPr>
              <a:ln>
                <a:solidFill>
                  <a:srgbClr val="000000"/>
                </a:solidFill>
              </a:ln>
            </c:spPr>
            <c:extLst>
              <c:ext xmlns:c16="http://schemas.microsoft.com/office/drawing/2014/chart" uri="{C3380CC4-5D6E-409C-BE32-E72D297353CC}">
                <c16:uniqueId val="{00000005-619D-334D-82BC-A9EB05CAF836}"/>
              </c:ext>
            </c:extLst>
          </c:dPt>
          <c:xVal>
            <c:numRef>
              <c:f>Clustering!$G$47</c:f>
              <c:numCache>
                <c:formatCode>General</c:formatCode>
                <c:ptCount val="1"/>
                <c:pt idx="0">
                  <c:v>9.765625E-3</c:v>
                </c:pt>
              </c:numCache>
            </c:numRef>
          </c:xVal>
          <c:yVal>
            <c:numRef>
              <c:f>Clustering!$H$47</c:f>
              <c:numCache>
                <c:formatCode>General</c:formatCode>
                <c:ptCount val="1"/>
                <c:pt idx="0">
                  <c:v>5329</c:v>
                </c:pt>
              </c:numCache>
            </c:numRef>
          </c:yVal>
          <c:smooth val="0"/>
          <c:extLst>
            <c:ext xmlns:c16="http://schemas.microsoft.com/office/drawing/2014/chart" uri="{C3380CC4-5D6E-409C-BE32-E72D297353CC}">
              <c16:uniqueId val="{00000006-619D-334D-82BC-A9EB05CAF836}"/>
            </c:ext>
          </c:extLst>
        </c:ser>
        <c:ser>
          <c:idx val="5"/>
          <c:order val="5"/>
          <c:tx>
            <c:strRef>
              <c:f>Clustering!$F$48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Clustering!$G$48</c:f>
              <c:numCache>
                <c:formatCode>General</c:formatCode>
                <c:ptCount val="1"/>
                <c:pt idx="0">
                  <c:v>5.2734375E-2</c:v>
                </c:pt>
              </c:numCache>
            </c:numRef>
          </c:xVal>
          <c:yVal>
            <c:numRef>
              <c:f>Clustering!$H$48</c:f>
              <c:numCache>
                <c:formatCode>General</c:formatCode>
                <c:ptCount val="1"/>
                <c:pt idx="0">
                  <c:v>5041</c:v>
                </c:pt>
              </c:numCache>
            </c:numRef>
          </c:yVal>
          <c:smooth val="0"/>
          <c:extLst>
            <c:ext xmlns:c16="http://schemas.microsoft.com/office/drawing/2014/chart" uri="{C3380CC4-5D6E-409C-BE32-E72D297353CC}">
              <c16:uniqueId val="{00000007-619D-334D-82BC-A9EB05CAF836}"/>
            </c:ext>
          </c:extLst>
        </c:ser>
        <c:ser>
          <c:idx val="6"/>
          <c:order val="6"/>
          <c:tx>
            <c:strRef>
              <c:f>Clustering!$F$49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Clustering!$G$49</c:f>
              <c:numCache>
                <c:formatCode>General</c:formatCode>
                <c:ptCount val="1"/>
                <c:pt idx="0">
                  <c:v>2.734375E-2</c:v>
                </c:pt>
              </c:numCache>
            </c:numRef>
          </c:xVal>
          <c:yVal>
            <c:numRef>
              <c:f>Clustering!$H$49</c:f>
              <c:numCache>
                <c:formatCode>General</c:formatCode>
                <c:ptCount val="1"/>
                <c:pt idx="0">
                  <c:v>5329</c:v>
                </c:pt>
              </c:numCache>
            </c:numRef>
          </c:yVal>
          <c:smooth val="0"/>
          <c:extLst>
            <c:ext xmlns:c16="http://schemas.microsoft.com/office/drawing/2014/chart" uri="{C3380CC4-5D6E-409C-BE32-E72D297353CC}">
              <c16:uniqueId val="{00000008-619D-334D-82BC-A9EB05CAF836}"/>
            </c:ext>
          </c:extLst>
        </c:ser>
        <c:ser>
          <c:idx val="7"/>
          <c:order val="7"/>
          <c:tx>
            <c:strRef>
              <c:f>Clustering!$F$51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Clustering!$G$51</c:f>
              <c:numCache>
                <c:formatCode>General</c:formatCode>
                <c:ptCount val="1"/>
                <c:pt idx="0">
                  <c:v>5.2734375E-2</c:v>
                </c:pt>
              </c:numCache>
            </c:numRef>
          </c:xVal>
          <c:yVal>
            <c:numRef>
              <c:f>Clustering!$H$51</c:f>
              <c:numCache>
                <c:formatCode>General</c:formatCode>
                <c:ptCount val="1"/>
                <c:pt idx="0">
                  <c:v>2628</c:v>
                </c:pt>
              </c:numCache>
            </c:numRef>
          </c:yVal>
          <c:smooth val="0"/>
          <c:extLst>
            <c:ext xmlns:c16="http://schemas.microsoft.com/office/drawing/2014/chart" uri="{C3380CC4-5D6E-409C-BE32-E72D297353CC}">
              <c16:uniqueId val="{00000009-619D-334D-82BC-A9EB05CAF836}"/>
            </c:ext>
          </c:extLst>
        </c:ser>
        <c:ser>
          <c:idx val="8"/>
          <c:order val="8"/>
          <c:tx>
            <c:strRef>
              <c:f>Clustering!$F$39</c:f>
              <c:strCache>
                <c:ptCount val="1"/>
                <c:pt idx="0">
                  <c:v>CNN11</c:v>
                </c:pt>
              </c:strCache>
            </c:strRef>
          </c:tx>
          <c:dPt>
            <c:idx val="0"/>
            <c:marker>
              <c:symbol val="diamond"/>
              <c:size val="10"/>
              <c:spPr>
                <a:solidFill>
                  <a:srgbClr val="660066"/>
                </a:solidFill>
                <a:ln>
                  <a:solidFill>
                    <a:srgbClr val="000000"/>
                  </a:solidFill>
                </a:ln>
              </c:spPr>
            </c:marker>
            <c:bubble3D val="0"/>
            <c:spPr>
              <a:ln>
                <a:solidFill>
                  <a:srgbClr val="000000"/>
                </a:solidFill>
              </a:ln>
            </c:spPr>
            <c:extLst>
              <c:ext xmlns:c16="http://schemas.microsoft.com/office/drawing/2014/chart" uri="{C3380CC4-5D6E-409C-BE32-E72D297353CC}">
                <c16:uniqueId val="{0000000B-619D-334D-82BC-A9EB05CAF836}"/>
              </c:ext>
            </c:extLst>
          </c:dPt>
          <c:xVal>
            <c:numRef>
              <c:f>Clustering!$G$39</c:f>
              <c:numCache>
                <c:formatCode>General</c:formatCode>
                <c:ptCount val="1"/>
                <c:pt idx="0">
                  <c:v>1.5625E-2</c:v>
                </c:pt>
              </c:numCache>
            </c:numRef>
          </c:xVal>
          <c:yVal>
            <c:numRef>
              <c:f>Clustering!$H$39</c:f>
              <c:numCache>
                <c:formatCode>General</c:formatCode>
                <c:ptCount val="1"/>
                <c:pt idx="0">
                  <c:v>3136</c:v>
                </c:pt>
              </c:numCache>
            </c:numRef>
          </c:yVal>
          <c:smooth val="0"/>
          <c:extLst>
            <c:ext xmlns:c16="http://schemas.microsoft.com/office/drawing/2014/chart" uri="{C3380CC4-5D6E-409C-BE32-E72D297353CC}">
              <c16:uniqueId val="{0000000C-619D-334D-82BC-A9EB05CAF836}"/>
            </c:ext>
          </c:extLst>
        </c:ser>
        <c:ser>
          <c:idx val="9"/>
          <c:order val="9"/>
          <c:tx>
            <c:strRef>
              <c:f>Clustering!$F$34</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Clustering!$G$34</c:f>
              <c:numCache>
                <c:formatCode>General</c:formatCode>
                <c:ptCount val="1"/>
                <c:pt idx="0">
                  <c:v>1.953125E-3</c:v>
                </c:pt>
              </c:numCache>
            </c:numRef>
          </c:xVal>
          <c:yVal>
            <c:numRef>
              <c:f>Clustering!$H$34</c:f>
              <c:numCache>
                <c:formatCode>General</c:formatCode>
                <c:ptCount val="1"/>
                <c:pt idx="0">
                  <c:v>12544</c:v>
                </c:pt>
              </c:numCache>
            </c:numRef>
          </c:yVal>
          <c:smooth val="0"/>
          <c:extLst>
            <c:ext xmlns:c16="http://schemas.microsoft.com/office/drawing/2014/chart" uri="{C3380CC4-5D6E-409C-BE32-E72D297353CC}">
              <c16:uniqueId val="{0000000D-619D-334D-82BC-A9EB05CAF836}"/>
            </c:ext>
          </c:extLst>
        </c:ser>
        <c:ser>
          <c:idx val="10"/>
          <c:order val="10"/>
          <c:tx>
            <c:strRef>
              <c:f>Clustering!$F$16</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Clustering!$G$16</c:f>
              <c:numCache>
                <c:formatCode>General</c:formatCode>
                <c:ptCount val="1"/>
                <c:pt idx="0">
                  <c:v>1.953125</c:v>
                </c:pt>
              </c:numCache>
            </c:numRef>
          </c:xVal>
          <c:yVal>
            <c:numRef>
              <c:f>Clustering!$H$16</c:f>
              <c:numCache>
                <c:formatCode>General</c:formatCode>
                <c:ptCount val="1"/>
                <c:pt idx="0">
                  <c:v>1</c:v>
                </c:pt>
              </c:numCache>
            </c:numRef>
          </c:yVal>
          <c:smooth val="0"/>
          <c:extLst>
            <c:ext xmlns:c16="http://schemas.microsoft.com/office/drawing/2014/chart" uri="{C3380CC4-5D6E-409C-BE32-E72D297353CC}">
              <c16:uniqueId val="{0000000E-619D-334D-82BC-A9EB05CAF836}"/>
            </c:ext>
          </c:extLst>
        </c:ser>
        <c:ser>
          <c:idx val="11"/>
          <c:order val="11"/>
          <c:tx>
            <c:strRef>
              <c:f>Clustering!$F$17</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Clustering!$G$17</c:f>
              <c:numCache>
                <c:formatCode>General</c:formatCode>
                <c:ptCount val="1"/>
                <c:pt idx="0">
                  <c:v>1.470703125</c:v>
                </c:pt>
              </c:numCache>
            </c:numRef>
          </c:xVal>
          <c:yVal>
            <c:numRef>
              <c:f>Clustering!$H$17</c:f>
              <c:numCache>
                <c:formatCode>General</c:formatCode>
                <c:ptCount val="1"/>
                <c:pt idx="0">
                  <c:v>1</c:v>
                </c:pt>
              </c:numCache>
            </c:numRef>
          </c:yVal>
          <c:smooth val="0"/>
          <c:extLst>
            <c:ext xmlns:c16="http://schemas.microsoft.com/office/drawing/2014/chart" uri="{C3380CC4-5D6E-409C-BE32-E72D297353CC}">
              <c16:uniqueId val="{0000000F-619D-334D-82BC-A9EB05CAF836}"/>
            </c:ext>
          </c:extLst>
        </c:ser>
        <c:ser>
          <c:idx val="12"/>
          <c:order val="12"/>
          <c:tx>
            <c:strRef>
              <c:f>Clustering!$F$90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Clustering!$G$90</c:f>
              <c:numCache>
                <c:formatCode>General</c:formatCode>
                <c:ptCount val="1"/>
                <c:pt idx="0">
                  <c:v>0.1640625</c:v>
                </c:pt>
              </c:numCache>
            </c:numRef>
          </c:xVal>
          <c:yVal>
            <c:numRef>
              <c:f>Clustering!$H$90</c:f>
              <c:numCache>
                <c:formatCode>General</c:formatCode>
                <c:ptCount val="1"/>
                <c:pt idx="0">
                  <c:v>289</c:v>
                </c:pt>
              </c:numCache>
            </c:numRef>
          </c:yVal>
          <c:smooth val="0"/>
          <c:extLst>
            <c:ext xmlns:c16="http://schemas.microsoft.com/office/drawing/2014/chart" uri="{C3380CC4-5D6E-409C-BE32-E72D297353CC}">
              <c16:uniqueId val="{00000010-619D-334D-82BC-A9EB05CAF836}"/>
            </c:ext>
          </c:extLst>
        </c:ser>
        <c:ser>
          <c:idx val="13"/>
          <c:order val="13"/>
          <c:tx>
            <c:strRef>
              <c:f>Clustering!$F$88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Clustering!$G$88</c:f>
              <c:numCache>
                <c:formatCode>General</c:formatCode>
                <c:ptCount val="1"/>
                <c:pt idx="0">
                  <c:v>0.140625</c:v>
                </c:pt>
              </c:numCache>
            </c:numRef>
          </c:xVal>
          <c:yVal>
            <c:numRef>
              <c:f>Clustering!$H$88</c:f>
              <c:numCache>
                <c:formatCode>General</c:formatCode>
                <c:ptCount val="1"/>
                <c:pt idx="0">
                  <c:v>289</c:v>
                </c:pt>
              </c:numCache>
            </c:numRef>
          </c:yVal>
          <c:smooth val="0"/>
          <c:extLst>
            <c:ext xmlns:c16="http://schemas.microsoft.com/office/drawing/2014/chart" uri="{C3380CC4-5D6E-409C-BE32-E72D297353CC}">
              <c16:uniqueId val="{00000011-619D-334D-82BC-A9EB05CAF836}"/>
            </c:ext>
          </c:extLst>
        </c:ser>
        <c:ser>
          <c:idx val="14"/>
          <c:order val="14"/>
          <c:tx>
            <c:strRef>
              <c:f>Clustering!$F$98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Clustering!$G$98</c:f>
              <c:numCache>
                <c:formatCode>General</c:formatCode>
                <c:ptCount val="1"/>
                <c:pt idx="0">
                  <c:v>0.4921875</c:v>
                </c:pt>
              </c:numCache>
            </c:numRef>
          </c:xVal>
          <c:yVal>
            <c:numRef>
              <c:f>Clustering!$H$98</c:f>
              <c:numCache>
                <c:formatCode>General</c:formatCode>
                <c:ptCount val="1"/>
                <c:pt idx="0">
                  <c:v>289</c:v>
                </c:pt>
              </c:numCache>
            </c:numRef>
          </c:yVal>
          <c:smooth val="0"/>
          <c:extLst>
            <c:ext xmlns:c16="http://schemas.microsoft.com/office/drawing/2014/chart" uri="{C3380CC4-5D6E-409C-BE32-E72D297353CC}">
              <c16:uniqueId val="{00000012-619D-334D-82BC-A9EB05CAF836}"/>
            </c:ext>
          </c:extLst>
        </c:ser>
        <c:ser>
          <c:idx val="15"/>
          <c:order val="15"/>
          <c:tx>
            <c:strRef>
              <c:f>Clustering!$F$99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Clustering!$G$99</c:f>
              <c:numCache>
                <c:formatCode>General</c:formatCode>
                <c:ptCount val="1"/>
                <c:pt idx="0">
                  <c:v>0.375</c:v>
                </c:pt>
              </c:numCache>
            </c:numRef>
          </c:xVal>
          <c:yVal>
            <c:numRef>
              <c:f>Clustering!$H$99</c:f>
              <c:numCache>
                <c:formatCode>General</c:formatCode>
                <c:ptCount val="1"/>
                <c:pt idx="0">
                  <c:v>289</c:v>
                </c:pt>
              </c:numCache>
            </c:numRef>
          </c:yVal>
          <c:smooth val="0"/>
          <c:extLst>
            <c:ext xmlns:c16="http://schemas.microsoft.com/office/drawing/2014/chart" uri="{C3380CC4-5D6E-409C-BE32-E72D297353CC}">
              <c16:uniqueId val="{00000013-619D-334D-82BC-A9EB05CAF836}"/>
            </c:ext>
          </c:extLst>
        </c:ser>
        <c:ser>
          <c:idx val="16"/>
          <c:order val="16"/>
          <c:tx>
            <c:strRef>
              <c:f>Clustering!$F$100</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Clustering!$G$100</c:f>
              <c:numCache>
                <c:formatCode>General</c:formatCode>
                <c:ptCount val="1"/>
                <c:pt idx="0">
                  <c:v>0.1875</c:v>
                </c:pt>
              </c:numCache>
            </c:numRef>
          </c:xVal>
          <c:yVal>
            <c:numRef>
              <c:f>Clustering!$H$100</c:f>
              <c:numCache>
                <c:formatCode>General</c:formatCode>
                <c:ptCount val="1"/>
                <c:pt idx="0">
                  <c:v>289</c:v>
                </c:pt>
              </c:numCache>
            </c:numRef>
          </c:yVal>
          <c:smooth val="0"/>
          <c:extLst>
            <c:ext xmlns:c16="http://schemas.microsoft.com/office/drawing/2014/chart" uri="{C3380CC4-5D6E-409C-BE32-E72D297353CC}">
              <c16:uniqueId val="{00000014-619D-334D-82BC-A9EB05CAF836}"/>
            </c:ext>
          </c:extLst>
        </c:ser>
        <c:ser>
          <c:idx val="17"/>
          <c:order val="17"/>
          <c:tx>
            <c:strRef>
              <c:f>Clustering!$F$101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Clustering!$G$101</c:f>
              <c:numCache>
                <c:formatCode>General</c:formatCode>
                <c:ptCount val="1"/>
                <c:pt idx="0">
                  <c:v>0.287109375</c:v>
                </c:pt>
              </c:numCache>
            </c:numRef>
          </c:xVal>
          <c:yVal>
            <c:numRef>
              <c:f>Clustering!$H$101</c:f>
              <c:numCache>
                <c:formatCode>General</c:formatCode>
                <c:ptCount val="1"/>
                <c:pt idx="0">
                  <c:v>289</c:v>
                </c:pt>
              </c:numCache>
            </c:numRef>
          </c:yVal>
          <c:smooth val="0"/>
          <c:extLst>
            <c:ext xmlns:c16="http://schemas.microsoft.com/office/drawing/2014/chart" uri="{C3380CC4-5D6E-409C-BE32-E72D297353CC}">
              <c16:uniqueId val="{00000015-619D-334D-82BC-A9EB05CAF836}"/>
            </c:ext>
          </c:extLst>
        </c:ser>
        <c:ser>
          <c:idx val="18"/>
          <c:order val="18"/>
          <c:tx>
            <c:strRef>
              <c:f>Clustering!$F$95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Clustering!$G$95</c:f>
              <c:numCache>
                <c:formatCode>General</c:formatCode>
                <c:ptCount val="1"/>
                <c:pt idx="0">
                  <c:v>0.125</c:v>
                </c:pt>
              </c:numCache>
            </c:numRef>
          </c:xVal>
          <c:yVal>
            <c:numRef>
              <c:f>Clustering!$H$95</c:f>
              <c:numCache>
                <c:formatCode>General</c:formatCode>
                <c:ptCount val="1"/>
                <c:pt idx="0">
                  <c:v>361</c:v>
                </c:pt>
              </c:numCache>
            </c:numRef>
          </c:yVal>
          <c:smooth val="0"/>
          <c:extLst>
            <c:ext xmlns:c16="http://schemas.microsoft.com/office/drawing/2014/chart" uri="{C3380CC4-5D6E-409C-BE32-E72D297353CC}">
              <c16:uniqueId val="{00000016-619D-334D-82BC-A9EB05CAF836}"/>
            </c:ext>
          </c:extLst>
        </c:ser>
        <c:ser>
          <c:idx val="19"/>
          <c:order val="19"/>
          <c:tx>
            <c:strRef>
              <c:f>Clustering!$F$96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Clustering!$G$96</c:f>
              <c:numCache>
                <c:formatCode>General</c:formatCode>
                <c:ptCount val="1"/>
                <c:pt idx="0">
                  <c:v>0.25</c:v>
                </c:pt>
              </c:numCache>
            </c:numRef>
          </c:xVal>
          <c:yVal>
            <c:numRef>
              <c:f>Clustering!$H$96</c:f>
              <c:numCache>
                <c:formatCode>General</c:formatCode>
                <c:ptCount val="1"/>
                <c:pt idx="0">
                  <c:v>361</c:v>
                </c:pt>
              </c:numCache>
            </c:numRef>
          </c:yVal>
          <c:smooth val="0"/>
          <c:extLst>
            <c:ext xmlns:c16="http://schemas.microsoft.com/office/drawing/2014/chart" uri="{C3380CC4-5D6E-409C-BE32-E72D297353CC}">
              <c16:uniqueId val="{00000017-619D-334D-82BC-A9EB05CAF836}"/>
            </c:ext>
          </c:extLst>
        </c:ser>
        <c:ser>
          <c:idx val="20"/>
          <c:order val="20"/>
          <c:tx>
            <c:strRef>
              <c:f>Clustering!$F$58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Clustering!$G$58</c:f>
              <c:numCache>
                <c:formatCode>General</c:formatCode>
                <c:ptCount val="1"/>
                <c:pt idx="0">
                  <c:v>1.4765625</c:v>
                </c:pt>
              </c:numCache>
            </c:numRef>
          </c:xVal>
          <c:yVal>
            <c:numRef>
              <c:f>Clustering!$H$58</c:f>
              <c:numCache>
                <c:formatCode>General</c:formatCode>
                <c:ptCount val="1"/>
                <c:pt idx="0">
                  <c:v>64</c:v>
                </c:pt>
              </c:numCache>
            </c:numRef>
          </c:yVal>
          <c:smooth val="0"/>
          <c:extLst>
            <c:ext xmlns:c16="http://schemas.microsoft.com/office/drawing/2014/chart" uri="{C3380CC4-5D6E-409C-BE32-E72D297353CC}">
              <c16:uniqueId val="{00000018-619D-334D-82BC-A9EB05CAF836}"/>
            </c:ext>
          </c:extLst>
        </c:ser>
        <c:ser>
          <c:idx val="21"/>
          <c:order val="21"/>
          <c:tx>
            <c:strRef>
              <c:f>Clustering!$F$59</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Clustering!$G$59</c:f>
              <c:numCache>
                <c:formatCode>General</c:formatCode>
                <c:ptCount val="1"/>
                <c:pt idx="0">
                  <c:v>0.7</c:v>
                </c:pt>
              </c:numCache>
            </c:numRef>
          </c:xVal>
          <c:yVal>
            <c:numRef>
              <c:f>Clustering!$H$59</c:f>
              <c:numCache>
                <c:formatCode>General</c:formatCode>
                <c:ptCount val="1"/>
                <c:pt idx="0">
                  <c:v>64</c:v>
                </c:pt>
              </c:numCache>
            </c:numRef>
          </c:yVal>
          <c:smooth val="0"/>
          <c:extLst>
            <c:ext xmlns:c16="http://schemas.microsoft.com/office/drawing/2014/chart" uri="{C3380CC4-5D6E-409C-BE32-E72D297353CC}">
              <c16:uniqueId val="{00000019-619D-334D-82BC-A9EB05CAF836}"/>
            </c:ext>
          </c:extLst>
        </c:ser>
        <c:ser>
          <c:idx val="22"/>
          <c:order val="22"/>
          <c:tx>
            <c:strRef>
              <c:f>Clustering!$F$60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Clustering!$G$60</c:f>
              <c:numCache>
                <c:formatCode>General</c:formatCode>
                <c:ptCount val="1"/>
                <c:pt idx="0">
                  <c:v>0.875</c:v>
                </c:pt>
              </c:numCache>
            </c:numRef>
          </c:xVal>
          <c:yVal>
            <c:numRef>
              <c:f>Clustering!$H$60</c:f>
              <c:numCache>
                <c:formatCode>General</c:formatCode>
                <c:ptCount val="1"/>
                <c:pt idx="0">
                  <c:v>64</c:v>
                </c:pt>
              </c:numCache>
            </c:numRef>
          </c:yVal>
          <c:smooth val="0"/>
          <c:extLst>
            <c:ext xmlns:c16="http://schemas.microsoft.com/office/drawing/2014/chart" uri="{C3380CC4-5D6E-409C-BE32-E72D297353CC}">
              <c16:uniqueId val="{0000001A-619D-334D-82BC-A9EB05CAF836}"/>
            </c:ext>
          </c:extLst>
        </c:ser>
        <c:ser>
          <c:idx val="25"/>
          <c:order val="23"/>
          <c:tx>
            <c:strRef>
              <c:f>Clustering!$F$74</c:f>
              <c:strCache>
                <c:ptCount val="1"/>
                <c:pt idx="0">
                  <c:v>CNN4</c:v>
                </c:pt>
              </c:strCache>
            </c:strRef>
          </c:tx>
          <c:spPr>
            <a:ln>
              <a:solidFill>
                <a:srgbClr val="000000"/>
              </a:solidFill>
            </a:ln>
          </c:spPr>
          <c:marker>
            <c:symbol val="diamond"/>
            <c:size val="12"/>
            <c:spPr>
              <a:solidFill>
                <a:schemeClr val="accent4"/>
              </a:solidFill>
              <a:ln>
                <a:solidFill>
                  <a:srgbClr val="000000"/>
                </a:solidFill>
              </a:ln>
            </c:spPr>
          </c:marker>
          <c:xVal>
            <c:numRef>
              <c:f>Clustering!$G$74</c:f>
              <c:numCache>
                <c:formatCode>General</c:formatCode>
                <c:ptCount val="1"/>
                <c:pt idx="0">
                  <c:v>0.65625</c:v>
                </c:pt>
              </c:numCache>
            </c:numRef>
          </c:xVal>
          <c:yVal>
            <c:numRef>
              <c:f>Clustering!$H$74</c:f>
              <c:numCache>
                <c:formatCode>General</c:formatCode>
                <c:ptCount val="1"/>
                <c:pt idx="0">
                  <c:v>40</c:v>
                </c:pt>
              </c:numCache>
            </c:numRef>
          </c:yVal>
          <c:smooth val="0"/>
          <c:extLst>
            <c:ext xmlns:c16="http://schemas.microsoft.com/office/drawing/2014/chart" uri="{C3380CC4-5D6E-409C-BE32-E72D297353CC}">
              <c16:uniqueId val="{0000001B-619D-334D-82BC-A9EB05CAF836}"/>
            </c:ext>
          </c:extLst>
        </c:ser>
        <c:ser>
          <c:idx val="26"/>
          <c:order val="24"/>
          <c:tx>
            <c:strRef>
              <c:f>Clustering!$F$75</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Clustering!$G$75</c:f>
              <c:numCache>
                <c:formatCode>General</c:formatCode>
                <c:ptCount val="1"/>
                <c:pt idx="0">
                  <c:v>0.5625</c:v>
                </c:pt>
              </c:numCache>
            </c:numRef>
          </c:xVal>
          <c:yVal>
            <c:numRef>
              <c:f>Clustering!$H$75</c:f>
              <c:numCache>
                <c:formatCode>General</c:formatCode>
                <c:ptCount val="1"/>
                <c:pt idx="0">
                  <c:v>64</c:v>
                </c:pt>
              </c:numCache>
            </c:numRef>
          </c:yVal>
          <c:smooth val="0"/>
          <c:extLst>
            <c:ext xmlns:c16="http://schemas.microsoft.com/office/drawing/2014/chart" uri="{C3380CC4-5D6E-409C-BE32-E72D297353CC}">
              <c16:uniqueId val="{0000001C-619D-334D-82BC-A9EB05CAF836}"/>
            </c:ext>
          </c:extLst>
        </c:ser>
        <c:ser>
          <c:idx val="27"/>
          <c:order val="25"/>
          <c:tx>
            <c:strRef>
              <c:f>Clustering!$F$76</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Clustering!$G$76</c:f>
              <c:numCache>
                <c:formatCode>General</c:formatCode>
                <c:ptCount val="1"/>
                <c:pt idx="0">
                  <c:v>0.4921875</c:v>
                </c:pt>
              </c:numCache>
            </c:numRef>
          </c:xVal>
          <c:yVal>
            <c:numRef>
              <c:f>Clustering!$H$76</c:f>
              <c:numCache>
                <c:formatCode>General</c:formatCode>
                <c:ptCount val="1"/>
                <c:pt idx="0">
                  <c:v>48</c:v>
                </c:pt>
              </c:numCache>
            </c:numRef>
          </c:yVal>
          <c:smooth val="0"/>
          <c:extLst>
            <c:ext xmlns:c16="http://schemas.microsoft.com/office/drawing/2014/chart" uri="{C3380CC4-5D6E-409C-BE32-E72D297353CC}">
              <c16:uniqueId val="{0000001D-619D-334D-82BC-A9EB05CAF836}"/>
            </c:ext>
          </c:extLst>
        </c:ser>
        <c:ser>
          <c:idx val="23"/>
          <c:order val="26"/>
          <c:tx>
            <c:strRef>
              <c:f>Clustering!$F$69</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Clustering!$G$69</c:f>
              <c:numCache>
                <c:formatCode>General</c:formatCode>
                <c:ptCount val="1"/>
                <c:pt idx="0">
                  <c:v>1</c:v>
                </c:pt>
              </c:numCache>
            </c:numRef>
          </c:xVal>
          <c:yVal>
            <c:numRef>
              <c:f>Clustering!$H$69</c:f>
              <c:numCache>
                <c:formatCode>General</c:formatCode>
                <c:ptCount val="1"/>
                <c:pt idx="0">
                  <c:v>49</c:v>
                </c:pt>
              </c:numCache>
            </c:numRef>
          </c:yVal>
          <c:smooth val="0"/>
          <c:extLst>
            <c:ext xmlns:c16="http://schemas.microsoft.com/office/drawing/2014/chart" uri="{C3380CC4-5D6E-409C-BE32-E72D297353CC}">
              <c16:uniqueId val="{0000001E-619D-334D-82BC-A9EB05CAF836}"/>
            </c:ext>
          </c:extLst>
        </c:ser>
        <c:ser>
          <c:idx val="24"/>
          <c:order val="27"/>
          <c:tx>
            <c:strRef>
              <c:f>Clustering!$F$102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Clustering!$G$102</c:f>
              <c:numCache>
                <c:formatCode>General</c:formatCode>
                <c:ptCount val="1"/>
                <c:pt idx="0">
                  <c:v>0.25</c:v>
                </c:pt>
              </c:numCache>
            </c:numRef>
          </c:xVal>
          <c:yVal>
            <c:numRef>
              <c:f>Clustering!$H$102</c:f>
              <c:numCache>
                <c:formatCode>General</c:formatCode>
                <c:ptCount val="1"/>
                <c:pt idx="0">
                  <c:v>196</c:v>
                </c:pt>
              </c:numCache>
            </c:numRef>
          </c:yVal>
          <c:smooth val="0"/>
          <c:extLst>
            <c:ext xmlns:c16="http://schemas.microsoft.com/office/drawing/2014/chart" uri="{C3380CC4-5D6E-409C-BE32-E72D297353CC}">
              <c16:uniqueId val="{0000001F-619D-334D-82BC-A9EB05CAF836}"/>
            </c:ext>
          </c:extLst>
        </c:ser>
        <c:ser>
          <c:idx val="28"/>
          <c:order val="28"/>
          <c:tx>
            <c:strRef>
              <c:f>Clustering!$F$77</c:f>
              <c:strCache>
                <c:ptCount val="1"/>
                <c:pt idx="0">
                  <c:v>CNN11</c:v>
                </c:pt>
              </c:strCache>
            </c:strRef>
          </c:tx>
          <c:spPr>
            <a:ln>
              <a:solidFill>
                <a:srgbClr val="000000"/>
              </a:solidFill>
            </a:ln>
          </c:spPr>
          <c:marker>
            <c:symbol val="diamond"/>
            <c:size val="11"/>
            <c:spPr>
              <a:solidFill>
                <a:srgbClr val="660066"/>
              </a:solidFill>
              <a:ln>
                <a:solidFill>
                  <a:srgbClr val="000000"/>
                </a:solidFill>
              </a:ln>
            </c:spPr>
          </c:marker>
          <c:xVal>
            <c:numRef>
              <c:f>Clustering!$G$77</c:f>
              <c:numCache>
                <c:formatCode>General</c:formatCode>
                <c:ptCount val="1"/>
                <c:pt idx="0">
                  <c:v>0.5</c:v>
                </c:pt>
              </c:numCache>
            </c:numRef>
          </c:xVal>
          <c:yVal>
            <c:numRef>
              <c:f>Clustering!$H$77</c:f>
              <c:numCache>
                <c:formatCode>General</c:formatCode>
                <c:ptCount val="1"/>
                <c:pt idx="0">
                  <c:v>49</c:v>
                </c:pt>
              </c:numCache>
            </c:numRef>
          </c:yVal>
          <c:smooth val="0"/>
          <c:extLst>
            <c:ext xmlns:c16="http://schemas.microsoft.com/office/drawing/2014/chart" uri="{C3380CC4-5D6E-409C-BE32-E72D297353CC}">
              <c16:uniqueId val="{00000020-619D-334D-82BC-A9EB05CAF836}"/>
            </c:ext>
          </c:extLst>
        </c:ser>
        <c:ser>
          <c:idx val="29"/>
          <c:order val="29"/>
          <c:tx>
            <c:strRef>
              <c:f>Clustering!$F$110</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Clustering!$G$110</c:f>
              <c:numCache>
                <c:formatCode>General</c:formatCode>
                <c:ptCount val="1"/>
                <c:pt idx="0">
                  <c:v>2.197265625E-3</c:v>
                </c:pt>
              </c:numCache>
            </c:numRef>
          </c:xVal>
          <c:yVal>
            <c:numRef>
              <c:f>Clustering!$H$110</c:f>
              <c:numCache>
                <c:formatCode>General</c:formatCode>
                <c:ptCount val="1"/>
                <c:pt idx="0">
                  <c:v>196</c:v>
                </c:pt>
              </c:numCache>
            </c:numRef>
          </c:yVal>
          <c:smooth val="0"/>
          <c:extLst>
            <c:ext xmlns:c16="http://schemas.microsoft.com/office/drawing/2014/chart" uri="{C3380CC4-5D6E-409C-BE32-E72D297353CC}">
              <c16:uniqueId val="{00000021-619D-334D-82BC-A9EB05CAF836}"/>
            </c:ext>
          </c:extLst>
        </c:ser>
        <c:ser>
          <c:idx val="30"/>
          <c:order val="30"/>
          <c:tx>
            <c:strRef>
              <c:f>Clustering!$F$111</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Clustering!$G$111</c:f>
              <c:numCache>
                <c:formatCode>General</c:formatCode>
                <c:ptCount val="1"/>
                <c:pt idx="0">
                  <c:v>4.39453125E-3</c:v>
                </c:pt>
              </c:numCache>
            </c:numRef>
          </c:xVal>
          <c:yVal>
            <c:numRef>
              <c:f>Clustering!$H$111</c:f>
              <c:numCache>
                <c:formatCode>General</c:formatCode>
                <c:ptCount val="1"/>
                <c:pt idx="0">
                  <c:v>196</c:v>
                </c:pt>
              </c:numCache>
            </c:numRef>
          </c:yVal>
          <c:smooth val="0"/>
          <c:extLst>
            <c:ext xmlns:c16="http://schemas.microsoft.com/office/drawing/2014/chart" uri="{C3380CC4-5D6E-409C-BE32-E72D297353CC}">
              <c16:uniqueId val="{00000022-619D-334D-82BC-A9EB05CAF836}"/>
            </c:ext>
          </c:extLst>
        </c:ser>
        <c:ser>
          <c:idx val="31"/>
          <c:order val="31"/>
          <c:tx>
            <c:strRef>
              <c:f>Clustering!$F$112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Clustering!$G$112</c:f>
              <c:numCache>
                <c:formatCode>General</c:formatCode>
                <c:ptCount val="1"/>
                <c:pt idx="0">
                  <c:v>4.39453125E-3</c:v>
                </c:pt>
              </c:numCache>
            </c:numRef>
          </c:xVal>
          <c:yVal>
            <c:numRef>
              <c:f>Clustering!$H$112</c:f>
              <c:numCache>
                <c:formatCode>General</c:formatCode>
                <c:ptCount val="1"/>
                <c:pt idx="0">
                  <c:v>49</c:v>
                </c:pt>
              </c:numCache>
            </c:numRef>
          </c:yVal>
          <c:smooth val="0"/>
          <c:extLst>
            <c:ext xmlns:c16="http://schemas.microsoft.com/office/drawing/2014/chart" uri="{C3380CC4-5D6E-409C-BE32-E72D297353CC}">
              <c16:uniqueId val="{00000023-619D-334D-82BC-A9EB05CAF836}"/>
            </c:ext>
          </c:extLst>
        </c:ser>
        <c:ser>
          <c:idx val="32"/>
          <c:order val="32"/>
          <c:tx>
            <c:strRef>
              <c:f>Clustering!$F$113</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Clustering!$G$113</c:f>
              <c:numCache>
                <c:formatCode>General</c:formatCode>
                <c:ptCount val="1"/>
                <c:pt idx="0">
                  <c:v>8.7890625E-3</c:v>
                </c:pt>
              </c:numCache>
            </c:numRef>
          </c:xVal>
          <c:yVal>
            <c:numRef>
              <c:f>Clustering!$H$113</c:f>
              <c:numCache>
                <c:formatCode>General</c:formatCode>
                <c:ptCount val="1"/>
                <c:pt idx="0">
                  <c:v>49</c:v>
                </c:pt>
              </c:numCache>
            </c:numRef>
          </c:yVal>
          <c:smooth val="0"/>
          <c:extLst>
            <c:ext xmlns:c16="http://schemas.microsoft.com/office/drawing/2014/chart" uri="{C3380CC4-5D6E-409C-BE32-E72D297353CC}">
              <c16:uniqueId val="{00000024-619D-334D-82BC-A9EB05CAF836}"/>
            </c:ext>
          </c:extLst>
        </c:ser>
        <c:ser>
          <c:idx val="33"/>
          <c:order val="33"/>
          <c:tx>
            <c:strRef>
              <c:f>Clustering!$F$115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Clustering!$G$115</c:f>
              <c:numCache>
                <c:formatCode>General</c:formatCode>
                <c:ptCount val="1"/>
                <c:pt idx="0">
                  <c:v>8.7890625E-3</c:v>
                </c:pt>
              </c:numCache>
            </c:numRef>
          </c:xVal>
          <c:yVal>
            <c:numRef>
              <c:f>Clustering!$H$115</c:f>
              <c:numCache>
                <c:formatCode>General</c:formatCode>
                <c:ptCount val="1"/>
                <c:pt idx="0">
                  <c:v>100</c:v>
                </c:pt>
              </c:numCache>
            </c:numRef>
          </c:yVal>
          <c:smooth val="0"/>
          <c:extLst>
            <c:ext xmlns:c16="http://schemas.microsoft.com/office/drawing/2014/chart" uri="{C3380CC4-5D6E-409C-BE32-E72D297353CC}">
              <c16:uniqueId val="{00000025-619D-334D-82BC-A9EB05CAF836}"/>
            </c:ext>
          </c:extLst>
        </c:ser>
        <c:ser>
          <c:idx val="34"/>
          <c:order val="34"/>
          <c:tx>
            <c:strRef>
              <c:f>Clustering!$F$116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Clustering!$G$116</c:f>
              <c:numCache>
                <c:formatCode>General</c:formatCode>
                <c:ptCount val="1"/>
                <c:pt idx="0">
                  <c:v>4.39453125E-3</c:v>
                </c:pt>
              </c:numCache>
            </c:numRef>
          </c:xVal>
          <c:yVal>
            <c:numRef>
              <c:f>Clustering!$H$116</c:f>
              <c:numCache>
                <c:formatCode>General</c:formatCode>
                <c:ptCount val="1"/>
                <c:pt idx="0">
                  <c:v>100</c:v>
                </c:pt>
              </c:numCache>
            </c:numRef>
          </c:yVal>
          <c:smooth val="0"/>
          <c:extLst>
            <c:ext xmlns:c16="http://schemas.microsoft.com/office/drawing/2014/chart" uri="{C3380CC4-5D6E-409C-BE32-E72D297353CC}">
              <c16:uniqueId val="{00000026-619D-334D-82BC-A9EB05CAF836}"/>
            </c:ext>
          </c:extLst>
        </c:ser>
        <c:ser>
          <c:idx val="35"/>
          <c:order val="35"/>
          <c:tx>
            <c:strRef>
              <c:f>Clustering!$F$79</c:f>
              <c:strCache>
                <c:ptCount val="1"/>
                <c:pt idx="0">
                  <c:v>CNN9</c:v>
                </c:pt>
              </c:strCache>
            </c:strRef>
          </c:tx>
          <c:spPr>
            <a:ln>
              <a:solidFill>
                <a:srgbClr val="000000"/>
              </a:solidFill>
            </a:ln>
          </c:spPr>
          <c:marker>
            <c:symbol val="diamond"/>
            <c:size val="9"/>
            <c:spPr>
              <a:solidFill>
                <a:srgbClr val="4285F4"/>
              </a:solidFill>
              <a:ln>
                <a:solidFill>
                  <a:srgbClr val="000000"/>
                </a:solidFill>
              </a:ln>
            </c:spPr>
          </c:marker>
          <c:xVal>
            <c:numRef>
              <c:f>Clustering!$G$79</c:f>
              <c:numCache>
                <c:formatCode>General</c:formatCode>
                <c:ptCount val="1"/>
                <c:pt idx="0">
                  <c:v>0.697265625</c:v>
                </c:pt>
              </c:numCache>
            </c:numRef>
          </c:xVal>
          <c:yVal>
            <c:numRef>
              <c:f>Clustering!$H$79</c:f>
              <c:numCache>
                <c:formatCode>General</c:formatCode>
                <c:ptCount val="1"/>
                <c:pt idx="0">
                  <c:v>49</c:v>
                </c:pt>
              </c:numCache>
            </c:numRef>
          </c:yVal>
          <c:smooth val="0"/>
          <c:extLst>
            <c:ext xmlns:c16="http://schemas.microsoft.com/office/drawing/2014/chart" uri="{C3380CC4-5D6E-409C-BE32-E72D297353CC}">
              <c16:uniqueId val="{00000027-619D-334D-82BC-A9EB05CAF836}"/>
            </c:ext>
          </c:extLst>
        </c:ser>
        <c:ser>
          <c:idx val="36"/>
          <c:order val="36"/>
          <c:tx>
            <c:strRef>
              <c:f>Clustering!$F$80</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Clustering!$G$80</c:f>
              <c:numCache>
                <c:formatCode>General</c:formatCode>
                <c:ptCount val="1"/>
                <c:pt idx="0">
                  <c:v>0.546875</c:v>
                </c:pt>
              </c:numCache>
            </c:numRef>
          </c:xVal>
          <c:yVal>
            <c:numRef>
              <c:f>Clustering!$H$80</c:f>
              <c:numCache>
                <c:formatCode>General</c:formatCode>
                <c:ptCount val="1"/>
                <c:pt idx="0">
                  <c:v>49</c:v>
                </c:pt>
              </c:numCache>
            </c:numRef>
          </c:yVal>
          <c:smooth val="0"/>
          <c:extLst>
            <c:ext xmlns:c16="http://schemas.microsoft.com/office/drawing/2014/chart" uri="{C3380CC4-5D6E-409C-BE32-E72D297353CC}">
              <c16:uniqueId val="{00000028-619D-334D-82BC-A9EB05CAF836}"/>
            </c:ext>
          </c:extLst>
        </c:ser>
        <c:ser>
          <c:idx val="37"/>
          <c:order val="37"/>
          <c:tx>
            <c:strRef>
              <c:f>Clustering!$F$114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Clustering!$G$114</c:f>
              <c:numCache>
                <c:formatCode>General</c:formatCode>
                <c:ptCount val="1"/>
                <c:pt idx="0">
                  <c:v>1.94549560546875E-2</c:v>
                </c:pt>
              </c:numCache>
            </c:numRef>
          </c:xVal>
          <c:yVal>
            <c:numRef>
              <c:f>Clustering!$H$114</c:f>
              <c:numCache>
                <c:formatCode>General</c:formatCode>
                <c:ptCount val="1"/>
                <c:pt idx="0">
                  <c:v>49</c:v>
                </c:pt>
              </c:numCache>
            </c:numRef>
          </c:yVal>
          <c:smooth val="0"/>
          <c:extLst>
            <c:ext xmlns:c16="http://schemas.microsoft.com/office/drawing/2014/chart" uri="{C3380CC4-5D6E-409C-BE32-E72D297353CC}">
              <c16:uniqueId val="{00000029-619D-334D-82BC-A9EB05CAF836}"/>
            </c:ext>
          </c:extLst>
        </c:ser>
        <c:ser>
          <c:idx val="38"/>
          <c:order val="38"/>
          <c:tx>
            <c:strRef>
              <c:f>Clustering!$F$122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Clustering!$G$122</c:f>
              <c:numCache>
                <c:formatCode>General</c:formatCode>
                <c:ptCount val="1"/>
                <c:pt idx="0">
                  <c:v>5.3558349609375E-3</c:v>
                </c:pt>
              </c:numCache>
            </c:numRef>
          </c:xVal>
          <c:yVal>
            <c:numRef>
              <c:f>Clustering!$H$122</c:f>
              <c:numCache>
                <c:formatCode>General</c:formatCode>
                <c:ptCount val="1"/>
                <c:pt idx="0">
                  <c:v>196</c:v>
                </c:pt>
              </c:numCache>
            </c:numRef>
          </c:yVal>
          <c:smooth val="0"/>
          <c:extLst>
            <c:ext xmlns:c16="http://schemas.microsoft.com/office/drawing/2014/chart" uri="{C3380CC4-5D6E-409C-BE32-E72D297353CC}">
              <c16:uniqueId val="{0000002A-619D-334D-82BC-A9EB05CAF836}"/>
            </c:ext>
          </c:extLst>
        </c:ser>
        <c:ser>
          <c:idx val="39"/>
          <c:order val="39"/>
          <c:tx>
            <c:strRef>
              <c:f>Clustering!$F$123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Clustering!$G$123</c:f>
              <c:numCache>
                <c:formatCode>General</c:formatCode>
                <c:ptCount val="1"/>
                <c:pt idx="0">
                  <c:v>7.0037841796875E-3</c:v>
                </c:pt>
              </c:numCache>
            </c:numRef>
          </c:xVal>
          <c:yVal>
            <c:numRef>
              <c:f>Clustering!$H$123</c:f>
              <c:numCache>
                <c:formatCode>General</c:formatCode>
                <c:ptCount val="1"/>
                <c:pt idx="0">
                  <c:v>196</c:v>
                </c:pt>
              </c:numCache>
            </c:numRef>
          </c:yVal>
          <c:smooth val="0"/>
          <c:extLst>
            <c:ext xmlns:c16="http://schemas.microsoft.com/office/drawing/2014/chart" uri="{C3380CC4-5D6E-409C-BE32-E72D297353CC}">
              <c16:uniqueId val="{0000002B-619D-334D-82BC-A9EB05CAF836}"/>
            </c:ext>
          </c:extLst>
        </c:ser>
        <c:ser>
          <c:idx val="40"/>
          <c:order val="40"/>
          <c:tx>
            <c:strRef>
              <c:f>Clustering!$F$52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Clustering!$G$52</c:f>
              <c:numCache>
                <c:formatCode>General</c:formatCode>
                <c:ptCount val="1"/>
                <c:pt idx="0">
                  <c:v>1.64794921875E-3</c:v>
                </c:pt>
              </c:numCache>
            </c:numRef>
          </c:xVal>
          <c:yVal>
            <c:numRef>
              <c:f>Clustering!$H$52</c:f>
              <c:numCache>
                <c:formatCode>General</c:formatCode>
                <c:ptCount val="1"/>
                <c:pt idx="0">
                  <c:v>12544</c:v>
                </c:pt>
              </c:numCache>
            </c:numRef>
          </c:yVal>
          <c:smooth val="0"/>
          <c:extLst>
            <c:ext xmlns:c16="http://schemas.microsoft.com/office/drawing/2014/chart" uri="{C3380CC4-5D6E-409C-BE32-E72D297353CC}">
              <c16:uniqueId val="{0000002C-619D-334D-82BC-A9EB05CAF836}"/>
            </c:ext>
          </c:extLst>
        </c:ser>
        <c:ser>
          <c:idx val="41"/>
          <c:order val="41"/>
          <c:tx>
            <c:strRef>
              <c:f>Clustering!$F$105</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Clustering!$G$105</c:f>
              <c:numCache>
                <c:formatCode>General</c:formatCode>
                <c:ptCount val="1"/>
                <c:pt idx="0">
                  <c:v>0.1058349609375</c:v>
                </c:pt>
              </c:numCache>
            </c:numRef>
          </c:xVal>
          <c:yVal>
            <c:numRef>
              <c:f>Clustering!$H$105</c:f>
              <c:numCache>
                <c:formatCode>General</c:formatCode>
                <c:ptCount val="1"/>
                <c:pt idx="0">
                  <c:v>196</c:v>
                </c:pt>
              </c:numCache>
            </c:numRef>
          </c:yVal>
          <c:smooth val="0"/>
          <c:extLst>
            <c:ext xmlns:c16="http://schemas.microsoft.com/office/drawing/2014/chart" uri="{C3380CC4-5D6E-409C-BE32-E72D297353CC}">
              <c16:uniqueId val="{0000002D-619D-334D-82BC-A9EB05CAF836}"/>
            </c:ext>
          </c:extLst>
        </c:ser>
        <c:ser>
          <c:idx val="42"/>
          <c:order val="42"/>
          <c:tx>
            <c:strRef>
              <c:f>Clustering!$F$104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Clustering!$G$104</c:f>
              <c:numCache>
                <c:formatCode>General</c:formatCode>
                <c:ptCount val="1"/>
                <c:pt idx="0">
                  <c:v>8.09326171875E-2</c:v>
                </c:pt>
              </c:numCache>
            </c:numRef>
          </c:xVal>
          <c:yVal>
            <c:numRef>
              <c:f>Clustering!$H$104</c:f>
              <c:numCache>
                <c:formatCode>General</c:formatCode>
                <c:ptCount val="1"/>
                <c:pt idx="0">
                  <c:v>196</c:v>
                </c:pt>
              </c:numCache>
            </c:numRef>
          </c:yVal>
          <c:smooth val="0"/>
          <c:extLst>
            <c:ext xmlns:c16="http://schemas.microsoft.com/office/drawing/2014/chart" uri="{C3380CC4-5D6E-409C-BE32-E72D297353CC}">
              <c16:uniqueId val="{0000002E-619D-334D-82BC-A9EB05CAF836}"/>
            </c:ext>
          </c:extLst>
        </c:ser>
        <c:ser>
          <c:idx val="43"/>
          <c:order val="43"/>
          <c:tx>
            <c:strRef>
              <c:f>Clustering!$F$53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Clustering!$G$53</c:f>
              <c:numCache>
                <c:formatCode>General</c:formatCode>
                <c:ptCount val="1"/>
                <c:pt idx="0">
                  <c:v>1.64794921875E-3</c:v>
                </c:pt>
              </c:numCache>
            </c:numRef>
          </c:xVal>
          <c:yVal>
            <c:numRef>
              <c:f>Clustering!$H$53</c:f>
              <c:numCache>
                <c:formatCode>General</c:formatCode>
                <c:ptCount val="1"/>
                <c:pt idx="0">
                  <c:v>3136</c:v>
                </c:pt>
              </c:numCache>
            </c:numRef>
          </c:yVal>
          <c:smooth val="0"/>
          <c:extLst>
            <c:ext xmlns:c16="http://schemas.microsoft.com/office/drawing/2014/chart" uri="{C3380CC4-5D6E-409C-BE32-E72D297353CC}">
              <c16:uniqueId val="{0000002F-619D-334D-82BC-A9EB05CAF836}"/>
            </c:ext>
          </c:extLst>
        </c:ser>
        <c:ser>
          <c:idx val="44"/>
          <c:order val="44"/>
          <c:tx>
            <c:strRef>
              <c:f>Clustering!$F$117</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Clustering!$G$117</c:f>
              <c:numCache>
                <c:formatCode>General</c:formatCode>
                <c:ptCount val="1"/>
                <c:pt idx="0">
                  <c:v>9.8876953125E-3</c:v>
                </c:pt>
              </c:numCache>
            </c:numRef>
          </c:xVal>
          <c:yVal>
            <c:numRef>
              <c:f>Clustering!$H$117</c:f>
              <c:numCache>
                <c:formatCode>General</c:formatCode>
                <c:ptCount val="1"/>
                <c:pt idx="0">
                  <c:v>16</c:v>
                </c:pt>
              </c:numCache>
            </c:numRef>
          </c:yVal>
          <c:smooth val="0"/>
          <c:extLst>
            <c:ext xmlns:c16="http://schemas.microsoft.com/office/drawing/2014/chart" uri="{C3380CC4-5D6E-409C-BE32-E72D297353CC}">
              <c16:uniqueId val="{00000030-619D-334D-82BC-A9EB05CAF836}"/>
            </c:ext>
          </c:extLst>
        </c:ser>
        <c:ser>
          <c:idx val="45"/>
          <c:order val="45"/>
          <c:tx>
            <c:strRef>
              <c:f>Clustering!$F$118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Clustering!$G$118</c:f>
              <c:numCache>
                <c:formatCode>General</c:formatCode>
                <c:ptCount val="1"/>
                <c:pt idx="0">
                  <c:v>1.64794921875E-2</c:v>
                </c:pt>
              </c:numCache>
            </c:numRef>
          </c:xVal>
          <c:yVal>
            <c:numRef>
              <c:f>Clustering!$H$118</c:f>
              <c:numCache>
                <c:formatCode>General</c:formatCode>
                <c:ptCount val="1"/>
                <c:pt idx="0">
                  <c:v>16</c:v>
                </c:pt>
              </c:numCache>
            </c:numRef>
          </c:yVal>
          <c:smooth val="0"/>
          <c:extLst>
            <c:ext xmlns:c16="http://schemas.microsoft.com/office/drawing/2014/chart" uri="{C3380CC4-5D6E-409C-BE32-E72D297353CC}">
              <c16:uniqueId val="{00000031-619D-334D-82BC-A9EB05CAF836}"/>
            </c:ext>
          </c:extLst>
        </c:ser>
        <c:ser>
          <c:idx val="46"/>
          <c:order val="46"/>
          <c:tx>
            <c:strRef>
              <c:f>Clustering!$F$119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Clustering!$G$119</c:f>
              <c:numCache>
                <c:formatCode>General</c:formatCode>
                <c:ptCount val="1"/>
                <c:pt idx="0">
                  <c:v>3.2958984375E-3</c:v>
                </c:pt>
              </c:numCache>
            </c:numRef>
          </c:xVal>
          <c:yVal>
            <c:numRef>
              <c:f>Clustering!$H$119</c:f>
              <c:numCache>
                <c:formatCode>General</c:formatCode>
                <c:ptCount val="1"/>
                <c:pt idx="0">
                  <c:v>64</c:v>
                </c:pt>
              </c:numCache>
            </c:numRef>
          </c:yVal>
          <c:smooth val="0"/>
          <c:extLst>
            <c:ext xmlns:c16="http://schemas.microsoft.com/office/drawing/2014/chart" uri="{C3380CC4-5D6E-409C-BE32-E72D297353CC}">
              <c16:uniqueId val="{00000032-619D-334D-82BC-A9EB05CAF836}"/>
            </c:ext>
          </c:extLst>
        </c:ser>
        <c:ser>
          <c:idx val="47"/>
          <c:order val="47"/>
          <c:tx>
            <c:strRef>
              <c:f>Clustering!$F$120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Clustering!$G$120</c:f>
              <c:numCache>
                <c:formatCode>General</c:formatCode>
                <c:ptCount val="1"/>
                <c:pt idx="0">
                  <c:v>6.591796875E-3</c:v>
                </c:pt>
              </c:numCache>
            </c:numRef>
          </c:xVal>
          <c:yVal>
            <c:numRef>
              <c:f>Clustering!$H$120</c:f>
              <c:numCache>
                <c:formatCode>General</c:formatCode>
                <c:ptCount val="1"/>
                <c:pt idx="0">
                  <c:v>64</c:v>
                </c:pt>
              </c:numCache>
            </c:numRef>
          </c:yVal>
          <c:smooth val="0"/>
          <c:extLst>
            <c:ext xmlns:c16="http://schemas.microsoft.com/office/drawing/2014/chart" uri="{C3380CC4-5D6E-409C-BE32-E72D297353CC}">
              <c16:uniqueId val="{00000033-619D-334D-82BC-A9EB05CAF836}"/>
            </c:ext>
          </c:extLst>
        </c:ser>
        <c:ser>
          <c:idx val="48"/>
          <c:order val="48"/>
          <c:tx>
            <c:strRef>
              <c:f>Clustering!$F$121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Clustering!$G$121</c:f>
              <c:numCache>
                <c:formatCode>General</c:formatCode>
                <c:ptCount val="1"/>
                <c:pt idx="0">
                  <c:v>9.8876953125E-3</c:v>
                </c:pt>
              </c:numCache>
            </c:numRef>
          </c:xVal>
          <c:yVal>
            <c:numRef>
              <c:f>Clustering!$H$121</c:f>
              <c:numCache>
                <c:formatCode>General</c:formatCode>
                <c:ptCount val="1"/>
                <c:pt idx="0">
                  <c:v>64</c:v>
                </c:pt>
              </c:numCache>
            </c:numRef>
          </c:yVal>
          <c:smooth val="0"/>
          <c:extLst>
            <c:ext xmlns:c16="http://schemas.microsoft.com/office/drawing/2014/chart" uri="{C3380CC4-5D6E-409C-BE32-E72D297353CC}">
              <c16:uniqueId val="{00000034-619D-334D-82BC-A9EB05CAF836}"/>
            </c:ext>
          </c:extLst>
        </c:ser>
        <c:ser>
          <c:idx val="49"/>
          <c:order val="49"/>
          <c:tx>
            <c:strRef>
              <c:f>Clustering!$F$70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Clustering!$G$70</c:f>
              <c:numCache>
                <c:formatCode>General</c:formatCode>
                <c:ptCount val="1"/>
                <c:pt idx="0">
                  <c:v>0.5859375</c:v>
                </c:pt>
              </c:numCache>
            </c:numRef>
          </c:xVal>
          <c:yVal>
            <c:numRef>
              <c:f>Clustering!$H$70</c:f>
              <c:numCache>
                <c:formatCode>General</c:formatCode>
                <c:ptCount val="1"/>
                <c:pt idx="0">
                  <c:v>16</c:v>
                </c:pt>
              </c:numCache>
            </c:numRef>
          </c:yVal>
          <c:smooth val="0"/>
          <c:extLst>
            <c:ext xmlns:c16="http://schemas.microsoft.com/office/drawing/2014/chart" uri="{C3380CC4-5D6E-409C-BE32-E72D297353CC}">
              <c16:uniqueId val="{00000035-619D-334D-82BC-A9EB05CAF836}"/>
            </c:ext>
          </c:extLst>
        </c:ser>
        <c:ser>
          <c:idx val="50"/>
          <c:order val="50"/>
          <c:tx>
            <c:strRef>
              <c:f>Clustering!$F$71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Clustering!$G$71</c:f>
              <c:numCache>
                <c:formatCode>General</c:formatCode>
                <c:ptCount val="1"/>
                <c:pt idx="0">
                  <c:v>1.171875</c:v>
                </c:pt>
              </c:numCache>
            </c:numRef>
          </c:xVal>
          <c:yVal>
            <c:numRef>
              <c:f>Clustering!$H$71</c:f>
              <c:numCache>
                <c:formatCode>General</c:formatCode>
                <c:ptCount val="1"/>
                <c:pt idx="0">
                  <c:v>16</c:v>
                </c:pt>
              </c:numCache>
            </c:numRef>
          </c:yVal>
          <c:smooth val="0"/>
          <c:extLst>
            <c:ext xmlns:c16="http://schemas.microsoft.com/office/drawing/2014/chart" uri="{C3380CC4-5D6E-409C-BE32-E72D297353CC}">
              <c16:uniqueId val="{00000036-619D-334D-82BC-A9EB05CAF836}"/>
            </c:ext>
          </c:extLst>
        </c:ser>
        <c:ser>
          <c:idx val="51"/>
          <c:order val="51"/>
          <c:tx>
            <c:strRef>
              <c:f>Clustering!$F$54</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Clustering!$G$54</c:f>
              <c:numCache>
                <c:formatCode>General</c:formatCode>
                <c:ptCount val="1"/>
                <c:pt idx="0">
                  <c:v>1.318359375E-2</c:v>
                </c:pt>
              </c:numCache>
            </c:numRef>
          </c:xVal>
          <c:yVal>
            <c:numRef>
              <c:f>Clustering!$H$54</c:f>
              <c:numCache>
                <c:formatCode>General</c:formatCode>
                <c:ptCount val="1"/>
                <c:pt idx="0">
                  <c:v>1024</c:v>
                </c:pt>
              </c:numCache>
            </c:numRef>
          </c:yVal>
          <c:smooth val="0"/>
          <c:extLst>
            <c:ext xmlns:c16="http://schemas.microsoft.com/office/drawing/2014/chart" uri="{C3380CC4-5D6E-409C-BE32-E72D297353CC}">
              <c16:uniqueId val="{00000037-619D-334D-82BC-A9EB05CAF836}"/>
            </c:ext>
          </c:extLst>
        </c:ser>
        <c:ser>
          <c:idx val="52"/>
          <c:order val="52"/>
          <c:tx>
            <c:strRef>
              <c:f>Clustering!$F$55</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Clustering!$G$55</c:f>
              <c:numCache>
                <c:formatCode>General</c:formatCode>
                <c:ptCount val="1"/>
                <c:pt idx="0">
                  <c:v>5.859375E-3</c:v>
                </c:pt>
              </c:numCache>
            </c:numRef>
          </c:xVal>
          <c:yVal>
            <c:numRef>
              <c:f>Clustering!$H$55</c:f>
              <c:numCache>
                <c:formatCode>General</c:formatCode>
                <c:ptCount val="1"/>
                <c:pt idx="0">
                  <c:v>4096</c:v>
                </c:pt>
              </c:numCache>
            </c:numRef>
          </c:yVal>
          <c:smooth val="0"/>
          <c:extLst>
            <c:ext xmlns:c16="http://schemas.microsoft.com/office/drawing/2014/chart" uri="{C3380CC4-5D6E-409C-BE32-E72D297353CC}">
              <c16:uniqueId val="{00000038-619D-334D-82BC-A9EB05CAF836}"/>
            </c:ext>
          </c:extLst>
        </c:ser>
        <c:ser>
          <c:idx val="53"/>
          <c:order val="53"/>
          <c:tx>
            <c:strRef>
              <c:f>Clustering!$F$56</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Clustering!$G$56</c:f>
              <c:numCache>
                <c:formatCode>General</c:formatCode>
                <c:ptCount val="1"/>
                <c:pt idx="0">
                  <c:v>2.197265625E-3</c:v>
                </c:pt>
              </c:numCache>
            </c:numRef>
          </c:xVal>
          <c:yVal>
            <c:numRef>
              <c:f>Clustering!$H$56</c:f>
              <c:numCache>
                <c:formatCode>General</c:formatCode>
                <c:ptCount val="1"/>
                <c:pt idx="0">
                  <c:v>4096</c:v>
                </c:pt>
              </c:numCache>
            </c:numRef>
          </c:yVal>
          <c:smooth val="0"/>
          <c:extLst>
            <c:ext xmlns:c16="http://schemas.microsoft.com/office/drawing/2014/chart" uri="{C3380CC4-5D6E-409C-BE32-E72D297353CC}">
              <c16:uniqueId val="{00000039-619D-334D-82BC-A9EB05CAF836}"/>
            </c:ext>
          </c:extLst>
        </c:ser>
        <c:ser>
          <c:idx val="54"/>
          <c:order val="54"/>
          <c:tx>
            <c:strRef>
              <c:f>Clustering!$F$18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Clustering!$G$18</c:f>
              <c:numCache>
                <c:formatCode>General</c:formatCode>
                <c:ptCount val="1"/>
                <c:pt idx="0">
                  <c:v>0.25</c:v>
                </c:pt>
              </c:numCache>
            </c:numRef>
          </c:xVal>
          <c:yVal>
            <c:numRef>
              <c:f>Clustering!$H$18</c:f>
              <c:numCache>
                <c:formatCode>General</c:formatCode>
                <c:ptCount val="1"/>
                <c:pt idx="0">
                  <c:v>1</c:v>
                </c:pt>
              </c:numCache>
            </c:numRef>
          </c:yVal>
          <c:smooth val="0"/>
          <c:extLst>
            <c:ext xmlns:c16="http://schemas.microsoft.com/office/drawing/2014/chart" uri="{C3380CC4-5D6E-409C-BE32-E72D297353CC}">
              <c16:uniqueId val="{0000003A-619D-334D-82BC-A9EB05CAF836}"/>
            </c:ext>
          </c:extLst>
        </c:ser>
        <c:ser>
          <c:idx val="55"/>
          <c:order val="55"/>
          <c:tx>
            <c:strRef>
              <c:f>Clustering!$F$19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Clustering!$G$19</c:f>
              <c:numCache>
                <c:formatCode>General</c:formatCode>
                <c:ptCount val="1"/>
                <c:pt idx="0">
                  <c:v>6.25E-2</c:v>
                </c:pt>
              </c:numCache>
            </c:numRef>
          </c:xVal>
          <c:yVal>
            <c:numRef>
              <c:f>Clustering!$H$19</c:f>
              <c:numCache>
                <c:formatCode>General</c:formatCode>
                <c:ptCount val="1"/>
                <c:pt idx="0">
                  <c:v>1</c:v>
                </c:pt>
              </c:numCache>
            </c:numRef>
          </c:yVal>
          <c:smooth val="0"/>
          <c:extLst>
            <c:ext xmlns:c16="http://schemas.microsoft.com/office/drawing/2014/chart" uri="{C3380CC4-5D6E-409C-BE32-E72D297353CC}">
              <c16:uniqueId val="{0000003B-619D-334D-82BC-A9EB05CAF836}"/>
            </c:ext>
          </c:extLst>
        </c:ser>
        <c:ser>
          <c:idx val="56"/>
          <c:order val="56"/>
          <c:tx>
            <c:strRef>
              <c:f>Clustering!$F$36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Clustering!$G$36</c:f>
              <c:numCache>
                <c:formatCode>General</c:formatCode>
                <c:ptCount val="1"/>
                <c:pt idx="0">
                  <c:v>1.5625E-2</c:v>
                </c:pt>
              </c:numCache>
            </c:numRef>
          </c:xVal>
          <c:yVal>
            <c:numRef>
              <c:f>Clustering!$H$36</c:f>
              <c:numCache>
                <c:formatCode>General</c:formatCode>
                <c:ptCount val="1"/>
                <c:pt idx="0">
                  <c:v>5625</c:v>
                </c:pt>
              </c:numCache>
            </c:numRef>
          </c:yVal>
          <c:smooth val="0"/>
          <c:extLst>
            <c:ext xmlns:c16="http://schemas.microsoft.com/office/drawing/2014/chart" uri="{C3380CC4-5D6E-409C-BE32-E72D297353CC}">
              <c16:uniqueId val="{0000003C-619D-334D-82BC-A9EB05CAF836}"/>
            </c:ext>
          </c:extLst>
        </c:ser>
        <c:ser>
          <c:idx val="57"/>
          <c:order val="57"/>
          <c:tx>
            <c:strRef>
              <c:f>Clustering!$F$37</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Clustering!$G$37</c:f>
              <c:numCache>
                <c:formatCode>General</c:formatCode>
                <c:ptCount val="1"/>
                <c:pt idx="0">
                  <c:v>3.125E-2</c:v>
                </c:pt>
              </c:numCache>
            </c:numRef>
          </c:xVal>
          <c:yVal>
            <c:numRef>
              <c:f>Clustering!$H$37</c:f>
              <c:numCache>
                <c:formatCode>General</c:formatCode>
                <c:ptCount val="1"/>
                <c:pt idx="0">
                  <c:v>1444</c:v>
                </c:pt>
              </c:numCache>
            </c:numRef>
          </c:yVal>
          <c:smooth val="0"/>
          <c:extLst>
            <c:ext xmlns:c16="http://schemas.microsoft.com/office/drawing/2014/chart" uri="{C3380CC4-5D6E-409C-BE32-E72D297353CC}">
              <c16:uniqueId val="{0000003D-619D-334D-82BC-A9EB05CAF836}"/>
            </c:ext>
          </c:extLst>
        </c:ser>
        <c:ser>
          <c:idx val="58"/>
          <c:order val="58"/>
          <c:tx>
            <c:strRef>
              <c:f>Clustering!$F$38</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Clustering!$G$38</c:f>
              <c:numCache>
                <c:formatCode>General</c:formatCode>
                <c:ptCount val="1"/>
                <c:pt idx="0">
                  <c:v>6.25E-2</c:v>
                </c:pt>
              </c:numCache>
            </c:numRef>
          </c:xVal>
          <c:yVal>
            <c:numRef>
              <c:f>Clustering!$H$38</c:f>
              <c:numCache>
                <c:formatCode>General</c:formatCode>
                <c:ptCount val="1"/>
                <c:pt idx="0">
                  <c:v>1444</c:v>
                </c:pt>
              </c:numCache>
            </c:numRef>
          </c:yVal>
          <c:smooth val="0"/>
          <c:extLst>
            <c:ext xmlns:c16="http://schemas.microsoft.com/office/drawing/2014/chart" uri="{C3380CC4-5D6E-409C-BE32-E72D297353CC}">
              <c16:uniqueId val="{0000003E-619D-334D-82BC-A9EB05CAF836}"/>
            </c:ext>
          </c:extLst>
        </c:ser>
        <c:ser>
          <c:idx val="59"/>
          <c:order val="59"/>
          <c:tx>
            <c:strRef>
              <c:f>Clustering!$F$7</c:f>
              <c:strCache>
                <c:ptCount val="1"/>
                <c:pt idx="0">
                  <c:v>LSTM1</c:v>
                </c:pt>
              </c:strCache>
            </c:strRef>
          </c:tx>
          <c:spPr>
            <a:ln>
              <a:solidFill>
                <a:srgbClr val="000000"/>
              </a:solidFill>
            </a:ln>
          </c:spPr>
          <c:marker>
            <c:symbol val="square"/>
            <c:size val="10"/>
            <c:spPr>
              <a:solidFill>
                <a:schemeClr val="accent1"/>
              </a:solidFill>
              <a:ln>
                <a:solidFill>
                  <a:srgbClr val="000000"/>
                </a:solidFill>
              </a:ln>
            </c:spPr>
          </c:marker>
          <c:xVal>
            <c:numRef>
              <c:f>Clustering!$G$7</c:f>
              <c:numCache>
                <c:formatCode>General</c:formatCode>
                <c:ptCount val="1"/>
                <c:pt idx="0">
                  <c:v>1.1200000000000001</c:v>
                </c:pt>
              </c:numCache>
            </c:numRef>
          </c:xVal>
          <c:yVal>
            <c:numRef>
              <c:f>Clustering!$H$7</c:f>
              <c:numCache>
                <c:formatCode>General</c:formatCode>
                <c:ptCount val="1"/>
                <c:pt idx="0">
                  <c:v>1</c:v>
                </c:pt>
              </c:numCache>
            </c:numRef>
          </c:yVal>
          <c:smooth val="0"/>
          <c:extLst>
            <c:ext xmlns:c16="http://schemas.microsoft.com/office/drawing/2014/chart" uri="{C3380CC4-5D6E-409C-BE32-E72D297353CC}">
              <c16:uniqueId val="{0000003F-619D-334D-82BC-A9EB05CAF836}"/>
            </c:ext>
          </c:extLst>
        </c:ser>
        <c:ser>
          <c:idx val="61"/>
          <c:order val="60"/>
          <c:tx>
            <c:strRef>
              <c:f>Clustering!$F$10</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Clustering!$G$10</c:f>
              <c:numCache>
                <c:formatCode>General</c:formatCode>
                <c:ptCount val="1"/>
                <c:pt idx="0">
                  <c:v>7.5531005859375</c:v>
                </c:pt>
              </c:numCache>
            </c:numRef>
          </c:xVal>
          <c:yVal>
            <c:numRef>
              <c:f>Clustering!$H$10</c:f>
              <c:numCache>
                <c:formatCode>General</c:formatCode>
                <c:ptCount val="1"/>
                <c:pt idx="0">
                  <c:v>1</c:v>
                </c:pt>
              </c:numCache>
            </c:numRef>
          </c:yVal>
          <c:smooth val="0"/>
          <c:extLst>
            <c:ext xmlns:c16="http://schemas.microsoft.com/office/drawing/2014/chart" uri="{C3380CC4-5D6E-409C-BE32-E72D297353CC}">
              <c16:uniqueId val="{00000040-619D-334D-82BC-A9EB05CAF836}"/>
            </c:ext>
          </c:extLst>
        </c:ser>
        <c:ser>
          <c:idx val="62"/>
          <c:order val="61"/>
          <c:tx>
            <c:strRef>
              <c:f>Clustering!$F$11</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Clustering!$G$11</c:f>
              <c:numCache>
                <c:formatCode>General</c:formatCode>
                <c:ptCount val="1"/>
                <c:pt idx="0">
                  <c:v>10.2996826171875</c:v>
                </c:pt>
              </c:numCache>
            </c:numRef>
          </c:xVal>
          <c:yVal>
            <c:numRef>
              <c:f>Clustering!$H$11</c:f>
              <c:numCache>
                <c:formatCode>General</c:formatCode>
                <c:ptCount val="1"/>
                <c:pt idx="0">
                  <c:v>1</c:v>
                </c:pt>
              </c:numCache>
            </c:numRef>
          </c:yVal>
          <c:smooth val="0"/>
          <c:extLst>
            <c:ext xmlns:c16="http://schemas.microsoft.com/office/drawing/2014/chart" uri="{C3380CC4-5D6E-409C-BE32-E72D297353CC}">
              <c16:uniqueId val="{00000041-619D-334D-82BC-A9EB05CAF836}"/>
            </c:ext>
          </c:extLst>
        </c:ser>
        <c:ser>
          <c:idx val="63"/>
          <c:order val="62"/>
          <c:tx>
            <c:strRef>
              <c:f>Clustering!$F$12</c:f>
              <c:strCache>
                <c:ptCount val="1"/>
                <c:pt idx="0">
                  <c:v>Transd.2</c:v>
                </c:pt>
              </c:strCache>
            </c:strRef>
          </c:tx>
          <c:spPr>
            <a:ln>
              <a:solidFill>
                <a:srgbClr val="000000"/>
              </a:solidFill>
            </a:ln>
          </c:spPr>
          <c:marker>
            <c:symbol val="triangle"/>
            <c:size val="10"/>
            <c:spPr>
              <a:solidFill>
                <a:schemeClr val="accent4"/>
              </a:solidFill>
              <a:ln>
                <a:solidFill>
                  <a:srgbClr val="000000"/>
                </a:solidFill>
              </a:ln>
            </c:spPr>
          </c:marker>
          <c:xVal>
            <c:numRef>
              <c:f>Clustering!$G$12</c:f>
              <c:numCache>
                <c:formatCode>General</c:formatCode>
                <c:ptCount val="1"/>
                <c:pt idx="0">
                  <c:v>14.87</c:v>
                </c:pt>
              </c:numCache>
            </c:numRef>
          </c:xVal>
          <c:yVal>
            <c:numRef>
              <c:f>Clustering!$H$12</c:f>
              <c:numCache>
                <c:formatCode>General</c:formatCode>
                <c:ptCount val="1"/>
                <c:pt idx="0">
                  <c:v>1</c:v>
                </c:pt>
              </c:numCache>
            </c:numRef>
          </c:yVal>
          <c:smooth val="0"/>
          <c:extLst>
            <c:ext xmlns:c16="http://schemas.microsoft.com/office/drawing/2014/chart" uri="{C3380CC4-5D6E-409C-BE32-E72D297353CC}">
              <c16:uniqueId val="{00000042-619D-334D-82BC-A9EB05CAF836}"/>
            </c:ext>
          </c:extLst>
        </c:ser>
        <c:ser>
          <c:idx val="64"/>
          <c:order val="63"/>
          <c:tx>
            <c:strRef>
              <c:f>Clustering!$F$9</c:f>
              <c:strCache>
                <c:ptCount val="1"/>
                <c:pt idx="0">
                  <c:v>LSTM2</c:v>
                </c:pt>
              </c:strCache>
            </c:strRef>
          </c:tx>
          <c:spPr>
            <a:ln>
              <a:solidFill>
                <a:srgbClr val="000000"/>
              </a:solidFill>
            </a:ln>
          </c:spPr>
          <c:marker>
            <c:symbol val="square"/>
            <c:size val="10"/>
            <c:spPr>
              <a:solidFill>
                <a:srgbClr val="4285F4"/>
              </a:solidFill>
              <a:ln>
                <a:solidFill>
                  <a:srgbClr val="000000"/>
                </a:solidFill>
              </a:ln>
            </c:spPr>
          </c:marker>
          <c:xVal>
            <c:numRef>
              <c:f>Clustering!$G$9</c:f>
              <c:numCache>
                <c:formatCode>General</c:formatCode>
                <c:ptCount val="1"/>
                <c:pt idx="0">
                  <c:v>5</c:v>
                </c:pt>
              </c:numCache>
            </c:numRef>
          </c:xVal>
          <c:yVal>
            <c:numRef>
              <c:f>Clustering!$H$9</c:f>
              <c:numCache>
                <c:formatCode>General</c:formatCode>
                <c:ptCount val="1"/>
                <c:pt idx="0">
                  <c:v>1</c:v>
                </c:pt>
              </c:numCache>
            </c:numRef>
          </c:yVal>
          <c:smooth val="0"/>
          <c:extLst>
            <c:ext xmlns:c16="http://schemas.microsoft.com/office/drawing/2014/chart" uri="{C3380CC4-5D6E-409C-BE32-E72D297353CC}">
              <c16:uniqueId val="{00000043-619D-334D-82BC-A9EB05CAF836}"/>
            </c:ext>
          </c:extLst>
        </c:ser>
        <c:ser>
          <c:idx val="65"/>
          <c:order val="64"/>
          <c:tx>
            <c:strRef>
              <c:f>Clustering!$F$13</c:f>
              <c:strCache>
                <c:ptCount val="1"/>
                <c:pt idx="0">
                  <c:v>Transd.3</c:v>
                </c:pt>
              </c:strCache>
            </c:strRef>
          </c:tx>
          <c:spPr>
            <a:ln>
              <a:solidFill>
                <a:srgbClr val="000000"/>
              </a:solidFill>
            </a:ln>
          </c:spPr>
          <c:marker>
            <c:symbol val="triangle"/>
            <c:size val="9"/>
            <c:spPr>
              <a:solidFill>
                <a:schemeClr val="accent4"/>
              </a:solidFill>
              <a:ln>
                <a:solidFill>
                  <a:srgbClr val="000000"/>
                </a:solidFill>
              </a:ln>
            </c:spPr>
          </c:marker>
          <c:xVal>
            <c:numRef>
              <c:f>Clustering!$G$13</c:f>
              <c:numCache>
                <c:formatCode>General</c:formatCode>
                <c:ptCount val="1"/>
                <c:pt idx="0">
                  <c:v>6.45</c:v>
                </c:pt>
              </c:numCache>
            </c:numRef>
          </c:xVal>
          <c:yVal>
            <c:numRef>
              <c:f>Clustering!$H$13</c:f>
              <c:numCache>
                <c:formatCode>General</c:formatCode>
                <c:ptCount val="1"/>
                <c:pt idx="0">
                  <c:v>1</c:v>
                </c:pt>
              </c:numCache>
            </c:numRef>
          </c:yVal>
          <c:smooth val="0"/>
          <c:extLst>
            <c:ext xmlns:c16="http://schemas.microsoft.com/office/drawing/2014/chart" uri="{C3380CC4-5D6E-409C-BE32-E72D297353CC}">
              <c16:uniqueId val="{00000044-619D-334D-82BC-A9EB05CAF836}"/>
            </c:ext>
          </c:extLst>
        </c:ser>
        <c:ser>
          <c:idx val="60"/>
          <c:order val="65"/>
          <c:tx>
            <c:strRef>
              <c:f>Clustering!$F$9</c:f>
              <c:strCache>
                <c:ptCount val="1"/>
                <c:pt idx="0">
                  <c:v>LSTM2</c:v>
                </c:pt>
              </c:strCache>
            </c:strRef>
          </c:tx>
          <c:spPr>
            <a:ln>
              <a:solidFill>
                <a:srgbClr val="000000"/>
              </a:solidFill>
            </a:ln>
          </c:spPr>
          <c:marker>
            <c:symbol val="square"/>
            <c:size val="10"/>
            <c:spPr>
              <a:solidFill>
                <a:srgbClr val="FDD768"/>
              </a:solidFill>
              <a:ln>
                <a:solidFill>
                  <a:srgbClr val="000000"/>
                </a:solidFill>
              </a:ln>
            </c:spPr>
          </c:marker>
          <c:xVal>
            <c:numRef>
              <c:f>Clustering!$G$9</c:f>
              <c:numCache>
                <c:formatCode>General</c:formatCode>
                <c:ptCount val="1"/>
                <c:pt idx="0">
                  <c:v>5</c:v>
                </c:pt>
              </c:numCache>
            </c:numRef>
          </c:xVal>
          <c:yVal>
            <c:numRef>
              <c:f>Clustering!$H$9</c:f>
              <c:numCache>
                <c:formatCode>General</c:formatCode>
                <c:ptCount val="1"/>
                <c:pt idx="0">
                  <c:v>1</c:v>
                </c:pt>
              </c:numCache>
            </c:numRef>
          </c:yVal>
          <c:smooth val="0"/>
          <c:extLst>
            <c:ext xmlns:c16="http://schemas.microsoft.com/office/drawing/2014/chart" uri="{C3380CC4-5D6E-409C-BE32-E72D297353CC}">
              <c16:uniqueId val="{00000045-619D-334D-82BC-A9EB05CAF836}"/>
            </c:ext>
          </c:extLst>
        </c:ser>
        <c:ser>
          <c:idx val="67"/>
          <c:order val="66"/>
          <c:tx>
            <c:strRef>
              <c:f>Clustering!$F$14</c:f>
              <c:strCache>
                <c:ptCount val="1"/>
                <c:pt idx="0">
                  <c:v>Transd.3</c:v>
                </c:pt>
              </c:strCache>
            </c:strRef>
          </c:tx>
          <c:spPr>
            <a:ln>
              <a:solidFill>
                <a:srgbClr val="000000"/>
              </a:solidFill>
            </a:ln>
          </c:spPr>
          <c:marker>
            <c:symbol val="triangle"/>
            <c:size val="10"/>
            <c:spPr>
              <a:solidFill>
                <a:schemeClr val="accent3"/>
              </a:solidFill>
              <a:ln>
                <a:solidFill>
                  <a:srgbClr val="000000"/>
                </a:solidFill>
              </a:ln>
            </c:spPr>
          </c:marker>
          <c:xVal>
            <c:numRef>
              <c:f>Clustering!$G$14</c:f>
              <c:numCache>
                <c:formatCode>General</c:formatCode>
                <c:ptCount val="1"/>
                <c:pt idx="0">
                  <c:v>12.5</c:v>
                </c:pt>
              </c:numCache>
            </c:numRef>
          </c:xVal>
          <c:yVal>
            <c:numRef>
              <c:f>Clustering!$H$14</c:f>
              <c:numCache>
                <c:formatCode>General</c:formatCode>
                <c:ptCount val="1"/>
                <c:pt idx="0">
                  <c:v>1</c:v>
                </c:pt>
              </c:numCache>
            </c:numRef>
          </c:yVal>
          <c:smooth val="0"/>
          <c:extLst>
            <c:ext xmlns:c16="http://schemas.microsoft.com/office/drawing/2014/chart" uri="{C3380CC4-5D6E-409C-BE32-E72D297353CC}">
              <c16:uniqueId val="{00000046-619D-334D-82BC-A9EB05CAF836}"/>
            </c:ext>
          </c:extLst>
        </c:ser>
        <c:ser>
          <c:idx val="66"/>
          <c:order val="67"/>
          <c:tx>
            <c:strRef>
              <c:f>Clustering!$F$15</c:f>
              <c:strCache>
                <c:ptCount val="1"/>
                <c:pt idx="0">
                  <c:v>Transd.4</c:v>
                </c:pt>
              </c:strCache>
            </c:strRef>
          </c:tx>
          <c:spPr>
            <a:ln>
              <a:solidFill>
                <a:srgbClr val="000000"/>
              </a:solidFill>
            </a:ln>
          </c:spPr>
          <c:marker>
            <c:symbol val="triangle"/>
            <c:size val="10"/>
            <c:spPr>
              <a:solidFill>
                <a:schemeClr val="accent1"/>
              </a:solidFill>
              <a:ln>
                <a:solidFill>
                  <a:srgbClr val="000000"/>
                </a:solidFill>
              </a:ln>
            </c:spPr>
          </c:marker>
          <c:xVal>
            <c:numRef>
              <c:f>Clustering!$G$15</c:f>
              <c:numCache>
                <c:formatCode>General</c:formatCode>
                <c:ptCount val="1"/>
                <c:pt idx="0">
                  <c:v>17.25</c:v>
                </c:pt>
              </c:numCache>
            </c:numRef>
          </c:xVal>
          <c:yVal>
            <c:numRef>
              <c:f>Clustering!$H$15</c:f>
              <c:numCache>
                <c:formatCode>General</c:formatCode>
                <c:ptCount val="1"/>
                <c:pt idx="0">
                  <c:v>1</c:v>
                </c:pt>
              </c:numCache>
            </c:numRef>
          </c:yVal>
          <c:smooth val="0"/>
          <c:extLst>
            <c:ext xmlns:c16="http://schemas.microsoft.com/office/drawing/2014/chart" uri="{C3380CC4-5D6E-409C-BE32-E72D297353CC}">
              <c16:uniqueId val="{00000047-619D-334D-82BC-A9EB05CAF836}"/>
            </c:ext>
          </c:extLst>
        </c:ser>
        <c:dLbls>
          <c:showLegendKey val="0"/>
          <c:showVal val="0"/>
          <c:showCatName val="0"/>
          <c:showSerName val="0"/>
          <c:showPercent val="0"/>
          <c:showBubbleSize val="0"/>
        </c:dLbls>
        <c:axId val="1787615720"/>
        <c:axId val="1787623480"/>
      </c:scatterChart>
      <c:valAx>
        <c:axId val="1787615720"/>
        <c:scaling>
          <c:logBase val="10"/>
          <c:orientation val="minMax"/>
          <c:max val="100"/>
        </c:scaling>
        <c:delete val="0"/>
        <c:axPos val="b"/>
        <c:title>
          <c:tx>
            <c:rich>
              <a:bodyPr/>
              <a:lstStyle/>
              <a:p>
                <a:pPr>
                  <a:defRPr sz="1800">
                    <a:latin typeface="Gill Sans MT" panose="020B0502020104020203" pitchFamily="34" charset="77"/>
                  </a:defRPr>
                </a:pPr>
                <a:r>
                  <a:rPr lang="en-US" sz="1800">
                    <a:latin typeface="Gill Sans MT" panose="020B0502020104020203" pitchFamily="34" charset="77"/>
                  </a:rPr>
                  <a:t>Parameter Footprint (MB)</a:t>
                </a:r>
              </a:p>
            </c:rich>
          </c:tx>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1787623480"/>
        <c:crosses val="autoZero"/>
        <c:crossBetween val="midCat"/>
      </c:valAx>
      <c:valAx>
        <c:axId val="1787623480"/>
        <c:scaling>
          <c:logBase val="10"/>
          <c:orientation val="minMax"/>
        </c:scaling>
        <c:delete val="0"/>
        <c:axPos val="l"/>
        <c:majorGridlines/>
        <c:title>
          <c:tx>
            <c:rich>
              <a:bodyPr rot="-5400000" vert="horz"/>
              <a:lstStyle/>
              <a:p>
                <a:pPr>
                  <a:defRPr sz="2000">
                    <a:latin typeface="Gill Sans MT" panose="020B0502020104020203" pitchFamily="34" charset="77"/>
                  </a:defRPr>
                </a:pPr>
                <a:r>
                  <a:rPr lang="en-US" sz="2000" dirty="0">
                    <a:latin typeface="Gill Sans MT" panose="020B0502020104020203" pitchFamily="34" charset="77"/>
                  </a:rPr>
                  <a:t>FLOP/Byte</a:t>
                </a:r>
              </a:p>
            </c:rich>
          </c:tx>
          <c:layout>
            <c:manualLayout>
              <c:xMode val="edge"/>
              <c:yMode val="edge"/>
              <c:x val="9.7133932754298168E-3"/>
              <c:y val="0.17235932549391778"/>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1787615720"/>
        <c:crossesAt val="1E-3"/>
        <c:crossBetween val="midCat"/>
      </c:valAx>
      <c:spPr>
        <a:ln>
          <a:solidFill>
            <a:schemeClr val="tx1"/>
          </a:solidFill>
        </a:ln>
      </c:spPr>
    </c:plotArea>
    <c:legend>
      <c:legendPos val="r"/>
      <c:legendEntry>
        <c:idx val="1"/>
        <c:delete val="1"/>
      </c:legendEntry>
      <c:legendEntry>
        <c:idx val="2"/>
        <c:delete val="1"/>
      </c:legendEntry>
      <c:legendEntry>
        <c:idx val="3"/>
        <c:delete val="1"/>
      </c:legendEntry>
      <c:legendEntry>
        <c:idx val="4"/>
        <c:delete val="1"/>
      </c:legendEntry>
      <c:legendEntry>
        <c:idx val="5"/>
        <c:delete val="1"/>
      </c:legendEntry>
      <c:legendEntry>
        <c:idx val="7"/>
        <c:delete val="1"/>
      </c:legendEntry>
      <c:legendEntry>
        <c:idx val="8"/>
        <c:delete val="1"/>
      </c:legendEntry>
      <c:legendEntry>
        <c:idx val="10"/>
        <c:delete val="1"/>
      </c:legendEntry>
      <c:legendEntry>
        <c:idx val="11"/>
        <c:delete val="1"/>
      </c:legendEntry>
      <c:legendEntry>
        <c:idx val="12"/>
        <c:delete val="1"/>
      </c:legendEntry>
      <c:legendEntry>
        <c:idx val="13"/>
        <c:delete val="1"/>
      </c:legendEntry>
      <c:legendEntry>
        <c:idx val="14"/>
        <c:delete val="1"/>
      </c:legendEntry>
      <c:legendEntry>
        <c:idx val="15"/>
        <c:delete val="1"/>
      </c:legendEntry>
      <c:legendEntry>
        <c:idx val="16"/>
        <c:delete val="1"/>
      </c:legendEntry>
      <c:legendEntry>
        <c:idx val="17"/>
        <c:delete val="1"/>
      </c:legendEntry>
      <c:legendEntry>
        <c:idx val="18"/>
        <c:delete val="1"/>
      </c:legendEntry>
      <c:legendEntry>
        <c:idx val="19"/>
        <c:delete val="1"/>
      </c:legendEntry>
      <c:legendEntry>
        <c:idx val="20"/>
        <c:delete val="1"/>
      </c:legendEntry>
      <c:legendEntry>
        <c:idx val="21"/>
        <c:delete val="1"/>
      </c:legendEntry>
      <c:legendEntry>
        <c:idx val="22"/>
        <c:delete val="1"/>
      </c:legendEntry>
      <c:legendEntry>
        <c:idx val="23"/>
        <c:delete val="1"/>
      </c:legendEntry>
      <c:legendEntry>
        <c:idx val="24"/>
        <c:delete val="1"/>
      </c:legendEntry>
      <c:legendEntry>
        <c:idx val="25"/>
        <c:delete val="1"/>
      </c:legendEntry>
      <c:legendEntry>
        <c:idx val="26"/>
        <c:delete val="1"/>
      </c:legendEntry>
      <c:legendEntry>
        <c:idx val="27"/>
        <c:delete val="1"/>
      </c:legendEntry>
      <c:legendEntry>
        <c:idx val="28"/>
        <c:delete val="1"/>
      </c:legendEntry>
      <c:legendEntry>
        <c:idx val="29"/>
        <c:delete val="1"/>
      </c:legendEntry>
      <c:legendEntry>
        <c:idx val="30"/>
        <c:delete val="1"/>
      </c:legendEntry>
      <c:legendEntry>
        <c:idx val="31"/>
        <c:delete val="1"/>
      </c:legendEntry>
      <c:legendEntry>
        <c:idx val="32"/>
        <c:delete val="1"/>
      </c:legendEntry>
      <c:legendEntry>
        <c:idx val="33"/>
        <c:delete val="1"/>
      </c:legendEntry>
      <c:legendEntry>
        <c:idx val="34"/>
        <c:delete val="1"/>
      </c:legendEntry>
      <c:legendEntry>
        <c:idx val="35"/>
        <c:delete val="1"/>
      </c:legendEntry>
      <c:legendEntry>
        <c:idx val="36"/>
        <c:delete val="1"/>
      </c:legendEntry>
      <c:legendEntry>
        <c:idx val="37"/>
        <c:delete val="1"/>
      </c:legendEntry>
      <c:legendEntry>
        <c:idx val="38"/>
        <c:delete val="1"/>
      </c:legendEntry>
      <c:legendEntry>
        <c:idx val="40"/>
        <c:delete val="1"/>
      </c:legendEntry>
      <c:legendEntry>
        <c:idx val="41"/>
        <c:delete val="1"/>
      </c:legendEntry>
      <c:legendEntry>
        <c:idx val="42"/>
        <c:delete val="1"/>
      </c:legendEntry>
      <c:legendEntry>
        <c:idx val="43"/>
        <c:delete val="1"/>
      </c:legendEntry>
      <c:legendEntry>
        <c:idx val="44"/>
        <c:delete val="1"/>
      </c:legendEntry>
      <c:legendEntry>
        <c:idx val="45"/>
        <c:delete val="1"/>
      </c:legendEntry>
      <c:legendEntry>
        <c:idx val="46"/>
        <c:delete val="1"/>
      </c:legendEntry>
      <c:legendEntry>
        <c:idx val="47"/>
        <c:delete val="1"/>
      </c:legendEntry>
      <c:legendEntry>
        <c:idx val="48"/>
        <c:delete val="1"/>
      </c:legendEntry>
      <c:legendEntry>
        <c:idx val="49"/>
        <c:delete val="1"/>
      </c:legendEntry>
      <c:legendEntry>
        <c:idx val="50"/>
        <c:delete val="1"/>
      </c:legendEntry>
      <c:legendEntry>
        <c:idx val="51"/>
        <c:delete val="1"/>
      </c:legendEntry>
      <c:legendEntry>
        <c:idx val="52"/>
        <c:delete val="1"/>
      </c:legendEntry>
      <c:legendEntry>
        <c:idx val="53"/>
        <c:delete val="1"/>
      </c:legendEntry>
      <c:legendEntry>
        <c:idx val="54"/>
        <c:delete val="1"/>
      </c:legendEntry>
      <c:legendEntry>
        <c:idx val="56"/>
        <c:delete val="1"/>
      </c:legendEntry>
      <c:legendEntry>
        <c:idx val="57"/>
        <c:delete val="1"/>
      </c:legendEntry>
      <c:legendEntry>
        <c:idx val="58"/>
        <c:delete val="1"/>
      </c:legendEntry>
      <c:legendEntry>
        <c:idx val="60"/>
        <c:delete val="1"/>
      </c:legendEntry>
      <c:legendEntry>
        <c:idx val="63"/>
        <c:delete val="1"/>
      </c:legendEntry>
      <c:legendEntry>
        <c:idx val="64"/>
        <c:delete val="1"/>
      </c:legendEntry>
      <c:layout>
        <c:manualLayout>
          <c:xMode val="edge"/>
          <c:yMode val="edge"/>
          <c:x val="0.84094995383792104"/>
          <c:y val="2.68494148866751E-2"/>
          <c:w val="0.15905004616207899"/>
          <c:h val="0.88361205367284901"/>
        </c:manualLayout>
      </c:layout>
      <c:overlay val="0"/>
      <c:txPr>
        <a:bodyPr/>
        <a:lstStyle/>
        <a:p>
          <a:pPr>
            <a:defRPr sz="1800">
              <a:latin typeface="Gill Sans MT" panose="020B0502020104020203" pitchFamily="34" charset="77"/>
            </a:defRPr>
          </a:pPr>
          <a:endParaRPr lang="en-US"/>
        </a:p>
      </c:txPr>
    </c:legend>
    <c:plotVisOnly val="1"/>
    <c:dispBlanksAs val="gap"/>
    <c:showDLblsOverMax val="0"/>
  </c:chart>
  <c:spPr>
    <a:ln>
      <a:noFill/>
    </a:ln>
  </c:spPr>
  <c:externalData r:id="rId2">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title>
      <c:tx>
        <c:rich>
          <a:bodyPr/>
          <a:lstStyle/>
          <a:p>
            <a:pPr>
              <a:defRPr>
                <a:latin typeface="Gill Sans MT" panose="020B0502020104020203" pitchFamily="34" charset="77"/>
              </a:defRPr>
            </a:pPr>
            <a:r>
              <a:rPr lang="en-US">
                <a:latin typeface="Gill Sans MT" panose="020B0502020104020203" pitchFamily="34" charset="77"/>
              </a:rPr>
              <a:t>CNN5</a:t>
            </a:r>
          </a:p>
        </c:rich>
      </c:tx>
      <c:layout>
        <c:manualLayout>
          <c:xMode val="edge"/>
          <c:yMode val="edge"/>
          <c:x val="0.52392257217847771"/>
          <c:y val="7.5437209901542721E-2"/>
        </c:manualLayout>
      </c:layout>
      <c:overlay val="0"/>
    </c:title>
    <c:autoTitleDeleted val="0"/>
    <c:plotArea>
      <c:layout>
        <c:manualLayout>
          <c:layoutTarget val="inner"/>
          <c:xMode val="edge"/>
          <c:yMode val="edge"/>
          <c:x val="0.22670538057742781"/>
          <c:y val="0.19929292003268045"/>
          <c:w val="0.7364470691163606"/>
          <c:h val="0.59693049429768352"/>
        </c:manualLayout>
      </c:layout>
      <c:lineChart>
        <c:grouping val="standard"/>
        <c:varyColors val="0"/>
        <c:ser>
          <c:idx val="0"/>
          <c:order val="0"/>
          <c:spPr>
            <a:ln>
              <a:solidFill>
                <a:srgbClr val="1F497D"/>
              </a:solidFill>
            </a:ln>
          </c:spPr>
          <c:marker>
            <c:symbol val="none"/>
          </c:marker>
          <c:val>
            <c:numRef>
              <c:f>'Noronha-Layer-Analysis'!$M$1132:$M$1191</c:f>
              <c:numCache>
                <c:formatCode>General</c:formatCode>
                <c:ptCount val="60"/>
                <c:pt idx="0">
                  <c:v>150.0625</c:v>
                </c:pt>
                <c:pt idx="1">
                  <c:v>12.25</c:v>
                </c:pt>
                <c:pt idx="2">
                  <c:v>110.25</c:v>
                </c:pt>
                <c:pt idx="3">
                  <c:v>98</c:v>
                </c:pt>
                <c:pt idx="4">
                  <c:v>24.5</c:v>
                </c:pt>
                <c:pt idx="5">
                  <c:v>110.25</c:v>
                </c:pt>
                <c:pt idx="6">
                  <c:v>49</c:v>
                </c:pt>
                <c:pt idx="7">
                  <c:v>49</c:v>
                </c:pt>
                <c:pt idx="8">
                  <c:v>110.25</c:v>
                </c:pt>
                <c:pt idx="9">
                  <c:v>49</c:v>
                </c:pt>
                <c:pt idx="10">
                  <c:v>49</c:v>
                </c:pt>
                <c:pt idx="11">
                  <c:v>110.25</c:v>
                </c:pt>
                <c:pt idx="12">
                  <c:v>49</c:v>
                </c:pt>
                <c:pt idx="13">
                  <c:v>49</c:v>
                </c:pt>
                <c:pt idx="14">
                  <c:v>27.5625</c:v>
                </c:pt>
                <c:pt idx="15">
                  <c:v>12.25</c:v>
                </c:pt>
                <c:pt idx="16">
                  <c:v>98</c:v>
                </c:pt>
                <c:pt idx="17">
                  <c:v>24.5</c:v>
                </c:pt>
                <c:pt idx="18">
                  <c:v>110.25</c:v>
                </c:pt>
                <c:pt idx="19">
                  <c:v>49</c:v>
                </c:pt>
                <c:pt idx="20">
                  <c:v>49</c:v>
                </c:pt>
                <c:pt idx="21">
                  <c:v>110.25</c:v>
                </c:pt>
                <c:pt idx="22">
                  <c:v>49</c:v>
                </c:pt>
                <c:pt idx="23">
                  <c:v>49</c:v>
                </c:pt>
                <c:pt idx="24">
                  <c:v>110.25</c:v>
                </c:pt>
                <c:pt idx="25">
                  <c:v>49</c:v>
                </c:pt>
                <c:pt idx="26">
                  <c:v>49</c:v>
                </c:pt>
                <c:pt idx="27">
                  <c:v>110.25</c:v>
                </c:pt>
                <c:pt idx="28">
                  <c:v>49</c:v>
                </c:pt>
                <c:pt idx="29">
                  <c:v>49</c:v>
                </c:pt>
                <c:pt idx="30">
                  <c:v>110.25</c:v>
                </c:pt>
                <c:pt idx="31">
                  <c:v>49</c:v>
                </c:pt>
                <c:pt idx="32">
                  <c:v>49</c:v>
                </c:pt>
                <c:pt idx="33">
                  <c:v>27.5625</c:v>
                </c:pt>
                <c:pt idx="34">
                  <c:v>12.25</c:v>
                </c:pt>
                <c:pt idx="35">
                  <c:v>98</c:v>
                </c:pt>
                <c:pt idx="36">
                  <c:v>24.5</c:v>
                </c:pt>
                <c:pt idx="37">
                  <c:v>110.25</c:v>
                </c:pt>
                <c:pt idx="38">
                  <c:v>49</c:v>
                </c:pt>
                <c:pt idx="39">
                  <c:v>49</c:v>
                </c:pt>
                <c:pt idx="40">
                  <c:v>110.25</c:v>
                </c:pt>
                <c:pt idx="41">
                  <c:v>49</c:v>
                </c:pt>
                <c:pt idx="42">
                  <c:v>49</c:v>
                </c:pt>
                <c:pt idx="43">
                  <c:v>110.25</c:v>
                </c:pt>
                <c:pt idx="44">
                  <c:v>49</c:v>
                </c:pt>
                <c:pt idx="45">
                  <c:v>95.703125</c:v>
                </c:pt>
                <c:pt idx="46">
                  <c:v>25.375</c:v>
                </c:pt>
                <c:pt idx="47">
                  <c:v>24.5</c:v>
                </c:pt>
                <c:pt idx="48">
                  <c:v>25.375</c:v>
                </c:pt>
                <c:pt idx="49">
                  <c:v>24.5</c:v>
                </c:pt>
                <c:pt idx="50">
                  <c:v>25.375</c:v>
                </c:pt>
                <c:pt idx="51">
                  <c:v>24.5</c:v>
                </c:pt>
                <c:pt idx="52">
                  <c:v>25.375</c:v>
                </c:pt>
                <c:pt idx="53">
                  <c:v>24.5</c:v>
                </c:pt>
                <c:pt idx="54">
                  <c:v>13.78125</c:v>
                </c:pt>
                <c:pt idx="55">
                  <c:v>13.78125</c:v>
                </c:pt>
                <c:pt idx="56">
                  <c:v>24.5</c:v>
                </c:pt>
                <c:pt idx="57">
                  <c:v>24.5</c:v>
                </c:pt>
                <c:pt idx="58">
                  <c:v>12.25</c:v>
                </c:pt>
                <c:pt idx="59">
                  <c:v>110.25</c:v>
                </c:pt>
              </c:numCache>
            </c:numRef>
          </c:val>
          <c:smooth val="1"/>
          <c:extLst>
            <c:ext xmlns:c16="http://schemas.microsoft.com/office/drawing/2014/chart" uri="{C3380CC4-5D6E-409C-BE32-E72D297353CC}">
              <c16:uniqueId val="{00000000-3091-3A42-9506-78DDC02DE3C8}"/>
            </c:ext>
          </c:extLst>
        </c:ser>
        <c:dLbls>
          <c:showLegendKey val="0"/>
          <c:showVal val="0"/>
          <c:showCatName val="0"/>
          <c:showSerName val="0"/>
          <c:showPercent val="0"/>
          <c:showBubbleSize val="0"/>
        </c:dLbls>
        <c:smooth val="0"/>
        <c:axId val="-2084099112"/>
        <c:axId val="-2084117752"/>
      </c:lineChart>
      <c:catAx>
        <c:axId val="-2084099112"/>
        <c:scaling>
          <c:orientation val="minMax"/>
        </c:scaling>
        <c:delete val="0"/>
        <c:axPos val="b"/>
        <c:title>
          <c:tx>
            <c:rich>
              <a:bodyPr/>
              <a:lstStyle/>
              <a:p>
                <a:pPr>
                  <a:defRPr sz="1800" b="1"/>
                </a:pPr>
                <a:r>
                  <a:rPr lang="en-US" sz="1800" b="1" dirty="0">
                    <a:latin typeface="Gill Sans MT" panose="020B0502020104020203" pitchFamily="34" charset="77"/>
                  </a:rPr>
                  <a:t>Layers</a:t>
                </a:r>
              </a:p>
            </c:rich>
          </c:tx>
          <c:layout>
            <c:manualLayout>
              <c:xMode val="edge"/>
              <c:yMode val="edge"/>
              <c:x val="0.49222422547648798"/>
              <c:y val="0.88611111111111096"/>
            </c:manualLayout>
          </c:layout>
          <c:overlay val="0"/>
        </c:title>
        <c:majorTickMark val="out"/>
        <c:minorTickMark val="none"/>
        <c:tickLblPos val="nextTo"/>
        <c:txPr>
          <a:bodyPr/>
          <a:lstStyle/>
          <a:p>
            <a:pPr>
              <a:defRPr sz="1400">
                <a:latin typeface="Gill Sans MT" panose="020B0502020104020203" pitchFamily="34" charset="77"/>
              </a:defRPr>
            </a:pPr>
            <a:endParaRPr lang="en-US"/>
          </a:p>
        </c:txPr>
        <c:crossAx val="-2084117752"/>
        <c:crosses val="autoZero"/>
        <c:auto val="1"/>
        <c:lblAlgn val="ctr"/>
        <c:lblOffset val="100"/>
        <c:tickLblSkip val="10"/>
        <c:tickMarkSkip val="1"/>
        <c:noMultiLvlLbl val="0"/>
      </c:catAx>
      <c:valAx>
        <c:axId val="-2084117752"/>
        <c:scaling>
          <c:orientation val="minMax"/>
          <c:min val="0"/>
        </c:scaling>
        <c:delete val="0"/>
        <c:axPos val="l"/>
        <c:majorGridlines/>
        <c:title>
          <c:tx>
            <c:rich>
              <a:bodyPr rot="-5400000" vert="horz"/>
              <a:lstStyle/>
              <a:p>
                <a:pPr>
                  <a:defRPr sz="1800"/>
                </a:pPr>
                <a:r>
                  <a:rPr lang="en-US" sz="1800" dirty="0">
                    <a:latin typeface="Gill Sans MT" panose="020B0502020104020203" pitchFamily="34" charset="77"/>
                  </a:rPr>
                  <a:t>MACs</a:t>
                </a:r>
                <a:r>
                  <a:rPr lang="en-US" sz="1800" baseline="0" dirty="0">
                    <a:latin typeface="Gill Sans MT" panose="020B0502020104020203" pitchFamily="34" charset="77"/>
                  </a:rPr>
                  <a:t> (M)</a:t>
                </a:r>
                <a:endParaRPr lang="en-US" sz="1800" dirty="0">
                  <a:latin typeface="Gill Sans MT" panose="020B0502020104020203" pitchFamily="34" charset="77"/>
                </a:endParaRPr>
              </a:p>
            </c:rich>
          </c:tx>
          <c:layout>
            <c:manualLayout>
              <c:xMode val="edge"/>
              <c:yMode val="edge"/>
              <c:x val="2.1701388888888899E-2"/>
              <c:y val="0.23796296296296299"/>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2084099112"/>
        <c:crossesAt val="-1"/>
        <c:crossBetween val="between"/>
        <c:majorUnit val="50"/>
      </c:valAx>
      <c:spPr>
        <a:ln>
          <a:solidFill>
            <a:schemeClr val="tx1"/>
          </a:solidFill>
        </a:ln>
      </c:spPr>
    </c:plotArea>
    <c:plotVisOnly val="1"/>
    <c:dispBlanksAs val="gap"/>
    <c:showDLblsOverMax val="0"/>
  </c:chart>
  <c:spPr>
    <a:ln>
      <a:noFill/>
    </a:ln>
  </c:spPr>
  <c:externalData r:id="rId2">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title>
      <c:tx>
        <c:rich>
          <a:bodyPr/>
          <a:lstStyle/>
          <a:p>
            <a:pPr>
              <a:defRPr/>
            </a:pPr>
            <a:r>
              <a:rPr lang="en-US" dirty="0">
                <a:latin typeface="Gill Sans MT" panose="020B0502020104020203" pitchFamily="34" charset="77"/>
              </a:rPr>
              <a:t>CNN13</a:t>
            </a:r>
          </a:p>
        </c:rich>
      </c:tx>
      <c:layout>
        <c:manualLayout>
          <c:xMode val="edge"/>
          <c:yMode val="edge"/>
          <c:x val="0.47725028023840799"/>
          <c:y val="0"/>
        </c:manualLayout>
      </c:layout>
      <c:overlay val="0"/>
    </c:title>
    <c:autoTitleDeleted val="0"/>
    <c:plotArea>
      <c:layout>
        <c:manualLayout>
          <c:layoutTarget val="inner"/>
          <c:xMode val="edge"/>
          <c:yMode val="edge"/>
          <c:x val="0.250455387412511"/>
          <c:y val="0.123637520200805"/>
          <c:w val="0.711465082977909"/>
          <c:h val="0.6063381485936572"/>
        </c:manualLayout>
      </c:layout>
      <c:lineChart>
        <c:grouping val="standard"/>
        <c:varyColors val="0"/>
        <c:ser>
          <c:idx val="0"/>
          <c:order val="0"/>
          <c:spPr>
            <a:ln>
              <a:solidFill>
                <a:srgbClr val="1F497D"/>
              </a:solidFill>
            </a:ln>
          </c:spPr>
          <c:marker>
            <c:symbol val="none"/>
          </c:marker>
          <c:val>
            <c:numRef>
              <c:f>('Noronha-Layer-Analysis-3'!$J$1313:$J$1365,'Noronha-Layer-Analysis-3'!$J$1367:$J$1371,'Noronha-Layer-Analysis-3'!$J$1373:$J$1389)</c:f>
              <c:numCache>
                <c:formatCode>General</c:formatCode>
                <c:ptCount val="75"/>
                <c:pt idx="0">
                  <c:v>4096</c:v>
                </c:pt>
                <c:pt idx="1">
                  <c:v>1024</c:v>
                </c:pt>
                <c:pt idx="2">
                  <c:v>1024</c:v>
                </c:pt>
                <c:pt idx="3">
                  <c:v>256</c:v>
                </c:pt>
                <c:pt idx="4">
                  <c:v>256</c:v>
                </c:pt>
                <c:pt idx="5">
                  <c:v>256</c:v>
                </c:pt>
                <c:pt idx="6">
                  <c:v>64</c:v>
                </c:pt>
                <c:pt idx="7">
                  <c:v>64</c:v>
                </c:pt>
                <c:pt idx="8">
                  <c:v>64</c:v>
                </c:pt>
                <c:pt idx="9">
                  <c:v>64</c:v>
                </c:pt>
                <c:pt idx="10">
                  <c:v>64</c:v>
                </c:pt>
                <c:pt idx="11">
                  <c:v>64</c:v>
                </c:pt>
                <c:pt idx="12">
                  <c:v>64</c:v>
                </c:pt>
                <c:pt idx="13">
                  <c:v>16</c:v>
                </c:pt>
                <c:pt idx="14">
                  <c:v>16</c:v>
                </c:pt>
                <c:pt idx="15">
                  <c:v>16</c:v>
                </c:pt>
                <c:pt idx="16">
                  <c:v>16</c:v>
                </c:pt>
                <c:pt idx="17">
                  <c:v>4096</c:v>
                </c:pt>
                <c:pt idx="18">
                  <c:v>4096</c:v>
                </c:pt>
                <c:pt idx="19">
                  <c:v>4096</c:v>
                </c:pt>
                <c:pt idx="20">
                  <c:v>1024</c:v>
                </c:pt>
                <c:pt idx="21">
                  <c:v>1024</c:v>
                </c:pt>
                <c:pt idx="22">
                  <c:v>1024</c:v>
                </c:pt>
                <c:pt idx="23">
                  <c:v>1024</c:v>
                </c:pt>
                <c:pt idx="24">
                  <c:v>256</c:v>
                </c:pt>
                <c:pt idx="25">
                  <c:v>256</c:v>
                </c:pt>
                <c:pt idx="26">
                  <c:v>256</c:v>
                </c:pt>
                <c:pt idx="27">
                  <c:v>256</c:v>
                </c:pt>
                <c:pt idx="28">
                  <c:v>256</c:v>
                </c:pt>
                <c:pt idx="29">
                  <c:v>256</c:v>
                </c:pt>
                <c:pt idx="30">
                  <c:v>64</c:v>
                </c:pt>
                <c:pt idx="31">
                  <c:v>64</c:v>
                </c:pt>
                <c:pt idx="32">
                  <c:v>64</c:v>
                </c:pt>
                <c:pt idx="33">
                  <c:v>64</c:v>
                </c:pt>
                <c:pt idx="34">
                  <c:v>64</c:v>
                </c:pt>
                <c:pt idx="35">
                  <c:v>64</c:v>
                </c:pt>
                <c:pt idx="36">
                  <c:v>64</c:v>
                </c:pt>
                <c:pt idx="37">
                  <c:v>64</c:v>
                </c:pt>
                <c:pt idx="38">
                  <c:v>64</c:v>
                </c:pt>
                <c:pt idx="39">
                  <c:v>64</c:v>
                </c:pt>
                <c:pt idx="40">
                  <c:v>64</c:v>
                </c:pt>
                <c:pt idx="41">
                  <c:v>64</c:v>
                </c:pt>
                <c:pt idx="42">
                  <c:v>64</c:v>
                </c:pt>
                <c:pt idx="43">
                  <c:v>64</c:v>
                </c:pt>
                <c:pt idx="44">
                  <c:v>16</c:v>
                </c:pt>
                <c:pt idx="45">
                  <c:v>16</c:v>
                </c:pt>
                <c:pt idx="46">
                  <c:v>16</c:v>
                </c:pt>
                <c:pt idx="47">
                  <c:v>16</c:v>
                </c:pt>
                <c:pt idx="48">
                  <c:v>16</c:v>
                </c:pt>
                <c:pt idx="49">
                  <c:v>16</c:v>
                </c:pt>
                <c:pt idx="50">
                  <c:v>16</c:v>
                </c:pt>
                <c:pt idx="51">
                  <c:v>16</c:v>
                </c:pt>
                <c:pt idx="52">
                  <c:v>4</c:v>
                </c:pt>
                <c:pt idx="53">
                  <c:v>1</c:v>
                </c:pt>
                <c:pt idx="54">
                  <c:v>1</c:v>
                </c:pt>
                <c:pt idx="55">
                  <c:v>1</c:v>
                </c:pt>
                <c:pt idx="56">
                  <c:v>1</c:v>
                </c:pt>
                <c:pt idx="57">
                  <c:v>1</c:v>
                </c:pt>
                <c:pt idx="58">
                  <c:v>4096</c:v>
                </c:pt>
                <c:pt idx="59">
                  <c:v>1024</c:v>
                </c:pt>
                <c:pt idx="60">
                  <c:v>1024</c:v>
                </c:pt>
                <c:pt idx="61">
                  <c:v>256</c:v>
                </c:pt>
                <c:pt idx="62">
                  <c:v>256</c:v>
                </c:pt>
                <c:pt idx="63">
                  <c:v>256</c:v>
                </c:pt>
                <c:pt idx="64">
                  <c:v>64</c:v>
                </c:pt>
                <c:pt idx="65">
                  <c:v>64</c:v>
                </c:pt>
                <c:pt idx="66">
                  <c:v>64</c:v>
                </c:pt>
                <c:pt idx="67">
                  <c:v>64</c:v>
                </c:pt>
                <c:pt idx="68">
                  <c:v>64</c:v>
                </c:pt>
                <c:pt idx="69">
                  <c:v>64</c:v>
                </c:pt>
                <c:pt idx="70">
                  <c:v>64</c:v>
                </c:pt>
                <c:pt idx="71">
                  <c:v>16</c:v>
                </c:pt>
                <c:pt idx="72">
                  <c:v>16</c:v>
                </c:pt>
                <c:pt idx="73">
                  <c:v>16</c:v>
                </c:pt>
                <c:pt idx="74">
                  <c:v>16</c:v>
                </c:pt>
              </c:numCache>
            </c:numRef>
          </c:val>
          <c:smooth val="1"/>
          <c:extLst>
            <c:ext xmlns:c16="http://schemas.microsoft.com/office/drawing/2014/chart" uri="{C3380CC4-5D6E-409C-BE32-E72D297353CC}">
              <c16:uniqueId val="{00000000-0C0E-C443-866D-C79FA0EC2262}"/>
            </c:ext>
          </c:extLst>
        </c:ser>
        <c:dLbls>
          <c:showLegendKey val="0"/>
          <c:showVal val="0"/>
          <c:showCatName val="0"/>
          <c:showSerName val="0"/>
          <c:showPercent val="0"/>
          <c:showBubbleSize val="0"/>
        </c:dLbls>
        <c:smooth val="0"/>
        <c:axId val="-2056363032"/>
        <c:axId val="-2057213288"/>
      </c:lineChart>
      <c:catAx>
        <c:axId val="-2056363032"/>
        <c:scaling>
          <c:orientation val="minMax"/>
        </c:scaling>
        <c:delete val="0"/>
        <c:axPos val="b"/>
        <c:title>
          <c:tx>
            <c:rich>
              <a:bodyPr/>
              <a:lstStyle/>
              <a:p>
                <a:pPr>
                  <a:defRPr sz="1800"/>
                </a:pPr>
                <a:r>
                  <a:rPr lang="en-US" sz="1800" dirty="0">
                    <a:latin typeface="Gill Sans MT" panose="020B0502020104020203" pitchFamily="34" charset="77"/>
                  </a:rPr>
                  <a:t>Layers</a:t>
                </a:r>
              </a:p>
            </c:rich>
          </c:tx>
          <c:overlay val="0"/>
        </c:title>
        <c:majorTickMark val="out"/>
        <c:minorTickMark val="none"/>
        <c:tickLblPos val="nextTo"/>
        <c:txPr>
          <a:bodyPr/>
          <a:lstStyle/>
          <a:p>
            <a:pPr>
              <a:defRPr sz="1400">
                <a:latin typeface="Gill Sans MT" panose="020B0502020104020203" pitchFamily="34" charset="77"/>
              </a:defRPr>
            </a:pPr>
            <a:endParaRPr lang="en-US"/>
          </a:p>
        </c:txPr>
        <c:crossAx val="-2057213288"/>
        <c:crosses val="autoZero"/>
        <c:auto val="1"/>
        <c:lblAlgn val="ctr"/>
        <c:lblOffset val="100"/>
        <c:tickLblSkip val="10"/>
        <c:noMultiLvlLbl val="0"/>
      </c:catAx>
      <c:valAx>
        <c:axId val="-2057213288"/>
        <c:scaling>
          <c:orientation val="minMax"/>
          <c:min val="0"/>
        </c:scaling>
        <c:delete val="0"/>
        <c:axPos val="l"/>
        <c:majorGridlines/>
        <c:title>
          <c:tx>
            <c:rich>
              <a:bodyPr rot="-5400000" vert="horz"/>
              <a:lstStyle/>
              <a:p>
                <a:pPr>
                  <a:defRPr sz="1800"/>
                </a:pPr>
                <a:r>
                  <a:rPr lang="en-US" sz="1800" dirty="0">
                    <a:latin typeface="Gill Sans MT" panose="020B0502020104020203" pitchFamily="34" charset="77"/>
                  </a:rPr>
                  <a:t>FLOP/Byte</a:t>
                </a:r>
              </a:p>
            </c:rich>
          </c:tx>
          <c:layout>
            <c:manualLayout>
              <c:xMode val="edge"/>
              <c:yMode val="edge"/>
              <c:x val="2.5348760115922998E-2"/>
              <c:y val="0.181497675083654"/>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2056363032"/>
        <c:crosses val="autoZero"/>
        <c:crossBetween val="between"/>
      </c:valAx>
      <c:spPr>
        <a:ln>
          <a:solidFill>
            <a:schemeClr val="tx1"/>
          </a:solidFill>
        </a:ln>
      </c:spPr>
    </c:plotArea>
    <c:plotVisOnly val="1"/>
    <c:dispBlanksAs val="gap"/>
    <c:showDLblsOverMax val="0"/>
  </c:chart>
  <c:externalData r:id="rId2">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1"/>
    <c:plotArea>
      <c:layout>
        <c:manualLayout>
          <c:layoutTarget val="inner"/>
          <c:xMode val="edge"/>
          <c:yMode val="edge"/>
          <c:x val="0.21084044952127501"/>
          <c:y val="4.8163342415169001E-2"/>
          <c:w val="0.66774204280802896"/>
          <c:h val="0.72859345553019905"/>
        </c:manualLayout>
      </c:layout>
      <c:scatterChart>
        <c:scatterStyle val="lineMarker"/>
        <c:varyColors val="0"/>
        <c:ser>
          <c:idx val="1"/>
          <c:order val="0"/>
          <c:tx>
            <c:strRef>
              <c:f>Clustering!$F$23</c:f>
              <c:strCache>
                <c:ptCount val="1"/>
                <c:pt idx="0">
                  <c:v>CNN3</c:v>
                </c:pt>
              </c:strCache>
            </c:strRef>
          </c:tx>
          <c:spPr>
            <a:ln w="31750">
              <a:solidFill>
                <a:srgbClr val="000000"/>
              </a:solidFill>
            </a:ln>
          </c:spPr>
          <c:marker>
            <c:symbol val="diamond"/>
            <c:size val="10"/>
            <c:spPr>
              <a:solidFill>
                <a:schemeClr val="accent6">
                  <a:lumMod val="40000"/>
                  <a:lumOff val="60000"/>
                </a:schemeClr>
              </a:solidFill>
              <a:ln>
                <a:solidFill>
                  <a:srgbClr val="000000"/>
                </a:solidFill>
              </a:ln>
            </c:spPr>
          </c:marker>
          <c:xVal>
            <c:numRef>
              <c:f>Clustering!$G$23</c:f>
              <c:numCache>
                <c:formatCode>General</c:formatCode>
                <c:ptCount val="1"/>
                <c:pt idx="0">
                  <c:v>1.0986329999999999E-3</c:v>
                </c:pt>
              </c:numCache>
            </c:numRef>
          </c:xVal>
          <c:yVal>
            <c:numRef>
              <c:f>Clustering!$H$23</c:f>
              <c:numCache>
                <c:formatCode>General</c:formatCode>
                <c:ptCount val="1"/>
                <c:pt idx="0">
                  <c:v>22201</c:v>
                </c:pt>
              </c:numCache>
            </c:numRef>
          </c:yVal>
          <c:smooth val="0"/>
          <c:extLst>
            <c:ext xmlns:c16="http://schemas.microsoft.com/office/drawing/2014/chart" uri="{C3380CC4-5D6E-409C-BE32-E72D297353CC}">
              <c16:uniqueId val="{00000000-51B4-C44C-8F3D-B7C8805431AA}"/>
            </c:ext>
          </c:extLst>
        </c:ser>
        <c:ser>
          <c:idx val="0"/>
          <c:order val="1"/>
          <c:tx>
            <c:strRef>
              <c:f>Clustering!$F$24</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Clustering!$G$24</c:f>
              <c:numCache>
                <c:formatCode>General</c:formatCode>
                <c:ptCount val="1"/>
                <c:pt idx="0">
                  <c:v>8.7890629999999997E-3</c:v>
                </c:pt>
              </c:numCache>
            </c:numRef>
          </c:xVal>
          <c:yVal>
            <c:numRef>
              <c:f>Clustering!$H$24</c:f>
              <c:numCache>
                <c:formatCode>General</c:formatCode>
                <c:ptCount val="1"/>
                <c:pt idx="0">
                  <c:v>21609</c:v>
                </c:pt>
              </c:numCache>
            </c:numRef>
          </c:yVal>
          <c:smooth val="0"/>
          <c:extLst>
            <c:ext xmlns:c16="http://schemas.microsoft.com/office/drawing/2014/chart" uri="{C3380CC4-5D6E-409C-BE32-E72D297353CC}">
              <c16:uniqueId val="{00000001-51B4-C44C-8F3D-B7C8805431AA}"/>
            </c:ext>
          </c:extLst>
        </c:ser>
        <c:ser>
          <c:idx val="2"/>
          <c:order val="2"/>
          <c:tx>
            <c:strRef>
              <c:f>Clustering!$F$28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Clustering!$G$28</c:f>
              <c:numCache>
                <c:formatCode>General</c:formatCode>
                <c:ptCount val="1"/>
                <c:pt idx="0">
                  <c:v>1.7578125E-2</c:v>
                </c:pt>
              </c:numCache>
            </c:numRef>
          </c:xVal>
          <c:yVal>
            <c:numRef>
              <c:f>Clustering!$H$28</c:f>
              <c:numCache>
                <c:formatCode>General</c:formatCode>
                <c:ptCount val="1"/>
                <c:pt idx="0">
                  <c:v>11025</c:v>
                </c:pt>
              </c:numCache>
            </c:numRef>
          </c:yVal>
          <c:smooth val="0"/>
          <c:extLst>
            <c:ext xmlns:c16="http://schemas.microsoft.com/office/drawing/2014/chart" uri="{C3380CC4-5D6E-409C-BE32-E72D297353CC}">
              <c16:uniqueId val="{00000002-51B4-C44C-8F3D-B7C8805431AA}"/>
            </c:ext>
          </c:extLst>
        </c:ser>
        <c:ser>
          <c:idx val="4"/>
          <c:order val="3"/>
          <c:tx>
            <c:strRef>
              <c:f>Clustering!$F$30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Clustering!$G$30</c:f>
              <c:numCache>
                <c:formatCode>General</c:formatCode>
                <c:ptCount val="1"/>
                <c:pt idx="0">
                  <c:v>7.32421875E-2</c:v>
                </c:pt>
              </c:numCache>
            </c:numRef>
          </c:xVal>
          <c:yVal>
            <c:numRef>
              <c:f>Clustering!$H$30</c:f>
              <c:numCache>
                <c:formatCode>General</c:formatCode>
                <c:ptCount val="1"/>
                <c:pt idx="0">
                  <c:v>1225</c:v>
                </c:pt>
              </c:numCache>
            </c:numRef>
          </c:yVal>
          <c:smooth val="0"/>
          <c:extLst>
            <c:ext xmlns:c16="http://schemas.microsoft.com/office/drawing/2014/chart" uri="{C3380CC4-5D6E-409C-BE32-E72D297353CC}">
              <c16:uniqueId val="{00000003-51B4-C44C-8F3D-B7C8805431AA}"/>
            </c:ext>
          </c:extLst>
        </c:ser>
        <c:ser>
          <c:idx val="3"/>
          <c:order val="4"/>
          <c:tx>
            <c:strRef>
              <c:f>Clustering!$F$47</c:f>
              <c:strCache>
                <c:ptCount val="1"/>
                <c:pt idx="0">
                  <c:v>CNN4</c:v>
                </c:pt>
              </c:strCache>
            </c:strRef>
          </c:tx>
          <c:dPt>
            <c:idx val="0"/>
            <c:marker>
              <c:symbol val="diamond"/>
              <c:size val="10"/>
              <c:spPr>
                <a:solidFill>
                  <a:schemeClr val="accent4"/>
                </a:solidFill>
                <a:ln>
                  <a:solidFill>
                    <a:srgbClr val="000000"/>
                  </a:solidFill>
                </a:ln>
              </c:spPr>
            </c:marker>
            <c:bubble3D val="0"/>
            <c:spPr>
              <a:ln>
                <a:solidFill>
                  <a:srgbClr val="000000"/>
                </a:solidFill>
              </a:ln>
            </c:spPr>
            <c:extLst>
              <c:ext xmlns:c16="http://schemas.microsoft.com/office/drawing/2014/chart" uri="{C3380CC4-5D6E-409C-BE32-E72D297353CC}">
                <c16:uniqueId val="{00000005-51B4-C44C-8F3D-B7C8805431AA}"/>
              </c:ext>
            </c:extLst>
          </c:dPt>
          <c:xVal>
            <c:numRef>
              <c:f>Clustering!$G$47</c:f>
              <c:numCache>
                <c:formatCode>General</c:formatCode>
                <c:ptCount val="1"/>
                <c:pt idx="0">
                  <c:v>9.765625E-3</c:v>
                </c:pt>
              </c:numCache>
            </c:numRef>
          </c:xVal>
          <c:yVal>
            <c:numRef>
              <c:f>Clustering!$H$47</c:f>
              <c:numCache>
                <c:formatCode>General</c:formatCode>
                <c:ptCount val="1"/>
                <c:pt idx="0">
                  <c:v>5329</c:v>
                </c:pt>
              </c:numCache>
            </c:numRef>
          </c:yVal>
          <c:smooth val="0"/>
          <c:extLst>
            <c:ext xmlns:c16="http://schemas.microsoft.com/office/drawing/2014/chart" uri="{C3380CC4-5D6E-409C-BE32-E72D297353CC}">
              <c16:uniqueId val="{00000006-51B4-C44C-8F3D-B7C8805431AA}"/>
            </c:ext>
          </c:extLst>
        </c:ser>
        <c:ser>
          <c:idx val="5"/>
          <c:order val="5"/>
          <c:tx>
            <c:strRef>
              <c:f>Clustering!$F$48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Clustering!$G$48</c:f>
              <c:numCache>
                <c:formatCode>General</c:formatCode>
                <c:ptCount val="1"/>
                <c:pt idx="0">
                  <c:v>5.2734375E-2</c:v>
                </c:pt>
              </c:numCache>
            </c:numRef>
          </c:xVal>
          <c:yVal>
            <c:numRef>
              <c:f>Clustering!$H$48</c:f>
              <c:numCache>
                <c:formatCode>General</c:formatCode>
                <c:ptCount val="1"/>
                <c:pt idx="0">
                  <c:v>5041</c:v>
                </c:pt>
              </c:numCache>
            </c:numRef>
          </c:yVal>
          <c:smooth val="0"/>
          <c:extLst>
            <c:ext xmlns:c16="http://schemas.microsoft.com/office/drawing/2014/chart" uri="{C3380CC4-5D6E-409C-BE32-E72D297353CC}">
              <c16:uniqueId val="{00000007-51B4-C44C-8F3D-B7C8805431AA}"/>
            </c:ext>
          </c:extLst>
        </c:ser>
        <c:ser>
          <c:idx val="6"/>
          <c:order val="6"/>
          <c:tx>
            <c:strRef>
              <c:f>Clustering!$F$49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Clustering!$G$49</c:f>
              <c:numCache>
                <c:formatCode>General</c:formatCode>
                <c:ptCount val="1"/>
                <c:pt idx="0">
                  <c:v>2.734375E-2</c:v>
                </c:pt>
              </c:numCache>
            </c:numRef>
          </c:xVal>
          <c:yVal>
            <c:numRef>
              <c:f>Clustering!$H$49</c:f>
              <c:numCache>
                <c:formatCode>General</c:formatCode>
                <c:ptCount val="1"/>
                <c:pt idx="0">
                  <c:v>5329</c:v>
                </c:pt>
              </c:numCache>
            </c:numRef>
          </c:yVal>
          <c:smooth val="0"/>
          <c:extLst>
            <c:ext xmlns:c16="http://schemas.microsoft.com/office/drawing/2014/chart" uri="{C3380CC4-5D6E-409C-BE32-E72D297353CC}">
              <c16:uniqueId val="{00000008-51B4-C44C-8F3D-B7C8805431AA}"/>
            </c:ext>
          </c:extLst>
        </c:ser>
        <c:ser>
          <c:idx val="7"/>
          <c:order val="7"/>
          <c:tx>
            <c:strRef>
              <c:f>Clustering!$F$51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Clustering!$G$51</c:f>
              <c:numCache>
                <c:formatCode>General</c:formatCode>
                <c:ptCount val="1"/>
                <c:pt idx="0">
                  <c:v>5.2734375E-2</c:v>
                </c:pt>
              </c:numCache>
            </c:numRef>
          </c:xVal>
          <c:yVal>
            <c:numRef>
              <c:f>Clustering!$H$51</c:f>
              <c:numCache>
                <c:formatCode>General</c:formatCode>
                <c:ptCount val="1"/>
                <c:pt idx="0">
                  <c:v>2628</c:v>
                </c:pt>
              </c:numCache>
            </c:numRef>
          </c:yVal>
          <c:smooth val="0"/>
          <c:extLst>
            <c:ext xmlns:c16="http://schemas.microsoft.com/office/drawing/2014/chart" uri="{C3380CC4-5D6E-409C-BE32-E72D297353CC}">
              <c16:uniqueId val="{00000009-51B4-C44C-8F3D-B7C8805431AA}"/>
            </c:ext>
          </c:extLst>
        </c:ser>
        <c:ser>
          <c:idx val="8"/>
          <c:order val="8"/>
          <c:tx>
            <c:strRef>
              <c:f>Clustering!$F$39</c:f>
              <c:strCache>
                <c:ptCount val="1"/>
                <c:pt idx="0">
                  <c:v>CNN11</c:v>
                </c:pt>
              </c:strCache>
            </c:strRef>
          </c:tx>
          <c:dPt>
            <c:idx val="0"/>
            <c:marker>
              <c:symbol val="diamond"/>
              <c:size val="10"/>
              <c:spPr>
                <a:solidFill>
                  <a:srgbClr val="660066"/>
                </a:solidFill>
                <a:ln>
                  <a:solidFill>
                    <a:srgbClr val="000000"/>
                  </a:solidFill>
                </a:ln>
              </c:spPr>
            </c:marker>
            <c:bubble3D val="0"/>
            <c:spPr>
              <a:ln>
                <a:solidFill>
                  <a:srgbClr val="000000"/>
                </a:solidFill>
              </a:ln>
            </c:spPr>
            <c:extLst>
              <c:ext xmlns:c16="http://schemas.microsoft.com/office/drawing/2014/chart" uri="{C3380CC4-5D6E-409C-BE32-E72D297353CC}">
                <c16:uniqueId val="{0000000B-51B4-C44C-8F3D-B7C8805431AA}"/>
              </c:ext>
            </c:extLst>
          </c:dPt>
          <c:xVal>
            <c:numRef>
              <c:f>Clustering!$G$39</c:f>
              <c:numCache>
                <c:formatCode>General</c:formatCode>
                <c:ptCount val="1"/>
                <c:pt idx="0">
                  <c:v>1.5625E-2</c:v>
                </c:pt>
              </c:numCache>
            </c:numRef>
          </c:xVal>
          <c:yVal>
            <c:numRef>
              <c:f>Clustering!$H$39</c:f>
              <c:numCache>
                <c:formatCode>General</c:formatCode>
                <c:ptCount val="1"/>
                <c:pt idx="0">
                  <c:v>3136</c:v>
                </c:pt>
              </c:numCache>
            </c:numRef>
          </c:yVal>
          <c:smooth val="0"/>
          <c:extLst>
            <c:ext xmlns:c16="http://schemas.microsoft.com/office/drawing/2014/chart" uri="{C3380CC4-5D6E-409C-BE32-E72D297353CC}">
              <c16:uniqueId val="{0000000C-51B4-C44C-8F3D-B7C8805431AA}"/>
            </c:ext>
          </c:extLst>
        </c:ser>
        <c:ser>
          <c:idx val="9"/>
          <c:order val="9"/>
          <c:tx>
            <c:strRef>
              <c:f>Clustering!$F$34</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Clustering!$G$34</c:f>
              <c:numCache>
                <c:formatCode>General</c:formatCode>
                <c:ptCount val="1"/>
                <c:pt idx="0">
                  <c:v>1.953125E-3</c:v>
                </c:pt>
              </c:numCache>
            </c:numRef>
          </c:xVal>
          <c:yVal>
            <c:numRef>
              <c:f>Clustering!$H$34</c:f>
              <c:numCache>
                <c:formatCode>General</c:formatCode>
                <c:ptCount val="1"/>
                <c:pt idx="0">
                  <c:v>12544</c:v>
                </c:pt>
              </c:numCache>
            </c:numRef>
          </c:yVal>
          <c:smooth val="0"/>
          <c:extLst>
            <c:ext xmlns:c16="http://schemas.microsoft.com/office/drawing/2014/chart" uri="{C3380CC4-5D6E-409C-BE32-E72D297353CC}">
              <c16:uniqueId val="{0000000D-51B4-C44C-8F3D-B7C8805431AA}"/>
            </c:ext>
          </c:extLst>
        </c:ser>
        <c:ser>
          <c:idx val="10"/>
          <c:order val="10"/>
          <c:tx>
            <c:strRef>
              <c:f>Clustering!$F$16</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Clustering!$G$16</c:f>
              <c:numCache>
                <c:formatCode>General</c:formatCode>
                <c:ptCount val="1"/>
                <c:pt idx="0">
                  <c:v>1.953125</c:v>
                </c:pt>
              </c:numCache>
            </c:numRef>
          </c:xVal>
          <c:yVal>
            <c:numRef>
              <c:f>Clustering!$H$16</c:f>
              <c:numCache>
                <c:formatCode>General</c:formatCode>
                <c:ptCount val="1"/>
                <c:pt idx="0">
                  <c:v>1</c:v>
                </c:pt>
              </c:numCache>
            </c:numRef>
          </c:yVal>
          <c:smooth val="0"/>
          <c:extLst>
            <c:ext xmlns:c16="http://schemas.microsoft.com/office/drawing/2014/chart" uri="{C3380CC4-5D6E-409C-BE32-E72D297353CC}">
              <c16:uniqueId val="{0000000E-51B4-C44C-8F3D-B7C8805431AA}"/>
            </c:ext>
          </c:extLst>
        </c:ser>
        <c:ser>
          <c:idx val="11"/>
          <c:order val="11"/>
          <c:tx>
            <c:strRef>
              <c:f>Clustering!$F$17</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Clustering!$G$17</c:f>
              <c:numCache>
                <c:formatCode>General</c:formatCode>
                <c:ptCount val="1"/>
                <c:pt idx="0">
                  <c:v>1.470703125</c:v>
                </c:pt>
              </c:numCache>
            </c:numRef>
          </c:xVal>
          <c:yVal>
            <c:numRef>
              <c:f>Clustering!$H$17</c:f>
              <c:numCache>
                <c:formatCode>General</c:formatCode>
                <c:ptCount val="1"/>
                <c:pt idx="0">
                  <c:v>1</c:v>
                </c:pt>
              </c:numCache>
            </c:numRef>
          </c:yVal>
          <c:smooth val="0"/>
          <c:extLst>
            <c:ext xmlns:c16="http://schemas.microsoft.com/office/drawing/2014/chart" uri="{C3380CC4-5D6E-409C-BE32-E72D297353CC}">
              <c16:uniqueId val="{0000000F-51B4-C44C-8F3D-B7C8805431AA}"/>
            </c:ext>
          </c:extLst>
        </c:ser>
        <c:ser>
          <c:idx val="12"/>
          <c:order val="12"/>
          <c:tx>
            <c:strRef>
              <c:f>Clustering!$F$90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Clustering!$G$90</c:f>
              <c:numCache>
                <c:formatCode>General</c:formatCode>
                <c:ptCount val="1"/>
                <c:pt idx="0">
                  <c:v>0.1640625</c:v>
                </c:pt>
              </c:numCache>
            </c:numRef>
          </c:xVal>
          <c:yVal>
            <c:numRef>
              <c:f>Clustering!$H$90</c:f>
              <c:numCache>
                <c:formatCode>General</c:formatCode>
                <c:ptCount val="1"/>
                <c:pt idx="0">
                  <c:v>289</c:v>
                </c:pt>
              </c:numCache>
            </c:numRef>
          </c:yVal>
          <c:smooth val="0"/>
          <c:extLst>
            <c:ext xmlns:c16="http://schemas.microsoft.com/office/drawing/2014/chart" uri="{C3380CC4-5D6E-409C-BE32-E72D297353CC}">
              <c16:uniqueId val="{00000010-51B4-C44C-8F3D-B7C8805431AA}"/>
            </c:ext>
          </c:extLst>
        </c:ser>
        <c:ser>
          <c:idx val="13"/>
          <c:order val="13"/>
          <c:tx>
            <c:strRef>
              <c:f>Clustering!$F$88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Clustering!$G$88</c:f>
              <c:numCache>
                <c:formatCode>General</c:formatCode>
                <c:ptCount val="1"/>
                <c:pt idx="0">
                  <c:v>0.140625</c:v>
                </c:pt>
              </c:numCache>
            </c:numRef>
          </c:xVal>
          <c:yVal>
            <c:numRef>
              <c:f>Clustering!$H$88</c:f>
              <c:numCache>
                <c:formatCode>General</c:formatCode>
                <c:ptCount val="1"/>
                <c:pt idx="0">
                  <c:v>289</c:v>
                </c:pt>
              </c:numCache>
            </c:numRef>
          </c:yVal>
          <c:smooth val="0"/>
          <c:extLst>
            <c:ext xmlns:c16="http://schemas.microsoft.com/office/drawing/2014/chart" uri="{C3380CC4-5D6E-409C-BE32-E72D297353CC}">
              <c16:uniqueId val="{00000011-51B4-C44C-8F3D-B7C8805431AA}"/>
            </c:ext>
          </c:extLst>
        </c:ser>
        <c:ser>
          <c:idx val="14"/>
          <c:order val="14"/>
          <c:tx>
            <c:strRef>
              <c:f>Clustering!$F$98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Clustering!$G$98</c:f>
              <c:numCache>
                <c:formatCode>General</c:formatCode>
                <c:ptCount val="1"/>
                <c:pt idx="0">
                  <c:v>0.4921875</c:v>
                </c:pt>
              </c:numCache>
            </c:numRef>
          </c:xVal>
          <c:yVal>
            <c:numRef>
              <c:f>Clustering!$H$98</c:f>
              <c:numCache>
                <c:formatCode>General</c:formatCode>
                <c:ptCount val="1"/>
                <c:pt idx="0">
                  <c:v>289</c:v>
                </c:pt>
              </c:numCache>
            </c:numRef>
          </c:yVal>
          <c:smooth val="0"/>
          <c:extLst>
            <c:ext xmlns:c16="http://schemas.microsoft.com/office/drawing/2014/chart" uri="{C3380CC4-5D6E-409C-BE32-E72D297353CC}">
              <c16:uniqueId val="{00000012-51B4-C44C-8F3D-B7C8805431AA}"/>
            </c:ext>
          </c:extLst>
        </c:ser>
        <c:ser>
          <c:idx val="15"/>
          <c:order val="15"/>
          <c:tx>
            <c:strRef>
              <c:f>Clustering!$F$99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Clustering!$G$99</c:f>
              <c:numCache>
                <c:formatCode>General</c:formatCode>
                <c:ptCount val="1"/>
                <c:pt idx="0">
                  <c:v>0.375</c:v>
                </c:pt>
              </c:numCache>
            </c:numRef>
          </c:xVal>
          <c:yVal>
            <c:numRef>
              <c:f>Clustering!$H$99</c:f>
              <c:numCache>
                <c:formatCode>General</c:formatCode>
                <c:ptCount val="1"/>
                <c:pt idx="0">
                  <c:v>289</c:v>
                </c:pt>
              </c:numCache>
            </c:numRef>
          </c:yVal>
          <c:smooth val="0"/>
          <c:extLst>
            <c:ext xmlns:c16="http://schemas.microsoft.com/office/drawing/2014/chart" uri="{C3380CC4-5D6E-409C-BE32-E72D297353CC}">
              <c16:uniqueId val="{00000013-51B4-C44C-8F3D-B7C8805431AA}"/>
            </c:ext>
          </c:extLst>
        </c:ser>
        <c:ser>
          <c:idx val="16"/>
          <c:order val="16"/>
          <c:tx>
            <c:strRef>
              <c:f>Clustering!$F$100</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Clustering!$G$100</c:f>
              <c:numCache>
                <c:formatCode>General</c:formatCode>
                <c:ptCount val="1"/>
                <c:pt idx="0">
                  <c:v>0.1875</c:v>
                </c:pt>
              </c:numCache>
            </c:numRef>
          </c:xVal>
          <c:yVal>
            <c:numRef>
              <c:f>Clustering!$H$100</c:f>
              <c:numCache>
                <c:formatCode>General</c:formatCode>
                <c:ptCount val="1"/>
                <c:pt idx="0">
                  <c:v>289</c:v>
                </c:pt>
              </c:numCache>
            </c:numRef>
          </c:yVal>
          <c:smooth val="0"/>
          <c:extLst>
            <c:ext xmlns:c16="http://schemas.microsoft.com/office/drawing/2014/chart" uri="{C3380CC4-5D6E-409C-BE32-E72D297353CC}">
              <c16:uniqueId val="{00000014-51B4-C44C-8F3D-B7C8805431AA}"/>
            </c:ext>
          </c:extLst>
        </c:ser>
        <c:ser>
          <c:idx val="17"/>
          <c:order val="17"/>
          <c:tx>
            <c:strRef>
              <c:f>Clustering!$F$101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Clustering!$G$101</c:f>
              <c:numCache>
                <c:formatCode>General</c:formatCode>
                <c:ptCount val="1"/>
                <c:pt idx="0">
                  <c:v>0.287109375</c:v>
                </c:pt>
              </c:numCache>
            </c:numRef>
          </c:xVal>
          <c:yVal>
            <c:numRef>
              <c:f>Clustering!$H$101</c:f>
              <c:numCache>
                <c:formatCode>General</c:formatCode>
                <c:ptCount val="1"/>
                <c:pt idx="0">
                  <c:v>289</c:v>
                </c:pt>
              </c:numCache>
            </c:numRef>
          </c:yVal>
          <c:smooth val="0"/>
          <c:extLst>
            <c:ext xmlns:c16="http://schemas.microsoft.com/office/drawing/2014/chart" uri="{C3380CC4-5D6E-409C-BE32-E72D297353CC}">
              <c16:uniqueId val="{00000015-51B4-C44C-8F3D-B7C8805431AA}"/>
            </c:ext>
          </c:extLst>
        </c:ser>
        <c:ser>
          <c:idx val="18"/>
          <c:order val="18"/>
          <c:tx>
            <c:strRef>
              <c:f>Clustering!$F$95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Clustering!$G$95</c:f>
              <c:numCache>
                <c:formatCode>General</c:formatCode>
                <c:ptCount val="1"/>
                <c:pt idx="0">
                  <c:v>0.125</c:v>
                </c:pt>
              </c:numCache>
            </c:numRef>
          </c:xVal>
          <c:yVal>
            <c:numRef>
              <c:f>Clustering!$H$95</c:f>
              <c:numCache>
                <c:formatCode>General</c:formatCode>
                <c:ptCount val="1"/>
                <c:pt idx="0">
                  <c:v>361</c:v>
                </c:pt>
              </c:numCache>
            </c:numRef>
          </c:yVal>
          <c:smooth val="0"/>
          <c:extLst>
            <c:ext xmlns:c16="http://schemas.microsoft.com/office/drawing/2014/chart" uri="{C3380CC4-5D6E-409C-BE32-E72D297353CC}">
              <c16:uniqueId val="{00000016-51B4-C44C-8F3D-B7C8805431AA}"/>
            </c:ext>
          </c:extLst>
        </c:ser>
        <c:ser>
          <c:idx val="19"/>
          <c:order val="19"/>
          <c:tx>
            <c:strRef>
              <c:f>Clustering!$F$96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Clustering!$G$96</c:f>
              <c:numCache>
                <c:formatCode>General</c:formatCode>
                <c:ptCount val="1"/>
                <c:pt idx="0">
                  <c:v>0.25</c:v>
                </c:pt>
              </c:numCache>
            </c:numRef>
          </c:xVal>
          <c:yVal>
            <c:numRef>
              <c:f>Clustering!$H$96</c:f>
              <c:numCache>
                <c:formatCode>General</c:formatCode>
                <c:ptCount val="1"/>
                <c:pt idx="0">
                  <c:v>361</c:v>
                </c:pt>
              </c:numCache>
            </c:numRef>
          </c:yVal>
          <c:smooth val="0"/>
          <c:extLst>
            <c:ext xmlns:c16="http://schemas.microsoft.com/office/drawing/2014/chart" uri="{C3380CC4-5D6E-409C-BE32-E72D297353CC}">
              <c16:uniqueId val="{00000017-51B4-C44C-8F3D-B7C8805431AA}"/>
            </c:ext>
          </c:extLst>
        </c:ser>
        <c:ser>
          <c:idx val="20"/>
          <c:order val="20"/>
          <c:tx>
            <c:strRef>
              <c:f>Clustering!$F$58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Clustering!$G$58</c:f>
              <c:numCache>
                <c:formatCode>General</c:formatCode>
                <c:ptCount val="1"/>
                <c:pt idx="0">
                  <c:v>1.4765625</c:v>
                </c:pt>
              </c:numCache>
            </c:numRef>
          </c:xVal>
          <c:yVal>
            <c:numRef>
              <c:f>Clustering!$H$58</c:f>
              <c:numCache>
                <c:formatCode>General</c:formatCode>
                <c:ptCount val="1"/>
                <c:pt idx="0">
                  <c:v>64</c:v>
                </c:pt>
              </c:numCache>
            </c:numRef>
          </c:yVal>
          <c:smooth val="0"/>
          <c:extLst>
            <c:ext xmlns:c16="http://schemas.microsoft.com/office/drawing/2014/chart" uri="{C3380CC4-5D6E-409C-BE32-E72D297353CC}">
              <c16:uniqueId val="{00000018-51B4-C44C-8F3D-B7C8805431AA}"/>
            </c:ext>
          </c:extLst>
        </c:ser>
        <c:ser>
          <c:idx val="21"/>
          <c:order val="21"/>
          <c:tx>
            <c:strRef>
              <c:f>Clustering!$F$59</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Clustering!$G$59</c:f>
              <c:numCache>
                <c:formatCode>General</c:formatCode>
                <c:ptCount val="1"/>
                <c:pt idx="0">
                  <c:v>0.7</c:v>
                </c:pt>
              </c:numCache>
            </c:numRef>
          </c:xVal>
          <c:yVal>
            <c:numRef>
              <c:f>Clustering!$H$59</c:f>
              <c:numCache>
                <c:formatCode>General</c:formatCode>
                <c:ptCount val="1"/>
                <c:pt idx="0">
                  <c:v>64</c:v>
                </c:pt>
              </c:numCache>
            </c:numRef>
          </c:yVal>
          <c:smooth val="0"/>
          <c:extLst>
            <c:ext xmlns:c16="http://schemas.microsoft.com/office/drawing/2014/chart" uri="{C3380CC4-5D6E-409C-BE32-E72D297353CC}">
              <c16:uniqueId val="{00000019-51B4-C44C-8F3D-B7C8805431AA}"/>
            </c:ext>
          </c:extLst>
        </c:ser>
        <c:ser>
          <c:idx val="22"/>
          <c:order val="22"/>
          <c:tx>
            <c:strRef>
              <c:f>Clustering!$F$60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Clustering!$G$60</c:f>
              <c:numCache>
                <c:formatCode>General</c:formatCode>
                <c:ptCount val="1"/>
                <c:pt idx="0">
                  <c:v>0.875</c:v>
                </c:pt>
              </c:numCache>
            </c:numRef>
          </c:xVal>
          <c:yVal>
            <c:numRef>
              <c:f>Clustering!$H$60</c:f>
              <c:numCache>
                <c:formatCode>General</c:formatCode>
                <c:ptCount val="1"/>
                <c:pt idx="0">
                  <c:v>64</c:v>
                </c:pt>
              </c:numCache>
            </c:numRef>
          </c:yVal>
          <c:smooth val="0"/>
          <c:extLst>
            <c:ext xmlns:c16="http://schemas.microsoft.com/office/drawing/2014/chart" uri="{C3380CC4-5D6E-409C-BE32-E72D297353CC}">
              <c16:uniqueId val="{0000001A-51B4-C44C-8F3D-B7C8805431AA}"/>
            </c:ext>
          </c:extLst>
        </c:ser>
        <c:ser>
          <c:idx val="25"/>
          <c:order val="23"/>
          <c:tx>
            <c:strRef>
              <c:f>Clustering!$F$74</c:f>
              <c:strCache>
                <c:ptCount val="1"/>
                <c:pt idx="0">
                  <c:v>CNN4</c:v>
                </c:pt>
              </c:strCache>
            </c:strRef>
          </c:tx>
          <c:spPr>
            <a:ln>
              <a:solidFill>
                <a:srgbClr val="000000"/>
              </a:solidFill>
            </a:ln>
          </c:spPr>
          <c:marker>
            <c:symbol val="diamond"/>
            <c:size val="12"/>
            <c:spPr>
              <a:solidFill>
                <a:schemeClr val="accent4"/>
              </a:solidFill>
              <a:ln>
                <a:solidFill>
                  <a:srgbClr val="000000"/>
                </a:solidFill>
              </a:ln>
            </c:spPr>
          </c:marker>
          <c:xVal>
            <c:numRef>
              <c:f>Clustering!$G$74</c:f>
              <c:numCache>
                <c:formatCode>General</c:formatCode>
                <c:ptCount val="1"/>
                <c:pt idx="0">
                  <c:v>0.65625</c:v>
                </c:pt>
              </c:numCache>
            </c:numRef>
          </c:xVal>
          <c:yVal>
            <c:numRef>
              <c:f>Clustering!$H$74</c:f>
              <c:numCache>
                <c:formatCode>General</c:formatCode>
                <c:ptCount val="1"/>
                <c:pt idx="0">
                  <c:v>40</c:v>
                </c:pt>
              </c:numCache>
            </c:numRef>
          </c:yVal>
          <c:smooth val="0"/>
          <c:extLst>
            <c:ext xmlns:c16="http://schemas.microsoft.com/office/drawing/2014/chart" uri="{C3380CC4-5D6E-409C-BE32-E72D297353CC}">
              <c16:uniqueId val="{0000001B-51B4-C44C-8F3D-B7C8805431AA}"/>
            </c:ext>
          </c:extLst>
        </c:ser>
        <c:ser>
          <c:idx val="26"/>
          <c:order val="24"/>
          <c:tx>
            <c:strRef>
              <c:f>Clustering!$F$75</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Clustering!$G$75</c:f>
              <c:numCache>
                <c:formatCode>General</c:formatCode>
                <c:ptCount val="1"/>
                <c:pt idx="0">
                  <c:v>0.5625</c:v>
                </c:pt>
              </c:numCache>
            </c:numRef>
          </c:xVal>
          <c:yVal>
            <c:numRef>
              <c:f>Clustering!$H$75</c:f>
              <c:numCache>
                <c:formatCode>General</c:formatCode>
                <c:ptCount val="1"/>
                <c:pt idx="0">
                  <c:v>64</c:v>
                </c:pt>
              </c:numCache>
            </c:numRef>
          </c:yVal>
          <c:smooth val="0"/>
          <c:extLst>
            <c:ext xmlns:c16="http://schemas.microsoft.com/office/drawing/2014/chart" uri="{C3380CC4-5D6E-409C-BE32-E72D297353CC}">
              <c16:uniqueId val="{0000001C-51B4-C44C-8F3D-B7C8805431AA}"/>
            </c:ext>
          </c:extLst>
        </c:ser>
        <c:ser>
          <c:idx val="27"/>
          <c:order val="25"/>
          <c:tx>
            <c:strRef>
              <c:f>Clustering!$F$76</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Clustering!$G$76</c:f>
              <c:numCache>
                <c:formatCode>General</c:formatCode>
                <c:ptCount val="1"/>
                <c:pt idx="0">
                  <c:v>0.4921875</c:v>
                </c:pt>
              </c:numCache>
            </c:numRef>
          </c:xVal>
          <c:yVal>
            <c:numRef>
              <c:f>Clustering!$H$76</c:f>
              <c:numCache>
                <c:formatCode>General</c:formatCode>
                <c:ptCount val="1"/>
                <c:pt idx="0">
                  <c:v>48</c:v>
                </c:pt>
              </c:numCache>
            </c:numRef>
          </c:yVal>
          <c:smooth val="0"/>
          <c:extLst>
            <c:ext xmlns:c16="http://schemas.microsoft.com/office/drawing/2014/chart" uri="{C3380CC4-5D6E-409C-BE32-E72D297353CC}">
              <c16:uniqueId val="{0000001D-51B4-C44C-8F3D-B7C8805431AA}"/>
            </c:ext>
          </c:extLst>
        </c:ser>
        <c:ser>
          <c:idx val="23"/>
          <c:order val="26"/>
          <c:tx>
            <c:strRef>
              <c:f>Clustering!$F$69</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Clustering!$G$69</c:f>
              <c:numCache>
                <c:formatCode>General</c:formatCode>
                <c:ptCount val="1"/>
                <c:pt idx="0">
                  <c:v>1</c:v>
                </c:pt>
              </c:numCache>
            </c:numRef>
          </c:xVal>
          <c:yVal>
            <c:numRef>
              <c:f>Clustering!$H$69</c:f>
              <c:numCache>
                <c:formatCode>General</c:formatCode>
                <c:ptCount val="1"/>
                <c:pt idx="0">
                  <c:v>49</c:v>
                </c:pt>
              </c:numCache>
            </c:numRef>
          </c:yVal>
          <c:smooth val="0"/>
          <c:extLst>
            <c:ext xmlns:c16="http://schemas.microsoft.com/office/drawing/2014/chart" uri="{C3380CC4-5D6E-409C-BE32-E72D297353CC}">
              <c16:uniqueId val="{0000001E-51B4-C44C-8F3D-B7C8805431AA}"/>
            </c:ext>
          </c:extLst>
        </c:ser>
        <c:ser>
          <c:idx val="24"/>
          <c:order val="27"/>
          <c:tx>
            <c:strRef>
              <c:f>Clustering!$F$102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Clustering!$G$102</c:f>
              <c:numCache>
                <c:formatCode>General</c:formatCode>
                <c:ptCount val="1"/>
                <c:pt idx="0">
                  <c:v>0.25</c:v>
                </c:pt>
              </c:numCache>
            </c:numRef>
          </c:xVal>
          <c:yVal>
            <c:numRef>
              <c:f>Clustering!$H$102</c:f>
              <c:numCache>
                <c:formatCode>General</c:formatCode>
                <c:ptCount val="1"/>
                <c:pt idx="0">
                  <c:v>196</c:v>
                </c:pt>
              </c:numCache>
            </c:numRef>
          </c:yVal>
          <c:smooth val="0"/>
          <c:extLst>
            <c:ext xmlns:c16="http://schemas.microsoft.com/office/drawing/2014/chart" uri="{C3380CC4-5D6E-409C-BE32-E72D297353CC}">
              <c16:uniqueId val="{0000001F-51B4-C44C-8F3D-B7C8805431AA}"/>
            </c:ext>
          </c:extLst>
        </c:ser>
        <c:ser>
          <c:idx val="28"/>
          <c:order val="28"/>
          <c:tx>
            <c:strRef>
              <c:f>Clustering!$F$77</c:f>
              <c:strCache>
                <c:ptCount val="1"/>
                <c:pt idx="0">
                  <c:v>CNN11</c:v>
                </c:pt>
              </c:strCache>
            </c:strRef>
          </c:tx>
          <c:spPr>
            <a:ln>
              <a:solidFill>
                <a:srgbClr val="000000"/>
              </a:solidFill>
            </a:ln>
          </c:spPr>
          <c:marker>
            <c:symbol val="diamond"/>
            <c:size val="11"/>
            <c:spPr>
              <a:solidFill>
                <a:srgbClr val="660066"/>
              </a:solidFill>
              <a:ln>
                <a:solidFill>
                  <a:srgbClr val="000000"/>
                </a:solidFill>
              </a:ln>
            </c:spPr>
          </c:marker>
          <c:xVal>
            <c:numRef>
              <c:f>Clustering!$G$77</c:f>
              <c:numCache>
                <c:formatCode>General</c:formatCode>
                <c:ptCount val="1"/>
                <c:pt idx="0">
                  <c:v>0.5</c:v>
                </c:pt>
              </c:numCache>
            </c:numRef>
          </c:xVal>
          <c:yVal>
            <c:numRef>
              <c:f>Clustering!$H$77</c:f>
              <c:numCache>
                <c:formatCode>General</c:formatCode>
                <c:ptCount val="1"/>
                <c:pt idx="0">
                  <c:v>49</c:v>
                </c:pt>
              </c:numCache>
            </c:numRef>
          </c:yVal>
          <c:smooth val="0"/>
          <c:extLst>
            <c:ext xmlns:c16="http://schemas.microsoft.com/office/drawing/2014/chart" uri="{C3380CC4-5D6E-409C-BE32-E72D297353CC}">
              <c16:uniqueId val="{00000020-51B4-C44C-8F3D-B7C8805431AA}"/>
            </c:ext>
          </c:extLst>
        </c:ser>
        <c:ser>
          <c:idx val="29"/>
          <c:order val="29"/>
          <c:tx>
            <c:strRef>
              <c:f>Clustering!$F$110</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Clustering!$G$110</c:f>
              <c:numCache>
                <c:formatCode>General</c:formatCode>
                <c:ptCount val="1"/>
                <c:pt idx="0">
                  <c:v>2.197265625E-3</c:v>
                </c:pt>
              </c:numCache>
            </c:numRef>
          </c:xVal>
          <c:yVal>
            <c:numRef>
              <c:f>Clustering!$H$110</c:f>
              <c:numCache>
                <c:formatCode>General</c:formatCode>
                <c:ptCount val="1"/>
                <c:pt idx="0">
                  <c:v>196</c:v>
                </c:pt>
              </c:numCache>
            </c:numRef>
          </c:yVal>
          <c:smooth val="0"/>
          <c:extLst>
            <c:ext xmlns:c16="http://schemas.microsoft.com/office/drawing/2014/chart" uri="{C3380CC4-5D6E-409C-BE32-E72D297353CC}">
              <c16:uniqueId val="{00000021-51B4-C44C-8F3D-B7C8805431AA}"/>
            </c:ext>
          </c:extLst>
        </c:ser>
        <c:ser>
          <c:idx val="30"/>
          <c:order val="30"/>
          <c:tx>
            <c:strRef>
              <c:f>Clustering!$F$111</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Clustering!$G$111</c:f>
              <c:numCache>
                <c:formatCode>General</c:formatCode>
                <c:ptCount val="1"/>
                <c:pt idx="0">
                  <c:v>4.39453125E-3</c:v>
                </c:pt>
              </c:numCache>
            </c:numRef>
          </c:xVal>
          <c:yVal>
            <c:numRef>
              <c:f>Clustering!$H$111</c:f>
              <c:numCache>
                <c:formatCode>General</c:formatCode>
                <c:ptCount val="1"/>
                <c:pt idx="0">
                  <c:v>196</c:v>
                </c:pt>
              </c:numCache>
            </c:numRef>
          </c:yVal>
          <c:smooth val="0"/>
          <c:extLst>
            <c:ext xmlns:c16="http://schemas.microsoft.com/office/drawing/2014/chart" uri="{C3380CC4-5D6E-409C-BE32-E72D297353CC}">
              <c16:uniqueId val="{00000022-51B4-C44C-8F3D-B7C8805431AA}"/>
            </c:ext>
          </c:extLst>
        </c:ser>
        <c:ser>
          <c:idx val="31"/>
          <c:order val="31"/>
          <c:tx>
            <c:strRef>
              <c:f>Clustering!$F$112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Clustering!$G$112</c:f>
              <c:numCache>
                <c:formatCode>General</c:formatCode>
                <c:ptCount val="1"/>
                <c:pt idx="0">
                  <c:v>4.39453125E-3</c:v>
                </c:pt>
              </c:numCache>
            </c:numRef>
          </c:xVal>
          <c:yVal>
            <c:numRef>
              <c:f>Clustering!$H$112</c:f>
              <c:numCache>
                <c:formatCode>General</c:formatCode>
                <c:ptCount val="1"/>
                <c:pt idx="0">
                  <c:v>49</c:v>
                </c:pt>
              </c:numCache>
            </c:numRef>
          </c:yVal>
          <c:smooth val="0"/>
          <c:extLst>
            <c:ext xmlns:c16="http://schemas.microsoft.com/office/drawing/2014/chart" uri="{C3380CC4-5D6E-409C-BE32-E72D297353CC}">
              <c16:uniqueId val="{00000023-51B4-C44C-8F3D-B7C8805431AA}"/>
            </c:ext>
          </c:extLst>
        </c:ser>
        <c:ser>
          <c:idx val="32"/>
          <c:order val="32"/>
          <c:tx>
            <c:strRef>
              <c:f>Clustering!$F$113</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Clustering!$G$113</c:f>
              <c:numCache>
                <c:formatCode>General</c:formatCode>
                <c:ptCount val="1"/>
                <c:pt idx="0">
                  <c:v>8.7890625E-3</c:v>
                </c:pt>
              </c:numCache>
            </c:numRef>
          </c:xVal>
          <c:yVal>
            <c:numRef>
              <c:f>Clustering!$H$113</c:f>
              <c:numCache>
                <c:formatCode>General</c:formatCode>
                <c:ptCount val="1"/>
                <c:pt idx="0">
                  <c:v>49</c:v>
                </c:pt>
              </c:numCache>
            </c:numRef>
          </c:yVal>
          <c:smooth val="0"/>
          <c:extLst>
            <c:ext xmlns:c16="http://schemas.microsoft.com/office/drawing/2014/chart" uri="{C3380CC4-5D6E-409C-BE32-E72D297353CC}">
              <c16:uniqueId val="{00000024-51B4-C44C-8F3D-B7C8805431AA}"/>
            </c:ext>
          </c:extLst>
        </c:ser>
        <c:ser>
          <c:idx val="33"/>
          <c:order val="33"/>
          <c:tx>
            <c:strRef>
              <c:f>Clustering!$F$115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Clustering!$G$115</c:f>
              <c:numCache>
                <c:formatCode>General</c:formatCode>
                <c:ptCount val="1"/>
                <c:pt idx="0">
                  <c:v>8.7890625E-3</c:v>
                </c:pt>
              </c:numCache>
            </c:numRef>
          </c:xVal>
          <c:yVal>
            <c:numRef>
              <c:f>Clustering!$H$115</c:f>
              <c:numCache>
                <c:formatCode>General</c:formatCode>
                <c:ptCount val="1"/>
                <c:pt idx="0">
                  <c:v>100</c:v>
                </c:pt>
              </c:numCache>
            </c:numRef>
          </c:yVal>
          <c:smooth val="0"/>
          <c:extLst>
            <c:ext xmlns:c16="http://schemas.microsoft.com/office/drawing/2014/chart" uri="{C3380CC4-5D6E-409C-BE32-E72D297353CC}">
              <c16:uniqueId val="{00000025-51B4-C44C-8F3D-B7C8805431AA}"/>
            </c:ext>
          </c:extLst>
        </c:ser>
        <c:ser>
          <c:idx val="34"/>
          <c:order val="34"/>
          <c:tx>
            <c:strRef>
              <c:f>Clustering!$F$116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Clustering!$G$116</c:f>
              <c:numCache>
                <c:formatCode>General</c:formatCode>
                <c:ptCount val="1"/>
                <c:pt idx="0">
                  <c:v>4.39453125E-3</c:v>
                </c:pt>
              </c:numCache>
            </c:numRef>
          </c:xVal>
          <c:yVal>
            <c:numRef>
              <c:f>Clustering!$H$116</c:f>
              <c:numCache>
                <c:formatCode>General</c:formatCode>
                <c:ptCount val="1"/>
                <c:pt idx="0">
                  <c:v>100</c:v>
                </c:pt>
              </c:numCache>
            </c:numRef>
          </c:yVal>
          <c:smooth val="0"/>
          <c:extLst>
            <c:ext xmlns:c16="http://schemas.microsoft.com/office/drawing/2014/chart" uri="{C3380CC4-5D6E-409C-BE32-E72D297353CC}">
              <c16:uniqueId val="{00000026-51B4-C44C-8F3D-B7C8805431AA}"/>
            </c:ext>
          </c:extLst>
        </c:ser>
        <c:ser>
          <c:idx val="35"/>
          <c:order val="35"/>
          <c:tx>
            <c:strRef>
              <c:f>Clustering!$F$79</c:f>
              <c:strCache>
                <c:ptCount val="1"/>
                <c:pt idx="0">
                  <c:v>CNN9</c:v>
                </c:pt>
              </c:strCache>
            </c:strRef>
          </c:tx>
          <c:spPr>
            <a:ln>
              <a:solidFill>
                <a:srgbClr val="000000"/>
              </a:solidFill>
            </a:ln>
          </c:spPr>
          <c:marker>
            <c:symbol val="diamond"/>
            <c:size val="9"/>
            <c:spPr>
              <a:solidFill>
                <a:srgbClr val="4285F4"/>
              </a:solidFill>
              <a:ln>
                <a:solidFill>
                  <a:srgbClr val="000000"/>
                </a:solidFill>
              </a:ln>
            </c:spPr>
          </c:marker>
          <c:xVal>
            <c:numRef>
              <c:f>Clustering!$G$79</c:f>
              <c:numCache>
                <c:formatCode>General</c:formatCode>
                <c:ptCount val="1"/>
                <c:pt idx="0">
                  <c:v>0.697265625</c:v>
                </c:pt>
              </c:numCache>
            </c:numRef>
          </c:xVal>
          <c:yVal>
            <c:numRef>
              <c:f>Clustering!$H$79</c:f>
              <c:numCache>
                <c:formatCode>General</c:formatCode>
                <c:ptCount val="1"/>
                <c:pt idx="0">
                  <c:v>49</c:v>
                </c:pt>
              </c:numCache>
            </c:numRef>
          </c:yVal>
          <c:smooth val="0"/>
          <c:extLst>
            <c:ext xmlns:c16="http://schemas.microsoft.com/office/drawing/2014/chart" uri="{C3380CC4-5D6E-409C-BE32-E72D297353CC}">
              <c16:uniqueId val="{00000027-51B4-C44C-8F3D-B7C8805431AA}"/>
            </c:ext>
          </c:extLst>
        </c:ser>
        <c:ser>
          <c:idx val="36"/>
          <c:order val="36"/>
          <c:tx>
            <c:strRef>
              <c:f>Clustering!$F$80</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Clustering!$G$80</c:f>
              <c:numCache>
                <c:formatCode>General</c:formatCode>
                <c:ptCount val="1"/>
                <c:pt idx="0">
                  <c:v>0.546875</c:v>
                </c:pt>
              </c:numCache>
            </c:numRef>
          </c:xVal>
          <c:yVal>
            <c:numRef>
              <c:f>Clustering!$H$80</c:f>
              <c:numCache>
                <c:formatCode>General</c:formatCode>
                <c:ptCount val="1"/>
                <c:pt idx="0">
                  <c:v>49</c:v>
                </c:pt>
              </c:numCache>
            </c:numRef>
          </c:yVal>
          <c:smooth val="0"/>
          <c:extLst>
            <c:ext xmlns:c16="http://schemas.microsoft.com/office/drawing/2014/chart" uri="{C3380CC4-5D6E-409C-BE32-E72D297353CC}">
              <c16:uniqueId val="{00000028-51B4-C44C-8F3D-B7C8805431AA}"/>
            </c:ext>
          </c:extLst>
        </c:ser>
        <c:ser>
          <c:idx val="37"/>
          <c:order val="37"/>
          <c:tx>
            <c:strRef>
              <c:f>Clustering!$F$114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Clustering!$G$114</c:f>
              <c:numCache>
                <c:formatCode>General</c:formatCode>
                <c:ptCount val="1"/>
                <c:pt idx="0">
                  <c:v>1.94549560546875E-2</c:v>
                </c:pt>
              </c:numCache>
            </c:numRef>
          </c:xVal>
          <c:yVal>
            <c:numRef>
              <c:f>Clustering!$H$114</c:f>
              <c:numCache>
                <c:formatCode>General</c:formatCode>
                <c:ptCount val="1"/>
                <c:pt idx="0">
                  <c:v>49</c:v>
                </c:pt>
              </c:numCache>
            </c:numRef>
          </c:yVal>
          <c:smooth val="0"/>
          <c:extLst>
            <c:ext xmlns:c16="http://schemas.microsoft.com/office/drawing/2014/chart" uri="{C3380CC4-5D6E-409C-BE32-E72D297353CC}">
              <c16:uniqueId val="{00000029-51B4-C44C-8F3D-B7C8805431AA}"/>
            </c:ext>
          </c:extLst>
        </c:ser>
        <c:ser>
          <c:idx val="38"/>
          <c:order val="38"/>
          <c:tx>
            <c:strRef>
              <c:f>Clustering!$F$122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Clustering!$G$122</c:f>
              <c:numCache>
                <c:formatCode>General</c:formatCode>
                <c:ptCount val="1"/>
                <c:pt idx="0">
                  <c:v>5.3558349609375E-3</c:v>
                </c:pt>
              </c:numCache>
            </c:numRef>
          </c:xVal>
          <c:yVal>
            <c:numRef>
              <c:f>Clustering!$H$122</c:f>
              <c:numCache>
                <c:formatCode>General</c:formatCode>
                <c:ptCount val="1"/>
                <c:pt idx="0">
                  <c:v>196</c:v>
                </c:pt>
              </c:numCache>
            </c:numRef>
          </c:yVal>
          <c:smooth val="0"/>
          <c:extLst>
            <c:ext xmlns:c16="http://schemas.microsoft.com/office/drawing/2014/chart" uri="{C3380CC4-5D6E-409C-BE32-E72D297353CC}">
              <c16:uniqueId val="{0000002A-51B4-C44C-8F3D-B7C8805431AA}"/>
            </c:ext>
          </c:extLst>
        </c:ser>
        <c:ser>
          <c:idx val="39"/>
          <c:order val="39"/>
          <c:tx>
            <c:strRef>
              <c:f>Clustering!$F$123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Clustering!$G$123</c:f>
              <c:numCache>
                <c:formatCode>General</c:formatCode>
                <c:ptCount val="1"/>
                <c:pt idx="0">
                  <c:v>7.0037841796875E-3</c:v>
                </c:pt>
              </c:numCache>
            </c:numRef>
          </c:xVal>
          <c:yVal>
            <c:numRef>
              <c:f>Clustering!$H$123</c:f>
              <c:numCache>
                <c:formatCode>General</c:formatCode>
                <c:ptCount val="1"/>
                <c:pt idx="0">
                  <c:v>196</c:v>
                </c:pt>
              </c:numCache>
            </c:numRef>
          </c:yVal>
          <c:smooth val="0"/>
          <c:extLst>
            <c:ext xmlns:c16="http://schemas.microsoft.com/office/drawing/2014/chart" uri="{C3380CC4-5D6E-409C-BE32-E72D297353CC}">
              <c16:uniqueId val="{0000002B-51B4-C44C-8F3D-B7C8805431AA}"/>
            </c:ext>
          </c:extLst>
        </c:ser>
        <c:ser>
          <c:idx val="40"/>
          <c:order val="40"/>
          <c:tx>
            <c:strRef>
              <c:f>Clustering!$F$52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Clustering!$G$52</c:f>
              <c:numCache>
                <c:formatCode>General</c:formatCode>
                <c:ptCount val="1"/>
                <c:pt idx="0">
                  <c:v>1.64794921875E-3</c:v>
                </c:pt>
              </c:numCache>
            </c:numRef>
          </c:xVal>
          <c:yVal>
            <c:numRef>
              <c:f>Clustering!$H$52</c:f>
              <c:numCache>
                <c:formatCode>General</c:formatCode>
                <c:ptCount val="1"/>
                <c:pt idx="0">
                  <c:v>12544</c:v>
                </c:pt>
              </c:numCache>
            </c:numRef>
          </c:yVal>
          <c:smooth val="0"/>
          <c:extLst>
            <c:ext xmlns:c16="http://schemas.microsoft.com/office/drawing/2014/chart" uri="{C3380CC4-5D6E-409C-BE32-E72D297353CC}">
              <c16:uniqueId val="{0000002C-51B4-C44C-8F3D-B7C8805431AA}"/>
            </c:ext>
          </c:extLst>
        </c:ser>
        <c:ser>
          <c:idx val="41"/>
          <c:order val="41"/>
          <c:tx>
            <c:strRef>
              <c:f>Clustering!$F$105</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Clustering!$G$105</c:f>
              <c:numCache>
                <c:formatCode>General</c:formatCode>
                <c:ptCount val="1"/>
                <c:pt idx="0">
                  <c:v>0.1058349609375</c:v>
                </c:pt>
              </c:numCache>
            </c:numRef>
          </c:xVal>
          <c:yVal>
            <c:numRef>
              <c:f>Clustering!$H$105</c:f>
              <c:numCache>
                <c:formatCode>General</c:formatCode>
                <c:ptCount val="1"/>
                <c:pt idx="0">
                  <c:v>196</c:v>
                </c:pt>
              </c:numCache>
            </c:numRef>
          </c:yVal>
          <c:smooth val="0"/>
          <c:extLst>
            <c:ext xmlns:c16="http://schemas.microsoft.com/office/drawing/2014/chart" uri="{C3380CC4-5D6E-409C-BE32-E72D297353CC}">
              <c16:uniqueId val="{0000002D-51B4-C44C-8F3D-B7C8805431AA}"/>
            </c:ext>
          </c:extLst>
        </c:ser>
        <c:ser>
          <c:idx val="42"/>
          <c:order val="42"/>
          <c:tx>
            <c:strRef>
              <c:f>Clustering!$F$104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Clustering!$G$104</c:f>
              <c:numCache>
                <c:formatCode>General</c:formatCode>
                <c:ptCount val="1"/>
                <c:pt idx="0">
                  <c:v>8.09326171875E-2</c:v>
                </c:pt>
              </c:numCache>
            </c:numRef>
          </c:xVal>
          <c:yVal>
            <c:numRef>
              <c:f>Clustering!$H$104</c:f>
              <c:numCache>
                <c:formatCode>General</c:formatCode>
                <c:ptCount val="1"/>
                <c:pt idx="0">
                  <c:v>196</c:v>
                </c:pt>
              </c:numCache>
            </c:numRef>
          </c:yVal>
          <c:smooth val="0"/>
          <c:extLst>
            <c:ext xmlns:c16="http://schemas.microsoft.com/office/drawing/2014/chart" uri="{C3380CC4-5D6E-409C-BE32-E72D297353CC}">
              <c16:uniqueId val="{0000002E-51B4-C44C-8F3D-B7C8805431AA}"/>
            </c:ext>
          </c:extLst>
        </c:ser>
        <c:ser>
          <c:idx val="43"/>
          <c:order val="43"/>
          <c:tx>
            <c:strRef>
              <c:f>Clustering!$F$53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Clustering!$G$53</c:f>
              <c:numCache>
                <c:formatCode>General</c:formatCode>
                <c:ptCount val="1"/>
                <c:pt idx="0">
                  <c:v>1.64794921875E-3</c:v>
                </c:pt>
              </c:numCache>
            </c:numRef>
          </c:xVal>
          <c:yVal>
            <c:numRef>
              <c:f>Clustering!$H$53</c:f>
              <c:numCache>
                <c:formatCode>General</c:formatCode>
                <c:ptCount val="1"/>
                <c:pt idx="0">
                  <c:v>3136</c:v>
                </c:pt>
              </c:numCache>
            </c:numRef>
          </c:yVal>
          <c:smooth val="0"/>
          <c:extLst>
            <c:ext xmlns:c16="http://schemas.microsoft.com/office/drawing/2014/chart" uri="{C3380CC4-5D6E-409C-BE32-E72D297353CC}">
              <c16:uniqueId val="{0000002F-51B4-C44C-8F3D-B7C8805431AA}"/>
            </c:ext>
          </c:extLst>
        </c:ser>
        <c:ser>
          <c:idx val="44"/>
          <c:order val="44"/>
          <c:tx>
            <c:strRef>
              <c:f>Clustering!$F$117</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Clustering!$G$117</c:f>
              <c:numCache>
                <c:formatCode>General</c:formatCode>
                <c:ptCount val="1"/>
                <c:pt idx="0">
                  <c:v>9.8876953125E-3</c:v>
                </c:pt>
              </c:numCache>
            </c:numRef>
          </c:xVal>
          <c:yVal>
            <c:numRef>
              <c:f>Clustering!$H$117</c:f>
              <c:numCache>
                <c:formatCode>General</c:formatCode>
                <c:ptCount val="1"/>
                <c:pt idx="0">
                  <c:v>16</c:v>
                </c:pt>
              </c:numCache>
            </c:numRef>
          </c:yVal>
          <c:smooth val="0"/>
          <c:extLst>
            <c:ext xmlns:c16="http://schemas.microsoft.com/office/drawing/2014/chart" uri="{C3380CC4-5D6E-409C-BE32-E72D297353CC}">
              <c16:uniqueId val="{00000030-51B4-C44C-8F3D-B7C8805431AA}"/>
            </c:ext>
          </c:extLst>
        </c:ser>
        <c:ser>
          <c:idx val="45"/>
          <c:order val="45"/>
          <c:tx>
            <c:strRef>
              <c:f>Clustering!$F$118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Clustering!$G$118</c:f>
              <c:numCache>
                <c:formatCode>General</c:formatCode>
                <c:ptCount val="1"/>
                <c:pt idx="0">
                  <c:v>1.64794921875E-2</c:v>
                </c:pt>
              </c:numCache>
            </c:numRef>
          </c:xVal>
          <c:yVal>
            <c:numRef>
              <c:f>Clustering!$H$118</c:f>
              <c:numCache>
                <c:formatCode>General</c:formatCode>
                <c:ptCount val="1"/>
                <c:pt idx="0">
                  <c:v>16</c:v>
                </c:pt>
              </c:numCache>
            </c:numRef>
          </c:yVal>
          <c:smooth val="0"/>
          <c:extLst>
            <c:ext xmlns:c16="http://schemas.microsoft.com/office/drawing/2014/chart" uri="{C3380CC4-5D6E-409C-BE32-E72D297353CC}">
              <c16:uniqueId val="{00000031-51B4-C44C-8F3D-B7C8805431AA}"/>
            </c:ext>
          </c:extLst>
        </c:ser>
        <c:ser>
          <c:idx val="46"/>
          <c:order val="46"/>
          <c:tx>
            <c:strRef>
              <c:f>Clustering!$F$119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Clustering!$G$119</c:f>
              <c:numCache>
                <c:formatCode>General</c:formatCode>
                <c:ptCount val="1"/>
                <c:pt idx="0">
                  <c:v>3.2958984375E-3</c:v>
                </c:pt>
              </c:numCache>
            </c:numRef>
          </c:xVal>
          <c:yVal>
            <c:numRef>
              <c:f>Clustering!$H$119</c:f>
              <c:numCache>
                <c:formatCode>General</c:formatCode>
                <c:ptCount val="1"/>
                <c:pt idx="0">
                  <c:v>64</c:v>
                </c:pt>
              </c:numCache>
            </c:numRef>
          </c:yVal>
          <c:smooth val="0"/>
          <c:extLst>
            <c:ext xmlns:c16="http://schemas.microsoft.com/office/drawing/2014/chart" uri="{C3380CC4-5D6E-409C-BE32-E72D297353CC}">
              <c16:uniqueId val="{00000032-51B4-C44C-8F3D-B7C8805431AA}"/>
            </c:ext>
          </c:extLst>
        </c:ser>
        <c:ser>
          <c:idx val="47"/>
          <c:order val="47"/>
          <c:tx>
            <c:strRef>
              <c:f>Clustering!$F$120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Clustering!$G$120</c:f>
              <c:numCache>
                <c:formatCode>General</c:formatCode>
                <c:ptCount val="1"/>
                <c:pt idx="0">
                  <c:v>6.591796875E-3</c:v>
                </c:pt>
              </c:numCache>
            </c:numRef>
          </c:xVal>
          <c:yVal>
            <c:numRef>
              <c:f>Clustering!$H$120</c:f>
              <c:numCache>
                <c:formatCode>General</c:formatCode>
                <c:ptCount val="1"/>
                <c:pt idx="0">
                  <c:v>64</c:v>
                </c:pt>
              </c:numCache>
            </c:numRef>
          </c:yVal>
          <c:smooth val="0"/>
          <c:extLst>
            <c:ext xmlns:c16="http://schemas.microsoft.com/office/drawing/2014/chart" uri="{C3380CC4-5D6E-409C-BE32-E72D297353CC}">
              <c16:uniqueId val="{00000033-51B4-C44C-8F3D-B7C8805431AA}"/>
            </c:ext>
          </c:extLst>
        </c:ser>
        <c:ser>
          <c:idx val="48"/>
          <c:order val="48"/>
          <c:tx>
            <c:strRef>
              <c:f>Clustering!$F$121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Clustering!$G$121</c:f>
              <c:numCache>
                <c:formatCode>General</c:formatCode>
                <c:ptCount val="1"/>
                <c:pt idx="0">
                  <c:v>9.8876953125E-3</c:v>
                </c:pt>
              </c:numCache>
            </c:numRef>
          </c:xVal>
          <c:yVal>
            <c:numRef>
              <c:f>Clustering!$H$121</c:f>
              <c:numCache>
                <c:formatCode>General</c:formatCode>
                <c:ptCount val="1"/>
                <c:pt idx="0">
                  <c:v>64</c:v>
                </c:pt>
              </c:numCache>
            </c:numRef>
          </c:yVal>
          <c:smooth val="0"/>
          <c:extLst>
            <c:ext xmlns:c16="http://schemas.microsoft.com/office/drawing/2014/chart" uri="{C3380CC4-5D6E-409C-BE32-E72D297353CC}">
              <c16:uniqueId val="{00000034-51B4-C44C-8F3D-B7C8805431AA}"/>
            </c:ext>
          </c:extLst>
        </c:ser>
        <c:ser>
          <c:idx val="49"/>
          <c:order val="49"/>
          <c:tx>
            <c:strRef>
              <c:f>Clustering!$F$70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Clustering!$G$70</c:f>
              <c:numCache>
                <c:formatCode>General</c:formatCode>
                <c:ptCount val="1"/>
                <c:pt idx="0">
                  <c:v>0.5859375</c:v>
                </c:pt>
              </c:numCache>
            </c:numRef>
          </c:xVal>
          <c:yVal>
            <c:numRef>
              <c:f>Clustering!$H$70</c:f>
              <c:numCache>
                <c:formatCode>General</c:formatCode>
                <c:ptCount val="1"/>
                <c:pt idx="0">
                  <c:v>16</c:v>
                </c:pt>
              </c:numCache>
            </c:numRef>
          </c:yVal>
          <c:smooth val="0"/>
          <c:extLst>
            <c:ext xmlns:c16="http://schemas.microsoft.com/office/drawing/2014/chart" uri="{C3380CC4-5D6E-409C-BE32-E72D297353CC}">
              <c16:uniqueId val="{00000035-51B4-C44C-8F3D-B7C8805431AA}"/>
            </c:ext>
          </c:extLst>
        </c:ser>
        <c:ser>
          <c:idx val="50"/>
          <c:order val="50"/>
          <c:tx>
            <c:strRef>
              <c:f>Clustering!$F$71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Clustering!$G$71</c:f>
              <c:numCache>
                <c:formatCode>General</c:formatCode>
                <c:ptCount val="1"/>
                <c:pt idx="0">
                  <c:v>1.171875</c:v>
                </c:pt>
              </c:numCache>
            </c:numRef>
          </c:xVal>
          <c:yVal>
            <c:numRef>
              <c:f>Clustering!$H$71</c:f>
              <c:numCache>
                <c:formatCode>General</c:formatCode>
                <c:ptCount val="1"/>
                <c:pt idx="0">
                  <c:v>16</c:v>
                </c:pt>
              </c:numCache>
            </c:numRef>
          </c:yVal>
          <c:smooth val="0"/>
          <c:extLst>
            <c:ext xmlns:c16="http://schemas.microsoft.com/office/drawing/2014/chart" uri="{C3380CC4-5D6E-409C-BE32-E72D297353CC}">
              <c16:uniqueId val="{00000036-51B4-C44C-8F3D-B7C8805431AA}"/>
            </c:ext>
          </c:extLst>
        </c:ser>
        <c:ser>
          <c:idx val="51"/>
          <c:order val="51"/>
          <c:tx>
            <c:strRef>
              <c:f>Clustering!$F$54</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Clustering!$G$54</c:f>
              <c:numCache>
                <c:formatCode>General</c:formatCode>
                <c:ptCount val="1"/>
                <c:pt idx="0">
                  <c:v>1.318359375E-2</c:v>
                </c:pt>
              </c:numCache>
            </c:numRef>
          </c:xVal>
          <c:yVal>
            <c:numRef>
              <c:f>Clustering!$H$54</c:f>
              <c:numCache>
                <c:formatCode>General</c:formatCode>
                <c:ptCount val="1"/>
                <c:pt idx="0">
                  <c:v>1024</c:v>
                </c:pt>
              </c:numCache>
            </c:numRef>
          </c:yVal>
          <c:smooth val="0"/>
          <c:extLst>
            <c:ext xmlns:c16="http://schemas.microsoft.com/office/drawing/2014/chart" uri="{C3380CC4-5D6E-409C-BE32-E72D297353CC}">
              <c16:uniqueId val="{00000037-51B4-C44C-8F3D-B7C8805431AA}"/>
            </c:ext>
          </c:extLst>
        </c:ser>
        <c:ser>
          <c:idx val="52"/>
          <c:order val="52"/>
          <c:tx>
            <c:strRef>
              <c:f>Clustering!$F$55</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Clustering!$G$55</c:f>
              <c:numCache>
                <c:formatCode>General</c:formatCode>
                <c:ptCount val="1"/>
                <c:pt idx="0">
                  <c:v>5.859375E-3</c:v>
                </c:pt>
              </c:numCache>
            </c:numRef>
          </c:xVal>
          <c:yVal>
            <c:numRef>
              <c:f>Clustering!$H$55</c:f>
              <c:numCache>
                <c:formatCode>General</c:formatCode>
                <c:ptCount val="1"/>
                <c:pt idx="0">
                  <c:v>4096</c:v>
                </c:pt>
              </c:numCache>
            </c:numRef>
          </c:yVal>
          <c:smooth val="0"/>
          <c:extLst>
            <c:ext xmlns:c16="http://schemas.microsoft.com/office/drawing/2014/chart" uri="{C3380CC4-5D6E-409C-BE32-E72D297353CC}">
              <c16:uniqueId val="{00000038-51B4-C44C-8F3D-B7C8805431AA}"/>
            </c:ext>
          </c:extLst>
        </c:ser>
        <c:ser>
          <c:idx val="53"/>
          <c:order val="53"/>
          <c:tx>
            <c:strRef>
              <c:f>Clustering!$F$56</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Clustering!$G$56</c:f>
              <c:numCache>
                <c:formatCode>General</c:formatCode>
                <c:ptCount val="1"/>
                <c:pt idx="0">
                  <c:v>2.197265625E-3</c:v>
                </c:pt>
              </c:numCache>
            </c:numRef>
          </c:xVal>
          <c:yVal>
            <c:numRef>
              <c:f>Clustering!$H$56</c:f>
              <c:numCache>
                <c:formatCode>General</c:formatCode>
                <c:ptCount val="1"/>
                <c:pt idx="0">
                  <c:v>4096</c:v>
                </c:pt>
              </c:numCache>
            </c:numRef>
          </c:yVal>
          <c:smooth val="0"/>
          <c:extLst>
            <c:ext xmlns:c16="http://schemas.microsoft.com/office/drawing/2014/chart" uri="{C3380CC4-5D6E-409C-BE32-E72D297353CC}">
              <c16:uniqueId val="{00000039-51B4-C44C-8F3D-B7C8805431AA}"/>
            </c:ext>
          </c:extLst>
        </c:ser>
        <c:ser>
          <c:idx val="54"/>
          <c:order val="54"/>
          <c:tx>
            <c:strRef>
              <c:f>Clustering!$F$18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Clustering!$G$18</c:f>
              <c:numCache>
                <c:formatCode>General</c:formatCode>
                <c:ptCount val="1"/>
                <c:pt idx="0">
                  <c:v>0.25</c:v>
                </c:pt>
              </c:numCache>
            </c:numRef>
          </c:xVal>
          <c:yVal>
            <c:numRef>
              <c:f>Clustering!$H$18</c:f>
              <c:numCache>
                <c:formatCode>General</c:formatCode>
                <c:ptCount val="1"/>
                <c:pt idx="0">
                  <c:v>1</c:v>
                </c:pt>
              </c:numCache>
            </c:numRef>
          </c:yVal>
          <c:smooth val="0"/>
          <c:extLst>
            <c:ext xmlns:c16="http://schemas.microsoft.com/office/drawing/2014/chart" uri="{C3380CC4-5D6E-409C-BE32-E72D297353CC}">
              <c16:uniqueId val="{0000003A-51B4-C44C-8F3D-B7C8805431AA}"/>
            </c:ext>
          </c:extLst>
        </c:ser>
        <c:ser>
          <c:idx val="55"/>
          <c:order val="55"/>
          <c:tx>
            <c:strRef>
              <c:f>Clustering!$F$19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Clustering!$G$19</c:f>
              <c:numCache>
                <c:formatCode>General</c:formatCode>
                <c:ptCount val="1"/>
                <c:pt idx="0">
                  <c:v>6.25E-2</c:v>
                </c:pt>
              </c:numCache>
            </c:numRef>
          </c:xVal>
          <c:yVal>
            <c:numRef>
              <c:f>Clustering!$H$19</c:f>
              <c:numCache>
                <c:formatCode>General</c:formatCode>
                <c:ptCount val="1"/>
                <c:pt idx="0">
                  <c:v>1</c:v>
                </c:pt>
              </c:numCache>
            </c:numRef>
          </c:yVal>
          <c:smooth val="0"/>
          <c:extLst>
            <c:ext xmlns:c16="http://schemas.microsoft.com/office/drawing/2014/chart" uri="{C3380CC4-5D6E-409C-BE32-E72D297353CC}">
              <c16:uniqueId val="{0000003B-51B4-C44C-8F3D-B7C8805431AA}"/>
            </c:ext>
          </c:extLst>
        </c:ser>
        <c:ser>
          <c:idx val="56"/>
          <c:order val="56"/>
          <c:tx>
            <c:strRef>
              <c:f>Clustering!$F$36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Clustering!$G$36</c:f>
              <c:numCache>
                <c:formatCode>General</c:formatCode>
                <c:ptCount val="1"/>
                <c:pt idx="0">
                  <c:v>1.5625E-2</c:v>
                </c:pt>
              </c:numCache>
            </c:numRef>
          </c:xVal>
          <c:yVal>
            <c:numRef>
              <c:f>Clustering!$H$36</c:f>
              <c:numCache>
                <c:formatCode>General</c:formatCode>
                <c:ptCount val="1"/>
                <c:pt idx="0">
                  <c:v>5625</c:v>
                </c:pt>
              </c:numCache>
            </c:numRef>
          </c:yVal>
          <c:smooth val="0"/>
          <c:extLst>
            <c:ext xmlns:c16="http://schemas.microsoft.com/office/drawing/2014/chart" uri="{C3380CC4-5D6E-409C-BE32-E72D297353CC}">
              <c16:uniqueId val="{0000003C-51B4-C44C-8F3D-B7C8805431AA}"/>
            </c:ext>
          </c:extLst>
        </c:ser>
        <c:ser>
          <c:idx val="57"/>
          <c:order val="57"/>
          <c:tx>
            <c:strRef>
              <c:f>Clustering!$F$37</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Clustering!$G$37</c:f>
              <c:numCache>
                <c:formatCode>General</c:formatCode>
                <c:ptCount val="1"/>
                <c:pt idx="0">
                  <c:v>3.125E-2</c:v>
                </c:pt>
              </c:numCache>
            </c:numRef>
          </c:xVal>
          <c:yVal>
            <c:numRef>
              <c:f>Clustering!$H$37</c:f>
              <c:numCache>
                <c:formatCode>General</c:formatCode>
                <c:ptCount val="1"/>
                <c:pt idx="0">
                  <c:v>1444</c:v>
                </c:pt>
              </c:numCache>
            </c:numRef>
          </c:yVal>
          <c:smooth val="0"/>
          <c:extLst>
            <c:ext xmlns:c16="http://schemas.microsoft.com/office/drawing/2014/chart" uri="{C3380CC4-5D6E-409C-BE32-E72D297353CC}">
              <c16:uniqueId val="{0000003D-51B4-C44C-8F3D-B7C8805431AA}"/>
            </c:ext>
          </c:extLst>
        </c:ser>
        <c:ser>
          <c:idx val="58"/>
          <c:order val="58"/>
          <c:tx>
            <c:strRef>
              <c:f>Clustering!$F$38</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Clustering!$G$38</c:f>
              <c:numCache>
                <c:formatCode>General</c:formatCode>
                <c:ptCount val="1"/>
                <c:pt idx="0">
                  <c:v>6.25E-2</c:v>
                </c:pt>
              </c:numCache>
            </c:numRef>
          </c:xVal>
          <c:yVal>
            <c:numRef>
              <c:f>Clustering!$H$38</c:f>
              <c:numCache>
                <c:formatCode>General</c:formatCode>
                <c:ptCount val="1"/>
                <c:pt idx="0">
                  <c:v>1444</c:v>
                </c:pt>
              </c:numCache>
            </c:numRef>
          </c:yVal>
          <c:smooth val="0"/>
          <c:extLst>
            <c:ext xmlns:c16="http://schemas.microsoft.com/office/drawing/2014/chart" uri="{C3380CC4-5D6E-409C-BE32-E72D297353CC}">
              <c16:uniqueId val="{0000003E-51B4-C44C-8F3D-B7C8805431AA}"/>
            </c:ext>
          </c:extLst>
        </c:ser>
        <c:ser>
          <c:idx val="59"/>
          <c:order val="59"/>
          <c:tx>
            <c:strRef>
              <c:f>Clustering!$F$7</c:f>
              <c:strCache>
                <c:ptCount val="1"/>
                <c:pt idx="0">
                  <c:v>LSTM1</c:v>
                </c:pt>
              </c:strCache>
            </c:strRef>
          </c:tx>
          <c:spPr>
            <a:ln>
              <a:solidFill>
                <a:srgbClr val="000000"/>
              </a:solidFill>
            </a:ln>
          </c:spPr>
          <c:marker>
            <c:symbol val="square"/>
            <c:size val="10"/>
            <c:spPr>
              <a:solidFill>
                <a:schemeClr val="accent1"/>
              </a:solidFill>
              <a:ln>
                <a:solidFill>
                  <a:srgbClr val="000000"/>
                </a:solidFill>
              </a:ln>
            </c:spPr>
          </c:marker>
          <c:xVal>
            <c:numRef>
              <c:f>Clustering!$G$7</c:f>
              <c:numCache>
                <c:formatCode>General</c:formatCode>
                <c:ptCount val="1"/>
                <c:pt idx="0">
                  <c:v>1.1200000000000001</c:v>
                </c:pt>
              </c:numCache>
            </c:numRef>
          </c:xVal>
          <c:yVal>
            <c:numRef>
              <c:f>Clustering!$H$7</c:f>
              <c:numCache>
                <c:formatCode>General</c:formatCode>
                <c:ptCount val="1"/>
                <c:pt idx="0">
                  <c:v>1</c:v>
                </c:pt>
              </c:numCache>
            </c:numRef>
          </c:yVal>
          <c:smooth val="0"/>
          <c:extLst>
            <c:ext xmlns:c16="http://schemas.microsoft.com/office/drawing/2014/chart" uri="{C3380CC4-5D6E-409C-BE32-E72D297353CC}">
              <c16:uniqueId val="{0000003F-51B4-C44C-8F3D-B7C8805431AA}"/>
            </c:ext>
          </c:extLst>
        </c:ser>
        <c:ser>
          <c:idx val="61"/>
          <c:order val="60"/>
          <c:tx>
            <c:strRef>
              <c:f>Clustering!$F$10</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Clustering!$G$10</c:f>
              <c:numCache>
                <c:formatCode>General</c:formatCode>
                <c:ptCount val="1"/>
                <c:pt idx="0">
                  <c:v>7.5531005859375</c:v>
                </c:pt>
              </c:numCache>
            </c:numRef>
          </c:xVal>
          <c:yVal>
            <c:numRef>
              <c:f>Clustering!$H$10</c:f>
              <c:numCache>
                <c:formatCode>General</c:formatCode>
                <c:ptCount val="1"/>
                <c:pt idx="0">
                  <c:v>1</c:v>
                </c:pt>
              </c:numCache>
            </c:numRef>
          </c:yVal>
          <c:smooth val="0"/>
          <c:extLst>
            <c:ext xmlns:c16="http://schemas.microsoft.com/office/drawing/2014/chart" uri="{C3380CC4-5D6E-409C-BE32-E72D297353CC}">
              <c16:uniqueId val="{00000040-51B4-C44C-8F3D-B7C8805431AA}"/>
            </c:ext>
          </c:extLst>
        </c:ser>
        <c:ser>
          <c:idx val="62"/>
          <c:order val="61"/>
          <c:tx>
            <c:strRef>
              <c:f>Clustering!$F$11</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Clustering!$G$11</c:f>
              <c:numCache>
                <c:formatCode>General</c:formatCode>
                <c:ptCount val="1"/>
                <c:pt idx="0">
                  <c:v>10.2996826171875</c:v>
                </c:pt>
              </c:numCache>
            </c:numRef>
          </c:xVal>
          <c:yVal>
            <c:numRef>
              <c:f>Clustering!$H$11</c:f>
              <c:numCache>
                <c:formatCode>General</c:formatCode>
                <c:ptCount val="1"/>
                <c:pt idx="0">
                  <c:v>1</c:v>
                </c:pt>
              </c:numCache>
            </c:numRef>
          </c:yVal>
          <c:smooth val="0"/>
          <c:extLst>
            <c:ext xmlns:c16="http://schemas.microsoft.com/office/drawing/2014/chart" uri="{C3380CC4-5D6E-409C-BE32-E72D297353CC}">
              <c16:uniqueId val="{00000041-51B4-C44C-8F3D-B7C8805431AA}"/>
            </c:ext>
          </c:extLst>
        </c:ser>
        <c:ser>
          <c:idx val="63"/>
          <c:order val="62"/>
          <c:tx>
            <c:strRef>
              <c:f>Clustering!$F$12</c:f>
              <c:strCache>
                <c:ptCount val="1"/>
                <c:pt idx="0">
                  <c:v>Transd.2</c:v>
                </c:pt>
              </c:strCache>
            </c:strRef>
          </c:tx>
          <c:spPr>
            <a:ln>
              <a:solidFill>
                <a:srgbClr val="000000"/>
              </a:solidFill>
            </a:ln>
          </c:spPr>
          <c:marker>
            <c:symbol val="triangle"/>
            <c:size val="10"/>
            <c:spPr>
              <a:solidFill>
                <a:schemeClr val="accent4"/>
              </a:solidFill>
              <a:ln>
                <a:solidFill>
                  <a:srgbClr val="000000"/>
                </a:solidFill>
              </a:ln>
            </c:spPr>
          </c:marker>
          <c:xVal>
            <c:numRef>
              <c:f>Clustering!$G$12</c:f>
              <c:numCache>
                <c:formatCode>General</c:formatCode>
                <c:ptCount val="1"/>
                <c:pt idx="0">
                  <c:v>14.87</c:v>
                </c:pt>
              </c:numCache>
            </c:numRef>
          </c:xVal>
          <c:yVal>
            <c:numRef>
              <c:f>Clustering!$H$12</c:f>
              <c:numCache>
                <c:formatCode>General</c:formatCode>
                <c:ptCount val="1"/>
                <c:pt idx="0">
                  <c:v>1</c:v>
                </c:pt>
              </c:numCache>
            </c:numRef>
          </c:yVal>
          <c:smooth val="0"/>
          <c:extLst>
            <c:ext xmlns:c16="http://schemas.microsoft.com/office/drawing/2014/chart" uri="{C3380CC4-5D6E-409C-BE32-E72D297353CC}">
              <c16:uniqueId val="{00000042-51B4-C44C-8F3D-B7C8805431AA}"/>
            </c:ext>
          </c:extLst>
        </c:ser>
        <c:ser>
          <c:idx val="64"/>
          <c:order val="63"/>
          <c:tx>
            <c:strRef>
              <c:f>Clustering!$F$9</c:f>
              <c:strCache>
                <c:ptCount val="1"/>
                <c:pt idx="0">
                  <c:v>LSTM2</c:v>
                </c:pt>
              </c:strCache>
            </c:strRef>
          </c:tx>
          <c:spPr>
            <a:ln>
              <a:solidFill>
                <a:srgbClr val="000000"/>
              </a:solidFill>
            </a:ln>
          </c:spPr>
          <c:marker>
            <c:symbol val="square"/>
            <c:size val="10"/>
            <c:spPr>
              <a:solidFill>
                <a:srgbClr val="4285F4"/>
              </a:solidFill>
              <a:ln>
                <a:solidFill>
                  <a:srgbClr val="000000"/>
                </a:solidFill>
              </a:ln>
            </c:spPr>
          </c:marker>
          <c:xVal>
            <c:numRef>
              <c:f>Clustering!$G$9</c:f>
              <c:numCache>
                <c:formatCode>General</c:formatCode>
                <c:ptCount val="1"/>
                <c:pt idx="0">
                  <c:v>5</c:v>
                </c:pt>
              </c:numCache>
            </c:numRef>
          </c:xVal>
          <c:yVal>
            <c:numRef>
              <c:f>Clustering!$H$9</c:f>
              <c:numCache>
                <c:formatCode>General</c:formatCode>
                <c:ptCount val="1"/>
                <c:pt idx="0">
                  <c:v>1</c:v>
                </c:pt>
              </c:numCache>
            </c:numRef>
          </c:yVal>
          <c:smooth val="0"/>
          <c:extLst>
            <c:ext xmlns:c16="http://schemas.microsoft.com/office/drawing/2014/chart" uri="{C3380CC4-5D6E-409C-BE32-E72D297353CC}">
              <c16:uniqueId val="{00000043-51B4-C44C-8F3D-B7C8805431AA}"/>
            </c:ext>
          </c:extLst>
        </c:ser>
        <c:ser>
          <c:idx val="65"/>
          <c:order val="64"/>
          <c:tx>
            <c:strRef>
              <c:f>Clustering!$F$13</c:f>
              <c:strCache>
                <c:ptCount val="1"/>
                <c:pt idx="0">
                  <c:v>Transd.3</c:v>
                </c:pt>
              </c:strCache>
            </c:strRef>
          </c:tx>
          <c:spPr>
            <a:ln>
              <a:solidFill>
                <a:srgbClr val="000000"/>
              </a:solidFill>
            </a:ln>
          </c:spPr>
          <c:marker>
            <c:symbol val="triangle"/>
            <c:size val="9"/>
            <c:spPr>
              <a:solidFill>
                <a:schemeClr val="accent4"/>
              </a:solidFill>
              <a:ln>
                <a:solidFill>
                  <a:srgbClr val="000000"/>
                </a:solidFill>
              </a:ln>
            </c:spPr>
          </c:marker>
          <c:xVal>
            <c:strRef>
              <c:f>Clustering!$G$13</c:f>
              <c:strCache>
                <c:ptCount val="1"/>
                <c:pt idx="0">
                  <c:v>6,45</c:v>
                </c:pt>
              </c:strCache>
            </c:strRef>
          </c:xVal>
          <c:yVal>
            <c:numRef>
              <c:f>Clustering!$H$13</c:f>
              <c:numCache>
                <c:formatCode>General</c:formatCode>
                <c:ptCount val="1"/>
                <c:pt idx="0">
                  <c:v>1</c:v>
                </c:pt>
              </c:numCache>
            </c:numRef>
          </c:yVal>
          <c:smooth val="0"/>
          <c:extLst>
            <c:ext xmlns:c16="http://schemas.microsoft.com/office/drawing/2014/chart" uri="{C3380CC4-5D6E-409C-BE32-E72D297353CC}">
              <c16:uniqueId val="{00000044-51B4-C44C-8F3D-B7C8805431AA}"/>
            </c:ext>
          </c:extLst>
        </c:ser>
        <c:dLbls>
          <c:showLegendKey val="0"/>
          <c:showVal val="0"/>
          <c:showCatName val="0"/>
          <c:showSerName val="0"/>
          <c:showPercent val="0"/>
          <c:showBubbleSize val="0"/>
        </c:dLbls>
        <c:axId val="1813915176"/>
        <c:axId val="1813932104"/>
      </c:scatterChart>
      <c:valAx>
        <c:axId val="1813915176"/>
        <c:scaling>
          <c:logBase val="10"/>
          <c:orientation val="minMax"/>
          <c:max val="100"/>
        </c:scaling>
        <c:delete val="0"/>
        <c:axPos val="b"/>
        <c:title>
          <c:tx>
            <c:rich>
              <a:bodyPr/>
              <a:lstStyle/>
              <a:p>
                <a:pPr>
                  <a:defRPr sz="1800"/>
                </a:pPr>
                <a:r>
                  <a:rPr lang="en-US" sz="1800"/>
                  <a:t>Parameter Footprint</a:t>
                </a:r>
              </a:p>
            </c:rich>
          </c:tx>
          <c:overlay val="0"/>
        </c:title>
        <c:numFmt formatCode="General" sourceLinked="1"/>
        <c:majorTickMark val="out"/>
        <c:minorTickMark val="none"/>
        <c:tickLblPos val="nextTo"/>
        <c:txPr>
          <a:bodyPr/>
          <a:lstStyle/>
          <a:p>
            <a:pPr>
              <a:defRPr sz="1800"/>
            </a:pPr>
            <a:endParaRPr lang="en-US"/>
          </a:p>
        </c:txPr>
        <c:crossAx val="1813932104"/>
        <c:crosses val="autoZero"/>
        <c:crossBetween val="midCat"/>
      </c:valAx>
      <c:valAx>
        <c:axId val="1813932104"/>
        <c:scaling>
          <c:logBase val="10"/>
          <c:orientation val="minMax"/>
        </c:scaling>
        <c:delete val="0"/>
        <c:axPos val="l"/>
        <c:majorGridlines/>
        <c:title>
          <c:tx>
            <c:rich>
              <a:bodyPr rot="-5400000" vert="horz"/>
              <a:lstStyle/>
              <a:p>
                <a:pPr>
                  <a:defRPr sz="2000"/>
                </a:pPr>
                <a:r>
                  <a:rPr lang="en-US" sz="2000" dirty="0"/>
                  <a:t>FLOP/Byte</a:t>
                </a:r>
              </a:p>
            </c:rich>
          </c:tx>
          <c:layout>
            <c:manualLayout>
              <c:xMode val="edge"/>
              <c:yMode val="edge"/>
              <c:x val="7.3143692578788201E-3"/>
              <c:y val="0.29904287645326399"/>
            </c:manualLayout>
          </c:layout>
          <c:overlay val="0"/>
        </c:title>
        <c:numFmt formatCode="General" sourceLinked="1"/>
        <c:majorTickMark val="out"/>
        <c:minorTickMark val="none"/>
        <c:tickLblPos val="nextTo"/>
        <c:txPr>
          <a:bodyPr/>
          <a:lstStyle/>
          <a:p>
            <a:pPr>
              <a:defRPr sz="1800"/>
            </a:pPr>
            <a:endParaRPr lang="en-US"/>
          </a:p>
        </c:txPr>
        <c:crossAx val="1813915176"/>
        <c:crossesAt val="1E-3"/>
        <c:crossBetween val="midCat"/>
      </c:valAx>
      <c:spPr>
        <a:ln>
          <a:solidFill>
            <a:schemeClr val="tx1"/>
          </a:solidFill>
        </a:ln>
      </c:spPr>
    </c:plotArea>
    <c:plotVisOnly val="1"/>
    <c:dispBlanksAs val="gap"/>
    <c:showDLblsOverMax val="0"/>
  </c:chart>
  <c:spPr>
    <a:ln>
      <a:noFill/>
    </a:ln>
  </c:spPr>
  <c:externalData r:id="rId1">
    <c:autoUpdate val="0"/>
  </c:externalData>
</c:chartSpace>
</file>

<file path=ppt/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44301160032946402"/>
          <c:y val="0.18821682063256823"/>
          <c:w val="0.49599666649754498"/>
          <c:h val="0.62204744984080818"/>
        </c:manualLayout>
      </c:layout>
      <c:scatterChart>
        <c:scatterStyle val="lineMarker"/>
        <c:varyColors val="0"/>
        <c:ser>
          <c:idx val="1"/>
          <c:order val="0"/>
          <c:tx>
            <c:strRef>
              <c:f>Clustering!$F$23</c:f>
              <c:strCache>
                <c:ptCount val="1"/>
                <c:pt idx="0">
                  <c:v>CNN3</c:v>
                </c:pt>
              </c:strCache>
            </c:strRef>
          </c:tx>
          <c:spPr>
            <a:ln w="31750">
              <a:solidFill>
                <a:srgbClr val="000000"/>
              </a:solidFill>
            </a:ln>
          </c:spPr>
          <c:marker>
            <c:symbol val="diamond"/>
            <c:size val="10"/>
            <c:spPr>
              <a:solidFill>
                <a:schemeClr val="accent6">
                  <a:lumMod val="40000"/>
                  <a:lumOff val="60000"/>
                </a:schemeClr>
              </a:solidFill>
              <a:ln>
                <a:solidFill>
                  <a:srgbClr val="000000"/>
                </a:solidFill>
              </a:ln>
            </c:spPr>
          </c:marker>
          <c:xVal>
            <c:numRef>
              <c:f>Clustering!$I$23</c:f>
              <c:numCache>
                <c:formatCode>General</c:formatCode>
                <c:ptCount val="1"/>
                <c:pt idx="0">
                  <c:v>24.3907470703125</c:v>
                </c:pt>
              </c:numCache>
            </c:numRef>
          </c:xVal>
          <c:yVal>
            <c:numRef>
              <c:f>Clustering!$H$23</c:f>
              <c:numCache>
                <c:formatCode>General</c:formatCode>
                <c:ptCount val="1"/>
                <c:pt idx="0">
                  <c:v>22201</c:v>
                </c:pt>
              </c:numCache>
            </c:numRef>
          </c:yVal>
          <c:smooth val="0"/>
          <c:extLst>
            <c:ext xmlns:c16="http://schemas.microsoft.com/office/drawing/2014/chart" uri="{C3380CC4-5D6E-409C-BE32-E72D297353CC}">
              <c16:uniqueId val="{00000000-D850-5246-86C2-272D0437813F}"/>
            </c:ext>
          </c:extLst>
        </c:ser>
        <c:ser>
          <c:idx val="0"/>
          <c:order val="1"/>
          <c:tx>
            <c:strRef>
              <c:f>Clustering!$F$24</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Clustering!$I$24</c:f>
              <c:numCache>
                <c:formatCode>General</c:formatCode>
                <c:ptCount val="1"/>
                <c:pt idx="0">
                  <c:v>189.9228515625</c:v>
                </c:pt>
              </c:numCache>
            </c:numRef>
          </c:xVal>
          <c:yVal>
            <c:numRef>
              <c:f>Clustering!$H$24</c:f>
              <c:numCache>
                <c:formatCode>General</c:formatCode>
                <c:ptCount val="1"/>
                <c:pt idx="0">
                  <c:v>21609</c:v>
                </c:pt>
              </c:numCache>
            </c:numRef>
          </c:yVal>
          <c:smooth val="0"/>
          <c:extLst>
            <c:ext xmlns:c16="http://schemas.microsoft.com/office/drawing/2014/chart" uri="{C3380CC4-5D6E-409C-BE32-E72D297353CC}">
              <c16:uniqueId val="{00000001-D850-5246-86C2-272D0437813F}"/>
            </c:ext>
          </c:extLst>
        </c:ser>
        <c:ser>
          <c:idx val="2"/>
          <c:order val="2"/>
          <c:tx>
            <c:strRef>
              <c:f>Clustering!$F$28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Clustering!$I$28</c:f>
              <c:numCache>
                <c:formatCode>General</c:formatCode>
                <c:ptCount val="1"/>
                <c:pt idx="0">
                  <c:v>193.798828125</c:v>
                </c:pt>
              </c:numCache>
            </c:numRef>
          </c:xVal>
          <c:yVal>
            <c:numRef>
              <c:f>Clustering!$H$28</c:f>
              <c:numCache>
                <c:formatCode>General</c:formatCode>
                <c:ptCount val="1"/>
                <c:pt idx="0">
                  <c:v>11025</c:v>
                </c:pt>
              </c:numCache>
            </c:numRef>
          </c:yVal>
          <c:smooth val="0"/>
          <c:extLst>
            <c:ext xmlns:c16="http://schemas.microsoft.com/office/drawing/2014/chart" uri="{C3380CC4-5D6E-409C-BE32-E72D297353CC}">
              <c16:uniqueId val="{00000002-D850-5246-86C2-272D0437813F}"/>
            </c:ext>
          </c:extLst>
        </c:ser>
        <c:ser>
          <c:idx val="4"/>
          <c:order val="3"/>
          <c:tx>
            <c:strRef>
              <c:f>Clustering!$F$30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Clustering!$I$30</c:f>
              <c:numCache>
                <c:formatCode>General</c:formatCode>
                <c:ptCount val="1"/>
                <c:pt idx="0">
                  <c:v>89.7216796875</c:v>
                </c:pt>
              </c:numCache>
            </c:numRef>
          </c:xVal>
          <c:yVal>
            <c:numRef>
              <c:f>Clustering!$H$30</c:f>
              <c:numCache>
                <c:formatCode>General</c:formatCode>
                <c:ptCount val="1"/>
                <c:pt idx="0">
                  <c:v>1225</c:v>
                </c:pt>
              </c:numCache>
            </c:numRef>
          </c:yVal>
          <c:smooth val="0"/>
          <c:extLst>
            <c:ext xmlns:c16="http://schemas.microsoft.com/office/drawing/2014/chart" uri="{C3380CC4-5D6E-409C-BE32-E72D297353CC}">
              <c16:uniqueId val="{00000003-D850-5246-86C2-272D0437813F}"/>
            </c:ext>
          </c:extLst>
        </c:ser>
        <c:ser>
          <c:idx val="3"/>
          <c:order val="4"/>
          <c:tx>
            <c:strRef>
              <c:f>Clustering!$F$47</c:f>
              <c:strCache>
                <c:ptCount val="1"/>
                <c:pt idx="0">
                  <c:v>CNN4</c:v>
                </c:pt>
              </c:strCache>
            </c:strRef>
          </c:tx>
          <c:dPt>
            <c:idx val="0"/>
            <c:marker>
              <c:symbol val="diamond"/>
              <c:size val="10"/>
              <c:spPr>
                <a:solidFill>
                  <a:schemeClr val="accent4"/>
                </a:solidFill>
                <a:ln>
                  <a:solidFill>
                    <a:srgbClr val="000000"/>
                  </a:solidFill>
                </a:ln>
              </c:spPr>
            </c:marker>
            <c:bubble3D val="0"/>
            <c:spPr>
              <a:ln>
                <a:solidFill>
                  <a:srgbClr val="000000"/>
                </a:solidFill>
              </a:ln>
            </c:spPr>
            <c:extLst>
              <c:ext xmlns:c16="http://schemas.microsoft.com/office/drawing/2014/chart" uri="{C3380CC4-5D6E-409C-BE32-E72D297353CC}">
                <c16:uniqueId val="{00000005-D850-5246-86C2-272D0437813F}"/>
              </c:ext>
            </c:extLst>
          </c:dPt>
          <c:xVal>
            <c:numRef>
              <c:f>Clustering!$I$47</c:f>
              <c:numCache>
                <c:formatCode>General</c:formatCode>
                <c:ptCount val="1"/>
                <c:pt idx="0">
                  <c:v>52.041015625</c:v>
                </c:pt>
              </c:numCache>
            </c:numRef>
          </c:xVal>
          <c:yVal>
            <c:numRef>
              <c:f>Clustering!$H$47</c:f>
              <c:numCache>
                <c:formatCode>General</c:formatCode>
                <c:ptCount val="1"/>
                <c:pt idx="0">
                  <c:v>5329</c:v>
                </c:pt>
              </c:numCache>
            </c:numRef>
          </c:yVal>
          <c:smooth val="0"/>
          <c:extLst>
            <c:ext xmlns:c16="http://schemas.microsoft.com/office/drawing/2014/chart" uri="{C3380CC4-5D6E-409C-BE32-E72D297353CC}">
              <c16:uniqueId val="{00000006-D850-5246-86C2-272D0437813F}"/>
            </c:ext>
          </c:extLst>
        </c:ser>
        <c:ser>
          <c:idx val="5"/>
          <c:order val="5"/>
          <c:tx>
            <c:strRef>
              <c:f>Clustering!$F$48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Clustering!$I$48</c:f>
              <c:numCache>
                <c:formatCode>General</c:formatCode>
                <c:ptCount val="1"/>
                <c:pt idx="0">
                  <c:v>265.833984375</c:v>
                </c:pt>
              </c:numCache>
            </c:numRef>
          </c:xVal>
          <c:yVal>
            <c:numRef>
              <c:f>Clustering!$H$48</c:f>
              <c:numCache>
                <c:formatCode>General</c:formatCode>
                <c:ptCount val="1"/>
                <c:pt idx="0">
                  <c:v>5041</c:v>
                </c:pt>
              </c:numCache>
            </c:numRef>
          </c:yVal>
          <c:smooth val="0"/>
          <c:extLst>
            <c:ext xmlns:c16="http://schemas.microsoft.com/office/drawing/2014/chart" uri="{C3380CC4-5D6E-409C-BE32-E72D297353CC}">
              <c16:uniqueId val="{00000007-D850-5246-86C2-272D0437813F}"/>
            </c:ext>
          </c:extLst>
        </c:ser>
        <c:ser>
          <c:idx val="6"/>
          <c:order val="6"/>
          <c:tx>
            <c:strRef>
              <c:f>Clustering!$F$49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Clustering!$I$49</c:f>
              <c:numCache>
                <c:formatCode>General</c:formatCode>
                <c:ptCount val="1"/>
                <c:pt idx="0">
                  <c:v>145.71484375</c:v>
                </c:pt>
              </c:numCache>
            </c:numRef>
          </c:xVal>
          <c:yVal>
            <c:numRef>
              <c:f>Clustering!$H$49</c:f>
              <c:numCache>
                <c:formatCode>General</c:formatCode>
                <c:ptCount val="1"/>
                <c:pt idx="0">
                  <c:v>5329</c:v>
                </c:pt>
              </c:numCache>
            </c:numRef>
          </c:yVal>
          <c:smooth val="0"/>
          <c:extLst>
            <c:ext xmlns:c16="http://schemas.microsoft.com/office/drawing/2014/chart" uri="{C3380CC4-5D6E-409C-BE32-E72D297353CC}">
              <c16:uniqueId val="{00000008-D850-5246-86C2-272D0437813F}"/>
            </c:ext>
          </c:extLst>
        </c:ser>
        <c:ser>
          <c:idx val="7"/>
          <c:order val="7"/>
          <c:tx>
            <c:strRef>
              <c:f>Clustering!$F$51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Clustering!$I$51</c:f>
              <c:numCache>
                <c:formatCode>General</c:formatCode>
                <c:ptCount val="1"/>
                <c:pt idx="0">
                  <c:v>138.5859375</c:v>
                </c:pt>
              </c:numCache>
            </c:numRef>
          </c:xVal>
          <c:yVal>
            <c:numRef>
              <c:f>Clustering!$H$51</c:f>
              <c:numCache>
                <c:formatCode>General</c:formatCode>
                <c:ptCount val="1"/>
                <c:pt idx="0">
                  <c:v>2628</c:v>
                </c:pt>
              </c:numCache>
            </c:numRef>
          </c:yVal>
          <c:smooth val="0"/>
          <c:extLst>
            <c:ext xmlns:c16="http://schemas.microsoft.com/office/drawing/2014/chart" uri="{C3380CC4-5D6E-409C-BE32-E72D297353CC}">
              <c16:uniqueId val="{00000009-D850-5246-86C2-272D0437813F}"/>
            </c:ext>
          </c:extLst>
        </c:ser>
        <c:ser>
          <c:idx val="8"/>
          <c:order val="8"/>
          <c:tx>
            <c:strRef>
              <c:f>Clustering!$F$39</c:f>
              <c:strCache>
                <c:ptCount val="1"/>
                <c:pt idx="0">
                  <c:v>CNN11</c:v>
                </c:pt>
              </c:strCache>
            </c:strRef>
          </c:tx>
          <c:dPt>
            <c:idx val="0"/>
            <c:marker>
              <c:symbol val="diamond"/>
              <c:size val="10"/>
              <c:spPr>
                <a:solidFill>
                  <a:srgbClr val="660066"/>
                </a:solidFill>
                <a:ln>
                  <a:solidFill>
                    <a:srgbClr val="000000"/>
                  </a:solidFill>
                </a:ln>
              </c:spPr>
            </c:marker>
            <c:bubble3D val="0"/>
            <c:spPr>
              <a:ln>
                <a:solidFill>
                  <a:srgbClr val="000000"/>
                </a:solidFill>
              </a:ln>
            </c:spPr>
            <c:extLst>
              <c:ext xmlns:c16="http://schemas.microsoft.com/office/drawing/2014/chart" uri="{C3380CC4-5D6E-409C-BE32-E72D297353CC}">
                <c16:uniqueId val="{0000000B-D850-5246-86C2-272D0437813F}"/>
              </c:ext>
            </c:extLst>
          </c:dPt>
          <c:xVal>
            <c:numRef>
              <c:f>Clustering!$I$39</c:f>
              <c:numCache>
                <c:formatCode>General</c:formatCode>
                <c:ptCount val="1"/>
                <c:pt idx="0">
                  <c:v>49</c:v>
                </c:pt>
              </c:numCache>
            </c:numRef>
          </c:xVal>
          <c:yVal>
            <c:numRef>
              <c:f>Clustering!$H$39</c:f>
              <c:numCache>
                <c:formatCode>General</c:formatCode>
                <c:ptCount val="1"/>
                <c:pt idx="0">
                  <c:v>3136</c:v>
                </c:pt>
              </c:numCache>
            </c:numRef>
          </c:yVal>
          <c:smooth val="0"/>
          <c:extLst>
            <c:ext xmlns:c16="http://schemas.microsoft.com/office/drawing/2014/chart" uri="{C3380CC4-5D6E-409C-BE32-E72D297353CC}">
              <c16:uniqueId val="{0000000C-D850-5246-86C2-272D0437813F}"/>
            </c:ext>
          </c:extLst>
        </c:ser>
        <c:ser>
          <c:idx val="9"/>
          <c:order val="9"/>
          <c:tx>
            <c:strRef>
              <c:f>Clustering!$F$34</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Clustering!$I$34</c:f>
              <c:numCache>
                <c:formatCode>General</c:formatCode>
                <c:ptCount val="1"/>
                <c:pt idx="0">
                  <c:v>24.5</c:v>
                </c:pt>
              </c:numCache>
            </c:numRef>
          </c:xVal>
          <c:yVal>
            <c:numRef>
              <c:f>Clustering!$H$34</c:f>
              <c:numCache>
                <c:formatCode>General</c:formatCode>
                <c:ptCount val="1"/>
                <c:pt idx="0">
                  <c:v>12544</c:v>
                </c:pt>
              </c:numCache>
            </c:numRef>
          </c:yVal>
          <c:smooth val="0"/>
          <c:extLst>
            <c:ext xmlns:c16="http://schemas.microsoft.com/office/drawing/2014/chart" uri="{C3380CC4-5D6E-409C-BE32-E72D297353CC}">
              <c16:uniqueId val="{0000000D-D850-5246-86C2-272D0437813F}"/>
            </c:ext>
          </c:extLst>
        </c:ser>
        <c:ser>
          <c:idx val="10"/>
          <c:order val="10"/>
          <c:tx>
            <c:strRef>
              <c:f>Clustering!$F$16</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Clustering!$I$16</c:f>
              <c:numCache>
                <c:formatCode>General</c:formatCode>
                <c:ptCount val="1"/>
                <c:pt idx="0">
                  <c:v>1.953125</c:v>
                </c:pt>
              </c:numCache>
            </c:numRef>
          </c:xVal>
          <c:yVal>
            <c:numRef>
              <c:f>Clustering!$H$16</c:f>
              <c:numCache>
                <c:formatCode>General</c:formatCode>
                <c:ptCount val="1"/>
                <c:pt idx="0">
                  <c:v>1</c:v>
                </c:pt>
              </c:numCache>
            </c:numRef>
          </c:yVal>
          <c:smooth val="0"/>
          <c:extLst>
            <c:ext xmlns:c16="http://schemas.microsoft.com/office/drawing/2014/chart" uri="{C3380CC4-5D6E-409C-BE32-E72D297353CC}">
              <c16:uniqueId val="{0000000E-D850-5246-86C2-272D0437813F}"/>
            </c:ext>
          </c:extLst>
        </c:ser>
        <c:ser>
          <c:idx val="11"/>
          <c:order val="11"/>
          <c:tx>
            <c:strRef>
              <c:f>Clustering!$F$17</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Clustering!$I$17</c:f>
              <c:numCache>
                <c:formatCode>General</c:formatCode>
                <c:ptCount val="1"/>
                <c:pt idx="0">
                  <c:v>1.470703125</c:v>
                </c:pt>
              </c:numCache>
            </c:numRef>
          </c:xVal>
          <c:yVal>
            <c:numRef>
              <c:f>Clustering!$H$17</c:f>
              <c:numCache>
                <c:formatCode>General</c:formatCode>
                <c:ptCount val="1"/>
                <c:pt idx="0">
                  <c:v>1</c:v>
                </c:pt>
              </c:numCache>
            </c:numRef>
          </c:yVal>
          <c:smooth val="0"/>
          <c:extLst>
            <c:ext xmlns:c16="http://schemas.microsoft.com/office/drawing/2014/chart" uri="{C3380CC4-5D6E-409C-BE32-E72D297353CC}">
              <c16:uniqueId val="{0000000F-D850-5246-86C2-272D0437813F}"/>
            </c:ext>
          </c:extLst>
        </c:ser>
        <c:ser>
          <c:idx val="12"/>
          <c:order val="12"/>
          <c:tx>
            <c:strRef>
              <c:f>Clustering!$F$90</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Clustering!$I$90</c:f>
              <c:numCache>
                <c:formatCode>General</c:formatCode>
                <c:ptCount val="1"/>
                <c:pt idx="0">
                  <c:v>47.414062499999993</c:v>
                </c:pt>
              </c:numCache>
            </c:numRef>
          </c:xVal>
          <c:yVal>
            <c:numRef>
              <c:f>Clustering!$H$90</c:f>
              <c:numCache>
                <c:formatCode>General</c:formatCode>
                <c:ptCount val="1"/>
                <c:pt idx="0">
                  <c:v>289</c:v>
                </c:pt>
              </c:numCache>
            </c:numRef>
          </c:yVal>
          <c:smooth val="0"/>
          <c:extLst>
            <c:ext xmlns:c16="http://schemas.microsoft.com/office/drawing/2014/chart" uri="{C3380CC4-5D6E-409C-BE32-E72D297353CC}">
              <c16:uniqueId val="{00000010-D850-5246-86C2-272D0437813F}"/>
            </c:ext>
          </c:extLst>
        </c:ser>
        <c:ser>
          <c:idx val="13"/>
          <c:order val="13"/>
          <c:tx>
            <c:strRef>
              <c:f>Clustering!$F$88</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Clustering!$I$88</c:f>
              <c:numCache>
                <c:formatCode>General</c:formatCode>
                <c:ptCount val="1"/>
                <c:pt idx="0">
                  <c:v>40.640625</c:v>
                </c:pt>
              </c:numCache>
            </c:numRef>
          </c:xVal>
          <c:yVal>
            <c:numRef>
              <c:f>Clustering!$H$88</c:f>
              <c:numCache>
                <c:formatCode>General</c:formatCode>
                <c:ptCount val="1"/>
                <c:pt idx="0">
                  <c:v>289</c:v>
                </c:pt>
              </c:numCache>
            </c:numRef>
          </c:yVal>
          <c:smooth val="0"/>
          <c:extLst>
            <c:ext xmlns:c16="http://schemas.microsoft.com/office/drawing/2014/chart" uri="{C3380CC4-5D6E-409C-BE32-E72D297353CC}">
              <c16:uniqueId val="{00000011-D850-5246-86C2-272D0437813F}"/>
            </c:ext>
          </c:extLst>
        </c:ser>
        <c:ser>
          <c:idx val="14"/>
          <c:order val="14"/>
          <c:tx>
            <c:strRef>
              <c:f>Clustering!$F$98</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Clustering!$I$98</c:f>
              <c:numCache>
                <c:formatCode>General</c:formatCode>
                <c:ptCount val="1"/>
                <c:pt idx="0">
                  <c:v>142.2421875</c:v>
                </c:pt>
              </c:numCache>
            </c:numRef>
          </c:xVal>
          <c:yVal>
            <c:numRef>
              <c:f>Clustering!$H$98</c:f>
              <c:numCache>
                <c:formatCode>General</c:formatCode>
                <c:ptCount val="1"/>
                <c:pt idx="0">
                  <c:v>289</c:v>
                </c:pt>
              </c:numCache>
            </c:numRef>
          </c:yVal>
          <c:smooth val="0"/>
          <c:extLst>
            <c:ext xmlns:c16="http://schemas.microsoft.com/office/drawing/2014/chart" uri="{C3380CC4-5D6E-409C-BE32-E72D297353CC}">
              <c16:uniqueId val="{00000012-D850-5246-86C2-272D0437813F}"/>
            </c:ext>
          </c:extLst>
        </c:ser>
        <c:ser>
          <c:idx val="15"/>
          <c:order val="15"/>
          <c:tx>
            <c:strRef>
              <c:f>Clustering!$F$99</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Clustering!$I$99</c:f>
              <c:numCache>
                <c:formatCode>General</c:formatCode>
                <c:ptCount val="1"/>
                <c:pt idx="0">
                  <c:v>108.375</c:v>
                </c:pt>
              </c:numCache>
            </c:numRef>
          </c:xVal>
          <c:yVal>
            <c:numRef>
              <c:f>Clustering!$H$99</c:f>
              <c:numCache>
                <c:formatCode>General</c:formatCode>
                <c:ptCount val="1"/>
                <c:pt idx="0">
                  <c:v>289</c:v>
                </c:pt>
              </c:numCache>
            </c:numRef>
          </c:yVal>
          <c:smooth val="0"/>
          <c:extLst>
            <c:ext xmlns:c16="http://schemas.microsoft.com/office/drawing/2014/chart" uri="{C3380CC4-5D6E-409C-BE32-E72D297353CC}">
              <c16:uniqueId val="{00000013-D850-5246-86C2-272D0437813F}"/>
            </c:ext>
          </c:extLst>
        </c:ser>
        <c:ser>
          <c:idx val="16"/>
          <c:order val="16"/>
          <c:tx>
            <c:strRef>
              <c:f>Clustering!$F$100</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Clustering!$I$100</c:f>
              <c:numCache>
                <c:formatCode>General</c:formatCode>
                <c:ptCount val="1"/>
                <c:pt idx="0">
                  <c:v>54.1875</c:v>
                </c:pt>
              </c:numCache>
            </c:numRef>
          </c:xVal>
          <c:yVal>
            <c:numRef>
              <c:f>Clustering!$H$100</c:f>
              <c:numCache>
                <c:formatCode>General</c:formatCode>
                <c:ptCount val="1"/>
                <c:pt idx="0">
                  <c:v>289</c:v>
                </c:pt>
              </c:numCache>
            </c:numRef>
          </c:yVal>
          <c:smooth val="0"/>
          <c:extLst>
            <c:ext xmlns:c16="http://schemas.microsoft.com/office/drawing/2014/chart" uri="{C3380CC4-5D6E-409C-BE32-E72D297353CC}">
              <c16:uniqueId val="{00000014-D850-5246-86C2-272D0437813F}"/>
            </c:ext>
          </c:extLst>
        </c:ser>
        <c:ser>
          <c:idx val="17"/>
          <c:order val="17"/>
          <c:tx>
            <c:strRef>
              <c:f>Clustering!$F$101</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Clustering!$I$101</c:f>
              <c:numCache>
                <c:formatCode>General</c:formatCode>
                <c:ptCount val="1"/>
                <c:pt idx="0">
                  <c:v>82.974609375</c:v>
                </c:pt>
              </c:numCache>
            </c:numRef>
          </c:xVal>
          <c:yVal>
            <c:numRef>
              <c:f>Clustering!$H$101</c:f>
              <c:numCache>
                <c:formatCode>General</c:formatCode>
                <c:ptCount val="1"/>
                <c:pt idx="0">
                  <c:v>289</c:v>
                </c:pt>
              </c:numCache>
            </c:numRef>
          </c:yVal>
          <c:smooth val="0"/>
          <c:extLst>
            <c:ext xmlns:c16="http://schemas.microsoft.com/office/drawing/2014/chart" uri="{C3380CC4-5D6E-409C-BE32-E72D297353CC}">
              <c16:uniqueId val="{00000015-D850-5246-86C2-272D0437813F}"/>
            </c:ext>
          </c:extLst>
        </c:ser>
        <c:ser>
          <c:idx val="18"/>
          <c:order val="18"/>
          <c:tx>
            <c:strRef>
              <c:f>Clustering!$F$95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Clustering!$I$95</c:f>
              <c:numCache>
                <c:formatCode>General</c:formatCode>
                <c:ptCount val="1"/>
                <c:pt idx="0">
                  <c:v>45.125</c:v>
                </c:pt>
              </c:numCache>
            </c:numRef>
          </c:xVal>
          <c:yVal>
            <c:numRef>
              <c:f>Clustering!$H$95</c:f>
              <c:numCache>
                <c:formatCode>General</c:formatCode>
                <c:ptCount val="1"/>
                <c:pt idx="0">
                  <c:v>361</c:v>
                </c:pt>
              </c:numCache>
            </c:numRef>
          </c:yVal>
          <c:smooth val="0"/>
          <c:extLst>
            <c:ext xmlns:c16="http://schemas.microsoft.com/office/drawing/2014/chart" uri="{C3380CC4-5D6E-409C-BE32-E72D297353CC}">
              <c16:uniqueId val="{00000016-D850-5246-86C2-272D0437813F}"/>
            </c:ext>
          </c:extLst>
        </c:ser>
        <c:ser>
          <c:idx val="19"/>
          <c:order val="19"/>
          <c:tx>
            <c:strRef>
              <c:f>Clustering!$F$96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Clustering!$I$96</c:f>
              <c:numCache>
                <c:formatCode>General</c:formatCode>
                <c:ptCount val="1"/>
                <c:pt idx="0">
                  <c:v>90.25</c:v>
                </c:pt>
              </c:numCache>
            </c:numRef>
          </c:xVal>
          <c:yVal>
            <c:numRef>
              <c:f>Clustering!$H$96</c:f>
              <c:numCache>
                <c:formatCode>General</c:formatCode>
                <c:ptCount val="1"/>
                <c:pt idx="0">
                  <c:v>361</c:v>
                </c:pt>
              </c:numCache>
            </c:numRef>
          </c:yVal>
          <c:smooth val="0"/>
          <c:extLst>
            <c:ext xmlns:c16="http://schemas.microsoft.com/office/drawing/2014/chart" uri="{C3380CC4-5D6E-409C-BE32-E72D297353CC}">
              <c16:uniqueId val="{00000017-D850-5246-86C2-272D0437813F}"/>
            </c:ext>
          </c:extLst>
        </c:ser>
        <c:ser>
          <c:idx val="20"/>
          <c:order val="20"/>
          <c:tx>
            <c:strRef>
              <c:f>Clustering!$F$59</c:f>
              <c:strCache>
                <c:ptCount val="1"/>
                <c:pt idx="0">
                  <c:v>CNN3</c:v>
                </c:pt>
              </c:strCache>
            </c:strRef>
          </c:tx>
          <c:spPr>
            <a:ln>
              <a:solidFill>
                <a:srgbClr val="000000"/>
              </a:solidFill>
            </a:ln>
          </c:spPr>
          <c:marker>
            <c:symbol val="diamond"/>
            <c:size val="10"/>
            <c:spPr>
              <a:solidFill>
                <a:srgbClr val="34A853"/>
              </a:solidFill>
              <a:ln>
                <a:solidFill>
                  <a:srgbClr val="000000"/>
                </a:solidFill>
              </a:ln>
            </c:spPr>
          </c:marker>
          <c:xVal>
            <c:numRef>
              <c:f>Clustering!$I$59</c:f>
              <c:numCache>
                <c:formatCode>General</c:formatCode>
                <c:ptCount val="1"/>
                <c:pt idx="0">
                  <c:v>48</c:v>
                </c:pt>
              </c:numCache>
            </c:numRef>
          </c:xVal>
          <c:yVal>
            <c:numRef>
              <c:f>Clustering!$H$59</c:f>
              <c:numCache>
                <c:formatCode>General</c:formatCode>
                <c:ptCount val="1"/>
                <c:pt idx="0">
                  <c:v>64</c:v>
                </c:pt>
              </c:numCache>
            </c:numRef>
          </c:yVal>
          <c:smooth val="0"/>
          <c:extLst>
            <c:ext xmlns:c16="http://schemas.microsoft.com/office/drawing/2014/chart" uri="{C3380CC4-5D6E-409C-BE32-E72D297353CC}">
              <c16:uniqueId val="{00000018-D850-5246-86C2-272D0437813F}"/>
            </c:ext>
          </c:extLst>
        </c:ser>
        <c:ser>
          <c:idx val="21"/>
          <c:order val="21"/>
          <c:tx>
            <c:strRef>
              <c:f>Clustering!$F$60</c:f>
              <c:strCache>
                <c:ptCount val="1"/>
                <c:pt idx="0">
                  <c:v>CNN3</c:v>
                </c:pt>
              </c:strCache>
            </c:strRef>
          </c:tx>
          <c:xVal>
            <c:numRef>
              <c:f>Clustering!$I$60</c:f>
              <c:numCache>
                <c:formatCode>General</c:formatCode>
                <c:ptCount val="1"/>
                <c:pt idx="0">
                  <c:v>56</c:v>
                </c:pt>
              </c:numCache>
            </c:numRef>
          </c:xVal>
          <c:yVal>
            <c:numRef>
              <c:f>Clustering!$H$60</c:f>
              <c:numCache>
                <c:formatCode>General</c:formatCode>
                <c:ptCount val="1"/>
                <c:pt idx="0">
                  <c:v>64</c:v>
                </c:pt>
              </c:numCache>
            </c:numRef>
          </c:yVal>
          <c:smooth val="0"/>
          <c:extLst>
            <c:ext xmlns:c16="http://schemas.microsoft.com/office/drawing/2014/chart" uri="{C3380CC4-5D6E-409C-BE32-E72D297353CC}">
              <c16:uniqueId val="{00000019-D850-5246-86C2-272D0437813F}"/>
            </c:ext>
          </c:extLst>
        </c:ser>
        <c:ser>
          <c:idx val="22"/>
          <c:order val="22"/>
          <c:tx>
            <c:strRef>
              <c:f>Clustering!$F$72</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Clustering!$I$72</c:f>
              <c:numCache>
                <c:formatCode>General</c:formatCode>
                <c:ptCount val="1"/>
                <c:pt idx="0">
                  <c:v>56.25</c:v>
                </c:pt>
              </c:numCache>
            </c:numRef>
          </c:xVal>
          <c:yVal>
            <c:numRef>
              <c:f>Clustering!$H$72</c:f>
              <c:numCache>
                <c:formatCode>General</c:formatCode>
                <c:ptCount val="1"/>
                <c:pt idx="0">
                  <c:v>64</c:v>
                </c:pt>
              </c:numCache>
            </c:numRef>
          </c:yVal>
          <c:smooth val="0"/>
          <c:extLst>
            <c:ext xmlns:c16="http://schemas.microsoft.com/office/drawing/2014/chart" uri="{C3380CC4-5D6E-409C-BE32-E72D297353CC}">
              <c16:uniqueId val="{0000001A-D850-5246-86C2-272D0437813F}"/>
            </c:ext>
          </c:extLst>
        </c:ser>
        <c:ser>
          <c:idx val="23"/>
          <c:order val="23"/>
          <c:tx>
            <c:strRef>
              <c:f>Clustering!$F$73</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Clustering!$I$73</c:f>
              <c:numCache>
                <c:formatCode>General</c:formatCode>
                <c:ptCount val="1"/>
                <c:pt idx="0">
                  <c:v>42</c:v>
                </c:pt>
              </c:numCache>
            </c:numRef>
          </c:xVal>
          <c:yVal>
            <c:numRef>
              <c:f>Clustering!$H$73</c:f>
              <c:numCache>
                <c:formatCode>General</c:formatCode>
                <c:ptCount val="1"/>
                <c:pt idx="0">
                  <c:v>64</c:v>
                </c:pt>
              </c:numCache>
            </c:numRef>
          </c:yVal>
          <c:smooth val="0"/>
          <c:extLst>
            <c:ext xmlns:c16="http://schemas.microsoft.com/office/drawing/2014/chart" uri="{C3380CC4-5D6E-409C-BE32-E72D297353CC}">
              <c16:uniqueId val="{0000001B-D850-5246-86C2-272D0437813F}"/>
            </c:ext>
          </c:extLst>
        </c:ser>
        <c:ser>
          <c:idx val="24"/>
          <c:order val="24"/>
          <c:tx>
            <c:strRef>
              <c:f>Clustering!$F$74</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Clustering!$I$74</c:f>
              <c:numCache>
                <c:formatCode>General</c:formatCode>
                <c:ptCount val="1"/>
                <c:pt idx="0">
                  <c:v>26.25</c:v>
                </c:pt>
              </c:numCache>
            </c:numRef>
          </c:xVal>
          <c:yVal>
            <c:numRef>
              <c:f>Clustering!$H$74</c:f>
              <c:numCache>
                <c:formatCode>General</c:formatCode>
                <c:ptCount val="1"/>
                <c:pt idx="0">
                  <c:v>40</c:v>
                </c:pt>
              </c:numCache>
            </c:numRef>
          </c:yVal>
          <c:smooth val="0"/>
          <c:extLst>
            <c:ext xmlns:c16="http://schemas.microsoft.com/office/drawing/2014/chart" uri="{C3380CC4-5D6E-409C-BE32-E72D297353CC}">
              <c16:uniqueId val="{0000001C-D850-5246-86C2-272D0437813F}"/>
            </c:ext>
          </c:extLst>
        </c:ser>
        <c:ser>
          <c:idx val="25"/>
          <c:order val="25"/>
          <c:tx>
            <c:strRef>
              <c:f>Clustering!$F$75</c:f>
              <c:strCache>
                <c:ptCount val="1"/>
                <c:pt idx="0">
                  <c:v>CNN4</c:v>
                </c:pt>
              </c:strCache>
            </c:strRef>
          </c:tx>
          <c:spPr>
            <a:ln>
              <a:solidFill>
                <a:srgbClr val="000000"/>
              </a:solidFill>
            </a:ln>
          </c:spPr>
          <c:marker>
            <c:symbol val="diamond"/>
            <c:size val="10"/>
            <c:spPr>
              <a:solidFill>
                <a:schemeClr val="accent4"/>
              </a:solidFill>
              <a:ln>
                <a:solidFill>
                  <a:srgbClr val="000000"/>
                </a:solidFill>
              </a:ln>
            </c:spPr>
          </c:marker>
          <c:xVal>
            <c:numRef>
              <c:f>Clustering!$I$75</c:f>
              <c:numCache>
                <c:formatCode>General</c:formatCode>
                <c:ptCount val="1"/>
                <c:pt idx="0">
                  <c:v>36</c:v>
                </c:pt>
              </c:numCache>
            </c:numRef>
          </c:xVal>
          <c:yVal>
            <c:numRef>
              <c:f>Clustering!$H$75</c:f>
              <c:numCache>
                <c:formatCode>General</c:formatCode>
                <c:ptCount val="1"/>
                <c:pt idx="0">
                  <c:v>64</c:v>
                </c:pt>
              </c:numCache>
            </c:numRef>
          </c:yVal>
          <c:smooth val="0"/>
          <c:extLst>
            <c:ext xmlns:c16="http://schemas.microsoft.com/office/drawing/2014/chart" uri="{C3380CC4-5D6E-409C-BE32-E72D297353CC}">
              <c16:uniqueId val="{0000001D-D850-5246-86C2-272D0437813F}"/>
            </c:ext>
          </c:extLst>
        </c:ser>
        <c:ser>
          <c:idx val="26"/>
          <c:order val="26"/>
          <c:tx>
            <c:strRef>
              <c:f>Clustering!$F$76</c:f>
              <c:strCache>
                <c:ptCount val="1"/>
                <c:pt idx="0">
                  <c:v>CNN4</c:v>
                </c:pt>
              </c:strCache>
            </c:strRef>
          </c:tx>
          <c:spPr>
            <a:ln>
              <a:solidFill>
                <a:srgbClr val="000000"/>
              </a:solidFill>
            </a:ln>
          </c:spPr>
          <c:marker>
            <c:symbol val="diamond"/>
            <c:size val="10"/>
            <c:spPr>
              <a:solidFill>
                <a:srgbClr val="34A853"/>
              </a:solidFill>
              <a:ln>
                <a:solidFill>
                  <a:srgbClr val="000000"/>
                </a:solidFill>
              </a:ln>
            </c:spPr>
          </c:marker>
          <c:xVal>
            <c:numRef>
              <c:f>Clustering!$I$76</c:f>
              <c:numCache>
                <c:formatCode>General</c:formatCode>
                <c:ptCount val="1"/>
                <c:pt idx="0">
                  <c:v>23.625</c:v>
                </c:pt>
              </c:numCache>
            </c:numRef>
          </c:xVal>
          <c:yVal>
            <c:numRef>
              <c:f>Clustering!$H$76</c:f>
              <c:numCache>
                <c:formatCode>General</c:formatCode>
                <c:ptCount val="1"/>
                <c:pt idx="0">
                  <c:v>48</c:v>
                </c:pt>
              </c:numCache>
            </c:numRef>
          </c:yVal>
          <c:smooth val="0"/>
          <c:extLst>
            <c:ext xmlns:c16="http://schemas.microsoft.com/office/drawing/2014/chart" uri="{C3380CC4-5D6E-409C-BE32-E72D297353CC}">
              <c16:uniqueId val="{0000001E-D850-5246-86C2-272D0437813F}"/>
            </c:ext>
          </c:extLst>
        </c:ser>
        <c:ser>
          <c:idx val="27"/>
          <c:order val="27"/>
          <c:tx>
            <c:strRef>
              <c:f>Clustering!$F$59</c:f>
              <c:strCache>
                <c:ptCount val="1"/>
                <c:pt idx="0">
                  <c:v>CNN3</c:v>
                </c:pt>
              </c:strCache>
            </c:strRef>
          </c:tx>
          <c:spPr>
            <a:ln>
              <a:solidFill>
                <a:srgbClr val="000000"/>
              </a:solidFill>
            </a:ln>
          </c:spPr>
          <c:marker>
            <c:symbol val="diamond"/>
            <c:size val="10"/>
            <c:spPr>
              <a:solidFill>
                <a:srgbClr val="B5E5E8"/>
              </a:solidFill>
              <a:ln>
                <a:solidFill>
                  <a:srgbClr val="000000"/>
                </a:solidFill>
              </a:ln>
            </c:spPr>
          </c:marker>
          <c:xVal>
            <c:numRef>
              <c:f>Clustering!$I$59</c:f>
              <c:numCache>
                <c:formatCode>General</c:formatCode>
                <c:ptCount val="1"/>
                <c:pt idx="0">
                  <c:v>48</c:v>
                </c:pt>
              </c:numCache>
            </c:numRef>
          </c:xVal>
          <c:yVal>
            <c:numRef>
              <c:f>Clustering!$H$59</c:f>
              <c:numCache>
                <c:formatCode>General</c:formatCode>
                <c:ptCount val="1"/>
                <c:pt idx="0">
                  <c:v>64</c:v>
                </c:pt>
              </c:numCache>
            </c:numRef>
          </c:yVal>
          <c:smooth val="0"/>
          <c:extLst>
            <c:ext xmlns:c16="http://schemas.microsoft.com/office/drawing/2014/chart" uri="{C3380CC4-5D6E-409C-BE32-E72D297353CC}">
              <c16:uniqueId val="{0000001F-D850-5246-86C2-272D0437813F}"/>
            </c:ext>
          </c:extLst>
        </c:ser>
        <c:ser>
          <c:idx val="28"/>
          <c:order val="28"/>
          <c:tx>
            <c:strRef>
              <c:f>Clustering!$F$60</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Clustering!$I$60</c:f>
              <c:numCache>
                <c:formatCode>General</c:formatCode>
                <c:ptCount val="1"/>
                <c:pt idx="0">
                  <c:v>56</c:v>
                </c:pt>
              </c:numCache>
            </c:numRef>
          </c:xVal>
          <c:yVal>
            <c:numRef>
              <c:f>Clustering!$H$60</c:f>
              <c:numCache>
                <c:formatCode>General</c:formatCode>
                <c:ptCount val="1"/>
                <c:pt idx="0">
                  <c:v>64</c:v>
                </c:pt>
              </c:numCache>
            </c:numRef>
          </c:yVal>
          <c:smooth val="0"/>
          <c:extLst>
            <c:ext xmlns:c16="http://schemas.microsoft.com/office/drawing/2014/chart" uri="{C3380CC4-5D6E-409C-BE32-E72D297353CC}">
              <c16:uniqueId val="{00000020-D850-5246-86C2-272D0437813F}"/>
            </c:ext>
          </c:extLst>
        </c:ser>
        <c:ser>
          <c:idx val="29"/>
          <c:order val="29"/>
          <c:tx>
            <c:strRef>
              <c:f>Clustering!$F$69</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Clustering!$H$69</c:f>
              <c:numCache>
                <c:formatCode>General</c:formatCode>
                <c:ptCount val="1"/>
                <c:pt idx="0">
                  <c:v>49</c:v>
                </c:pt>
              </c:numCache>
            </c:numRef>
          </c:xVal>
          <c:yVal>
            <c:numRef>
              <c:f>Clustering!$I$69</c:f>
              <c:numCache>
                <c:formatCode>General</c:formatCode>
                <c:ptCount val="1"/>
                <c:pt idx="0">
                  <c:v>49</c:v>
                </c:pt>
              </c:numCache>
            </c:numRef>
          </c:yVal>
          <c:smooth val="0"/>
          <c:extLst>
            <c:ext xmlns:c16="http://schemas.microsoft.com/office/drawing/2014/chart" uri="{C3380CC4-5D6E-409C-BE32-E72D297353CC}">
              <c16:uniqueId val="{00000021-D850-5246-86C2-272D0437813F}"/>
            </c:ext>
          </c:extLst>
        </c:ser>
        <c:ser>
          <c:idx val="30"/>
          <c:order val="30"/>
          <c:tx>
            <c:strRef>
              <c:f>Clustering!$F$102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Clustering!$I$102</c:f>
              <c:numCache>
                <c:formatCode>General</c:formatCode>
                <c:ptCount val="1"/>
                <c:pt idx="0">
                  <c:v>49</c:v>
                </c:pt>
              </c:numCache>
            </c:numRef>
          </c:xVal>
          <c:yVal>
            <c:numRef>
              <c:f>Clustering!$H$102</c:f>
              <c:numCache>
                <c:formatCode>General</c:formatCode>
                <c:ptCount val="1"/>
                <c:pt idx="0">
                  <c:v>196</c:v>
                </c:pt>
              </c:numCache>
            </c:numRef>
          </c:yVal>
          <c:smooth val="0"/>
          <c:extLst>
            <c:ext xmlns:c16="http://schemas.microsoft.com/office/drawing/2014/chart" uri="{C3380CC4-5D6E-409C-BE32-E72D297353CC}">
              <c16:uniqueId val="{00000022-D850-5246-86C2-272D0437813F}"/>
            </c:ext>
          </c:extLst>
        </c:ser>
        <c:ser>
          <c:idx val="31"/>
          <c:order val="31"/>
          <c:tx>
            <c:strRef>
              <c:f>Clustering!$F$77</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Clustering!$I$77</c:f>
              <c:numCache>
                <c:formatCode>General</c:formatCode>
                <c:ptCount val="1"/>
                <c:pt idx="0">
                  <c:v>24.5</c:v>
                </c:pt>
              </c:numCache>
            </c:numRef>
          </c:xVal>
          <c:yVal>
            <c:numRef>
              <c:f>Clustering!$H$77</c:f>
              <c:numCache>
                <c:formatCode>General</c:formatCode>
                <c:ptCount val="1"/>
                <c:pt idx="0">
                  <c:v>49</c:v>
                </c:pt>
              </c:numCache>
            </c:numRef>
          </c:yVal>
          <c:smooth val="0"/>
          <c:extLst>
            <c:ext xmlns:c16="http://schemas.microsoft.com/office/drawing/2014/chart" uri="{C3380CC4-5D6E-409C-BE32-E72D297353CC}">
              <c16:uniqueId val="{00000023-D850-5246-86C2-272D0437813F}"/>
            </c:ext>
          </c:extLst>
        </c:ser>
        <c:ser>
          <c:idx val="32"/>
          <c:order val="32"/>
          <c:tx>
            <c:strRef>
              <c:f>Clustering!$F$78</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Clustering!$I$78</c:f>
              <c:numCache>
                <c:formatCode>General</c:formatCode>
                <c:ptCount val="1"/>
                <c:pt idx="0">
                  <c:v>49</c:v>
                </c:pt>
              </c:numCache>
            </c:numRef>
          </c:xVal>
          <c:yVal>
            <c:numRef>
              <c:f>Clustering!$H$78</c:f>
              <c:numCache>
                <c:formatCode>General</c:formatCode>
                <c:ptCount val="1"/>
                <c:pt idx="0">
                  <c:v>49</c:v>
                </c:pt>
              </c:numCache>
            </c:numRef>
          </c:yVal>
          <c:smooth val="0"/>
          <c:extLst>
            <c:ext xmlns:c16="http://schemas.microsoft.com/office/drawing/2014/chart" uri="{C3380CC4-5D6E-409C-BE32-E72D297353CC}">
              <c16:uniqueId val="{00000024-D850-5246-86C2-272D0437813F}"/>
            </c:ext>
          </c:extLst>
        </c:ser>
        <c:ser>
          <c:idx val="33"/>
          <c:order val="33"/>
          <c:tx>
            <c:strRef>
              <c:f>Clustering!$F$79</c:f>
              <c:strCache>
                <c:ptCount val="1"/>
                <c:pt idx="0">
                  <c:v>CNN9</c:v>
                </c:pt>
              </c:strCache>
            </c:strRef>
          </c:tx>
          <c:spPr>
            <a:ln>
              <a:solidFill>
                <a:srgbClr val="000000"/>
              </a:solidFill>
            </a:ln>
          </c:spPr>
          <c:marker>
            <c:symbol val="diamond"/>
            <c:size val="11"/>
            <c:spPr>
              <a:solidFill>
                <a:srgbClr val="4285F4"/>
              </a:solidFill>
              <a:ln>
                <a:solidFill>
                  <a:srgbClr val="000000"/>
                </a:solidFill>
              </a:ln>
            </c:spPr>
          </c:marker>
          <c:xVal>
            <c:numRef>
              <c:f>Clustering!$I$79</c:f>
              <c:numCache>
                <c:formatCode>General</c:formatCode>
                <c:ptCount val="1"/>
                <c:pt idx="0">
                  <c:v>34.166015629999997</c:v>
                </c:pt>
              </c:numCache>
            </c:numRef>
          </c:xVal>
          <c:yVal>
            <c:numRef>
              <c:f>Clustering!$H$79</c:f>
              <c:numCache>
                <c:formatCode>General</c:formatCode>
                <c:ptCount val="1"/>
                <c:pt idx="0">
                  <c:v>49</c:v>
                </c:pt>
              </c:numCache>
            </c:numRef>
          </c:yVal>
          <c:smooth val="0"/>
          <c:extLst>
            <c:ext xmlns:c16="http://schemas.microsoft.com/office/drawing/2014/chart" uri="{C3380CC4-5D6E-409C-BE32-E72D297353CC}">
              <c16:uniqueId val="{00000025-D850-5246-86C2-272D0437813F}"/>
            </c:ext>
          </c:extLst>
        </c:ser>
        <c:ser>
          <c:idx val="34"/>
          <c:order val="34"/>
          <c:tx>
            <c:strRef>
              <c:f>Clustering!$F$80</c:f>
              <c:strCache>
                <c:ptCount val="1"/>
                <c:pt idx="0">
                  <c:v>CNN9</c:v>
                </c:pt>
              </c:strCache>
            </c:strRef>
          </c:tx>
          <c:spPr>
            <a:ln>
              <a:solidFill>
                <a:srgbClr val="000000"/>
              </a:solidFill>
            </a:ln>
          </c:spPr>
          <c:marker>
            <c:symbol val="diamond"/>
            <c:size val="10"/>
            <c:spPr>
              <a:solidFill>
                <a:schemeClr val="accent1"/>
              </a:solidFill>
              <a:ln>
                <a:solidFill>
                  <a:srgbClr val="000000"/>
                </a:solidFill>
              </a:ln>
            </c:spPr>
          </c:marker>
          <c:xVal>
            <c:numRef>
              <c:f>Clustering!$I$80</c:f>
              <c:numCache>
                <c:formatCode>General</c:formatCode>
                <c:ptCount val="1"/>
                <c:pt idx="0">
                  <c:v>26.796875</c:v>
                </c:pt>
              </c:numCache>
            </c:numRef>
          </c:xVal>
          <c:yVal>
            <c:numRef>
              <c:f>Clustering!$H$80</c:f>
              <c:numCache>
                <c:formatCode>General</c:formatCode>
                <c:ptCount val="1"/>
                <c:pt idx="0">
                  <c:v>49</c:v>
                </c:pt>
              </c:numCache>
            </c:numRef>
          </c:yVal>
          <c:smooth val="0"/>
          <c:extLst>
            <c:ext xmlns:c16="http://schemas.microsoft.com/office/drawing/2014/chart" uri="{C3380CC4-5D6E-409C-BE32-E72D297353CC}">
              <c16:uniqueId val="{00000026-D850-5246-86C2-272D0437813F}"/>
            </c:ext>
          </c:extLst>
        </c:ser>
        <c:ser>
          <c:idx val="35"/>
          <c:order val="35"/>
          <c:tx>
            <c:strRef>
              <c:f>Clustering!$F$114</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Clustering!$I$114</c:f>
              <c:numCache>
                <c:formatCode>General</c:formatCode>
                <c:ptCount val="1"/>
                <c:pt idx="0">
                  <c:v>0.95329284667968694</c:v>
                </c:pt>
              </c:numCache>
            </c:numRef>
          </c:xVal>
          <c:yVal>
            <c:numRef>
              <c:f>Clustering!$H$114</c:f>
              <c:numCache>
                <c:formatCode>General</c:formatCode>
                <c:ptCount val="1"/>
                <c:pt idx="0">
                  <c:v>49</c:v>
                </c:pt>
              </c:numCache>
            </c:numRef>
          </c:yVal>
          <c:smooth val="0"/>
          <c:extLst>
            <c:ext xmlns:c16="http://schemas.microsoft.com/office/drawing/2014/chart" uri="{C3380CC4-5D6E-409C-BE32-E72D297353CC}">
              <c16:uniqueId val="{00000027-D850-5246-86C2-272D0437813F}"/>
            </c:ext>
          </c:extLst>
        </c:ser>
        <c:ser>
          <c:idx val="36"/>
          <c:order val="36"/>
          <c:tx>
            <c:strRef>
              <c:f>Clustering!$F$122</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Clustering!$I$122</c:f>
              <c:numCache>
                <c:formatCode>General</c:formatCode>
                <c:ptCount val="1"/>
                <c:pt idx="0">
                  <c:v>1.04974365234375</c:v>
                </c:pt>
              </c:numCache>
            </c:numRef>
          </c:xVal>
          <c:yVal>
            <c:numRef>
              <c:f>Clustering!$H$122</c:f>
              <c:numCache>
                <c:formatCode>General</c:formatCode>
                <c:ptCount val="1"/>
                <c:pt idx="0">
                  <c:v>196</c:v>
                </c:pt>
              </c:numCache>
            </c:numRef>
          </c:yVal>
          <c:smooth val="0"/>
          <c:extLst>
            <c:ext xmlns:c16="http://schemas.microsoft.com/office/drawing/2014/chart" uri="{C3380CC4-5D6E-409C-BE32-E72D297353CC}">
              <c16:uniqueId val="{00000028-D850-5246-86C2-272D0437813F}"/>
            </c:ext>
          </c:extLst>
        </c:ser>
        <c:ser>
          <c:idx val="37"/>
          <c:order val="37"/>
          <c:tx>
            <c:strRef>
              <c:f>Clustering!$F$123</c:f>
              <c:strCache>
                <c:ptCount val="1"/>
                <c:pt idx="0">
                  <c:v>CNN9</c:v>
                </c:pt>
              </c:strCache>
            </c:strRef>
          </c:tx>
          <c:spPr>
            <a:ln>
              <a:solidFill>
                <a:srgbClr val="000000"/>
              </a:solidFill>
            </a:ln>
          </c:spPr>
          <c:marker>
            <c:symbol val="diamond"/>
            <c:size val="10"/>
            <c:spPr>
              <a:solidFill>
                <a:srgbClr val="4285F4"/>
              </a:solidFill>
              <a:ln>
                <a:solidFill>
                  <a:srgbClr val="000000"/>
                </a:solidFill>
              </a:ln>
            </c:spPr>
          </c:marker>
          <c:xVal>
            <c:numRef>
              <c:f>Clustering!$I$123</c:f>
              <c:numCache>
                <c:formatCode>General</c:formatCode>
                <c:ptCount val="1"/>
                <c:pt idx="0">
                  <c:v>1.37274169921875</c:v>
                </c:pt>
              </c:numCache>
            </c:numRef>
          </c:xVal>
          <c:yVal>
            <c:numRef>
              <c:f>Clustering!$H$123</c:f>
              <c:numCache>
                <c:formatCode>General</c:formatCode>
                <c:ptCount val="1"/>
                <c:pt idx="0">
                  <c:v>196</c:v>
                </c:pt>
              </c:numCache>
            </c:numRef>
          </c:yVal>
          <c:smooth val="0"/>
          <c:extLst>
            <c:ext xmlns:c16="http://schemas.microsoft.com/office/drawing/2014/chart" uri="{C3380CC4-5D6E-409C-BE32-E72D297353CC}">
              <c16:uniqueId val="{00000029-D850-5246-86C2-272D0437813F}"/>
            </c:ext>
          </c:extLst>
        </c:ser>
        <c:ser>
          <c:idx val="38"/>
          <c:order val="38"/>
          <c:tx>
            <c:strRef>
              <c:f>Clustering!$F$110</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Clustering!$I$110</c:f>
              <c:numCache>
                <c:formatCode>General</c:formatCode>
                <c:ptCount val="1"/>
                <c:pt idx="0">
                  <c:v>0.4306640625</c:v>
                </c:pt>
              </c:numCache>
            </c:numRef>
          </c:xVal>
          <c:yVal>
            <c:numRef>
              <c:f>Clustering!$H$110</c:f>
              <c:numCache>
                <c:formatCode>General</c:formatCode>
                <c:ptCount val="1"/>
                <c:pt idx="0">
                  <c:v>196</c:v>
                </c:pt>
              </c:numCache>
            </c:numRef>
          </c:yVal>
          <c:smooth val="0"/>
          <c:extLst>
            <c:ext xmlns:c16="http://schemas.microsoft.com/office/drawing/2014/chart" uri="{C3380CC4-5D6E-409C-BE32-E72D297353CC}">
              <c16:uniqueId val="{0000002A-D850-5246-86C2-272D0437813F}"/>
            </c:ext>
          </c:extLst>
        </c:ser>
        <c:ser>
          <c:idx val="39"/>
          <c:order val="39"/>
          <c:tx>
            <c:strRef>
              <c:f>Clustering!$F$111</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Clustering!$I$111</c:f>
              <c:numCache>
                <c:formatCode>General</c:formatCode>
                <c:ptCount val="1"/>
                <c:pt idx="0">
                  <c:v>0.861328125</c:v>
                </c:pt>
              </c:numCache>
            </c:numRef>
          </c:xVal>
          <c:yVal>
            <c:numRef>
              <c:f>Clustering!$H$111</c:f>
              <c:numCache>
                <c:formatCode>General</c:formatCode>
                <c:ptCount val="1"/>
                <c:pt idx="0">
                  <c:v>196</c:v>
                </c:pt>
              </c:numCache>
            </c:numRef>
          </c:yVal>
          <c:smooth val="0"/>
          <c:extLst>
            <c:ext xmlns:c16="http://schemas.microsoft.com/office/drawing/2014/chart" uri="{C3380CC4-5D6E-409C-BE32-E72D297353CC}">
              <c16:uniqueId val="{0000002B-D850-5246-86C2-272D0437813F}"/>
            </c:ext>
          </c:extLst>
        </c:ser>
        <c:ser>
          <c:idx val="40"/>
          <c:order val="40"/>
          <c:tx>
            <c:strRef>
              <c:f>Clustering!$F$112</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Clustering!$I$112</c:f>
              <c:numCache>
                <c:formatCode>General</c:formatCode>
                <c:ptCount val="1"/>
                <c:pt idx="0">
                  <c:v>0.21533203125</c:v>
                </c:pt>
              </c:numCache>
            </c:numRef>
          </c:xVal>
          <c:yVal>
            <c:numRef>
              <c:f>Clustering!$H$112</c:f>
              <c:numCache>
                <c:formatCode>General</c:formatCode>
                <c:ptCount val="1"/>
                <c:pt idx="0">
                  <c:v>49</c:v>
                </c:pt>
              </c:numCache>
            </c:numRef>
          </c:yVal>
          <c:smooth val="0"/>
          <c:extLst>
            <c:ext xmlns:c16="http://schemas.microsoft.com/office/drawing/2014/chart" uri="{C3380CC4-5D6E-409C-BE32-E72D297353CC}">
              <c16:uniqueId val="{0000002C-D850-5246-86C2-272D0437813F}"/>
            </c:ext>
          </c:extLst>
        </c:ser>
        <c:ser>
          <c:idx val="41"/>
          <c:order val="41"/>
          <c:tx>
            <c:strRef>
              <c:f>Clustering!$F$113</c:f>
              <c:strCache>
                <c:ptCount val="1"/>
                <c:pt idx="0">
                  <c:v>CNN11</c:v>
                </c:pt>
              </c:strCache>
            </c:strRef>
          </c:tx>
          <c:spPr>
            <a:ln>
              <a:solidFill>
                <a:srgbClr val="4285F4"/>
              </a:solidFill>
            </a:ln>
          </c:spPr>
          <c:marker>
            <c:spPr>
              <a:solidFill>
                <a:srgbClr val="EA4335"/>
              </a:solidFill>
              <a:ln>
                <a:solidFill>
                  <a:srgbClr val="4285F4"/>
                </a:solidFill>
              </a:ln>
            </c:spPr>
          </c:marker>
          <c:dPt>
            <c:idx val="0"/>
            <c:marker>
              <c:symbol val="diamond"/>
              <c:size val="10"/>
              <c:spPr>
                <a:solidFill>
                  <a:srgbClr val="660066"/>
                </a:solidFill>
                <a:ln>
                  <a:solidFill>
                    <a:schemeClr val="tx2"/>
                  </a:solidFill>
                </a:ln>
              </c:spPr>
            </c:marker>
            <c:bubble3D val="0"/>
            <c:spPr>
              <a:ln>
                <a:solidFill>
                  <a:schemeClr val="tx2"/>
                </a:solidFill>
              </a:ln>
            </c:spPr>
            <c:extLst>
              <c:ext xmlns:c16="http://schemas.microsoft.com/office/drawing/2014/chart" uri="{C3380CC4-5D6E-409C-BE32-E72D297353CC}">
                <c16:uniqueId val="{0000002E-D850-5246-86C2-272D0437813F}"/>
              </c:ext>
            </c:extLst>
          </c:dPt>
          <c:xVal>
            <c:numRef>
              <c:f>Clustering!$I$113</c:f>
              <c:numCache>
                <c:formatCode>General</c:formatCode>
                <c:ptCount val="1"/>
                <c:pt idx="0">
                  <c:v>0.4306640625</c:v>
                </c:pt>
              </c:numCache>
            </c:numRef>
          </c:xVal>
          <c:yVal>
            <c:numRef>
              <c:f>Clustering!$H$113</c:f>
              <c:numCache>
                <c:formatCode>General</c:formatCode>
                <c:ptCount val="1"/>
                <c:pt idx="0">
                  <c:v>49</c:v>
                </c:pt>
              </c:numCache>
            </c:numRef>
          </c:yVal>
          <c:smooth val="0"/>
          <c:extLst>
            <c:ext xmlns:c16="http://schemas.microsoft.com/office/drawing/2014/chart" uri="{C3380CC4-5D6E-409C-BE32-E72D297353CC}">
              <c16:uniqueId val="{0000002F-D850-5246-86C2-272D0437813F}"/>
            </c:ext>
          </c:extLst>
        </c:ser>
        <c:ser>
          <c:idx val="42"/>
          <c:order val="42"/>
          <c:tx>
            <c:strRef>
              <c:f>Clustering!$F$115</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Clustering!$I$115</c:f>
              <c:numCache>
                <c:formatCode>General</c:formatCode>
                <c:ptCount val="1"/>
                <c:pt idx="0">
                  <c:v>0.87890625</c:v>
                </c:pt>
              </c:numCache>
            </c:numRef>
          </c:xVal>
          <c:yVal>
            <c:numRef>
              <c:f>Clustering!$H$115</c:f>
              <c:numCache>
                <c:formatCode>General</c:formatCode>
                <c:ptCount val="1"/>
                <c:pt idx="0">
                  <c:v>100</c:v>
                </c:pt>
              </c:numCache>
            </c:numRef>
          </c:yVal>
          <c:smooth val="0"/>
          <c:extLst>
            <c:ext xmlns:c16="http://schemas.microsoft.com/office/drawing/2014/chart" uri="{C3380CC4-5D6E-409C-BE32-E72D297353CC}">
              <c16:uniqueId val="{00000030-D850-5246-86C2-272D0437813F}"/>
            </c:ext>
          </c:extLst>
        </c:ser>
        <c:ser>
          <c:idx val="43"/>
          <c:order val="43"/>
          <c:tx>
            <c:strRef>
              <c:f>Clustering!$F$116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Clustering!$I$116</c:f>
              <c:numCache>
                <c:formatCode>General</c:formatCode>
                <c:ptCount val="1"/>
                <c:pt idx="0">
                  <c:v>0.439453125</c:v>
                </c:pt>
              </c:numCache>
            </c:numRef>
          </c:xVal>
          <c:yVal>
            <c:numRef>
              <c:f>Clustering!$H$116</c:f>
              <c:numCache>
                <c:formatCode>General</c:formatCode>
                <c:ptCount val="1"/>
                <c:pt idx="0">
                  <c:v>100</c:v>
                </c:pt>
              </c:numCache>
            </c:numRef>
          </c:yVal>
          <c:smooth val="0"/>
          <c:extLst>
            <c:ext xmlns:c16="http://schemas.microsoft.com/office/drawing/2014/chart" uri="{C3380CC4-5D6E-409C-BE32-E72D297353CC}">
              <c16:uniqueId val="{00000031-D850-5246-86C2-272D0437813F}"/>
            </c:ext>
          </c:extLst>
        </c:ser>
        <c:ser>
          <c:idx val="44"/>
          <c:order val="44"/>
          <c:tx>
            <c:strRef>
              <c:f>Clustering!$F$117</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Clustering!$I$117</c:f>
              <c:numCache>
                <c:formatCode>General</c:formatCode>
                <c:ptCount val="1"/>
                <c:pt idx="0">
                  <c:v>0.158203125</c:v>
                </c:pt>
              </c:numCache>
            </c:numRef>
          </c:xVal>
          <c:yVal>
            <c:numRef>
              <c:f>Clustering!$H$117</c:f>
              <c:numCache>
                <c:formatCode>General</c:formatCode>
                <c:ptCount val="1"/>
                <c:pt idx="0">
                  <c:v>16</c:v>
                </c:pt>
              </c:numCache>
            </c:numRef>
          </c:yVal>
          <c:smooth val="0"/>
          <c:extLst>
            <c:ext xmlns:c16="http://schemas.microsoft.com/office/drawing/2014/chart" uri="{C3380CC4-5D6E-409C-BE32-E72D297353CC}">
              <c16:uniqueId val="{00000032-D850-5246-86C2-272D0437813F}"/>
            </c:ext>
          </c:extLst>
        </c:ser>
        <c:ser>
          <c:idx val="45"/>
          <c:order val="45"/>
          <c:tx>
            <c:strRef>
              <c:f>Clustering!$F$118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Clustering!$I$118</c:f>
              <c:numCache>
                <c:formatCode>General</c:formatCode>
                <c:ptCount val="1"/>
                <c:pt idx="0">
                  <c:v>0.263671875</c:v>
                </c:pt>
              </c:numCache>
            </c:numRef>
          </c:xVal>
          <c:yVal>
            <c:numRef>
              <c:f>Clustering!$H$118</c:f>
              <c:numCache>
                <c:formatCode>General</c:formatCode>
                <c:ptCount val="1"/>
                <c:pt idx="0">
                  <c:v>16</c:v>
                </c:pt>
              </c:numCache>
            </c:numRef>
          </c:yVal>
          <c:smooth val="0"/>
          <c:extLst>
            <c:ext xmlns:c16="http://schemas.microsoft.com/office/drawing/2014/chart" uri="{C3380CC4-5D6E-409C-BE32-E72D297353CC}">
              <c16:uniqueId val="{00000033-D850-5246-86C2-272D0437813F}"/>
            </c:ext>
          </c:extLst>
        </c:ser>
        <c:ser>
          <c:idx val="46"/>
          <c:order val="46"/>
          <c:tx>
            <c:strRef>
              <c:f>Clustering!$F$119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Clustering!$I$119</c:f>
              <c:numCache>
                <c:formatCode>General</c:formatCode>
                <c:ptCount val="1"/>
                <c:pt idx="0">
                  <c:v>0.2109375</c:v>
                </c:pt>
              </c:numCache>
            </c:numRef>
          </c:xVal>
          <c:yVal>
            <c:numRef>
              <c:f>Clustering!$H$119</c:f>
              <c:numCache>
                <c:formatCode>General</c:formatCode>
                <c:ptCount val="1"/>
                <c:pt idx="0">
                  <c:v>64</c:v>
                </c:pt>
              </c:numCache>
            </c:numRef>
          </c:yVal>
          <c:smooth val="0"/>
          <c:extLst>
            <c:ext xmlns:c16="http://schemas.microsoft.com/office/drawing/2014/chart" uri="{C3380CC4-5D6E-409C-BE32-E72D297353CC}">
              <c16:uniqueId val="{00000034-D850-5246-86C2-272D0437813F}"/>
            </c:ext>
          </c:extLst>
        </c:ser>
        <c:ser>
          <c:idx val="47"/>
          <c:order val="47"/>
          <c:tx>
            <c:strRef>
              <c:f>Clustering!$F$120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Clustering!$I$120</c:f>
              <c:numCache>
                <c:formatCode>General</c:formatCode>
                <c:ptCount val="1"/>
                <c:pt idx="0">
                  <c:v>0.421875</c:v>
                </c:pt>
              </c:numCache>
            </c:numRef>
          </c:xVal>
          <c:yVal>
            <c:numRef>
              <c:f>Clustering!$H$120</c:f>
              <c:numCache>
                <c:formatCode>General</c:formatCode>
                <c:ptCount val="1"/>
                <c:pt idx="0">
                  <c:v>64</c:v>
                </c:pt>
              </c:numCache>
            </c:numRef>
          </c:yVal>
          <c:smooth val="0"/>
          <c:extLst>
            <c:ext xmlns:c16="http://schemas.microsoft.com/office/drawing/2014/chart" uri="{C3380CC4-5D6E-409C-BE32-E72D297353CC}">
              <c16:uniqueId val="{00000035-D850-5246-86C2-272D0437813F}"/>
            </c:ext>
          </c:extLst>
        </c:ser>
        <c:ser>
          <c:idx val="48"/>
          <c:order val="48"/>
          <c:tx>
            <c:strRef>
              <c:f>Clustering!$F$121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Clustering!$I$121</c:f>
              <c:numCache>
                <c:formatCode>General</c:formatCode>
                <c:ptCount val="1"/>
                <c:pt idx="0">
                  <c:v>0.6328125</c:v>
                </c:pt>
              </c:numCache>
            </c:numRef>
          </c:xVal>
          <c:yVal>
            <c:numRef>
              <c:f>Clustering!$H$121</c:f>
              <c:numCache>
                <c:formatCode>General</c:formatCode>
                <c:ptCount val="1"/>
                <c:pt idx="0">
                  <c:v>64</c:v>
                </c:pt>
              </c:numCache>
            </c:numRef>
          </c:yVal>
          <c:smooth val="0"/>
          <c:extLst>
            <c:ext xmlns:c16="http://schemas.microsoft.com/office/drawing/2014/chart" uri="{C3380CC4-5D6E-409C-BE32-E72D297353CC}">
              <c16:uniqueId val="{00000036-D850-5246-86C2-272D0437813F}"/>
            </c:ext>
          </c:extLst>
        </c:ser>
        <c:ser>
          <c:idx val="49"/>
          <c:order val="49"/>
          <c:tx>
            <c:strRef>
              <c:f>Clustering!$F$18</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Clustering!$G$18</c:f>
              <c:numCache>
                <c:formatCode>General</c:formatCode>
                <c:ptCount val="1"/>
                <c:pt idx="0">
                  <c:v>0.25</c:v>
                </c:pt>
              </c:numCache>
            </c:numRef>
          </c:xVal>
          <c:yVal>
            <c:numRef>
              <c:f>Clustering!$H$18</c:f>
              <c:numCache>
                <c:formatCode>General</c:formatCode>
                <c:ptCount val="1"/>
                <c:pt idx="0">
                  <c:v>1</c:v>
                </c:pt>
              </c:numCache>
            </c:numRef>
          </c:yVal>
          <c:smooth val="0"/>
          <c:extLst>
            <c:ext xmlns:c16="http://schemas.microsoft.com/office/drawing/2014/chart" uri="{C3380CC4-5D6E-409C-BE32-E72D297353CC}">
              <c16:uniqueId val="{00000037-D850-5246-86C2-272D0437813F}"/>
            </c:ext>
          </c:extLst>
        </c:ser>
        <c:ser>
          <c:idx val="50"/>
          <c:order val="50"/>
          <c:tx>
            <c:strRef>
              <c:f>Clustering!$F$19</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Clustering!$I$19</c:f>
              <c:numCache>
                <c:formatCode>General</c:formatCode>
                <c:ptCount val="1"/>
                <c:pt idx="0">
                  <c:v>6.25E-2</c:v>
                </c:pt>
              </c:numCache>
            </c:numRef>
          </c:xVal>
          <c:yVal>
            <c:numRef>
              <c:f>Clustering!$H$19</c:f>
              <c:numCache>
                <c:formatCode>General</c:formatCode>
                <c:ptCount val="1"/>
                <c:pt idx="0">
                  <c:v>1</c:v>
                </c:pt>
              </c:numCache>
            </c:numRef>
          </c:yVal>
          <c:smooth val="0"/>
          <c:extLst>
            <c:ext xmlns:c16="http://schemas.microsoft.com/office/drawing/2014/chart" uri="{C3380CC4-5D6E-409C-BE32-E72D297353CC}">
              <c16:uniqueId val="{00000038-D850-5246-86C2-272D0437813F}"/>
            </c:ext>
          </c:extLst>
        </c:ser>
        <c:ser>
          <c:idx val="51"/>
          <c:order val="51"/>
          <c:tx>
            <c:strRef>
              <c:f>Clustering!$F$36</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Clustering!$I$36</c:f>
              <c:numCache>
                <c:formatCode>General</c:formatCode>
                <c:ptCount val="1"/>
                <c:pt idx="0">
                  <c:v>87.890625</c:v>
                </c:pt>
              </c:numCache>
            </c:numRef>
          </c:xVal>
          <c:yVal>
            <c:numRef>
              <c:f>Clustering!$H$36</c:f>
              <c:numCache>
                <c:formatCode>General</c:formatCode>
                <c:ptCount val="1"/>
                <c:pt idx="0">
                  <c:v>5625</c:v>
                </c:pt>
              </c:numCache>
            </c:numRef>
          </c:yVal>
          <c:smooth val="0"/>
          <c:extLst>
            <c:ext xmlns:c16="http://schemas.microsoft.com/office/drawing/2014/chart" uri="{C3380CC4-5D6E-409C-BE32-E72D297353CC}">
              <c16:uniqueId val="{00000039-D850-5246-86C2-272D0437813F}"/>
            </c:ext>
          </c:extLst>
        </c:ser>
        <c:ser>
          <c:idx val="52"/>
          <c:order val="52"/>
          <c:tx>
            <c:strRef>
              <c:f>Clustering!$F$37</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Clustering!$I$37</c:f>
              <c:numCache>
                <c:formatCode>General</c:formatCode>
                <c:ptCount val="1"/>
                <c:pt idx="0">
                  <c:v>45.125</c:v>
                </c:pt>
              </c:numCache>
            </c:numRef>
          </c:xVal>
          <c:yVal>
            <c:numRef>
              <c:f>Clustering!$H$37</c:f>
              <c:numCache>
                <c:formatCode>General</c:formatCode>
                <c:ptCount val="1"/>
                <c:pt idx="0">
                  <c:v>1444</c:v>
                </c:pt>
              </c:numCache>
            </c:numRef>
          </c:yVal>
          <c:smooth val="0"/>
          <c:extLst>
            <c:ext xmlns:c16="http://schemas.microsoft.com/office/drawing/2014/chart" uri="{C3380CC4-5D6E-409C-BE32-E72D297353CC}">
              <c16:uniqueId val="{0000003A-D850-5246-86C2-272D0437813F}"/>
            </c:ext>
          </c:extLst>
        </c:ser>
        <c:ser>
          <c:idx val="53"/>
          <c:order val="53"/>
          <c:tx>
            <c:strRef>
              <c:f>Clustering!$F$38</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Clustering!$I$38</c:f>
              <c:numCache>
                <c:formatCode>General</c:formatCode>
                <c:ptCount val="1"/>
                <c:pt idx="0">
                  <c:v>90.25</c:v>
                </c:pt>
              </c:numCache>
            </c:numRef>
          </c:xVal>
          <c:yVal>
            <c:numRef>
              <c:f>Clustering!$H$38</c:f>
              <c:numCache>
                <c:formatCode>General</c:formatCode>
                <c:ptCount val="1"/>
                <c:pt idx="0">
                  <c:v>1444</c:v>
                </c:pt>
              </c:numCache>
            </c:numRef>
          </c:yVal>
          <c:smooth val="0"/>
          <c:extLst>
            <c:ext xmlns:c16="http://schemas.microsoft.com/office/drawing/2014/chart" uri="{C3380CC4-5D6E-409C-BE32-E72D297353CC}">
              <c16:uniqueId val="{0000003B-D850-5246-86C2-272D0437813F}"/>
            </c:ext>
          </c:extLst>
        </c:ser>
        <c:ser>
          <c:idx val="54"/>
          <c:order val="54"/>
          <c:tx>
            <c:strRef>
              <c:f>Clustering!$F$39</c:f>
              <c:strCache>
                <c:ptCount val="1"/>
                <c:pt idx="0">
                  <c:v>CNN11</c:v>
                </c:pt>
              </c:strCache>
            </c:strRef>
          </c:tx>
          <c:spPr>
            <a:ln>
              <a:solidFill>
                <a:srgbClr val="000000"/>
              </a:solidFill>
            </a:ln>
          </c:spPr>
          <c:marker>
            <c:symbol val="diamond"/>
            <c:size val="10"/>
            <c:spPr>
              <a:solidFill>
                <a:srgbClr val="660066"/>
              </a:solidFill>
              <a:ln>
                <a:solidFill>
                  <a:srgbClr val="000000"/>
                </a:solidFill>
              </a:ln>
            </c:spPr>
          </c:marker>
          <c:xVal>
            <c:numRef>
              <c:f>Clustering!$I$39</c:f>
              <c:numCache>
                <c:formatCode>General</c:formatCode>
                <c:ptCount val="1"/>
                <c:pt idx="0">
                  <c:v>49</c:v>
                </c:pt>
              </c:numCache>
            </c:numRef>
          </c:xVal>
          <c:yVal>
            <c:numRef>
              <c:f>Clustering!$H$39</c:f>
              <c:numCache>
                <c:formatCode>General</c:formatCode>
                <c:ptCount val="1"/>
                <c:pt idx="0">
                  <c:v>3136</c:v>
                </c:pt>
              </c:numCache>
            </c:numRef>
          </c:yVal>
          <c:smooth val="0"/>
          <c:extLst>
            <c:ext xmlns:c16="http://schemas.microsoft.com/office/drawing/2014/chart" uri="{C3380CC4-5D6E-409C-BE32-E72D297353CC}">
              <c16:uniqueId val="{0000003C-D850-5246-86C2-272D0437813F}"/>
            </c:ext>
          </c:extLst>
        </c:ser>
        <c:ser>
          <c:idx val="55"/>
          <c:order val="55"/>
          <c:tx>
            <c:strRef>
              <c:f>Clustering!$F$55</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Clustering!$I$55</c:f>
              <c:numCache>
                <c:formatCode>General</c:formatCode>
                <c:ptCount val="1"/>
                <c:pt idx="0">
                  <c:v>24</c:v>
                </c:pt>
              </c:numCache>
            </c:numRef>
          </c:xVal>
          <c:yVal>
            <c:numRef>
              <c:f>Clustering!$H$55</c:f>
              <c:numCache>
                <c:formatCode>General</c:formatCode>
                <c:ptCount val="1"/>
                <c:pt idx="0">
                  <c:v>4096</c:v>
                </c:pt>
              </c:numCache>
            </c:numRef>
          </c:yVal>
          <c:smooth val="0"/>
          <c:extLst>
            <c:ext xmlns:c16="http://schemas.microsoft.com/office/drawing/2014/chart" uri="{C3380CC4-5D6E-409C-BE32-E72D297353CC}">
              <c16:uniqueId val="{0000003D-D850-5246-86C2-272D0437813F}"/>
            </c:ext>
          </c:extLst>
        </c:ser>
        <c:ser>
          <c:idx val="56"/>
          <c:order val="56"/>
          <c:tx>
            <c:strRef>
              <c:f>Clustering!$F$71</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Clustering!$I$71</c:f>
              <c:numCache>
                <c:formatCode>General</c:formatCode>
                <c:ptCount val="1"/>
                <c:pt idx="0">
                  <c:v>18.75</c:v>
                </c:pt>
              </c:numCache>
            </c:numRef>
          </c:xVal>
          <c:yVal>
            <c:numRef>
              <c:f>Clustering!$H$71</c:f>
              <c:numCache>
                <c:formatCode>General</c:formatCode>
                <c:ptCount val="1"/>
                <c:pt idx="0">
                  <c:v>16</c:v>
                </c:pt>
              </c:numCache>
            </c:numRef>
          </c:yVal>
          <c:smooth val="0"/>
          <c:extLst>
            <c:ext xmlns:c16="http://schemas.microsoft.com/office/drawing/2014/chart" uri="{C3380CC4-5D6E-409C-BE32-E72D297353CC}">
              <c16:uniqueId val="{0000003E-D850-5246-86C2-272D0437813F}"/>
            </c:ext>
          </c:extLst>
        </c:ser>
        <c:ser>
          <c:idx val="57"/>
          <c:order val="57"/>
          <c:tx>
            <c:strRef>
              <c:f>Clustering!$F$70</c:f>
              <c:strCache>
                <c:ptCount val="1"/>
                <c:pt idx="0">
                  <c:v>CNN13</c:v>
                </c:pt>
              </c:strCache>
            </c:strRef>
          </c:tx>
          <c:spPr>
            <a:ln>
              <a:solidFill>
                <a:srgbClr val="000000"/>
              </a:solidFill>
            </a:ln>
          </c:spPr>
          <c:marker>
            <c:symbol val="diamond"/>
            <c:size val="10"/>
            <c:spPr>
              <a:solidFill>
                <a:srgbClr val="FF0000"/>
              </a:solidFill>
              <a:ln>
                <a:solidFill>
                  <a:srgbClr val="000000"/>
                </a:solidFill>
              </a:ln>
            </c:spPr>
          </c:marker>
          <c:xVal>
            <c:numRef>
              <c:f>Clustering!$I$70</c:f>
              <c:numCache>
                <c:formatCode>General</c:formatCode>
                <c:ptCount val="1"/>
                <c:pt idx="0">
                  <c:v>13</c:v>
                </c:pt>
              </c:numCache>
            </c:numRef>
          </c:xVal>
          <c:yVal>
            <c:numRef>
              <c:f>Clustering!$H$70</c:f>
              <c:numCache>
                <c:formatCode>General</c:formatCode>
                <c:ptCount val="1"/>
                <c:pt idx="0">
                  <c:v>16</c:v>
                </c:pt>
              </c:numCache>
            </c:numRef>
          </c:yVal>
          <c:smooth val="0"/>
          <c:extLst>
            <c:ext xmlns:c16="http://schemas.microsoft.com/office/drawing/2014/chart" uri="{C3380CC4-5D6E-409C-BE32-E72D297353CC}">
              <c16:uniqueId val="{0000003F-D850-5246-86C2-272D0437813F}"/>
            </c:ext>
          </c:extLst>
        </c:ser>
        <c:ser>
          <c:idx val="58"/>
          <c:order val="58"/>
          <c:tx>
            <c:strRef>
              <c:f>Clustering!$F$87</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Clustering!$I$87</c:f>
              <c:numCache>
                <c:formatCode>General</c:formatCode>
                <c:ptCount val="1"/>
                <c:pt idx="0">
                  <c:v>59.267578125</c:v>
                </c:pt>
              </c:numCache>
            </c:numRef>
          </c:xVal>
          <c:yVal>
            <c:numRef>
              <c:f>Clustering!$H$87</c:f>
              <c:numCache>
                <c:formatCode>General</c:formatCode>
                <c:ptCount val="1"/>
                <c:pt idx="0">
                  <c:v>289</c:v>
                </c:pt>
              </c:numCache>
            </c:numRef>
          </c:yVal>
          <c:smooth val="0"/>
          <c:extLst>
            <c:ext xmlns:c16="http://schemas.microsoft.com/office/drawing/2014/chart" uri="{C3380CC4-5D6E-409C-BE32-E72D297353CC}">
              <c16:uniqueId val="{00000040-D850-5246-86C2-272D0437813F}"/>
            </c:ext>
          </c:extLst>
        </c:ser>
        <c:ser>
          <c:idx val="60"/>
          <c:order val="59"/>
          <c:tx>
            <c:strRef>
              <c:f>Clustering!$F$26</c:f>
              <c:strCache>
                <c:ptCount val="1"/>
                <c:pt idx="0">
                  <c:v>CNN3</c:v>
                </c:pt>
              </c:strCache>
            </c:strRef>
          </c:tx>
          <c:spPr>
            <a:ln>
              <a:solidFill>
                <a:srgbClr val="000000"/>
              </a:solidFill>
            </a:ln>
          </c:spPr>
          <c:marker>
            <c:symbol val="diamond"/>
            <c:size val="10"/>
            <c:spPr>
              <a:solidFill>
                <a:schemeClr val="accent6">
                  <a:lumMod val="40000"/>
                  <a:lumOff val="60000"/>
                </a:schemeClr>
              </a:solidFill>
              <a:ln>
                <a:solidFill>
                  <a:srgbClr val="000000"/>
                </a:solidFill>
              </a:ln>
            </c:spPr>
          </c:marker>
          <c:xVal>
            <c:numRef>
              <c:f>Clustering!$I$26</c:f>
              <c:numCache>
                <c:formatCode>General</c:formatCode>
                <c:ptCount val="1"/>
                <c:pt idx="0">
                  <c:v>26.0205078125</c:v>
                </c:pt>
              </c:numCache>
            </c:numRef>
          </c:xVal>
          <c:yVal>
            <c:numRef>
              <c:f>Clustering!$H$26</c:f>
              <c:numCache>
                <c:formatCode>General</c:formatCode>
                <c:ptCount val="1"/>
                <c:pt idx="0">
                  <c:v>5329</c:v>
                </c:pt>
              </c:numCache>
            </c:numRef>
          </c:yVal>
          <c:smooth val="0"/>
          <c:extLst>
            <c:ext xmlns:c16="http://schemas.microsoft.com/office/drawing/2014/chart" uri="{C3380CC4-5D6E-409C-BE32-E72D297353CC}">
              <c16:uniqueId val="{00000041-D850-5246-86C2-272D0437813F}"/>
            </c:ext>
          </c:extLst>
        </c:ser>
        <c:ser>
          <c:idx val="61"/>
          <c:order val="60"/>
          <c:tx>
            <c:strRef>
              <c:f>Clustering!$F$32</c:f>
              <c:strCache>
                <c:ptCount val="1"/>
                <c:pt idx="0">
                  <c:v>CNN3</c:v>
                </c:pt>
              </c:strCache>
            </c:strRef>
          </c:tx>
          <c:spPr>
            <a:ln>
              <a:solidFill>
                <a:srgbClr val="000000"/>
              </a:solidFill>
            </a:ln>
          </c:spPr>
          <c:marker>
            <c:symbol val="diamond"/>
            <c:size val="9"/>
            <c:spPr>
              <a:solidFill>
                <a:srgbClr val="B5E5E8"/>
              </a:solidFill>
              <a:ln>
                <a:solidFill>
                  <a:srgbClr val="000000"/>
                </a:solidFill>
              </a:ln>
            </c:spPr>
          </c:marker>
          <c:xVal>
            <c:numRef>
              <c:f>Clustering!$I$32</c:f>
              <c:numCache>
                <c:formatCode>General</c:formatCode>
                <c:ptCount val="1"/>
                <c:pt idx="0">
                  <c:v>188.630859375</c:v>
                </c:pt>
              </c:numCache>
            </c:numRef>
          </c:xVal>
          <c:yVal>
            <c:numRef>
              <c:f>Clustering!$H$32</c:f>
              <c:numCache>
                <c:formatCode>General</c:formatCode>
                <c:ptCount val="1"/>
                <c:pt idx="0">
                  <c:v>9731</c:v>
                </c:pt>
              </c:numCache>
            </c:numRef>
          </c:yVal>
          <c:smooth val="0"/>
          <c:extLst>
            <c:ext xmlns:c16="http://schemas.microsoft.com/office/drawing/2014/chart" uri="{C3380CC4-5D6E-409C-BE32-E72D297353CC}">
              <c16:uniqueId val="{00000042-D850-5246-86C2-272D0437813F}"/>
            </c:ext>
          </c:extLst>
        </c:ser>
        <c:ser>
          <c:idx val="59"/>
          <c:order val="61"/>
          <c:tx>
            <c:strRef>
              <c:f>Clustering!$F$7</c:f>
              <c:strCache>
                <c:ptCount val="1"/>
                <c:pt idx="0">
                  <c:v>LSTM1</c:v>
                </c:pt>
              </c:strCache>
            </c:strRef>
          </c:tx>
          <c:spPr>
            <a:ln>
              <a:solidFill>
                <a:srgbClr val="000000"/>
              </a:solidFill>
            </a:ln>
          </c:spPr>
          <c:marker>
            <c:symbol val="square"/>
            <c:size val="10"/>
            <c:spPr>
              <a:solidFill>
                <a:schemeClr val="accent1"/>
              </a:solidFill>
              <a:ln>
                <a:solidFill>
                  <a:srgbClr val="000000"/>
                </a:solidFill>
              </a:ln>
            </c:spPr>
          </c:marker>
          <c:xVal>
            <c:numRef>
              <c:f>Clustering!$I$7</c:f>
              <c:numCache>
                <c:formatCode>General</c:formatCode>
                <c:ptCount val="1"/>
                <c:pt idx="0">
                  <c:v>1.1200000000000001</c:v>
                </c:pt>
              </c:numCache>
            </c:numRef>
          </c:xVal>
          <c:yVal>
            <c:numRef>
              <c:f>Clustering!$H$7</c:f>
              <c:numCache>
                <c:formatCode>General</c:formatCode>
                <c:ptCount val="1"/>
                <c:pt idx="0">
                  <c:v>1</c:v>
                </c:pt>
              </c:numCache>
            </c:numRef>
          </c:yVal>
          <c:smooth val="0"/>
          <c:extLst>
            <c:ext xmlns:c16="http://schemas.microsoft.com/office/drawing/2014/chart" uri="{C3380CC4-5D6E-409C-BE32-E72D297353CC}">
              <c16:uniqueId val="{00000043-D850-5246-86C2-272D0437813F}"/>
            </c:ext>
          </c:extLst>
        </c:ser>
        <c:ser>
          <c:idx val="63"/>
          <c:order val="62"/>
          <c:tx>
            <c:strRef>
              <c:f>Clustering!$F$9</c:f>
              <c:strCache>
                <c:ptCount val="1"/>
                <c:pt idx="0">
                  <c:v>LSTM2</c:v>
                </c:pt>
              </c:strCache>
            </c:strRef>
          </c:tx>
          <c:spPr>
            <a:ln>
              <a:solidFill>
                <a:srgbClr val="000000"/>
              </a:solidFill>
            </a:ln>
          </c:spPr>
          <c:marker>
            <c:symbol val="square"/>
            <c:size val="10"/>
            <c:spPr>
              <a:solidFill>
                <a:schemeClr val="accent1"/>
              </a:solidFill>
              <a:ln>
                <a:solidFill>
                  <a:srgbClr val="000000"/>
                </a:solidFill>
              </a:ln>
            </c:spPr>
          </c:marker>
          <c:xVal>
            <c:numRef>
              <c:f>Clustering!$I$9</c:f>
              <c:numCache>
                <c:formatCode>General</c:formatCode>
                <c:ptCount val="1"/>
                <c:pt idx="0">
                  <c:v>5</c:v>
                </c:pt>
              </c:numCache>
            </c:numRef>
          </c:xVal>
          <c:yVal>
            <c:numRef>
              <c:f>Clustering!$H$9</c:f>
              <c:numCache>
                <c:formatCode>General</c:formatCode>
                <c:ptCount val="1"/>
                <c:pt idx="0">
                  <c:v>1</c:v>
                </c:pt>
              </c:numCache>
            </c:numRef>
          </c:yVal>
          <c:smooth val="0"/>
          <c:extLst>
            <c:ext xmlns:c16="http://schemas.microsoft.com/office/drawing/2014/chart" uri="{C3380CC4-5D6E-409C-BE32-E72D297353CC}">
              <c16:uniqueId val="{00000044-D850-5246-86C2-272D0437813F}"/>
            </c:ext>
          </c:extLst>
        </c:ser>
        <c:ser>
          <c:idx val="64"/>
          <c:order val="63"/>
          <c:tx>
            <c:strRef>
              <c:f>Clustering!$F$10</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Clustering!$I$10</c:f>
              <c:numCache>
                <c:formatCode>General</c:formatCode>
                <c:ptCount val="1"/>
                <c:pt idx="0">
                  <c:v>7.5531005859375</c:v>
                </c:pt>
              </c:numCache>
            </c:numRef>
          </c:xVal>
          <c:yVal>
            <c:numRef>
              <c:f>Clustering!$H$10</c:f>
              <c:numCache>
                <c:formatCode>General</c:formatCode>
                <c:ptCount val="1"/>
                <c:pt idx="0">
                  <c:v>1</c:v>
                </c:pt>
              </c:numCache>
            </c:numRef>
          </c:yVal>
          <c:smooth val="0"/>
          <c:extLst>
            <c:ext xmlns:c16="http://schemas.microsoft.com/office/drawing/2014/chart" uri="{C3380CC4-5D6E-409C-BE32-E72D297353CC}">
              <c16:uniqueId val="{00000045-D850-5246-86C2-272D0437813F}"/>
            </c:ext>
          </c:extLst>
        </c:ser>
        <c:ser>
          <c:idx val="65"/>
          <c:order val="64"/>
          <c:tx>
            <c:strRef>
              <c:f>Clustering!$F$11</c:f>
              <c:strCache>
                <c:ptCount val="1"/>
                <c:pt idx="0">
                  <c:v>Transd.1</c:v>
                </c:pt>
              </c:strCache>
            </c:strRef>
          </c:tx>
          <c:spPr>
            <a:ln>
              <a:solidFill>
                <a:srgbClr val="000000"/>
              </a:solidFill>
            </a:ln>
          </c:spPr>
          <c:marker>
            <c:symbol val="triangle"/>
            <c:size val="10"/>
            <c:spPr>
              <a:solidFill>
                <a:srgbClr val="FF0000"/>
              </a:solidFill>
              <a:ln>
                <a:solidFill>
                  <a:srgbClr val="000000"/>
                </a:solidFill>
              </a:ln>
            </c:spPr>
          </c:marker>
          <c:xVal>
            <c:numRef>
              <c:f>Clustering!$I$11</c:f>
              <c:numCache>
                <c:formatCode>General</c:formatCode>
                <c:ptCount val="1"/>
                <c:pt idx="0">
                  <c:v>10.2996826171875</c:v>
                </c:pt>
              </c:numCache>
            </c:numRef>
          </c:xVal>
          <c:yVal>
            <c:numRef>
              <c:f>Clustering!$H$11</c:f>
              <c:numCache>
                <c:formatCode>General</c:formatCode>
                <c:ptCount val="1"/>
                <c:pt idx="0">
                  <c:v>1</c:v>
                </c:pt>
              </c:numCache>
            </c:numRef>
          </c:yVal>
          <c:smooth val="0"/>
          <c:extLst>
            <c:ext xmlns:c16="http://schemas.microsoft.com/office/drawing/2014/chart" uri="{C3380CC4-5D6E-409C-BE32-E72D297353CC}">
              <c16:uniqueId val="{00000046-D850-5246-86C2-272D0437813F}"/>
            </c:ext>
          </c:extLst>
        </c:ser>
        <c:ser>
          <c:idx val="67"/>
          <c:order val="65"/>
          <c:tx>
            <c:strRef>
              <c:f>Clustering!$F$13</c:f>
              <c:strCache>
                <c:ptCount val="1"/>
                <c:pt idx="0">
                  <c:v>Transd.3</c:v>
                </c:pt>
              </c:strCache>
            </c:strRef>
          </c:tx>
          <c:spPr>
            <a:ln>
              <a:solidFill>
                <a:srgbClr val="000000"/>
              </a:solidFill>
            </a:ln>
          </c:spPr>
          <c:marker>
            <c:symbol val="triangle"/>
            <c:size val="10"/>
            <c:spPr>
              <a:solidFill>
                <a:schemeClr val="accent4"/>
              </a:solidFill>
              <a:ln>
                <a:solidFill>
                  <a:srgbClr val="000000"/>
                </a:solidFill>
              </a:ln>
            </c:spPr>
          </c:marker>
          <c:xVal>
            <c:strRef>
              <c:f>Clustering!$I$13</c:f>
              <c:strCache>
                <c:ptCount val="1"/>
                <c:pt idx="0">
                  <c:v>6,45</c:v>
                </c:pt>
              </c:strCache>
            </c:strRef>
          </c:xVal>
          <c:yVal>
            <c:numRef>
              <c:f>Clustering!$H$13</c:f>
              <c:numCache>
                <c:formatCode>General</c:formatCode>
                <c:ptCount val="1"/>
                <c:pt idx="0">
                  <c:v>1</c:v>
                </c:pt>
              </c:numCache>
            </c:numRef>
          </c:yVal>
          <c:smooth val="0"/>
          <c:extLst>
            <c:ext xmlns:c16="http://schemas.microsoft.com/office/drawing/2014/chart" uri="{C3380CC4-5D6E-409C-BE32-E72D297353CC}">
              <c16:uniqueId val="{00000047-D850-5246-86C2-272D0437813F}"/>
            </c:ext>
          </c:extLst>
        </c:ser>
        <c:ser>
          <c:idx val="62"/>
          <c:order val="66"/>
          <c:tx>
            <c:strRef>
              <c:f>Clustering!$F$12</c:f>
              <c:strCache>
                <c:ptCount val="1"/>
                <c:pt idx="0">
                  <c:v>Transd.2</c:v>
                </c:pt>
              </c:strCache>
            </c:strRef>
          </c:tx>
          <c:spPr>
            <a:ln>
              <a:solidFill>
                <a:srgbClr val="000000"/>
              </a:solidFill>
            </a:ln>
          </c:spPr>
          <c:marker>
            <c:symbol val="triangle"/>
            <c:size val="10"/>
            <c:spPr>
              <a:solidFill>
                <a:schemeClr val="accent4"/>
              </a:solidFill>
              <a:ln>
                <a:solidFill>
                  <a:srgbClr val="000000"/>
                </a:solidFill>
              </a:ln>
            </c:spPr>
          </c:marker>
          <c:xVal>
            <c:numRef>
              <c:f>Clustering!$I$12</c:f>
              <c:numCache>
                <c:formatCode>General</c:formatCode>
                <c:ptCount val="1"/>
                <c:pt idx="0">
                  <c:v>14.87</c:v>
                </c:pt>
              </c:numCache>
            </c:numRef>
          </c:xVal>
          <c:yVal>
            <c:numRef>
              <c:f>Clustering!$H$12</c:f>
              <c:numCache>
                <c:formatCode>General</c:formatCode>
                <c:ptCount val="1"/>
                <c:pt idx="0">
                  <c:v>1</c:v>
                </c:pt>
              </c:numCache>
            </c:numRef>
          </c:yVal>
          <c:smooth val="0"/>
          <c:extLst>
            <c:ext xmlns:c16="http://schemas.microsoft.com/office/drawing/2014/chart" uri="{C3380CC4-5D6E-409C-BE32-E72D297353CC}">
              <c16:uniqueId val="{00000048-D850-5246-86C2-272D0437813F}"/>
            </c:ext>
          </c:extLst>
        </c:ser>
        <c:dLbls>
          <c:showLegendKey val="0"/>
          <c:showVal val="0"/>
          <c:showCatName val="0"/>
          <c:showSerName val="0"/>
          <c:showPercent val="0"/>
          <c:showBubbleSize val="0"/>
        </c:dLbls>
        <c:axId val="-2003947240"/>
        <c:axId val="-2003939688"/>
      </c:scatterChart>
      <c:valAx>
        <c:axId val="-2003947240"/>
        <c:scaling>
          <c:logBase val="10"/>
          <c:orientation val="minMax"/>
          <c:max val="1000"/>
        </c:scaling>
        <c:delete val="0"/>
        <c:axPos val="b"/>
        <c:title>
          <c:tx>
            <c:rich>
              <a:bodyPr/>
              <a:lstStyle/>
              <a:p>
                <a:pPr>
                  <a:defRPr sz="1800"/>
                </a:pPr>
                <a:r>
                  <a:rPr lang="en-US" sz="1800" dirty="0">
                    <a:latin typeface="Gill Sans MT" panose="020B0502020104020203" pitchFamily="34" charset="77"/>
                  </a:rPr>
                  <a:t>MAC (Millions)</a:t>
                </a:r>
              </a:p>
            </c:rich>
          </c:tx>
          <c:layout>
            <c:manualLayout>
              <c:xMode val="edge"/>
              <c:yMode val="edge"/>
              <c:x val="0.60974767681741004"/>
              <c:y val="0.8987199475065617"/>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2003939688"/>
        <c:crosses val="autoZero"/>
        <c:crossBetween val="midCat"/>
      </c:valAx>
      <c:valAx>
        <c:axId val="-2003939688"/>
        <c:scaling>
          <c:logBase val="10"/>
          <c:orientation val="minMax"/>
        </c:scaling>
        <c:delete val="0"/>
        <c:axPos val="l"/>
        <c:majorGridlines/>
        <c:title>
          <c:tx>
            <c:rich>
              <a:bodyPr rot="-5400000" vert="horz"/>
              <a:lstStyle/>
              <a:p>
                <a:pPr>
                  <a:defRPr sz="2000"/>
                </a:pPr>
                <a:r>
                  <a:rPr lang="en-US" sz="2000" dirty="0">
                    <a:latin typeface="Gill Sans MT" panose="020B0502020104020203" pitchFamily="34" charset="77"/>
                  </a:rPr>
                  <a:t>FLOP/Byte</a:t>
                </a:r>
              </a:p>
            </c:rich>
          </c:tx>
          <c:layout>
            <c:manualLayout>
              <c:xMode val="edge"/>
              <c:yMode val="edge"/>
              <c:x val="0.3031805097345821"/>
              <c:y val="0.4159270341207349"/>
            </c:manualLayout>
          </c:layout>
          <c:overlay val="0"/>
        </c:title>
        <c:numFmt formatCode="General" sourceLinked="1"/>
        <c:majorTickMark val="out"/>
        <c:minorTickMark val="none"/>
        <c:tickLblPos val="nextTo"/>
        <c:txPr>
          <a:bodyPr/>
          <a:lstStyle/>
          <a:p>
            <a:pPr>
              <a:defRPr sz="1800">
                <a:latin typeface="Gill Sans MT" panose="020B0502020104020203" pitchFamily="34" charset="77"/>
              </a:defRPr>
            </a:pPr>
            <a:endParaRPr lang="en-US"/>
          </a:p>
        </c:txPr>
        <c:crossAx val="-2003947240"/>
        <c:crossesAt val="1E-3"/>
        <c:crossBetween val="midCat"/>
      </c:valAx>
      <c:spPr>
        <a:ln>
          <a:solidFill>
            <a:schemeClr val="tx1"/>
          </a:solidFill>
        </a:ln>
      </c:spPr>
    </c:plotArea>
    <c:legend>
      <c:legendPos val="t"/>
      <c:legendEntry>
        <c:idx val="1"/>
        <c:delete val="1"/>
      </c:legendEntry>
      <c:legendEntry>
        <c:idx val="2"/>
        <c:delete val="1"/>
      </c:legendEntry>
      <c:legendEntry>
        <c:idx val="3"/>
        <c:delete val="1"/>
      </c:legendEntry>
      <c:legendEntry>
        <c:idx val="4"/>
        <c:delete val="1"/>
      </c:legendEntry>
      <c:legendEntry>
        <c:idx val="5"/>
        <c:delete val="1"/>
      </c:legendEntry>
      <c:legendEntry>
        <c:idx val="6"/>
        <c:txPr>
          <a:bodyPr/>
          <a:lstStyle/>
          <a:p>
            <a:pPr>
              <a:defRPr sz="1800">
                <a:latin typeface="+mn-lt"/>
              </a:defRPr>
            </a:pPr>
            <a:endParaRPr lang="en-US"/>
          </a:p>
        </c:txPr>
      </c:legendEntry>
      <c:legendEntry>
        <c:idx val="7"/>
        <c:delete val="1"/>
      </c:legendEntry>
      <c:legendEntry>
        <c:idx val="8"/>
        <c:delete val="1"/>
      </c:legendEntry>
      <c:legendEntry>
        <c:idx val="10"/>
        <c:delete val="1"/>
      </c:legendEntry>
      <c:legendEntry>
        <c:idx val="11"/>
        <c:delete val="1"/>
      </c:legendEntry>
      <c:legendEntry>
        <c:idx val="12"/>
        <c:delete val="1"/>
      </c:legendEntry>
      <c:legendEntry>
        <c:idx val="13"/>
        <c:delete val="1"/>
      </c:legendEntry>
      <c:legendEntry>
        <c:idx val="14"/>
        <c:delete val="1"/>
      </c:legendEntry>
      <c:legendEntry>
        <c:idx val="15"/>
        <c:delete val="1"/>
      </c:legendEntry>
      <c:legendEntry>
        <c:idx val="16"/>
        <c:delete val="1"/>
      </c:legendEntry>
      <c:legendEntry>
        <c:idx val="17"/>
        <c:delete val="1"/>
      </c:legendEntry>
      <c:legendEntry>
        <c:idx val="18"/>
        <c:delete val="1"/>
      </c:legendEntry>
      <c:legendEntry>
        <c:idx val="19"/>
        <c:delete val="1"/>
      </c:legendEntry>
      <c:legendEntry>
        <c:idx val="20"/>
        <c:delete val="1"/>
      </c:legendEntry>
      <c:legendEntry>
        <c:idx val="21"/>
        <c:delete val="1"/>
      </c:legendEntry>
      <c:legendEntry>
        <c:idx val="22"/>
        <c:delete val="1"/>
      </c:legendEntry>
      <c:legendEntry>
        <c:idx val="23"/>
        <c:delete val="1"/>
      </c:legendEntry>
      <c:legendEntry>
        <c:idx val="24"/>
        <c:delete val="1"/>
      </c:legendEntry>
      <c:legendEntry>
        <c:idx val="25"/>
        <c:delete val="1"/>
      </c:legendEntry>
      <c:legendEntry>
        <c:idx val="26"/>
        <c:delete val="1"/>
      </c:legendEntry>
      <c:legendEntry>
        <c:idx val="27"/>
        <c:delete val="1"/>
      </c:legendEntry>
      <c:legendEntry>
        <c:idx val="28"/>
        <c:delete val="1"/>
      </c:legendEntry>
      <c:legendEntry>
        <c:idx val="29"/>
        <c:delete val="1"/>
      </c:legendEntry>
      <c:legendEntry>
        <c:idx val="30"/>
        <c:delete val="1"/>
      </c:legendEntry>
      <c:legendEntry>
        <c:idx val="31"/>
        <c:delete val="1"/>
      </c:legendEntry>
      <c:legendEntry>
        <c:idx val="32"/>
        <c:delete val="1"/>
      </c:legendEntry>
      <c:legendEntry>
        <c:idx val="34"/>
        <c:delete val="1"/>
      </c:legendEntry>
      <c:legendEntry>
        <c:idx val="35"/>
        <c:delete val="1"/>
      </c:legendEntry>
      <c:legendEntry>
        <c:idx val="36"/>
        <c:delete val="1"/>
      </c:legendEntry>
      <c:legendEntry>
        <c:idx val="37"/>
        <c:delete val="1"/>
      </c:legendEntry>
      <c:legendEntry>
        <c:idx val="38"/>
        <c:delete val="1"/>
      </c:legendEntry>
      <c:legendEntry>
        <c:idx val="39"/>
        <c:delete val="1"/>
      </c:legendEntry>
      <c:legendEntry>
        <c:idx val="40"/>
        <c:delete val="1"/>
      </c:legendEntry>
      <c:legendEntry>
        <c:idx val="41"/>
        <c:delete val="1"/>
      </c:legendEntry>
      <c:legendEntry>
        <c:idx val="42"/>
        <c:delete val="1"/>
      </c:legendEntry>
      <c:legendEntry>
        <c:idx val="43"/>
        <c:delete val="1"/>
      </c:legendEntry>
      <c:legendEntry>
        <c:idx val="45"/>
        <c:delete val="1"/>
      </c:legendEntry>
      <c:legendEntry>
        <c:idx val="46"/>
        <c:delete val="1"/>
      </c:legendEntry>
      <c:legendEntry>
        <c:idx val="47"/>
        <c:delete val="1"/>
      </c:legendEntry>
      <c:legendEntry>
        <c:idx val="48"/>
        <c:delete val="1"/>
      </c:legendEntry>
      <c:legendEntry>
        <c:idx val="49"/>
        <c:delete val="1"/>
      </c:legendEntry>
      <c:legendEntry>
        <c:idx val="50"/>
        <c:delete val="1"/>
      </c:legendEntry>
      <c:legendEntry>
        <c:idx val="51"/>
        <c:delete val="1"/>
      </c:legendEntry>
      <c:legendEntry>
        <c:idx val="52"/>
        <c:delete val="1"/>
      </c:legendEntry>
      <c:legendEntry>
        <c:idx val="53"/>
        <c:delete val="1"/>
      </c:legendEntry>
      <c:legendEntry>
        <c:idx val="54"/>
        <c:delete val="1"/>
      </c:legendEntry>
      <c:legendEntry>
        <c:idx val="55"/>
        <c:delete val="1"/>
      </c:legendEntry>
      <c:legendEntry>
        <c:idx val="56"/>
        <c:delete val="1"/>
      </c:legendEntry>
      <c:legendEntry>
        <c:idx val="57"/>
        <c:delete val="1"/>
      </c:legendEntry>
      <c:legendEntry>
        <c:idx val="58"/>
        <c:delete val="1"/>
      </c:legendEntry>
      <c:legendEntry>
        <c:idx val="59"/>
        <c:delete val="1"/>
      </c:legendEntry>
      <c:legendEntry>
        <c:idx val="60"/>
        <c:delete val="1"/>
      </c:legendEntry>
      <c:legendEntry>
        <c:idx val="62"/>
        <c:delete val="1"/>
      </c:legendEntry>
      <c:legendEntry>
        <c:idx val="64"/>
        <c:delete val="1"/>
      </c:legendEntry>
      <c:legendEntry>
        <c:idx val="65"/>
        <c:delete val="1"/>
      </c:legendEntry>
      <c:layout>
        <c:manualLayout>
          <c:xMode val="edge"/>
          <c:yMode val="edge"/>
          <c:x val="0"/>
          <c:y val="1.8925955266426948E-2"/>
          <c:w val="0.73669184535534205"/>
          <c:h val="0.170952816316532"/>
        </c:manualLayout>
      </c:layout>
      <c:overlay val="0"/>
      <c:txPr>
        <a:bodyPr/>
        <a:lstStyle/>
        <a:p>
          <a:pPr>
            <a:defRPr sz="1800"/>
          </a:pPr>
          <a:endParaRPr lang="en-US"/>
        </a:p>
      </c:txPr>
    </c:legend>
    <c:plotVisOnly val="1"/>
    <c:dispBlanksAs val="gap"/>
    <c:showDLblsOverMax val="0"/>
  </c:chart>
  <c:spPr>
    <a:ln>
      <a:noFill/>
    </a:ln>
  </c:spPr>
  <c:externalData r:id="rId2">
    <c:autoUpdate val="0"/>
  </c:externalData>
</c:chartSpace>
</file>

<file path=ppt/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22375865926595"/>
          <c:y val="0.12945946535953601"/>
          <c:w val="0.86863689170001301"/>
          <c:h val="0.478239404335495"/>
        </c:manualLayout>
      </c:layout>
      <c:barChart>
        <c:barDir val="col"/>
        <c:grouping val="stacked"/>
        <c:varyColors val="0"/>
        <c:ser>
          <c:idx val="0"/>
          <c:order val="0"/>
          <c:tx>
            <c:strRef>
              <c:f>'Noronha-Proposal-Result'!$T$116</c:f>
              <c:strCache>
                <c:ptCount val="1"/>
                <c:pt idx="0">
                  <c:v>Total Static</c:v>
                </c:pt>
              </c:strCache>
            </c:strRef>
          </c:tx>
          <c:spPr>
            <a:solidFill>
              <a:schemeClr val="tx1"/>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'Noronha-Proposal-Result'!$T$117:$T$146</c:f>
              <c:numCache>
                <c:formatCode>General</c:formatCode>
                <c:ptCount val="30"/>
                <c:pt idx="0">
                  <c:v>0.18336898082999201</c:v>
                </c:pt>
                <c:pt idx="1">
                  <c:v>2.8807456200452601E-2</c:v>
                </c:pt>
                <c:pt idx="2">
                  <c:v>1.6648405087365599E-3</c:v>
                </c:pt>
                <c:pt idx="3">
                  <c:v>0.182605477659394</c:v>
                </c:pt>
                <c:pt idx="4">
                  <c:v>5.0529269869651901E-2</c:v>
                </c:pt>
                <c:pt idx="5">
                  <c:v>2.9201875643069201E-3</c:v>
                </c:pt>
                <c:pt idx="6">
                  <c:v>0.18196233170166501</c:v>
                </c:pt>
                <c:pt idx="7">
                  <c:v>4.9264944264114E-2</c:v>
                </c:pt>
                <c:pt idx="8">
                  <c:v>2.8471196589116799E-3</c:v>
                </c:pt>
                <c:pt idx="9">
                  <c:v>0.181601258270706</c:v>
                </c:pt>
                <c:pt idx="10">
                  <c:v>0.17418796532873601</c:v>
                </c:pt>
                <c:pt idx="11">
                  <c:v>4.5879366886306699E-2</c:v>
                </c:pt>
                <c:pt idx="12">
                  <c:v>0.22843217304160399</c:v>
                </c:pt>
                <c:pt idx="13">
                  <c:v>0.21229569166946</c:v>
                </c:pt>
                <c:pt idx="14">
                  <c:v>3.3444521070352798E-2</c:v>
                </c:pt>
                <c:pt idx="15">
                  <c:v>0.104250085428801</c:v>
                </c:pt>
                <c:pt idx="16">
                  <c:v>7.1166821286420004E-2</c:v>
                </c:pt>
                <c:pt idx="17">
                  <c:v>1.3518392297138899E-2</c:v>
                </c:pt>
                <c:pt idx="18">
                  <c:v>0.23801422149787699</c:v>
                </c:pt>
                <c:pt idx="19">
                  <c:v>0.21306709112519201</c:v>
                </c:pt>
                <c:pt idx="20">
                  <c:v>3.72371671329675E-2</c:v>
                </c:pt>
                <c:pt idx="21">
                  <c:v>0.18269874330908201</c:v>
                </c:pt>
                <c:pt idx="22">
                  <c:v>8.3928929598445196E-2</c:v>
                </c:pt>
                <c:pt idx="23">
                  <c:v>1.8428916065629301E-2</c:v>
                </c:pt>
                <c:pt idx="24">
                  <c:v>0.13761116944635801</c:v>
                </c:pt>
                <c:pt idx="25">
                  <c:v>5.9898695965186703E-2</c:v>
                </c:pt>
                <c:pt idx="26">
                  <c:v>3.06159912286584E-2</c:v>
                </c:pt>
                <c:pt idx="27">
                  <c:v>0.16493306137688599</c:v>
                </c:pt>
                <c:pt idx="28">
                  <c:v>8.6827059138931101E-2</c:v>
                </c:pt>
                <c:pt idx="29">
                  <c:v>2.41168260877586E-2</c:v>
                </c:pt>
              </c:numCache>
            </c:numRef>
          </c:val>
          <c:extLst>
            <c:ext xmlns:c16="http://schemas.microsoft.com/office/drawing/2014/chart" uri="{C3380CC4-5D6E-409C-BE32-E72D297353CC}">
              <c16:uniqueId val="{00000000-17DC-2444-9296-EB85C77333E5}"/>
            </c:ext>
          </c:extLst>
        </c:ser>
        <c:ser>
          <c:idx val="1"/>
          <c:order val="1"/>
          <c:tx>
            <c:strRef>
              <c:f>'Noronha-Proposal-Result'!$U$116</c:f>
              <c:strCache>
                <c:ptCount val="1"/>
                <c:pt idx="0">
                  <c:v>PE</c:v>
                </c:pt>
              </c:strCache>
            </c:strRef>
          </c:tx>
          <c:spPr>
            <a:solidFill>
              <a:schemeClr val="accent2"/>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'Noronha-Proposal-Result'!$U$117:$U$146</c:f>
              <c:numCache>
                <c:formatCode>General</c:formatCode>
                <c:ptCount val="30"/>
                <c:pt idx="0">
                  <c:v>9.0239276490578692E-3</c:v>
                </c:pt>
                <c:pt idx="1">
                  <c:v>9.0239276490578692E-3</c:v>
                </c:pt>
                <c:pt idx="2">
                  <c:v>9.0239276490578692E-3</c:v>
                </c:pt>
                <c:pt idx="3">
                  <c:v>8.9025020670481202E-3</c:v>
                </c:pt>
                <c:pt idx="4">
                  <c:v>8.9025020670481202E-3</c:v>
                </c:pt>
                <c:pt idx="5">
                  <c:v>8.9025020670481202E-3</c:v>
                </c:pt>
                <c:pt idx="6">
                  <c:v>8.9121432902873107E-3</c:v>
                </c:pt>
                <c:pt idx="7">
                  <c:v>8.9121432902873107E-3</c:v>
                </c:pt>
                <c:pt idx="8">
                  <c:v>8.9121432902873107E-3</c:v>
                </c:pt>
                <c:pt idx="9">
                  <c:v>0.30264670529030102</c:v>
                </c:pt>
                <c:pt idx="10">
                  <c:v>0.30264670529030102</c:v>
                </c:pt>
                <c:pt idx="11">
                  <c:v>0.30264670529030102</c:v>
                </c:pt>
                <c:pt idx="12">
                  <c:v>0.211107476403575</c:v>
                </c:pt>
                <c:pt idx="13">
                  <c:v>0.211107476403575</c:v>
                </c:pt>
                <c:pt idx="14">
                  <c:v>0.211107476403575</c:v>
                </c:pt>
                <c:pt idx="15">
                  <c:v>7.8692141780799404E-2</c:v>
                </c:pt>
                <c:pt idx="16">
                  <c:v>7.8692141780799404E-2</c:v>
                </c:pt>
                <c:pt idx="17">
                  <c:v>7.8692141780799404E-2</c:v>
                </c:pt>
                <c:pt idx="18">
                  <c:v>0.19984411775074201</c:v>
                </c:pt>
                <c:pt idx="19">
                  <c:v>0.19984411775074201</c:v>
                </c:pt>
                <c:pt idx="20">
                  <c:v>0.19984411775074201</c:v>
                </c:pt>
                <c:pt idx="21">
                  <c:v>0.12035191944</c:v>
                </c:pt>
                <c:pt idx="22">
                  <c:v>0.12035191944</c:v>
                </c:pt>
                <c:pt idx="23">
                  <c:v>0.12035191944</c:v>
                </c:pt>
                <c:pt idx="24">
                  <c:v>0.24015212256121099</c:v>
                </c:pt>
                <c:pt idx="25">
                  <c:v>0.24015212256121099</c:v>
                </c:pt>
                <c:pt idx="26">
                  <c:v>0.24015212256121099</c:v>
                </c:pt>
                <c:pt idx="27">
                  <c:v>0.198221753537866</c:v>
                </c:pt>
                <c:pt idx="28">
                  <c:v>0.198221753537866</c:v>
                </c:pt>
                <c:pt idx="29">
                  <c:v>0.198221753537866</c:v>
                </c:pt>
              </c:numCache>
            </c:numRef>
          </c:val>
          <c:extLst>
            <c:ext xmlns:c16="http://schemas.microsoft.com/office/drawing/2014/chart" uri="{C3380CC4-5D6E-409C-BE32-E72D297353CC}">
              <c16:uniqueId val="{00000001-17DC-2444-9296-EB85C77333E5}"/>
            </c:ext>
          </c:extLst>
        </c:ser>
        <c:ser>
          <c:idx val="2"/>
          <c:order val="2"/>
          <c:tx>
            <c:strRef>
              <c:f>'Noronha-Proposal-Result'!$V$116</c:f>
              <c:strCache>
                <c:ptCount val="1"/>
                <c:pt idx="0">
                  <c:v>Param Buffer+NoC</c:v>
                </c:pt>
              </c:strCache>
            </c:strRef>
          </c:tx>
          <c:spPr>
            <a:solidFill>
              <a:schemeClr val="bg2">
                <a:lumMod val="65000"/>
              </a:schemeClr>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'Noronha-Proposal-Result'!$V$117:$V$146</c:f>
              <c:numCache>
                <c:formatCode>General</c:formatCode>
                <c:ptCount val="30"/>
                <c:pt idx="0">
                  <c:v>1.17319578794446E-2</c:v>
                </c:pt>
                <c:pt idx="1">
                  <c:v>1.17319578794446E-2</c:v>
                </c:pt>
                <c:pt idx="2">
                  <c:v>0</c:v>
                </c:pt>
                <c:pt idx="3">
                  <c:v>1.26463384742045E-2</c:v>
                </c:pt>
                <c:pt idx="4">
                  <c:v>1.26463384742045E-2</c:v>
                </c:pt>
                <c:pt idx="5">
                  <c:v>0</c:v>
                </c:pt>
                <c:pt idx="6">
                  <c:v>1.22304942107313E-2</c:v>
                </c:pt>
                <c:pt idx="7">
                  <c:v>1.22304942107313E-2</c:v>
                </c:pt>
                <c:pt idx="8">
                  <c:v>0</c:v>
                </c:pt>
                <c:pt idx="9">
                  <c:v>0.35616827105794402</c:v>
                </c:pt>
                <c:pt idx="10">
                  <c:v>0.35616827105794402</c:v>
                </c:pt>
                <c:pt idx="11">
                  <c:v>6.6223757251329196E-3</c:v>
                </c:pt>
                <c:pt idx="12">
                  <c:v>0.364500915103388</c:v>
                </c:pt>
                <c:pt idx="13">
                  <c:v>0.364500915103388</c:v>
                </c:pt>
                <c:pt idx="14">
                  <c:v>8.6009506674301801E-3</c:v>
                </c:pt>
                <c:pt idx="15">
                  <c:v>0.62156848757749905</c:v>
                </c:pt>
                <c:pt idx="16">
                  <c:v>0.62156848757749905</c:v>
                </c:pt>
                <c:pt idx="17">
                  <c:v>1.14344534757841E-2</c:v>
                </c:pt>
                <c:pt idx="18">
                  <c:v>0.35461763122291701</c:v>
                </c:pt>
                <c:pt idx="19">
                  <c:v>0.35461763122291701</c:v>
                </c:pt>
                <c:pt idx="20">
                  <c:v>8.1578121744225098E-3</c:v>
                </c:pt>
                <c:pt idx="21">
                  <c:v>0.14232606012886101</c:v>
                </c:pt>
                <c:pt idx="22">
                  <c:v>0.14232606012886101</c:v>
                </c:pt>
                <c:pt idx="23">
                  <c:v>2.5231355232569201E-3</c:v>
                </c:pt>
                <c:pt idx="24">
                  <c:v>0.157034360792177</c:v>
                </c:pt>
                <c:pt idx="25">
                  <c:v>0.157034360792177</c:v>
                </c:pt>
                <c:pt idx="26">
                  <c:v>2.5904245573330799E-3</c:v>
                </c:pt>
                <c:pt idx="27">
                  <c:v>0.191725325515018</c:v>
                </c:pt>
                <c:pt idx="28">
                  <c:v>0.191725325515018</c:v>
                </c:pt>
                <c:pt idx="29">
                  <c:v>3.8424508294236498E-3</c:v>
                </c:pt>
              </c:numCache>
            </c:numRef>
          </c:val>
          <c:extLst>
            <c:ext xmlns:c16="http://schemas.microsoft.com/office/drawing/2014/chart" uri="{C3380CC4-5D6E-409C-BE32-E72D297353CC}">
              <c16:uniqueId val="{00000002-17DC-2444-9296-EB85C77333E5}"/>
            </c:ext>
          </c:extLst>
        </c:ser>
        <c:ser>
          <c:idx val="3"/>
          <c:order val="3"/>
          <c:tx>
            <c:strRef>
              <c:f>'Noronha-Proposal-Result'!$W$116</c:f>
              <c:strCache>
                <c:ptCount val="1"/>
                <c:pt idx="0">
                  <c:v>Act Buffer+NoC </c:v>
                </c:pt>
              </c:strCache>
            </c:strRef>
          </c:tx>
          <c:spPr>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'Noronha-Proposal-Result'!$W$117:$W$146</c:f>
              <c:numCache>
                <c:formatCode>General</c:formatCode>
                <c:ptCount val="30"/>
                <c:pt idx="0">
                  <c:v>2.9555537094047102E-4</c:v>
                </c:pt>
                <c:pt idx="1">
                  <c:v>2.9555537094047102E-4</c:v>
                </c:pt>
                <c:pt idx="2">
                  <c:v>9.2361053418897092E-6</c:v>
                </c:pt>
                <c:pt idx="3">
                  <c:v>5.0107283867161596E-4</c:v>
                </c:pt>
                <c:pt idx="4">
                  <c:v>5.0107283867161596E-4</c:v>
                </c:pt>
                <c:pt idx="5">
                  <c:v>1.5658526208487999E-5</c:v>
                </c:pt>
                <c:pt idx="6">
                  <c:v>4.7681475228888098E-4</c:v>
                </c:pt>
                <c:pt idx="7">
                  <c:v>4.7681475228888098E-4</c:v>
                </c:pt>
                <c:pt idx="8">
                  <c:v>1.49004610090275E-5</c:v>
                </c:pt>
                <c:pt idx="9">
                  <c:v>1.1177727163700701E-2</c:v>
                </c:pt>
                <c:pt idx="10">
                  <c:v>1.1177727163700701E-2</c:v>
                </c:pt>
                <c:pt idx="11">
                  <c:v>2.0783184535549999E-4</c:v>
                </c:pt>
                <c:pt idx="12">
                  <c:v>1.3213716411052699E-2</c:v>
                </c:pt>
                <c:pt idx="13">
                  <c:v>1.3213716411052699E-2</c:v>
                </c:pt>
                <c:pt idx="14">
                  <c:v>3.1179763417779101E-4</c:v>
                </c:pt>
                <c:pt idx="15">
                  <c:v>2.4600990708866101E-2</c:v>
                </c:pt>
                <c:pt idx="16">
                  <c:v>2.4600990708866101E-2</c:v>
                </c:pt>
                <c:pt idx="17">
                  <c:v>4.6662127278753298E-4</c:v>
                </c:pt>
                <c:pt idx="18">
                  <c:v>1.3074099229801499E-2</c:v>
                </c:pt>
                <c:pt idx="19">
                  <c:v>1.3074099229801499E-2</c:v>
                </c:pt>
                <c:pt idx="20">
                  <c:v>3.0237853406216598E-4</c:v>
                </c:pt>
                <c:pt idx="21">
                  <c:v>4.4215647416857599E-3</c:v>
                </c:pt>
                <c:pt idx="22">
                  <c:v>4.4215647416857599E-3</c:v>
                </c:pt>
                <c:pt idx="23">
                  <c:v>8.4816955952810505E-5</c:v>
                </c:pt>
                <c:pt idx="24">
                  <c:v>5.4670362156908703E-3</c:v>
                </c:pt>
                <c:pt idx="25">
                  <c:v>5.4670362156908703E-3</c:v>
                </c:pt>
                <c:pt idx="26">
                  <c:v>9.32644896359156E-5</c:v>
                </c:pt>
                <c:pt idx="27">
                  <c:v>6.4590966926953404E-3</c:v>
                </c:pt>
                <c:pt idx="28">
                  <c:v>6.4590966926953404E-3</c:v>
                </c:pt>
                <c:pt idx="29">
                  <c:v>1.3406096723522499E-4</c:v>
                </c:pt>
              </c:numCache>
            </c:numRef>
          </c:val>
          <c:extLst>
            <c:ext xmlns:c16="http://schemas.microsoft.com/office/drawing/2014/chart" uri="{C3380CC4-5D6E-409C-BE32-E72D297353CC}">
              <c16:uniqueId val="{00000003-17DC-2444-9296-EB85C77333E5}"/>
            </c:ext>
          </c:extLst>
        </c:ser>
        <c:ser>
          <c:idx val="4"/>
          <c:order val="4"/>
          <c:tx>
            <c:strRef>
              <c:f>'Noronha-Proposal-Result'!$X$116</c:f>
              <c:strCache>
                <c:ptCount val="1"/>
                <c:pt idx="0">
                  <c:v>Off-chip Interconnect </c:v>
                </c:pt>
              </c:strCache>
            </c:strRef>
          </c:tx>
          <c:spPr>
            <a:solidFill>
              <a:srgbClr val="2661B1"/>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'Noronha-Proposal-Result'!$X$117:$X$146</c:f>
              <c:numCache>
                <c:formatCode>General</c:formatCode>
                <c:ptCount val="30"/>
                <c:pt idx="0">
                  <c:v>0.31791391739083502</c:v>
                </c:pt>
                <c:pt idx="1">
                  <c:v>0.31791391739083502</c:v>
                </c:pt>
                <c:pt idx="2">
                  <c:v>0</c:v>
                </c:pt>
                <c:pt idx="3">
                  <c:v>0.31782002356071198</c:v>
                </c:pt>
                <c:pt idx="4">
                  <c:v>0.31782002356071198</c:v>
                </c:pt>
                <c:pt idx="5">
                  <c:v>0</c:v>
                </c:pt>
                <c:pt idx="6">
                  <c:v>0.31824903738062998</c:v>
                </c:pt>
                <c:pt idx="7">
                  <c:v>0.31824903738062998</c:v>
                </c:pt>
                <c:pt idx="8">
                  <c:v>0</c:v>
                </c:pt>
                <c:pt idx="9">
                  <c:v>5.9303112174764402E-2</c:v>
                </c:pt>
                <c:pt idx="10">
                  <c:v>5.9303112174764402E-2</c:v>
                </c:pt>
                <c:pt idx="11">
                  <c:v>2.8786138858653401E-2</c:v>
                </c:pt>
                <c:pt idx="12">
                  <c:v>7.3025262353798304E-2</c:v>
                </c:pt>
                <c:pt idx="13">
                  <c:v>7.3025262353798304E-2</c:v>
                </c:pt>
                <c:pt idx="14">
                  <c:v>1.08559513443764E-2</c:v>
                </c:pt>
                <c:pt idx="15">
                  <c:v>6.8287030770842597E-2</c:v>
                </c:pt>
                <c:pt idx="16">
                  <c:v>6.8287030770842597E-2</c:v>
                </c:pt>
                <c:pt idx="17">
                  <c:v>6.8711290198049096E-3</c:v>
                </c:pt>
                <c:pt idx="18">
                  <c:v>7.7702269849615493E-2</c:v>
                </c:pt>
                <c:pt idx="19">
                  <c:v>7.7702269849615493E-2</c:v>
                </c:pt>
                <c:pt idx="20">
                  <c:v>8.00304014363434E-3</c:v>
                </c:pt>
                <c:pt idx="21">
                  <c:v>0.21986082412801999</c:v>
                </c:pt>
                <c:pt idx="22">
                  <c:v>0.21986082412801999</c:v>
                </c:pt>
                <c:pt idx="23">
                  <c:v>1.09143543164239E-2</c:v>
                </c:pt>
                <c:pt idx="24">
                  <c:v>0.183710413979845</c:v>
                </c:pt>
                <c:pt idx="25">
                  <c:v>0.183710413979845</c:v>
                </c:pt>
                <c:pt idx="26">
                  <c:v>1.8102743050721699E-2</c:v>
                </c:pt>
                <c:pt idx="27">
                  <c:v>0.192662946552287</c:v>
                </c:pt>
                <c:pt idx="28">
                  <c:v>0.192662946552287</c:v>
                </c:pt>
                <c:pt idx="29">
                  <c:v>1.25364080315724E-2</c:v>
                </c:pt>
              </c:numCache>
            </c:numRef>
          </c:val>
          <c:extLst>
            <c:ext xmlns:c16="http://schemas.microsoft.com/office/drawing/2014/chart" uri="{C3380CC4-5D6E-409C-BE32-E72D297353CC}">
              <c16:uniqueId val="{00000004-17DC-2444-9296-EB85C77333E5}"/>
            </c:ext>
          </c:extLst>
        </c:ser>
        <c:ser>
          <c:idx val="5"/>
          <c:order val="5"/>
          <c:tx>
            <c:strRef>
              <c:f>'Noronha-Proposal-Result'!$Y$116</c:f>
              <c:strCache>
                <c:ptCount val="1"/>
                <c:pt idx="0">
                  <c:v>DRAM </c:v>
                </c:pt>
              </c:strCache>
            </c:strRef>
          </c:tx>
          <c:spPr>
            <a:solidFill>
              <a:schemeClr val="accent3">
                <a:lumMod val="60000"/>
                <a:lumOff val="40000"/>
              </a:schemeClr>
            </a:solidFill>
            <a:ln>
              <a:solidFill>
                <a:srgbClr val="000000"/>
              </a:solidFill>
            </a:ln>
          </c:spPr>
          <c:invertIfNegative val="0"/>
          <c:cat>
            <c:multiLvlStrRef>
              <c:f>'Noronha-Proposal-Result'!$R$117:$S$146</c:f>
              <c:multiLvlStrCache>
                <c:ptCount val="30"/>
                <c:lvl>
                  <c:pt idx="0">
                    <c:v>Baseline</c:v>
                  </c:pt>
                  <c:pt idx="1">
                    <c:v>Base+HB</c:v>
                  </c:pt>
                  <c:pt idx="2">
                    <c:v>Mensa</c:v>
                  </c:pt>
                  <c:pt idx="3">
                    <c:v>Baseline</c:v>
                  </c:pt>
                  <c:pt idx="4">
                    <c:v>Base+HB</c:v>
                  </c:pt>
                  <c:pt idx="5">
                    <c:v>Mensa</c:v>
                  </c:pt>
                  <c:pt idx="6">
                    <c:v>Baseline</c:v>
                  </c:pt>
                  <c:pt idx="7">
                    <c:v>Base+HB</c:v>
                  </c:pt>
                  <c:pt idx="8">
                    <c:v>Mensa</c:v>
                  </c:pt>
                  <c:pt idx="9">
                    <c:v>Baseline</c:v>
                  </c:pt>
                  <c:pt idx="10">
                    <c:v>Base+HB</c:v>
                  </c:pt>
                  <c:pt idx="11">
                    <c:v>Mensa</c:v>
                  </c:pt>
                  <c:pt idx="12">
                    <c:v>Baseline</c:v>
                  </c:pt>
                  <c:pt idx="13">
                    <c:v>Base+HB</c:v>
                  </c:pt>
                  <c:pt idx="14">
                    <c:v>Mensa</c:v>
                  </c:pt>
                  <c:pt idx="15">
                    <c:v>Baseline</c:v>
                  </c:pt>
                  <c:pt idx="16">
                    <c:v>Base+HB</c:v>
                  </c:pt>
                  <c:pt idx="17">
                    <c:v>Mensa</c:v>
                  </c:pt>
                  <c:pt idx="18">
                    <c:v>Baseline</c:v>
                  </c:pt>
                  <c:pt idx="19">
                    <c:v>Base+HB</c:v>
                  </c:pt>
                  <c:pt idx="20">
                    <c:v>Mensa</c:v>
                  </c:pt>
                  <c:pt idx="21">
                    <c:v>Baseline</c:v>
                  </c:pt>
                  <c:pt idx="22">
                    <c:v>Base+HB</c:v>
                  </c:pt>
                  <c:pt idx="23">
                    <c:v>Mensa</c:v>
                  </c:pt>
                  <c:pt idx="24">
                    <c:v>Baseline</c:v>
                  </c:pt>
                  <c:pt idx="25">
                    <c:v>Base+HB</c:v>
                  </c:pt>
                  <c:pt idx="26">
                    <c:v>Mensa</c:v>
                  </c:pt>
                  <c:pt idx="27">
                    <c:v>Baseline</c:v>
                  </c:pt>
                  <c:pt idx="28">
                    <c:v>Base+HB</c:v>
                  </c:pt>
                  <c:pt idx="29">
                    <c:v>Mensa</c:v>
                  </c:pt>
                </c:lvl>
                <c:lvl>
                  <c:pt idx="0">
                    <c:v>LSTM1</c:v>
                  </c:pt>
                  <c:pt idx="3">
                    <c:v>Transd.1</c:v>
                  </c:pt>
                  <c:pt idx="6">
                    <c:v>Transd.2</c:v>
                  </c:pt>
                  <c:pt idx="9">
                    <c:v>CNN5</c:v>
                  </c:pt>
                  <c:pt idx="12">
                    <c:v>CNN9</c:v>
                  </c:pt>
                  <c:pt idx="15">
                    <c:v>CNN10</c:v>
                  </c:pt>
                  <c:pt idx="18">
                    <c:v>CNN12</c:v>
                  </c:pt>
                  <c:pt idx="21">
                    <c:v>RCNN1</c:v>
                  </c:pt>
                  <c:pt idx="24">
                    <c:v>RCNN3</c:v>
                  </c:pt>
                  <c:pt idx="27">
                    <c:v>Average</c:v>
                  </c:pt>
                </c:lvl>
              </c:multiLvlStrCache>
            </c:multiLvlStrRef>
          </c:cat>
          <c:val>
            <c:numRef>
              <c:f>'Noronha-Proposal-Result'!$Y$117:$Y$146</c:f>
              <c:numCache>
                <c:formatCode>General</c:formatCode>
                <c:ptCount val="30"/>
                <c:pt idx="0">
                  <c:v>0.47766566087973</c:v>
                </c:pt>
                <c:pt idx="1">
                  <c:v>0.47766566087973</c:v>
                </c:pt>
                <c:pt idx="2">
                  <c:v>0.166110021836711</c:v>
                </c:pt>
                <c:pt idx="3">
                  <c:v>0.47752458539997</c:v>
                </c:pt>
                <c:pt idx="4">
                  <c:v>0.47752458539997</c:v>
                </c:pt>
                <c:pt idx="5">
                  <c:v>0.16606096231047199</c:v>
                </c:pt>
                <c:pt idx="6">
                  <c:v>0.47816917866439701</c:v>
                </c:pt>
                <c:pt idx="7">
                  <c:v>0.47816917866439701</c:v>
                </c:pt>
                <c:pt idx="8">
                  <c:v>0.16628512203137899</c:v>
                </c:pt>
                <c:pt idx="9">
                  <c:v>8.9102926042583602E-2</c:v>
                </c:pt>
                <c:pt idx="10">
                  <c:v>8.9102926042583602E-2</c:v>
                </c:pt>
                <c:pt idx="11">
                  <c:v>3.0985876111314401E-2</c:v>
                </c:pt>
                <c:pt idx="12">
                  <c:v>0.10972045668658199</c:v>
                </c:pt>
                <c:pt idx="13">
                  <c:v>0.10972045668658199</c:v>
                </c:pt>
                <c:pt idx="14">
                  <c:v>3.8155699579859599E-2</c:v>
                </c:pt>
                <c:pt idx="15">
                  <c:v>0.10260126373319101</c:v>
                </c:pt>
                <c:pt idx="16">
                  <c:v>0.10260126373319101</c:v>
                </c:pt>
                <c:pt idx="17">
                  <c:v>3.5679973577765298E-2</c:v>
                </c:pt>
                <c:pt idx="18">
                  <c:v>0.116747660449047</c:v>
                </c:pt>
                <c:pt idx="19">
                  <c:v>0.116747660449047</c:v>
                </c:pt>
                <c:pt idx="20">
                  <c:v>4.0599435996424099E-2</c:v>
                </c:pt>
                <c:pt idx="21">
                  <c:v>0.33034088825234997</c:v>
                </c:pt>
                <c:pt idx="22">
                  <c:v>0.33034088825234997</c:v>
                </c:pt>
                <c:pt idx="23">
                  <c:v>0.11487728060688999</c:v>
                </c:pt>
                <c:pt idx="24">
                  <c:v>0.276024897004718</c:v>
                </c:pt>
                <c:pt idx="25">
                  <c:v>0.276024897004718</c:v>
                </c:pt>
                <c:pt idx="26">
                  <c:v>9.5988691304469201E-2</c:v>
                </c:pt>
                <c:pt idx="27">
                  <c:v>0.289476077194812</c:v>
                </c:pt>
                <c:pt idx="28">
                  <c:v>0.289476077194812</c:v>
                </c:pt>
                <c:pt idx="29">
                  <c:v>0.101005795165806</c:v>
                </c:pt>
              </c:numCache>
            </c:numRef>
          </c:val>
          <c:extLst>
            <c:ext xmlns:c16="http://schemas.microsoft.com/office/drawing/2014/chart" uri="{C3380CC4-5D6E-409C-BE32-E72D297353CC}">
              <c16:uniqueId val="{00000005-17DC-2444-9296-EB85C77333E5}"/>
            </c:ext>
          </c:extLst>
        </c:ser>
        <c:dLbls>
          <c:showLegendKey val="0"/>
          <c:showVal val="0"/>
          <c:showCatName val="0"/>
          <c:showSerName val="0"/>
          <c:showPercent val="0"/>
          <c:showBubbleSize val="0"/>
        </c:dLbls>
        <c:gapWidth val="150"/>
        <c:overlap val="100"/>
        <c:axId val="1822949240"/>
        <c:axId val="1822952264"/>
      </c:barChart>
      <c:catAx>
        <c:axId val="1822949240"/>
        <c:scaling>
          <c:orientation val="minMax"/>
        </c:scaling>
        <c:delete val="0"/>
        <c:axPos val="b"/>
        <c:numFmt formatCode="General" sourceLinked="0"/>
        <c:majorTickMark val="out"/>
        <c:minorTickMark val="none"/>
        <c:tickLblPos val="nextTo"/>
        <c:txPr>
          <a:bodyPr/>
          <a:lstStyle/>
          <a:p>
            <a:pPr>
              <a:defRPr sz="1700" b="0">
                <a:latin typeface="Gill Sans MT" panose="020B0502020104020203" pitchFamily="34" charset="77"/>
              </a:defRPr>
            </a:pPr>
            <a:endParaRPr lang="en-US"/>
          </a:p>
        </c:txPr>
        <c:crossAx val="1822952264"/>
        <c:crosses val="autoZero"/>
        <c:auto val="1"/>
        <c:lblAlgn val="ctr"/>
        <c:lblOffset val="100"/>
        <c:noMultiLvlLbl val="0"/>
      </c:catAx>
      <c:valAx>
        <c:axId val="1822952264"/>
        <c:scaling>
          <c:orientation val="minMax"/>
          <c:max val="1"/>
        </c:scaling>
        <c:delete val="0"/>
        <c:axPos val="l"/>
        <c:majorGridlines/>
        <c:title>
          <c:tx>
            <c:rich>
              <a:bodyPr rot="-5400000" vert="horz"/>
              <a:lstStyle/>
              <a:p>
                <a:pPr>
                  <a:defRPr sz="2000">
                    <a:latin typeface="Gill Sans MT" panose="020B0502020104020203" pitchFamily="34" charset="77"/>
                  </a:defRPr>
                </a:pPr>
                <a:r>
                  <a:rPr lang="en-US" sz="2000">
                    <a:latin typeface="Gill Sans MT" panose="020B0502020104020203" pitchFamily="34" charset="77"/>
                  </a:rPr>
                  <a:t>Normalized Energy</a:t>
                </a:r>
              </a:p>
            </c:rich>
          </c:tx>
          <c:layout>
            <c:manualLayout>
              <c:xMode val="edge"/>
              <c:yMode val="edge"/>
              <c:x val="1.0928961748633901E-2"/>
              <c:y val="0.13647727215479999"/>
            </c:manualLayout>
          </c:layout>
          <c:overlay val="0"/>
        </c:title>
        <c:numFmt formatCode="General" sourceLinked="0"/>
        <c:majorTickMark val="out"/>
        <c:minorTickMark val="none"/>
        <c:tickLblPos val="nextTo"/>
        <c:txPr>
          <a:bodyPr/>
          <a:lstStyle/>
          <a:p>
            <a:pPr>
              <a:defRPr sz="2000">
                <a:latin typeface="Gill Sans MT" panose="020B0502020104020203" pitchFamily="34" charset="77"/>
              </a:defRPr>
            </a:pPr>
            <a:endParaRPr lang="en-US"/>
          </a:p>
        </c:txPr>
        <c:crossAx val="1822949240"/>
        <c:crosses val="autoZero"/>
        <c:crossBetween val="between"/>
        <c:majorUnit val="0.25"/>
      </c:valAx>
      <c:spPr>
        <a:ln>
          <a:solidFill>
            <a:schemeClr val="tx1"/>
          </a:solidFill>
        </a:ln>
      </c:spPr>
    </c:plotArea>
    <c:legend>
      <c:legendPos val="t"/>
      <c:layout>
        <c:manualLayout>
          <c:xMode val="edge"/>
          <c:yMode val="edge"/>
          <c:x val="0"/>
          <c:y val="0"/>
          <c:w val="1"/>
          <c:h val="0.107947399089509"/>
        </c:manualLayout>
      </c:layout>
      <c:overlay val="0"/>
      <c:txPr>
        <a:bodyPr/>
        <a:lstStyle/>
        <a:p>
          <a:pPr>
            <a:defRPr sz="2000" b="1">
              <a:latin typeface="Gill Sans MT" panose="020B0502020104020203" pitchFamily="34" charset="77"/>
            </a:defRPr>
          </a:pPr>
          <a:endParaRPr lang="en-US"/>
        </a:p>
      </c:txPr>
    </c:legend>
    <c:plotVisOnly val="1"/>
    <c:dispBlanksAs val="gap"/>
    <c:showDLblsOverMax val="0"/>
  </c:chart>
  <c:spPr>
    <a:ln>
      <a:noFill/>
    </a:ln>
  </c:spPr>
  <c:externalData r:id="rId2">
    <c:autoUpdate val="0"/>
  </c:externalData>
  <c:userShapes r:id="rId3"/>
</c:chartSpace>
</file>

<file path=ppt/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0"/>
    <c:plotArea>
      <c:layout>
        <c:manualLayout>
          <c:layoutTarget val="inner"/>
          <c:xMode val="edge"/>
          <c:yMode val="edge"/>
          <c:x val="9.8148997956945996E-2"/>
          <c:y val="0.20808248162278836"/>
          <c:w val="0.88223132274709237"/>
          <c:h val="0.66291298035022728"/>
        </c:manualLayout>
      </c:layout>
      <c:barChart>
        <c:barDir val="col"/>
        <c:grouping val="clustered"/>
        <c:varyColors val="0"/>
        <c:ser>
          <c:idx val="0"/>
          <c:order val="0"/>
          <c:tx>
            <c:strRef>
              <c:f>'Utilization (2)'!$AR$97</c:f>
              <c:strCache>
                <c:ptCount val="1"/>
                <c:pt idx="0">
                  <c:v>Base</c:v>
                </c:pt>
              </c:strCache>
            </c:strRef>
          </c:tx>
          <c:spPr>
            <a:solidFill>
              <a:schemeClr val="tx1">
                <a:lumMod val="65000"/>
                <a:lumOff val="35000"/>
              </a:schemeClr>
            </a:solidFill>
            <a:ln>
              <a:solidFill>
                <a:srgbClr val="000000"/>
              </a:solidFill>
            </a:ln>
          </c:spPr>
          <c:invertIfNegative val="0"/>
          <c:cat>
            <c:strRef>
              <c:f>'Utilization (2)'!$AP$98:$AP$107</c:f>
              <c:strCache>
                <c:ptCount val="10"/>
                <c:pt idx="0">
                  <c:v>LSTM1</c:v>
                </c:pt>
                <c:pt idx="1">
                  <c:v>Trans.1</c:v>
                </c:pt>
                <c:pt idx="2">
                  <c:v>Trans.2</c:v>
                </c:pt>
                <c:pt idx="3">
                  <c:v>CNN5</c:v>
                </c:pt>
                <c:pt idx="4">
                  <c:v>CNN9</c:v>
                </c:pt>
                <c:pt idx="5">
                  <c:v>CNN10</c:v>
                </c:pt>
                <c:pt idx="6">
                  <c:v>CNN12</c:v>
                </c:pt>
                <c:pt idx="7">
                  <c:v>RCNN1</c:v>
                </c:pt>
                <c:pt idx="8">
                  <c:v>RCNN3</c:v>
                </c:pt>
                <c:pt idx="9">
                  <c:v>Average</c:v>
                </c:pt>
              </c:strCache>
            </c:strRef>
          </c:cat>
          <c:val>
            <c:numRef>
              <c:f>'Utilization (2)'!$AR$98:$AR$107</c:f>
              <c:numCache>
                <c:formatCode>General</c:formatCode>
                <c:ptCount val="10"/>
                <c:pt idx="0">
                  <c:v>1</c:v>
                </c:pt>
                <c:pt idx="1">
                  <c:v>1</c:v>
                </c:pt>
                <c:pt idx="2">
                  <c:v>1</c:v>
                </c:pt>
                <c:pt idx="3">
                  <c:v>1</c:v>
                </c:pt>
                <c:pt idx="4">
                  <c:v>1</c:v>
                </c:pt>
                <c:pt idx="5">
                  <c:v>1</c:v>
                </c:pt>
                <c:pt idx="6">
                  <c:v>1</c:v>
                </c:pt>
                <c:pt idx="7">
                  <c:v>1</c:v>
                </c:pt>
                <c:pt idx="8">
                  <c:v>1</c:v>
                </c:pt>
                <c:pt idx="9">
                  <c:v>1</c:v>
                </c:pt>
              </c:numCache>
            </c:numRef>
          </c:val>
          <c:extLst>
            <c:ext xmlns:c16="http://schemas.microsoft.com/office/drawing/2014/chart" uri="{C3380CC4-5D6E-409C-BE32-E72D297353CC}">
              <c16:uniqueId val="{00000000-DB45-1C4E-993A-F14DA9316A2A}"/>
            </c:ext>
          </c:extLst>
        </c:ser>
        <c:ser>
          <c:idx val="2"/>
          <c:order val="1"/>
          <c:tx>
            <c:strRef>
              <c:f>'Utilization (2)'!$AT$97</c:f>
              <c:strCache>
                <c:ptCount val="1"/>
                <c:pt idx="0">
                  <c:v>Base+HB</c:v>
                </c:pt>
              </c:strCache>
            </c:strRef>
          </c:tx>
          <c:spPr>
            <a:solidFill>
              <a:schemeClr val="accent3">
                <a:lumMod val="40000"/>
                <a:lumOff val="60000"/>
              </a:schemeClr>
            </a:solidFill>
            <a:ln>
              <a:solidFill>
                <a:srgbClr val="000000"/>
              </a:solidFill>
            </a:ln>
          </c:spPr>
          <c:invertIfNegative val="0"/>
          <c:cat>
            <c:strRef>
              <c:f>'Utilization (2)'!$AP$98:$AP$107</c:f>
              <c:strCache>
                <c:ptCount val="10"/>
                <c:pt idx="0">
                  <c:v>LSTM1</c:v>
                </c:pt>
                <c:pt idx="1">
                  <c:v>Trans.1</c:v>
                </c:pt>
                <c:pt idx="2">
                  <c:v>Trans.2</c:v>
                </c:pt>
                <c:pt idx="3">
                  <c:v>CNN5</c:v>
                </c:pt>
                <c:pt idx="4">
                  <c:v>CNN9</c:v>
                </c:pt>
                <c:pt idx="5">
                  <c:v>CNN10</c:v>
                </c:pt>
                <c:pt idx="6">
                  <c:v>CNN12</c:v>
                </c:pt>
                <c:pt idx="7">
                  <c:v>RCNN1</c:v>
                </c:pt>
                <c:pt idx="8">
                  <c:v>RCNN3</c:v>
                </c:pt>
                <c:pt idx="9">
                  <c:v>Average</c:v>
                </c:pt>
              </c:strCache>
            </c:strRef>
          </c:cat>
          <c:val>
            <c:numRef>
              <c:f>'Utilization (2)'!$AT$98:$AT$107</c:f>
              <c:numCache>
                <c:formatCode>General</c:formatCode>
                <c:ptCount val="10"/>
                <c:pt idx="0">
                  <c:v>6.3653305433858636</c:v>
                </c:pt>
                <c:pt idx="1">
                  <c:v>3.6138554570539538</c:v>
                </c:pt>
                <c:pt idx="2">
                  <c:v>3.6935458756666288</c:v>
                </c:pt>
                <c:pt idx="3">
                  <c:v>1.6198442345668389</c:v>
                </c:pt>
                <c:pt idx="4">
                  <c:v>1.7640153705117436</c:v>
                </c:pt>
                <c:pt idx="5">
                  <c:v>1.4648692121463933</c:v>
                </c:pt>
                <c:pt idx="6">
                  <c:v>1.6460024597759921</c:v>
                </c:pt>
                <c:pt idx="7">
                  <c:v>2.1768268007610452</c:v>
                </c:pt>
                <c:pt idx="8">
                  <c:v>2.2973984195972852</c:v>
                </c:pt>
                <c:pt idx="9">
                  <c:v>2.5183276782952482</c:v>
                </c:pt>
              </c:numCache>
            </c:numRef>
          </c:val>
          <c:extLst>
            <c:ext xmlns:c16="http://schemas.microsoft.com/office/drawing/2014/chart" uri="{C3380CC4-5D6E-409C-BE32-E72D297353CC}">
              <c16:uniqueId val="{00000001-DB45-1C4E-993A-F14DA9316A2A}"/>
            </c:ext>
          </c:extLst>
        </c:ser>
        <c:ser>
          <c:idx val="4"/>
          <c:order val="2"/>
          <c:tx>
            <c:strRef>
              <c:f>'Utilization (2)'!$AX$97</c:f>
              <c:strCache>
                <c:ptCount val="1"/>
                <c:pt idx="0">
                  <c:v>Mensa</c:v>
                </c:pt>
              </c:strCache>
            </c:strRef>
          </c:tx>
          <c:spPr>
            <a:solidFill>
              <a:srgbClr val="EA4335"/>
            </a:solidFill>
            <a:ln>
              <a:solidFill>
                <a:srgbClr val="000000"/>
              </a:solidFill>
            </a:ln>
          </c:spPr>
          <c:invertIfNegative val="0"/>
          <c:cat>
            <c:strRef>
              <c:f>'Utilization (2)'!$AP$98:$AP$107</c:f>
              <c:strCache>
                <c:ptCount val="10"/>
                <c:pt idx="0">
                  <c:v>LSTM1</c:v>
                </c:pt>
                <c:pt idx="1">
                  <c:v>Trans.1</c:v>
                </c:pt>
                <c:pt idx="2">
                  <c:v>Trans.2</c:v>
                </c:pt>
                <c:pt idx="3">
                  <c:v>CNN5</c:v>
                </c:pt>
                <c:pt idx="4">
                  <c:v>CNN9</c:v>
                </c:pt>
                <c:pt idx="5">
                  <c:v>CNN10</c:v>
                </c:pt>
                <c:pt idx="6">
                  <c:v>CNN12</c:v>
                </c:pt>
                <c:pt idx="7">
                  <c:v>RCNN1</c:v>
                </c:pt>
                <c:pt idx="8">
                  <c:v>RCNN3</c:v>
                </c:pt>
                <c:pt idx="9">
                  <c:v>Average</c:v>
                </c:pt>
              </c:strCache>
            </c:strRef>
          </c:cat>
          <c:val>
            <c:numRef>
              <c:f>'Utilization (2)'!$AX$98:$AX$107</c:f>
              <c:numCache>
                <c:formatCode>General</c:formatCode>
                <c:ptCount val="10"/>
                <c:pt idx="0">
                  <c:v>8.0451599385564503</c:v>
                </c:pt>
                <c:pt idx="1">
                  <c:v>4.567562508915513</c:v>
                </c:pt>
                <c:pt idx="2">
                  <c:v>4.6682834626726848</c:v>
                </c:pt>
                <c:pt idx="3">
                  <c:v>1.9823671287224456</c:v>
                </c:pt>
                <c:pt idx="4">
                  <c:v>2.1830123417667449</c:v>
                </c:pt>
                <c:pt idx="5">
                  <c:v>1.7926281653712199</c:v>
                </c:pt>
                <c:pt idx="6">
                  <c:v>2.0494360756990289</c:v>
                </c:pt>
                <c:pt idx="7">
                  <c:v>2.7569560320811219</c:v>
                </c:pt>
                <c:pt idx="8">
                  <c:v>2.6132375968995327</c:v>
                </c:pt>
                <c:pt idx="9">
                  <c:v>3.1173452494995408</c:v>
                </c:pt>
              </c:numCache>
            </c:numRef>
          </c:val>
          <c:extLst>
            <c:ext xmlns:c16="http://schemas.microsoft.com/office/drawing/2014/chart" uri="{C3380CC4-5D6E-409C-BE32-E72D297353CC}">
              <c16:uniqueId val="{00000002-DB45-1C4E-993A-F14DA9316A2A}"/>
            </c:ext>
          </c:extLst>
        </c:ser>
        <c:dLbls>
          <c:showLegendKey val="0"/>
          <c:showVal val="0"/>
          <c:showCatName val="0"/>
          <c:showSerName val="0"/>
          <c:showPercent val="0"/>
          <c:showBubbleSize val="0"/>
        </c:dLbls>
        <c:gapWidth val="150"/>
        <c:axId val="2138830856"/>
        <c:axId val="2138835688"/>
      </c:barChart>
      <c:catAx>
        <c:axId val="2138830856"/>
        <c:scaling>
          <c:orientation val="minMax"/>
        </c:scaling>
        <c:delete val="0"/>
        <c:axPos val="b"/>
        <c:numFmt formatCode="General" sourceLinked="0"/>
        <c:majorTickMark val="out"/>
        <c:minorTickMark val="none"/>
        <c:tickLblPos val="nextTo"/>
        <c:crossAx val="2138835688"/>
        <c:crosses val="autoZero"/>
        <c:auto val="1"/>
        <c:lblAlgn val="ctr"/>
        <c:lblOffset val="100"/>
        <c:noMultiLvlLbl val="0"/>
      </c:catAx>
      <c:valAx>
        <c:axId val="2138835688"/>
        <c:scaling>
          <c:orientation val="minMax"/>
          <c:max val="8"/>
          <c:min val="0"/>
        </c:scaling>
        <c:delete val="0"/>
        <c:axPos val="l"/>
        <c:majorGridlines/>
        <c:title>
          <c:tx>
            <c:rich>
              <a:bodyPr rot="-5400000" vert="horz"/>
              <a:lstStyle/>
              <a:p>
                <a:pPr>
                  <a:defRPr/>
                </a:pPr>
                <a:r>
                  <a:rPr lang="en-US" dirty="0"/>
                  <a:t>Normalized</a:t>
                </a:r>
                <a:r>
                  <a:rPr lang="en-US" baseline="0" dirty="0"/>
                  <a:t> </a:t>
                </a:r>
                <a:r>
                  <a:rPr lang="en-US" dirty="0"/>
                  <a:t> Throughput</a:t>
                </a:r>
              </a:p>
            </c:rich>
          </c:tx>
          <c:layout>
            <c:manualLayout>
              <c:xMode val="edge"/>
              <c:yMode val="edge"/>
              <c:x val="2.6809939432353512E-2"/>
              <c:y val="0.18160605580839495"/>
            </c:manualLayout>
          </c:layout>
          <c:overlay val="0"/>
        </c:title>
        <c:numFmt formatCode="General" sourceLinked="0"/>
        <c:majorTickMark val="out"/>
        <c:minorTickMark val="none"/>
        <c:tickLblPos val="nextTo"/>
        <c:crossAx val="2138830856"/>
        <c:crosses val="autoZero"/>
        <c:crossBetween val="between"/>
        <c:majorUnit val="2"/>
      </c:valAx>
      <c:spPr>
        <a:noFill/>
        <a:ln>
          <a:solidFill>
            <a:schemeClr val="tx1"/>
          </a:solidFill>
        </a:ln>
      </c:spPr>
    </c:plotArea>
    <c:legend>
      <c:legendPos val="t"/>
      <c:layout>
        <c:manualLayout>
          <c:xMode val="edge"/>
          <c:yMode val="edge"/>
          <c:x val="0.23272073726119308"/>
          <c:y val="3.9382161898601803E-2"/>
          <c:w val="0.59480202713623009"/>
          <c:h val="0.15992154552220292"/>
        </c:manualLayout>
      </c:layout>
      <c:overlay val="0"/>
      <c:txPr>
        <a:bodyPr/>
        <a:lstStyle/>
        <a:p>
          <a:pPr>
            <a:defRPr sz="2000"/>
          </a:pPr>
          <a:endParaRPr lang="en-US"/>
        </a:p>
      </c:txPr>
    </c:legend>
    <c:plotVisOnly val="1"/>
    <c:dispBlanksAs val="gap"/>
    <c:showDLblsOverMax val="0"/>
  </c:chart>
  <c:spPr>
    <a:ln>
      <a:noFill/>
    </a:ln>
  </c:spPr>
  <c:txPr>
    <a:bodyPr/>
    <a:lstStyle/>
    <a:p>
      <a:pPr>
        <a:defRPr sz="1600">
          <a:latin typeface="Gill Sans MT" panose="020B0502020104020203" pitchFamily="34" charset="77"/>
        </a:defRPr>
      </a:pPr>
      <a:endParaRPr lang="en-US"/>
    </a:p>
  </c:txPr>
  <c:externalData r:id="rId1">
    <c:autoUpdate val="0"/>
  </c:externalData>
</c:chartSpace>
</file>

<file path=ppt/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4305042735042736"/>
          <c:y val="3.4725185185185185E-2"/>
          <c:w val="0.80509358974358969"/>
          <c:h val="0.68869192724792083"/>
        </c:manualLayout>
      </c:layout>
      <c:scatterChart>
        <c:scatterStyle val="lineMarker"/>
        <c:varyColors val="0"/>
        <c:ser>
          <c:idx val="0"/>
          <c:order val="0"/>
          <c:spPr>
            <a:ln w="19050" cap="rnd">
              <a:noFill/>
              <a:round/>
            </a:ln>
            <a:effectLst/>
          </c:spPr>
          <c:marker>
            <c:symbol val="circle"/>
            <c:size val="15"/>
            <c:spPr>
              <a:solidFill>
                <a:schemeClr val="accent6">
                  <a:lumMod val="20000"/>
                  <a:lumOff val="80000"/>
                </a:schemeClr>
              </a:solidFill>
              <a:ln w="25400">
                <a:solidFill>
                  <a:srgbClr val="00B050"/>
                </a:solidFill>
              </a:ln>
              <a:effectLst/>
            </c:spPr>
          </c:marker>
          <c:dLbls>
            <c:dLbl>
              <c:idx val="0"/>
              <c:tx>
                <c:strRef>
                  <c:f>'/Users/el1goluj/Documents/ZURICH/PROJECTS/UPMEM/upmem-workloads/Microbenchmarks/AI/[ai_output.xlsx]ai_output (4)'!$J$2</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{20EE0880-5218-6944-A8E7-2926968F9616}</c15:txfldGUID>
                      <c15:f>'/Users/el1goluj/Documents/ZURICH/PROJECTS/UPMEM/upmem-workloads/Microbenchmarks/AI/[ai_output.xlsx]ai_output (4)'!$J$2</c15:f>
                      <c15:dlblFieldTableCache>
                        <c:ptCount val="1"/>
                        <c:pt idx="0">
                          <c:v>1</c:v>
                        </c:pt>
                      </c15:dlblFieldTableCache>
                    </c15:dlblFTEntry>
                  </c15:dlblFieldTable>
                  <c15:showDataLabelsRange val="0"/>
                </c:ext>
                <c:ext xmlns:c16="http://schemas.microsoft.com/office/drawing/2014/chart" uri="{C3380CC4-5D6E-409C-BE32-E72D297353CC}">
                  <c16:uniqueId val="{00000000-FF8B-5F4C-8BBF-ED4DE736661E}"/>
                </c:ext>
              </c:extLst>
            </c:dLbl>
            <c:dLbl>
              <c:idx val="1"/>
              <c:tx>
                <c:strRef>
                  <c:f>'/Users/el1goluj/Documents/ZURICH/PROJECTS/UPMEM/upmem-workloads/Microbenchmarks/AI/[ai_output.xlsx]ai_output (4)'!$J$3</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{D8885FAC-5CF5-DE4A-8924-3DFEF0C0F37E}</c15:txfldGUID>
                      <c15:f>'/Users/el1goluj/Documents/ZURICH/PROJECTS/UPMEM/upmem-workloads/Microbenchmarks/AI/[ai_output.xlsx]ai_output (4)'!$J$3</c15:f>
                      <c15:dlblFieldTableCache>
                        <c:ptCount val="1"/>
                        <c:pt idx="0">
                          <c:v>2</c:v>
                        </c:pt>
                      </c15:dlblFieldTableCache>
                    </c15:dlblFTEntry>
                  </c15:dlblFieldTable>
                  <c15:showDataLabelsRange val="0"/>
                </c:ext>
                <c:ext xmlns:c16="http://schemas.microsoft.com/office/drawing/2014/chart" uri="{C3380CC4-5D6E-409C-BE32-E72D297353CC}">
                  <c16:uniqueId val="{00000001-FF8B-5F4C-8BBF-ED4DE736661E}"/>
                </c:ext>
              </c:extLst>
            </c:dLbl>
            <c:dLbl>
              <c:idx val="2"/>
              <c:tx>
                <c:strRef>
                  <c:f>'/Users/el1goluj/Documents/ZURICH/PROJECTS/UPMEM/upmem-workloads/Microbenchmarks/AI/[ai_output.xlsx]ai_output (4)'!$J$4</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{0DEA7BCB-7888-B04A-8D9E-A73D2E3103CF}</c15:txfldGUID>
                      <c15:f>'/Users/el1goluj/Documents/ZURICH/PROJECTS/UPMEM/upmem-workloads/Microbenchmarks/AI/[ai_output.xlsx]ai_output (4)'!$J$4</c15:f>
                      <c15:dlblFieldTableCache>
                        <c:ptCount val="1"/>
                        <c:pt idx="0">
                          <c:v>3</c:v>
                        </c:pt>
                      </c15:dlblFieldTableCache>
                    </c15:dlblFTEntry>
                  </c15:dlblFieldTable>
                  <c15:showDataLabelsRange val="0"/>
                </c:ext>
                <c:ext xmlns:c16="http://schemas.microsoft.com/office/drawing/2014/chart" uri="{C3380CC4-5D6E-409C-BE32-E72D297353CC}">
                  <c16:uniqueId val="{00000002-FF8B-5F4C-8BBF-ED4DE736661E}"/>
                </c:ext>
              </c:extLst>
            </c:dLbl>
            <c:dLbl>
              <c:idx val="3"/>
              <c:tx>
                <c:strRef>
                  <c:f>'/Users/el1goluj/Documents/ZURICH/PROJECTS/UPMEM/upmem-workloads/Microbenchmarks/AI/[ai_output.xlsx]ai_output (4)'!$J$5</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{DDFDA02A-325C-544A-BA45-D978406C34C2}</c15:txfldGUID>
                      <c15:f>'/Users/el1goluj/Documents/ZURICH/PROJECTS/UPMEM/upmem-workloads/Microbenchmarks/AI/[ai_output.xlsx]ai_output (4)'!$J$5</c15:f>
                      <c15:dlblFieldTableCache>
                        <c:ptCount val="1"/>
                        <c:pt idx="0">
                          <c:v>4</c:v>
                        </c:pt>
                      </c15:dlblFieldTableCache>
                    </c15:dlblFTEntry>
                  </c15:dlblFieldTable>
                  <c15:showDataLabelsRange val="0"/>
                </c:ext>
                <c:ext xmlns:c16="http://schemas.microsoft.com/office/drawing/2014/chart" uri="{C3380CC4-5D6E-409C-BE32-E72D297353CC}">
                  <c16:uniqueId val="{00000003-FF8B-5F4C-8BBF-ED4DE736661E}"/>
                </c:ext>
              </c:extLst>
            </c:dLbl>
            <c:dLbl>
              <c:idx val="4"/>
              <c:tx>
                <c:strRef>
                  <c:f>'/Users/el1goluj/Documents/ZURICH/PROJECTS/UPMEM/upmem-workloads/Microbenchmarks/AI/[ai_output.xlsx]ai_output (4)'!$J$6</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{2C71D1A8-34BD-AD4A-AFE8-AB05AF6AEF77}</c15:txfldGUID>
                      <c15:f>'/Users/el1goluj/Documents/ZURICH/PROJECTS/UPMEM/upmem-workloads/Microbenchmarks/AI/[ai_output.xlsx]ai_output (4)'!$J$6</c15:f>
                      <c15:dlblFieldTableCache>
                        <c:ptCount val="1"/>
                        <c:pt idx="0">
                          <c:v>5</c:v>
                        </c:pt>
                      </c15:dlblFieldTableCache>
                    </c15:dlblFTEntry>
                  </c15:dlblFieldTable>
                  <c15:showDataLabelsRange val="0"/>
                </c:ext>
                <c:ext xmlns:c16="http://schemas.microsoft.com/office/drawing/2014/chart" uri="{C3380CC4-5D6E-409C-BE32-E72D297353CC}">
                  <c16:uniqueId val="{00000004-FF8B-5F4C-8BBF-ED4DE736661E}"/>
                </c:ext>
              </c:extLst>
            </c:dLbl>
            <c:dLbl>
              <c:idx val="5"/>
              <c:tx>
                <c:strRef>
                  <c:f>'/Users/el1goluj/Documents/ZURICH/PROJECTS/UPMEM/upmem-workloads/Microbenchmarks/AI/[ai_output.xlsx]ai_output (4)'!$J$7</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{0441D9B2-A6E4-8540-8D50-5240FF957D11}</c15:txfldGUID>
                      <c15:f>'/Users/el1goluj/Documents/ZURICH/PROJECTS/UPMEM/upmem-workloads/Microbenchmarks/AI/[ai_output.xlsx]ai_output (4)'!$J$7</c15:f>
                      <c15:dlblFieldTableCache>
                        <c:ptCount val="1"/>
                        <c:pt idx="0">
                          <c:v>6</c:v>
                        </c:pt>
                      </c15:dlblFieldTableCache>
                    </c15:dlblFTEntry>
                  </c15:dlblFieldTable>
                  <c15:showDataLabelsRange val="0"/>
                </c:ext>
                <c:ext xmlns:c16="http://schemas.microsoft.com/office/drawing/2014/chart" uri="{C3380CC4-5D6E-409C-BE32-E72D297353CC}">
                  <c16:uniqueId val="{00000005-FF8B-5F4C-8BBF-ED4DE736661E}"/>
                </c:ext>
              </c:extLst>
            </c:dLbl>
            <c:dLbl>
              <c:idx val="6"/>
              <c:tx>
                <c:strRef>
                  <c:f>'/Users/el1goluj/Documents/ZURICH/PROJECTS/UPMEM/upmem-workloads/Microbenchmarks/AI/[ai_output.xlsx]ai_output (4)'!$J$8</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{F29B4002-2A88-9D4D-94DF-611A04ABE283}</c15:txfldGUID>
                      <c15:f>'/Users/el1goluj/Documents/ZURICH/PROJECTS/UPMEM/upmem-workloads/Microbenchmarks/AI/[ai_output.xlsx]ai_output (4)'!$J$8</c15:f>
                      <c15:dlblFieldTableCache>
                        <c:ptCount val="1"/>
                        <c:pt idx="0">
                          <c:v>7</c:v>
                        </c:pt>
                      </c15:dlblFieldTableCache>
                    </c15:dlblFTEntry>
                  </c15:dlblFieldTable>
                  <c15:showDataLabelsRange val="0"/>
                </c:ext>
                <c:ext xmlns:c16="http://schemas.microsoft.com/office/drawing/2014/chart" uri="{C3380CC4-5D6E-409C-BE32-E72D297353CC}">
                  <c16:uniqueId val="{00000006-FF8B-5F4C-8BBF-ED4DE736661E}"/>
                </c:ext>
              </c:extLst>
            </c:dLbl>
            <c:dLbl>
              <c:idx val="7"/>
              <c:tx>
                <c:strRef>
                  <c:f>'/Users/el1goluj/Documents/ZURICH/PROJECTS/UPMEM/upmem-workloads/Microbenchmarks/AI/[ai_output.xlsx]ai_output (4)'!$J$9</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{6BE7B8CB-875E-A941-AF17-32BC926FAA82}</c15:txfldGUID>
                      <c15:f>'/Users/el1goluj/Documents/ZURICH/PROJECTS/UPMEM/upmem-workloads/Microbenchmarks/AI/[ai_output.xlsx]ai_output (4)'!$J$9</c15:f>
                      <c15:dlblFieldTableCache>
                        <c:ptCount val="1"/>
                        <c:pt idx="0">
                          <c:v>8</c:v>
                        </c:pt>
                      </c15:dlblFieldTableCache>
                    </c15:dlblFTEntry>
                  </c15:dlblFieldTable>
                  <c15:showDataLabelsRange val="0"/>
                </c:ext>
                <c:ext xmlns:c16="http://schemas.microsoft.com/office/drawing/2014/chart" uri="{C3380CC4-5D6E-409C-BE32-E72D297353CC}">
                  <c16:uniqueId val="{00000007-FF8B-5F4C-8BBF-ED4DE736661E}"/>
                </c:ext>
              </c:extLst>
            </c:dLbl>
            <c:dLbl>
              <c:idx val="8"/>
              <c:tx>
                <c:strRef>
                  <c:f>'/Users/el1goluj/Documents/ZURICH/PROJECTS/UPMEM/upmem-workloads/Microbenchmarks/AI/[ai_output.xlsx]ai_output (4)'!$J$10</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{FF09F593-1C6A-5D40-9F2A-AFACD5839EF3}</c15:txfldGUID>
                      <c15:f>'/Users/el1goluj/Documents/ZURICH/PROJECTS/UPMEM/upmem-workloads/Microbenchmarks/AI/[ai_output.xlsx]ai_output (4)'!$J$10</c15:f>
                      <c15:dlblFieldTableCache>
                        <c:ptCount val="1"/>
                        <c:pt idx="0">
                          <c:v>9</c:v>
                        </c:pt>
                      </c15:dlblFieldTableCache>
                    </c15:dlblFTEntry>
                  </c15:dlblFieldTable>
                  <c15:showDataLabelsRange val="0"/>
                </c:ext>
                <c:ext xmlns:c16="http://schemas.microsoft.com/office/drawing/2014/chart" uri="{C3380CC4-5D6E-409C-BE32-E72D297353CC}">
                  <c16:uniqueId val="{00000008-FF8B-5F4C-8BBF-ED4DE736661E}"/>
                </c:ext>
              </c:extLst>
            </c:dLbl>
            <c:dLbl>
              <c:idx val="9"/>
              <c:tx>
                <c:strRef>
                  <c:f>'/Users/el1goluj/Documents/ZURICH/PROJECTS/UPMEM/upmem-workloads/Microbenchmarks/AI/[ai_output.xlsx]ai_output (4)'!$J$11</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{3F4E97BB-D1A5-D345-95CC-958AE499E539}</c15:txfldGUID>
                      <c15:f>'/Users/el1goluj/Documents/ZURICH/PROJECTS/UPMEM/upmem-workloads/Microbenchmarks/AI/[ai_output.xlsx]ai_output (4)'!$J$11</c15:f>
                      <c15:dlblFieldTableCache>
                        <c:ptCount val="1"/>
                        <c:pt idx="0">
                          <c:v>10</c:v>
                        </c:pt>
                      </c15:dlblFieldTableCache>
                    </c15:dlblFTEntry>
                  </c15:dlblFieldTable>
                  <c15:showDataLabelsRange val="0"/>
                </c:ext>
                <c:ext xmlns:c16="http://schemas.microsoft.com/office/drawing/2014/chart" uri="{C3380CC4-5D6E-409C-BE32-E72D297353CC}">
                  <c16:uniqueId val="{00000009-FF8B-5F4C-8BBF-ED4DE736661E}"/>
                </c:ext>
              </c:extLst>
            </c:dLbl>
            <c:dLbl>
              <c:idx val="10"/>
              <c:tx>
                <c:strRef>
                  <c:f>'/Users/el1goluj/Documents/ZURICH/PROJECTS/UPMEM/upmem-workloads/Microbenchmarks/AI/[ai_output.xlsx]ai_output (4)'!$J$12</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{C6E9DAE4-AE2D-8B40-B5BF-3188DA380AC2}</c15:txfldGUID>
                      <c15:f>'/Users/el1goluj/Documents/ZURICH/PROJECTS/UPMEM/upmem-workloads/Microbenchmarks/AI/[ai_output.xlsx]ai_output (4)'!$J$12</c15:f>
                      <c15:dlblFieldTableCache>
                        <c:ptCount val="1"/>
                        <c:pt idx="0">
                          <c:v>11</c:v>
                        </c:pt>
                      </c15:dlblFieldTableCache>
                    </c15:dlblFTEntry>
                  </c15:dlblFieldTable>
                  <c15:showDataLabelsRange val="0"/>
                </c:ext>
                <c:ext xmlns:c16="http://schemas.microsoft.com/office/drawing/2014/chart" uri="{C3380CC4-5D6E-409C-BE32-E72D297353CC}">
                  <c16:uniqueId val="{0000000A-FF8B-5F4C-8BBF-ED4DE736661E}"/>
                </c:ext>
              </c:extLst>
            </c:dLbl>
            <c:dLbl>
              <c:idx val="11"/>
              <c:tx>
                <c:strRef>
                  <c:f>'/Users/el1goluj/Documents/ZURICH/PROJECTS/UPMEM/upmem-workloads/Microbenchmarks/AI/[ai_output.xlsx]ai_output (4)'!$J$13</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{69AB0D65-3E9B-F04D-B5E3-C0E411A62F92}</c15:txfldGUID>
                      <c15:f>'/Users/el1goluj/Documents/ZURICH/PROJECTS/UPMEM/upmem-workloads/Microbenchmarks/AI/[ai_output.xlsx]ai_output (4)'!$J$13</c15:f>
                      <c15:dlblFieldTableCache>
                        <c:ptCount val="1"/>
                        <c:pt idx="0">
                          <c:v>12</c:v>
                        </c:pt>
                      </c15:dlblFieldTableCache>
                    </c15:dlblFTEntry>
                  </c15:dlblFieldTable>
                  <c15:showDataLabelsRange val="0"/>
                </c:ext>
                <c:ext xmlns:c16="http://schemas.microsoft.com/office/drawing/2014/chart" uri="{C3380CC4-5D6E-409C-BE32-E72D297353CC}">
                  <c16:uniqueId val="{0000000B-FF8B-5F4C-8BBF-ED4DE736661E}"/>
                </c:ext>
              </c:extLst>
            </c:dLbl>
            <c:dLbl>
              <c:idx val="12"/>
              <c:tx>
                <c:strRef>
                  <c:f>'/Users/el1goluj/Documents/ZURICH/PROJECTS/UPMEM/upmem-workloads/Microbenchmarks/AI/[ai_output.xlsx]ai_output (4)'!$J$14</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{DCF0EFAB-4668-0D4D-9A8B-8EF67FA1E08E}</c15:txfldGUID>
                      <c15:f>'/Users/el1goluj/Documents/ZURICH/PROJECTS/UPMEM/upmem-workloads/Microbenchmarks/AI/[ai_output.xlsx]ai_output (4)'!$J$14</c15:f>
                      <c15:dlblFieldTableCache>
                        <c:ptCount val="1"/>
                        <c:pt idx="0">
                          <c:v>13</c:v>
                        </c:pt>
                      </c15:dlblFieldTableCache>
                    </c15:dlblFTEntry>
                  </c15:dlblFieldTable>
                  <c15:showDataLabelsRange val="0"/>
                </c:ext>
                <c:ext xmlns:c16="http://schemas.microsoft.com/office/drawing/2014/chart" uri="{C3380CC4-5D6E-409C-BE32-E72D297353CC}">
                  <c16:uniqueId val="{0000000C-FF8B-5F4C-8BBF-ED4DE736661E}"/>
                </c:ext>
              </c:extLst>
            </c:dLbl>
            <c:dLbl>
              <c:idx val="13"/>
              <c:tx>
                <c:strRef>
                  <c:f>'/Users/el1goluj/Documents/ZURICH/PROJECTS/UPMEM/upmem-workloads/Microbenchmarks/AI/[ai_output.xlsx]ai_output (4)'!$J$15</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{085D9DAF-5BDE-E34B-B8E9-C7983B670AF6}</c15:txfldGUID>
                      <c15:f>'/Users/el1goluj/Documents/ZURICH/PROJECTS/UPMEM/upmem-workloads/Microbenchmarks/AI/[ai_output.xlsx]ai_output (4)'!$J$15</c15:f>
                      <c15:dlblFieldTableCache>
                        <c:ptCount val="1"/>
                        <c:pt idx="0">
                          <c:v>14</c:v>
                        </c:pt>
                      </c15:dlblFieldTableCache>
                    </c15:dlblFTEntry>
                  </c15:dlblFieldTable>
                  <c15:showDataLabelsRange val="0"/>
                </c:ext>
                <c:ext xmlns:c16="http://schemas.microsoft.com/office/drawing/2014/chart" uri="{C3380CC4-5D6E-409C-BE32-E72D297353CC}">
                  <c16:uniqueId val="{0000000D-FF8B-5F4C-8BBF-ED4DE736661E}"/>
                </c:ext>
              </c:extLst>
            </c:dLbl>
            <c:dLbl>
              <c:idx val="14"/>
              <c:tx>
                <c:strRef>
                  <c:f>'/Users/el1goluj/Documents/ZURICH/PROJECTS/UPMEM/upmem-workloads/Microbenchmarks/AI/[ai_output.xlsx]ai_output (4)'!$J$16</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{E0FCC28C-579D-A54E-8A5E-937CB7CBE341}</c15:txfldGUID>
                      <c15:f>'/Users/el1goluj/Documents/ZURICH/PROJECTS/UPMEM/upmem-workloads/Microbenchmarks/AI/[ai_output.xlsx]ai_output (4)'!$J$16</c15:f>
                      <c15:dlblFieldTableCache>
                        <c:ptCount val="1"/>
                        <c:pt idx="0">
                          <c:v>15</c:v>
                        </c:pt>
                      </c15:dlblFieldTableCache>
                    </c15:dlblFTEntry>
                  </c15:dlblFieldTable>
                  <c15:showDataLabelsRange val="0"/>
                </c:ext>
                <c:ext xmlns:c16="http://schemas.microsoft.com/office/drawing/2014/chart" uri="{C3380CC4-5D6E-409C-BE32-E72D297353CC}">
                  <c16:uniqueId val="{0000000E-FF8B-5F4C-8BBF-ED4DE736661E}"/>
                </c:ext>
              </c:extLst>
            </c:dLbl>
            <c:dLbl>
              <c:idx val="15"/>
              <c:tx>
                <c:strRef>
                  <c:f>'/Users/el1goluj/Documents/ZURICH/PROJECTS/UPMEM/upmem-workloads/Microbenchmarks/AI/[ai_output.xlsx]ai_output (4)'!$J$17</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{53CBB516-8311-9A4B-9D16-5EDFB251F80D}</c15:txfldGUID>
                      <c15:f>'/Users/el1goluj/Documents/ZURICH/PROJECTS/UPMEM/upmem-workloads/Microbenchmarks/AI/[ai_output.xlsx]ai_output (4)'!$J$17</c15:f>
                      <c15:dlblFieldTableCache>
                        <c:ptCount val="1"/>
                        <c:pt idx="0">
                          <c:v>16</c:v>
                        </c:pt>
                      </c15:dlblFieldTableCache>
                    </c15:dlblFTEntry>
                  </c15:dlblFieldTable>
                  <c15:showDataLabelsRange val="0"/>
                </c:ext>
                <c:ext xmlns:c16="http://schemas.microsoft.com/office/drawing/2014/chart" uri="{C3380CC4-5D6E-409C-BE32-E72D297353CC}">
                  <c16:uniqueId val="{0000000F-FF8B-5F4C-8BBF-ED4DE736661E}"/>
                </c:ext>
              </c:extLst>
            </c:dLbl>
            <c:dLbl>
              <c:idx val="16"/>
              <c:tx>
                <c:strRef>
                  <c:f>'/Users/el1goluj/Documents/ZURICH/PROJECTS/UPMEM/upmem-workloads/Microbenchmarks/AI/[ai_output.xlsx]ai_output (4)'!$J$18</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{6BC0C45D-143A-0C41-B923-C83F7E3C1547}</c15:txfldGUID>
                      <c15:f>'/Users/el1goluj/Documents/ZURICH/PROJECTS/UPMEM/upmem-workloads/Microbenchmarks/AI/[ai_output.xlsx]ai_output (4)'!$J$18</c15:f>
                      <c15:dlblFieldTableCache>
                        <c:ptCount val="1"/>
                        <c:pt idx="0">
                          <c:v>1</c:v>
                        </c:pt>
                      </c15:dlblFieldTableCache>
                    </c15:dlblFTEntry>
                  </c15:dlblFieldTable>
                  <c15:showDataLabelsRange val="0"/>
                </c:ext>
                <c:ext xmlns:c16="http://schemas.microsoft.com/office/drawing/2014/chart" uri="{C3380CC4-5D6E-409C-BE32-E72D297353CC}">
                  <c16:uniqueId val="{00000010-FF8B-5F4C-8BBF-ED4DE736661E}"/>
                </c:ext>
              </c:extLst>
            </c:dLbl>
            <c:dLbl>
              <c:idx val="17"/>
              <c:tx>
                <c:strRef>
                  <c:f>'/Users/el1goluj/Documents/ZURICH/PROJECTS/UPMEM/upmem-workloads/Microbenchmarks/AI/[ai_output.xlsx]ai_output (4)'!$J$19</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{62AFF5A4-B442-4443-8D6A-A5B2F7DA297B}</c15:txfldGUID>
                      <c15:f>'/Users/el1goluj/Documents/ZURICH/PROJECTS/UPMEM/upmem-workloads/Microbenchmarks/AI/[ai_output.xlsx]ai_output (4)'!$J$19</c15:f>
                      <c15:dlblFieldTableCache>
                        <c:ptCount val="1"/>
                        <c:pt idx="0">
                          <c:v>2</c:v>
                        </c:pt>
                      </c15:dlblFieldTableCache>
                    </c15:dlblFTEntry>
                  </c15:dlblFieldTable>
                  <c15:showDataLabelsRange val="0"/>
                </c:ext>
                <c:ext xmlns:c16="http://schemas.microsoft.com/office/drawing/2014/chart" uri="{C3380CC4-5D6E-409C-BE32-E72D297353CC}">
                  <c16:uniqueId val="{00000011-FF8B-5F4C-8BBF-ED4DE736661E}"/>
                </c:ext>
              </c:extLst>
            </c:dLbl>
            <c:dLbl>
              <c:idx val="18"/>
              <c:tx>
                <c:strRef>
                  <c:f>'/Users/el1goluj/Documents/ZURICH/PROJECTS/UPMEM/upmem-workloads/Microbenchmarks/AI/[ai_output.xlsx]ai_output (4)'!$J$20</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{F704CC1D-546E-F246-BE8F-635D6D1A81B3}</c15:txfldGUID>
                      <c15:f>'/Users/el1goluj/Documents/ZURICH/PROJECTS/UPMEM/upmem-workloads/Microbenchmarks/AI/[ai_output.xlsx]ai_output (4)'!$J$20</c15:f>
                      <c15:dlblFieldTableCache>
                        <c:ptCount val="1"/>
                        <c:pt idx="0">
                          <c:v>3</c:v>
                        </c:pt>
                      </c15:dlblFieldTableCache>
                    </c15:dlblFTEntry>
                  </c15:dlblFieldTable>
                  <c15:showDataLabelsRange val="0"/>
                </c:ext>
                <c:ext xmlns:c16="http://schemas.microsoft.com/office/drawing/2014/chart" uri="{C3380CC4-5D6E-409C-BE32-E72D297353CC}">
                  <c16:uniqueId val="{00000012-FF8B-5F4C-8BBF-ED4DE736661E}"/>
                </c:ext>
              </c:extLst>
            </c:dLbl>
            <c:dLbl>
              <c:idx val="19"/>
              <c:tx>
                <c:strRef>
                  <c:f>'/Users/el1goluj/Documents/ZURICH/PROJECTS/UPMEM/upmem-workloads/Microbenchmarks/AI/[ai_output.xlsx]ai_output (4)'!$J$21</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{19D2A88B-B1EF-2944-B7DC-18D13FF3F54E}</c15:txfldGUID>
                      <c15:f>'/Users/el1goluj/Documents/ZURICH/PROJECTS/UPMEM/upmem-workloads/Microbenchmarks/AI/[ai_output.xlsx]ai_output (4)'!$J$21</c15:f>
                      <c15:dlblFieldTableCache>
                        <c:ptCount val="1"/>
                        <c:pt idx="0">
                          <c:v>4</c:v>
                        </c:pt>
                      </c15:dlblFieldTableCache>
                    </c15:dlblFTEntry>
                  </c15:dlblFieldTable>
                  <c15:showDataLabelsRange val="0"/>
                </c:ext>
                <c:ext xmlns:c16="http://schemas.microsoft.com/office/drawing/2014/chart" uri="{C3380CC4-5D6E-409C-BE32-E72D297353CC}">
                  <c16:uniqueId val="{00000013-FF8B-5F4C-8BBF-ED4DE736661E}"/>
                </c:ext>
              </c:extLst>
            </c:dLbl>
            <c:dLbl>
              <c:idx val="20"/>
              <c:tx>
                <c:strRef>
                  <c:f>'/Users/el1goluj/Documents/ZURICH/PROJECTS/UPMEM/upmem-workloads/Microbenchmarks/AI/[ai_output.xlsx]ai_output (4)'!$J$22</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{F6DDE988-F927-014F-B697-04F01F4CB682}</c15:txfldGUID>
                      <c15:f>'/Users/el1goluj/Documents/ZURICH/PROJECTS/UPMEM/upmem-workloads/Microbenchmarks/AI/[ai_output.xlsx]ai_output (4)'!$J$22</c15:f>
                      <c15:dlblFieldTableCache>
                        <c:ptCount val="1"/>
                        <c:pt idx="0">
                          <c:v>5</c:v>
                        </c:pt>
                      </c15:dlblFieldTableCache>
                    </c15:dlblFTEntry>
                  </c15:dlblFieldTable>
                  <c15:showDataLabelsRange val="0"/>
                </c:ext>
                <c:ext xmlns:c16="http://schemas.microsoft.com/office/drawing/2014/chart" uri="{C3380CC4-5D6E-409C-BE32-E72D297353CC}">
                  <c16:uniqueId val="{00000014-FF8B-5F4C-8BBF-ED4DE736661E}"/>
                </c:ext>
              </c:extLst>
            </c:dLbl>
            <c:dLbl>
              <c:idx val="21"/>
              <c:tx>
                <c:strRef>
                  <c:f>'/Users/el1goluj/Documents/ZURICH/PROJECTS/UPMEM/upmem-workloads/Microbenchmarks/AI/[ai_output.xlsx]ai_output (4)'!$J$23</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{742BC849-C789-6548-8A05-53AC9385E70D}</c15:txfldGUID>
                      <c15:f>'/Users/el1goluj/Documents/ZURICH/PROJECTS/UPMEM/upmem-workloads/Microbenchmarks/AI/[ai_output.xlsx]ai_output (4)'!$J$23</c15:f>
                      <c15:dlblFieldTableCache>
                        <c:ptCount val="1"/>
                        <c:pt idx="0">
                          <c:v>6</c:v>
                        </c:pt>
                      </c15:dlblFieldTableCache>
                    </c15:dlblFTEntry>
                  </c15:dlblFieldTable>
                  <c15:showDataLabelsRange val="0"/>
                </c:ext>
                <c:ext xmlns:c16="http://schemas.microsoft.com/office/drawing/2014/chart" uri="{C3380CC4-5D6E-409C-BE32-E72D297353CC}">
                  <c16:uniqueId val="{00000015-FF8B-5F4C-8BBF-ED4DE736661E}"/>
                </c:ext>
              </c:extLst>
            </c:dLbl>
            <c:dLbl>
              <c:idx val="22"/>
              <c:tx>
                <c:strRef>
                  <c:f>'/Users/el1goluj/Documents/ZURICH/PROJECTS/UPMEM/upmem-workloads/Microbenchmarks/AI/[ai_output.xlsx]ai_output (4)'!$J$24</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{F782BC1D-63B9-C245-975B-2875991191C5}</c15:txfldGUID>
                      <c15:f>'/Users/el1goluj/Documents/ZURICH/PROJECTS/UPMEM/upmem-workloads/Microbenchmarks/AI/[ai_output.xlsx]ai_output (4)'!$J$24</c15:f>
                      <c15:dlblFieldTableCache>
                        <c:ptCount val="1"/>
                        <c:pt idx="0">
                          <c:v>7</c:v>
                        </c:pt>
                      </c15:dlblFieldTableCache>
                    </c15:dlblFTEntry>
                  </c15:dlblFieldTable>
                  <c15:showDataLabelsRange val="0"/>
                </c:ext>
                <c:ext xmlns:c16="http://schemas.microsoft.com/office/drawing/2014/chart" uri="{C3380CC4-5D6E-409C-BE32-E72D297353CC}">
                  <c16:uniqueId val="{00000016-FF8B-5F4C-8BBF-ED4DE736661E}"/>
                </c:ext>
              </c:extLst>
            </c:dLbl>
            <c:dLbl>
              <c:idx val="23"/>
              <c:tx>
                <c:strRef>
                  <c:f>'/Users/el1goluj/Documents/ZURICH/PROJECTS/UPMEM/upmem-workloads/Microbenchmarks/AI/[ai_output.xlsx]ai_output (4)'!$J$25</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{5F35FEC0-535B-6A47-8CFA-F39A50E6D311}</c15:txfldGUID>
                      <c15:f>'/Users/el1goluj/Documents/ZURICH/PROJECTS/UPMEM/upmem-workloads/Microbenchmarks/AI/[ai_output.xlsx]ai_output (4)'!$J$25</c15:f>
                      <c15:dlblFieldTableCache>
                        <c:ptCount val="1"/>
                        <c:pt idx="0">
                          <c:v>8</c:v>
                        </c:pt>
                      </c15:dlblFieldTableCache>
                    </c15:dlblFTEntry>
                  </c15:dlblFieldTable>
                  <c15:showDataLabelsRange val="0"/>
                </c:ext>
                <c:ext xmlns:c16="http://schemas.microsoft.com/office/drawing/2014/chart" uri="{C3380CC4-5D6E-409C-BE32-E72D297353CC}">
                  <c16:uniqueId val="{00000017-FF8B-5F4C-8BBF-ED4DE736661E}"/>
                </c:ext>
              </c:extLst>
            </c:dLbl>
            <c:dLbl>
              <c:idx val="24"/>
              <c:tx>
                <c:strRef>
                  <c:f>'/Users/el1goluj/Documents/ZURICH/PROJECTS/UPMEM/upmem-workloads/Microbenchmarks/AI/[ai_output.xlsx]ai_output (4)'!$J$26</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{794184BF-CAAC-7145-BDB1-96A760CB6AEE}</c15:txfldGUID>
                      <c15:f>'/Users/el1goluj/Documents/ZURICH/PROJECTS/UPMEM/upmem-workloads/Microbenchmarks/AI/[ai_output.xlsx]ai_output (4)'!$J$26</c15:f>
                      <c15:dlblFieldTableCache>
                        <c:ptCount val="1"/>
                        <c:pt idx="0">
                          <c:v>9</c:v>
                        </c:pt>
                      </c15:dlblFieldTableCache>
                    </c15:dlblFTEntry>
                  </c15:dlblFieldTable>
                  <c15:showDataLabelsRange val="0"/>
                </c:ext>
                <c:ext xmlns:c16="http://schemas.microsoft.com/office/drawing/2014/chart" uri="{C3380CC4-5D6E-409C-BE32-E72D297353CC}">
                  <c16:uniqueId val="{00000018-FF8B-5F4C-8BBF-ED4DE736661E}"/>
                </c:ext>
              </c:extLst>
            </c:dLbl>
            <c:dLbl>
              <c:idx val="25"/>
              <c:tx>
                <c:strRef>
                  <c:f>'/Users/el1goluj/Documents/ZURICH/PROJECTS/UPMEM/upmem-workloads/Microbenchmarks/AI/[ai_output.xlsx]ai_output (4)'!$J$27</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{6E3EAB81-FDA5-174B-8FC3-984B3DE638C7}</c15:txfldGUID>
                      <c15:f>'/Users/el1goluj/Documents/ZURICH/PROJECTS/UPMEM/upmem-workloads/Microbenchmarks/AI/[ai_output.xlsx]ai_output (4)'!$J$27</c15:f>
                      <c15:dlblFieldTableCache>
                        <c:ptCount val="1"/>
                        <c:pt idx="0">
                          <c:v>10</c:v>
                        </c:pt>
                      </c15:dlblFieldTableCache>
                    </c15:dlblFTEntry>
                  </c15:dlblFieldTable>
                  <c15:showDataLabelsRange val="0"/>
                </c:ext>
                <c:ext xmlns:c16="http://schemas.microsoft.com/office/drawing/2014/chart" uri="{C3380CC4-5D6E-409C-BE32-E72D297353CC}">
                  <c16:uniqueId val="{00000019-FF8B-5F4C-8BBF-ED4DE736661E}"/>
                </c:ext>
              </c:extLst>
            </c:dLbl>
            <c:dLbl>
              <c:idx val="26"/>
              <c:tx>
                <c:strRef>
                  <c:f>'/Users/el1goluj/Documents/ZURICH/PROJECTS/UPMEM/upmem-workloads/Microbenchmarks/AI/[ai_output.xlsx]ai_output (4)'!$J$28</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{C1A81F84-A82C-2848-BCE6-C661D254A6BE}</c15:txfldGUID>
                      <c15:f>'/Users/el1goluj/Documents/ZURICH/PROJECTS/UPMEM/upmem-workloads/Microbenchmarks/AI/[ai_output.xlsx]ai_output (4)'!$J$28</c15:f>
                      <c15:dlblFieldTableCache>
                        <c:ptCount val="1"/>
                        <c:pt idx="0">
                          <c:v>11</c:v>
                        </c:pt>
                      </c15:dlblFieldTableCache>
                    </c15:dlblFTEntry>
                  </c15:dlblFieldTable>
                  <c15:showDataLabelsRange val="0"/>
                </c:ext>
                <c:ext xmlns:c16="http://schemas.microsoft.com/office/drawing/2014/chart" uri="{C3380CC4-5D6E-409C-BE32-E72D297353CC}">
                  <c16:uniqueId val="{0000001A-FF8B-5F4C-8BBF-ED4DE736661E}"/>
                </c:ext>
              </c:extLst>
            </c:dLbl>
            <c:dLbl>
              <c:idx val="27"/>
              <c:tx>
                <c:strRef>
                  <c:f>'/Users/el1goluj/Documents/ZURICH/PROJECTS/UPMEM/upmem-workloads/Microbenchmarks/AI/[ai_output.xlsx]ai_output (4)'!$J$29</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{99309AEB-F7D0-794C-A9ED-083A221938B6}</c15:txfldGUID>
                      <c15:f>'/Users/el1goluj/Documents/ZURICH/PROJECTS/UPMEM/upmem-workloads/Microbenchmarks/AI/[ai_output.xlsx]ai_output (4)'!$J$29</c15:f>
                      <c15:dlblFieldTableCache>
                        <c:ptCount val="1"/>
                        <c:pt idx="0">
                          <c:v>12</c:v>
                        </c:pt>
                      </c15:dlblFieldTableCache>
                    </c15:dlblFTEntry>
                  </c15:dlblFieldTable>
                  <c15:showDataLabelsRange val="0"/>
                </c:ext>
                <c:ext xmlns:c16="http://schemas.microsoft.com/office/drawing/2014/chart" uri="{C3380CC4-5D6E-409C-BE32-E72D297353CC}">
                  <c16:uniqueId val="{0000001B-FF8B-5F4C-8BBF-ED4DE736661E}"/>
                </c:ext>
              </c:extLst>
            </c:dLbl>
            <c:dLbl>
              <c:idx val="28"/>
              <c:tx>
                <c:strRef>
                  <c:f>'/Users/el1goluj/Documents/ZURICH/PROJECTS/UPMEM/upmem-workloads/Microbenchmarks/AI/[ai_output.xlsx]ai_output (4)'!$J$30</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{2484B855-DF44-2047-9900-0F41029A1B62}</c15:txfldGUID>
                      <c15:f>'/Users/el1goluj/Documents/ZURICH/PROJECTS/UPMEM/upmem-workloads/Microbenchmarks/AI/[ai_output.xlsx]ai_output (4)'!$J$30</c15:f>
                      <c15:dlblFieldTableCache>
                        <c:ptCount val="1"/>
                        <c:pt idx="0">
                          <c:v>13</c:v>
                        </c:pt>
                      </c15:dlblFieldTableCache>
                    </c15:dlblFTEntry>
                  </c15:dlblFieldTable>
                  <c15:showDataLabelsRange val="0"/>
                </c:ext>
                <c:ext xmlns:c16="http://schemas.microsoft.com/office/drawing/2014/chart" uri="{C3380CC4-5D6E-409C-BE32-E72D297353CC}">
                  <c16:uniqueId val="{0000001C-FF8B-5F4C-8BBF-ED4DE736661E}"/>
                </c:ext>
              </c:extLst>
            </c:dLbl>
            <c:dLbl>
              <c:idx val="29"/>
              <c:tx>
                <c:strRef>
                  <c:f>'/Users/el1goluj/Documents/ZURICH/PROJECTS/UPMEM/upmem-workloads/Microbenchmarks/AI/[ai_output.xlsx]ai_output (4)'!$J$31</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{70FFD96D-9635-BA4F-BE92-D725A4DEDA10}</c15:txfldGUID>
                      <c15:f>'/Users/el1goluj/Documents/ZURICH/PROJECTS/UPMEM/upmem-workloads/Microbenchmarks/AI/[ai_output.xlsx]ai_output (4)'!$J$31</c15:f>
                      <c15:dlblFieldTableCache>
                        <c:ptCount val="1"/>
                        <c:pt idx="0">
                          <c:v>14</c:v>
                        </c:pt>
                      </c15:dlblFieldTableCache>
                    </c15:dlblFTEntry>
                  </c15:dlblFieldTable>
                  <c15:showDataLabelsRange val="0"/>
                </c:ext>
                <c:ext xmlns:c16="http://schemas.microsoft.com/office/drawing/2014/chart" uri="{C3380CC4-5D6E-409C-BE32-E72D297353CC}">
                  <c16:uniqueId val="{0000001D-FF8B-5F4C-8BBF-ED4DE736661E}"/>
                </c:ext>
              </c:extLst>
            </c:dLbl>
            <c:dLbl>
              <c:idx val="30"/>
              <c:tx>
                <c:strRef>
                  <c:f>'/Users/el1goluj/Documents/ZURICH/PROJECTS/UPMEM/upmem-workloads/Microbenchmarks/AI/[ai_output.xlsx]ai_output (4)'!$J$32</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{5BE105B3-2C36-2848-8A42-5C5591404646}</c15:txfldGUID>
                      <c15:f>'/Users/el1goluj/Documents/ZURICH/PROJECTS/UPMEM/upmem-workloads/Microbenchmarks/AI/[ai_output.xlsx]ai_output (4)'!$J$32</c15:f>
                      <c15:dlblFieldTableCache>
                        <c:ptCount val="1"/>
                        <c:pt idx="0">
                          <c:v>15</c:v>
                        </c:pt>
                      </c15:dlblFieldTableCache>
                    </c15:dlblFTEntry>
                  </c15:dlblFieldTable>
                  <c15:showDataLabelsRange val="0"/>
                </c:ext>
                <c:ext xmlns:c16="http://schemas.microsoft.com/office/drawing/2014/chart" uri="{C3380CC4-5D6E-409C-BE32-E72D297353CC}">
                  <c16:uniqueId val="{0000001E-FF8B-5F4C-8BBF-ED4DE736661E}"/>
                </c:ext>
              </c:extLst>
            </c:dLbl>
            <c:dLbl>
              <c:idx val="31"/>
              <c:tx>
                <c:strRef>
                  <c:f>'/Users/el1goluj/Documents/ZURICH/PROJECTS/UPMEM/upmem-workloads/Microbenchmarks/AI/[ai_output.xlsx]ai_output (4)'!$J$33</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{5357B6D4-2D07-624C-B71A-6F0004521195}</c15:txfldGUID>
                      <c15:f>'/Users/el1goluj/Documents/ZURICH/PROJECTS/UPMEM/upmem-workloads/Microbenchmarks/AI/[ai_output.xlsx]ai_output (4)'!$J$33</c15:f>
                      <c15:dlblFieldTableCache>
                        <c:ptCount val="1"/>
                        <c:pt idx="0">
                          <c:v>16</c:v>
                        </c:pt>
                      </c15:dlblFieldTableCache>
                    </c15:dlblFTEntry>
                  </c15:dlblFieldTable>
                  <c15:showDataLabelsRange val="0"/>
                </c:ext>
                <c:ext xmlns:c16="http://schemas.microsoft.com/office/drawing/2014/chart" uri="{C3380CC4-5D6E-409C-BE32-E72D297353CC}">
                  <c16:uniqueId val="{0000001F-FF8B-5F4C-8BBF-ED4DE736661E}"/>
                </c:ext>
              </c:extLst>
            </c:dLbl>
            <c:dLbl>
              <c:idx val="32"/>
              <c:tx>
                <c:strRef>
                  <c:f>'/Users/el1goluj/Documents/ZURICH/PROJECTS/UPMEM/upmem-workloads/Microbenchmarks/AI/[ai_output.xlsx]ai_output (4)'!$J$34</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{A5C68CDC-5583-C749-AEF0-90619455FF85}</c15:txfldGUID>
                      <c15:f>'/Users/el1goluj/Documents/ZURICH/PROJECTS/UPMEM/upmem-workloads/Microbenchmarks/AI/[ai_output.xlsx]ai_output (4)'!$J$34</c15:f>
                      <c15:dlblFieldTableCache>
                        <c:ptCount val="1"/>
                        <c:pt idx="0">
                          <c:v>1</c:v>
                        </c:pt>
                      </c15:dlblFieldTableCache>
                    </c15:dlblFTEntry>
                  </c15:dlblFieldTable>
                  <c15:showDataLabelsRange val="0"/>
                </c:ext>
                <c:ext xmlns:c16="http://schemas.microsoft.com/office/drawing/2014/chart" uri="{C3380CC4-5D6E-409C-BE32-E72D297353CC}">
                  <c16:uniqueId val="{00000020-FF8B-5F4C-8BBF-ED4DE736661E}"/>
                </c:ext>
              </c:extLst>
            </c:dLbl>
            <c:dLbl>
              <c:idx val="33"/>
              <c:tx>
                <c:strRef>
                  <c:f>'/Users/el1goluj/Documents/ZURICH/PROJECTS/UPMEM/upmem-workloads/Microbenchmarks/AI/[ai_output.xlsx]ai_output (4)'!$J$35</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{6BA6FE01-E93F-464E-9C04-28F43B001A35}</c15:txfldGUID>
                      <c15:f>'/Users/el1goluj/Documents/ZURICH/PROJECTS/UPMEM/upmem-workloads/Microbenchmarks/AI/[ai_output.xlsx]ai_output (4)'!$J$35</c15:f>
                      <c15:dlblFieldTableCache>
                        <c:ptCount val="1"/>
                        <c:pt idx="0">
                          <c:v>2</c:v>
                        </c:pt>
                      </c15:dlblFieldTableCache>
                    </c15:dlblFTEntry>
                  </c15:dlblFieldTable>
                  <c15:showDataLabelsRange val="0"/>
                </c:ext>
                <c:ext xmlns:c16="http://schemas.microsoft.com/office/drawing/2014/chart" uri="{C3380CC4-5D6E-409C-BE32-E72D297353CC}">
                  <c16:uniqueId val="{00000021-FF8B-5F4C-8BBF-ED4DE736661E}"/>
                </c:ext>
              </c:extLst>
            </c:dLbl>
            <c:dLbl>
              <c:idx val="34"/>
              <c:tx>
                <c:strRef>
                  <c:f>'/Users/el1goluj/Documents/ZURICH/PROJECTS/UPMEM/upmem-workloads/Microbenchmarks/AI/[ai_output.xlsx]ai_output (4)'!$J$36</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{155F0714-643B-0A4C-82A2-9F28E8BADE51}</c15:txfldGUID>
                      <c15:f>'/Users/el1goluj/Documents/ZURICH/PROJECTS/UPMEM/upmem-workloads/Microbenchmarks/AI/[ai_output.xlsx]ai_output (4)'!$J$36</c15:f>
                      <c15:dlblFieldTableCache>
                        <c:ptCount val="1"/>
                        <c:pt idx="0">
                          <c:v>3</c:v>
                        </c:pt>
                      </c15:dlblFieldTableCache>
                    </c15:dlblFTEntry>
                  </c15:dlblFieldTable>
                  <c15:showDataLabelsRange val="0"/>
                </c:ext>
                <c:ext xmlns:c16="http://schemas.microsoft.com/office/drawing/2014/chart" uri="{C3380CC4-5D6E-409C-BE32-E72D297353CC}">
                  <c16:uniqueId val="{00000022-FF8B-5F4C-8BBF-ED4DE736661E}"/>
                </c:ext>
              </c:extLst>
            </c:dLbl>
            <c:dLbl>
              <c:idx val="35"/>
              <c:tx>
                <c:strRef>
                  <c:f>'/Users/el1goluj/Documents/ZURICH/PROJECTS/UPMEM/upmem-workloads/Microbenchmarks/AI/[ai_output.xlsx]ai_output (4)'!$J$37</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{BFB5CA66-E167-494E-8F92-39D1095BE309}</c15:txfldGUID>
                      <c15:f>'/Users/el1goluj/Documents/ZURICH/PROJECTS/UPMEM/upmem-workloads/Microbenchmarks/AI/[ai_output.xlsx]ai_output (4)'!$J$37</c15:f>
                      <c15:dlblFieldTableCache>
                        <c:ptCount val="1"/>
                        <c:pt idx="0">
                          <c:v>4</c:v>
                        </c:pt>
                      </c15:dlblFieldTableCache>
                    </c15:dlblFTEntry>
                  </c15:dlblFieldTable>
                  <c15:showDataLabelsRange val="0"/>
                </c:ext>
                <c:ext xmlns:c16="http://schemas.microsoft.com/office/drawing/2014/chart" uri="{C3380CC4-5D6E-409C-BE32-E72D297353CC}">
                  <c16:uniqueId val="{00000023-FF8B-5F4C-8BBF-ED4DE736661E}"/>
                </c:ext>
              </c:extLst>
            </c:dLbl>
            <c:dLbl>
              <c:idx val="36"/>
              <c:tx>
                <c:strRef>
                  <c:f>'/Users/el1goluj/Documents/ZURICH/PROJECTS/UPMEM/upmem-workloads/Microbenchmarks/AI/[ai_output.xlsx]ai_output (4)'!$J$38</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{B6A98F01-32DD-484C-AAF1-3B737A76C93D}</c15:txfldGUID>
                      <c15:f>'/Users/el1goluj/Documents/ZURICH/PROJECTS/UPMEM/upmem-workloads/Microbenchmarks/AI/[ai_output.xlsx]ai_output (4)'!$J$38</c15:f>
                      <c15:dlblFieldTableCache>
                        <c:ptCount val="1"/>
                        <c:pt idx="0">
                          <c:v>5</c:v>
                        </c:pt>
                      </c15:dlblFieldTableCache>
                    </c15:dlblFTEntry>
                  </c15:dlblFieldTable>
                  <c15:showDataLabelsRange val="0"/>
                </c:ext>
                <c:ext xmlns:c16="http://schemas.microsoft.com/office/drawing/2014/chart" uri="{C3380CC4-5D6E-409C-BE32-E72D297353CC}">
                  <c16:uniqueId val="{00000024-FF8B-5F4C-8BBF-ED4DE736661E}"/>
                </c:ext>
              </c:extLst>
            </c:dLbl>
            <c:dLbl>
              <c:idx val="37"/>
              <c:tx>
                <c:strRef>
                  <c:f>'/Users/el1goluj/Documents/ZURICH/PROJECTS/UPMEM/upmem-workloads/Microbenchmarks/AI/[ai_output.xlsx]ai_output (4)'!$J$39</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{AA0C8B0A-FCBC-E140-9234-523F63AEC4E2}</c15:txfldGUID>
                      <c15:f>'/Users/el1goluj/Documents/ZURICH/PROJECTS/UPMEM/upmem-workloads/Microbenchmarks/AI/[ai_output.xlsx]ai_output (4)'!$J$39</c15:f>
                      <c15:dlblFieldTableCache>
                        <c:ptCount val="1"/>
                        <c:pt idx="0">
                          <c:v>6</c:v>
                        </c:pt>
                      </c15:dlblFieldTableCache>
                    </c15:dlblFTEntry>
                  </c15:dlblFieldTable>
                  <c15:showDataLabelsRange val="0"/>
                </c:ext>
                <c:ext xmlns:c16="http://schemas.microsoft.com/office/drawing/2014/chart" uri="{C3380CC4-5D6E-409C-BE32-E72D297353CC}">
                  <c16:uniqueId val="{00000025-FF8B-5F4C-8BBF-ED4DE736661E}"/>
                </c:ext>
              </c:extLst>
            </c:dLbl>
            <c:dLbl>
              <c:idx val="38"/>
              <c:tx>
                <c:strRef>
                  <c:f>'/Users/el1goluj/Documents/ZURICH/PROJECTS/UPMEM/upmem-workloads/Microbenchmarks/AI/[ai_output.xlsx]ai_output (4)'!$J$40</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{66025622-FEA4-2842-928C-7B63EA53E069}</c15:txfldGUID>
                      <c15:f>'/Users/el1goluj/Documents/ZURICH/PROJECTS/UPMEM/upmem-workloads/Microbenchmarks/AI/[ai_output.xlsx]ai_output (4)'!$J$40</c15:f>
                      <c15:dlblFieldTableCache>
                        <c:ptCount val="1"/>
                        <c:pt idx="0">
                          <c:v>7</c:v>
                        </c:pt>
                      </c15:dlblFieldTableCache>
                    </c15:dlblFTEntry>
                  </c15:dlblFieldTable>
                  <c15:showDataLabelsRange val="0"/>
                </c:ext>
                <c:ext xmlns:c16="http://schemas.microsoft.com/office/drawing/2014/chart" uri="{C3380CC4-5D6E-409C-BE32-E72D297353CC}">
                  <c16:uniqueId val="{00000026-FF8B-5F4C-8BBF-ED4DE736661E}"/>
                </c:ext>
              </c:extLst>
            </c:dLbl>
            <c:dLbl>
              <c:idx val="39"/>
              <c:tx>
                <c:strRef>
                  <c:f>'/Users/el1goluj/Documents/ZURICH/PROJECTS/UPMEM/upmem-workloads/Microbenchmarks/AI/[ai_output.xlsx]ai_output (4)'!$J$41</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{09ADB3C7-1548-7241-8A4B-EACD8DA60D85}</c15:txfldGUID>
                      <c15:f>'/Users/el1goluj/Documents/ZURICH/PROJECTS/UPMEM/upmem-workloads/Microbenchmarks/AI/[ai_output.xlsx]ai_output (4)'!$J$41</c15:f>
                      <c15:dlblFieldTableCache>
                        <c:ptCount val="1"/>
                        <c:pt idx="0">
                          <c:v>8</c:v>
                        </c:pt>
                      </c15:dlblFieldTableCache>
                    </c15:dlblFTEntry>
                  </c15:dlblFieldTable>
                  <c15:showDataLabelsRange val="0"/>
                </c:ext>
                <c:ext xmlns:c16="http://schemas.microsoft.com/office/drawing/2014/chart" uri="{C3380CC4-5D6E-409C-BE32-E72D297353CC}">
                  <c16:uniqueId val="{00000027-FF8B-5F4C-8BBF-ED4DE736661E}"/>
                </c:ext>
              </c:extLst>
            </c:dLbl>
            <c:dLbl>
              <c:idx val="40"/>
              <c:tx>
                <c:strRef>
                  <c:f>'/Users/el1goluj/Documents/ZURICH/PROJECTS/UPMEM/upmem-workloads/Microbenchmarks/AI/[ai_output.xlsx]ai_output (4)'!$J$42</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{2E22B2C3-5FA1-034D-B62F-DF428575A314}</c15:txfldGUID>
                      <c15:f>'/Users/el1goluj/Documents/ZURICH/PROJECTS/UPMEM/upmem-workloads/Microbenchmarks/AI/[ai_output.xlsx]ai_output (4)'!$J$42</c15:f>
                      <c15:dlblFieldTableCache>
                        <c:ptCount val="1"/>
                        <c:pt idx="0">
                          <c:v>9</c:v>
                        </c:pt>
                      </c15:dlblFieldTableCache>
                    </c15:dlblFTEntry>
                  </c15:dlblFieldTable>
                  <c15:showDataLabelsRange val="0"/>
                </c:ext>
                <c:ext xmlns:c16="http://schemas.microsoft.com/office/drawing/2014/chart" uri="{C3380CC4-5D6E-409C-BE32-E72D297353CC}">
                  <c16:uniqueId val="{00000028-FF8B-5F4C-8BBF-ED4DE736661E}"/>
                </c:ext>
              </c:extLst>
            </c:dLbl>
            <c:dLbl>
              <c:idx val="41"/>
              <c:tx>
                <c:strRef>
                  <c:f>'/Users/el1goluj/Documents/ZURICH/PROJECTS/UPMEM/upmem-workloads/Microbenchmarks/AI/[ai_output.xlsx]ai_output (4)'!$J$43</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{FD7C699E-5A72-DE4A-9637-D79B9B6DAC53}</c15:txfldGUID>
                      <c15:f>'/Users/el1goluj/Documents/ZURICH/PROJECTS/UPMEM/upmem-workloads/Microbenchmarks/AI/[ai_output.xlsx]ai_output (4)'!$J$43</c15:f>
                      <c15:dlblFieldTableCache>
                        <c:ptCount val="1"/>
                        <c:pt idx="0">
                          <c:v>10</c:v>
                        </c:pt>
                      </c15:dlblFieldTableCache>
                    </c15:dlblFTEntry>
                  </c15:dlblFieldTable>
                  <c15:showDataLabelsRange val="0"/>
                </c:ext>
                <c:ext xmlns:c16="http://schemas.microsoft.com/office/drawing/2014/chart" uri="{C3380CC4-5D6E-409C-BE32-E72D297353CC}">
                  <c16:uniqueId val="{00000029-FF8B-5F4C-8BBF-ED4DE736661E}"/>
                </c:ext>
              </c:extLst>
            </c:dLbl>
            <c:dLbl>
              <c:idx val="42"/>
              <c:tx>
                <c:strRef>
                  <c:f>'/Users/el1goluj/Documents/ZURICH/PROJECTS/UPMEM/upmem-workloads/Microbenchmarks/AI/[ai_output.xlsx]ai_output (4)'!$J$44</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{78E0CC59-655A-5542-8468-25AAEDC82566}</c15:txfldGUID>
                      <c15:f>'/Users/el1goluj/Documents/ZURICH/PROJECTS/UPMEM/upmem-workloads/Microbenchmarks/AI/[ai_output.xlsx]ai_output (4)'!$J$44</c15:f>
                      <c15:dlblFieldTableCache>
                        <c:ptCount val="1"/>
                        <c:pt idx="0">
                          <c:v>11</c:v>
                        </c:pt>
                      </c15:dlblFieldTableCache>
                    </c15:dlblFTEntry>
                  </c15:dlblFieldTable>
                  <c15:showDataLabelsRange val="0"/>
                </c:ext>
                <c:ext xmlns:c16="http://schemas.microsoft.com/office/drawing/2014/chart" uri="{C3380CC4-5D6E-409C-BE32-E72D297353CC}">
                  <c16:uniqueId val="{0000002A-FF8B-5F4C-8BBF-ED4DE736661E}"/>
                </c:ext>
              </c:extLst>
            </c:dLbl>
            <c:dLbl>
              <c:idx val="43"/>
              <c:tx>
                <c:strRef>
                  <c:f>'/Users/el1goluj/Documents/ZURICH/PROJECTS/UPMEM/upmem-workloads/Microbenchmarks/AI/[ai_output.xlsx]ai_output (4)'!$J$45</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{08687882-ED1F-2A41-8EAD-867EE6365B3C}</c15:txfldGUID>
                      <c15:f>'/Users/el1goluj/Documents/ZURICH/PROJECTS/UPMEM/upmem-workloads/Microbenchmarks/AI/[ai_output.xlsx]ai_output (4)'!$J$45</c15:f>
                      <c15:dlblFieldTableCache>
                        <c:ptCount val="1"/>
                        <c:pt idx="0">
                          <c:v>12</c:v>
                        </c:pt>
                      </c15:dlblFieldTableCache>
                    </c15:dlblFTEntry>
                  </c15:dlblFieldTable>
                  <c15:showDataLabelsRange val="0"/>
                </c:ext>
                <c:ext xmlns:c16="http://schemas.microsoft.com/office/drawing/2014/chart" uri="{C3380CC4-5D6E-409C-BE32-E72D297353CC}">
                  <c16:uniqueId val="{0000002B-FF8B-5F4C-8BBF-ED4DE736661E}"/>
                </c:ext>
              </c:extLst>
            </c:dLbl>
            <c:dLbl>
              <c:idx val="44"/>
              <c:tx>
                <c:strRef>
                  <c:f>'/Users/el1goluj/Documents/ZURICH/PROJECTS/UPMEM/upmem-workloads/Microbenchmarks/AI/[ai_output.xlsx]ai_output (4)'!$J$46</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{BC0668BB-FBCF-AE4C-82F7-80B4F2472D8C}</c15:txfldGUID>
                      <c15:f>'/Users/el1goluj/Documents/ZURICH/PROJECTS/UPMEM/upmem-workloads/Microbenchmarks/AI/[ai_output.xlsx]ai_output (4)'!$J$46</c15:f>
                      <c15:dlblFieldTableCache>
                        <c:ptCount val="1"/>
                        <c:pt idx="0">
                          <c:v>13</c:v>
                        </c:pt>
                      </c15:dlblFieldTableCache>
                    </c15:dlblFTEntry>
                  </c15:dlblFieldTable>
                  <c15:showDataLabelsRange val="0"/>
                </c:ext>
                <c:ext xmlns:c16="http://schemas.microsoft.com/office/drawing/2014/chart" uri="{C3380CC4-5D6E-409C-BE32-E72D297353CC}">
                  <c16:uniqueId val="{0000002C-FF8B-5F4C-8BBF-ED4DE736661E}"/>
                </c:ext>
              </c:extLst>
            </c:dLbl>
            <c:dLbl>
              <c:idx val="45"/>
              <c:tx>
                <c:strRef>
                  <c:f>'/Users/el1goluj/Documents/ZURICH/PROJECTS/UPMEM/upmem-workloads/Microbenchmarks/AI/[ai_output.xlsx]ai_output (4)'!$J$47</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{889345BC-5420-2245-9E02-299735F368A4}</c15:txfldGUID>
                      <c15:f>'/Users/el1goluj/Documents/ZURICH/PROJECTS/UPMEM/upmem-workloads/Microbenchmarks/AI/[ai_output.xlsx]ai_output (4)'!$J$47</c15:f>
                      <c15:dlblFieldTableCache>
                        <c:ptCount val="1"/>
                        <c:pt idx="0">
                          <c:v>14</c:v>
                        </c:pt>
                      </c15:dlblFieldTableCache>
                    </c15:dlblFTEntry>
                  </c15:dlblFieldTable>
                  <c15:showDataLabelsRange val="0"/>
                </c:ext>
                <c:ext xmlns:c16="http://schemas.microsoft.com/office/drawing/2014/chart" uri="{C3380CC4-5D6E-409C-BE32-E72D297353CC}">
                  <c16:uniqueId val="{0000002D-FF8B-5F4C-8BBF-ED4DE736661E}"/>
                </c:ext>
              </c:extLst>
            </c:dLbl>
            <c:dLbl>
              <c:idx val="46"/>
              <c:tx>
                <c:strRef>
                  <c:f>'/Users/el1goluj/Documents/ZURICH/PROJECTS/UPMEM/upmem-workloads/Microbenchmarks/AI/[ai_output.xlsx]ai_output (4)'!$J$48</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{1E6881EC-ACF0-164E-A443-80CE934E0416}</c15:txfldGUID>
                      <c15:f>'/Users/el1goluj/Documents/ZURICH/PROJECTS/UPMEM/upmem-workloads/Microbenchmarks/AI/[ai_output.xlsx]ai_output (4)'!$J$48</c15:f>
                      <c15:dlblFieldTableCache>
                        <c:ptCount val="1"/>
                        <c:pt idx="0">
                          <c:v>15</c:v>
                        </c:pt>
                      </c15:dlblFieldTableCache>
                    </c15:dlblFTEntry>
                  </c15:dlblFieldTable>
                  <c15:showDataLabelsRange val="0"/>
                </c:ext>
                <c:ext xmlns:c16="http://schemas.microsoft.com/office/drawing/2014/chart" uri="{C3380CC4-5D6E-409C-BE32-E72D297353CC}">
                  <c16:uniqueId val="{0000002E-FF8B-5F4C-8BBF-ED4DE736661E}"/>
                </c:ext>
              </c:extLst>
            </c:dLbl>
            <c:dLbl>
              <c:idx val="47"/>
              <c:tx>
                <c:strRef>
                  <c:f>'/Users/el1goluj/Documents/ZURICH/PROJECTS/UPMEM/upmem-workloads/Microbenchmarks/AI/[ai_output.xlsx]ai_output (4)'!$J$49</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{EEA6C315-04E7-944F-BC8C-8C0D0DBF490C}</c15:txfldGUID>
                      <c15:f>'/Users/el1goluj/Documents/ZURICH/PROJECTS/UPMEM/upmem-workloads/Microbenchmarks/AI/[ai_output.xlsx]ai_output (4)'!$J$49</c15:f>
                      <c15:dlblFieldTableCache>
                        <c:ptCount val="1"/>
                        <c:pt idx="0">
                          <c:v>16</c:v>
                        </c:pt>
                      </c15:dlblFieldTableCache>
                    </c15:dlblFTEntry>
                  </c15:dlblFieldTable>
                  <c15:showDataLabelsRange val="0"/>
                </c:ext>
                <c:ext xmlns:c16="http://schemas.microsoft.com/office/drawing/2014/chart" uri="{C3380CC4-5D6E-409C-BE32-E72D297353CC}">
                  <c16:uniqueId val="{0000002F-FF8B-5F4C-8BBF-ED4DE736661E}"/>
                </c:ext>
              </c:extLst>
            </c:dLbl>
            <c:dLbl>
              <c:idx val="48"/>
              <c:tx>
                <c:strRef>
                  <c:f>'/Users/el1goluj/Documents/ZURICH/PROJECTS/UPMEM/upmem-workloads/Microbenchmarks/AI/[ai_output.xlsx]ai_output (4)'!$J$50</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{1A3EE88E-DF36-4342-8FF1-511FCDFA4443}</c15:txfldGUID>
                      <c15:f>'/Users/el1goluj/Documents/ZURICH/PROJECTS/UPMEM/upmem-workloads/Microbenchmarks/AI/[ai_output.xlsx]ai_output (4)'!$J$50</c15:f>
                      <c15:dlblFieldTableCache>
                        <c:ptCount val="1"/>
                        <c:pt idx="0">
                          <c:v>1</c:v>
                        </c:pt>
                      </c15:dlblFieldTableCache>
                    </c15:dlblFTEntry>
                  </c15:dlblFieldTable>
                  <c15:showDataLabelsRange val="0"/>
                </c:ext>
                <c:ext xmlns:c16="http://schemas.microsoft.com/office/drawing/2014/chart" uri="{C3380CC4-5D6E-409C-BE32-E72D297353CC}">
                  <c16:uniqueId val="{00000030-FF8B-5F4C-8BBF-ED4DE736661E}"/>
                </c:ext>
              </c:extLst>
            </c:dLbl>
            <c:dLbl>
              <c:idx val="49"/>
              <c:tx>
                <c:strRef>
                  <c:f>'/Users/el1goluj/Documents/ZURICH/PROJECTS/UPMEM/upmem-workloads/Microbenchmarks/AI/[ai_output.xlsx]ai_output (4)'!$J$51</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{5FDFEDF4-0AB5-D941-8F02-3408EB764452}</c15:txfldGUID>
                      <c15:f>'/Users/el1goluj/Documents/ZURICH/PROJECTS/UPMEM/upmem-workloads/Microbenchmarks/AI/[ai_output.xlsx]ai_output (4)'!$J$51</c15:f>
                      <c15:dlblFieldTableCache>
                        <c:ptCount val="1"/>
                        <c:pt idx="0">
                          <c:v>2</c:v>
                        </c:pt>
                      </c15:dlblFieldTableCache>
                    </c15:dlblFTEntry>
                  </c15:dlblFieldTable>
                  <c15:showDataLabelsRange val="0"/>
                </c:ext>
                <c:ext xmlns:c16="http://schemas.microsoft.com/office/drawing/2014/chart" uri="{C3380CC4-5D6E-409C-BE32-E72D297353CC}">
                  <c16:uniqueId val="{00000031-FF8B-5F4C-8BBF-ED4DE736661E}"/>
                </c:ext>
              </c:extLst>
            </c:dLbl>
            <c:dLbl>
              <c:idx val="50"/>
              <c:tx>
                <c:strRef>
                  <c:f>'/Users/el1goluj/Documents/ZURICH/PROJECTS/UPMEM/upmem-workloads/Microbenchmarks/AI/[ai_output.xlsx]ai_output (4)'!$J$52</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{307EBFD4-F1F9-8841-A058-3328A44CA4A5}</c15:txfldGUID>
                      <c15:f>'/Users/el1goluj/Documents/ZURICH/PROJECTS/UPMEM/upmem-workloads/Microbenchmarks/AI/[ai_output.xlsx]ai_output (4)'!$J$52</c15:f>
                      <c15:dlblFieldTableCache>
                        <c:ptCount val="1"/>
                        <c:pt idx="0">
                          <c:v>3</c:v>
                        </c:pt>
                      </c15:dlblFieldTableCache>
                    </c15:dlblFTEntry>
                  </c15:dlblFieldTable>
                  <c15:showDataLabelsRange val="0"/>
                </c:ext>
                <c:ext xmlns:c16="http://schemas.microsoft.com/office/drawing/2014/chart" uri="{C3380CC4-5D6E-409C-BE32-E72D297353CC}">
                  <c16:uniqueId val="{00000032-FF8B-5F4C-8BBF-ED4DE736661E}"/>
                </c:ext>
              </c:extLst>
            </c:dLbl>
            <c:dLbl>
              <c:idx val="51"/>
              <c:tx>
                <c:strRef>
                  <c:f>'/Users/el1goluj/Documents/ZURICH/PROJECTS/UPMEM/upmem-workloads/Microbenchmarks/AI/[ai_output.xlsx]ai_output (4)'!$J$53</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{0FCAC4C8-D2B1-8747-A30C-6DC4EA06A999}</c15:txfldGUID>
                      <c15:f>'/Users/el1goluj/Documents/ZURICH/PROJECTS/UPMEM/upmem-workloads/Microbenchmarks/AI/[ai_output.xlsx]ai_output (4)'!$J$53</c15:f>
                      <c15:dlblFieldTableCache>
                        <c:ptCount val="1"/>
                        <c:pt idx="0">
                          <c:v>4</c:v>
                        </c:pt>
                      </c15:dlblFieldTableCache>
                    </c15:dlblFTEntry>
                  </c15:dlblFieldTable>
                  <c15:showDataLabelsRange val="0"/>
                </c:ext>
                <c:ext xmlns:c16="http://schemas.microsoft.com/office/drawing/2014/chart" uri="{C3380CC4-5D6E-409C-BE32-E72D297353CC}">
                  <c16:uniqueId val="{00000033-FF8B-5F4C-8BBF-ED4DE736661E}"/>
                </c:ext>
              </c:extLst>
            </c:dLbl>
            <c:dLbl>
              <c:idx val="52"/>
              <c:tx>
                <c:strRef>
                  <c:f>'/Users/el1goluj/Documents/ZURICH/PROJECTS/UPMEM/upmem-workloads/Microbenchmarks/AI/[ai_output.xlsx]ai_output (4)'!$J$54</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{903213EC-2705-F84D-A6AE-6676AD5B1CCB}</c15:txfldGUID>
                      <c15:f>'/Users/el1goluj/Documents/ZURICH/PROJECTS/UPMEM/upmem-workloads/Microbenchmarks/AI/[ai_output.xlsx]ai_output (4)'!$J$54</c15:f>
                      <c15:dlblFieldTableCache>
                        <c:ptCount val="1"/>
                        <c:pt idx="0">
                          <c:v>5</c:v>
                        </c:pt>
                      </c15:dlblFieldTableCache>
                    </c15:dlblFTEntry>
                  </c15:dlblFieldTable>
                  <c15:showDataLabelsRange val="0"/>
                </c:ext>
                <c:ext xmlns:c16="http://schemas.microsoft.com/office/drawing/2014/chart" uri="{C3380CC4-5D6E-409C-BE32-E72D297353CC}">
                  <c16:uniqueId val="{00000034-FF8B-5F4C-8BBF-ED4DE736661E}"/>
                </c:ext>
              </c:extLst>
            </c:dLbl>
            <c:dLbl>
              <c:idx val="53"/>
              <c:tx>
                <c:strRef>
                  <c:f>'/Users/el1goluj/Documents/ZURICH/PROJECTS/UPMEM/upmem-workloads/Microbenchmarks/AI/[ai_output.xlsx]ai_output (4)'!$J$55</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{04A705DD-F59B-8D4A-AF41-B8C5CCE256BE}</c15:txfldGUID>
                      <c15:f>'/Users/el1goluj/Documents/ZURICH/PROJECTS/UPMEM/upmem-workloads/Microbenchmarks/AI/[ai_output.xlsx]ai_output (4)'!$J$55</c15:f>
                      <c15:dlblFieldTableCache>
                        <c:ptCount val="1"/>
                        <c:pt idx="0">
                          <c:v>6</c:v>
                        </c:pt>
                      </c15:dlblFieldTableCache>
                    </c15:dlblFTEntry>
                  </c15:dlblFieldTable>
                  <c15:showDataLabelsRange val="0"/>
                </c:ext>
                <c:ext xmlns:c16="http://schemas.microsoft.com/office/drawing/2014/chart" uri="{C3380CC4-5D6E-409C-BE32-E72D297353CC}">
                  <c16:uniqueId val="{00000035-FF8B-5F4C-8BBF-ED4DE736661E}"/>
                </c:ext>
              </c:extLst>
            </c:dLbl>
            <c:dLbl>
              <c:idx val="54"/>
              <c:tx>
                <c:strRef>
                  <c:f>'/Users/el1goluj/Documents/ZURICH/PROJECTS/UPMEM/upmem-workloads/Microbenchmarks/AI/[ai_output.xlsx]ai_output (4)'!$J$56</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{AD0ABF93-030D-E54B-9757-3D1C6070A371}</c15:txfldGUID>
                      <c15:f>'/Users/el1goluj/Documents/ZURICH/PROJECTS/UPMEM/upmem-workloads/Microbenchmarks/AI/[ai_output.xlsx]ai_output (4)'!$J$56</c15:f>
                      <c15:dlblFieldTableCache>
                        <c:ptCount val="1"/>
                        <c:pt idx="0">
                          <c:v>7</c:v>
                        </c:pt>
                      </c15:dlblFieldTableCache>
                    </c15:dlblFTEntry>
                  </c15:dlblFieldTable>
                  <c15:showDataLabelsRange val="0"/>
                </c:ext>
                <c:ext xmlns:c16="http://schemas.microsoft.com/office/drawing/2014/chart" uri="{C3380CC4-5D6E-409C-BE32-E72D297353CC}">
                  <c16:uniqueId val="{00000036-FF8B-5F4C-8BBF-ED4DE736661E}"/>
                </c:ext>
              </c:extLst>
            </c:dLbl>
            <c:dLbl>
              <c:idx val="55"/>
              <c:tx>
                <c:strRef>
                  <c:f>'/Users/el1goluj/Documents/ZURICH/PROJECTS/UPMEM/upmem-workloads/Microbenchmarks/AI/[ai_output.xlsx]ai_output (4)'!$J$57</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{76D36AE4-63B8-4D43-8D64-A9ABA0A9E671}</c15:txfldGUID>
                      <c15:f>'/Users/el1goluj/Documents/ZURICH/PROJECTS/UPMEM/upmem-workloads/Microbenchmarks/AI/[ai_output.xlsx]ai_output (4)'!$J$57</c15:f>
                      <c15:dlblFieldTableCache>
                        <c:ptCount val="1"/>
                        <c:pt idx="0">
                          <c:v>8</c:v>
                        </c:pt>
                      </c15:dlblFieldTableCache>
                    </c15:dlblFTEntry>
                  </c15:dlblFieldTable>
                  <c15:showDataLabelsRange val="0"/>
                </c:ext>
                <c:ext xmlns:c16="http://schemas.microsoft.com/office/drawing/2014/chart" uri="{C3380CC4-5D6E-409C-BE32-E72D297353CC}">
                  <c16:uniqueId val="{00000037-FF8B-5F4C-8BBF-ED4DE736661E}"/>
                </c:ext>
              </c:extLst>
            </c:dLbl>
            <c:dLbl>
              <c:idx val="56"/>
              <c:tx>
                <c:strRef>
                  <c:f>'/Users/el1goluj/Documents/ZURICH/PROJECTS/UPMEM/upmem-workloads/Microbenchmarks/AI/[ai_output.xlsx]ai_output (4)'!$J$58</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{E1661892-6B47-8049-A9A8-E2F2B8251F01}</c15:txfldGUID>
                      <c15:f>'/Users/el1goluj/Documents/ZURICH/PROJECTS/UPMEM/upmem-workloads/Microbenchmarks/AI/[ai_output.xlsx]ai_output (4)'!$J$58</c15:f>
                      <c15:dlblFieldTableCache>
                        <c:ptCount val="1"/>
                        <c:pt idx="0">
                          <c:v>9</c:v>
                        </c:pt>
                      </c15:dlblFieldTableCache>
                    </c15:dlblFTEntry>
                  </c15:dlblFieldTable>
                  <c15:showDataLabelsRange val="0"/>
                </c:ext>
                <c:ext xmlns:c16="http://schemas.microsoft.com/office/drawing/2014/chart" uri="{C3380CC4-5D6E-409C-BE32-E72D297353CC}">
                  <c16:uniqueId val="{00000038-FF8B-5F4C-8BBF-ED4DE736661E}"/>
                </c:ext>
              </c:extLst>
            </c:dLbl>
            <c:dLbl>
              <c:idx val="57"/>
              <c:tx>
                <c:strRef>
                  <c:f>'/Users/el1goluj/Documents/ZURICH/PROJECTS/UPMEM/upmem-workloads/Microbenchmarks/AI/[ai_output.xlsx]ai_output (4)'!$J$59</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{F74A3040-AD91-334E-B420-53FAEB6FADC1}</c15:txfldGUID>
                      <c15:f>'/Users/el1goluj/Documents/ZURICH/PROJECTS/UPMEM/upmem-workloads/Microbenchmarks/AI/[ai_output.xlsx]ai_output (4)'!$J$59</c15:f>
                      <c15:dlblFieldTableCache>
                        <c:ptCount val="1"/>
                        <c:pt idx="0">
                          <c:v>10</c:v>
                        </c:pt>
                      </c15:dlblFieldTableCache>
                    </c15:dlblFTEntry>
                  </c15:dlblFieldTable>
                  <c15:showDataLabelsRange val="0"/>
                </c:ext>
                <c:ext xmlns:c16="http://schemas.microsoft.com/office/drawing/2014/chart" uri="{C3380CC4-5D6E-409C-BE32-E72D297353CC}">
                  <c16:uniqueId val="{00000039-FF8B-5F4C-8BBF-ED4DE736661E}"/>
                </c:ext>
              </c:extLst>
            </c:dLbl>
            <c:dLbl>
              <c:idx val="58"/>
              <c:tx>
                <c:strRef>
                  <c:f>'/Users/el1goluj/Documents/ZURICH/PROJECTS/UPMEM/upmem-workloads/Microbenchmarks/AI/[ai_output.xlsx]ai_output (4)'!$J$60</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{35CA8772-D2D9-CF4E-9FB6-2D9A60792383}</c15:txfldGUID>
                      <c15:f>'/Users/el1goluj/Documents/ZURICH/PROJECTS/UPMEM/upmem-workloads/Microbenchmarks/AI/[ai_output.xlsx]ai_output (4)'!$J$60</c15:f>
                      <c15:dlblFieldTableCache>
                        <c:ptCount val="1"/>
                        <c:pt idx="0">
                          <c:v>11</c:v>
                        </c:pt>
                      </c15:dlblFieldTableCache>
                    </c15:dlblFTEntry>
                  </c15:dlblFieldTable>
                  <c15:showDataLabelsRange val="0"/>
                </c:ext>
                <c:ext xmlns:c16="http://schemas.microsoft.com/office/drawing/2014/chart" uri="{C3380CC4-5D6E-409C-BE32-E72D297353CC}">
                  <c16:uniqueId val="{0000003A-FF8B-5F4C-8BBF-ED4DE736661E}"/>
                </c:ext>
              </c:extLst>
            </c:dLbl>
            <c:dLbl>
              <c:idx val="59"/>
              <c:tx>
                <c:strRef>
                  <c:f>'/Users/el1goluj/Documents/ZURICH/PROJECTS/UPMEM/upmem-workloads/Microbenchmarks/AI/[ai_output.xlsx]ai_output (4)'!$J$61</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{93F04129-CE78-2C45-B7C4-1E0FED0DE995}</c15:txfldGUID>
                      <c15:f>'/Users/el1goluj/Documents/ZURICH/PROJECTS/UPMEM/upmem-workloads/Microbenchmarks/AI/[ai_output.xlsx]ai_output (4)'!$J$61</c15:f>
                      <c15:dlblFieldTableCache>
                        <c:ptCount val="1"/>
                        <c:pt idx="0">
                          <c:v>12</c:v>
                        </c:pt>
                      </c15:dlblFieldTableCache>
                    </c15:dlblFTEntry>
                  </c15:dlblFieldTable>
                  <c15:showDataLabelsRange val="0"/>
                </c:ext>
                <c:ext xmlns:c16="http://schemas.microsoft.com/office/drawing/2014/chart" uri="{C3380CC4-5D6E-409C-BE32-E72D297353CC}">
                  <c16:uniqueId val="{0000003B-FF8B-5F4C-8BBF-ED4DE736661E}"/>
                </c:ext>
              </c:extLst>
            </c:dLbl>
            <c:dLbl>
              <c:idx val="60"/>
              <c:tx>
                <c:strRef>
                  <c:f>'/Users/el1goluj/Documents/ZURICH/PROJECTS/UPMEM/upmem-workloads/Microbenchmarks/AI/[ai_output.xlsx]ai_output (4)'!$J$62</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{D782767B-7363-BD41-AB25-061B0B846D68}</c15:txfldGUID>
                      <c15:f>'/Users/el1goluj/Documents/ZURICH/PROJECTS/UPMEM/upmem-workloads/Microbenchmarks/AI/[ai_output.xlsx]ai_output (4)'!$J$62</c15:f>
                      <c15:dlblFieldTableCache>
                        <c:ptCount val="1"/>
                        <c:pt idx="0">
                          <c:v>13</c:v>
                        </c:pt>
                      </c15:dlblFieldTableCache>
                    </c15:dlblFTEntry>
                  </c15:dlblFieldTable>
                  <c15:showDataLabelsRange val="0"/>
                </c:ext>
                <c:ext xmlns:c16="http://schemas.microsoft.com/office/drawing/2014/chart" uri="{C3380CC4-5D6E-409C-BE32-E72D297353CC}">
                  <c16:uniqueId val="{0000003C-FF8B-5F4C-8BBF-ED4DE736661E}"/>
                </c:ext>
              </c:extLst>
            </c:dLbl>
            <c:dLbl>
              <c:idx val="61"/>
              <c:tx>
                <c:strRef>
                  <c:f>'/Users/el1goluj/Documents/ZURICH/PROJECTS/UPMEM/upmem-workloads/Microbenchmarks/AI/[ai_output.xlsx]ai_output (4)'!$J$63</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{DF949038-B8BF-2F45-89C2-84EDA8C41001}</c15:txfldGUID>
                      <c15:f>'/Users/el1goluj/Documents/ZURICH/PROJECTS/UPMEM/upmem-workloads/Microbenchmarks/AI/[ai_output.xlsx]ai_output (4)'!$J$63</c15:f>
                      <c15:dlblFieldTableCache>
                        <c:ptCount val="1"/>
                        <c:pt idx="0">
                          <c:v>14</c:v>
                        </c:pt>
                      </c15:dlblFieldTableCache>
                    </c15:dlblFTEntry>
                  </c15:dlblFieldTable>
                  <c15:showDataLabelsRange val="0"/>
                </c:ext>
                <c:ext xmlns:c16="http://schemas.microsoft.com/office/drawing/2014/chart" uri="{C3380CC4-5D6E-409C-BE32-E72D297353CC}">
                  <c16:uniqueId val="{0000003D-FF8B-5F4C-8BBF-ED4DE736661E}"/>
                </c:ext>
              </c:extLst>
            </c:dLbl>
            <c:dLbl>
              <c:idx val="62"/>
              <c:tx>
                <c:strRef>
                  <c:f>'/Users/el1goluj/Documents/ZURICH/PROJECTS/UPMEM/upmem-workloads/Microbenchmarks/AI/[ai_output.xlsx]ai_output (4)'!$J$64</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{B43CCDAE-EEB3-2B44-8A58-126A9615ADD2}</c15:txfldGUID>
                      <c15:f>'/Users/el1goluj/Documents/ZURICH/PROJECTS/UPMEM/upmem-workloads/Microbenchmarks/AI/[ai_output.xlsx]ai_output (4)'!$J$64</c15:f>
                      <c15:dlblFieldTableCache>
                        <c:ptCount val="1"/>
                        <c:pt idx="0">
                          <c:v>15</c:v>
                        </c:pt>
                      </c15:dlblFieldTableCache>
                    </c15:dlblFTEntry>
                  </c15:dlblFieldTable>
                  <c15:showDataLabelsRange val="0"/>
                </c:ext>
                <c:ext xmlns:c16="http://schemas.microsoft.com/office/drawing/2014/chart" uri="{C3380CC4-5D6E-409C-BE32-E72D297353CC}">
                  <c16:uniqueId val="{0000003E-FF8B-5F4C-8BBF-ED4DE736661E}"/>
                </c:ext>
              </c:extLst>
            </c:dLbl>
            <c:dLbl>
              <c:idx val="63"/>
              <c:tx>
                <c:strRef>
                  <c:f>'/Users/el1goluj/Documents/ZURICH/PROJECTS/UPMEM/upmem-workloads/Microbenchmarks/AI/[ai_output.xlsx]ai_output (4)'!$J$65</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{355F3F10-9F52-184F-BD74-A784DDE8B6E3}</c15:txfldGUID>
                      <c15:f>'/Users/el1goluj/Documents/ZURICH/PROJECTS/UPMEM/upmem-workloads/Microbenchmarks/AI/[ai_output.xlsx]ai_output (4)'!$J$65</c15:f>
                      <c15:dlblFieldTableCache>
                        <c:ptCount val="1"/>
                        <c:pt idx="0">
                          <c:v>16</c:v>
                        </c:pt>
                      </c15:dlblFieldTableCache>
                    </c15:dlblFTEntry>
                  </c15:dlblFieldTable>
                  <c15:showDataLabelsRange val="0"/>
                </c:ext>
                <c:ext xmlns:c16="http://schemas.microsoft.com/office/drawing/2014/chart" uri="{C3380CC4-5D6E-409C-BE32-E72D297353CC}">
                  <c16:uniqueId val="{0000003F-FF8B-5F4C-8BBF-ED4DE736661E}"/>
                </c:ext>
              </c:extLst>
            </c:dLbl>
            <c:dLbl>
              <c:idx val="64"/>
              <c:tx>
                <c:strRef>
                  <c:f>'/Users/el1goluj/Documents/ZURICH/PROJECTS/UPMEM/upmem-workloads/Microbenchmarks/AI/[ai_output.xlsx]ai_output (4)'!$J$66</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{19BEB432-5B34-DA48-A965-A62953FBF2AD}</c15:txfldGUID>
                      <c15:f>'/Users/el1goluj/Documents/ZURICH/PROJECTS/UPMEM/upmem-workloads/Microbenchmarks/AI/[ai_output.xlsx]ai_output (4)'!$J$66</c15:f>
                      <c15:dlblFieldTableCache>
                        <c:ptCount val="1"/>
                        <c:pt idx="0">
                          <c:v>1</c:v>
                        </c:pt>
                      </c15:dlblFieldTableCache>
                    </c15:dlblFTEntry>
                  </c15:dlblFieldTable>
                  <c15:showDataLabelsRange val="0"/>
                </c:ext>
                <c:ext xmlns:c16="http://schemas.microsoft.com/office/drawing/2014/chart" uri="{C3380CC4-5D6E-409C-BE32-E72D297353CC}">
                  <c16:uniqueId val="{00000040-FF8B-5F4C-8BBF-ED4DE736661E}"/>
                </c:ext>
              </c:extLst>
            </c:dLbl>
            <c:dLbl>
              <c:idx val="65"/>
              <c:tx>
                <c:strRef>
                  <c:f>'/Users/el1goluj/Documents/ZURICH/PROJECTS/UPMEM/upmem-workloads/Microbenchmarks/AI/[ai_output.xlsx]ai_output (4)'!$J$67</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{E736B900-02D0-ED44-9D18-E8A08238BD8B}</c15:txfldGUID>
                      <c15:f>'/Users/el1goluj/Documents/ZURICH/PROJECTS/UPMEM/upmem-workloads/Microbenchmarks/AI/[ai_output.xlsx]ai_output (4)'!$J$67</c15:f>
                      <c15:dlblFieldTableCache>
                        <c:ptCount val="1"/>
                        <c:pt idx="0">
                          <c:v>2</c:v>
                        </c:pt>
                      </c15:dlblFieldTableCache>
                    </c15:dlblFTEntry>
                  </c15:dlblFieldTable>
                  <c15:showDataLabelsRange val="0"/>
                </c:ext>
                <c:ext xmlns:c16="http://schemas.microsoft.com/office/drawing/2014/chart" uri="{C3380CC4-5D6E-409C-BE32-E72D297353CC}">
                  <c16:uniqueId val="{00000041-FF8B-5F4C-8BBF-ED4DE736661E}"/>
                </c:ext>
              </c:extLst>
            </c:dLbl>
            <c:dLbl>
              <c:idx val="66"/>
              <c:tx>
                <c:strRef>
                  <c:f>'/Users/el1goluj/Documents/ZURICH/PROJECTS/UPMEM/upmem-workloads/Microbenchmarks/AI/[ai_output.xlsx]ai_output (4)'!$J$68</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{C3BEDE0D-864B-874F-951C-2F647399FD9A}</c15:txfldGUID>
                      <c15:f>'/Users/el1goluj/Documents/ZURICH/PROJECTS/UPMEM/upmem-workloads/Microbenchmarks/AI/[ai_output.xlsx]ai_output (4)'!$J$68</c15:f>
                      <c15:dlblFieldTableCache>
                        <c:ptCount val="1"/>
                        <c:pt idx="0">
                          <c:v>3</c:v>
                        </c:pt>
                      </c15:dlblFieldTableCache>
                    </c15:dlblFTEntry>
                  </c15:dlblFieldTable>
                  <c15:showDataLabelsRange val="0"/>
                </c:ext>
                <c:ext xmlns:c16="http://schemas.microsoft.com/office/drawing/2014/chart" uri="{C3380CC4-5D6E-409C-BE32-E72D297353CC}">
                  <c16:uniqueId val="{00000042-FF8B-5F4C-8BBF-ED4DE736661E}"/>
                </c:ext>
              </c:extLst>
            </c:dLbl>
            <c:dLbl>
              <c:idx val="67"/>
              <c:tx>
                <c:strRef>
                  <c:f>'/Users/el1goluj/Documents/ZURICH/PROJECTS/UPMEM/upmem-workloads/Microbenchmarks/AI/[ai_output.xlsx]ai_output (4)'!$J$69</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{F17BCC38-8FC2-3B4E-90CC-DF11DB581E28}</c15:txfldGUID>
                      <c15:f>'/Users/el1goluj/Documents/ZURICH/PROJECTS/UPMEM/upmem-workloads/Microbenchmarks/AI/[ai_output.xlsx]ai_output (4)'!$J$69</c15:f>
                      <c15:dlblFieldTableCache>
                        <c:ptCount val="1"/>
                        <c:pt idx="0">
                          <c:v>4</c:v>
                        </c:pt>
                      </c15:dlblFieldTableCache>
                    </c15:dlblFTEntry>
                  </c15:dlblFieldTable>
                  <c15:showDataLabelsRange val="0"/>
                </c:ext>
                <c:ext xmlns:c16="http://schemas.microsoft.com/office/drawing/2014/chart" uri="{C3380CC4-5D6E-409C-BE32-E72D297353CC}">
                  <c16:uniqueId val="{00000043-FF8B-5F4C-8BBF-ED4DE736661E}"/>
                </c:ext>
              </c:extLst>
            </c:dLbl>
            <c:dLbl>
              <c:idx val="68"/>
              <c:tx>
                <c:strRef>
                  <c:f>'/Users/el1goluj/Documents/ZURICH/PROJECTS/UPMEM/upmem-workloads/Microbenchmarks/AI/[ai_output.xlsx]ai_output (4)'!$J$70</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{20AA9814-404B-FF42-BADA-0ECCEE42D43D}</c15:txfldGUID>
                      <c15:f>'/Users/el1goluj/Documents/ZURICH/PROJECTS/UPMEM/upmem-workloads/Microbenchmarks/AI/[ai_output.xlsx]ai_output (4)'!$J$70</c15:f>
                      <c15:dlblFieldTableCache>
                        <c:ptCount val="1"/>
                        <c:pt idx="0">
                          <c:v>5</c:v>
                        </c:pt>
                      </c15:dlblFieldTableCache>
                    </c15:dlblFTEntry>
                  </c15:dlblFieldTable>
                  <c15:showDataLabelsRange val="0"/>
                </c:ext>
                <c:ext xmlns:c16="http://schemas.microsoft.com/office/drawing/2014/chart" uri="{C3380CC4-5D6E-409C-BE32-E72D297353CC}">
                  <c16:uniqueId val="{00000044-FF8B-5F4C-8BBF-ED4DE736661E}"/>
                </c:ext>
              </c:extLst>
            </c:dLbl>
            <c:dLbl>
              <c:idx val="69"/>
              <c:tx>
                <c:strRef>
                  <c:f>'/Users/el1goluj/Documents/ZURICH/PROJECTS/UPMEM/upmem-workloads/Microbenchmarks/AI/[ai_output.xlsx]ai_output (4)'!$J$71</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{E8352957-174C-E745-B666-54403D6246DE}</c15:txfldGUID>
                      <c15:f>'/Users/el1goluj/Documents/ZURICH/PROJECTS/UPMEM/upmem-workloads/Microbenchmarks/AI/[ai_output.xlsx]ai_output (4)'!$J$71</c15:f>
                      <c15:dlblFieldTableCache>
                        <c:ptCount val="1"/>
                        <c:pt idx="0">
                          <c:v>6</c:v>
                        </c:pt>
                      </c15:dlblFieldTableCache>
                    </c15:dlblFTEntry>
                  </c15:dlblFieldTable>
                  <c15:showDataLabelsRange val="0"/>
                </c:ext>
                <c:ext xmlns:c16="http://schemas.microsoft.com/office/drawing/2014/chart" uri="{C3380CC4-5D6E-409C-BE32-E72D297353CC}">
                  <c16:uniqueId val="{00000045-FF8B-5F4C-8BBF-ED4DE736661E}"/>
                </c:ext>
              </c:extLst>
            </c:dLbl>
            <c:dLbl>
              <c:idx val="70"/>
              <c:tx>
                <c:strRef>
                  <c:f>'/Users/el1goluj/Documents/ZURICH/PROJECTS/UPMEM/upmem-workloads/Microbenchmarks/AI/[ai_output.xlsx]ai_output (4)'!$J$72</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{C74C0582-B0E9-7F4B-9911-83A2D94B7E17}</c15:txfldGUID>
                      <c15:f>'/Users/el1goluj/Documents/ZURICH/PROJECTS/UPMEM/upmem-workloads/Microbenchmarks/AI/[ai_output.xlsx]ai_output (4)'!$J$72</c15:f>
                      <c15:dlblFieldTableCache>
                        <c:ptCount val="1"/>
                        <c:pt idx="0">
                          <c:v>7</c:v>
                        </c:pt>
                      </c15:dlblFieldTableCache>
                    </c15:dlblFTEntry>
                  </c15:dlblFieldTable>
                  <c15:showDataLabelsRange val="0"/>
                </c:ext>
                <c:ext xmlns:c16="http://schemas.microsoft.com/office/drawing/2014/chart" uri="{C3380CC4-5D6E-409C-BE32-E72D297353CC}">
                  <c16:uniqueId val="{00000046-FF8B-5F4C-8BBF-ED4DE736661E}"/>
                </c:ext>
              </c:extLst>
            </c:dLbl>
            <c:dLbl>
              <c:idx val="71"/>
              <c:tx>
                <c:strRef>
                  <c:f>'/Users/el1goluj/Documents/ZURICH/PROJECTS/UPMEM/upmem-workloads/Microbenchmarks/AI/[ai_output.xlsx]ai_output (4)'!$J$73</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{F9789169-CFE5-0440-8CE0-FB8B59394311}</c15:txfldGUID>
                      <c15:f>'/Users/el1goluj/Documents/ZURICH/PROJECTS/UPMEM/upmem-workloads/Microbenchmarks/AI/[ai_output.xlsx]ai_output (4)'!$J$73</c15:f>
                      <c15:dlblFieldTableCache>
                        <c:ptCount val="1"/>
                        <c:pt idx="0">
                          <c:v>8</c:v>
                        </c:pt>
                      </c15:dlblFieldTableCache>
                    </c15:dlblFTEntry>
                  </c15:dlblFieldTable>
                  <c15:showDataLabelsRange val="0"/>
                </c:ext>
                <c:ext xmlns:c16="http://schemas.microsoft.com/office/drawing/2014/chart" uri="{C3380CC4-5D6E-409C-BE32-E72D297353CC}">
                  <c16:uniqueId val="{00000047-FF8B-5F4C-8BBF-ED4DE736661E}"/>
                </c:ext>
              </c:extLst>
            </c:dLbl>
            <c:dLbl>
              <c:idx val="72"/>
              <c:tx>
                <c:strRef>
                  <c:f>'/Users/el1goluj/Documents/ZURICH/PROJECTS/UPMEM/upmem-workloads/Microbenchmarks/AI/[ai_output.xlsx]ai_output (4)'!$J$74</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{18849A15-3017-3642-AE2A-F584926F63A7}</c15:txfldGUID>
                      <c15:f>'/Users/el1goluj/Documents/ZURICH/PROJECTS/UPMEM/upmem-workloads/Microbenchmarks/AI/[ai_output.xlsx]ai_output (4)'!$J$74</c15:f>
                      <c15:dlblFieldTableCache>
                        <c:ptCount val="1"/>
                        <c:pt idx="0">
                          <c:v>9</c:v>
                        </c:pt>
                      </c15:dlblFieldTableCache>
                    </c15:dlblFTEntry>
                  </c15:dlblFieldTable>
                  <c15:showDataLabelsRange val="0"/>
                </c:ext>
                <c:ext xmlns:c16="http://schemas.microsoft.com/office/drawing/2014/chart" uri="{C3380CC4-5D6E-409C-BE32-E72D297353CC}">
                  <c16:uniqueId val="{00000048-FF8B-5F4C-8BBF-ED4DE736661E}"/>
                </c:ext>
              </c:extLst>
            </c:dLbl>
            <c:dLbl>
              <c:idx val="73"/>
              <c:tx>
                <c:strRef>
                  <c:f>'/Users/el1goluj/Documents/ZURICH/PROJECTS/UPMEM/upmem-workloads/Microbenchmarks/AI/[ai_output.xlsx]ai_output (4)'!$J$75</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{AB15BDDA-21FB-0040-AEE9-07A6DB65E0EC}</c15:txfldGUID>
                      <c15:f>'/Users/el1goluj/Documents/ZURICH/PROJECTS/UPMEM/upmem-workloads/Microbenchmarks/AI/[ai_output.xlsx]ai_output (4)'!$J$75</c15:f>
                      <c15:dlblFieldTableCache>
                        <c:ptCount val="1"/>
                        <c:pt idx="0">
                          <c:v>10</c:v>
                        </c:pt>
                      </c15:dlblFieldTableCache>
                    </c15:dlblFTEntry>
                  </c15:dlblFieldTable>
                  <c15:showDataLabelsRange val="0"/>
                </c:ext>
                <c:ext xmlns:c16="http://schemas.microsoft.com/office/drawing/2014/chart" uri="{C3380CC4-5D6E-409C-BE32-E72D297353CC}">
                  <c16:uniqueId val="{00000049-FF8B-5F4C-8BBF-ED4DE736661E}"/>
                </c:ext>
              </c:extLst>
            </c:dLbl>
            <c:dLbl>
              <c:idx val="74"/>
              <c:tx>
                <c:strRef>
                  <c:f>'/Users/el1goluj/Documents/ZURICH/PROJECTS/UPMEM/upmem-workloads/Microbenchmarks/AI/[ai_output.xlsx]ai_output (4)'!$J$76</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{5ABCC43F-8B82-6149-9FF8-F769C00599AC}</c15:txfldGUID>
                      <c15:f>'/Users/el1goluj/Documents/ZURICH/PROJECTS/UPMEM/upmem-workloads/Microbenchmarks/AI/[ai_output.xlsx]ai_output (4)'!$J$76</c15:f>
                      <c15:dlblFieldTableCache>
                        <c:ptCount val="1"/>
                        <c:pt idx="0">
                          <c:v>11</c:v>
                        </c:pt>
                      </c15:dlblFieldTableCache>
                    </c15:dlblFTEntry>
                  </c15:dlblFieldTable>
                  <c15:showDataLabelsRange val="0"/>
                </c:ext>
                <c:ext xmlns:c16="http://schemas.microsoft.com/office/drawing/2014/chart" uri="{C3380CC4-5D6E-409C-BE32-E72D297353CC}">
                  <c16:uniqueId val="{0000004A-FF8B-5F4C-8BBF-ED4DE736661E}"/>
                </c:ext>
              </c:extLst>
            </c:dLbl>
            <c:dLbl>
              <c:idx val="75"/>
              <c:tx>
                <c:strRef>
                  <c:f>'/Users/el1goluj/Documents/ZURICH/PROJECTS/UPMEM/upmem-workloads/Microbenchmarks/AI/[ai_output.xlsx]ai_output (4)'!$J$77</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{9E686443-949F-B840-8DB5-6D3BA6469A69}</c15:txfldGUID>
                      <c15:f>'/Users/el1goluj/Documents/ZURICH/PROJECTS/UPMEM/upmem-workloads/Microbenchmarks/AI/[ai_output.xlsx]ai_output (4)'!$J$77</c15:f>
                      <c15:dlblFieldTableCache>
                        <c:ptCount val="1"/>
                        <c:pt idx="0">
                          <c:v>12</c:v>
                        </c:pt>
                      </c15:dlblFieldTableCache>
                    </c15:dlblFTEntry>
                  </c15:dlblFieldTable>
                  <c15:showDataLabelsRange val="0"/>
                </c:ext>
                <c:ext xmlns:c16="http://schemas.microsoft.com/office/drawing/2014/chart" uri="{C3380CC4-5D6E-409C-BE32-E72D297353CC}">
                  <c16:uniqueId val="{0000004B-FF8B-5F4C-8BBF-ED4DE736661E}"/>
                </c:ext>
              </c:extLst>
            </c:dLbl>
            <c:dLbl>
              <c:idx val="76"/>
              <c:tx>
                <c:strRef>
                  <c:f>'/Users/el1goluj/Documents/ZURICH/PROJECTS/UPMEM/upmem-workloads/Microbenchmarks/AI/[ai_output.xlsx]ai_output (4)'!$J$78</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{7CF0A985-572F-0645-BB0A-6637E941F065}</c15:txfldGUID>
                      <c15:f>'/Users/el1goluj/Documents/ZURICH/PROJECTS/UPMEM/upmem-workloads/Microbenchmarks/AI/[ai_output.xlsx]ai_output (4)'!$J$78</c15:f>
                      <c15:dlblFieldTableCache>
                        <c:ptCount val="1"/>
                        <c:pt idx="0">
                          <c:v>13</c:v>
                        </c:pt>
                      </c15:dlblFieldTableCache>
                    </c15:dlblFTEntry>
                  </c15:dlblFieldTable>
                  <c15:showDataLabelsRange val="0"/>
                </c:ext>
                <c:ext xmlns:c16="http://schemas.microsoft.com/office/drawing/2014/chart" uri="{C3380CC4-5D6E-409C-BE32-E72D297353CC}">
                  <c16:uniqueId val="{0000004C-FF8B-5F4C-8BBF-ED4DE736661E}"/>
                </c:ext>
              </c:extLst>
            </c:dLbl>
            <c:dLbl>
              <c:idx val="77"/>
              <c:tx>
                <c:strRef>
                  <c:f>'/Users/el1goluj/Documents/ZURICH/PROJECTS/UPMEM/upmem-workloads/Microbenchmarks/AI/[ai_output.xlsx]ai_output (4)'!$J$79</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{63BD7428-0216-F042-8276-8FBAD8D285DE}</c15:txfldGUID>
                      <c15:f>'/Users/el1goluj/Documents/ZURICH/PROJECTS/UPMEM/upmem-workloads/Microbenchmarks/AI/[ai_output.xlsx]ai_output (4)'!$J$79</c15:f>
                      <c15:dlblFieldTableCache>
                        <c:ptCount val="1"/>
                        <c:pt idx="0">
                          <c:v>14</c:v>
                        </c:pt>
                      </c15:dlblFieldTableCache>
                    </c15:dlblFTEntry>
                  </c15:dlblFieldTable>
                  <c15:showDataLabelsRange val="0"/>
                </c:ext>
                <c:ext xmlns:c16="http://schemas.microsoft.com/office/drawing/2014/chart" uri="{C3380CC4-5D6E-409C-BE32-E72D297353CC}">
                  <c16:uniqueId val="{0000004D-FF8B-5F4C-8BBF-ED4DE736661E}"/>
                </c:ext>
              </c:extLst>
            </c:dLbl>
            <c:dLbl>
              <c:idx val="78"/>
              <c:tx>
                <c:strRef>
                  <c:f>'/Users/el1goluj/Documents/ZURICH/PROJECTS/UPMEM/upmem-workloads/Microbenchmarks/AI/[ai_output.xlsx]ai_output (4)'!$J$80</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{A4E213D8-E702-B449-B375-795A8CF654FA}</c15:txfldGUID>
                      <c15:f>'/Users/el1goluj/Documents/ZURICH/PROJECTS/UPMEM/upmem-workloads/Microbenchmarks/AI/[ai_output.xlsx]ai_output (4)'!$J$80</c15:f>
                      <c15:dlblFieldTableCache>
                        <c:ptCount val="1"/>
                        <c:pt idx="0">
                          <c:v>15</c:v>
                        </c:pt>
                      </c15:dlblFieldTableCache>
                    </c15:dlblFTEntry>
                  </c15:dlblFieldTable>
                  <c15:showDataLabelsRange val="0"/>
                </c:ext>
                <c:ext xmlns:c16="http://schemas.microsoft.com/office/drawing/2014/chart" uri="{C3380CC4-5D6E-409C-BE32-E72D297353CC}">
                  <c16:uniqueId val="{0000004E-FF8B-5F4C-8BBF-ED4DE736661E}"/>
                </c:ext>
              </c:extLst>
            </c:dLbl>
            <c:dLbl>
              <c:idx val="79"/>
              <c:tx>
                <c:strRef>
                  <c:f>'/Users/el1goluj/Documents/ZURICH/PROJECTS/UPMEM/upmem-workloads/Microbenchmarks/AI/[ai_output.xlsx]ai_output (4)'!$J$81</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{20A1A0AE-953F-9646-9A84-E5FAF7BB82A1}</c15:txfldGUID>
                      <c15:f>'/Users/el1goluj/Documents/ZURICH/PROJECTS/UPMEM/upmem-workloads/Microbenchmarks/AI/[ai_output.xlsx]ai_output (4)'!$J$81</c15:f>
                      <c15:dlblFieldTableCache>
                        <c:ptCount val="1"/>
                        <c:pt idx="0">
                          <c:v>16</c:v>
                        </c:pt>
                      </c15:dlblFieldTableCache>
                    </c15:dlblFTEntry>
                  </c15:dlblFieldTable>
                  <c15:showDataLabelsRange val="0"/>
                </c:ext>
                <c:ext xmlns:c16="http://schemas.microsoft.com/office/drawing/2014/chart" uri="{C3380CC4-5D6E-409C-BE32-E72D297353CC}">
                  <c16:uniqueId val="{0000004F-FF8B-5F4C-8BBF-ED4DE736661E}"/>
                </c:ext>
              </c:extLst>
            </c:dLbl>
            <c:dLbl>
              <c:idx val="80"/>
              <c:tx>
                <c:strRef>
                  <c:f>'/Users/el1goluj/Documents/ZURICH/PROJECTS/UPMEM/upmem-workloads/Microbenchmarks/AI/[ai_output.xlsx]ai_output (4)'!$J$82</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{D6D0613E-EA43-9948-BA94-DF38F68D2C8C}</c15:txfldGUID>
                      <c15:f>'/Users/el1goluj/Documents/ZURICH/PROJECTS/UPMEM/upmem-workloads/Microbenchmarks/AI/[ai_output.xlsx]ai_output (4)'!$J$82</c15:f>
                      <c15:dlblFieldTableCache>
                        <c:ptCount val="1"/>
                        <c:pt idx="0">
                          <c:v>1</c:v>
                        </c:pt>
                      </c15:dlblFieldTableCache>
                    </c15:dlblFTEntry>
                  </c15:dlblFieldTable>
                  <c15:showDataLabelsRange val="0"/>
                </c:ext>
                <c:ext xmlns:c16="http://schemas.microsoft.com/office/drawing/2014/chart" uri="{C3380CC4-5D6E-409C-BE32-E72D297353CC}">
                  <c16:uniqueId val="{00000050-FF8B-5F4C-8BBF-ED4DE736661E}"/>
                </c:ext>
              </c:extLst>
            </c:dLbl>
            <c:dLbl>
              <c:idx val="81"/>
              <c:tx>
                <c:strRef>
                  <c:f>'/Users/el1goluj/Documents/ZURICH/PROJECTS/UPMEM/upmem-workloads/Microbenchmarks/AI/[ai_output.xlsx]ai_output (4)'!$J$83</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{86D957AA-EB98-FF4F-AB50-B37570596B94}</c15:txfldGUID>
                      <c15:f>'/Users/el1goluj/Documents/ZURICH/PROJECTS/UPMEM/upmem-workloads/Microbenchmarks/AI/[ai_output.xlsx]ai_output (4)'!$J$83</c15:f>
                      <c15:dlblFieldTableCache>
                        <c:ptCount val="1"/>
                        <c:pt idx="0">
                          <c:v>2</c:v>
                        </c:pt>
                      </c15:dlblFieldTableCache>
                    </c15:dlblFTEntry>
                  </c15:dlblFieldTable>
                  <c15:showDataLabelsRange val="0"/>
                </c:ext>
                <c:ext xmlns:c16="http://schemas.microsoft.com/office/drawing/2014/chart" uri="{C3380CC4-5D6E-409C-BE32-E72D297353CC}">
                  <c16:uniqueId val="{00000051-FF8B-5F4C-8BBF-ED4DE736661E}"/>
                </c:ext>
              </c:extLst>
            </c:dLbl>
            <c:dLbl>
              <c:idx val="82"/>
              <c:tx>
                <c:strRef>
                  <c:f>'/Users/el1goluj/Documents/ZURICH/PROJECTS/UPMEM/upmem-workloads/Microbenchmarks/AI/[ai_output.xlsx]ai_output (4)'!$J$84</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{8E4F2531-585D-5449-97AA-41953D419313}</c15:txfldGUID>
                      <c15:f>'/Users/el1goluj/Documents/ZURICH/PROJECTS/UPMEM/upmem-workloads/Microbenchmarks/AI/[ai_output.xlsx]ai_output (4)'!$J$84</c15:f>
                      <c15:dlblFieldTableCache>
                        <c:ptCount val="1"/>
                        <c:pt idx="0">
                          <c:v>3</c:v>
                        </c:pt>
                      </c15:dlblFieldTableCache>
                    </c15:dlblFTEntry>
                  </c15:dlblFieldTable>
                  <c15:showDataLabelsRange val="0"/>
                </c:ext>
                <c:ext xmlns:c16="http://schemas.microsoft.com/office/drawing/2014/chart" uri="{C3380CC4-5D6E-409C-BE32-E72D297353CC}">
                  <c16:uniqueId val="{00000052-FF8B-5F4C-8BBF-ED4DE736661E}"/>
                </c:ext>
              </c:extLst>
            </c:dLbl>
            <c:dLbl>
              <c:idx val="83"/>
              <c:tx>
                <c:strRef>
                  <c:f>'/Users/el1goluj/Documents/ZURICH/PROJECTS/UPMEM/upmem-workloads/Microbenchmarks/AI/[ai_output.xlsx]ai_output (4)'!$J$85</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{F5121649-2B04-AA41-AA67-69763821E5F1}</c15:txfldGUID>
                      <c15:f>'/Users/el1goluj/Documents/ZURICH/PROJECTS/UPMEM/upmem-workloads/Microbenchmarks/AI/[ai_output.xlsx]ai_output (4)'!$J$85</c15:f>
                      <c15:dlblFieldTableCache>
                        <c:ptCount val="1"/>
                        <c:pt idx="0">
                          <c:v>4</c:v>
                        </c:pt>
                      </c15:dlblFieldTableCache>
                    </c15:dlblFTEntry>
                  </c15:dlblFieldTable>
                  <c15:showDataLabelsRange val="0"/>
                </c:ext>
                <c:ext xmlns:c16="http://schemas.microsoft.com/office/drawing/2014/chart" uri="{C3380CC4-5D6E-409C-BE32-E72D297353CC}">
                  <c16:uniqueId val="{00000053-FF8B-5F4C-8BBF-ED4DE736661E}"/>
                </c:ext>
              </c:extLst>
            </c:dLbl>
            <c:dLbl>
              <c:idx val="84"/>
              <c:tx>
                <c:strRef>
                  <c:f>'/Users/el1goluj/Documents/ZURICH/PROJECTS/UPMEM/upmem-workloads/Microbenchmarks/AI/[ai_output.xlsx]ai_output (4)'!$J$86</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{294A4309-BFA4-014C-89D0-9D0E8E7D09C0}</c15:txfldGUID>
                      <c15:f>'/Users/el1goluj/Documents/ZURICH/PROJECTS/UPMEM/upmem-workloads/Microbenchmarks/AI/[ai_output.xlsx]ai_output (4)'!$J$86</c15:f>
                      <c15:dlblFieldTableCache>
                        <c:ptCount val="1"/>
                        <c:pt idx="0">
                          <c:v>5</c:v>
                        </c:pt>
                      </c15:dlblFieldTableCache>
                    </c15:dlblFTEntry>
                  </c15:dlblFieldTable>
                  <c15:showDataLabelsRange val="0"/>
                </c:ext>
                <c:ext xmlns:c16="http://schemas.microsoft.com/office/drawing/2014/chart" uri="{C3380CC4-5D6E-409C-BE32-E72D297353CC}">
                  <c16:uniqueId val="{00000054-FF8B-5F4C-8BBF-ED4DE736661E}"/>
                </c:ext>
              </c:extLst>
            </c:dLbl>
            <c:dLbl>
              <c:idx val="85"/>
              <c:tx>
                <c:strRef>
                  <c:f>'/Users/el1goluj/Documents/ZURICH/PROJECTS/UPMEM/upmem-workloads/Microbenchmarks/AI/[ai_output.xlsx]ai_output (4)'!$J$87</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{BAAA4B9C-534A-1640-8D82-2A48123539B6}</c15:txfldGUID>
                      <c15:f>'/Users/el1goluj/Documents/ZURICH/PROJECTS/UPMEM/upmem-workloads/Microbenchmarks/AI/[ai_output.xlsx]ai_output (4)'!$J$87</c15:f>
                      <c15:dlblFieldTableCache>
                        <c:ptCount val="1"/>
                        <c:pt idx="0">
                          <c:v>6</c:v>
                        </c:pt>
                      </c15:dlblFieldTableCache>
                    </c15:dlblFTEntry>
                  </c15:dlblFieldTable>
                  <c15:showDataLabelsRange val="0"/>
                </c:ext>
                <c:ext xmlns:c16="http://schemas.microsoft.com/office/drawing/2014/chart" uri="{C3380CC4-5D6E-409C-BE32-E72D297353CC}">
                  <c16:uniqueId val="{00000055-FF8B-5F4C-8BBF-ED4DE736661E}"/>
                </c:ext>
              </c:extLst>
            </c:dLbl>
            <c:dLbl>
              <c:idx val="86"/>
              <c:tx>
                <c:strRef>
                  <c:f>'/Users/el1goluj/Documents/ZURICH/PROJECTS/UPMEM/upmem-workloads/Microbenchmarks/AI/[ai_output.xlsx]ai_output (4)'!$J$88</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{217345AE-656D-9E43-BCEA-F0FC1D44D7EA}</c15:txfldGUID>
                      <c15:f>'/Users/el1goluj/Documents/ZURICH/PROJECTS/UPMEM/upmem-workloads/Microbenchmarks/AI/[ai_output.xlsx]ai_output (4)'!$J$88</c15:f>
                      <c15:dlblFieldTableCache>
                        <c:ptCount val="1"/>
                        <c:pt idx="0">
                          <c:v>7</c:v>
                        </c:pt>
                      </c15:dlblFieldTableCache>
                    </c15:dlblFTEntry>
                  </c15:dlblFieldTable>
                  <c15:showDataLabelsRange val="0"/>
                </c:ext>
                <c:ext xmlns:c16="http://schemas.microsoft.com/office/drawing/2014/chart" uri="{C3380CC4-5D6E-409C-BE32-E72D297353CC}">
                  <c16:uniqueId val="{00000056-FF8B-5F4C-8BBF-ED4DE736661E}"/>
                </c:ext>
              </c:extLst>
            </c:dLbl>
            <c:dLbl>
              <c:idx val="87"/>
              <c:tx>
                <c:strRef>
                  <c:f>'/Users/el1goluj/Documents/ZURICH/PROJECTS/UPMEM/upmem-workloads/Microbenchmarks/AI/[ai_output.xlsx]ai_output (4)'!$J$89</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{9A060CBE-F170-344A-A839-636E5CC7AF19}</c15:txfldGUID>
                      <c15:f>'/Users/el1goluj/Documents/ZURICH/PROJECTS/UPMEM/upmem-workloads/Microbenchmarks/AI/[ai_output.xlsx]ai_output (4)'!$J$89</c15:f>
                      <c15:dlblFieldTableCache>
                        <c:ptCount val="1"/>
                        <c:pt idx="0">
                          <c:v>8</c:v>
                        </c:pt>
                      </c15:dlblFieldTableCache>
                    </c15:dlblFTEntry>
                  </c15:dlblFieldTable>
                  <c15:showDataLabelsRange val="0"/>
                </c:ext>
                <c:ext xmlns:c16="http://schemas.microsoft.com/office/drawing/2014/chart" uri="{C3380CC4-5D6E-409C-BE32-E72D297353CC}">
                  <c16:uniqueId val="{00000057-FF8B-5F4C-8BBF-ED4DE736661E}"/>
                </c:ext>
              </c:extLst>
            </c:dLbl>
            <c:dLbl>
              <c:idx val="88"/>
              <c:tx>
                <c:strRef>
                  <c:f>'/Users/el1goluj/Documents/ZURICH/PROJECTS/UPMEM/upmem-workloads/Microbenchmarks/AI/[ai_output.xlsx]ai_output (4)'!$J$90</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{9FF89B42-5CAF-E446-9DF4-85E8EF752285}</c15:txfldGUID>
                      <c15:f>'/Users/el1goluj/Documents/ZURICH/PROJECTS/UPMEM/upmem-workloads/Microbenchmarks/AI/[ai_output.xlsx]ai_output (4)'!$J$90</c15:f>
                      <c15:dlblFieldTableCache>
                        <c:ptCount val="1"/>
                        <c:pt idx="0">
                          <c:v>9</c:v>
                        </c:pt>
                      </c15:dlblFieldTableCache>
                    </c15:dlblFTEntry>
                  </c15:dlblFieldTable>
                  <c15:showDataLabelsRange val="0"/>
                </c:ext>
                <c:ext xmlns:c16="http://schemas.microsoft.com/office/drawing/2014/chart" uri="{C3380CC4-5D6E-409C-BE32-E72D297353CC}">
                  <c16:uniqueId val="{00000058-FF8B-5F4C-8BBF-ED4DE736661E}"/>
                </c:ext>
              </c:extLst>
            </c:dLbl>
            <c:dLbl>
              <c:idx val="89"/>
              <c:tx>
                <c:strRef>
                  <c:f>'/Users/el1goluj/Documents/ZURICH/PROJECTS/UPMEM/upmem-workloads/Microbenchmarks/AI/[ai_output.xlsx]ai_output (4)'!$J$91</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{809E2B97-BAD4-D04F-84A0-4B2F03C8A7D3}</c15:txfldGUID>
                      <c15:f>'/Users/el1goluj/Documents/ZURICH/PROJECTS/UPMEM/upmem-workloads/Microbenchmarks/AI/[ai_output.xlsx]ai_output (4)'!$J$91</c15:f>
                      <c15:dlblFieldTableCache>
                        <c:ptCount val="1"/>
                        <c:pt idx="0">
                          <c:v>10</c:v>
                        </c:pt>
                      </c15:dlblFieldTableCache>
                    </c15:dlblFTEntry>
                  </c15:dlblFieldTable>
                  <c15:showDataLabelsRange val="0"/>
                </c:ext>
                <c:ext xmlns:c16="http://schemas.microsoft.com/office/drawing/2014/chart" uri="{C3380CC4-5D6E-409C-BE32-E72D297353CC}">
                  <c16:uniqueId val="{00000059-FF8B-5F4C-8BBF-ED4DE736661E}"/>
                </c:ext>
              </c:extLst>
            </c:dLbl>
            <c:dLbl>
              <c:idx val="90"/>
              <c:tx>
                <c:strRef>
                  <c:f>'/Users/el1goluj/Documents/ZURICH/PROJECTS/UPMEM/upmem-workloads/Microbenchmarks/AI/[ai_output.xlsx]ai_output (4)'!$J$92</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{E3B68EB3-00FF-F844-87C0-AB3050510222}</c15:txfldGUID>
                      <c15:f>'/Users/el1goluj/Documents/ZURICH/PROJECTS/UPMEM/upmem-workloads/Microbenchmarks/AI/[ai_output.xlsx]ai_output (4)'!$J$92</c15:f>
                      <c15:dlblFieldTableCache>
                        <c:ptCount val="1"/>
                        <c:pt idx="0">
                          <c:v>11</c:v>
                        </c:pt>
                      </c15:dlblFieldTableCache>
                    </c15:dlblFTEntry>
                  </c15:dlblFieldTable>
                  <c15:showDataLabelsRange val="0"/>
                </c:ext>
                <c:ext xmlns:c16="http://schemas.microsoft.com/office/drawing/2014/chart" uri="{C3380CC4-5D6E-409C-BE32-E72D297353CC}">
                  <c16:uniqueId val="{0000005A-FF8B-5F4C-8BBF-ED4DE736661E}"/>
                </c:ext>
              </c:extLst>
            </c:dLbl>
            <c:dLbl>
              <c:idx val="91"/>
              <c:tx>
                <c:strRef>
                  <c:f>'/Users/el1goluj/Documents/ZURICH/PROJECTS/UPMEM/upmem-workloads/Microbenchmarks/AI/[ai_output.xlsx]ai_output (4)'!$J$93</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{400FF97E-2098-7346-9F56-04A641994720}</c15:txfldGUID>
                      <c15:f>'/Users/el1goluj/Documents/ZURICH/PROJECTS/UPMEM/upmem-workloads/Microbenchmarks/AI/[ai_output.xlsx]ai_output (4)'!$J$93</c15:f>
                      <c15:dlblFieldTableCache>
                        <c:ptCount val="1"/>
                        <c:pt idx="0">
                          <c:v>12</c:v>
                        </c:pt>
                      </c15:dlblFieldTableCache>
                    </c15:dlblFTEntry>
                  </c15:dlblFieldTable>
                  <c15:showDataLabelsRange val="0"/>
                </c:ext>
                <c:ext xmlns:c16="http://schemas.microsoft.com/office/drawing/2014/chart" uri="{C3380CC4-5D6E-409C-BE32-E72D297353CC}">
                  <c16:uniqueId val="{0000005B-FF8B-5F4C-8BBF-ED4DE736661E}"/>
                </c:ext>
              </c:extLst>
            </c:dLbl>
            <c:dLbl>
              <c:idx val="92"/>
              <c:tx>
                <c:strRef>
                  <c:f>'/Users/el1goluj/Documents/ZURICH/PROJECTS/UPMEM/upmem-workloads/Microbenchmarks/AI/[ai_output.xlsx]ai_output (4)'!$J$94</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{A2C596D1-6299-5849-8596-5532158EE0D9}</c15:txfldGUID>
                      <c15:f>'/Users/el1goluj/Documents/ZURICH/PROJECTS/UPMEM/upmem-workloads/Microbenchmarks/AI/[ai_output.xlsx]ai_output (4)'!$J$94</c15:f>
                      <c15:dlblFieldTableCache>
                        <c:ptCount val="1"/>
                        <c:pt idx="0">
                          <c:v>13</c:v>
                        </c:pt>
                      </c15:dlblFieldTableCache>
                    </c15:dlblFTEntry>
                  </c15:dlblFieldTable>
                  <c15:showDataLabelsRange val="0"/>
                </c:ext>
                <c:ext xmlns:c16="http://schemas.microsoft.com/office/drawing/2014/chart" uri="{C3380CC4-5D6E-409C-BE32-E72D297353CC}">
                  <c16:uniqueId val="{0000005C-FF8B-5F4C-8BBF-ED4DE736661E}"/>
                </c:ext>
              </c:extLst>
            </c:dLbl>
            <c:dLbl>
              <c:idx val="93"/>
              <c:tx>
                <c:strRef>
                  <c:f>'/Users/el1goluj/Documents/ZURICH/PROJECTS/UPMEM/upmem-workloads/Microbenchmarks/AI/[ai_output.xlsx]ai_output (4)'!$J$95</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{E4891345-6BB2-E84D-8729-6B9EAF6D4ED7}</c15:txfldGUID>
                      <c15:f>'/Users/el1goluj/Documents/ZURICH/PROJECTS/UPMEM/upmem-workloads/Microbenchmarks/AI/[ai_output.xlsx]ai_output (4)'!$J$95</c15:f>
                      <c15:dlblFieldTableCache>
                        <c:ptCount val="1"/>
                        <c:pt idx="0">
                          <c:v>14</c:v>
                        </c:pt>
                      </c15:dlblFieldTableCache>
                    </c15:dlblFTEntry>
                  </c15:dlblFieldTable>
                  <c15:showDataLabelsRange val="0"/>
                </c:ext>
                <c:ext xmlns:c16="http://schemas.microsoft.com/office/drawing/2014/chart" uri="{C3380CC4-5D6E-409C-BE32-E72D297353CC}">
                  <c16:uniqueId val="{0000005D-FF8B-5F4C-8BBF-ED4DE736661E}"/>
                </c:ext>
              </c:extLst>
            </c:dLbl>
            <c:dLbl>
              <c:idx val="94"/>
              <c:tx>
                <c:strRef>
                  <c:f>'/Users/el1goluj/Documents/ZURICH/PROJECTS/UPMEM/upmem-workloads/Microbenchmarks/AI/[ai_output.xlsx]ai_output (4)'!$J$96</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{AE0DDE30-3B75-0F4D-B91E-E9F193A44543}</c15:txfldGUID>
                      <c15:f>'/Users/el1goluj/Documents/ZURICH/PROJECTS/UPMEM/upmem-workloads/Microbenchmarks/AI/[ai_output.xlsx]ai_output (4)'!$J$96</c15:f>
                      <c15:dlblFieldTableCache>
                        <c:ptCount val="1"/>
                        <c:pt idx="0">
                          <c:v>15</c:v>
                        </c:pt>
                      </c15:dlblFieldTableCache>
                    </c15:dlblFTEntry>
                  </c15:dlblFieldTable>
                  <c15:showDataLabelsRange val="0"/>
                </c:ext>
                <c:ext xmlns:c16="http://schemas.microsoft.com/office/drawing/2014/chart" uri="{C3380CC4-5D6E-409C-BE32-E72D297353CC}">
                  <c16:uniqueId val="{0000005E-FF8B-5F4C-8BBF-ED4DE736661E}"/>
                </c:ext>
              </c:extLst>
            </c:dLbl>
            <c:dLbl>
              <c:idx val="95"/>
              <c:tx>
                <c:strRef>
                  <c:f>'/Users/el1goluj/Documents/ZURICH/PROJECTS/UPMEM/upmem-workloads/Microbenchmarks/AI/[ai_output.xlsx]ai_output (4)'!$J$97</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{4571323A-D767-7140-9CC7-BA896F5C07CC}</c15:txfldGUID>
                      <c15:f>'/Users/el1goluj/Documents/ZURICH/PROJECTS/UPMEM/upmem-workloads/Microbenchmarks/AI/[ai_output.xlsx]ai_output (4)'!$J$97</c15:f>
                      <c15:dlblFieldTableCache>
                        <c:ptCount val="1"/>
                        <c:pt idx="0">
                          <c:v>16</c:v>
                        </c:pt>
                      </c15:dlblFieldTableCache>
                    </c15:dlblFTEntry>
                  </c15:dlblFieldTable>
                  <c15:showDataLabelsRange val="0"/>
                </c:ext>
                <c:ext xmlns:c16="http://schemas.microsoft.com/office/drawing/2014/chart" uri="{C3380CC4-5D6E-409C-BE32-E72D297353CC}">
                  <c16:uniqueId val="{0000005F-FF8B-5F4C-8BBF-ED4DE736661E}"/>
                </c:ext>
              </c:extLst>
            </c:dLbl>
            <c:dLbl>
              <c:idx val="96"/>
              <c:tx>
                <c:strRef>
                  <c:f>'/Users/el1goluj/Documents/ZURICH/PROJECTS/UPMEM/upmem-workloads/Microbenchmarks/AI/[ai_output.xlsx]ai_output (4)'!$J$98</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{BDDC80C6-2F09-E34B-BDD7-6B0114743E2D}</c15:txfldGUID>
                      <c15:f>'/Users/el1goluj/Documents/ZURICH/PROJECTS/UPMEM/upmem-workloads/Microbenchmarks/AI/[ai_output.xlsx]ai_output (4)'!$J$98</c15:f>
                      <c15:dlblFieldTableCache>
                        <c:ptCount val="1"/>
                        <c:pt idx="0">
                          <c:v>1</c:v>
                        </c:pt>
                      </c15:dlblFieldTableCache>
                    </c15:dlblFTEntry>
                  </c15:dlblFieldTable>
                  <c15:showDataLabelsRange val="0"/>
                </c:ext>
                <c:ext xmlns:c16="http://schemas.microsoft.com/office/drawing/2014/chart" uri="{C3380CC4-5D6E-409C-BE32-E72D297353CC}">
                  <c16:uniqueId val="{00000060-FF8B-5F4C-8BBF-ED4DE736661E}"/>
                </c:ext>
              </c:extLst>
            </c:dLbl>
            <c:dLbl>
              <c:idx val="97"/>
              <c:tx>
                <c:strRef>
                  <c:f>'/Users/el1goluj/Documents/ZURICH/PROJECTS/UPMEM/upmem-workloads/Microbenchmarks/AI/[ai_output.xlsx]ai_output (4)'!$J$99</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{0667E5BC-F84A-B342-BBB3-E5C02B966FD6}</c15:txfldGUID>
                      <c15:f>'/Users/el1goluj/Documents/ZURICH/PROJECTS/UPMEM/upmem-workloads/Microbenchmarks/AI/[ai_output.xlsx]ai_output (4)'!$J$99</c15:f>
                      <c15:dlblFieldTableCache>
                        <c:ptCount val="1"/>
                        <c:pt idx="0">
                          <c:v>2</c:v>
                        </c:pt>
                      </c15:dlblFieldTableCache>
                    </c15:dlblFTEntry>
                  </c15:dlblFieldTable>
                  <c15:showDataLabelsRange val="0"/>
                </c:ext>
                <c:ext xmlns:c16="http://schemas.microsoft.com/office/drawing/2014/chart" uri="{C3380CC4-5D6E-409C-BE32-E72D297353CC}">
                  <c16:uniqueId val="{00000061-FF8B-5F4C-8BBF-ED4DE736661E}"/>
                </c:ext>
              </c:extLst>
            </c:dLbl>
            <c:dLbl>
              <c:idx val="98"/>
              <c:tx>
                <c:strRef>
                  <c:f>'/Users/el1goluj/Documents/ZURICH/PROJECTS/UPMEM/upmem-workloads/Microbenchmarks/AI/[ai_output.xlsx]ai_output (4)'!$J$100</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{1E915C8C-0A6B-7F47-8364-7F40F74F25C3}</c15:txfldGUID>
                      <c15:f>'/Users/el1goluj/Documents/ZURICH/PROJECTS/UPMEM/upmem-workloads/Microbenchmarks/AI/[ai_output.xlsx]ai_output (4)'!$J$100</c15:f>
                      <c15:dlblFieldTableCache>
                        <c:ptCount val="1"/>
                        <c:pt idx="0">
                          <c:v>3</c:v>
                        </c:pt>
                      </c15:dlblFieldTableCache>
                    </c15:dlblFTEntry>
                  </c15:dlblFieldTable>
                  <c15:showDataLabelsRange val="0"/>
                </c:ext>
                <c:ext xmlns:c16="http://schemas.microsoft.com/office/drawing/2014/chart" uri="{C3380CC4-5D6E-409C-BE32-E72D297353CC}">
                  <c16:uniqueId val="{00000062-FF8B-5F4C-8BBF-ED4DE736661E}"/>
                </c:ext>
              </c:extLst>
            </c:dLbl>
            <c:dLbl>
              <c:idx val="99"/>
              <c:tx>
                <c:strRef>
                  <c:f>'/Users/el1goluj/Documents/ZURICH/PROJECTS/UPMEM/upmem-workloads/Microbenchmarks/AI/[ai_output.xlsx]ai_output (4)'!$J$101</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{0A6F2AE7-C513-9846-B88C-8B7D1A5F5A52}</c15:txfldGUID>
                      <c15:f>'/Users/el1goluj/Documents/ZURICH/PROJECTS/UPMEM/upmem-workloads/Microbenchmarks/AI/[ai_output.xlsx]ai_output (4)'!$J$101</c15:f>
                      <c15:dlblFieldTableCache>
                        <c:ptCount val="1"/>
                        <c:pt idx="0">
                          <c:v>4</c:v>
                        </c:pt>
                      </c15:dlblFieldTableCache>
                    </c15:dlblFTEntry>
                  </c15:dlblFieldTable>
                  <c15:showDataLabelsRange val="0"/>
                </c:ext>
                <c:ext xmlns:c16="http://schemas.microsoft.com/office/drawing/2014/chart" uri="{C3380CC4-5D6E-409C-BE32-E72D297353CC}">
                  <c16:uniqueId val="{00000063-FF8B-5F4C-8BBF-ED4DE736661E}"/>
                </c:ext>
              </c:extLst>
            </c:dLbl>
            <c:dLbl>
              <c:idx val="100"/>
              <c:tx>
                <c:strRef>
                  <c:f>'/Users/el1goluj/Documents/ZURICH/PROJECTS/UPMEM/upmem-workloads/Microbenchmarks/AI/[ai_output.xlsx]ai_output (4)'!$J$102</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{DC1BEC3C-9DB6-A248-BDFE-A00A9EFEE17F}</c15:txfldGUID>
                      <c15:f>'/Users/el1goluj/Documents/ZURICH/PROJECTS/UPMEM/upmem-workloads/Microbenchmarks/AI/[ai_output.xlsx]ai_output (4)'!$J$102</c15:f>
                      <c15:dlblFieldTableCache>
                        <c:ptCount val="1"/>
                        <c:pt idx="0">
                          <c:v>5</c:v>
                        </c:pt>
                      </c15:dlblFieldTableCache>
                    </c15:dlblFTEntry>
                  </c15:dlblFieldTable>
                  <c15:showDataLabelsRange val="0"/>
                </c:ext>
                <c:ext xmlns:c16="http://schemas.microsoft.com/office/drawing/2014/chart" uri="{C3380CC4-5D6E-409C-BE32-E72D297353CC}">
                  <c16:uniqueId val="{00000064-FF8B-5F4C-8BBF-ED4DE736661E}"/>
                </c:ext>
              </c:extLst>
            </c:dLbl>
            <c:dLbl>
              <c:idx val="101"/>
              <c:tx>
                <c:strRef>
                  <c:f>'/Users/el1goluj/Documents/ZURICH/PROJECTS/UPMEM/upmem-workloads/Microbenchmarks/AI/[ai_output.xlsx]ai_output (4)'!$J$103</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{BDFFC0D4-DF43-1B4A-9C61-2C86FDBD6E76}</c15:txfldGUID>
                      <c15:f>'/Users/el1goluj/Documents/ZURICH/PROJECTS/UPMEM/upmem-workloads/Microbenchmarks/AI/[ai_output.xlsx]ai_output (4)'!$J$103</c15:f>
                      <c15:dlblFieldTableCache>
                        <c:ptCount val="1"/>
                        <c:pt idx="0">
                          <c:v>6</c:v>
                        </c:pt>
                      </c15:dlblFieldTableCache>
                    </c15:dlblFTEntry>
                  </c15:dlblFieldTable>
                  <c15:showDataLabelsRange val="0"/>
                </c:ext>
                <c:ext xmlns:c16="http://schemas.microsoft.com/office/drawing/2014/chart" uri="{C3380CC4-5D6E-409C-BE32-E72D297353CC}">
                  <c16:uniqueId val="{00000065-FF8B-5F4C-8BBF-ED4DE736661E}"/>
                </c:ext>
              </c:extLst>
            </c:dLbl>
            <c:dLbl>
              <c:idx val="102"/>
              <c:tx>
                <c:strRef>
                  <c:f>'/Users/el1goluj/Documents/ZURICH/PROJECTS/UPMEM/upmem-workloads/Microbenchmarks/AI/[ai_output.xlsx]ai_output (4)'!$J$104</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{A4DBA920-6926-9F47-B65A-99D784398954}</c15:txfldGUID>
                      <c15:f>'/Users/el1goluj/Documents/ZURICH/PROJECTS/UPMEM/upmem-workloads/Microbenchmarks/AI/[ai_output.xlsx]ai_output (4)'!$J$104</c15:f>
                      <c15:dlblFieldTableCache>
                        <c:ptCount val="1"/>
                        <c:pt idx="0">
                          <c:v>7</c:v>
                        </c:pt>
                      </c15:dlblFieldTableCache>
                    </c15:dlblFTEntry>
                  </c15:dlblFieldTable>
                  <c15:showDataLabelsRange val="0"/>
                </c:ext>
                <c:ext xmlns:c16="http://schemas.microsoft.com/office/drawing/2014/chart" uri="{C3380CC4-5D6E-409C-BE32-E72D297353CC}">
                  <c16:uniqueId val="{00000066-FF8B-5F4C-8BBF-ED4DE736661E}"/>
                </c:ext>
              </c:extLst>
            </c:dLbl>
            <c:dLbl>
              <c:idx val="103"/>
              <c:tx>
                <c:strRef>
                  <c:f>'/Users/el1goluj/Documents/ZURICH/PROJECTS/UPMEM/upmem-workloads/Microbenchmarks/AI/[ai_output.xlsx]ai_output (4)'!$J$105</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{8B9BF1E8-89FA-5C42-8D51-2C8ACA4C4A03}</c15:txfldGUID>
                      <c15:f>'/Users/el1goluj/Documents/ZURICH/PROJECTS/UPMEM/upmem-workloads/Microbenchmarks/AI/[ai_output.xlsx]ai_output (4)'!$J$105</c15:f>
                      <c15:dlblFieldTableCache>
                        <c:ptCount val="1"/>
                        <c:pt idx="0">
                          <c:v>8</c:v>
                        </c:pt>
                      </c15:dlblFieldTableCache>
                    </c15:dlblFTEntry>
                  </c15:dlblFieldTable>
                  <c15:showDataLabelsRange val="0"/>
                </c:ext>
                <c:ext xmlns:c16="http://schemas.microsoft.com/office/drawing/2014/chart" uri="{C3380CC4-5D6E-409C-BE32-E72D297353CC}">
                  <c16:uniqueId val="{00000067-FF8B-5F4C-8BBF-ED4DE736661E}"/>
                </c:ext>
              </c:extLst>
            </c:dLbl>
            <c:dLbl>
              <c:idx val="104"/>
              <c:tx>
                <c:strRef>
                  <c:f>'/Users/el1goluj/Documents/ZURICH/PROJECTS/UPMEM/upmem-workloads/Microbenchmarks/AI/[ai_output.xlsx]ai_output (4)'!$J$106</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{67BDBC04-F074-9641-84B5-529A7BE2A8EA}</c15:txfldGUID>
                      <c15:f>'/Users/el1goluj/Documents/ZURICH/PROJECTS/UPMEM/upmem-workloads/Microbenchmarks/AI/[ai_output.xlsx]ai_output (4)'!$J$106</c15:f>
                      <c15:dlblFieldTableCache>
                        <c:ptCount val="1"/>
                        <c:pt idx="0">
                          <c:v>9</c:v>
                        </c:pt>
                      </c15:dlblFieldTableCache>
                    </c15:dlblFTEntry>
                  </c15:dlblFieldTable>
                  <c15:showDataLabelsRange val="0"/>
                </c:ext>
                <c:ext xmlns:c16="http://schemas.microsoft.com/office/drawing/2014/chart" uri="{C3380CC4-5D6E-409C-BE32-E72D297353CC}">
                  <c16:uniqueId val="{00000068-FF8B-5F4C-8BBF-ED4DE736661E}"/>
                </c:ext>
              </c:extLst>
            </c:dLbl>
            <c:dLbl>
              <c:idx val="105"/>
              <c:tx>
                <c:strRef>
                  <c:f>'/Users/el1goluj/Documents/ZURICH/PROJECTS/UPMEM/upmem-workloads/Microbenchmarks/AI/[ai_output.xlsx]ai_output (4)'!$J$107</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{A254F5FB-1FC8-924B-90C8-4C01F118E388}</c15:txfldGUID>
                      <c15:f>'/Users/el1goluj/Documents/ZURICH/PROJECTS/UPMEM/upmem-workloads/Microbenchmarks/AI/[ai_output.xlsx]ai_output (4)'!$J$107</c15:f>
                      <c15:dlblFieldTableCache>
                        <c:ptCount val="1"/>
                        <c:pt idx="0">
                          <c:v>10</c:v>
                        </c:pt>
                      </c15:dlblFieldTableCache>
                    </c15:dlblFTEntry>
                  </c15:dlblFieldTable>
                  <c15:showDataLabelsRange val="0"/>
                </c:ext>
                <c:ext xmlns:c16="http://schemas.microsoft.com/office/drawing/2014/chart" uri="{C3380CC4-5D6E-409C-BE32-E72D297353CC}">
                  <c16:uniqueId val="{00000069-FF8B-5F4C-8BBF-ED4DE736661E}"/>
                </c:ext>
              </c:extLst>
            </c:dLbl>
            <c:dLbl>
              <c:idx val="106"/>
              <c:tx>
                <c:strRef>
                  <c:f>'/Users/el1goluj/Documents/ZURICH/PROJECTS/UPMEM/upmem-workloads/Microbenchmarks/AI/[ai_output.xlsx]ai_output (4)'!$J$108</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{82A4EF2E-2552-1244-BBE4-62F091943F6B}</c15:txfldGUID>
                      <c15:f>'/Users/el1goluj/Documents/ZURICH/PROJECTS/UPMEM/upmem-workloads/Microbenchmarks/AI/[ai_output.xlsx]ai_output (4)'!$J$108</c15:f>
                      <c15:dlblFieldTableCache>
                        <c:ptCount val="1"/>
                        <c:pt idx="0">
                          <c:v>11</c:v>
                        </c:pt>
                      </c15:dlblFieldTableCache>
                    </c15:dlblFTEntry>
                  </c15:dlblFieldTable>
                  <c15:showDataLabelsRange val="0"/>
                </c:ext>
                <c:ext xmlns:c16="http://schemas.microsoft.com/office/drawing/2014/chart" uri="{C3380CC4-5D6E-409C-BE32-E72D297353CC}">
                  <c16:uniqueId val="{0000006A-FF8B-5F4C-8BBF-ED4DE736661E}"/>
                </c:ext>
              </c:extLst>
            </c:dLbl>
            <c:dLbl>
              <c:idx val="107"/>
              <c:tx>
                <c:strRef>
                  <c:f>'/Users/el1goluj/Documents/ZURICH/PROJECTS/UPMEM/upmem-workloads/Microbenchmarks/AI/[ai_output.xlsx]ai_output (4)'!$J$109</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{14D5F87E-FEB9-BF4C-A62D-669F04D6108A}</c15:txfldGUID>
                      <c15:f>'/Users/el1goluj/Documents/ZURICH/PROJECTS/UPMEM/upmem-workloads/Microbenchmarks/AI/[ai_output.xlsx]ai_output (4)'!$J$109</c15:f>
                      <c15:dlblFieldTableCache>
                        <c:ptCount val="1"/>
                        <c:pt idx="0">
                          <c:v>12</c:v>
                        </c:pt>
                      </c15:dlblFieldTableCache>
                    </c15:dlblFTEntry>
                  </c15:dlblFieldTable>
                  <c15:showDataLabelsRange val="0"/>
                </c:ext>
                <c:ext xmlns:c16="http://schemas.microsoft.com/office/drawing/2014/chart" uri="{C3380CC4-5D6E-409C-BE32-E72D297353CC}">
                  <c16:uniqueId val="{0000006B-FF8B-5F4C-8BBF-ED4DE736661E}"/>
                </c:ext>
              </c:extLst>
            </c:dLbl>
            <c:dLbl>
              <c:idx val="108"/>
              <c:tx>
                <c:strRef>
                  <c:f>'/Users/el1goluj/Documents/ZURICH/PROJECTS/UPMEM/upmem-workloads/Microbenchmarks/AI/[ai_output.xlsx]ai_output (4)'!$J$110</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{68854E15-45F4-4B4F-AFD7-171DBA85B409}</c15:txfldGUID>
                      <c15:f>'/Users/el1goluj/Documents/ZURICH/PROJECTS/UPMEM/upmem-workloads/Microbenchmarks/AI/[ai_output.xlsx]ai_output (4)'!$J$110</c15:f>
                      <c15:dlblFieldTableCache>
                        <c:ptCount val="1"/>
                        <c:pt idx="0">
                          <c:v>13</c:v>
                        </c:pt>
                      </c15:dlblFieldTableCache>
                    </c15:dlblFTEntry>
                  </c15:dlblFieldTable>
                  <c15:showDataLabelsRange val="0"/>
                </c:ext>
                <c:ext xmlns:c16="http://schemas.microsoft.com/office/drawing/2014/chart" uri="{C3380CC4-5D6E-409C-BE32-E72D297353CC}">
                  <c16:uniqueId val="{0000006C-FF8B-5F4C-8BBF-ED4DE736661E}"/>
                </c:ext>
              </c:extLst>
            </c:dLbl>
            <c:dLbl>
              <c:idx val="109"/>
              <c:tx>
                <c:strRef>
                  <c:f>'/Users/el1goluj/Documents/ZURICH/PROJECTS/UPMEM/upmem-workloads/Microbenchmarks/AI/[ai_output.xlsx]ai_output (4)'!$J$111</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{DC3A9DCB-0316-A445-857A-CE5F27488BC0}</c15:txfldGUID>
                      <c15:f>'/Users/el1goluj/Documents/ZURICH/PROJECTS/UPMEM/upmem-workloads/Microbenchmarks/AI/[ai_output.xlsx]ai_output (4)'!$J$111</c15:f>
                      <c15:dlblFieldTableCache>
                        <c:ptCount val="1"/>
                        <c:pt idx="0">
                          <c:v>14</c:v>
                        </c:pt>
                      </c15:dlblFieldTableCache>
                    </c15:dlblFTEntry>
                  </c15:dlblFieldTable>
                  <c15:showDataLabelsRange val="0"/>
                </c:ext>
                <c:ext xmlns:c16="http://schemas.microsoft.com/office/drawing/2014/chart" uri="{C3380CC4-5D6E-409C-BE32-E72D297353CC}">
                  <c16:uniqueId val="{0000006D-FF8B-5F4C-8BBF-ED4DE736661E}"/>
                </c:ext>
              </c:extLst>
            </c:dLbl>
            <c:dLbl>
              <c:idx val="110"/>
              <c:tx>
                <c:strRef>
                  <c:f>'/Users/el1goluj/Documents/ZURICH/PROJECTS/UPMEM/upmem-workloads/Microbenchmarks/AI/[ai_output.xlsx]ai_output (4)'!$J$112</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{81BB5C45-2E35-F24A-A7C7-3A527F5D837F}</c15:txfldGUID>
                      <c15:f>'/Users/el1goluj/Documents/ZURICH/PROJECTS/UPMEM/upmem-workloads/Microbenchmarks/AI/[ai_output.xlsx]ai_output (4)'!$J$112</c15:f>
                      <c15:dlblFieldTableCache>
                        <c:ptCount val="1"/>
                        <c:pt idx="0">
                          <c:v>15</c:v>
                        </c:pt>
                      </c15:dlblFieldTableCache>
                    </c15:dlblFTEntry>
                  </c15:dlblFieldTable>
                  <c15:showDataLabelsRange val="0"/>
                </c:ext>
                <c:ext xmlns:c16="http://schemas.microsoft.com/office/drawing/2014/chart" uri="{C3380CC4-5D6E-409C-BE32-E72D297353CC}">
                  <c16:uniqueId val="{0000006E-FF8B-5F4C-8BBF-ED4DE736661E}"/>
                </c:ext>
              </c:extLst>
            </c:dLbl>
            <c:dLbl>
              <c:idx val="111"/>
              <c:tx>
                <c:strRef>
                  <c:f>'/Users/el1goluj/Documents/ZURICH/PROJECTS/UPMEM/upmem-workloads/Microbenchmarks/AI/[ai_output.xlsx]ai_output (4)'!$J$113</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{E09734D5-5331-3D46-81D7-3C50C4CD47FF}</c15:txfldGUID>
                      <c15:f>'/Users/el1goluj/Documents/ZURICH/PROJECTS/UPMEM/upmem-workloads/Microbenchmarks/AI/[ai_output.xlsx]ai_output (4)'!$J$113</c15:f>
                      <c15:dlblFieldTableCache>
                        <c:ptCount val="1"/>
                        <c:pt idx="0">
                          <c:v>16</c:v>
                        </c:pt>
                      </c15:dlblFieldTableCache>
                    </c15:dlblFTEntry>
                  </c15:dlblFieldTable>
                  <c15:showDataLabelsRange val="0"/>
                </c:ext>
                <c:ext xmlns:c16="http://schemas.microsoft.com/office/drawing/2014/chart" uri="{C3380CC4-5D6E-409C-BE32-E72D297353CC}">
                  <c16:uniqueId val="{0000006F-FF8B-5F4C-8BBF-ED4DE736661E}"/>
                </c:ext>
              </c:extLst>
            </c:dLbl>
            <c:dLbl>
              <c:idx val="112"/>
              <c:tx>
                <c:strRef>
                  <c:f>'/Users/el1goluj/Documents/ZURICH/PROJECTS/UPMEM/upmem-workloads/Microbenchmarks/AI/[ai_output.xlsx]ai_output (4)'!$J$114</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{A6B7D6DD-EF53-9A4A-9CBD-02573F404487}</c15:txfldGUID>
                      <c15:f>'/Users/el1goluj/Documents/ZURICH/PROJECTS/UPMEM/upmem-workloads/Microbenchmarks/AI/[ai_output.xlsx]ai_output (4)'!$J$114</c15:f>
                      <c15:dlblFieldTableCache>
                        <c:ptCount val="1"/>
                        <c:pt idx="0">
                          <c:v>1</c:v>
                        </c:pt>
                      </c15:dlblFieldTableCache>
                    </c15:dlblFTEntry>
                  </c15:dlblFieldTable>
                  <c15:showDataLabelsRange val="0"/>
                </c:ext>
                <c:ext xmlns:c16="http://schemas.microsoft.com/office/drawing/2014/chart" uri="{C3380CC4-5D6E-409C-BE32-E72D297353CC}">
                  <c16:uniqueId val="{00000070-FF8B-5F4C-8BBF-ED4DE736661E}"/>
                </c:ext>
              </c:extLst>
            </c:dLbl>
            <c:dLbl>
              <c:idx val="113"/>
              <c:tx>
                <c:strRef>
                  <c:f>'/Users/el1goluj/Documents/ZURICH/PROJECTS/UPMEM/upmem-workloads/Microbenchmarks/AI/[ai_output.xlsx]ai_output (4)'!$J$115</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{DC3E2AB1-AB3C-454F-B7A4-90792FA85632}</c15:txfldGUID>
                      <c15:f>'/Users/el1goluj/Documents/ZURICH/PROJECTS/UPMEM/upmem-workloads/Microbenchmarks/AI/[ai_output.xlsx]ai_output (4)'!$J$115</c15:f>
                      <c15:dlblFieldTableCache>
                        <c:ptCount val="1"/>
                        <c:pt idx="0">
                          <c:v>2</c:v>
                        </c:pt>
                      </c15:dlblFieldTableCache>
                    </c15:dlblFTEntry>
                  </c15:dlblFieldTable>
                  <c15:showDataLabelsRange val="0"/>
                </c:ext>
                <c:ext xmlns:c16="http://schemas.microsoft.com/office/drawing/2014/chart" uri="{C3380CC4-5D6E-409C-BE32-E72D297353CC}">
                  <c16:uniqueId val="{00000071-FF8B-5F4C-8BBF-ED4DE736661E}"/>
                </c:ext>
              </c:extLst>
            </c:dLbl>
            <c:dLbl>
              <c:idx val="114"/>
              <c:tx>
                <c:strRef>
                  <c:f>'/Users/el1goluj/Documents/ZURICH/PROJECTS/UPMEM/upmem-workloads/Microbenchmarks/AI/[ai_output.xlsx]ai_output (4)'!$J$116</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{B4EB5CAF-DE3A-B440-A273-976B3816C769}</c15:txfldGUID>
                      <c15:f>'/Users/el1goluj/Documents/ZURICH/PROJECTS/UPMEM/upmem-workloads/Microbenchmarks/AI/[ai_output.xlsx]ai_output (4)'!$J$116</c15:f>
                      <c15:dlblFieldTableCache>
                        <c:ptCount val="1"/>
                        <c:pt idx="0">
                          <c:v>3</c:v>
                        </c:pt>
                      </c15:dlblFieldTableCache>
                    </c15:dlblFTEntry>
                  </c15:dlblFieldTable>
                  <c15:showDataLabelsRange val="0"/>
                </c:ext>
                <c:ext xmlns:c16="http://schemas.microsoft.com/office/drawing/2014/chart" uri="{C3380CC4-5D6E-409C-BE32-E72D297353CC}">
                  <c16:uniqueId val="{00000072-FF8B-5F4C-8BBF-ED4DE736661E}"/>
                </c:ext>
              </c:extLst>
            </c:dLbl>
            <c:dLbl>
              <c:idx val="115"/>
              <c:tx>
                <c:strRef>
                  <c:f>'/Users/el1goluj/Documents/ZURICH/PROJECTS/UPMEM/upmem-workloads/Microbenchmarks/AI/[ai_output.xlsx]ai_output (4)'!$J$117</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{AE79CDC7-303B-B64D-982A-82EEBD2CDD9C}</c15:txfldGUID>
                      <c15:f>'/Users/el1goluj/Documents/ZURICH/PROJECTS/UPMEM/upmem-workloads/Microbenchmarks/AI/[ai_output.xlsx]ai_output (4)'!$J$117</c15:f>
                      <c15:dlblFieldTableCache>
                        <c:ptCount val="1"/>
                        <c:pt idx="0">
                          <c:v>4</c:v>
                        </c:pt>
                      </c15:dlblFieldTableCache>
                    </c15:dlblFTEntry>
                  </c15:dlblFieldTable>
                  <c15:showDataLabelsRange val="0"/>
                </c:ext>
                <c:ext xmlns:c16="http://schemas.microsoft.com/office/drawing/2014/chart" uri="{C3380CC4-5D6E-409C-BE32-E72D297353CC}">
                  <c16:uniqueId val="{00000073-FF8B-5F4C-8BBF-ED4DE736661E}"/>
                </c:ext>
              </c:extLst>
            </c:dLbl>
            <c:dLbl>
              <c:idx val="116"/>
              <c:tx>
                <c:strRef>
                  <c:f>'/Users/el1goluj/Documents/ZURICH/PROJECTS/UPMEM/upmem-workloads/Microbenchmarks/AI/[ai_output.xlsx]ai_output (4)'!$J$118</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{CD651822-DC12-0F45-A532-668832BBDFD9}</c15:txfldGUID>
                      <c15:f>'/Users/el1goluj/Documents/ZURICH/PROJECTS/UPMEM/upmem-workloads/Microbenchmarks/AI/[ai_output.xlsx]ai_output (4)'!$J$118</c15:f>
                      <c15:dlblFieldTableCache>
                        <c:ptCount val="1"/>
                        <c:pt idx="0">
                          <c:v>5</c:v>
                        </c:pt>
                      </c15:dlblFieldTableCache>
                    </c15:dlblFTEntry>
                  </c15:dlblFieldTable>
                  <c15:showDataLabelsRange val="0"/>
                </c:ext>
                <c:ext xmlns:c16="http://schemas.microsoft.com/office/drawing/2014/chart" uri="{C3380CC4-5D6E-409C-BE32-E72D297353CC}">
                  <c16:uniqueId val="{00000074-FF8B-5F4C-8BBF-ED4DE736661E}"/>
                </c:ext>
              </c:extLst>
            </c:dLbl>
            <c:dLbl>
              <c:idx val="117"/>
              <c:tx>
                <c:strRef>
                  <c:f>'/Users/el1goluj/Documents/ZURICH/PROJECTS/UPMEM/upmem-workloads/Microbenchmarks/AI/[ai_output.xlsx]ai_output (4)'!$J$119</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{8718D9E6-4446-4D4F-B790-98940ABFB104}</c15:txfldGUID>
                      <c15:f>'/Users/el1goluj/Documents/ZURICH/PROJECTS/UPMEM/upmem-workloads/Microbenchmarks/AI/[ai_output.xlsx]ai_output (4)'!$J$119</c15:f>
                      <c15:dlblFieldTableCache>
                        <c:ptCount val="1"/>
                        <c:pt idx="0">
                          <c:v>6</c:v>
                        </c:pt>
                      </c15:dlblFieldTableCache>
                    </c15:dlblFTEntry>
                  </c15:dlblFieldTable>
                  <c15:showDataLabelsRange val="0"/>
                </c:ext>
                <c:ext xmlns:c16="http://schemas.microsoft.com/office/drawing/2014/chart" uri="{C3380CC4-5D6E-409C-BE32-E72D297353CC}">
                  <c16:uniqueId val="{00000075-FF8B-5F4C-8BBF-ED4DE736661E}"/>
                </c:ext>
              </c:extLst>
            </c:dLbl>
            <c:dLbl>
              <c:idx val="118"/>
              <c:tx>
                <c:strRef>
                  <c:f>'/Users/el1goluj/Documents/ZURICH/PROJECTS/UPMEM/upmem-workloads/Microbenchmarks/AI/[ai_output.xlsx]ai_output (4)'!$J$120</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{E05E1E0E-CFDE-4743-B316-F9EAE0E3D464}</c15:txfldGUID>
                      <c15:f>'/Users/el1goluj/Documents/ZURICH/PROJECTS/UPMEM/upmem-workloads/Microbenchmarks/AI/[ai_output.xlsx]ai_output (4)'!$J$120</c15:f>
                      <c15:dlblFieldTableCache>
                        <c:ptCount val="1"/>
                        <c:pt idx="0">
                          <c:v>7</c:v>
                        </c:pt>
                      </c15:dlblFieldTableCache>
                    </c15:dlblFTEntry>
                  </c15:dlblFieldTable>
                  <c15:showDataLabelsRange val="0"/>
                </c:ext>
                <c:ext xmlns:c16="http://schemas.microsoft.com/office/drawing/2014/chart" uri="{C3380CC4-5D6E-409C-BE32-E72D297353CC}">
                  <c16:uniqueId val="{00000076-FF8B-5F4C-8BBF-ED4DE736661E}"/>
                </c:ext>
              </c:extLst>
            </c:dLbl>
            <c:dLbl>
              <c:idx val="119"/>
              <c:tx>
                <c:strRef>
                  <c:f>'/Users/el1goluj/Documents/ZURICH/PROJECTS/UPMEM/upmem-workloads/Microbenchmarks/AI/[ai_output.xlsx]ai_output (4)'!$J$121</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{CA0FCA89-C835-3E4E-9BEE-ABB3940D4669}</c15:txfldGUID>
                      <c15:f>'/Users/el1goluj/Documents/ZURICH/PROJECTS/UPMEM/upmem-workloads/Microbenchmarks/AI/[ai_output.xlsx]ai_output (4)'!$J$121</c15:f>
                      <c15:dlblFieldTableCache>
                        <c:ptCount val="1"/>
                        <c:pt idx="0">
                          <c:v>8</c:v>
                        </c:pt>
                      </c15:dlblFieldTableCache>
                    </c15:dlblFTEntry>
                  </c15:dlblFieldTable>
                  <c15:showDataLabelsRange val="0"/>
                </c:ext>
                <c:ext xmlns:c16="http://schemas.microsoft.com/office/drawing/2014/chart" uri="{C3380CC4-5D6E-409C-BE32-E72D297353CC}">
                  <c16:uniqueId val="{00000077-FF8B-5F4C-8BBF-ED4DE736661E}"/>
                </c:ext>
              </c:extLst>
            </c:dLbl>
            <c:dLbl>
              <c:idx val="120"/>
              <c:tx>
                <c:strRef>
                  <c:f>'/Users/el1goluj/Documents/ZURICH/PROJECTS/UPMEM/upmem-workloads/Microbenchmarks/AI/[ai_output.xlsx]ai_output (4)'!$J$122</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{48C68151-4921-124E-AEE3-4BB82B530767}</c15:txfldGUID>
                      <c15:f>'/Users/el1goluj/Documents/ZURICH/PROJECTS/UPMEM/upmem-workloads/Microbenchmarks/AI/[ai_output.xlsx]ai_output (4)'!$J$122</c15:f>
                      <c15:dlblFieldTableCache>
                        <c:ptCount val="1"/>
                        <c:pt idx="0">
                          <c:v>9</c:v>
                        </c:pt>
                      </c15:dlblFieldTableCache>
                    </c15:dlblFTEntry>
                  </c15:dlblFieldTable>
                  <c15:showDataLabelsRange val="0"/>
                </c:ext>
                <c:ext xmlns:c16="http://schemas.microsoft.com/office/drawing/2014/chart" uri="{C3380CC4-5D6E-409C-BE32-E72D297353CC}">
                  <c16:uniqueId val="{00000078-FF8B-5F4C-8BBF-ED4DE736661E}"/>
                </c:ext>
              </c:extLst>
            </c:dLbl>
            <c:dLbl>
              <c:idx val="121"/>
              <c:tx>
                <c:strRef>
                  <c:f>'/Users/el1goluj/Documents/ZURICH/PROJECTS/UPMEM/upmem-workloads/Microbenchmarks/AI/[ai_output.xlsx]ai_output (4)'!$J$123</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{EAEA53E7-BE1F-5547-807A-4BF3D73AC526}</c15:txfldGUID>
                      <c15:f>'/Users/el1goluj/Documents/ZURICH/PROJECTS/UPMEM/upmem-workloads/Microbenchmarks/AI/[ai_output.xlsx]ai_output (4)'!$J$123</c15:f>
                      <c15:dlblFieldTableCache>
                        <c:ptCount val="1"/>
                        <c:pt idx="0">
                          <c:v>10</c:v>
                        </c:pt>
                      </c15:dlblFieldTableCache>
                    </c15:dlblFTEntry>
                  </c15:dlblFieldTable>
                  <c15:showDataLabelsRange val="0"/>
                </c:ext>
                <c:ext xmlns:c16="http://schemas.microsoft.com/office/drawing/2014/chart" uri="{C3380CC4-5D6E-409C-BE32-E72D297353CC}">
                  <c16:uniqueId val="{00000079-FF8B-5F4C-8BBF-ED4DE736661E}"/>
                </c:ext>
              </c:extLst>
            </c:dLbl>
            <c:dLbl>
              <c:idx val="122"/>
              <c:tx>
                <c:strRef>
                  <c:f>'/Users/el1goluj/Documents/ZURICH/PROJECTS/UPMEM/upmem-workloads/Microbenchmarks/AI/[ai_output.xlsx]ai_output (4)'!$J$124</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{6EF0A1F9-C6F2-8440-ABC6-F54FBF6228A2}</c15:txfldGUID>
                      <c15:f>'/Users/el1goluj/Documents/ZURICH/PROJECTS/UPMEM/upmem-workloads/Microbenchmarks/AI/[ai_output.xlsx]ai_output (4)'!$J$124</c15:f>
                      <c15:dlblFieldTableCache>
                        <c:ptCount val="1"/>
                        <c:pt idx="0">
                          <c:v>11</c:v>
                        </c:pt>
                      </c15:dlblFieldTableCache>
                    </c15:dlblFTEntry>
                  </c15:dlblFieldTable>
                  <c15:showDataLabelsRange val="0"/>
                </c:ext>
                <c:ext xmlns:c16="http://schemas.microsoft.com/office/drawing/2014/chart" uri="{C3380CC4-5D6E-409C-BE32-E72D297353CC}">
                  <c16:uniqueId val="{0000007A-FF8B-5F4C-8BBF-ED4DE736661E}"/>
                </c:ext>
              </c:extLst>
            </c:dLbl>
            <c:dLbl>
              <c:idx val="123"/>
              <c:tx>
                <c:strRef>
                  <c:f>'/Users/el1goluj/Documents/ZURICH/PROJECTS/UPMEM/upmem-workloads/Microbenchmarks/AI/[ai_output.xlsx]ai_output (4)'!$J$125</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{604CD130-932A-6445-956A-28C800F3ECF5}</c15:txfldGUID>
                      <c15:f>'/Users/el1goluj/Documents/ZURICH/PROJECTS/UPMEM/upmem-workloads/Microbenchmarks/AI/[ai_output.xlsx]ai_output (4)'!$J$125</c15:f>
                      <c15:dlblFieldTableCache>
                        <c:ptCount val="1"/>
                        <c:pt idx="0">
                          <c:v>12</c:v>
                        </c:pt>
                      </c15:dlblFieldTableCache>
                    </c15:dlblFTEntry>
                  </c15:dlblFieldTable>
                  <c15:showDataLabelsRange val="0"/>
                </c:ext>
                <c:ext xmlns:c16="http://schemas.microsoft.com/office/drawing/2014/chart" uri="{C3380CC4-5D6E-409C-BE32-E72D297353CC}">
                  <c16:uniqueId val="{0000007B-FF8B-5F4C-8BBF-ED4DE736661E}"/>
                </c:ext>
              </c:extLst>
            </c:dLbl>
            <c:dLbl>
              <c:idx val="124"/>
              <c:tx>
                <c:strRef>
                  <c:f>'/Users/el1goluj/Documents/ZURICH/PROJECTS/UPMEM/upmem-workloads/Microbenchmarks/AI/[ai_output.xlsx]ai_output (4)'!$J$126</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{0471A6D9-EE67-7E43-ADEE-A198E02FF19D}</c15:txfldGUID>
                      <c15:f>'/Users/el1goluj/Documents/ZURICH/PROJECTS/UPMEM/upmem-workloads/Microbenchmarks/AI/[ai_output.xlsx]ai_output (4)'!$J$126</c15:f>
                      <c15:dlblFieldTableCache>
                        <c:ptCount val="1"/>
                        <c:pt idx="0">
                          <c:v>13</c:v>
                        </c:pt>
                      </c15:dlblFieldTableCache>
                    </c15:dlblFTEntry>
                  </c15:dlblFieldTable>
                  <c15:showDataLabelsRange val="0"/>
                </c:ext>
                <c:ext xmlns:c16="http://schemas.microsoft.com/office/drawing/2014/chart" uri="{C3380CC4-5D6E-409C-BE32-E72D297353CC}">
                  <c16:uniqueId val="{0000007C-FF8B-5F4C-8BBF-ED4DE736661E}"/>
                </c:ext>
              </c:extLst>
            </c:dLbl>
            <c:dLbl>
              <c:idx val="125"/>
              <c:tx>
                <c:strRef>
                  <c:f>'/Users/el1goluj/Documents/ZURICH/PROJECTS/UPMEM/upmem-workloads/Microbenchmarks/AI/[ai_output.xlsx]ai_output (4)'!$J$127</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{B22EA9C3-94F5-B443-98CA-B56762AC9A44}</c15:txfldGUID>
                      <c15:f>'/Users/el1goluj/Documents/ZURICH/PROJECTS/UPMEM/upmem-workloads/Microbenchmarks/AI/[ai_output.xlsx]ai_output (4)'!$J$127</c15:f>
                      <c15:dlblFieldTableCache>
                        <c:ptCount val="1"/>
                        <c:pt idx="0">
                          <c:v>14</c:v>
                        </c:pt>
                      </c15:dlblFieldTableCache>
                    </c15:dlblFTEntry>
                  </c15:dlblFieldTable>
                  <c15:showDataLabelsRange val="0"/>
                </c:ext>
                <c:ext xmlns:c16="http://schemas.microsoft.com/office/drawing/2014/chart" uri="{C3380CC4-5D6E-409C-BE32-E72D297353CC}">
                  <c16:uniqueId val="{0000007D-FF8B-5F4C-8BBF-ED4DE736661E}"/>
                </c:ext>
              </c:extLst>
            </c:dLbl>
            <c:dLbl>
              <c:idx val="126"/>
              <c:tx>
                <c:strRef>
                  <c:f>'/Users/el1goluj/Documents/ZURICH/PROJECTS/UPMEM/upmem-workloads/Microbenchmarks/AI/[ai_output.xlsx]ai_output (4)'!$J$128</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{104BE8F0-32FF-2F45-B05D-5B9B8A2E2963}</c15:txfldGUID>
                      <c15:f>'/Users/el1goluj/Documents/ZURICH/PROJECTS/UPMEM/upmem-workloads/Microbenchmarks/AI/[ai_output.xlsx]ai_output (4)'!$J$128</c15:f>
                      <c15:dlblFieldTableCache>
                        <c:ptCount val="1"/>
                        <c:pt idx="0">
                          <c:v>15</c:v>
                        </c:pt>
                      </c15:dlblFieldTableCache>
                    </c15:dlblFTEntry>
                  </c15:dlblFieldTable>
                  <c15:showDataLabelsRange val="0"/>
                </c:ext>
                <c:ext xmlns:c16="http://schemas.microsoft.com/office/drawing/2014/chart" uri="{C3380CC4-5D6E-409C-BE32-E72D297353CC}">
                  <c16:uniqueId val="{0000007E-FF8B-5F4C-8BBF-ED4DE736661E}"/>
                </c:ext>
              </c:extLst>
            </c:dLbl>
            <c:dLbl>
              <c:idx val="127"/>
              <c:tx>
                <c:strRef>
                  <c:f>'/Users/el1goluj/Documents/ZURICH/PROJECTS/UPMEM/upmem-workloads/Microbenchmarks/AI/[ai_output.xlsx]ai_output (4)'!$J$129</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{1E6C5507-A04C-8847-9003-D806CE611A49}</c15:txfldGUID>
                      <c15:f>'/Users/el1goluj/Documents/ZURICH/PROJECTS/UPMEM/upmem-workloads/Microbenchmarks/AI/[ai_output.xlsx]ai_output (4)'!$J$129</c15:f>
                      <c15:dlblFieldTableCache>
                        <c:ptCount val="1"/>
                        <c:pt idx="0">
                          <c:v>16</c:v>
                        </c:pt>
                      </c15:dlblFieldTableCache>
                    </c15:dlblFTEntry>
                  </c15:dlblFieldTable>
                  <c15:showDataLabelsRange val="0"/>
                </c:ext>
                <c:ext xmlns:c16="http://schemas.microsoft.com/office/drawing/2014/chart" uri="{C3380CC4-5D6E-409C-BE32-E72D297353CC}">
                  <c16:uniqueId val="{0000007F-FF8B-5F4C-8BBF-ED4DE736661E}"/>
                </c:ext>
              </c:extLst>
            </c:dLbl>
            <c:dLbl>
              <c:idx val="128"/>
              <c:tx>
                <c:strRef>
                  <c:f>'/Users/el1goluj/Documents/ZURICH/PROJECTS/UPMEM/upmem-workloads/Microbenchmarks/AI/[ai_output.xlsx]ai_output (4)'!$J$130</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{F9D76536-65C0-234B-B9A1-0556B9F64902}</c15:txfldGUID>
                      <c15:f>'/Users/el1goluj/Documents/ZURICH/PROJECTS/UPMEM/upmem-workloads/Microbenchmarks/AI/[ai_output.xlsx]ai_output (4)'!$J$130</c15:f>
                      <c15:dlblFieldTableCache>
                        <c:ptCount val="1"/>
                        <c:pt idx="0">
                          <c:v>1</c:v>
                        </c:pt>
                      </c15:dlblFieldTableCache>
                    </c15:dlblFTEntry>
                  </c15:dlblFieldTable>
                  <c15:showDataLabelsRange val="0"/>
                </c:ext>
                <c:ext xmlns:c16="http://schemas.microsoft.com/office/drawing/2014/chart" uri="{C3380CC4-5D6E-409C-BE32-E72D297353CC}">
                  <c16:uniqueId val="{00000080-FF8B-5F4C-8BBF-ED4DE736661E}"/>
                </c:ext>
              </c:extLst>
            </c:dLbl>
            <c:dLbl>
              <c:idx val="129"/>
              <c:tx>
                <c:strRef>
                  <c:f>'/Users/el1goluj/Documents/ZURICH/PROJECTS/UPMEM/upmem-workloads/Microbenchmarks/AI/[ai_output.xlsx]ai_output (4)'!$J$131</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{A6838BAB-6747-5E48-B7CA-246B95B8459A}</c15:txfldGUID>
                      <c15:f>'/Users/el1goluj/Documents/ZURICH/PROJECTS/UPMEM/upmem-workloads/Microbenchmarks/AI/[ai_output.xlsx]ai_output (4)'!$J$131</c15:f>
                      <c15:dlblFieldTableCache>
                        <c:ptCount val="1"/>
                        <c:pt idx="0">
                          <c:v>2</c:v>
                        </c:pt>
                      </c15:dlblFieldTableCache>
                    </c15:dlblFTEntry>
                  </c15:dlblFieldTable>
                  <c15:showDataLabelsRange val="0"/>
                </c:ext>
                <c:ext xmlns:c16="http://schemas.microsoft.com/office/drawing/2014/chart" uri="{C3380CC4-5D6E-409C-BE32-E72D297353CC}">
                  <c16:uniqueId val="{00000081-FF8B-5F4C-8BBF-ED4DE736661E}"/>
                </c:ext>
              </c:extLst>
            </c:dLbl>
            <c:dLbl>
              <c:idx val="130"/>
              <c:tx>
                <c:strRef>
                  <c:f>'/Users/el1goluj/Documents/ZURICH/PROJECTS/UPMEM/upmem-workloads/Microbenchmarks/AI/[ai_output.xlsx]ai_output (4)'!$J$132</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{E9CA9E01-5320-5C43-AAF7-DA5FE6E3F096}</c15:txfldGUID>
                      <c15:f>'/Users/el1goluj/Documents/ZURICH/PROJECTS/UPMEM/upmem-workloads/Microbenchmarks/AI/[ai_output.xlsx]ai_output (4)'!$J$132</c15:f>
                      <c15:dlblFieldTableCache>
                        <c:ptCount val="1"/>
                        <c:pt idx="0">
                          <c:v>3</c:v>
                        </c:pt>
                      </c15:dlblFieldTableCache>
                    </c15:dlblFTEntry>
                  </c15:dlblFieldTable>
                  <c15:showDataLabelsRange val="0"/>
                </c:ext>
                <c:ext xmlns:c16="http://schemas.microsoft.com/office/drawing/2014/chart" uri="{C3380CC4-5D6E-409C-BE32-E72D297353CC}">
                  <c16:uniqueId val="{00000082-FF8B-5F4C-8BBF-ED4DE736661E}"/>
                </c:ext>
              </c:extLst>
            </c:dLbl>
            <c:dLbl>
              <c:idx val="131"/>
              <c:tx>
                <c:strRef>
                  <c:f>'/Users/el1goluj/Documents/ZURICH/PROJECTS/UPMEM/upmem-workloads/Microbenchmarks/AI/[ai_output.xlsx]ai_output (4)'!$J$133</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{B61F3777-4A27-024F-8AFE-230968C07075}</c15:txfldGUID>
                      <c15:f>'/Users/el1goluj/Documents/ZURICH/PROJECTS/UPMEM/upmem-workloads/Microbenchmarks/AI/[ai_output.xlsx]ai_output (4)'!$J$133</c15:f>
                      <c15:dlblFieldTableCache>
                        <c:ptCount val="1"/>
                        <c:pt idx="0">
                          <c:v>4</c:v>
                        </c:pt>
                      </c15:dlblFieldTableCache>
                    </c15:dlblFTEntry>
                  </c15:dlblFieldTable>
                  <c15:showDataLabelsRange val="0"/>
                </c:ext>
                <c:ext xmlns:c16="http://schemas.microsoft.com/office/drawing/2014/chart" uri="{C3380CC4-5D6E-409C-BE32-E72D297353CC}">
                  <c16:uniqueId val="{00000083-FF8B-5F4C-8BBF-ED4DE736661E}"/>
                </c:ext>
              </c:extLst>
            </c:dLbl>
            <c:dLbl>
              <c:idx val="132"/>
              <c:tx>
                <c:strRef>
                  <c:f>'/Users/el1goluj/Documents/ZURICH/PROJECTS/UPMEM/upmem-workloads/Microbenchmarks/AI/[ai_output.xlsx]ai_output (4)'!$J$134</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{7AF30C52-161D-7842-872E-E83A55CAE332}</c15:txfldGUID>
                      <c15:f>'/Users/el1goluj/Documents/ZURICH/PROJECTS/UPMEM/upmem-workloads/Microbenchmarks/AI/[ai_output.xlsx]ai_output (4)'!$J$134</c15:f>
                      <c15:dlblFieldTableCache>
                        <c:ptCount val="1"/>
                        <c:pt idx="0">
                          <c:v>5</c:v>
                        </c:pt>
                      </c15:dlblFieldTableCache>
                    </c15:dlblFTEntry>
                  </c15:dlblFieldTable>
                  <c15:showDataLabelsRange val="0"/>
                </c:ext>
                <c:ext xmlns:c16="http://schemas.microsoft.com/office/drawing/2014/chart" uri="{C3380CC4-5D6E-409C-BE32-E72D297353CC}">
                  <c16:uniqueId val="{00000084-FF8B-5F4C-8BBF-ED4DE736661E}"/>
                </c:ext>
              </c:extLst>
            </c:dLbl>
            <c:dLbl>
              <c:idx val="133"/>
              <c:tx>
                <c:strRef>
                  <c:f>'/Users/el1goluj/Documents/ZURICH/PROJECTS/UPMEM/upmem-workloads/Microbenchmarks/AI/[ai_output.xlsx]ai_output (4)'!$J$135</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{3808ECA7-D4AF-B445-AE71-F067C91F1307}</c15:txfldGUID>
                      <c15:f>'/Users/el1goluj/Documents/ZURICH/PROJECTS/UPMEM/upmem-workloads/Microbenchmarks/AI/[ai_output.xlsx]ai_output (4)'!$J$135</c15:f>
                      <c15:dlblFieldTableCache>
                        <c:ptCount val="1"/>
                        <c:pt idx="0">
                          <c:v>6</c:v>
                        </c:pt>
                      </c15:dlblFieldTableCache>
                    </c15:dlblFTEntry>
                  </c15:dlblFieldTable>
                  <c15:showDataLabelsRange val="0"/>
                </c:ext>
                <c:ext xmlns:c16="http://schemas.microsoft.com/office/drawing/2014/chart" uri="{C3380CC4-5D6E-409C-BE32-E72D297353CC}">
                  <c16:uniqueId val="{00000085-FF8B-5F4C-8BBF-ED4DE736661E}"/>
                </c:ext>
              </c:extLst>
            </c:dLbl>
            <c:dLbl>
              <c:idx val="134"/>
              <c:tx>
                <c:strRef>
                  <c:f>'/Users/el1goluj/Documents/ZURICH/PROJECTS/UPMEM/upmem-workloads/Microbenchmarks/AI/[ai_output.xlsx]ai_output (4)'!$J$136</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{2A44E2D4-AB7D-1B43-968F-9F8F0DE7F85F}</c15:txfldGUID>
                      <c15:f>'/Users/el1goluj/Documents/ZURICH/PROJECTS/UPMEM/upmem-workloads/Microbenchmarks/AI/[ai_output.xlsx]ai_output (4)'!$J$136</c15:f>
                      <c15:dlblFieldTableCache>
                        <c:ptCount val="1"/>
                        <c:pt idx="0">
                          <c:v>7</c:v>
                        </c:pt>
                      </c15:dlblFieldTableCache>
                    </c15:dlblFTEntry>
                  </c15:dlblFieldTable>
                  <c15:showDataLabelsRange val="0"/>
                </c:ext>
                <c:ext xmlns:c16="http://schemas.microsoft.com/office/drawing/2014/chart" uri="{C3380CC4-5D6E-409C-BE32-E72D297353CC}">
                  <c16:uniqueId val="{00000086-FF8B-5F4C-8BBF-ED4DE736661E}"/>
                </c:ext>
              </c:extLst>
            </c:dLbl>
            <c:dLbl>
              <c:idx val="135"/>
              <c:tx>
                <c:strRef>
                  <c:f>'/Users/el1goluj/Documents/ZURICH/PROJECTS/UPMEM/upmem-workloads/Microbenchmarks/AI/[ai_output.xlsx]ai_output (4)'!$J$137</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{FF13138A-7929-F44A-BCB9-D4F78F48EDF7}</c15:txfldGUID>
                      <c15:f>'/Users/el1goluj/Documents/ZURICH/PROJECTS/UPMEM/upmem-workloads/Microbenchmarks/AI/[ai_output.xlsx]ai_output (4)'!$J$137</c15:f>
                      <c15:dlblFieldTableCache>
                        <c:ptCount val="1"/>
                        <c:pt idx="0">
                          <c:v>8</c:v>
                        </c:pt>
                      </c15:dlblFieldTableCache>
                    </c15:dlblFTEntry>
                  </c15:dlblFieldTable>
                  <c15:showDataLabelsRange val="0"/>
                </c:ext>
                <c:ext xmlns:c16="http://schemas.microsoft.com/office/drawing/2014/chart" uri="{C3380CC4-5D6E-409C-BE32-E72D297353CC}">
                  <c16:uniqueId val="{00000087-FF8B-5F4C-8BBF-ED4DE736661E}"/>
                </c:ext>
              </c:extLst>
            </c:dLbl>
            <c:dLbl>
              <c:idx val="136"/>
              <c:tx>
                <c:strRef>
                  <c:f>'/Users/el1goluj/Documents/ZURICH/PROJECTS/UPMEM/upmem-workloads/Microbenchmarks/AI/[ai_output.xlsx]ai_output (4)'!$J$138</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{C430E439-3F76-8C4F-A34E-A946815B2615}</c15:txfldGUID>
                      <c15:f>'/Users/el1goluj/Documents/ZURICH/PROJECTS/UPMEM/upmem-workloads/Microbenchmarks/AI/[ai_output.xlsx]ai_output (4)'!$J$138</c15:f>
                      <c15:dlblFieldTableCache>
                        <c:ptCount val="1"/>
                        <c:pt idx="0">
                          <c:v>9</c:v>
                        </c:pt>
                      </c15:dlblFieldTableCache>
                    </c15:dlblFTEntry>
                  </c15:dlblFieldTable>
                  <c15:showDataLabelsRange val="0"/>
                </c:ext>
                <c:ext xmlns:c16="http://schemas.microsoft.com/office/drawing/2014/chart" uri="{C3380CC4-5D6E-409C-BE32-E72D297353CC}">
                  <c16:uniqueId val="{00000088-FF8B-5F4C-8BBF-ED4DE736661E}"/>
                </c:ext>
              </c:extLst>
            </c:dLbl>
            <c:dLbl>
              <c:idx val="137"/>
              <c:tx>
                <c:strRef>
                  <c:f>'/Users/el1goluj/Documents/ZURICH/PROJECTS/UPMEM/upmem-workloads/Microbenchmarks/AI/[ai_output.xlsx]ai_output (4)'!$J$139</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{D86F461F-24BF-FE4B-849A-265E74BAA16D}</c15:txfldGUID>
                      <c15:f>'/Users/el1goluj/Documents/ZURICH/PROJECTS/UPMEM/upmem-workloads/Microbenchmarks/AI/[ai_output.xlsx]ai_output (4)'!$J$139</c15:f>
                      <c15:dlblFieldTableCache>
                        <c:ptCount val="1"/>
                        <c:pt idx="0">
                          <c:v>10</c:v>
                        </c:pt>
                      </c15:dlblFieldTableCache>
                    </c15:dlblFTEntry>
                  </c15:dlblFieldTable>
                  <c15:showDataLabelsRange val="0"/>
                </c:ext>
                <c:ext xmlns:c16="http://schemas.microsoft.com/office/drawing/2014/chart" uri="{C3380CC4-5D6E-409C-BE32-E72D297353CC}">
                  <c16:uniqueId val="{00000089-FF8B-5F4C-8BBF-ED4DE736661E}"/>
                </c:ext>
              </c:extLst>
            </c:dLbl>
            <c:dLbl>
              <c:idx val="138"/>
              <c:tx>
                <c:strRef>
                  <c:f>'/Users/el1goluj/Documents/ZURICH/PROJECTS/UPMEM/upmem-workloads/Microbenchmarks/AI/[ai_output.xlsx]ai_output (4)'!$J$140</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{AA212727-7FB5-A749-9FDA-EF3F72846F53}</c15:txfldGUID>
                      <c15:f>'/Users/el1goluj/Documents/ZURICH/PROJECTS/UPMEM/upmem-workloads/Microbenchmarks/AI/[ai_output.xlsx]ai_output (4)'!$J$140</c15:f>
                      <c15:dlblFieldTableCache>
                        <c:ptCount val="1"/>
                        <c:pt idx="0">
                          <c:v>11</c:v>
                        </c:pt>
                      </c15:dlblFieldTableCache>
                    </c15:dlblFTEntry>
                  </c15:dlblFieldTable>
                  <c15:showDataLabelsRange val="0"/>
                </c:ext>
                <c:ext xmlns:c16="http://schemas.microsoft.com/office/drawing/2014/chart" uri="{C3380CC4-5D6E-409C-BE32-E72D297353CC}">
                  <c16:uniqueId val="{0000008A-FF8B-5F4C-8BBF-ED4DE736661E}"/>
                </c:ext>
              </c:extLst>
            </c:dLbl>
            <c:dLbl>
              <c:idx val="139"/>
              <c:tx>
                <c:strRef>
                  <c:f>'/Users/el1goluj/Documents/ZURICH/PROJECTS/UPMEM/upmem-workloads/Microbenchmarks/AI/[ai_output.xlsx]ai_output (4)'!$J$141</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{F2DFA3D3-FAB3-4144-ACDE-494C2BE73B55}</c15:txfldGUID>
                      <c15:f>'/Users/el1goluj/Documents/ZURICH/PROJECTS/UPMEM/upmem-workloads/Microbenchmarks/AI/[ai_output.xlsx]ai_output (4)'!$J$141</c15:f>
                      <c15:dlblFieldTableCache>
                        <c:ptCount val="1"/>
                        <c:pt idx="0">
                          <c:v>12</c:v>
                        </c:pt>
                      </c15:dlblFieldTableCache>
                    </c15:dlblFTEntry>
                  </c15:dlblFieldTable>
                  <c15:showDataLabelsRange val="0"/>
                </c:ext>
                <c:ext xmlns:c16="http://schemas.microsoft.com/office/drawing/2014/chart" uri="{C3380CC4-5D6E-409C-BE32-E72D297353CC}">
                  <c16:uniqueId val="{0000008B-FF8B-5F4C-8BBF-ED4DE736661E}"/>
                </c:ext>
              </c:extLst>
            </c:dLbl>
            <c:dLbl>
              <c:idx val="140"/>
              <c:tx>
                <c:strRef>
                  <c:f>'/Users/el1goluj/Documents/ZURICH/PROJECTS/UPMEM/upmem-workloads/Microbenchmarks/AI/[ai_output.xlsx]ai_output (4)'!$J$142</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{4CB0EAF6-ADAA-9D43-8D3A-67CB5769137A}</c15:txfldGUID>
                      <c15:f>'/Users/el1goluj/Documents/ZURICH/PROJECTS/UPMEM/upmem-workloads/Microbenchmarks/AI/[ai_output.xlsx]ai_output (4)'!$J$142</c15:f>
                      <c15:dlblFieldTableCache>
                        <c:ptCount val="1"/>
                        <c:pt idx="0">
                          <c:v>13</c:v>
                        </c:pt>
                      </c15:dlblFieldTableCache>
                    </c15:dlblFTEntry>
                  </c15:dlblFieldTable>
                  <c15:showDataLabelsRange val="0"/>
                </c:ext>
                <c:ext xmlns:c16="http://schemas.microsoft.com/office/drawing/2014/chart" uri="{C3380CC4-5D6E-409C-BE32-E72D297353CC}">
                  <c16:uniqueId val="{0000008C-FF8B-5F4C-8BBF-ED4DE736661E}"/>
                </c:ext>
              </c:extLst>
            </c:dLbl>
            <c:dLbl>
              <c:idx val="141"/>
              <c:tx>
                <c:strRef>
                  <c:f>'/Users/el1goluj/Documents/ZURICH/PROJECTS/UPMEM/upmem-workloads/Microbenchmarks/AI/[ai_output.xlsx]ai_output (4)'!$J$143</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{A87A409D-5796-974E-BF2A-AF5ADDB51AA6}</c15:txfldGUID>
                      <c15:f>'/Users/el1goluj/Documents/ZURICH/PROJECTS/UPMEM/upmem-workloads/Microbenchmarks/AI/[ai_output.xlsx]ai_output (4)'!$J$143</c15:f>
                      <c15:dlblFieldTableCache>
                        <c:ptCount val="1"/>
                        <c:pt idx="0">
                          <c:v>14</c:v>
                        </c:pt>
                      </c15:dlblFieldTableCache>
                    </c15:dlblFTEntry>
                  </c15:dlblFieldTable>
                  <c15:showDataLabelsRange val="0"/>
                </c:ext>
                <c:ext xmlns:c16="http://schemas.microsoft.com/office/drawing/2014/chart" uri="{C3380CC4-5D6E-409C-BE32-E72D297353CC}">
                  <c16:uniqueId val="{0000008D-FF8B-5F4C-8BBF-ED4DE736661E}"/>
                </c:ext>
              </c:extLst>
            </c:dLbl>
            <c:dLbl>
              <c:idx val="142"/>
              <c:tx>
                <c:strRef>
                  <c:f>'/Users/el1goluj/Documents/ZURICH/PROJECTS/UPMEM/upmem-workloads/Microbenchmarks/AI/[ai_output.xlsx]ai_output (4)'!$J$144</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{43D88B14-4BE8-CF4E-A02B-6D70177AE10C}</c15:txfldGUID>
                      <c15:f>'/Users/el1goluj/Documents/ZURICH/PROJECTS/UPMEM/upmem-workloads/Microbenchmarks/AI/[ai_output.xlsx]ai_output (4)'!$J$144</c15:f>
                      <c15:dlblFieldTableCache>
                        <c:ptCount val="1"/>
                        <c:pt idx="0">
                          <c:v>15</c:v>
                        </c:pt>
                      </c15:dlblFieldTableCache>
                    </c15:dlblFTEntry>
                  </c15:dlblFieldTable>
                  <c15:showDataLabelsRange val="0"/>
                </c:ext>
                <c:ext xmlns:c16="http://schemas.microsoft.com/office/drawing/2014/chart" uri="{C3380CC4-5D6E-409C-BE32-E72D297353CC}">
                  <c16:uniqueId val="{0000008E-FF8B-5F4C-8BBF-ED4DE736661E}"/>
                </c:ext>
              </c:extLst>
            </c:dLbl>
            <c:dLbl>
              <c:idx val="143"/>
              <c:tx>
                <c:strRef>
                  <c:f>'/Users/el1goluj/Documents/ZURICH/PROJECTS/UPMEM/upmem-workloads/Microbenchmarks/AI/[ai_output.xlsx]ai_output (4)'!$J$145</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{C7F52F07-B4EE-5D44-B8AD-80A0BD1C25F6}</c15:txfldGUID>
                      <c15:f>'/Users/el1goluj/Documents/ZURICH/PROJECTS/UPMEM/upmem-workloads/Microbenchmarks/AI/[ai_output.xlsx]ai_output (4)'!$J$145</c15:f>
                      <c15:dlblFieldTableCache>
                        <c:ptCount val="1"/>
                        <c:pt idx="0">
                          <c:v>16</c:v>
                        </c:pt>
                      </c15:dlblFieldTableCache>
                    </c15:dlblFTEntry>
                  </c15:dlblFieldTable>
                  <c15:showDataLabelsRange val="0"/>
                </c:ext>
                <c:ext xmlns:c16="http://schemas.microsoft.com/office/drawing/2014/chart" uri="{C3380CC4-5D6E-409C-BE32-E72D297353CC}">
                  <c16:uniqueId val="{0000008F-FF8B-5F4C-8BBF-ED4DE736661E}"/>
                </c:ext>
              </c:extLst>
            </c:dLbl>
            <c:dLbl>
              <c:idx val="144"/>
              <c:tx>
                <c:strRef>
                  <c:f>'/Users/el1goluj/Documents/ZURICH/PROJECTS/UPMEM/upmem-workloads/Microbenchmarks/AI/[ai_output.xlsx]ai_output (4)'!$J$146</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{145FE323-B285-8A43-B3BE-BBDAC450D724}</c15:txfldGUID>
                      <c15:f>'/Users/el1goluj/Documents/ZURICH/PROJECTS/UPMEM/upmem-workloads/Microbenchmarks/AI/[ai_output.xlsx]ai_output (4)'!$J$146</c15:f>
                      <c15:dlblFieldTableCache>
                        <c:ptCount val="1"/>
                        <c:pt idx="0">
                          <c:v>1</c:v>
                        </c:pt>
                      </c15:dlblFieldTableCache>
                    </c15:dlblFTEntry>
                  </c15:dlblFieldTable>
                  <c15:showDataLabelsRange val="0"/>
                </c:ext>
                <c:ext xmlns:c16="http://schemas.microsoft.com/office/drawing/2014/chart" uri="{C3380CC4-5D6E-409C-BE32-E72D297353CC}">
                  <c16:uniqueId val="{00000090-FF8B-5F4C-8BBF-ED4DE736661E}"/>
                </c:ext>
              </c:extLst>
            </c:dLbl>
            <c:dLbl>
              <c:idx val="145"/>
              <c:tx>
                <c:strRef>
                  <c:f>'/Users/el1goluj/Documents/ZURICH/PROJECTS/UPMEM/upmem-workloads/Microbenchmarks/AI/[ai_output.xlsx]ai_output (4)'!$J$147</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{0A26EB84-3EDF-D14A-9842-0406BBE34692}</c15:txfldGUID>
                      <c15:f>'/Users/el1goluj/Documents/ZURICH/PROJECTS/UPMEM/upmem-workloads/Microbenchmarks/AI/[ai_output.xlsx]ai_output (4)'!$J$147</c15:f>
                      <c15:dlblFieldTableCache>
                        <c:ptCount val="1"/>
                        <c:pt idx="0">
                          <c:v>2</c:v>
                        </c:pt>
                      </c15:dlblFieldTableCache>
                    </c15:dlblFTEntry>
                  </c15:dlblFieldTable>
                  <c15:showDataLabelsRange val="0"/>
                </c:ext>
                <c:ext xmlns:c16="http://schemas.microsoft.com/office/drawing/2014/chart" uri="{C3380CC4-5D6E-409C-BE32-E72D297353CC}">
                  <c16:uniqueId val="{00000091-FF8B-5F4C-8BBF-ED4DE736661E}"/>
                </c:ext>
              </c:extLst>
            </c:dLbl>
            <c:dLbl>
              <c:idx val="146"/>
              <c:tx>
                <c:strRef>
                  <c:f>'/Users/el1goluj/Documents/ZURICH/PROJECTS/UPMEM/upmem-workloads/Microbenchmarks/AI/[ai_output.xlsx]ai_output (4)'!$J$148</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{32349CFC-1C24-7F46-93E2-EDE5416650BD}</c15:txfldGUID>
                      <c15:f>'/Users/el1goluj/Documents/ZURICH/PROJECTS/UPMEM/upmem-workloads/Microbenchmarks/AI/[ai_output.xlsx]ai_output (4)'!$J$148</c15:f>
                      <c15:dlblFieldTableCache>
                        <c:ptCount val="1"/>
                        <c:pt idx="0">
                          <c:v>3</c:v>
                        </c:pt>
                      </c15:dlblFieldTableCache>
                    </c15:dlblFTEntry>
                  </c15:dlblFieldTable>
                  <c15:showDataLabelsRange val="0"/>
                </c:ext>
                <c:ext xmlns:c16="http://schemas.microsoft.com/office/drawing/2014/chart" uri="{C3380CC4-5D6E-409C-BE32-E72D297353CC}">
                  <c16:uniqueId val="{00000092-FF8B-5F4C-8BBF-ED4DE736661E}"/>
                </c:ext>
              </c:extLst>
            </c:dLbl>
            <c:dLbl>
              <c:idx val="147"/>
              <c:tx>
                <c:strRef>
                  <c:f>'/Users/el1goluj/Documents/ZURICH/PROJECTS/UPMEM/upmem-workloads/Microbenchmarks/AI/[ai_output.xlsx]ai_output (4)'!$J$149</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{DE66B731-4D0D-9540-B64B-3C4227067358}</c15:txfldGUID>
                      <c15:f>'/Users/el1goluj/Documents/ZURICH/PROJECTS/UPMEM/upmem-workloads/Microbenchmarks/AI/[ai_output.xlsx]ai_output (4)'!$J$149</c15:f>
                      <c15:dlblFieldTableCache>
                        <c:ptCount val="1"/>
                        <c:pt idx="0">
                          <c:v>4</c:v>
                        </c:pt>
                      </c15:dlblFieldTableCache>
                    </c15:dlblFTEntry>
                  </c15:dlblFieldTable>
                  <c15:showDataLabelsRange val="0"/>
                </c:ext>
                <c:ext xmlns:c16="http://schemas.microsoft.com/office/drawing/2014/chart" uri="{C3380CC4-5D6E-409C-BE32-E72D297353CC}">
                  <c16:uniqueId val="{00000093-FF8B-5F4C-8BBF-ED4DE736661E}"/>
                </c:ext>
              </c:extLst>
            </c:dLbl>
            <c:dLbl>
              <c:idx val="148"/>
              <c:tx>
                <c:strRef>
                  <c:f>'/Users/el1goluj/Documents/ZURICH/PROJECTS/UPMEM/upmem-workloads/Microbenchmarks/AI/[ai_output.xlsx]ai_output (4)'!$J$150</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{C7F52525-6FF6-CA43-BECB-3BF6994AB15A}</c15:txfldGUID>
                      <c15:f>'/Users/el1goluj/Documents/ZURICH/PROJECTS/UPMEM/upmem-workloads/Microbenchmarks/AI/[ai_output.xlsx]ai_output (4)'!$J$150</c15:f>
                      <c15:dlblFieldTableCache>
                        <c:ptCount val="1"/>
                        <c:pt idx="0">
                          <c:v>5</c:v>
                        </c:pt>
                      </c15:dlblFieldTableCache>
                    </c15:dlblFTEntry>
                  </c15:dlblFieldTable>
                  <c15:showDataLabelsRange val="0"/>
                </c:ext>
                <c:ext xmlns:c16="http://schemas.microsoft.com/office/drawing/2014/chart" uri="{C3380CC4-5D6E-409C-BE32-E72D297353CC}">
                  <c16:uniqueId val="{00000094-FF8B-5F4C-8BBF-ED4DE736661E}"/>
                </c:ext>
              </c:extLst>
            </c:dLbl>
            <c:dLbl>
              <c:idx val="149"/>
              <c:tx>
                <c:strRef>
                  <c:f>'/Users/el1goluj/Documents/ZURICH/PROJECTS/UPMEM/upmem-workloads/Microbenchmarks/AI/[ai_output.xlsx]ai_output (4)'!$J$151</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{D6EBED2D-59BE-324B-AC61-9855E7918FBD}</c15:txfldGUID>
                      <c15:f>'/Users/el1goluj/Documents/ZURICH/PROJECTS/UPMEM/upmem-workloads/Microbenchmarks/AI/[ai_output.xlsx]ai_output (4)'!$J$151</c15:f>
                      <c15:dlblFieldTableCache>
                        <c:ptCount val="1"/>
                        <c:pt idx="0">
                          <c:v>6</c:v>
                        </c:pt>
                      </c15:dlblFieldTableCache>
                    </c15:dlblFTEntry>
                  </c15:dlblFieldTable>
                  <c15:showDataLabelsRange val="0"/>
                </c:ext>
                <c:ext xmlns:c16="http://schemas.microsoft.com/office/drawing/2014/chart" uri="{C3380CC4-5D6E-409C-BE32-E72D297353CC}">
                  <c16:uniqueId val="{00000095-FF8B-5F4C-8BBF-ED4DE736661E}"/>
                </c:ext>
              </c:extLst>
            </c:dLbl>
            <c:dLbl>
              <c:idx val="150"/>
              <c:tx>
                <c:strRef>
                  <c:f>'/Users/el1goluj/Documents/ZURICH/PROJECTS/UPMEM/upmem-workloads/Microbenchmarks/AI/[ai_output.xlsx]ai_output (4)'!$J$152</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{CC08B6D1-1A99-3745-98CD-AADEEC269F0D}</c15:txfldGUID>
                      <c15:f>'/Users/el1goluj/Documents/ZURICH/PROJECTS/UPMEM/upmem-workloads/Microbenchmarks/AI/[ai_output.xlsx]ai_output (4)'!$J$152</c15:f>
                      <c15:dlblFieldTableCache>
                        <c:ptCount val="1"/>
                        <c:pt idx="0">
                          <c:v>7</c:v>
                        </c:pt>
                      </c15:dlblFieldTableCache>
                    </c15:dlblFTEntry>
                  </c15:dlblFieldTable>
                  <c15:showDataLabelsRange val="0"/>
                </c:ext>
                <c:ext xmlns:c16="http://schemas.microsoft.com/office/drawing/2014/chart" uri="{C3380CC4-5D6E-409C-BE32-E72D297353CC}">
                  <c16:uniqueId val="{00000096-FF8B-5F4C-8BBF-ED4DE736661E}"/>
                </c:ext>
              </c:extLst>
            </c:dLbl>
            <c:dLbl>
              <c:idx val="151"/>
              <c:tx>
                <c:strRef>
                  <c:f>'/Users/el1goluj/Documents/ZURICH/PROJECTS/UPMEM/upmem-workloads/Microbenchmarks/AI/[ai_output.xlsx]ai_output (4)'!$J$153</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{046340DE-CF86-9341-B1DF-D5758478DAAE}</c15:txfldGUID>
                      <c15:f>'/Users/el1goluj/Documents/ZURICH/PROJECTS/UPMEM/upmem-workloads/Microbenchmarks/AI/[ai_output.xlsx]ai_output (4)'!$J$153</c15:f>
                      <c15:dlblFieldTableCache>
                        <c:ptCount val="1"/>
                        <c:pt idx="0">
                          <c:v>8</c:v>
                        </c:pt>
                      </c15:dlblFieldTableCache>
                    </c15:dlblFTEntry>
                  </c15:dlblFieldTable>
                  <c15:showDataLabelsRange val="0"/>
                </c:ext>
                <c:ext xmlns:c16="http://schemas.microsoft.com/office/drawing/2014/chart" uri="{C3380CC4-5D6E-409C-BE32-E72D297353CC}">
                  <c16:uniqueId val="{00000097-FF8B-5F4C-8BBF-ED4DE736661E}"/>
                </c:ext>
              </c:extLst>
            </c:dLbl>
            <c:dLbl>
              <c:idx val="152"/>
              <c:tx>
                <c:strRef>
                  <c:f>'/Users/el1goluj/Documents/ZURICH/PROJECTS/UPMEM/upmem-workloads/Microbenchmarks/AI/[ai_output.xlsx]ai_output (4)'!$J$154</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{5A257B56-220E-B44A-BE01-3CF6B138A631}</c15:txfldGUID>
                      <c15:f>'/Users/el1goluj/Documents/ZURICH/PROJECTS/UPMEM/upmem-workloads/Microbenchmarks/AI/[ai_output.xlsx]ai_output (4)'!$J$154</c15:f>
                      <c15:dlblFieldTableCache>
                        <c:ptCount val="1"/>
                        <c:pt idx="0">
                          <c:v>9</c:v>
                        </c:pt>
                      </c15:dlblFieldTableCache>
                    </c15:dlblFTEntry>
                  </c15:dlblFieldTable>
                  <c15:showDataLabelsRange val="0"/>
                </c:ext>
                <c:ext xmlns:c16="http://schemas.microsoft.com/office/drawing/2014/chart" uri="{C3380CC4-5D6E-409C-BE32-E72D297353CC}">
                  <c16:uniqueId val="{00000098-FF8B-5F4C-8BBF-ED4DE736661E}"/>
                </c:ext>
              </c:extLst>
            </c:dLbl>
            <c:dLbl>
              <c:idx val="153"/>
              <c:tx>
                <c:strRef>
                  <c:f>'/Users/el1goluj/Documents/ZURICH/PROJECTS/UPMEM/upmem-workloads/Microbenchmarks/AI/[ai_output.xlsx]ai_output (4)'!$J$155</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{A5FF64B8-16E9-D349-A5E8-C891F52B28FC}</c15:txfldGUID>
                      <c15:f>'/Users/el1goluj/Documents/ZURICH/PROJECTS/UPMEM/upmem-workloads/Microbenchmarks/AI/[ai_output.xlsx]ai_output (4)'!$J$155</c15:f>
                      <c15:dlblFieldTableCache>
                        <c:ptCount val="1"/>
                        <c:pt idx="0">
                          <c:v>10</c:v>
                        </c:pt>
                      </c15:dlblFieldTableCache>
                    </c15:dlblFTEntry>
                  </c15:dlblFieldTable>
                  <c15:showDataLabelsRange val="0"/>
                </c:ext>
                <c:ext xmlns:c16="http://schemas.microsoft.com/office/drawing/2014/chart" uri="{C3380CC4-5D6E-409C-BE32-E72D297353CC}">
                  <c16:uniqueId val="{00000099-FF8B-5F4C-8BBF-ED4DE736661E}"/>
                </c:ext>
              </c:extLst>
            </c:dLbl>
            <c:dLbl>
              <c:idx val="154"/>
              <c:tx>
                <c:strRef>
                  <c:f>'/Users/el1goluj/Documents/ZURICH/PROJECTS/UPMEM/upmem-workloads/Microbenchmarks/AI/[ai_output.xlsx]ai_output (4)'!$J$156</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{9A4BED3A-6EFB-6A4C-ABAA-23CE2D267BA0}</c15:txfldGUID>
                      <c15:f>'/Users/el1goluj/Documents/ZURICH/PROJECTS/UPMEM/upmem-workloads/Microbenchmarks/AI/[ai_output.xlsx]ai_output (4)'!$J$156</c15:f>
                      <c15:dlblFieldTableCache>
                        <c:ptCount val="1"/>
                        <c:pt idx="0">
                          <c:v>11</c:v>
                        </c:pt>
                      </c15:dlblFieldTableCache>
                    </c15:dlblFTEntry>
                  </c15:dlblFieldTable>
                  <c15:showDataLabelsRange val="0"/>
                </c:ext>
                <c:ext xmlns:c16="http://schemas.microsoft.com/office/drawing/2014/chart" uri="{C3380CC4-5D6E-409C-BE32-E72D297353CC}">
                  <c16:uniqueId val="{0000009A-FF8B-5F4C-8BBF-ED4DE736661E}"/>
                </c:ext>
              </c:extLst>
            </c:dLbl>
            <c:dLbl>
              <c:idx val="155"/>
              <c:tx>
                <c:strRef>
                  <c:f>'/Users/el1goluj/Documents/ZURICH/PROJECTS/UPMEM/upmem-workloads/Microbenchmarks/AI/[ai_output.xlsx]ai_output (4)'!$J$157</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{DAEAAD10-04A4-6545-B972-8825E908EB65}</c15:txfldGUID>
                      <c15:f>'/Users/el1goluj/Documents/ZURICH/PROJECTS/UPMEM/upmem-workloads/Microbenchmarks/AI/[ai_output.xlsx]ai_output (4)'!$J$157</c15:f>
                      <c15:dlblFieldTableCache>
                        <c:ptCount val="1"/>
                        <c:pt idx="0">
                          <c:v>12</c:v>
                        </c:pt>
                      </c15:dlblFieldTableCache>
                    </c15:dlblFTEntry>
                  </c15:dlblFieldTable>
                  <c15:showDataLabelsRange val="0"/>
                </c:ext>
                <c:ext xmlns:c16="http://schemas.microsoft.com/office/drawing/2014/chart" uri="{C3380CC4-5D6E-409C-BE32-E72D297353CC}">
                  <c16:uniqueId val="{0000009B-FF8B-5F4C-8BBF-ED4DE736661E}"/>
                </c:ext>
              </c:extLst>
            </c:dLbl>
            <c:dLbl>
              <c:idx val="156"/>
              <c:tx>
                <c:strRef>
                  <c:f>'/Users/el1goluj/Documents/ZURICH/PROJECTS/UPMEM/upmem-workloads/Microbenchmarks/AI/[ai_output.xlsx]ai_output (4)'!$J$158</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{17312BA0-959B-CB45-A623-2C7053F01A80}</c15:txfldGUID>
                      <c15:f>'/Users/el1goluj/Documents/ZURICH/PROJECTS/UPMEM/upmem-workloads/Microbenchmarks/AI/[ai_output.xlsx]ai_output (4)'!$J$158</c15:f>
                      <c15:dlblFieldTableCache>
                        <c:ptCount val="1"/>
                        <c:pt idx="0">
                          <c:v>13</c:v>
                        </c:pt>
                      </c15:dlblFieldTableCache>
                    </c15:dlblFTEntry>
                  </c15:dlblFieldTable>
                  <c15:showDataLabelsRange val="0"/>
                </c:ext>
                <c:ext xmlns:c16="http://schemas.microsoft.com/office/drawing/2014/chart" uri="{C3380CC4-5D6E-409C-BE32-E72D297353CC}">
                  <c16:uniqueId val="{0000009C-FF8B-5F4C-8BBF-ED4DE736661E}"/>
                </c:ext>
              </c:extLst>
            </c:dLbl>
            <c:dLbl>
              <c:idx val="157"/>
              <c:tx>
                <c:strRef>
                  <c:f>'/Users/el1goluj/Documents/ZURICH/PROJECTS/UPMEM/upmem-workloads/Microbenchmarks/AI/[ai_output.xlsx]ai_output (4)'!$J$159</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{22B57FE3-A3D3-1845-83ED-D7DE46D3EC10}</c15:txfldGUID>
                      <c15:f>'/Users/el1goluj/Documents/ZURICH/PROJECTS/UPMEM/upmem-workloads/Microbenchmarks/AI/[ai_output.xlsx]ai_output (4)'!$J$159</c15:f>
                      <c15:dlblFieldTableCache>
                        <c:ptCount val="1"/>
                        <c:pt idx="0">
                          <c:v>14</c:v>
                        </c:pt>
                      </c15:dlblFieldTableCache>
                    </c15:dlblFTEntry>
                  </c15:dlblFieldTable>
                  <c15:showDataLabelsRange val="0"/>
                </c:ext>
                <c:ext xmlns:c16="http://schemas.microsoft.com/office/drawing/2014/chart" uri="{C3380CC4-5D6E-409C-BE32-E72D297353CC}">
                  <c16:uniqueId val="{0000009D-FF8B-5F4C-8BBF-ED4DE736661E}"/>
                </c:ext>
              </c:extLst>
            </c:dLbl>
            <c:dLbl>
              <c:idx val="158"/>
              <c:tx>
                <c:strRef>
                  <c:f>'/Users/el1goluj/Documents/ZURICH/PROJECTS/UPMEM/upmem-workloads/Microbenchmarks/AI/[ai_output.xlsx]ai_output (4)'!$J$160</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{44EE5CFD-97CF-A146-B5EC-CCBCCC5C9A13}</c15:txfldGUID>
                      <c15:f>'/Users/el1goluj/Documents/ZURICH/PROJECTS/UPMEM/upmem-workloads/Microbenchmarks/AI/[ai_output.xlsx]ai_output (4)'!$J$160</c15:f>
                      <c15:dlblFieldTableCache>
                        <c:ptCount val="1"/>
                        <c:pt idx="0">
                          <c:v>15</c:v>
                        </c:pt>
                      </c15:dlblFieldTableCache>
                    </c15:dlblFTEntry>
                  </c15:dlblFieldTable>
                  <c15:showDataLabelsRange val="0"/>
                </c:ext>
                <c:ext xmlns:c16="http://schemas.microsoft.com/office/drawing/2014/chart" uri="{C3380CC4-5D6E-409C-BE32-E72D297353CC}">
                  <c16:uniqueId val="{0000009E-FF8B-5F4C-8BBF-ED4DE736661E}"/>
                </c:ext>
              </c:extLst>
            </c:dLbl>
            <c:dLbl>
              <c:idx val="159"/>
              <c:tx>
                <c:strRef>
                  <c:f>'/Users/el1goluj/Documents/ZURICH/PROJECTS/UPMEM/upmem-workloads/Microbenchmarks/AI/[ai_output.xlsx]ai_output (4)'!$J$161</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{544E21A7-4764-FE4F-A566-1271A2A618B5}</c15:txfldGUID>
                      <c15:f>'/Users/el1goluj/Documents/ZURICH/PROJECTS/UPMEM/upmem-workloads/Microbenchmarks/AI/[ai_output.xlsx]ai_output (4)'!$J$161</c15:f>
                      <c15:dlblFieldTableCache>
                        <c:ptCount val="1"/>
                        <c:pt idx="0">
                          <c:v>16</c:v>
                        </c:pt>
                      </c15:dlblFieldTableCache>
                    </c15:dlblFTEntry>
                  </c15:dlblFieldTable>
                  <c15:showDataLabelsRange val="0"/>
                </c:ext>
                <c:ext xmlns:c16="http://schemas.microsoft.com/office/drawing/2014/chart" uri="{C3380CC4-5D6E-409C-BE32-E72D297353CC}">
                  <c16:uniqueId val="{0000009F-FF8B-5F4C-8BBF-ED4DE736661E}"/>
                </c:ext>
              </c:extLst>
            </c:dLbl>
            <c:dLbl>
              <c:idx val="160"/>
              <c:tx>
                <c:strRef>
                  <c:f>'/Users/el1goluj/Documents/ZURICH/PROJECTS/UPMEM/upmem-workloads/Microbenchmarks/AI/[ai_output.xlsx]ai_output (4)'!$J$162</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{18349F97-E446-A54A-9940-EBB1307E93E3}</c15:txfldGUID>
                      <c15:f>'/Users/el1goluj/Documents/ZURICH/PROJECTS/UPMEM/upmem-workloads/Microbenchmarks/AI/[ai_output.xlsx]ai_output (4)'!$J$162</c15:f>
                      <c15:dlblFieldTableCache>
                        <c:ptCount val="1"/>
                        <c:pt idx="0">
                          <c:v>1</c:v>
                        </c:pt>
                      </c15:dlblFieldTableCache>
                    </c15:dlblFTEntry>
                  </c15:dlblFieldTable>
                  <c15:showDataLabelsRange val="0"/>
                </c:ext>
                <c:ext xmlns:c16="http://schemas.microsoft.com/office/drawing/2014/chart" uri="{C3380CC4-5D6E-409C-BE32-E72D297353CC}">
                  <c16:uniqueId val="{000000A0-FF8B-5F4C-8BBF-ED4DE736661E}"/>
                </c:ext>
              </c:extLst>
            </c:dLbl>
            <c:dLbl>
              <c:idx val="161"/>
              <c:tx>
                <c:strRef>
                  <c:f>'/Users/el1goluj/Documents/ZURICH/PROJECTS/UPMEM/upmem-workloads/Microbenchmarks/AI/[ai_output.xlsx]ai_output (4)'!$J$163</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{D78F9963-D8B7-D744-B645-DF0745FC1FEA}</c15:txfldGUID>
                      <c15:f>'/Users/el1goluj/Documents/ZURICH/PROJECTS/UPMEM/upmem-workloads/Microbenchmarks/AI/[ai_output.xlsx]ai_output (4)'!$J$163</c15:f>
                      <c15:dlblFieldTableCache>
                        <c:ptCount val="1"/>
                        <c:pt idx="0">
                          <c:v>2</c:v>
                        </c:pt>
                      </c15:dlblFieldTableCache>
                    </c15:dlblFTEntry>
                  </c15:dlblFieldTable>
                  <c15:showDataLabelsRange val="0"/>
                </c:ext>
                <c:ext xmlns:c16="http://schemas.microsoft.com/office/drawing/2014/chart" uri="{C3380CC4-5D6E-409C-BE32-E72D297353CC}">
                  <c16:uniqueId val="{000000A1-FF8B-5F4C-8BBF-ED4DE736661E}"/>
                </c:ext>
              </c:extLst>
            </c:dLbl>
            <c:dLbl>
              <c:idx val="162"/>
              <c:tx>
                <c:strRef>
                  <c:f>'/Users/el1goluj/Documents/ZURICH/PROJECTS/UPMEM/upmem-workloads/Microbenchmarks/AI/[ai_output.xlsx]ai_output (4)'!$J$164</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{55FB7252-E0DD-C647-A2E3-92BF4C324C59}</c15:txfldGUID>
                      <c15:f>'/Users/el1goluj/Documents/ZURICH/PROJECTS/UPMEM/upmem-workloads/Microbenchmarks/AI/[ai_output.xlsx]ai_output (4)'!$J$164</c15:f>
                      <c15:dlblFieldTableCache>
                        <c:ptCount val="1"/>
                        <c:pt idx="0">
                          <c:v>3</c:v>
                        </c:pt>
                      </c15:dlblFieldTableCache>
                    </c15:dlblFTEntry>
                  </c15:dlblFieldTable>
                  <c15:showDataLabelsRange val="0"/>
                </c:ext>
                <c:ext xmlns:c16="http://schemas.microsoft.com/office/drawing/2014/chart" uri="{C3380CC4-5D6E-409C-BE32-E72D297353CC}">
                  <c16:uniqueId val="{000000A2-FF8B-5F4C-8BBF-ED4DE736661E}"/>
                </c:ext>
              </c:extLst>
            </c:dLbl>
            <c:dLbl>
              <c:idx val="163"/>
              <c:tx>
                <c:strRef>
                  <c:f>'/Users/el1goluj/Documents/ZURICH/PROJECTS/UPMEM/upmem-workloads/Microbenchmarks/AI/[ai_output.xlsx]ai_output (4)'!$J$165</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{7CEB6CC4-1FAE-6948-866E-E7D58067FAE8}</c15:txfldGUID>
                      <c15:f>'/Users/el1goluj/Documents/ZURICH/PROJECTS/UPMEM/upmem-workloads/Microbenchmarks/AI/[ai_output.xlsx]ai_output (4)'!$J$165</c15:f>
                      <c15:dlblFieldTableCache>
                        <c:ptCount val="1"/>
                        <c:pt idx="0">
                          <c:v>4</c:v>
                        </c:pt>
                      </c15:dlblFieldTableCache>
                    </c15:dlblFTEntry>
                  </c15:dlblFieldTable>
                  <c15:showDataLabelsRange val="0"/>
                </c:ext>
                <c:ext xmlns:c16="http://schemas.microsoft.com/office/drawing/2014/chart" uri="{C3380CC4-5D6E-409C-BE32-E72D297353CC}">
                  <c16:uniqueId val="{000000A3-FF8B-5F4C-8BBF-ED4DE736661E}"/>
                </c:ext>
              </c:extLst>
            </c:dLbl>
            <c:dLbl>
              <c:idx val="164"/>
              <c:tx>
                <c:strRef>
                  <c:f>'/Users/el1goluj/Documents/ZURICH/PROJECTS/UPMEM/upmem-workloads/Microbenchmarks/AI/[ai_output.xlsx]ai_output (4)'!$J$166</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{931DDBF6-5DD2-D64F-9EAF-CF9F61FAC9B3}</c15:txfldGUID>
                      <c15:f>'/Users/el1goluj/Documents/ZURICH/PROJECTS/UPMEM/upmem-workloads/Microbenchmarks/AI/[ai_output.xlsx]ai_output (4)'!$J$166</c15:f>
                      <c15:dlblFieldTableCache>
                        <c:ptCount val="1"/>
                        <c:pt idx="0">
                          <c:v>5</c:v>
                        </c:pt>
                      </c15:dlblFieldTableCache>
                    </c15:dlblFTEntry>
                  </c15:dlblFieldTable>
                  <c15:showDataLabelsRange val="0"/>
                </c:ext>
                <c:ext xmlns:c16="http://schemas.microsoft.com/office/drawing/2014/chart" uri="{C3380CC4-5D6E-409C-BE32-E72D297353CC}">
                  <c16:uniqueId val="{000000A4-FF8B-5F4C-8BBF-ED4DE736661E}"/>
                </c:ext>
              </c:extLst>
            </c:dLbl>
            <c:dLbl>
              <c:idx val="165"/>
              <c:tx>
                <c:strRef>
                  <c:f>'/Users/el1goluj/Documents/ZURICH/PROJECTS/UPMEM/upmem-workloads/Microbenchmarks/AI/[ai_output.xlsx]ai_output (4)'!$J$167</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{61A5C13C-C237-1D47-9131-210DA94B3862}</c15:txfldGUID>
                      <c15:f>'/Users/el1goluj/Documents/ZURICH/PROJECTS/UPMEM/upmem-workloads/Microbenchmarks/AI/[ai_output.xlsx]ai_output (4)'!$J$167</c15:f>
                      <c15:dlblFieldTableCache>
                        <c:ptCount val="1"/>
                        <c:pt idx="0">
                          <c:v>6</c:v>
                        </c:pt>
                      </c15:dlblFieldTableCache>
                    </c15:dlblFTEntry>
                  </c15:dlblFieldTable>
                  <c15:showDataLabelsRange val="0"/>
                </c:ext>
                <c:ext xmlns:c16="http://schemas.microsoft.com/office/drawing/2014/chart" uri="{C3380CC4-5D6E-409C-BE32-E72D297353CC}">
                  <c16:uniqueId val="{000000A5-FF8B-5F4C-8BBF-ED4DE736661E}"/>
                </c:ext>
              </c:extLst>
            </c:dLbl>
            <c:dLbl>
              <c:idx val="166"/>
              <c:tx>
                <c:strRef>
                  <c:f>'/Users/el1goluj/Documents/ZURICH/PROJECTS/UPMEM/upmem-workloads/Microbenchmarks/AI/[ai_output.xlsx]ai_output (4)'!$J$168</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{F3C9F9C5-6A9D-C942-8407-71982B62F8AF}</c15:txfldGUID>
                      <c15:f>'/Users/el1goluj/Documents/ZURICH/PROJECTS/UPMEM/upmem-workloads/Microbenchmarks/AI/[ai_output.xlsx]ai_output (4)'!$J$168</c15:f>
                      <c15:dlblFieldTableCache>
                        <c:ptCount val="1"/>
                        <c:pt idx="0">
                          <c:v>7</c:v>
                        </c:pt>
                      </c15:dlblFieldTableCache>
                    </c15:dlblFTEntry>
                  </c15:dlblFieldTable>
                  <c15:showDataLabelsRange val="0"/>
                </c:ext>
                <c:ext xmlns:c16="http://schemas.microsoft.com/office/drawing/2014/chart" uri="{C3380CC4-5D6E-409C-BE32-E72D297353CC}">
                  <c16:uniqueId val="{000000A6-FF8B-5F4C-8BBF-ED4DE736661E}"/>
                </c:ext>
              </c:extLst>
            </c:dLbl>
            <c:dLbl>
              <c:idx val="167"/>
              <c:tx>
                <c:strRef>
                  <c:f>'/Users/el1goluj/Documents/ZURICH/PROJECTS/UPMEM/upmem-workloads/Microbenchmarks/AI/[ai_output.xlsx]ai_output (4)'!$J$169</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{9358A2E5-C52F-B04B-AD57-D88A611CF191}</c15:txfldGUID>
                      <c15:f>'/Users/el1goluj/Documents/ZURICH/PROJECTS/UPMEM/upmem-workloads/Microbenchmarks/AI/[ai_output.xlsx]ai_output (4)'!$J$169</c15:f>
                      <c15:dlblFieldTableCache>
                        <c:ptCount val="1"/>
                        <c:pt idx="0">
                          <c:v>8</c:v>
                        </c:pt>
                      </c15:dlblFieldTableCache>
                    </c15:dlblFTEntry>
                  </c15:dlblFieldTable>
                  <c15:showDataLabelsRange val="0"/>
                </c:ext>
                <c:ext xmlns:c16="http://schemas.microsoft.com/office/drawing/2014/chart" uri="{C3380CC4-5D6E-409C-BE32-E72D297353CC}">
                  <c16:uniqueId val="{000000A7-FF8B-5F4C-8BBF-ED4DE736661E}"/>
                </c:ext>
              </c:extLst>
            </c:dLbl>
            <c:dLbl>
              <c:idx val="168"/>
              <c:tx>
                <c:strRef>
                  <c:f>'/Users/el1goluj/Documents/ZURICH/PROJECTS/UPMEM/upmem-workloads/Microbenchmarks/AI/[ai_output.xlsx]ai_output (4)'!$J$170</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{83FB89CD-F058-794F-91CF-485B62AF6409}</c15:txfldGUID>
                      <c15:f>'/Users/el1goluj/Documents/ZURICH/PROJECTS/UPMEM/upmem-workloads/Microbenchmarks/AI/[ai_output.xlsx]ai_output (4)'!$J$170</c15:f>
                      <c15:dlblFieldTableCache>
                        <c:ptCount val="1"/>
                        <c:pt idx="0">
                          <c:v>9</c:v>
                        </c:pt>
                      </c15:dlblFieldTableCache>
                    </c15:dlblFTEntry>
                  </c15:dlblFieldTable>
                  <c15:showDataLabelsRange val="0"/>
                </c:ext>
                <c:ext xmlns:c16="http://schemas.microsoft.com/office/drawing/2014/chart" uri="{C3380CC4-5D6E-409C-BE32-E72D297353CC}">
                  <c16:uniqueId val="{000000A8-FF8B-5F4C-8BBF-ED4DE736661E}"/>
                </c:ext>
              </c:extLst>
            </c:dLbl>
            <c:dLbl>
              <c:idx val="169"/>
              <c:tx>
                <c:strRef>
                  <c:f>'/Users/el1goluj/Documents/ZURICH/PROJECTS/UPMEM/upmem-workloads/Microbenchmarks/AI/[ai_output.xlsx]ai_output (4)'!$J$171</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{E6E0B308-DBF1-5F43-B8D9-A484E73D1215}</c15:txfldGUID>
                      <c15:f>'/Users/el1goluj/Documents/ZURICH/PROJECTS/UPMEM/upmem-workloads/Microbenchmarks/AI/[ai_output.xlsx]ai_output (4)'!$J$171</c15:f>
                      <c15:dlblFieldTableCache>
                        <c:ptCount val="1"/>
                        <c:pt idx="0">
                          <c:v>10</c:v>
                        </c:pt>
                      </c15:dlblFieldTableCache>
                    </c15:dlblFTEntry>
                  </c15:dlblFieldTable>
                  <c15:showDataLabelsRange val="0"/>
                </c:ext>
                <c:ext xmlns:c16="http://schemas.microsoft.com/office/drawing/2014/chart" uri="{C3380CC4-5D6E-409C-BE32-E72D297353CC}">
                  <c16:uniqueId val="{000000A9-FF8B-5F4C-8BBF-ED4DE736661E}"/>
                </c:ext>
              </c:extLst>
            </c:dLbl>
            <c:dLbl>
              <c:idx val="170"/>
              <c:tx>
                <c:strRef>
                  <c:f>'/Users/el1goluj/Documents/ZURICH/PROJECTS/UPMEM/upmem-workloads/Microbenchmarks/AI/[ai_output.xlsx]ai_output (4)'!$J$172</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{3FE63D12-EA9E-7B48-B172-B37E93140D4A}</c15:txfldGUID>
                      <c15:f>'/Users/el1goluj/Documents/ZURICH/PROJECTS/UPMEM/upmem-workloads/Microbenchmarks/AI/[ai_output.xlsx]ai_output (4)'!$J$172</c15:f>
                      <c15:dlblFieldTableCache>
                        <c:ptCount val="1"/>
                        <c:pt idx="0">
                          <c:v>11</c:v>
                        </c:pt>
                      </c15:dlblFieldTableCache>
                    </c15:dlblFTEntry>
                  </c15:dlblFieldTable>
                  <c15:showDataLabelsRange val="0"/>
                </c:ext>
                <c:ext xmlns:c16="http://schemas.microsoft.com/office/drawing/2014/chart" uri="{C3380CC4-5D6E-409C-BE32-E72D297353CC}">
                  <c16:uniqueId val="{000000AA-FF8B-5F4C-8BBF-ED4DE736661E}"/>
                </c:ext>
              </c:extLst>
            </c:dLbl>
            <c:dLbl>
              <c:idx val="171"/>
              <c:tx>
                <c:strRef>
                  <c:f>'/Users/el1goluj/Documents/ZURICH/PROJECTS/UPMEM/upmem-workloads/Microbenchmarks/AI/[ai_output.xlsx]ai_output (4)'!$J$173</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{A97B977A-F928-3246-AAC8-784F7FCDE184}</c15:txfldGUID>
                      <c15:f>'/Users/el1goluj/Documents/ZURICH/PROJECTS/UPMEM/upmem-workloads/Microbenchmarks/AI/[ai_output.xlsx]ai_output (4)'!$J$173</c15:f>
                      <c15:dlblFieldTableCache>
                        <c:ptCount val="1"/>
                        <c:pt idx="0">
                          <c:v>12</c:v>
                        </c:pt>
                      </c15:dlblFieldTableCache>
                    </c15:dlblFTEntry>
                  </c15:dlblFieldTable>
                  <c15:showDataLabelsRange val="0"/>
                </c:ext>
                <c:ext xmlns:c16="http://schemas.microsoft.com/office/drawing/2014/chart" uri="{C3380CC4-5D6E-409C-BE32-E72D297353CC}">
                  <c16:uniqueId val="{000000AB-FF8B-5F4C-8BBF-ED4DE736661E}"/>
                </c:ext>
              </c:extLst>
            </c:dLbl>
            <c:dLbl>
              <c:idx val="172"/>
              <c:tx>
                <c:strRef>
                  <c:f>'/Users/el1goluj/Documents/ZURICH/PROJECTS/UPMEM/upmem-workloads/Microbenchmarks/AI/[ai_output.xlsx]ai_output (4)'!$J$174</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{BC7E75A4-EA47-544F-97D3-E0B3D1F5D23B}</c15:txfldGUID>
                      <c15:f>'/Users/el1goluj/Documents/ZURICH/PROJECTS/UPMEM/upmem-workloads/Microbenchmarks/AI/[ai_output.xlsx]ai_output (4)'!$J$174</c15:f>
                      <c15:dlblFieldTableCache>
                        <c:ptCount val="1"/>
                        <c:pt idx="0">
                          <c:v>13</c:v>
                        </c:pt>
                      </c15:dlblFieldTableCache>
                    </c15:dlblFTEntry>
                  </c15:dlblFieldTable>
                  <c15:showDataLabelsRange val="0"/>
                </c:ext>
                <c:ext xmlns:c16="http://schemas.microsoft.com/office/drawing/2014/chart" uri="{C3380CC4-5D6E-409C-BE32-E72D297353CC}">
                  <c16:uniqueId val="{000000AC-FF8B-5F4C-8BBF-ED4DE736661E}"/>
                </c:ext>
              </c:extLst>
            </c:dLbl>
            <c:dLbl>
              <c:idx val="173"/>
              <c:tx>
                <c:strRef>
                  <c:f>'/Users/el1goluj/Documents/ZURICH/PROJECTS/UPMEM/upmem-workloads/Microbenchmarks/AI/[ai_output.xlsx]ai_output (4)'!$J$175</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{3BA628C9-9B84-0F46-B3D2-36C04F080949}</c15:txfldGUID>
                      <c15:f>'/Users/el1goluj/Documents/ZURICH/PROJECTS/UPMEM/upmem-workloads/Microbenchmarks/AI/[ai_output.xlsx]ai_output (4)'!$J$175</c15:f>
                      <c15:dlblFieldTableCache>
                        <c:ptCount val="1"/>
                        <c:pt idx="0">
                          <c:v>14</c:v>
                        </c:pt>
                      </c15:dlblFieldTableCache>
                    </c15:dlblFTEntry>
                  </c15:dlblFieldTable>
                  <c15:showDataLabelsRange val="0"/>
                </c:ext>
                <c:ext xmlns:c16="http://schemas.microsoft.com/office/drawing/2014/chart" uri="{C3380CC4-5D6E-409C-BE32-E72D297353CC}">
                  <c16:uniqueId val="{000000AD-FF8B-5F4C-8BBF-ED4DE736661E}"/>
                </c:ext>
              </c:extLst>
            </c:dLbl>
            <c:dLbl>
              <c:idx val="174"/>
              <c:tx>
                <c:strRef>
                  <c:f>'/Users/el1goluj/Documents/ZURICH/PROJECTS/UPMEM/upmem-workloads/Microbenchmarks/AI/[ai_output.xlsx]ai_output (4)'!$J$176</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{E489EA16-C792-7D45-B88C-F66DE809F4A5}</c15:txfldGUID>
                      <c15:f>'/Users/el1goluj/Documents/ZURICH/PROJECTS/UPMEM/upmem-workloads/Microbenchmarks/AI/[ai_output.xlsx]ai_output (4)'!$J$176</c15:f>
                      <c15:dlblFieldTableCache>
                        <c:ptCount val="1"/>
                        <c:pt idx="0">
                          <c:v>15</c:v>
                        </c:pt>
                      </c15:dlblFieldTableCache>
                    </c15:dlblFTEntry>
                  </c15:dlblFieldTable>
                  <c15:showDataLabelsRange val="0"/>
                </c:ext>
                <c:ext xmlns:c16="http://schemas.microsoft.com/office/drawing/2014/chart" uri="{C3380CC4-5D6E-409C-BE32-E72D297353CC}">
                  <c16:uniqueId val="{000000AE-FF8B-5F4C-8BBF-ED4DE736661E}"/>
                </c:ext>
              </c:extLst>
            </c:dLbl>
            <c:dLbl>
              <c:idx val="175"/>
              <c:tx>
                <c:strRef>
                  <c:f>'/Users/el1goluj/Documents/ZURICH/PROJECTS/UPMEM/upmem-workloads/Microbenchmarks/AI/[ai_output.xlsx]ai_output (4)'!$J$177</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{88455269-7E8D-B14F-BDB0-465BA89297C0}</c15:txfldGUID>
                      <c15:f>'/Users/el1goluj/Documents/ZURICH/PROJECTS/UPMEM/upmem-workloads/Microbenchmarks/AI/[ai_output.xlsx]ai_output (4)'!$J$177</c15:f>
                      <c15:dlblFieldTableCache>
                        <c:ptCount val="1"/>
                        <c:pt idx="0">
                          <c:v>16</c:v>
                        </c:pt>
                      </c15:dlblFieldTableCache>
                    </c15:dlblFTEntry>
                  </c15:dlblFieldTable>
                  <c15:showDataLabelsRange val="0"/>
                </c:ext>
                <c:ext xmlns:c16="http://schemas.microsoft.com/office/drawing/2014/chart" uri="{C3380CC4-5D6E-409C-BE32-E72D297353CC}">
                  <c16:uniqueId val="{000000AF-FF8B-5F4C-8BBF-ED4DE736661E}"/>
                </c:ext>
              </c:extLst>
            </c:dLbl>
            <c:dLbl>
              <c:idx val="176"/>
              <c:tx>
                <c:strRef>
                  <c:f>'/Users/el1goluj/Documents/ZURICH/PROJECTS/UPMEM/upmem-workloads/Microbenchmarks/AI/[ai_output.xlsx]ai_output (4)'!$J$178</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{13D13BA0-AD02-EB40-AB77-2AD84A766ECC}</c15:txfldGUID>
                      <c15:f>'/Users/el1goluj/Documents/ZURICH/PROJECTS/UPMEM/upmem-workloads/Microbenchmarks/AI/[ai_output.xlsx]ai_output (4)'!$J$178</c15:f>
                      <c15:dlblFieldTableCache>
                        <c:ptCount val="1"/>
                        <c:pt idx="0">
                          <c:v>1</c:v>
                        </c:pt>
                      </c15:dlblFieldTableCache>
                    </c15:dlblFTEntry>
                  </c15:dlblFieldTable>
                  <c15:showDataLabelsRange val="0"/>
                </c:ext>
                <c:ext xmlns:c16="http://schemas.microsoft.com/office/drawing/2014/chart" uri="{C3380CC4-5D6E-409C-BE32-E72D297353CC}">
                  <c16:uniqueId val="{000000B0-FF8B-5F4C-8BBF-ED4DE736661E}"/>
                </c:ext>
              </c:extLst>
            </c:dLbl>
            <c:dLbl>
              <c:idx val="177"/>
              <c:tx>
                <c:strRef>
                  <c:f>'/Users/el1goluj/Documents/ZURICH/PROJECTS/UPMEM/upmem-workloads/Microbenchmarks/AI/[ai_output.xlsx]ai_output (4)'!$J$179</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{621F7152-635B-364D-96E0-2B158DE20DD4}</c15:txfldGUID>
                      <c15:f>'/Users/el1goluj/Documents/ZURICH/PROJECTS/UPMEM/upmem-workloads/Microbenchmarks/AI/[ai_output.xlsx]ai_output (4)'!$J$179</c15:f>
                      <c15:dlblFieldTableCache>
                        <c:ptCount val="1"/>
                        <c:pt idx="0">
                          <c:v>2</c:v>
                        </c:pt>
                      </c15:dlblFieldTableCache>
                    </c15:dlblFTEntry>
                  </c15:dlblFieldTable>
                  <c15:showDataLabelsRange val="0"/>
                </c:ext>
                <c:ext xmlns:c16="http://schemas.microsoft.com/office/drawing/2014/chart" uri="{C3380CC4-5D6E-409C-BE32-E72D297353CC}">
                  <c16:uniqueId val="{000000B1-FF8B-5F4C-8BBF-ED4DE736661E}"/>
                </c:ext>
              </c:extLst>
            </c:dLbl>
            <c:dLbl>
              <c:idx val="178"/>
              <c:tx>
                <c:strRef>
                  <c:f>'/Users/el1goluj/Documents/ZURICH/PROJECTS/UPMEM/upmem-workloads/Microbenchmarks/AI/[ai_output.xlsx]ai_output (4)'!$J$180</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{EEACD277-54FE-3E44-BE57-1127B6D31952}</c15:txfldGUID>
                      <c15:f>'/Users/el1goluj/Documents/ZURICH/PROJECTS/UPMEM/upmem-workloads/Microbenchmarks/AI/[ai_output.xlsx]ai_output (4)'!$J$180</c15:f>
                      <c15:dlblFieldTableCache>
                        <c:ptCount val="1"/>
                        <c:pt idx="0">
                          <c:v>3</c:v>
                        </c:pt>
                      </c15:dlblFieldTableCache>
                    </c15:dlblFTEntry>
                  </c15:dlblFieldTable>
                  <c15:showDataLabelsRange val="0"/>
                </c:ext>
                <c:ext xmlns:c16="http://schemas.microsoft.com/office/drawing/2014/chart" uri="{C3380CC4-5D6E-409C-BE32-E72D297353CC}">
                  <c16:uniqueId val="{000000B2-FF8B-5F4C-8BBF-ED4DE736661E}"/>
                </c:ext>
              </c:extLst>
            </c:dLbl>
            <c:dLbl>
              <c:idx val="179"/>
              <c:tx>
                <c:strRef>
                  <c:f>'/Users/el1goluj/Documents/ZURICH/PROJECTS/UPMEM/upmem-workloads/Microbenchmarks/AI/[ai_output.xlsx]ai_output (4)'!$J$181</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{A8C20F4A-207F-F548-8807-5AC3AB0E21B7}</c15:txfldGUID>
                      <c15:f>'/Users/el1goluj/Documents/ZURICH/PROJECTS/UPMEM/upmem-workloads/Microbenchmarks/AI/[ai_output.xlsx]ai_output (4)'!$J$181</c15:f>
                      <c15:dlblFieldTableCache>
                        <c:ptCount val="1"/>
                        <c:pt idx="0">
                          <c:v>4</c:v>
                        </c:pt>
                      </c15:dlblFieldTableCache>
                    </c15:dlblFTEntry>
                  </c15:dlblFieldTable>
                  <c15:showDataLabelsRange val="0"/>
                </c:ext>
                <c:ext xmlns:c16="http://schemas.microsoft.com/office/drawing/2014/chart" uri="{C3380CC4-5D6E-409C-BE32-E72D297353CC}">
                  <c16:uniqueId val="{000000B3-FF8B-5F4C-8BBF-ED4DE736661E}"/>
                </c:ext>
              </c:extLst>
            </c:dLbl>
            <c:dLbl>
              <c:idx val="180"/>
              <c:tx>
                <c:strRef>
                  <c:f>'/Users/el1goluj/Documents/ZURICH/PROJECTS/UPMEM/upmem-workloads/Microbenchmarks/AI/[ai_output.xlsx]ai_output (4)'!$J$182</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{A5A34C4B-54BE-C24A-9C3B-00EF66291EE4}</c15:txfldGUID>
                      <c15:f>'/Users/el1goluj/Documents/ZURICH/PROJECTS/UPMEM/upmem-workloads/Microbenchmarks/AI/[ai_output.xlsx]ai_output (4)'!$J$182</c15:f>
                      <c15:dlblFieldTableCache>
                        <c:ptCount val="1"/>
                        <c:pt idx="0">
                          <c:v>5</c:v>
                        </c:pt>
                      </c15:dlblFieldTableCache>
                    </c15:dlblFTEntry>
                  </c15:dlblFieldTable>
                  <c15:showDataLabelsRange val="0"/>
                </c:ext>
                <c:ext xmlns:c16="http://schemas.microsoft.com/office/drawing/2014/chart" uri="{C3380CC4-5D6E-409C-BE32-E72D297353CC}">
                  <c16:uniqueId val="{000000B4-FF8B-5F4C-8BBF-ED4DE736661E}"/>
                </c:ext>
              </c:extLst>
            </c:dLbl>
            <c:dLbl>
              <c:idx val="181"/>
              <c:tx>
                <c:strRef>
                  <c:f>'/Users/el1goluj/Documents/ZURICH/PROJECTS/UPMEM/upmem-workloads/Microbenchmarks/AI/[ai_output.xlsx]ai_output (4)'!$J$183</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{05F9D606-7F2F-704C-948D-6DBF1F4FD957}</c15:txfldGUID>
                      <c15:f>'/Users/el1goluj/Documents/ZURICH/PROJECTS/UPMEM/upmem-workloads/Microbenchmarks/AI/[ai_output.xlsx]ai_output (4)'!$J$183</c15:f>
                      <c15:dlblFieldTableCache>
                        <c:ptCount val="1"/>
                        <c:pt idx="0">
                          <c:v>6</c:v>
                        </c:pt>
                      </c15:dlblFieldTableCache>
                    </c15:dlblFTEntry>
                  </c15:dlblFieldTable>
                  <c15:showDataLabelsRange val="0"/>
                </c:ext>
                <c:ext xmlns:c16="http://schemas.microsoft.com/office/drawing/2014/chart" uri="{C3380CC4-5D6E-409C-BE32-E72D297353CC}">
                  <c16:uniqueId val="{000000B5-FF8B-5F4C-8BBF-ED4DE736661E}"/>
                </c:ext>
              </c:extLst>
            </c:dLbl>
            <c:dLbl>
              <c:idx val="182"/>
              <c:tx>
                <c:strRef>
                  <c:f>'/Users/el1goluj/Documents/ZURICH/PROJECTS/UPMEM/upmem-workloads/Microbenchmarks/AI/[ai_output.xlsx]ai_output (4)'!$J$184</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{C1F91FD6-48B3-684D-894B-310E9CB6B91A}</c15:txfldGUID>
                      <c15:f>'/Users/el1goluj/Documents/ZURICH/PROJECTS/UPMEM/upmem-workloads/Microbenchmarks/AI/[ai_output.xlsx]ai_output (4)'!$J$184</c15:f>
                      <c15:dlblFieldTableCache>
                        <c:ptCount val="1"/>
                        <c:pt idx="0">
                          <c:v>7</c:v>
                        </c:pt>
                      </c15:dlblFieldTableCache>
                    </c15:dlblFTEntry>
                  </c15:dlblFieldTable>
                  <c15:showDataLabelsRange val="0"/>
                </c:ext>
                <c:ext xmlns:c16="http://schemas.microsoft.com/office/drawing/2014/chart" uri="{C3380CC4-5D6E-409C-BE32-E72D297353CC}">
                  <c16:uniqueId val="{000000B6-FF8B-5F4C-8BBF-ED4DE736661E}"/>
                </c:ext>
              </c:extLst>
            </c:dLbl>
            <c:dLbl>
              <c:idx val="183"/>
              <c:tx>
                <c:strRef>
                  <c:f>'/Users/el1goluj/Documents/ZURICH/PROJECTS/UPMEM/upmem-workloads/Microbenchmarks/AI/[ai_output.xlsx]ai_output (4)'!$J$185</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{65CFDF72-8BE9-6E47-89F9-07E15AD8CAFA}</c15:txfldGUID>
                      <c15:f>'/Users/el1goluj/Documents/ZURICH/PROJECTS/UPMEM/upmem-workloads/Microbenchmarks/AI/[ai_output.xlsx]ai_output (4)'!$J$185</c15:f>
                      <c15:dlblFieldTableCache>
                        <c:ptCount val="1"/>
                        <c:pt idx="0">
                          <c:v>8</c:v>
                        </c:pt>
                      </c15:dlblFieldTableCache>
                    </c15:dlblFTEntry>
                  </c15:dlblFieldTable>
                  <c15:showDataLabelsRange val="0"/>
                </c:ext>
                <c:ext xmlns:c16="http://schemas.microsoft.com/office/drawing/2014/chart" uri="{C3380CC4-5D6E-409C-BE32-E72D297353CC}">
                  <c16:uniqueId val="{000000B7-FF8B-5F4C-8BBF-ED4DE736661E}"/>
                </c:ext>
              </c:extLst>
            </c:dLbl>
            <c:dLbl>
              <c:idx val="184"/>
              <c:tx>
                <c:strRef>
                  <c:f>'/Users/el1goluj/Documents/ZURICH/PROJECTS/UPMEM/upmem-workloads/Microbenchmarks/AI/[ai_output.xlsx]ai_output (4)'!$J$186</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{D9E58DB9-E811-2642-BE5A-E65D4A406946}</c15:txfldGUID>
                      <c15:f>'/Users/el1goluj/Documents/ZURICH/PROJECTS/UPMEM/upmem-workloads/Microbenchmarks/AI/[ai_output.xlsx]ai_output (4)'!$J$186</c15:f>
                      <c15:dlblFieldTableCache>
                        <c:ptCount val="1"/>
                        <c:pt idx="0">
                          <c:v>9</c:v>
                        </c:pt>
                      </c15:dlblFieldTableCache>
                    </c15:dlblFTEntry>
                  </c15:dlblFieldTable>
                  <c15:showDataLabelsRange val="0"/>
                </c:ext>
                <c:ext xmlns:c16="http://schemas.microsoft.com/office/drawing/2014/chart" uri="{C3380CC4-5D6E-409C-BE32-E72D297353CC}">
                  <c16:uniqueId val="{000000B8-FF8B-5F4C-8BBF-ED4DE736661E}"/>
                </c:ext>
              </c:extLst>
            </c:dLbl>
            <c:dLbl>
              <c:idx val="185"/>
              <c:tx>
                <c:strRef>
                  <c:f>'/Users/el1goluj/Documents/ZURICH/PROJECTS/UPMEM/upmem-workloads/Microbenchmarks/AI/[ai_output.xlsx]ai_output (4)'!$J$187</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{36FEA6AB-51A9-9E4C-93A4-B35F9FC14886}</c15:txfldGUID>
                      <c15:f>'/Users/el1goluj/Documents/ZURICH/PROJECTS/UPMEM/upmem-workloads/Microbenchmarks/AI/[ai_output.xlsx]ai_output (4)'!$J$187</c15:f>
                      <c15:dlblFieldTableCache>
                        <c:ptCount val="1"/>
                        <c:pt idx="0">
                          <c:v>10</c:v>
                        </c:pt>
                      </c15:dlblFieldTableCache>
                    </c15:dlblFTEntry>
                  </c15:dlblFieldTable>
                  <c15:showDataLabelsRange val="0"/>
                </c:ext>
                <c:ext xmlns:c16="http://schemas.microsoft.com/office/drawing/2014/chart" uri="{C3380CC4-5D6E-409C-BE32-E72D297353CC}">
                  <c16:uniqueId val="{000000B9-FF8B-5F4C-8BBF-ED4DE736661E}"/>
                </c:ext>
              </c:extLst>
            </c:dLbl>
            <c:dLbl>
              <c:idx val="186"/>
              <c:tx>
                <c:strRef>
                  <c:f>'/Users/el1goluj/Documents/ZURICH/PROJECTS/UPMEM/upmem-workloads/Microbenchmarks/AI/[ai_output.xlsx]ai_output (4)'!$J$188</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{56466D69-CD9C-054F-8CB8-009E8DC1568B}</c15:txfldGUID>
                      <c15:f>'/Users/el1goluj/Documents/ZURICH/PROJECTS/UPMEM/upmem-workloads/Microbenchmarks/AI/[ai_output.xlsx]ai_output (4)'!$J$188</c15:f>
                      <c15:dlblFieldTableCache>
                        <c:ptCount val="1"/>
                        <c:pt idx="0">
                          <c:v>11</c:v>
                        </c:pt>
                      </c15:dlblFieldTableCache>
                    </c15:dlblFTEntry>
                  </c15:dlblFieldTable>
                  <c15:showDataLabelsRange val="0"/>
                </c:ext>
                <c:ext xmlns:c16="http://schemas.microsoft.com/office/drawing/2014/chart" uri="{C3380CC4-5D6E-409C-BE32-E72D297353CC}">
                  <c16:uniqueId val="{000000BA-FF8B-5F4C-8BBF-ED4DE736661E}"/>
                </c:ext>
              </c:extLst>
            </c:dLbl>
            <c:dLbl>
              <c:idx val="187"/>
              <c:tx>
                <c:strRef>
                  <c:f>'/Users/el1goluj/Documents/ZURICH/PROJECTS/UPMEM/upmem-workloads/Microbenchmarks/AI/[ai_output.xlsx]ai_output (4)'!$J$189</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{2E110248-5D80-0A4E-A234-96D01499CB56}</c15:txfldGUID>
                      <c15:f>'/Users/el1goluj/Documents/ZURICH/PROJECTS/UPMEM/upmem-workloads/Microbenchmarks/AI/[ai_output.xlsx]ai_output (4)'!$J$189</c15:f>
                      <c15:dlblFieldTableCache>
                        <c:ptCount val="1"/>
                        <c:pt idx="0">
                          <c:v>12</c:v>
                        </c:pt>
                      </c15:dlblFieldTableCache>
                    </c15:dlblFTEntry>
                  </c15:dlblFieldTable>
                  <c15:showDataLabelsRange val="0"/>
                </c:ext>
                <c:ext xmlns:c16="http://schemas.microsoft.com/office/drawing/2014/chart" uri="{C3380CC4-5D6E-409C-BE32-E72D297353CC}">
                  <c16:uniqueId val="{000000BB-FF8B-5F4C-8BBF-ED4DE736661E}"/>
                </c:ext>
              </c:extLst>
            </c:dLbl>
            <c:dLbl>
              <c:idx val="188"/>
              <c:tx>
                <c:strRef>
                  <c:f>'/Users/el1goluj/Documents/ZURICH/PROJECTS/UPMEM/upmem-workloads/Microbenchmarks/AI/[ai_output.xlsx]ai_output (4)'!$J$190</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{B097530C-A3E4-0D48-98CE-6C097B640882}</c15:txfldGUID>
                      <c15:f>'/Users/el1goluj/Documents/ZURICH/PROJECTS/UPMEM/upmem-workloads/Microbenchmarks/AI/[ai_output.xlsx]ai_output (4)'!$J$190</c15:f>
                      <c15:dlblFieldTableCache>
                        <c:ptCount val="1"/>
                        <c:pt idx="0">
                          <c:v>13</c:v>
                        </c:pt>
                      </c15:dlblFieldTableCache>
                    </c15:dlblFTEntry>
                  </c15:dlblFieldTable>
                  <c15:showDataLabelsRange val="0"/>
                </c:ext>
                <c:ext xmlns:c16="http://schemas.microsoft.com/office/drawing/2014/chart" uri="{C3380CC4-5D6E-409C-BE32-E72D297353CC}">
                  <c16:uniqueId val="{000000BC-FF8B-5F4C-8BBF-ED4DE736661E}"/>
                </c:ext>
              </c:extLst>
            </c:dLbl>
            <c:dLbl>
              <c:idx val="189"/>
              <c:tx>
                <c:strRef>
                  <c:f>'/Users/el1goluj/Documents/ZURICH/PROJECTS/UPMEM/upmem-workloads/Microbenchmarks/AI/[ai_output.xlsx]ai_output (4)'!$J$191</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{12E96255-C996-904F-85DB-BF6C70C26B32}</c15:txfldGUID>
                      <c15:f>'/Users/el1goluj/Documents/ZURICH/PROJECTS/UPMEM/upmem-workloads/Microbenchmarks/AI/[ai_output.xlsx]ai_output (4)'!$J$191</c15:f>
                      <c15:dlblFieldTableCache>
                        <c:ptCount val="1"/>
                        <c:pt idx="0">
                          <c:v>14</c:v>
                        </c:pt>
                      </c15:dlblFieldTableCache>
                    </c15:dlblFTEntry>
                  </c15:dlblFieldTable>
                  <c15:showDataLabelsRange val="0"/>
                </c:ext>
                <c:ext xmlns:c16="http://schemas.microsoft.com/office/drawing/2014/chart" uri="{C3380CC4-5D6E-409C-BE32-E72D297353CC}">
                  <c16:uniqueId val="{000000BD-FF8B-5F4C-8BBF-ED4DE736661E}"/>
                </c:ext>
              </c:extLst>
            </c:dLbl>
            <c:dLbl>
              <c:idx val="190"/>
              <c:tx>
                <c:strRef>
                  <c:f>'/Users/el1goluj/Documents/ZURICH/PROJECTS/UPMEM/upmem-workloads/Microbenchmarks/AI/[ai_output.xlsx]ai_output (4)'!$J$192</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{60DF8AAF-BFBA-2A4D-9F82-D90700EAE27C}</c15:txfldGUID>
                      <c15:f>'/Users/el1goluj/Documents/ZURICH/PROJECTS/UPMEM/upmem-workloads/Microbenchmarks/AI/[ai_output.xlsx]ai_output (4)'!$J$192</c15:f>
                      <c15:dlblFieldTableCache>
                        <c:ptCount val="1"/>
                        <c:pt idx="0">
                          <c:v>15</c:v>
                        </c:pt>
                      </c15:dlblFieldTableCache>
                    </c15:dlblFTEntry>
                  </c15:dlblFieldTable>
                  <c15:showDataLabelsRange val="0"/>
                </c:ext>
                <c:ext xmlns:c16="http://schemas.microsoft.com/office/drawing/2014/chart" uri="{C3380CC4-5D6E-409C-BE32-E72D297353CC}">
                  <c16:uniqueId val="{000000BE-FF8B-5F4C-8BBF-ED4DE736661E}"/>
                </c:ext>
              </c:extLst>
            </c:dLbl>
            <c:dLbl>
              <c:idx val="191"/>
              <c:tx>
                <c:strRef>
                  <c:f>'/Users/el1goluj/Documents/ZURICH/PROJECTS/UPMEM/upmem-workloads/Microbenchmarks/AI/[ai_output.xlsx]ai_output (4)'!$J$193</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{9E107F4A-FD59-544E-9BF5-9398C3F44DE0}</c15:txfldGUID>
                      <c15:f>'/Users/el1goluj/Documents/ZURICH/PROJECTS/UPMEM/upmem-workloads/Microbenchmarks/AI/[ai_output.xlsx]ai_output (4)'!$J$193</c15:f>
                      <c15:dlblFieldTableCache>
                        <c:ptCount val="1"/>
                        <c:pt idx="0">
                          <c:v>16</c:v>
                        </c:pt>
                      </c15:dlblFieldTableCache>
                    </c15:dlblFTEntry>
                  </c15:dlblFieldTable>
                  <c15:showDataLabelsRange val="0"/>
                </c:ext>
                <c:ext xmlns:c16="http://schemas.microsoft.com/office/drawing/2014/chart" uri="{C3380CC4-5D6E-409C-BE32-E72D297353CC}">
                  <c16:uniqueId val="{000000BF-FF8B-5F4C-8BBF-ED4DE736661E}"/>
                </c:ext>
              </c:extLst>
            </c:dLbl>
            <c:dLbl>
              <c:idx val="192"/>
              <c:tx>
                <c:strRef>
                  <c:f>'/Users/el1goluj/Documents/ZURICH/PROJECTS/UPMEM/upmem-workloads/Microbenchmarks/AI/[ai_output.xlsx]ai_output (4)'!$J$194</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{F922C95D-B57C-1F40-B9EE-CC1A1B043CD6}</c15:txfldGUID>
                      <c15:f>'/Users/el1goluj/Documents/ZURICH/PROJECTS/UPMEM/upmem-workloads/Microbenchmarks/AI/[ai_output.xlsx]ai_output (4)'!$J$194</c15:f>
                      <c15:dlblFieldTableCache>
                        <c:ptCount val="1"/>
                        <c:pt idx="0">
                          <c:v>1</c:v>
                        </c:pt>
                      </c15:dlblFieldTableCache>
                    </c15:dlblFTEntry>
                  </c15:dlblFieldTable>
                  <c15:showDataLabelsRange val="0"/>
                </c:ext>
                <c:ext xmlns:c16="http://schemas.microsoft.com/office/drawing/2014/chart" uri="{C3380CC4-5D6E-409C-BE32-E72D297353CC}">
                  <c16:uniqueId val="{000000C0-FF8B-5F4C-8BBF-ED4DE736661E}"/>
                </c:ext>
              </c:extLst>
            </c:dLbl>
            <c:dLbl>
              <c:idx val="193"/>
              <c:tx>
                <c:strRef>
                  <c:f>'/Users/el1goluj/Documents/ZURICH/PROJECTS/UPMEM/upmem-workloads/Microbenchmarks/AI/[ai_output.xlsx]ai_output (4)'!$J$195</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{43AD5A71-A1D3-7046-9D00-9CECDC7B9406}</c15:txfldGUID>
                      <c15:f>'/Users/el1goluj/Documents/ZURICH/PROJECTS/UPMEM/upmem-workloads/Microbenchmarks/AI/[ai_output.xlsx]ai_output (4)'!$J$195</c15:f>
                      <c15:dlblFieldTableCache>
                        <c:ptCount val="1"/>
                        <c:pt idx="0">
                          <c:v>2</c:v>
                        </c:pt>
                      </c15:dlblFieldTableCache>
                    </c15:dlblFTEntry>
                  </c15:dlblFieldTable>
                  <c15:showDataLabelsRange val="0"/>
                </c:ext>
                <c:ext xmlns:c16="http://schemas.microsoft.com/office/drawing/2014/chart" uri="{C3380CC4-5D6E-409C-BE32-E72D297353CC}">
                  <c16:uniqueId val="{000000C1-FF8B-5F4C-8BBF-ED4DE736661E}"/>
                </c:ext>
              </c:extLst>
            </c:dLbl>
            <c:dLbl>
              <c:idx val="194"/>
              <c:tx>
                <c:strRef>
                  <c:f>'/Users/el1goluj/Documents/ZURICH/PROJECTS/UPMEM/upmem-workloads/Microbenchmarks/AI/[ai_output.xlsx]ai_output (4)'!$J$196</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{3D4DA81F-90EE-0F4F-BF86-7B5E67C7A7A2}</c15:txfldGUID>
                      <c15:f>'/Users/el1goluj/Documents/ZURICH/PROJECTS/UPMEM/upmem-workloads/Microbenchmarks/AI/[ai_output.xlsx]ai_output (4)'!$J$196</c15:f>
                      <c15:dlblFieldTableCache>
                        <c:ptCount val="1"/>
                        <c:pt idx="0">
                          <c:v>3</c:v>
                        </c:pt>
                      </c15:dlblFieldTableCache>
                    </c15:dlblFTEntry>
                  </c15:dlblFieldTable>
                  <c15:showDataLabelsRange val="0"/>
                </c:ext>
                <c:ext xmlns:c16="http://schemas.microsoft.com/office/drawing/2014/chart" uri="{C3380CC4-5D6E-409C-BE32-E72D297353CC}">
                  <c16:uniqueId val="{000000C2-FF8B-5F4C-8BBF-ED4DE736661E}"/>
                </c:ext>
              </c:extLst>
            </c:dLbl>
            <c:dLbl>
              <c:idx val="195"/>
              <c:tx>
                <c:strRef>
                  <c:f>'/Users/el1goluj/Documents/ZURICH/PROJECTS/UPMEM/upmem-workloads/Microbenchmarks/AI/[ai_output.xlsx]ai_output (4)'!$J$197</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{37311B2C-8688-1E42-BE1C-13DD1E8ED984}</c15:txfldGUID>
                      <c15:f>'/Users/el1goluj/Documents/ZURICH/PROJECTS/UPMEM/upmem-workloads/Microbenchmarks/AI/[ai_output.xlsx]ai_output (4)'!$J$197</c15:f>
                      <c15:dlblFieldTableCache>
                        <c:ptCount val="1"/>
                        <c:pt idx="0">
                          <c:v>4</c:v>
                        </c:pt>
                      </c15:dlblFieldTableCache>
                    </c15:dlblFTEntry>
                  </c15:dlblFieldTable>
                  <c15:showDataLabelsRange val="0"/>
                </c:ext>
                <c:ext xmlns:c16="http://schemas.microsoft.com/office/drawing/2014/chart" uri="{C3380CC4-5D6E-409C-BE32-E72D297353CC}">
                  <c16:uniqueId val="{000000C3-FF8B-5F4C-8BBF-ED4DE736661E}"/>
                </c:ext>
              </c:extLst>
            </c:dLbl>
            <c:dLbl>
              <c:idx val="196"/>
              <c:tx>
                <c:strRef>
                  <c:f>'/Users/el1goluj/Documents/ZURICH/PROJECTS/UPMEM/upmem-workloads/Microbenchmarks/AI/[ai_output.xlsx]ai_output (4)'!$J$198</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{5D634C1B-3267-3747-A96D-964BFC858EBE}</c15:txfldGUID>
                      <c15:f>'/Users/el1goluj/Documents/ZURICH/PROJECTS/UPMEM/upmem-workloads/Microbenchmarks/AI/[ai_output.xlsx]ai_output (4)'!$J$198</c15:f>
                      <c15:dlblFieldTableCache>
                        <c:ptCount val="1"/>
                        <c:pt idx="0">
                          <c:v>5</c:v>
                        </c:pt>
                      </c15:dlblFieldTableCache>
                    </c15:dlblFTEntry>
                  </c15:dlblFieldTable>
                  <c15:showDataLabelsRange val="0"/>
                </c:ext>
                <c:ext xmlns:c16="http://schemas.microsoft.com/office/drawing/2014/chart" uri="{C3380CC4-5D6E-409C-BE32-E72D297353CC}">
                  <c16:uniqueId val="{000000C4-FF8B-5F4C-8BBF-ED4DE736661E}"/>
                </c:ext>
              </c:extLst>
            </c:dLbl>
            <c:dLbl>
              <c:idx val="197"/>
              <c:tx>
                <c:strRef>
                  <c:f>'/Users/el1goluj/Documents/ZURICH/PROJECTS/UPMEM/upmem-workloads/Microbenchmarks/AI/[ai_output.xlsx]ai_output (4)'!$J$199</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{474D112B-6A78-1C48-A475-F9D7D447DA10}</c15:txfldGUID>
                      <c15:f>'/Users/el1goluj/Documents/ZURICH/PROJECTS/UPMEM/upmem-workloads/Microbenchmarks/AI/[ai_output.xlsx]ai_output (4)'!$J$199</c15:f>
                      <c15:dlblFieldTableCache>
                        <c:ptCount val="1"/>
                        <c:pt idx="0">
                          <c:v>6</c:v>
                        </c:pt>
                      </c15:dlblFieldTableCache>
                    </c15:dlblFTEntry>
                  </c15:dlblFieldTable>
                  <c15:showDataLabelsRange val="0"/>
                </c:ext>
                <c:ext xmlns:c16="http://schemas.microsoft.com/office/drawing/2014/chart" uri="{C3380CC4-5D6E-409C-BE32-E72D297353CC}">
                  <c16:uniqueId val="{000000C5-FF8B-5F4C-8BBF-ED4DE736661E}"/>
                </c:ext>
              </c:extLst>
            </c:dLbl>
            <c:dLbl>
              <c:idx val="198"/>
              <c:tx>
                <c:strRef>
                  <c:f>'/Users/el1goluj/Documents/ZURICH/PROJECTS/UPMEM/upmem-workloads/Microbenchmarks/AI/[ai_output.xlsx]ai_output (4)'!$J$200</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{D6D3ADED-F6E3-A846-90D6-07B9D54F35E8}</c15:txfldGUID>
                      <c15:f>'/Users/el1goluj/Documents/ZURICH/PROJECTS/UPMEM/upmem-workloads/Microbenchmarks/AI/[ai_output.xlsx]ai_output (4)'!$J$200</c15:f>
                      <c15:dlblFieldTableCache>
                        <c:ptCount val="1"/>
                        <c:pt idx="0">
                          <c:v>7</c:v>
                        </c:pt>
                      </c15:dlblFieldTableCache>
                    </c15:dlblFTEntry>
                  </c15:dlblFieldTable>
                  <c15:showDataLabelsRange val="0"/>
                </c:ext>
                <c:ext xmlns:c16="http://schemas.microsoft.com/office/drawing/2014/chart" uri="{C3380CC4-5D6E-409C-BE32-E72D297353CC}">
                  <c16:uniqueId val="{000000C6-FF8B-5F4C-8BBF-ED4DE736661E}"/>
                </c:ext>
              </c:extLst>
            </c:dLbl>
            <c:dLbl>
              <c:idx val="199"/>
              <c:tx>
                <c:strRef>
                  <c:f>'/Users/el1goluj/Documents/ZURICH/PROJECTS/UPMEM/upmem-workloads/Microbenchmarks/AI/[ai_output.xlsx]ai_output (4)'!$J$201</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{66D7696F-EE53-A545-90AE-A5AF0E85572A}</c15:txfldGUID>
                      <c15:f>'/Users/el1goluj/Documents/ZURICH/PROJECTS/UPMEM/upmem-workloads/Microbenchmarks/AI/[ai_output.xlsx]ai_output (4)'!$J$201</c15:f>
                      <c15:dlblFieldTableCache>
                        <c:ptCount val="1"/>
                        <c:pt idx="0">
                          <c:v>8</c:v>
                        </c:pt>
                      </c15:dlblFieldTableCache>
                    </c15:dlblFTEntry>
                  </c15:dlblFieldTable>
                  <c15:showDataLabelsRange val="0"/>
                </c:ext>
                <c:ext xmlns:c16="http://schemas.microsoft.com/office/drawing/2014/chart" uri="{C3380CC4-5D6E-409C-BE32-E72D297353CC}">
                  <c16:uniqueId val="{000000C7-FF8B-5F4C-8BBF-ED4DE736661E}"/>
                </c:ext>
              </c:extLst>
            </c:dLbl>
            <c:dLbl>
              <c:idx val="200"/>
              <c:tx>
                <c:strRef>
                  <c:f>'/Users/el1goluj/Documents/ZURICH/PROJECTS/UPMEM/upmem-workloads/Microbenchmarks/AI/[ai_output.xlsx]ai_output (4)'!$J$202</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{15D3CA4A-7C83-0F45-8D5A-D96C490083F9}</c15:txfldGUID>
                      <c15:f>'/Users/el1goluj/Documents/ZURICH/PROJECTS/UPMEM/upmem-workloads/Microbenchmarks/AI/[ai_output.xlsx]ai_output (4)'!$J$202</c15:f>
                      <c15:dlblFieldTableCache>
                        <c:ptCount val="1"/>
                        <c:pt idx="0">
                          <c:v>9</c:v>
                        </c:pt>
                      </c15:dlblFieldTableCache>
                    </c15:dlblFTEntry>
                  </c15:dlblFieldTable>
                  <c15:showDataLabelsRange val="0"/>
                </c:ext>
                <c:ext xmlns:c16="http://schemas.microsoft.com/office/drawing/2014/chart" uri="{C3380CC4-5D6E-409C-BE32-E72D297353CC}">
                  <c16:uniqueId val="{000000C8-FF8B-5F4C-8BBF-ED4DE736661E}"/>
                </c:ext>
              </c:extLst>
            </c:dLbl>
            <c:dLbl>
              <c:idx val="201"/>
              <c:tx>
                <c:strRef>
                  <c:f>'/Users/el1goluj/Documents/ZURICH/PROJECTS/UPMEM/upmem-workloads/Microbenchmarks/AI/[ai_output.xlsx]ai_output (4)'!$J$203</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{62D0510B-F7A3-0041-A689-8FBF92C8161B}</c15:txfldGUID>
                      <c15:f>'/Users/el1goluj/Documents/ZURICH/PROJECTS/UPMEM/upmem-workloads/Microbenchmarks/AI/[ai_output.xlsx]ai_output (4)'!$J$203</c15:f>
                      <c15:dlblFieldTableCache>
                        <c:ptCount val="1"/>
                        <c:pt idx="0">
                          <c:v>10</c:v>
                        </c:pt>
                      </c15:dlblFieldTableCache>
                    </c15:dlblFTEntry>
                  </c15:dlblFieldTable>
                  <c15:showDataLabelsRange val="0"/>
                </c:ext>
                <c:ext xmlns:c16="http://schemas.microsoft.com/office/drawing/2014/chart" uri="{C3380CC4-5D6E-409C-BE32-E72D297353CC}">
                  <c16:uniqueId val="{000000C9-FF8B-5F4C-8BBF-ED4DE736661E}"/>
                </c:ext>
              </c:extLst>
            </c:dLbl>
            <c:dLbl>
              <c:idx val="202"/>
              <c:tx>
                <c:strRef>
                  <c:f>'/Users/el1goluj/Documents/ZURICH/PROJECTS/UPMEM/upmem-workloads/Microbenchmarks/AI/[ai_output.xlsx]ai_output (4)'!$J$204</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{5BCFA033-CA65-214F-8145-5016E38D24D8}</c15:txfldGUID>
                      <c15:f>'/Users/el1goluj/Documents/ZURICH/PROJECTS/UPMEM/upmem-workloads/Microbenchmarks/AI/[ai_output.xlsx]ai_output (4)'!$J$204</c15:f>
                      <c15:dlblFieldTableCache>
                        <c:ptCount val="1"/>
                        <c:pt idx="0">
                          <c:v>11</c:v>
                        </c:pt>
                      </c15:dlblFieldTableCache>
                    </c15:dlblFTEntry>
                  </c15:dlblFieldTable>
                  <c15:showDataLabelsRange val="0"/>
                </c:ext>
                <c:ext xmlns:c16="http://schemas.microsoft.com/office/drawing/2014/chart" uri="{C3380CC4-5D6E-409C-BE32-E72D297353CC}">
                  <c16:uniqueId val="{000000CA-FF8B-5F4C-8BBF-ED4DE736661E}"/>
                </c:ext>
              </c:extLst>
            </c:dLbl>
            <c:dLbl>
              <c:idx val="203"/>
              <c:tx>
                <c:strRef>
                  <c:f>'/Users/el1goluj/Documents/ZURICH/PROJECTS/UPMEM/upmem-workloads/Microbenchmarks/AI/[ai_output.xlsx]ai_output (4)'!$J$205</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{DC95AF1D-6DCD-5941-A77F-D38C4ADA0D91}</c15:txfldGUID>
                      <c15:f>'/Users/el1goluj/Documents/ZURICH/PROJECTS/UPMEM/upmem-workloads/Microbenchmarks/AI/[ai_output.xlsx]ai_output (4)'!$J$205</c15:f>
                      <c15:dlblFieldTableCache>
                        <c:ptCount val="1"/>
                        <c:pt idx="0">
                          <c:v>12</c:v>
                        </c:pt>
                      </c15:dlblFieldTableCache>
                    </c15:dlblFTEntry>
                  </c15:dlblFieldTable>
                  <c15:showDataLabelsRange val="0"/>
                </c:ext>
                <c:ext xmlns:c16="http://schemas.microsoft.com/office/drawing/2014/chart" uri="{C3380CC4-5D6E-409C-BE32-E72D297353CC}">
                  <c16:uniqueId val="{000000CB-FF8B-5F4C-8BBF-ED4DE736661E}"/>
                </c:ext>
              </c:extLst>
            </c:dLbl>
            <c:dLbl>
              <c:idx val="204"/>
              <c:tx>
                <c:strRef>
                  <c:f>'/Users/el1goluj/Documents/ZURICH/PROJECTS/UPMEM/upmem-workloads/Microbenchmarks/AI/[ai_output.xlsx]ai_output (4)'!$J$206</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{AA591890-4041-BD40-80F3-2F29B4B07779}</c15:txfldGUID>
                      <c15:f>'/Users/el1goluj/Documents/ZURICH/PROJECTS/UPMEM/upmem-workloads/Microbenchmarks/AI/[ai_output.xlsx]ai_output (4)'!$J$206</c15:f>
                      <c15:dlblFieldTableCache>
                        <c:ptCount val="1"/>
                        <c:pt idx="0">
                          <c:v>13</c:v>
                        </c:pt>
                      </c15:dlblFieldTableCache>
                    </c15:dlblFTEntry>
                  </c15:dlblFieldTable>
                  <c15:showDataLabelsRange val="0"/>
                </c:ext>
                <c:ext xmlns:c16="http://schemas.microsoft.com/office/drawing/2014/chart" uri="{C3380CC4-5D6E-409C-BE32-E72D297353CC}">
                  <c16:uniqueId val="{000000CC-FF8B-5F4C-8BBF-ED4DE736661E}"/>
                </c:ext>
              </c:extLst>
            </c:dLbl>
            <c:dLbl>
              <c:idx val="205"/>
              <c:tx>
                <c:strRef>
                  <c:f>'/Users/el1goluj/Documents/ZURICH/PROJECTS/UPMEM/upmem-workloads/Microbenchmarks/AI/[ai_output.xlsx]ai_output (4)'!$J$207</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{D46344A5-2FA3-A145-AF82-32EA9A539454}</c15:txfldGUID>
                      <c15:f>'/Users/el1goluj/Documents/ZURICH/PROJECTS/UPMEM/upmem-workloads/Microbenchmarks/AI/[ai_output.xlsx]ai_output (4)'!$J$207</c15:f>
                      <c15:dlblFieldTableCache>
                        <c:ptCount val="1"/>
                        <c:pt idx="0">
                          <c:v>14</c:v>
                        </c:pt>
                      </c15:dlblFieldTableCache>
                    </c15:dlblFTEntry>
                  </c15:dlblFieldTable>
                  <c15:showDataLabelsRange val="0"/>
                </c:ext>
                <c:ext xmlns:c16="http://schemas.microsoft.com/office/drawing/2014/chart" uri="{C3380CC4-5D6E-409C-BE32-E72D297353CC}">
                  <c16:uniqueId val="{000000CD-FF8B-5F4C-8BBF-ED4DE736661E}"/>
                </c:ext>
              </c:extLst>
            </c:dLbl>
            <c:dLbl>
              <c:idx val="206"/>
              <c:tx>
                <c:strRef>
                  <c:f>'/Users/el1goluj/Documents/ZURICH/PROJECTS/UPMEM/upmem-workloads/Microbenchmarks/AI/[ai_output.xlsx]ai_output (4)'!$J$208</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{8232E5E7-9A5E-814E-BD8D-79AA9A3D54AE}</c15:txfldGUID>
                      <c15:f>'/Users/el1goluj/Documents/ZURICH/PROJECTS/UPMEM/upmem-workloads/Microbenchmarks/AI/[ai_output.xlsx]ai_output (4)'!$J$208</c15:f>
                      <c15:dlblFieldTableCache>
                        <c:ptCount val="1"/>
                        <c:pt idx="0">
                          <c:v>15</c:v>
                        </c:pt>
                      </c15:dlblFieldTableCache>
                    </c15:dlblFTEntry>
                  </c15:dlblFieldTable>
                  <c15:showDataLabelsRange val="0"/>
                </c:ext>
                <c:ext xmlns:c16="http://schemas.microsoft.com/office/drawing/2014/chart" uri="{C3380CC4-5D6E-409C-BE32-E72D297353CC}">
                  <c16:uniqueId val="{000000CE-FF8B-5F4C-8BBF-ED4DE736661E}"/>
                </c:ext>
              </c:extLst>
            </c:dLbl>
            <c:dLbl>
              <c:idx val="207"/>
              <c:tx>
                <c:strRef>
                  <c:f>'/Users/el1goluj/Documents/ZURICH/PROJECTS/UPMEM/upmem-workloads/Microbenchmarks/AI/[ai_output.xlsx]ai_output (4)'!$J$209</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{ADAEFC5A-FD87-454A-81CF-FEB2E8E76033}</c15:txfldGUID>
                      <c15:f>'/Users/el1goluj/Documents/ZURICH/PROJECTS/UPMEM/upmem-workloads/Microbenchmarks/AI/[ai_output.xlsx]ai_output (4)'!$J$209</c15:f>
                      <c15:dlblFieldTableCache>
                        <c:ptCount val="1"/>
                        <c:pt idx="0">
                          <c:v>16</c:v>
                        </c:pt>
                      </c15:dlblFieldTableCache>
                    </c15:dlblFTEntry>
                  </c15:dlblFieldTable>
                  <c15:showDataLabelsRange val="0"/>
                </c:ext>
                <c:ext xmlns:c16="http://schemas.microsoft.com/office/drawing/2014/chart" uri="{C3380CC4-5D6E-409C-BE32-E72D297353CC}">
                  <c16:uniqueId val="{000000CF-FF8B-5F4C-8BBF-ED4DE736661E}"/>
                </c:ext>
              </c:extLst>
            </c:dLbl>
            <c:dLbl>
              <c:idx val="208"/>
              <c:tx>
                <c:strRef>
                  <c:f>'/Users/el1goluj/Documents/ZURICH/PROJECTS/UPMEM/upmem-workloads/Microbenchmarks/AI/[ai_output.xlsx]ai_output (4)'!$J$210</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{DD86D034-7808-0C4F-8DC5-EC63BBF3DCA9}</c15:txfldGUID>
                      <c15:f>'/Users/el1goluj/Documents/ZURICH/PROJECTS/UPMEM/upmem-workloads/Microbenchmarks/AI/[ai_output.xlsx]ai_output (4)'!$J$210</c15:f>
                      <c15:dlblFieldTableCache>
                        <c:ptCount val="1"/>
                        <c:pt idx="0">
                          <c:v>1</c:v>
                        </c:pt>
                      </c15:dlblFieldTableCache>
                    </c15:dlblFTEntry>
                  </c15:dlblFieldTable>
                  <c15:showDataLabelsRange val="0"/>
                </c:ext>
                <c:ext xmlns:c16="http://schemas.microsoft.com/office/drawing/2014/chart" uri="{C3380CC4-5D6E-409C-BE32-E72D297353CC}">
                  <c16:uniqueId val="{000000D0-FF8B-5F4C-8BBF-ED4DE736661E}"/>
                </c:ext>
              </c:extLst>
            </c:dLbl>
            <c:dLbl>
              <c:idx val="209"/>
              <c:tx>
                <c:strRef>
                  <c:f>'/Users/el1goluj/Documents/ZURICH/PROJECTS/UPMEM/upmem-workloads/Microbenchmarks/AI/[ai_output.xlsx]ai_output (4)'!$J$211</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{09C79B5D-F6AD-7F49-97F3-967C1A66CC61}</c15:txfldGUID>
                      <c15:f>'/Users/el1goluj/Documents/ZURICH/PROJECTS/UPMEM/upmem-workloads/Microbenchmarks/AI/[ai_output.xlsx]ai_output (4)'!$J$211</c15:f>
                      <c15:dlblFieldTableCache>
                        <c:ptCount val="1"/>
                        <c:pt idx="0">
                          <c:v>2</c:v>
                        </c:pt>
                      </c15:dlblFieldTableCache>
                    </c15:dlblFTEntry>
                  </c15:dlblFieldTable>
                  <c15:showDataLabelsRange val="0"/>
                </c:ext>
                <c:ext xmlns:c16="http://schemas.microsoft.com/office/drawing/2014/chart" uri="{C3380CC4-5D6E-409C-BE32-E72D297353CC}">
                  <c16:uniqueId val="{000000D1-FF8B-5F4C-8BBF-ED4DE736661E}"/>
                </c:ext>
              </c:extLst>
            </c:dLbl>
            <c:dLbl>
              <c:idx val="210"/>
              <c:tx>
                <c:strRef>
                  <c:f>'/Users/el1goluj/Documents/ZURICH/PROJECTS/UPMEM/upmem-workloads/Microbenchmarks/AI/[ai_output.xlsx]ai_output (4)'!$J$212</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{6BCBE066-4BEE-DC41-B134-5B6615D84CA6}</c15:txfldGUID>
                      <c15:f>'/Users/el1goluj/Documents/ZURICH/PROJECTS/UPMEM/upmem-workloads/Microbenchmarks/AI/[ai_output.xlsx]ai_output (4)'!$J$212</c15:f>
                      <c15:dlblFieldTableCache>
                        <c:ptCount val="1"/>
                        <c:pt idx="0">
                          <c:v>3</c:v>
                        </c:pt>
                      </c15:dlblFieldTableCache>
                    </c15:dlblFTEntry>
                  </c15:dlblFieldTable>
                  <c15:showDataLabelsRange val="0"/>
                </c:ext>
                <c:ext xmlns:c16="http://schemas.microsoft.com/office/drawing/2014/chart" uri="{C3380CC4-5D6E-409C-BE32-E72D297353CC}">
                  <c16:uniqueId val="{000000D2-FF8B-5F4C-8BBF-ED4DE736661E}"/>
                </c:ext>
              </c:extLst>
            </c:dLbl>
            <c:dLbl>
              <c:idx val="211"/>
              <c:tx>
                <c:strRef>
                  <c:f>'/Users/el1goluj/Documents/ZURICH/PROJECTS/UPMEM/upmem-workloads/Microbenchmarks/AI/[ai_output.xlsx]ai_output (4)'!$J$213</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{A80D14EE-1C86-C143-A5E9-313F30A12D29}</c15:txfldGUID>
                      <c15:f>'/Users/el1goluj/Documents/ZURICH/PROJECTS/UPMEM/upmem-workloads/Microbenchmarks/AI/[ai_output.xlsx]ai_output (4)'!$J$213</c15:f>
                      <c15:dlblFieldTableCache>
                        <c:ptCount val="1"/>
                        <c:pt idx="0">
                          <c:v>4</c:v>
                        </c:pt>
                      </c15:dlblFieldTableCache>
                    </c15:dlblFTEntry>
                  </c15:dlblFieldTable>
                  <c15:showDataLabelsRange val="0"/>
                </c:ext>
                <c:ext xmlns:c16="http://schemas.microsoft.com/office/drawing/2014/chart" uri="{C3380CC4-5D6E-409C-BE32-E72D297353CC}">
                  <c16:uniqueId val="{000000D3-FF8B-5F4C-8BBF-ED4DE736661E}"/>
                </c:ext>
              </c:extLst>
            </c:dLbl>
            <c:dLbl>
              <c:idx val="212"/>
              <c:tx>
                <c:strRef>
                  <c:f>'/Users/el1goluj/Documents/ZURICH/PROJECTS/UPMEM/upmem-workloads/Microbenchmarks/AI/[ai_output.xlsx]ai_output (4)'!$J$214</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{EB6F5DFE-AB69-A94B-850E-F89B909D92FF}</c15:txfldGUID>
                      <c15:f>'/Users/el1goluj/Documents/ZURICH/PROJECTS/UPMEM/upmem-workloads/Microbenchmarks/AI/[ai_output.xlsx]ai_output (4)'!$J$214</c15:f>
                      <c15:dlblFieldTableCache>
                        <c:ptCount val="1"/>
                        <c:pt idx="0">
                          <c:v>5</c:v>
                        </c:pt>
                      </c15:dlblFieldTableCache>
                    </c15:dlblFTEntry>
                  </c15:dlblFieldTable>
                  <c15:showDataLabelsRange val="0"/>
                </c:ext>
                <c:ext xmlns:c16="http://schemas.microsoft.com/office/drawing/2014/chart" uri="{C3380CC4-5D6E-409C-BE32-E72D297353CC}">
                  <c16:uniqueId val="{000000D4-FF8B-5F4C-8BBF-ED4DE736661E}"/>
                </c:ext>
              </c:extLst>
            </c:dLbl>
            <c:dLbl>
              <c:idx val="213"/>
              <c:tx>
                <c:strRef>
                  <c:f>'/Users/el1goluj/Documents/ZURICH/PROJECTS/UPMEM/upmem-workloads/Microbenchmarks/AI/[ai_output.xlsx]ai_output (4)'!$J$215</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{C59E4BD3-3AEE-C84D-8178-83FEEA5CC3E1}</c15:txfldGUID>
                      <c15:f>'/Users/el1goluj/Documents/ZURICH/PROJECTS/UPMEM/upmem-workloads/Microbenchmarks/AI/[ai_output.xlsx]ai_output (4)'!$J$215</c15:f>
                      <c15:dlblFieldTableCache>
                        <c:ptCount val="1"/>
                        <c:pt idx="0">
                          <c:v>6</c:v>
                        </c:pt>
                      </c15:dlblFieldTableCache>
                    </c15:dlblFTEntry>
                  </c15:dlblFieldTable>
                  <c15:showDataLabelsRange val="0"/>
                </c:ext>
                <c:ext xmlns:c16="http://schemas.microsoft.com/office/drawing/2014/chart" uri="{C3380CC4-5D6E-409C-BE32-E72D297353CC}">
                  <c16:uniqueId val="{000000D5-FF8B-5F4C-8BBF-ED4DE736661E}"/>
                </c:ext>
              </c:extLst>
            </c:dLbl>
            <c:dLbl>
              <c:idx val="214"/>
              <c:tx>
                <c:strRef>
                  <c:f>'/Users/el1goluj/Documents/ZURICH/PROJECTS/UPMEM/upmem-workloads/Microbenchmarks/AI/[ai_output.xlsx]ai_output (4)'!$J$216</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{0E55F69E-FAA0-AC4C-92B8-7ACDB1C918F6}</c15:txfldGUID>
                      <c15:f>'/Users/el1goluj/Documents/ZURICH/PROJECTS/UPMEM/upmem-workloads/Microbenchmarks/AI/[ai_output.xlsx]ai_output (4)'!$J$216</c15:f>
                      <c15:dlblFieldTableCache>
                        <c:ptCount val="1"/>
                        <c:pt idx="0">
                          <c:v>7</c:v>
                        </c:pt>
                      </c15:dlblFieldTableCache>
                    </c15:dlblFTEntry>
                  </c15:dlblFieldTable>
                  <c15:showDataLabelsRange val="0"/>
                </c:ext>
                <c:ext xmlns:c16="http://schemas.microsoft.com/office/drawing/2014/chart" uri="{C3380CC4-5D6E-409C-BE32-E72D297353CC}">
                  <c16:uniqueId val="{000000D6-FF8B-5F4C-8BBF-ED4DE736661E}"/>
                </c:ext>
              </c:extLst>
            </c:dLbl>
            <c:dLbl>
              <c:idx val="215"/>
              <c:tx>
                <c:strRef>
                  <c:f>'/Users/el1goluj/Documents/ZURICH/PROJECTS/UPMEM/upmem-workloads/Microbenchmarks/AI/[ai_output.xlsx]ai_output (4)'!$J$217</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{5AD42615-C8A9-3748-B9B9-2154E6FF86F3}</c15:txfldGUID>
                      <c15:f>'/Users/el1goluj/Documents/ZURICH/PROJECTS/UPMEM/upmem-workloads/Microbenchmarks/AI/[ai_output.xlsx]ai_output (4)'!$J$217</c15:f>
                      <c15:dlblFieldTableCache>
                        <c:ptCount val="1"/>
                        <c:pt idx="0">
                          <c:v>8</c:v>
                        </c:pt>
                      </c15:dlblFieldTableCache>
                    </c15:dlblFTEntry>
                  </c15:dlblFieldTable>
                  <c15:showDataLabelsRange val="0"/>
                </c:ext>
                <c:ext xmlns:c16="http://schemas.microsoft.com/office/drawing/2014/chart" uri="{C3380CC4-5D6E-409C-BE32-E72D297353CC}">
                  <c16:uniqueId val="{000000D7-FF8B-5F4C-8BBF-ED4DE736661E}"/>
                </c:ext>
              </c:extLst>
            </c:dLbl>
            <c:dLbl>
              <c:idx val="216"/>
              <c:tx>
                <c:strRef>
                  <c:f>'/Users/el1goluj/Documents/ZURICH/PROJECTS/UPMEM/upmem-workloads/Microbenchmarks/AI/[ai_output.xlsx]ai_output (4)'!$J$218</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{1F90682C-9F49-0F4B-BA23-46FAC923A510}</c15:txfldGUID>
                      <c15:f>'/Users/el1goluj/Documents/ZURICH/PROJECTS/UPMEM/upmem-workloads/Microbenchmarks/AI/[ai_output.xlsx]ai_output (4)'!$J$218</c15:f>
                      <c15:dlblFieldTableCache>
                        <c:ptCount val="1"/>
                        <c:pt idx="0">
                          <c:v>9</c:v>
                        </c:pt>
                      </c15:dlblFieldTableCache>
                    </c15:dlblFTEntry>
                  </c15:dlblFieldTable>
                  <c15:showDataLabelsRange val="0"/>
                </c:ext>
                <c:ext xmlns:c16="http://schemas.microsoft.com/office/drawing/2014/chart" uri="{C3380CC4-5D6E-409C-BE32-E72D297353CC}">
                  <c16:uniqueId val="{000000D8-FF8B-5F4C-8BBF-ED4DE736661E}"/>
                </c:ext>
              </c:extLst>
            </c:dLbl>
            <c:dLbl>
              <c:idx val="217"/>
              <c:tx>
                <c:strRef>
                  <c:f>'/Users/el1goluj/Documents/ZURICH/PROJECTS/UPMEM/upmem-workloads/Microbenchmarks/AI/[ai_output.xlsx]ai_output (4)'!$J$219</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{D2FC9F16-5E46-5A41-977F-97E375925CB3}</c15:txfldGUID>
                      <c15:f>'/Users/el1goluj/Documents/ZURICH/PROJECTS/UPMEM/upmem-workloads/Microbenchmarks/AI/[ai_output.xlsx]ai_output (4)'!$J$219</c15:f>
                      <c15:dlblFieldTableCache>
                        <c:ptCount val="1"/>
                        <c:pt idx="0">
                          <c:v>10</c:v>
                        </c:pt>
                      </c15:dlblFieldTableCache>
                    </c15:dlblFTEntry>
                  </c15:dlblFieldTable>
                  <c15:showDataLabelsRange val="0"/>
                </c:ext>
                <c:ext xmlns:c16="http://schemas.microsoft.com/office/drawing/2014/chart" uri="{C3380CC4-5D6E-409C-BE32-E72D297353CC}">
                  <c16:uniqueId val="{000000D9-FF8B-5F4C-8BBF-ED4DE736661E}"/>
                </c:ext>
              </c:extLst>
            </c:dLbl>
            <c:dLbl>
              <c:idx val="218"/>
              <c:tx>
                <c:strRef>
                  <c:f>'/Users/el1goluj/Documents/ZURICH/PROJECTS/UPMEM/upmem-workloads/Microbenchmarks/AI/[ai_output.xlsx]ai_output (4)'!$J$220</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{C1AAA6F1-4D43-474F-9A13-F15F34E4E021}</c15:txfldGUID>
                      <c15:f>'/Users/el1goluj/Documents/ZURICH/PROJECTS/UPMEM/upmem-workloads/Microbenchmarks/AI/[ai_output.xlsx]ai_output (4)'!$J$220</c15:f>
                      <c15:dlblFieldTableCache>
                        <c:ptCount val="1"/>
                        <c:pt idx="0">
                          <c:v>11</c:v>
                        </c:pt>
                      </c15:dlblFieldTableCache>
                    </c15:dlblFTEntry>
                  </c15:dlblFieldTable>
                  <c15:showDataLabelsRange val="0"/>
                </c:ext>
                <c:ext xmlns:c16="http://schemas.microsoft.com/office/drawing/2014/chart" uri="{C3380CC4-5D6E-409C-BE32-E72D297353CC}">
                  <c16:uniqueId val="{000000DA-FF8B-5F4C-8BBF-ED4DE736661E}"/>
                </c:ext>
              </c:extLst>
            </c:dLbl>
            <c:dLbl>
              <c:idx val="219"/>
              <c:tx>
                <c:strRef>
                  <c:f>'/Users/el1goluj/Documents/ZURICH/PROJECTS/UPMEM/upmem-workloads/Microbenchmarks/AI/[ai_output.xlsx]ai_output (4)'!$J$221</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{689CBCBB-A0E9-8349-8D34-F92C431A73C0}</c15:txfldGUID>
                      <c15:f>'/Users/el1goluj/Documents/ZURICH/PROJECTS/UPMEM/upmem-workloads/Microbenchmarks/AI/[ai_output.xlsx]ai_output (4)'!$J$221</c15:f>
                      <c15:dlblFieldTableCache>
                        <c:ptCount val="1"/>
                        <c:pt idx="0">
                          <c:v>12</c:v>
                        </c:pt>
                      </c15:dlblFieldTableCache>
                    </c15:dlblFTEntry>
                  </c15:dlblFieldTable>
                  <c15:showDataLabelsRange val="0"/>
                </c:ext>
                <c:ext xmlns:c16="http://schemas.microsoft.com/office/drawing/2014/chart" uri="{C3380CC4-5D6E-409C-BE32-E72D297353CC}">
                  <c16:uniqueId val="{000000DB-FF8B-5F4C-8BBF-ED4DE736661E}"/>
                </c:ext>
              </c:extLst>
            </c:dLbl>
            <c:dLbl>
              <c:idx val="220"/>
              <c:tx>
                <c:strRef>
                  <c:f>'/Users/el1goluj/Documents/ZURICH/PROJECTS/UPMEM/upmem-workloads/Microbenchmarks/AI/[ai_output.xlsx]ai_output (4)'!$J$222</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{5FE439D0-3A79-0C48-9057-7C69B3D0FAAF}</c15:txfldGUID>
                      <c15:f>'/Users/el1goluj/Documents/ZURICH/PROJECTS/UPMEM/upmem-workloads/Microbenchmarks/AI/[ai_output.xlsx]ai_output (4)'!$J$222</c15:f>
                      <c15:dlblFieldTableCache>
                        <c:ptCount val="1"/>
                        <c:pt idx="0">
                          <c:v>13</c:v>
                        </c:pt>
                      </c15:dlblFieldTableCache>
                    </c15:dlblFTEntry>
                  </c15:dlblFieldTable>
                  <c15:showDataLabelsRange val="0"/>
                </c:ext>
                <c:ext xmlns:c16="http://schemas.microsoft.com/office/drawing/2014/chart" uri="{C3380CC4-5D6E-409C-BE32-E72D297353CC}">
                  <c16:uniqueId val="{000000DC-FF8B-5F4C-8BBF-ED4DE736661E}"/>
                </c:ext>
              </c:extLst>
            </c:dLbl>
            <c:dLbl>
              <c:idx val="221"/>
              <c:tx>
                <c:strRef>
                  <c:f>'/Users/el1goluj/Documents/ZURICH/PROJECTS/UPMEM/upmem-workloads/Microbenchmarks/AI/[ai_output.xlsx]ai_output (4)'!$J$223</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{9B7C0D51-68AD-4D46-B790-AF671734A40F}</c15:txfldGUID>
                      <c15:f>'/Users/el1goluj/Documents/ZURICH/PROJECTS/UPMEM/upmem-workloads/Microbenchmarks/AI/[ai_output.xlsx]ai_output (4)'!$J$223</c15:f>
                      <c15:dlblFieldTableCache>
                        <c:ptCount val="1"/>
                        <c:pt idx="0">
                          <c:v>14</c:v>
                        </c:pt>
                      </c15:dlblFieldTableCache>
                    </c15:dlblFTEntry>
                  </c15:dlblFieldTable>
                  <c15:showDataLabelsRange val="0"/>
                </c:ext>
                <c:ext xmlns:c16="http://schemas.microsoft.com/office/drawing/2014/chart" uri="{C3380CC4-5D6E-409C-BE32-E72D297353CC}">
                  <c16:uniqueId val="{000000DD-FF8B-5F4C-8BBF-ED4DE736661E}"/>
                </c:ext>
              </c:extLst>
            </c:dLbl>
            <c:dLbl>
              <c:idx val="222"/>
              <c:tx>
                <c:strRef>
                  <c:f>'/Users/el1goluj/Documents/ZURICH/PROJECTS/UPMEM/upmem-workloads/Microbenchmarks/AI/[ai_output.xlsx]ai_output (4)'!$J$224</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{3A4D1D6E-972F-7D4A-8EC0-5879131C4AE0}</c15:txfldGUID>
                      <c15:f>'/Users/el1goluj/Documents/ZURICH/PROJECTS/UPMEM/upmem-workloads/Microbenchmarks/AI/[ai_output.xlsx]ai_output (4)'!$J$224</c15:f>
                      <c15:dlblFieldTableCache>
                        <c:ptCount val="1"/>
                        <c:pt idx="0">
                          <c:v>15</c:v>
                        </c:pt>
                      </c15:dlblFieldTableCache>
                    </c15:dlblFTEntry>
                  </c15:dlblFieldTable>
                  <c15:showDataLabelsRange val="0"/>
                </c:ext>
                <c:ext xmlns:c16="http://schemas.microsoft.com/office/drawing/2014/chart" uri="{C3380CC4-5D6E-409C-BE32-E72D297353CC}">
                  <c16:uniqueId val="{000000DE-FF8B-5F4C-8BBF-ED4DE736661E}"/>
                </c:ext>
              </c:extLst>
            </c:dLbl>
            <c:dLbl>
              <c:idx val="223"/>
              <c:tx>
                <c:strRef>
                  <c:f>'/Users/el1goluj/Documents/ZURICH/PROJECTS/UPMEM/upmem-workloads/Microbenchmarks/AI/[ai_output.xlsx]ai_output (4)'!$J$225</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{FC6E32FC-0250-254C-B4CF-A7700222FB36}</c15:txfldGUID>
                      <c15:f>'/Users/el1goluj/Documents/ZURICH/PROJECTS/UPMEM/upmem-workloads/Microbenchmarks/AI/[ai_output.xlsx]ai_output (4)'!$J$225</c15:f>
                      <c15:dlblFieldTableCache>
                        <c:ptCount val="1"/>
                        <c:pt idx="0">
                          <c:v>16</c:v>
                        </c:pt>
                      </c15:dlblFieldTableCache>
                    </c15:dlblFTEntry>
                  </c15:dlblFieldTable>
                  <c15:showDataLabelsRange val="0"/>
                </c:ext>
                <c:ext xmlns:c16="http://schemas.microsoft.com/office/drawing/2014/chart" uri="{C3380CC4-5D6E-409C-BE32-E72D297353CC}">
                  <c16:uniqueId val="{000000DF-FF8B-5F4C-8BBF-ED4DE736661E}"/>
                </c:ext>
              </c:extLst>
            </c:dLbl>
            <c:dLbl>
              <c:idx val="224"/>
              <c:tx>
                <c:strRef>
                  <c:f>'/Users/el1goluj/Documents/ZURICH/PROJECTS/UPMEM/upmem-workloads/Microbenchmarks/AI/[ai_output.xlsx]ai_output (4)'!$J$226</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{49A089A4-E8DC-4245-9C09-5DC66558646C}</c15:txfldGUID>
                      <c15:f>'/Users/el1goluj/Documents/ZURICH/PROJECTS/UPMEM/upmem-workloads/Microbenchmarks/AI/[ai_output.xlsx]ai_output (4)'!$J$226</c15:f>
                      <c15:dlblFieldTableCache>
                        <c:ptCount val="1"/>
                        <c:pt idx="0">
                          <c:v>1</c:v>
                        </c:pt>
                      </c15:dlblFieldTableCache>
                    </c15:dlblFTEntry>
                  </c15:dlblFieldTable>
                  <c15:showDataLabelsRange val="0"/>
                </c:ext>
                <c:ext xmlns:c16="http://schemas.microsoft.com/office/drawing/2014/chart" uri="{C3380CC4-5D6E-409C-BE32-E72D297353CC}">
                  <c16:uniqueId val="{000000E0-FF8B-5F4C-8BBF-ED4DE736661E}"/>
                </c:ext>
              </c:extLst>
            </c:dLbl>
            <c:dLbl>
              <c:idx val="225"/>
              <c:tx>
                <c:strRef>
                  <c:f>'/Users/el1goluj/Documents/ZURICH/PROJECTS/UPMEM/upmem-workloads/Microbenchmarks/AI/[ai_output.xlsx]ai_output (4)'!$J$227</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{8AB33D7F-270D-6B4D-889D-D0128898AB9F}</c15:txfldGUID>
                      <c15:f>'/Users/el1goluj/Documents/ZURICH/PROJECTS/UPMEM/upmem-workloads/Microbenchmarks/AI/[ai_output.xlsx]ai_output (4)'!$J$227</c15:f>
                      <c15:dlblFieldTableCache>
                        <c:ptCount val="1"/>
                        <c:pt idx="0">
                          <c:v>2</c:v>
                        </c:pt>
                      </c15:dlblFieldTableCache>
                    </c15:dlblFTEntry>
                  </c15:dlblFieldTable>
                  <c15:showDataLabelsRange val="0"/>
                </c:ext>
                <c:ext xmlns:c16="http://schemas.microsoft.com/office/drawing/2014/chart" uri="{C3380CC4-5D6E-409C-BE32-E72D297353CC}">
                  <c16:uniqueId val="{000000E1-FF8B-5F4C-8BBF-ED4DE736661E}"/>
                </c:ext>
              </c:extLst>
            </c:dLbl>
            <c:dLbl>
              <c:idx val="226"/>
              <c:tx>
                <c:strRef>
                  <c:f>'/Users/el1goluj/Documents/ZURICH/PROJECTS/UPMEM/upmem-workloads/Microbenchmarks/AI/[ai_output.xlsx]ai_output (4)'!$J$228</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{A05BCB77-E1C9-B04A-89DF-913736653ABE}</c15:txfldGUID>
                      <c15:f>'/Users/el1goluj/Documents/ZURICH/PROJECTS/UPMEM/upmem-workloads/Microbenchmarks/AI/[ai_output.xlsx]ai_output (4)'!$J$228</c15:f>
                      <c15:dlblFieldTableCache>
                        <c:ptCount val="1"/>
                        <c:pt idx="0">
                          <c:v>3</c:v>
                        </c:pt>
                      </c15:dlblFieldTableCache>
                    </c15:dlblFTEntry>
                  </c15:dlblFieldTable>
                  <c15:showDataLabelsRange val="0"/>
                </c:ext>
                <c:ext xmlns:c16="http://schemas.microsoft.com/office/drawing/2014/chart" uri="{C3380CC4-5D6E-409C-BE32-E72D297353CC}">
                  <c16:uniqueId val="{000000E2-FF8B-5F4C-8BBF-ED4DE736661E}"/>
                </c:ext>
              </c:extLst>
            </c:dLbl>
            <c:dLbl>
              <c:idx val="227"/>
              <c:tx>
                <c:strRef>
                  <c:f>'/Users/el1goluj/Documents/ZURICH/PROJECTS/UPMEM/upmem-workloads/Microbenchmarks/AI/[ai_output.xlsx]ai_output (4)'!$J$229</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{B6683754-4279-9543-8EF9-B978039D61CD}</c15:txfldGUID>
                      <c15:f>'/Users/el1goluj/Documents/ZURICH/PROJECTS/UPMEM/upmem-workloads/Microbenchmarks/AI/[ai_output.xlsx]ai_output (4)'!$J$229</c15:f>
                      <c15:dlblFieldTableCache>
                        <c:ptCount val="1"/>
                        <c:pt idx="0">
                          <c:v>4</c:v>
                        </c:pt>
                      </c15:dlblFieldTableCache>
                    </c15:dlblFTEntry>
                  </c15:dlblFieldTable>
                  <c15:showDataLabelsRange val="0"/>
                </c:ext>
                <c:ext xmlns:c16="http://schemas.microsoft.com/office/drawing/2014/chart" uri="{C3380CC4-5D6E-409C-BE32-E72D297353CC}">
                  <c16:uniqueId val="{000000E3-FF8B-5F4C-8BBF-ED4DE736661E}"/>
                </c:ext>
              </c:extLst>
            </c:dLbl>
            <c:dLbl>
              <c:idx val="228"/>
              <c:tx>
                <c:strRef>
                  <c:f>'/Users/el1goluj/Documents/ZURICH/PROJECTS/UPMEM/upmem-workloads/Microbenchmarks/AI/[ai_output.xlsx]ai_output (4)'!$J$230</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{CBD86301-2CB8-1147-91EB-BDB32809F5B9}</c15:txfldGUID>
                      <c15:f>'/Users/el1goluj/Documents/ZURICH/PROJECTS/UPMEM/upmem-workloads/Microbenchmarks/AI/[ai_output.xlsx]ai_output (4)'!$J$230</c15:f>
                      <c15:dlblFieldTableCache>
                        <c:ptCount val="1"/>
                        <c:pt idx="0">
                          <c:v>5</c:v>
                        </c:pt>
                      </c15:dlblFieldTableCache>
                    </c15:dlblFTEntry>
                  </c15:dlblFieldTable>
                  <c15:showDataLabelsRange val="0"/>
                </c:ext>
                <c:ext xmlns:c16="http://schemas.microsoft.com/office/drawing/2014/chart" uri="{C3380CC4-5D6E-409C-BE32-E72D297353CC}">
                  <c16:uniqueId val="{000000E4-FF8B-5F4C-8BBF-ED4DE736661E}"/>
                </c:ext>
              </c:extLst>
            </c:dLbl>
            <c:dLbl>
              <c:idx val="229"/>
              <c:tx>
                <c:strRef>
                  <c:f>'/Users/el1goluj/Documents/ZURICH/PROJECTS/UPMEM/upmem-workloads/Microbenchmarks/AI/[ai_output.xlsx]ai_output (4)'!$J$231</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{D23C818A-E522-2046-B3B1-F9D48560D35D}</c15:txfldGUID>
                      <c15:f>'/Users/el1goluj/Documents/ZURICH/PROJECTS/UPMEM/upmem-workloads/Microbenchmarks/AI/[ai_output.xlsx]ai_output (4)'!$J$231</c15:f>
                      <c15:dlblFieldTableCache>
                        <c:ptCount val="1"/>
                        <c:pt idx="0">
                          <c:v>6</c:v>
                        </c:pt>
                      </c15:dlblFieldTableCache>
                    </c15:dlblFTEntry>
                  </c15:dlblFieldTable>
                  <c15:showDataLabelsRange val="0"/>
                </c:ext>
                <c:ext xmlns:c16="http://schemas.microsoft.com/office/drawing/2014/chart" uri="{C3380CC4-5D6E-409C-BE32-E72D297353CC}">
                  <c16:uniqueId val="{000000E5-FF8B-5F4C-8BBF-ED4DE736661E}"/>
                </c:ext>
              </c:extLst>
            </c:dLbl>
            <c:dLbl>
              <c:idx val="230"/>
              <c:tx>
                <c:strRef>
                  <c:f>'/Users/el1goluj/Documents/ZURICH/PROJECTS/UPMEM/upmem-workloads/Microbenchmarks/AI/[ai_output.xlsx]ai_output (4)'!$J$232</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{35266BB3-3424-3A4B-9359-D119B7FD55BF}</c15:txfldGUID>
                      <c15:f>'/Users/el1goluj/Documents/ZURICH/PROJECTS/UPMEM/upmem-workloads/Microbenchmarks/AI/[ai_output.xlsx]ai_output (4)'!$J$232</c15:f>
                      <c15:dlblFieldTableCache>
                        <c:ptCount val="1"/>
                        <c:pt idx="0">
                          <c:v>7</c:v>
                        </c:pt>
                      </c15:dlblFieldTableCache>
                    </c15:dlblFTEntry>
                  </c15:dlblFieldTable>
                  <c15:showDataLabelsRange val="0"/>
                </c:ext>
                <c:ext xmlns:c16="http://schemas.microsoft.com/office/drawing/2014/chart" uri="{C3380CC4-5D6E-409C-BE32-E72D297353CC}">
                  <c16:uniqueId val="{000000E6-FF8B-5F4C-8BBF-ED4DE736661E}"/>
                </c:ext>
              </c:extLst>
            </c:dLbl>
            <c:dLbl>
              <c:idx val="231"/>
              <c:tx>
                <c:strRef>
                  <c:f>'/Users/el1goluj/Documents/ZURICH/PROJECTS/UPMEM/upmem-workloads/Microbenchmarks/AI/[ai_output.xlsx]ai_output (4)'!$J$233</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{6BA85B05-41DA-9542-BCC0-313FA7276B49}</c15:txfldGUID>
                      <c15:f>'/Users/el1goluj/Documents/ZURICH/PROJECTS/UPMEM/upmem-workloads/Microbenchmarks/AI/[ai_output.xlsx]ai_output (4)'!$J$233</c15:f>
                      <c15:dlblFieldTableCache>
                        <c:ptCount val="1"/>
                        <c:pt idx="0">
                          <c:v>8</c:v>
                        </c:pt>
                      </c15:dlblFieldTableCache>
                    </c15:dlblFTEntry>
                  </c15:dlblFieldTable>
                  <c15:showDataLabelsRange val="0"/>
                </c:ext>
                <c:ext xmlns:c16="http://schemas.microsoft.com/office/drawing/2014/chart" uri="{C3380CC4-5D6E-409C-BE32-E72D297353CC}">
                  <c16:uniqueId val="{000000E7-FF8B-5F4C-8BBF-ED4DE736661E}"/>
                </c:ext>
              </c:extLst>
            </c:dLbl>
            <c:dLbl>
              <c:idx val="232"/>
              <c:tx>
                <c:strRef>
                  <c:f>'/Users/el1goluj/Documents/ZURICH/PROJECTS/UPMEM/upmem-workloads/Microbenchmarks/AI/[ai_output.xlsx]ai_output (4)'!$J$234</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{DF00C0E3-6AE0-224A-ABC2-A4C76970DF54}</c15:txfldGUID>
                      <c15:f>'/Users/el1goluj/Documents/ZURICH/PROJECTS/UPMEM/upmem-workloads/Microbenchmarks/AI/[ai_output.xlsx]ai_output (4)'!$J$234</c15:f>
                      <c15:dlblFieldTableCache>
                        <c:ptCount val="1"/>
                        <c:pt idx="0">
                          <c:v>9</c:v>
                        </c:pt>
                      </c15:dlblFieldTableCache>
                    </c15:dlblFTEntry>
                  </c15:dlblFieldTable>
                  <c15:showDataLabelsRange val="0"/>
                </c:ext>
                <c:ext xmlns:c16="http://schemas.microsoft.com/office/drawing/2014/chart" uri="{C3380CC4-5D6E-409C-BE32-E72D297353CC}">
                  <c16:uniqueId val="{000000E8-FF8B-5F4C-8BBF-ED4DE736661E}"/>
                </c:ext>
              </c:extLst>
            </c:dLbl>
            <c:dLbl>
              <c:idx val="233"/>
              <c:tx>
                <c:strRef>
                  <c:f>'/Users/el1goluj/Documents/ZURICH/PROJECTS/UPMEM/upmem-workloads/Microbenchmarks/AI/[ai_output.xlsx]ai_output (4)'!$J$235</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{EE91FC88-BF5F-D44A-8B33-8540276879F3}</c15:txfldGUID>
                      <c15:f>'/Users/el1goluj/Documents/ZURICH/PROJECTS/UPMEM/upmem-workloads/Microbenchmarks/AI/[ai_output.xlsx]ai_output (4)'!$J$235</c15:f>
                      <c15:dlblFieldTableCache>
                        <c:ptCount val="1"/>
                        <c:pt idx="0">
                          <c:v>10</c:v>
                        </c:pt>
                      </c15:dlblFieldTableCache>
                    </c15:dlblFTEntry>
                  </c15:dlblFieldTable>
                  <c15:showDataLabelsRange val="0"/>
                </c:ext>
                <c:ext xmlns:c16="http://schemas.microsoft.com/office/drawing/2014/chart" uri="{C3380CC4-5D6E-409C-BE32-E72D297353CC}">
                  <c16:uniqueId val="{000000E9-FF8B-5F4C-8BBF-ED4DE736661E}"/>
                </c:ext>
              </c:extLst>
            </c:dLbl>
            <c:dLbl>
              <c:idx val="234"/>
              <c:tx>
                <c:strRef>
                  <c:f>'/Users/el1goluj/Documents/ZURICH/PROJECTS/UPMEM/upmem-workloads/Microbenchmarks/AI/[ai_output.xlsx]ai_output (4)'!$J$236</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{DBC95C2B-B91B-F949-95A7-0890EACE40E6}</c15:txfldGUID>
                      <c15:f>'/Users/el1goluj/Documents/ZURICH/PROJECTS/UPMEM/upmem-workloads/Microbenchmarks/AI/[ai_output.xlsx]ai_output (4)'!$J$236</c15:f>
                      <c15:dlblFieldTableCache>
                        <c:ptCount val="1"/>
                        <c:pt idx="0">
                          <c:v>11</c:v>
                        </c:pt>
                      </c15:dlblFieldTableCache>
                    </c15:dlblFTEntry>
                  </c15:dlblFieldTable>
                  <c15:showDataLabelsRange val="0"/>
                </c:ext>
                <c:ext xmlns:c16="http://schemas.microsoft.com/office/drawing/2014/chart" uri="{C3380CC4-5D6E-409C-BE32-E72D297353CC}">
                  <c16:uniqueId val="{000000EA-FF8B-5F4C-8BBF-ED4DE736661E}"/>
                </c:ext>
              </c:extLst>
            </c:dLbl>
            <c:dLbl>
              <c:idx val="235"/>
              <c:tx>
                <c:strRef>
                  <c:f>'/Users/el1goluj/Documents/ZURICH/PROJECTS/UPMEM/upmem-workloads/Microbenchmarks/AI/[ai_output.xlsx]ai_output (4)'!$J$237</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{FEAD7809-3EEC-AE49-BB4B-D30F82DBB62A}</c15:txfldGUID>
                      <c15:f>'/Users/el1goluj/Documents/ZURICH/PROJECTS/UPMEM/upmem-workloads/Microbenchmarks/AI/[ai_output.xlsx]ai_output (4)'!$J$237</c15:f>
                      <c15:dlblFieldTableCache>
                        <c:ptCount val="1"/>
                        <c:pt idx="0">
                          <c:v>12</c:v>
                        </c:pt>
                      </c15:dlblFieldTableCache>
                    </c15:dlblFTEntry>
                  </c15:dlblFieldTable>
                  <c15:showDataLabelsRange val="0"/>
                </c:ext>
                <c:ext xmlns:c16="http://schemas.microsoft.com/office/drawing/2014/chart" uri="{C3380CC4-5D6E-409C-BE32-E72D297353CC}">
                  <c16:uniqueId val="{000000EB-FF8B-5F4C-8BBF-ED4DE736661E}"/>
                </c:ext>
              </c:extLst>
            </c:dLbl>
            <c:dLbl>
              <c:idx val="236"/>
              <c:tx>
                <c:strRef>
                  <c:f>'/Users/el1goluj/Documents/ZURICH/PROJECTS/UPMEM/upmem-workloads/Microbenchmarks/AI/[ai_output.xlsx]ai_output (4)'!$J$238</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{C4C5F43C-DA3D-3546-9DCB-84A24839B939}</c15:txfldGUID>
                      <c15:f>'/Users/el1goluj/Documents/ZURICH/PROJECTS/UPMEM/upmem-workloads/Microbenchmarks/AI/[ai_output.xlsx]ai_output (4)'!$J$238</c15:f>
                      <c15:dlblFieldTableCache>
                        <c:ptCount val="1"/>
                        <c:pt idx="0">
                          <c:v>13</c:v>
                        </c:pt>
                      </c15:dlblFieldTableCache>
                    </c15:dlblFTEntry>
                  </c15:dlblFieldTable>
                  <c15:showDataLabelsRange val="0"/>
                </c:ext>
                <c:ext xmlns:c16="http://schemas.microsoft.com/office/drawing/2014/chart" uri="{C3380CC4-5D6E-409C-BE32-E72D297353CC}">
                  <c16:uniqueId val="{000000EC-FF8B-5F4C-8BBF-ED4DE736661E}"/>
                </c:ext>
              </c:extLst>
            </c:dLbl>
            <c:dLbl>
              <c:idx val="237"/>
              <c:tx>
                <c:strRef>
                  <c:f>'/Users/el1goluj/Documents/ZURICH/PROJECTS/UPMEM/upmem-workloads/Microbenchmarks/AI/[ai_output.xlsx]ai_output (4)'!$J$239</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{DA139168-EAD4-3E41-8AA6-F482634C0434}</c15:txfldGUID>
                      <c15:f>'/Users/el1goluj/Documents/ZURICH/PROJECTS/UPMEM/upmem-workloads/Microbenchmarks/AI/[ai_output.xlsx]ai_output (4)'!$J$239</c15:f>
                      <c15:dlblFieldTableCache>
                        <c:ptCount val="1"/>
                        <c:pt idx="0">
                          <c:v>14</c:v>
                        </c:pt>
                      </c15:dlblFieldTableCache>
                    </c15:dlblFTEntry>
                  </c15:dlblFieldTable>
                  <c15:showDataLabelsRange val="0"/>
                </c:ext>
                <c:ext xmlns:c16="http://schemas.microsoft.com/office/drawing/2014/chart" uri="{C3380CC4-5D6E-409C-BE32-E72D297353CC}">
                  <c16:uniqueId val="{000000ED-FF8B-5F4C-8BBF-ED4DE736661E}"/>
                </c:ext>
              </c:extLst>
            </c:dLbl>
            <c:dLbl>
              <c:idx val="238"/>
              <c:tx>
                <c:strRef>
                  <c:f>'/Users/el1goluj/Documents/ZURICH/PROJECTS/UPMEM/upmem-workloads/Microbenchmarks/AI/[ai_output.xlsx]ai_output (4)'!$J$240</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{80DB459A-131A-8741-B264-E195BAA16AF2}</c15:txfldGUID>
                      <c15:f>'/Users/el1goluj/Documents/ZURICH/PROJECTS/UPMEM/upmem-workloads/Microbenchmarks/AI/[ai_output.xlsx]ai_output (4)'!$J$240</c15:f>
                      <c15:dlblFieldTableCache>
                        <c:ptCount val="1"/>
                        <c:pt idx="0">
                          <c:v>15</c:v>
                        </c:pt>
                      </c15:dlblFieldTableCache>
                    </c15:dlblFTEntry>
                  </c15:dlblFieldTable>
                  <c15:showDataLabelsRange val="0"/>
                </c:ext>
                <c:ext xmlns:c16="http://schemas.microsoft.com/office/drawing/2014/chart" uri="{C3380CC4-5D6E-409C-BE32-E72D297353CC}">
                  <c16:uniqueId val="{000000EE-FF8B-5F4C-8BBF-ED4DE736661E}"/>
                </c:ext>
              </c:extLst>
            </c:dLbl>
            <c:dLbl>
              <c:idx val="239"/>
              <c:tx>
                <c:strRef>
                  <c:f>'/Users/el1goluj/Documents/ZURICH/PROJECTS/UPMEM/upmem-workloads/Microbenchmarks/AI/[ai_output.xlsx]ai_output (4)'!$J$241</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{B7ED5854-8BC1-3249-A3DB-9F581D84AF5B}</c15:txfldGUID>
                      <c15:f>'/Users/el1goluj/Documents/ZURICH/PROJECTS/UPMEM/upmem-workloads/Microbenchmarks/AI/[ai_output.xlsx]ai_output (4)'!$J$241</c15:f>
                      <c15:dlblFieldTableCache>
                        <c:ptCount val="1"/>
                        <c:pt idx="0">
                          <c:v>16</c:v>
                        </c:pt>
                      </c15:dlblFieldTableCache>
                    </c15:dlblFTEntry>
                  </c15:dlblFieldTable>
                  <c15:showDataLabelsRange val="0"/>
                </c:ext>
                <c:ext xmlns:c16="http://schemas.microsoft.com/office/drawing/2014/chart" uri="{C3380CC4-5D6E-409C-BE32-E72D297353CC}">
                  <c16:uniqueId val="{000000EF-FF8B-5F4C-8BBF-ED4DE736661E}"/>
                </c:ext>
              </c:extLst>
            </c:dLbl>
            <c:dLbl>
              <c:idx val="240"/>
              <c:tx>
                <c:strRef>
                  <c:f>'/Users/el1goluj/Documents/ZURICH/PROJECTS/UPMEM/upmem-workloads/Microbenchmarks/AI/[ai_output.xlsx]ai_output (4)'!$J$242</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{BAF3982E-2391-0D44-9BFC-5B755BB2867A}</c15:txfldGUID>
                      <c15:f>'/Users/el1goluj/Documents/ZURICH/PROJECTS/UPMEM/upmem-workloads/Microbenchmarks/AI/[ai_output.xlsx]ai_output (4)'!$J$242</c15:f>
                      <c15:dlblFieldTableCache>
                        <c:ptCount val="1"/>
                        <c:pt idx="0">
                          <c:v>1</c:v>
                        </c:pt>
                      </c15:dlblFieldTableCache>
                    </c15:dlblFTEntry>
                  </c15:dlblFieldTable>
                  <c15:showDataLabelsRange val="0"/>
                </c:ext>
                <c:ext xmlns:c16="http://schemas.microsoft.com/office/drawing/2014/chart" uri="{C3380CC4-5D6E-409C-BE32-E72D297353CC}">
                  <c16:uniqueId val="{000000F0-FF8B-5F4C-8BBF-ED4DE736661E}"/>
                </c:ext>
              </c:extLst>
            </c:dLbl>
            <c:dLbl>
              <c:idx val="241"/>
              <c:tx>
                <c:strRef>
                  <c:f>'/Users/el1goluj/Documents/ZURICH/PROJECTS/UPMEM/upmem-workloads/Microbenchmarks/AI/[ai_output.xlsx]ai_output (4)'!$J$243</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{E61D2E6B-E1FF-8B4F-BD1C-06DAADC118C3}</c15:txfldGUID>
                      <c15:f>'/Users/el1goluj/Documents/ZURICH/PROJECTS/UPMEM/upmem-workloads/Microbenchmarks/AI/[ai_output.xlsx]ai_output (4)'!$J$243</c15:f>
                      <c15:dlblFieldTableCache>
                        <c:ptCount val="1"/>
                        <c:pt idx="0">
                          <c:v>2</c:v>
                        </c:pt>
                      </c15:dlblFieldTableCache>
                    </c15:dlblFTEntry>
                  </c15:dlblFieldTable>
                  <c15:showDataLabelsRange val="0"/>
                </c:ext>
                <c:ext xmlns:c16="http://schemas.microsoft.com/office/drawing/2014/chart" uri="{C3380CC4-5D6E-409C-BE32-E72D297353CC}">
                  <c16:uniqueId val="{000000F1-FF8B-5F4C-8BBF-ED4DE736661E}"/>
                </c:ext>
              </c:extLst>
            </c:dLbl>
            <c:dLbl>
              <c:idx val="242"/>
              <c:tx>
                <c:strRef>
                  <c:f>'/Users/el1goluj/Documents/ZURICH/PROJECTS/UPMEM/upmem-workloads/Microbenchmarks/AI/[ai_output.xlsx]ai_output (4)'!$J$244</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{7CAB5A45-6E91-2645-A5E6-381B8A23BD29}</c15:txfldGUID>
                      <c15:f>'/Users/el1goluj/Documents/ZURICH/PROJECTS/UPMEM/upmem-workloads/Microbenchmarks/AI/[ai_output.xlsx]ai_output (4)'!$J$244</c15:f>
                      <c15:dlblFieldTableCache>
                        <c:ptCount val="1"/>
                        <c:pt idx="0">
                          <c:v>3</c:v>
                        </c:pt>
                      </c15:dlblFieldTableCache>
                    </c15:dlblFTEntry>
                  </c15:dlblFieldTable>
                  <c15:showDataLabelsRange val="0"/>
                </c:ext>
                <c:ext xmlns:c16="http://schemas.microsoft.com/office/drawing/2014/chart" uri="{C3380CC4-5D6E-409C-BE32-E72D297353CC}">
                  <c16:uniqueId val="{000000F2-FF8B-5F4C-8BBF-ED4DE736661E}"/>
                </c:ext>
              </c:extLst>
            </c:dLbl>
            <c:dLbl>
              <c:idx val="243"/>
              <c:tx>
                <c:strRef>
                  <c:f>'/Users/el1goluj/Documents/ZURICH/PROJECTS/UPMEM/upmem-workloads/Microbenchmarks/AI/[ai_output.xlsx]ai_output (4)'!$J$245</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{4A74A922-C9B4-534B-A769-CE86D74C84A2}</c15:txfldGUID>
                      <c15:f>'/Users/el1goluj/Documents/ZURICH/PROJECTS/UPMEM/upmem-workloads/Microbenchmarks/AI/[ai_output.xlsx]ai_output (4)'!$J$245</c15:f>
                      <c15:dlblFieldTableCache>
                        <c:ptCount val="1"/>
                        <c:pt idx="0">
                          <c:v>4</c:v>
                        </c:pt>
                      </c15:dlblFieldTableCache>
                    </c15:dlblFTEntry>
                  </c15:dlblFieldTable>
                  <c15:showDataLabelsRange val="0"/>
                </c:ext>
                <c:ext xmlns:c16="http://schemas.microsoft.com/office/drawing/2014/chart" uri="{C3380CC4-5D6E-409C-BE32-E72D297353CC}">
                  <c16:uniqueId val="{000000F3-FF8B-5F4C-8BBF-ED4DE736661E}"/>
                </c:ext>
              </c:extLst>
            </c:dLbl>
            <c:dLbl>
              <c:idx val="244"/>
              <c:tx>
                <c:strRef>
                  <c:f>'/Users/el1goluj/Documents/ZURICH/PROJECTS/UPMEM/upmem-workloads/Microbenchmarks/AI/[ai_output.xlsx]ai_output (4)'!$J$246</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{50650897-485B-824F-8230-D22D661B3766}</c15:txfldGUID>
                      <c15:f>'/Users/el1goluj/Documents/ZURICH/PROJECTS/UPMEM/upmem-workloads/Microbenchmarks/AI/[ai_output.xlsx]ai_output (4)'!$J$246</c15:f>
                      <c15:dlblFieldTableCache>
                        <c:ptCount val="1"/>
                        <c:pt idx="0">
                          <c:v>5</c:v>
                        </c:pt>
                      </c15:dlblFieldTableCache>
                    </c15:dlblFTEntry>
                  </c15:dlblFieldTable>
                  <c15:showDataLabelsRange val="0"/>
                </c:ext>
                <c:ext xmlns:c16="http://schemas.microsoft.com/office/drawing/2014/chart" uri="{C3380CC4-5D6E-409C-BE32-E72D297353CC}">
                  <c16:uniqueId val="{000000F4-FF8B-5F4C-8BBF-ED4DE736661E}"/>
                </c:ext>
              </c:extLst>
            </c:dLbl>
            <c:dLbl>
              <c:idx val="245"/>
              <c:tx>
                <c:strRef>
                  <c:f>'/Users/el1goluj/Documents/ZURICH/PROJECTS/UPMEM/upmem-workloads/Microbenchmarks/AI/[ai_output.xlsx]ai_output (4)'!$J$247</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{43A31D01-8F72-894E-8759-2515D62AE419}</c15:txfldGUID>
                      <c15:f>'/Users/el1goluj/Documents/ZURICH/PROJECTS/UPMEM/upmem-workloads/Microbenchmarks/AI/[ai_output.xlsx]ai_output (4)'!$J$247</c15:f>
                      <c15:dlblFieldTableCache>
                        <c:ptCount val="1"/>
                        <c:pt idx="0">
                          <c:v>6</c:v>
                        </c:pt>
                      </c15:dlblFieldTableCache>
                    </c15:dlblFTEntry>
                  </c15:dlblFieldTable>
                  <c15:showDataLabelsRange val="0"/>
                </c:ext>
                <c:ext xmlns:c16="http://schemas.microsoft.com/office/drawing/2014/chart" uri="{C3380CC4-5D6E-409C-BE32-E72D297353CC}">
                  <c16:uniqueId val="{000000F5-FF8B-5F4C-8BBF-ED4DE736661E}"/>
                </c:ext>
              </c:extLst>
            </c:dLbl>
            <c:dLbl>
              <c:idx val="246"/>
              <c:tx>
                <c:strRef>
                  <c:f>'/Users/el1goluj/Documents/ZURICH/PROJECTS/UPMEM/upmem-workloads/Microbenchmarks/AI/[ai_output.xlsx]ai_output (4)'!$J$248</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{47AAC642-21F4-7B4D-83C5-43CE4F1F655F}</c15:txfldGUID>
                      <c15:f>'/Users/el1goluj/Documents/ZURICH/PROJECTS/UPMEM/upmem-workloads/Microbenchmarks/AI/[ai_output.xlsx]ai_output (4)'!$J$248</c15:f>
                      <c15:dlblFieldTableCache>
                        <c:ptCount val="1"/>
                        <c:pt idx="0">
                          <c:v>7</c:v>
                        </c:pt>
                      </c15:dlblFieldTableCache>
                    </c15:dlblFTEntry>
                  </c15:dlblFieldTable>
                  <c15:showDataLabelsRange val="0"/>
                </c:ext>
                <c:ext xmlns:c16="http://schemas.microsoft.com/office/drawing/2014/chart" uri="{C3380CC4-5D6E-409C-BE32-E72D297353CC}">
                  <c16:uniqueId val="{000000F6-FF8B-5F4C-8BBF-ED4DE736661E}"/>
                </c:ext>
              </c:extLst>
            </c:dLbl>
            <c:dLbl>
              <c:idx val="247"/>
              <c:tx>
                <c:strRef>
                  <c:f>'/Users/el1goluj/Documents/ZURICH/PROJECTS/UPMEM/upmem-workloads/Microbenchmarks/AI/[ai_output.xlsx]ai_output (4)'!$J$249</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{C8793768-DD54-C344-B460-68F70B532FAF}</c15:txfldGUID>
                      <c15:f>'/Users/el1goluj/Documents/ZURICH/PROJECTS/UPMEM/upmem-workloads/Microbenchmarks/AI/[ai_output.xlsx]ai_output (4)'!$J$249</c15:f>
                      <c15:dlblFieldTableCache>
                        <c:ptCount val="1"/>
                        <c:pt idx="0">
                          <c:v>8</c:v>
                        </c:pt>
                      </c15:dlblFieldTableCache>
                    </c15:dlblFTEntry>
                  </c15:dlblFieldTable>
                  <c15:showDataLabelsRange val="0"/>
                </c:ext>
                <c:ext xmlns:c16="http://schemas.microsoft.com/office/drawing/2014/chart" uri="{C3380CC4-5D6E-409C-BE32-E72D297353CC}">
                  <c16:uniqueId val="{000000F7-FF8B-5F4C-8BBF-ED4DE736661E}"/>
                </c:ext>
              </c:extLst>
            </c:dLbl>
            <c:dLbl>
              <c:idx val="248"/>
              <c:tx>
                <c:strRef>
                  <c:f>'/Users/el1goluj/Documents/ZURICH/PROJECTS/UPMEM/upmem-workloads/Microbenchmarks/AI/[ai_output.xlsx]ai_output (4)'!$J$250</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{8411F5D7-1D37-1D4E-A398-3F389E884649}</c15:txfldGUID>
                      <c15:f>'/Users/el1goluj/Documents/ZURICH/PROJECTS/UPMEM/upmem-workloads/Microbenchmarks/AI/[ai_output.xlsx]ai_output (4)'!$J$250</c15:f>
                      <c15:dlblFieldTableCache>
                        <c:ptCount val="1"/>
                        <c:pt idx="0">
                          <c:v>9</c:v>
                        </c:pt>
                      </c15:dlblFieldTableCache>
                    </c15:dlblFTEntry>
                  </c15:dlblFieldTable>
                  <c15:showDataLabelsRange val="0"/>
                </c:ext>
                <c:ext xmlns:c16="http://schemas.microsoft.com/office/drawing/2014/chart" uri="{C3380CC4-5D6E-409C-BE32-E72D297353CC}">
                  <c16:uniqueId val="{000000F8-FF8B-5F4C-8BBF-ED4DE736661E}"/>
                </c:ext>
              </c:extLst>
            </c:dLbl>
            <c:dLbl>
              <c:idx val="249"/>
              <c:tx>
                <c:strRef>
                  <c:f>'/Users/el1goluj/Documents/ZURICH/PROJECTS/UPMEM/upmem-workloads/Microbenchmarks/AI/[ai_output.xlsx]ai_output (4)'!$J$251</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{8E93CDC4-58D6-2246-9A0F-6CFEEE8F64AF}</c15:txfldGUID>
                      <c15:f>'/Users/el1goluj/Documents/ZURICH/PROJECTS/UPMEM/upmem-workloads/Microbenchmarks/AI/[ai_output.xlsx]ai_output (4)'!$J$251</c15:f>
                      <c15:dlblFieldTableCache>
                        <c:ptCount val="1"/>
                        <c:pt idx="0">
                          <c:v>10</c:v>
                        </c:pt>
                      </c15:dlblFieldTableCache>
                    </c15:dlblFTEntry>
                  </c15:dlblFieldTable>
                  <c15:showDataLabelsRange val="0"/>
                </c:ext>
                <c:ext xmlns:c16="http://schemas.microsoft.com/office/drawing/2014/chart" uri="{C3380CC4-5D6E-409C-BE32-E72D297353CC}">
                  <c16:uniqueId val="{000000F9-FF8B-5F4C-8BBF-ED4DE736661E}"/>
                </c:ext>
              </c:extLst>
            </c:dLbl>
            <c:dLbl>
              <c:idx val="250"/>
              <c:tx>
                <c:strRef>
                  <c:f>'/Users/el1goluj/Documents/ZURICH/PROJECTS/UPMEM/upmem-workloads/Microbenchmarks/AI/[ai_output.xlsx]ai_output (4)'!$J$252</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{65EFE6E2-D60B-1D4A-9BF9-AABF74A6007D}</c15:txfldGUID>
                      <c15:f>'/Users/el1goluj/Documents/ZURICH/PROJECTS/UPMEM/upmem-workloads/Microbenchmarks/AI/[ai_output.xlsx]ai_output (4)'!$J$252</c15:f>
                      <c15:dlblFieldTableCache>
                        <c:ptCount val="1"/>
                        <c:pt idx="0">
                          <c:v>11</c:v>
                        </c:pt>
                      </c15:dlblFieldTableCache>
                    </c15:dlblFTEntry>
                  </c15:dlblFieldTable>
                  <c15:showDataLabelsRange val="0"/>
                </c:ext>
                <c:ext xmlns:c16="http://schemas.microsoft.com/office/drawing/2014/chart" uri="{C3380CC4-5D6E-409C-BE32-E72D297353CC}">
                  <c16:uniqueId val="{000000FA-FF8B-5F4C-8BBF-ED4DE736661E}"/>
                </c:ext>
              </c:extLst>
            </c:dLbl>
            <c:dLbl>
              <c:idx val="251"/>
              <c:tx>
                <c:strRef>
                  <c:f>'/Users/el1goluj/Documents/ZURICH/PROJECTS/UPMEM/upmem-workloads/Microbenchmarks/AI/[ai_output.xlsx]ai_output (4)'!$J$253</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{E14A5502-3135-7640-B752-59C64EE2A49E}</c15:txfldGUID>
                      <c15:f>'/Users/el1goluj/Documents/ZURICH/PROJECTS/UPMEM/upmem-workloads/Microbenchmarks/AI/[ai_output.xlsx]ai_output (4)'!$J$253</c15:f>
                      <c15:dlblFieldTableCache>
                        <c:ptCount val="1"/>
                        <c:pt idx="0">
                          <c:v>12</c:v>
                        </c:pt>
                      </c15:dlblFieldTableCache>
                    </c15:dlblFTEntry>
                  </c15:dlblFieldTable>
                  <c15:showDataLabelsRange val="0"/>
                </c:ext>
                <c:ext xmlns:c16="http://schemas.microsoft.com/office/drawing/2014/chart" uri="{C3380CC4-5D6E-409C-BE32-E72D297353CC}">
                  <c16:uniqueId val="{000000FB-FF8B-5F4C-8BBF-ED4DE736661E}"/>
                </c:ext>
              </c:extLst>
            </c:dLbl>
            <c:dLbl>
              <c:idx val="252"/>
              <c:tx>
                <c:strRef>
                  <c:f>'/Users/el1goluj/Documents/ZURICH/PROJECTS/UPMEM/upmem-workloads/Microbenchmarks/AI/[ai_output.xlsx]ai_output (4)'!$J$254</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{C9C70BAB-7C39-584C-932C-964A003C677E}</c15:txfldGUID>
                      <c15:f>'/Users/el1goluj/Documents/ZURICH/PROJECTS/UPMEM/upmem-workloads/Microbenchmarks/AI/[ai_output.xlsx]ai_output (4)'!$J$254</c15:f>
                      <c15:dlblFieldTableCache>
                        <c:ptCount val="1"/>
                        <c:pt idx="0">
                          <c:v>13</c:v>
                        </c:pt>
                      </c15:dlblFieldTableCache>
                    </c15:dlblFTEntry>
                  </c15:dlblFieldTable>
                  <c15:showDataLabelsRange val="0"/>
                </c:ext>
                <c:ext xmlns:c16="http://schemas.microsoft.com/office/drawing/2014/chart" uri="{C3380CC4-5D6E-409C-BE32-E72D297353CC}">
                  <c16:uniqueId val="{000000FC-FF8B-5F4C-8BBF-ED4DE736661E}"/>
                </c:ext>
              </c:extLst>
            </c:dLbl>
            <c:dLbl>
              <c:idx val="253"/>
              <c:tx>
                <c:strRef>
                  <c:f>'/Users/el1goluj/Documents/ZURICH/PROJECTS/UPMEM/upmem-workloads/Microbenchmarks/AI/[ai_output.xlsx]ai_output (4)'!$J$255</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{A176F9A1-0A9B-F343-AB6A-B67418BB0D2E}</c15:txfldGUID>
                      <c15:f>'/Users/el1goluj/Documents/ZURICH/PROJECTS/UPMEM/upmem-workloads/Microbenchmarks/AI/[ai_output.xlsx]ai_output (4)'!$J$255</c15:f>
                      <c15:dlblFieldTableCache>
                        <c:ptCount val="1"/>
                        <c:pt idx="0">
                          <c:v>14</c:v>
                        </c:pt>
                      </c15:dlblFieldTableCache>
                    </c15:dlblFTEntry>
                  </c15:dlblFieldTable>
                  <c15:showDataLabelsRange val="0"/>
                </c:ext>
                <c:ext xmlns:c16="http://schemas.microsoft.com/office/drawing/2014/chart" uri="{C3380CC4-5D6E-409C-BE32-E72D297353CC}">
                  <c16:uniqueId val="{000000FD-FF8B-5F4C-8BBF-ED4DE736661E}"/>
                </c:ext>
              </c:extLst>
            </c:dLbl>
            <c:dLbl>
              <c:idx val="254"/>
              <c:tx>
                <c:strRef>
                  <c:f>'/Users/el1goluj/Documents/ZURICH/PROJECTS/UPMEM/upmem-workloads/Microbenchmarks/AI/[ai_output.xlsx]ai_output (4)'!$J$256</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{696F6233-5415-CB40-8831-520C68295F82}</c15:txfldGUID>
                      <c15:f>'/Users/el1goluj/Documents/ZURICH/PROJECTS/UPMEM/upmem-workloads/Microbenchmarks/AI/[ai_output.xlsx]ai_output (4)'!$J$256</c15:f>
                      <c15:dlblFieldTableCache>
                        <c:ptCount val="1"/>
                        <c:pt idx="0">
                          <c:v>15</c:v>
                        </c:pt>
                      </c15:dlblFieldTableCache>
                    </c15:dlblFTEntry>
                  </c15:dlblFieldTable>
                  <c15:showDataLabelsRange val="0"/>
                </c:ext>
                <c:ext xmlns:c16="http://schemas.microsoft.com/office/drawing/2014/chart" uri="{C3380CC4-5D6E-409C-BE32-E72D297353CC}">
                  <c16:uniqueId val="{000000FE-FF8B-5F4C-8BBF-ED4DE736661E}"/>
                </c:ext>
              </c:extLst>
            </c:dLbl>
            <c:dLbl>
              <c:idx val="255"/>
              <c:tx>
                <c:strRef>
                  <c:f>'/Users/el1goluj/Documents/ZURICH/PROJECTS/UPMEM/upmem-workloads/Microbenchmarks/AI/[ai_output.xlsx]ai_output (4)'!$J$257</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{5E96D534-E0D9-734C-9BA4-9A9A3B0996D8}</c15:txfldGUID>
                      <c15:f>'/Users/el1goluj/Documents/ZURICH/PROJECTS/UPMEM/upmem-workloads/Microbenchmarks/AI/[ai_output.xlsx]ai_output (4)'!$J$257</c15:f>
                      <c15:dlblFieldTableCache>
                        <c:ptCount val="1"/>
                        <c:pt idx="0">
                          <c:v>16</c:v>
                        </c:pt>
                      </c15:dlblFieldTableCache>
                    </c15:dlblFTEntry>
                  </c15:dlblFieldTable>
                  <c15:showDataLabelsRange val="0"/>
                </c:ext>
                <c:ext xmlns:c16="http://schemas.microsoft.com/office/drawing/2014/chart" uri="{C3380CC4-5D6E-409C-BE32-E72D297353CC}">
                  <c16:uniqueId val="{000000FF-FF8B-5F4C-8BBF-ED4DE736661E}"/>
                </c:ext>
              </c:extLst>
            </c:dLbl>
            <c:dLbl>
              <c:idx val="256"/>
              <c:tx>
                <c:strRef>
                  <c:f>'/Users/el1goluj/Documents/ZURICH/PROJECTS/UPMEM/upmem-workloads/Microbenchmarks/AI/[ai_output.xlsx]ai_output (4)'!$J$258</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{5FE4C8F2-3741-9245-BC2C-00AA76F7DB79}</c15:txfldGUID>
                      <c15:f>'/Users/el1goluj/Documents/ZURICH/PROJECTS/UPMEM/upmem-workloads/Microbenchmarks/AI/[ai_output.xlsx]ai_output (4)'!$J$258</c15:f>
                      <c15:dlblFieldTableCache>
                        <c:ptCount val="1"/>
                        <c:pt idx="0">
                          <c:v>1</c:v>
                        </c:pt>
                      </c15:dlblFieldTableCache>
                    </c15:dlblFTEntry>
                  </c15:dlblFieldTable>
                  <c15:showDataLabelsRange val="0"/>
                </c:ext>
                <c:ext xmlns:c16="http://schemas.microsoft.com/office/drawing/2014/chart" uri="{C3380CC4-5D6E-409C-BE32-E72D297353CC}">
                  <c16:uniqueId val="{00000100-FF8B-5F4C-8BBF-ED4DE736661E}"/>
                </c:ext>
              </c:extLst>
            </c:dLbl>
            <c:dLbl>
              <c:idx val="257"/>
              <c:tx>
                <c:strRef>
                  <c:f>'/Users/el1goluj/Documents/ZURICH/PROJECTS/UPMEM/upmem-workloads/Microbenchmarks/AI/[ai_output.xlsx]ai_output (4)'!$J$259</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{6754D030-F30A-B148-BACC-7B984F696B2C}</c15:txfldGUID>
                      <c15:f>'/Users/el1goluj/Documents/ZURICH/PROJECTS/UPMEM/upmem-workloads/Microbenchmarks/AI/[ai_output.xlsx]ai_output (4)'!$J$259</c15:f>
                      <c15:dlblFieldTableCache>
                        <c:ptCount val="1"/>
                        <c:pt idx="0">
                          <c:v>2</c:v>
                        </c:pt>
                      </c15:dlblFieldTableCache>
                    </c15:dlblFTEntry>
                  </c15:dlblFieldTable>
                  <c15:showDataLabelsRange val="0"/>
                </c:ext>
                <c:ext xmlns:c16="http://schemas.microsoft.com/office/drawing/2014/chart" uri="{C3380CC4-5D6E-409C-BE32-E72D297353CC}">
                  <c16:uniqueId val="{00000101-FF8B-5F4C-8BBF-ED4DE736661E}"/>
                </c:ext>
              </c:extLst>
            </c:dLbl>
            <c:dLbl>
              <c:idx val="258"/>
              <c:tx>
                <c:strRef>
                  <c:f>'/Users/el1goluj/Documents/ZURICH/PROJECTS/UPMEM/upmem-workloads/Microbenchmarks/AI/[ai_output.xlsx]ai_output (4)'!$J$260</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{943FE801-5588-2E4B-8037-1E1D8D755CBF}</c15:txfldGUID>
                      <c15:f>'/Users/el1goluj/Documents/ZURICH/PROJECTS/UPMEM/upmem-workloads/Microbenchmarks/AI/[ai_output.xlsx]ai_output (4)'!$J$260</c15:f>
                      <c15:dlblFieldTableCache>
                        <c:ptCount val="1"/>
                        <c:pt idx="0">
                          <c:v>3</c:v>
                        </c:pt>
                      </c15:dlblFieldTableCache>
                    </c15:dlblFTEntry>
                  </c15:dlblFieldTable>
                  <c15:showDataLabelsRange val="0"/>
                </c:ext>
                <c:ext xmlns:c16="http://schemas.microsoft.com/office/drawing/2014/chart" uri="{C3380CC4-5D6E-409C-BE32-E72D297353CC}">
                  <c16:uniqueId val="{00000102-FF8B-5F4C-8BBF-ED4DE736661E}"/>
                </c:ext>
              </c:extLst>
            </c:dLbl>
            <c:dLbl>
              <c:idx val="259"/>
              <c:tx>
                <c:strRef>
                  <c:f>'/Users/el1goluj/Documents/ZURICH/PROJECTS/UPMEM/upmem-workloads/Microbenchmarks/AI/[ai_output.xlsx]ai_output (4)'!$J$261</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{715934A3-E029-3244-9AD5-4343AE5A2EF9}</c15:txfldGUID>
                      <c15:f>'/Users/el1goluj/Documents/ZURICH/PROJECTS/UPMEM/upmem-workloads/Microbenchmarks/AI/[ai_output.xlsx]ai_output (4)'!$J$261</c15:f>
                      <c15:dlblFieldTableCache>
                        <c:ptCount val="1"/>
                        <c:pt idx="0">
                          <c:v>4</c:v>
                        </c:pt>
                      </c15:dlblFieldTableCache>
                    </c15:dlblFTEntry>
                  </c15:dlblFieldTable>
                  <c15:showDataLabelsRange val="0"/>
                </c:ext>
                <c:ext xmlns:c16="http://schemas.microsoft.com/office/drawing/2014/chart" uri="{C3380CC4-5D6E-409C-BE32-E72D297353CC}">
                  <c16:uniqueId val="{00000103-FF8B-5F4C-8BBF-ED4DE736661E}"/>
                </c:ext>
              </c:extLst>
            </c:dLbl>
            <c:dLbl>
              <c:idx val="260"/>
              <c:tx>
                <c:strRef>
                  <c:f>'/Users/el1goluj/Documents/ZURICH/PROJECTS/UPMEM/upmem-workloads/Microbenchmarks/AI/[ai_output.xlsx]ai_output (4)'!$J$262</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{C754A30D-BC6B-0644-AFA8-DF1AD4B79561}</c15:txfldGUID>
                      <c15:f>'/Users/el1goluj/Documents/ZURICH/PROJECTS/UPMEM/upmem-workloads/Microbenchmarks/AI/[ai_output.xlsx]ai_output (4)'!$J$262</c15:f>
                      <c15:dlblFieldTableCache>
                        <c:ptCount val="1"/>
                        <c:pt idx="0">
                          <c:v>5</c:v>
                        </c:pt>
                      </c15:dlblFieldTableCache>
                    </c15:dlblFTEntry>
                  </c15:dlblFieldTable>
                  <c15:showDataLabelsRange val="0"/>
                </c:ext>
                <c:ext xmlns:c16="http://schemas.microsoft.com/office/drawing/2014/chart" uri="{C3380CC4-5D6E-409C-BE32-E72D297353CC}">
                  <c16:uniqueId val="{00000104-FF8B-5F4C-8BBF-ED4DE736661E}"/>
                </c:ext>
              </c:extLst>
            </c:dLbl>
            <c:dLbl>
              <c:idx val="261"/>
              <c:tx>
                <c:strRef>
                  <c:f>'/Users/el1goluj/Documents/ZURICH/PROJECTS/UPMEM/upmem-workloads/Microbenchmarks/AI/[ai_output.xlsx]ai_output (4)'!$J$263</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{89FC2EA3-057C-B646-BA72-D44A935A2B1B}</c15:txfldGUID>
                      <c15:f>'/Users/el1goluj/Documents/ZURICH/PROJECTS/UPMEM/upmem-workloads/Microbenchmarks/AI/[ai_output.xlsx]ai_output (4)'!$J$263</c15:f>
                      <c15:dlblFieldTableCache>
                        <c:ptCount val="1"/>
                        <c:pt idx="0">
                          <c:v>6</c:v>
                        </c:pt>
                      </c15:dlblFieldTableCache>
                    </c15:dlblFTEntry>
                  </c15:dlblFieldTable>
                  <c15:showDataLabelsRange val="0"/>
                </c:ext>
                <c:ext xmlns:c16="http://schemas.microsoft.com/office/drawing/2014/chart" uri="{C3380CC4-5D6E-409C-BE32-E72D297353CC}">
                  <c16:uniqueId val="{00000105-FF8B-5F4C-8BBF-ED4DE736661E}"/>
                </c:ext>
              </c:extLst>
            </c:dLbl>
            <c:dLbl>
              <c:idx val="262"/>
              <c:tx>
                <c:strRef>
                  <c:f>'/Users/el1goluj/Documents/ZURICH/PROJECTS/UPMEM/upmem-workloads/Microbenchmarks/AI/[ai_output.xlsx]ai_output (4)'!$J$264</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{7A417C5C-BA11-9D46-A07E-887C137C709C}</c15:txfldGUID>
                      <c15:f>'/Users/el1goluj/Documents/ZURICH/PROJECTS/UPMEM/upmem-workloads/Microbenchmarks/AI/[ai_output.xlsx]ai_output (4)'!$J$264</c15:f>
                      <c15:dlblFieldTableCache>
                        <c:ptCount val="1"/>
                        <c:pt idx="0">
                          <c:v>7</c:v>
                        </c:pt>
                      </c15:dlblFieldTableCache>
                    </c15:dlblFTEntry>
                  </c15:dlblFieldTable>
                  <c15:showDataLabelsRange val="0"/>
                </c:ext>
                <c:ext xmlns:c16="http://schemas.microsoft.com/office/drawing/2014/chart" uri="{C3380CC4-5D6E-409C-BE32-E72D297353CC}">
                  <c16:uniqueId val="{00000106-FF8B-5F4C-8BBF-ED4DE736661E}"/>
                </c:ext>
              </c:extLst>
            </c:dLbl>
            <c:dLbl>
              <c:idx val="263"/>
              <c:tx>
                <c:strRef>
                  <c:f>'/Users/el1goluj/Documents/ZURICH/PROJECTS/UPMEM/upmem-workloads/Microbenchmarks/AI/[ai_output.xlsx]ai_output (4)'!$J$265</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{5FCEC7F7-7BFB-4940-B621-77B3EB967249}</c15:txfldGUID>
                      <c15:f>'/Users/el1goluj/Documents/ZURICH/PROJECTS/UPMEM/upmem-workloads/Microbenchmarks/AI/[ai_output.xlsx]ai_output (4)'!$J$265</c15:f>
                      <c15:dlblFieldTableCache>
                        <c:ptCount val="1"/>
                        <c:pt idx="0">
                          <c:v>8</c:v>
                        </c:pt>
                      </c15:dlblFieldTableCache>
                    </c15:dlblFTEntry>
                  </c15:dlblFieldTable>
                  <c15:showDataLabelsRange val="0"/>
                </c:ext>
                <c:ext xmlns:c16="http://schemas.microsoft.com/office/drawing/2014/chart" uri="{C3380CC4-5D6E-409C-BE32-E72D297353CC}">
                  <c16:uniqueId val="{00000107-FF8B-5F4C-8BBF-ED4DE736661E}"/>
                </c:ext>
              </c:extLst>
            </c:dLbl>
            <c:dLbl>
              <c:idx val="264"/>
              <c:tx>
                <c:strRef>
                  <c:f>'/Users/el1goluj/Documents/ZURICH/PROJECTS/UPMEM/upmem-workloads/Microbenchmarks/AI/[ai_output.xlsx]ai_output (4)'!$J$266</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{0B542C0F-A65D-2D4D-87E7-BC504C278B9C}</c15:txfldGUID>
                      <c15:f>'/Users/el1goluj/Documents/ZURICH/PROJECTS/UPMEM/upmem-workloads/Microbenchmarks/AI/[ai_output.xlsx]ai_output (4)'!$J$266</c15:f>
                      <c15:dlblFieldTableCache>
                        <c:ptCount val="1"/>
                        <c:pt idx="0">
                          <c:v>9</c:v>
                        </c:pt>
                      </c15:dlblFieldTableCache>
                    </c15:dlblFTEntry>
                  </c15:dlblFieldTable>
                  <c15:showDataLabelsRange val="0"/>
                </c:ext>
                <c:ext xmlns:c16="http://schemas.microsoft.com/office/drawing/2014/chart" uri="{C3380CC4-5D6E-409C-BE32-E72D297353CC}">
                  <c16:uniqueId val="{00000108-FF8B-5F4C-8BBF-ED4DE736661E}"/>
                </c:ext>
              </c:extLst>
            </c:dLbl>
            <c:dLbl>
              <c:idx val="265"/>
              <c:tx>
                <c:strRef>
                  <c:f>'/Users/el1goluj/Documents/ZURICH/PROJECTS/UPMEM/upmem-workloads/Microbenchmarks/AI/[ai_output.xlsx]ai_output (4)'!$J$267</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{D90CAF1D-54B3-6B48-91F0-4B5197498CFE}</c15:txfldGUID>
                      <c15:f>'/Users/el1goluj/Documents/ZURICH/PROJECTS/UPMEM/upmem-workloads/Microbenchmarks/AI/[ai_output.xlsx]ai_output (4)'!$J$267</c15:f>
                      <c15:dlblFieldTableCache>
                        <c:ptCount val="1"/>
                        <c:pt idx="0">
                          <c:v>10</c:v>
                        </c:pt>
                      </c15:dlblFieldTableCache>
                    </c15:dlblFTEntry>
                  </c15:dlblFieldTable>
                  <c15:showDataLabelsRange val="0"/>
                </c:ext>
                <c:ext xmlns:c16="http://schemas.microsoft.com/office/drawing/2014/chart" uri="{C3380CC4-5D6E-409C-BE32-E72D297353CC}">
                  <c16:uniqueId val="{00000109-FF8B-5F4C-8BBF-ED4DE736661E}"/>
                </c:ext>
              </c:extLst>
            </c:dLbl>
            <c:dLbl>
              <c:idx val="266"/>
              <c:tx>
                <c:strRef>
                  <c:f>'/Users/el1goluj/Documents/ZURICH/PROJECTS/UPMEM/upmem-workloads/Microbenchmarks/AI/[ai_output.xlsx]ai_output (4)'!$J$268</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{062BB372-1ADC-E640-B5A4-74F17E8F55D3}</c15:txfldGUID>
                      <c15:f>'/Users/el1goluj/Documents/ZURICH/PROJECTS/UPMEM/upmem-workloads/Microbenchmarks/AI/[ai_output.xlsx]ai_output (4)'!$J$268</c15:f>
                      <c15:dlblFieldTableCache>
                        <c:ptCount val="1"/>
                        <c:pt idx="0">
                          <c:v>11</c:v>
                        </c:pt>
                      </c15:dlblFieldTableCache>
                    </c15:dlblFTEntry>
                  </c15:dlblFieldTable>
                  <c15:showDataLabelsRange val="0"/>
                </c:ext>
                <c:ext xmlns:c16="http://schemas.microsoft.com/office/drawing/2014/chart" uri="{C3380CC4-5D6E-409C-BE32-E72D297353CC}">
                  <c16:uniqueId val="{0000010A-FF8B-5F4C-8BBF-ED4DE736661E}"/>
                </c:ext>
              </c:extLst>
            </c:dLbl>
            <c:dLbl>
              <c:idx val="267"/>
              <c:tx>
                <c:strRef>
                  <c:f>'/Users/el1goluj/Documents/ZURICH/PROJECTS/UPMEM/upmem-workloads/Microbenchmarks/AI/[ai_output.xlsx]ai_output (4)'!$J$269</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{1EB53203-7EC7-634A-9024-B10200F1DEB0}</c15:txfldGUID>
                      <c15:f>'/Users/el1goluj/Documents/ZURICH/PROJECTS/UPMEM/upmem-workloads/Microbenchmarks/AI/[ai_output.xlsx]ai_output (4)'!$J$269</c15:f>
                      <c15:dlblFieldTableCache>
                        <c:ptCount val="1"/>
                        <c:pt idx="0">
                          <c:v>12</c:v>
                        </c:pt>
                      </c15:dlblFieldTableCache>
                    </c15:dlblFTEntry>
                  </c15:dlblFieldTable>
                  <c15:showDataLabelsRange val="0"/>
                </c:ext>
                <c:ext xmlns:c16="http://schemas.microsoft.com/office/drawing/2014/chart" uri="{C3380CC4-5D6E-409C-BE32-E72D297353CC}">
                  <c16:uniqueId val="{0000010B-FF8B-5F4C-8BBF-ED4DE736661E}"/>
                </c:ext>
              </c:extLst>
            </c:dLbl>
            <c:dLbl>
              <c:idx val="268"/>
              <c:tx>
                <c:strRef>
                  <c:f>'/Users/el1goluj/Documents/ZURICH/PROJECTS/UPMEM/upmem-workloads/Microbenchmarks/AI/[ai_output.xlsx]ai_output (4)'!$J$270</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{6D5C352D-30A3-A446-BF03-1D0052191526}</c15:txfldGUID>
                      <c15:f>'/Users/el1goluj/Documents/ZURICH/PROJECTS/UPMEM/upmem-workloads/Microbenchmarks/AI/[ai_output.xlsx]ai_output (4)'!$J$270</c15:f>
                      <c15:dlblFieldTableCache>
                        <c:ptCount val="1"/>
                        <c:pt idx="0">
                          <c:v>13</c:v>
                        </c:pt>
                      </c15:dlblFieldTableCache>
                    </c15:dlblFTEntry>
                  </c15:dlblFieldTable>
                  <c15:showDataLabelsRange val="0"/>
                </c:ext>
                <c:ext xmlns:c16="http://schemas.microsoft.com/office/drawing/2014/chart" uri="{C3380CC4-5D6E-409C-BE32-E72D297353CC}">
                  <c16:uniqueId val="{0000010C-FF8B-5F4C-8BBF-ED4DE736661E}"/>
                </c:ext>
              </c:extLst>
            </c:dLbl>
            <c:dLbl>
              <c:idx val="269"/>
              <c:tx>
                <c:strRef>
                  <c:f>'/Users/el1goluj/Documents/ZURICH/PROJECTS/UPMEM/upmem-workloads/Microbenchmarks/AI/[ai_output.xlsx]ai_output (4)'!$J$271</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{09666EB2-7384-EB4C-AAEF-8CE9EBA927E2}</c15:txfldGUID>
                      <c15:f>'/Users/el1goluj/Documents/ZURICH/PROJECTS/UPMEM/upmem-workloads/Microbenchmarks/AI/[ai_output.xlsx]ai_output (4)'!$J$271</c15:f>
                      <c15:dlblFieldTableCache>
                        <c:ptCount val="1"/>
                        <c:pt idx="0">
                          <c:v>14</c:v>
                        </c:pt>
                      </c15:dlblFieldTableCache>
                    </c15:dlblFTEntry>
                  </c15:dlblFieldTable>
                  <c15:showDataLabelsRange val="0"/>
                </c:ext>
                <c:ext xmlns:c16="http://schemas.microsoft.com/office/drawing/2014/chart" uri="{C3380CC4-5D6E-409C-BE32-E72D297353CC}">
                  <c16:uniqueId val="{0000010D-FF8B-5F4C-8BBF-ED4DE736661E}"/>
                </c:ext>
              </c:extLst>
            </c:dLbl>
            <c:dLbl>
              <c:idx val="270"/>
              <c:tx>
                <c:strRef>
                  <c:f>'/Users/el1goluj/Documents/ZURICH/PROJECTS/UPMEM/upmem-workloads/Microbenchmarks/AI/[ai_output.xlsx]ai_output (4)'!$J$272</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{0D14B1F0-86B7-044C-90E4-7E99B8579948}</c15:txfldGUID>
                      <c15:f>'/Users/el1goluj/Documents/ZURICH/PROJECTS/UPMEM/upmem-workloads/Microbenchmarks/AI/[ai_output.xlsx]ai_output (4)'!$J$272</c15:f>
                      <c15:dlblFieldTableCache>
                        <c:ptCount val="1"/>
                        <c:pt idx="0">
                          <c:v>15</c:v>
                        </c:pt>
                      </c15:dlblFieldTableCache>
                    </c15:dlblFTEntry>
                  </c15:dlblFieldTable>
                  <c15:showDataLabelsRange val="0"/>
                </c:ext>
                <c:ext xmlns:c16="http://schemas.microsoft.com/office/drawing/2014/chart" uri="{C3380CC4-5D6E-409C-BE32-E72D297353CC}">
                  <c16:uniqueId val="{0000010E-FF8B-5F4C-8BBF-ED4DE736661E}"/>
                </c:ext>
              </c:extLst>
            </c:dLbl>
            <c:dLbl>
              <c:idx val="271"/>
              <c:tx>
                <c:strRef>
                  <c:f>'/Users/el1goluj/Documents/ZURICH/PROJECTS/UPMEM/upmem-workloads/Microbenchmarks/AI/[ai_output.xlsx]ai_output (4)'!$J$273</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{71033253-6C53-4245-9B5A-0E9AB0125997}</c15:txfldGUID>
                      <c15:f>'/Users/el1goluj/Documents/ZURICH/PROJECTS/UPMEM/upmem-workloads/Microbenchmarks/AI/[ai_output.xlsx]ai_output (4)'!$J$273</c15:f>
                      <c15:dlblFieldTableCache>
                        <c:ptCount val="1"/>
                        <c:pt idx="0">
                          <c:v>16</c:v>
                        </c:pt>
                      </c15:dlblFieldTableCache>
                    </c15:dlblFTEntry>
                  </c15:dlblFieldTable>
                  <c15:showDataLabelsRange val="0"/>
                </c:ext>
                <c:ext xmlns:c16="http://schemas.microsoft.com/office/drawing/2014/chart" uri="{C3380CC4-5D6E-409C-BE32-E72D297353CC}">
                  <c16:uniqueId val="{0000010F-FF8B-5F4C-8BBF-ED4DE736661E}"/>
                </c:ext>
              </c:extLst>
            </c:dLbl>
            <c:dLbl>
              <c:idx val="272"/>
              <c:tx>
                <c:strRef>
                  <c:f>'/Users/el1goluj/Documents/ZURICH/PROJECTS/UPMEM/upmem-workloads/Microbenchmarks/AI/[ai_output.xlsx]ai_output (4)'!$J$274</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{068BD69B-A418-F74B-BB5F-D6829442EBA4}</c15:txfldGUID>
                      <c15:f>'/Users/el1goluj/Documents/ZURICH/PROJECTS/UPMEM/upmem-workloads/Microbenchmarks/AI/[ai_output.xlsx]ai_output (4)'!$J$274</c15:f>
                      <c15:dlblFieldTableCache>
                        <c:ptCount val="1"/>
                        <c:pt idx="0">
                          <c:v>1</c:v>
                        </c:pt>
                      </c15:dlblFieldTableCache>
                    </c15:dlblFTEntry>
                  </c15:dlblFieldTable>
                  <c15:showDataLabelsRange val="0"/>
                </c:ext>
                <c:ext xmlns:c16="http://schemas.microsoft.com/office/drawing/2014/chart" uri="{C3380CC4-5D6E-409C-BE32-E72D297353CC}">
                  <c16:uniqueId val="{00000110-FF8B-5F4C-8BBF-ED4DE736661E}"/>
                </c:ext>
              </c:extLst>
            </c:dLbl>
            <c:dLbl>
              <c:idx val="273"/>
              <c:tx>
                <c:strRef>
                  <c:f>'/Users/el1goluj/Documents/ZURICH/PROJECTS/UPMEM/upmem-workloads/Microbenchmarks/AI/[ai_output.xlsx]ai_output (4)'!$J$275</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{0F55B1F4-0A92-DC42-9AED-344C13A7FEE0}</c15:txfldGUID>
                      <c15:f>'/Users/el1goluj/Documents/ZURICH/PROJECTS/UPMEM/upmem-workloads/Microbenchmarks/AI/[ai_output.xlsx]ai_output (4)'!$J$275</c15:f>
                      <c15:dlblFieldTableCache>
                        <c:ptCount val="1"/>
                        <c:pt idx="0">
                          <c:v>2</c:v>
                        </c:pt>
                      </c15:dlblFieldTableCache>
                    </c15:dlblFTEntry>
                  </c15:dlblFieldTable>
                  <c15:showDataLabelsRange val="0"/>
                </c:ext>
                <c:ext xmlns:c16="http://schemas.microsoft.com/office/drawing/2014/chart" uri="{C3380CC4-5D6E-409C-BE32-E72D297353CC}">
                  <c16:uniqueId val="{00000111-FF8B-5F4C-8BBF-ED4DE736661E}"/>
                </c:ext>
              </c:extLst>
            </c:dLbl>
            <c:dLbl>
              <c:idx val="274"/>
              <c:tx>
                <c:strRef>
                  <c:f>'/Users/el1goluj/Documents/ZURICH/PROJECTS/UPMEM/upmem-workloads/Microbenchmarks/AI/[ai_output.xlsx]ai_output (4)'!$J$276</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{16855F41-DA65-7D4A-8220-CD61F32279BA}</c15:txfldGUID>
                      <c15:f>'/Users/el1goluj/Documents/ZURICH/PROJECTS/UPMEM/upmem-workloads/Microbenchmarks/AI/[ai_output.xlsx]ai_output (4)'!$J$276</c15:f>
                      <c15:dlblFieldTableCache>
                        <c:ptCount val="1"/>
                        <c:pt idx="0">
                          <c:v>3</c:v>
                        </c:pt>
                      </c15:dlblFieldTableCache>
                    </c15:dlblFTEntry>
                  </c15:dlblFieldTable>
                  <c15:showDataLabelsRange val="0"/>
                </c:ext>
                <c:ext xmlns:c16="http://schemas.microsoft.com/office/drawing/2014/chart" uri="{C3380CC4-5D6E-409C-BE32-E72D297353CC}">
                  <c16:uniqueId val="{00000112-FF8B-5F4C-8BBF-ED4DE736661E}"/>
                </c:ext>
              </c:extLst>
            </c:dLbl>
            <c:dLbl>
              <c:idx val="275"/>
              <c:tx>
                <c:strRef>
                  <c:f>'/Users/el1goluj/Documents/ZURICH/PROJECTS/UPMEM/upmem-workloads/Microbenchmarks/AI/[ai_output.xlsx]ai_output (4)'!$J$277</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{F5020D60-0EE2-F74D-AF90-0358D0EC47D3}</c15:txfldGUID>
                      <c15:f>'/Users/el1goluj/Documents/ZURICH/PROJECTS/UPMEM/upmem-workloads/Microbenchmarks/AI/[ai_output.xlsx]ai_output (4)'!$J$277</c15:f>
                      <c15:dlblFieldTableCache>
                        <c:ptCount val="1"/>
                        <c:pt idx="0">
                          <c:v>4</c:v>
                        </c:pt>
                      </c15:dlblFieldTableCache>
                    </c15:dlblFTEntry>
                  </c15:dlblFieldTable>
                  <c15:showDataLabelsRange val="0"/>
                </c:ext>
                <c:ext xmlns:c16="http://schemas.microsoft.com/office/drawing/2014/chart" uri="{C3380CC4-5D6E-409C-BE32-E72D297353CC}">
                  <c16:uniqueId val="{00000113-FF8B-5F4C-8BBF-ED4DE736661E}"/>
                </c:ext>
              </c:extLst>
            </c:dLbl>
            <c:dLbl>
              <c:idx val="276"/>
              <c:tx>
                <c:strRef>
                  <c:f>'/Users/el1goluj/Documents/ZURICH/PROJECTS/UPMEM/upmem-workloads/Microbenchmarks/AI/[ai_output.xlsx]ai_output (4)'!$J$278</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{D66A7609-FC1B-1044-B9C4-BD7DFE8BFE66}</c15:txfldGUID>
                      <c15:f>'/Users/el1goluj/Documents/ZURICH/PROJECTS/UPMEM/upmem-workloads/Microbenchmarks/AI/[ai_output.xlsx]ai_output (4)'!$J$278</c15:f>
                      <c15:dlblFieldTableCache>
                        <c:ptCount val="1"/>
                        <c:pt idx="0">
                          <c:v>5</c:v>
                        </c:pt>
                      </c15:dlblFieldTableCache>
                    </c15:dlblFTEntry>
                  </c15:dlblFieldTable>
                  <c15:showDataLabelsRange val="0"/>
                </c:ext>
                <c:ext xmlns:c16="http://schemas.microsoft.com/office/drawing/2014/chart" uri="{C3380CC4-5D6E-409C-BE32-E72D297353CC}">
                  <c16:uniqueId val="{00000114-FF8B-5F4C-8BBF-ED4DE736661E}"/>
                </c:ext>
              </c:extLst>
            </c:dLbl>
            <c:dLbl>
              <c:idx val="277"/>
              <c:tx>
                <c:strRef>
                  <c:f>'/Users/el1goluj/Documents/ZURICH/PROJECTS/UPMEM/upmem-workloads/Microbenchmarks/AI/[ai_output.xlsx]ai_output (4)'!$J$279</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{61849E08-9CCD-9843-AFF3-65D1E1A1B0ED}</c15:txfldGUID>
                      <c15:f>'/Users/el1goluj/Documents/ZURICH/PROJECTS/UPMEM/upmem-workloads/Microbenchmarks/AI/[ai_output.xlsx]ai_output (4)'!$J$279</c15:f>
                      <c15:dlblFieldTableCache>
                        <c:ptCount val="1"/>
                        <c:pt idx="0">
                          <c:v>6</c:v>
                        </c:pt>
                      </c15:dlblFieldTableCache>
                    </c15:dlblFTEntry>
                  </c15:dlblFieldTable>
                  <c15:showDataLabelsRange val="0"/>
                </c:ext>
                <c:ext xmlns:c16="http://schemas.microsoft.com/office/drawing/2014/chart" uri="{C3380CC4-5D6E-409C-BE32-E72D297353CC}">
                  <c16:uniqueId val="{00000115-FF8B-5F4C-8BBF-ED4DE736661E}"/>
                </c:ext>
              </c:extLst>
            </c:dLbl>
            <c:dLbl>
              <c:idx val="278"/>
              <c:tx>
                <c:strRef>
                  <c:f>'/Users/el1goluj/Documents/ZURICH/PROJECTS/UPMEM/upmem-workloads/Microbenchmarks/AI/[ai_output.xlsx]ai_output (4)'!$J$280</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{03A92AD2-D49A-FB43-A0A2-B2B76AEA3D52}</c15:txfldGUID>
                      <c15:f>'/Users/el1goluj/Documents/ZURICH/PROJECTS/UPMEM/upmem-workloads/Microbenchmarks/AI/[ai_output.xlsx]ai_output (4)'!$J$280</c15:f>
                      <c15:dlblFieldTableCache>
                        <c:ptCount val="1"/>
                        <c:pt idx="0">
                          <c:v>7</c:v>
                        </c:pt>
                      </c15:dlblFieldTableCache>
                    </c15:dlblFTEntry>
                  </c15:dlblFieldTable>
                  <c15:showDataLabelsRange val="0"/>
                </c:ext>
                <c:ext xmlns:c16="http://schemas.microsoft.com/office/drawing/2014/chart" uri="{C3380CC4-5D6E-409C-BE32-E72D297353CC}">
                  <c16:uniqueId val="{00000116-FF8B-5F4C-8BBF-ED4DE736661E}"/>
                </c:ext>
              </c:extLst>
            </c:dLbl>
            <c:dLbl>
              <c:idx val="279"/>
              <c:tx>
                <c:strRef>
                  <c:f>'/Users/el1goluj/Documents/ZURICH/PROJECTS/UPMEM/upmem-workloads/Microbenchmarks/AI/[ai_output.xlsx]ai_output (4)'!$J$281</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{393C4064-987E-B84B-9121-CC10B9A28A48}</c15:txfldGUID>
                      <c15:f>'/Users/el1goluj/Documents/ZURICH/PROJECTS/UPMEM/upmem-workloads/Microbenchmarks/AI/[ai_output.xlsx]ai_output (4)'!$J$281</c15:f>
                      <c15:dlblFieldTableCache>
                        <c:ptCount val="1"/>
                        <c:pt idx="0">
                          <c:v>8</c:v>
                        </c:pt>
                      </c15:dlblFieldTableCache>
                    </c15:dlblFTEntry>
                  </c15:dlblFieldTable>
                  <c15:showDataLabelsRange val="0"/>
                </c:ext>
                <c:ext xmlns:c16="http://schemas.microsoft.com/office/drawing/2014/chart" uri="{C3380CC4-5D6E-409C-BE32-E72D297353CC}">
                  <c16:uniqueId val="{00000117-FF8B-5F4C-8BBF-ED4DE736661E}"/>
                </c:ext>
              </c:extLst>
            </c:dLbl>
            <c:dLbl>
              <c:idx val="280"/>
              <c:tx>
                <c:strRef>
                  <c:f>'/Users/el1goluj/Documents/ZURICH/PROJECTS/UPMEM/upmem-workloads/Microbenchmarks/AI/[ai_output.xlsx]ai_output (4)'!$J$282</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{ADA0313F-BAE3-9044-914C-A78CDBE04820}</c15:txfldGUID>
                      <c15:f>'/Users/el1goluj/Documents/ZURICH/PROJECTS/UPMEM/upmem-workloads/Microbenchmarks/AI/[ai_output.xlsx]ai_output (4)'!$J$282</c15:f>
                      <c15:dlblFieldTableCache>
                        <c:ptCount val="1"/>
                        <c:pt idx="0">
                          <c:v>9</c:v>
                        </c:pt>
                      </c15:dlblFieldTableCache>
                    </c15:dlblFTEntry>
                  </c15:dlblFieldTable>
                  <c15:showDataLabelsRange val="0"/>
                </c:ext>
                <c:ext xmlns:c16="http://schemas.microsoft.com/office/drawing/2014/chart" uri="{C3380CC4-5D6E-409C-BE32-E72D297353CC}">
                  <c16:uniqueId val="{00000118-FF8B-5F4C-8BBF-ED4DE736661E}"/>
                </c:ext>
              </c:extLst>
            </c:dLbl>
            <c:dLbl>
              <c:idx val="281"/>
              <c:tx>
                <c:strRef>
                  <c:f>'/Users/el1goluj/Documents/ZURICH/PROJECTS/UPMEM/upmem-workloads/Microbenchmarks/AI/[ai_output.xlsx]ai_output (4)'!$J$283</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{11D684C5-DE3F-BF4A-ABC9-E19FF95964B6}</c15:txfldGUID>
                      <c15:f>'/Users/el1goluj/Documents/ZURICH/PROJECTS/UPMEM/upmem-workloads/Microbenchmarks/AI/[ai_output.xlsx]ai_output (4)'!$J$283</c15:f>
                      <c15:dlblFieldTableCache>
                        <c:ptCount val="1"/>
                        <c:pt idx="0">
                          <c:v>10</c:v>
                        </c:pt>
                      </c15:dlblFieldTableCache>
                    </c15:dlblFTEntry>
                  </c15:dlblFieldTable>
                  <c15:showDataLabelsRange val="0"/>
                </c:ext>
                <c:ext xmlns:c16="http://schemas.microsoft.com/office/drawing/2014/chart" uri="{C3380CC4-5D6E-409C-BE32-E72D297353CC}">
                  <c16:uniqueId val="{00000119-FF8B-5F4C-8BBF-ED4DE736661E}"/>
                </c:ext>
              </c:extLst>
            </c:dLbl>
            <c:dLbl>
              <c:idx val="282"/>
              <c:tx>
                <c:strRef>
                  <c:f>'/Users/el1goluj/Documents/ZURICH/PROJECTS/UPMEM/upmem-workloads/Microbenchmarks/AI/[ai_output.xlsx]ai_output (4)'!$J$284</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{1E7B8182-8161-404E-A499-A139C6CF9106}</c15:txfldGUID>
                      <c15:f>'/Users/el1goluj/Documents/ZURICH/PROJECTS/UPMEM/upmem-workloads/Microbenchmarks/AI/[ai_output.xlsx]ai_output (4)'!$J$284</c15:f>
                      <c15:dlblFieldTableCache>
                        <c:ptCount val="1"/>
                        <c:pt idx="0">
                          <c:v>11</c:v>
                        </c:pt>
                      </c15:dlblFieldTableCache>
                    </c15:dlblFTEntry>
                  </c15:dlblFieldTable>
                  <c15:showDataLabelsRange val="0"/>
                </c:ext>
                <c:ext xmlns:c16="http://schemas.microsoft.com/office/drawing/2014/chart" uri="{C3380CC4-5D6E-409C-BE32-E72D297353CC}">
                  <c16:uniqueId val="{0000011A-FF8B-5F4C-8BBF-ED4DE736661E}"/>
                </c:ext>
              </c:extLst>
            </c:dLbl>
            <c:dLbl>
              <c:idx val="283"/>
              <c:tx>
                <c:strRef>
                  <c:f>'/Users/el1goluj/Documents/ZURICH/PROJECTS/UPMEM/upmem-workloads/Microbenchmarks/AI/[ai_output.xlsx]ai_output (4)'!$J$285</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{2C26EF01-EF4F-E14B-AA9A-79706906853B}</c15:txfldGUID>
                      <c15:f>'/Users/el1goluj/Documents/ZURICH/PROJECTS/UPMEM/upmem-workloads/Microbenchmarks/AI/[ai_output.xlsx]ai_output (4)'!$J$285</c15:f>
                      <c15:dlblFieldTableCache>
                        <c:ptCount val="1"/>
                        <c:pt idx="0">
                          <c:v>12</c:v>
                        </c:pt>
                      </c15:dlblFieldTableCache>
                    </c15:dlblFTEntry>
                  </c15:dlblFieldTable>
                  <c15:showDataLabelsRange val="0"/>
                </c:ext>
                <c:ext xmlns:c16="http://schemas.microsoft.com/office/drawing/2014/chart" uri="{C3380CC4-5D6E-409C-BE32-E72D297353CC}">
                  <c16:uniqueId val="{0000011B-FF8B-5F4C-8BBF-ED4DE736661E}"/>
                </c:ext>
              </c:extLst>
            </c:dLbl>
            <c:dLbl>
              <c:idx val="284"/>
              <c:tx>
                <c:strRef>
                  <c:f>'/Users/el1goluj/Documents/ZURICH/PROJECTS/UPMEM/upmem-workloads/Microbenchmarks/AI/[ai_output.xlsx]ai_output (4)'!$J$286</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{E8A40B23-2FEE-0441-B36E-3D58AD428A1C}</c15:txfldGUID>
                      <c15:f>'/Users/el1goluj/Documents/ZURICH/PROJECTS/UPMEM/upmem-workloads/Microbenchmarks/AI/[ai_output.xlsx]ai_output (4)'!$J$286</c15:f>
                      <c15:dlblFieldTableCache>
                        <c:ptCount val="1"/>
                        <c:pt idx="0">
                          <c:v>13</c:v>
                        </c:pt>
                      </c15:dlblFieldTableCache>
                    </c15:dlblFTEntry>
                  </c15:dlblFieldTable>
                  <c15:showDataLabelsRange val="0"/>
                </c:ext>
                <c:ext xmlns:c16="http://schemas.microsoft.com/office/drawing/2014/chart" uri="{C3380CC4-5D6E-409C-BE32-E72D297353CC}">
                  <c16:uniqueId val="{0000011C-FF8B-5F4C-8BBF-ED4DE736661E}"/>
                </c:ext>
              </c:extLst>
            </c:dLbl>
            <c:dLbl>
              <c:idx val="285"/>
              <c:tx>
                <c:strRef>
                  <c:f>'/Users/el1goluj/Documents/ZURICH/PROJECTS/UPMEM/upmem-workloads/Microbenchmarks/AI/[ai_output.xlsx]ai_output (4)'!$J$287</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{447CD1B5-4876-8244-B35E-E045A1C80202}</c15:txfldGUID>
                      <c15:f>'/Users/el1goluj/Documents/ZURICH/PROJECTS/UPMEM/upmem-workloads/Microbenchmarks/AI/[ai_output.xlsx]ai_output (4)'!$J$287</c15:f>
                      <c15:dlblFieldTableCache>
                        <c:ptCount val="1"/>
                        <c:pt idx="0">
                          <c:v>14</c:v>
                        </c:pt>
                      </c15:dlblFieldTableCache>
                    </c15:dlblFTEntry>
                  </c15:dlblFieldTable>
                  <c15:showDataLabelsRange val="0"/>
                </c:ext>
                <c:ext xmlns:c16="http://schemas.microsoft.com/office/drawing/2014/chart" uri="{C3380CC4-5D6E-409C-BE32-E72D297353CC}">
                  <c16:uniqueId val="{0000011D-FF8B-5F4C-8BBF-ED4DE736661E}"/>
                </c:ext>
              </c:extLst>
            </c:dLbl>
            <c:dLbl>
              <c:idx val="286"/>
              <c:tx>
                <c:strRef>
                  <c:f>'/Users/el1goluj/Documents/ZURICH/PROJECTS/UPMEM/upmem-workloads/Microbenchmarks/AI/[ai_output.xlsx]ai_output (4)'!$J$288</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{CB157E88-C643-6A42-AA53-AE8C8804873D}</c15:txfldGUID>
                      <c15:f>'/Users/el1goluj/Documents/ZURICH/PROJECTS/UPMEM/upmem-workloads/Microbenchmarks/AI/[ai_output.xlsx]ai_output (4)'!$J$288</c15:f>
                      <c15:dlblFieldTableCache>
                        <c:ptCount val="1"/>
                        <c:pt idx="0">
                          <c:v>15</c:v>
                        </c:pt>
                      </c15:dlblFieldTableCache>
                    </c15:dlblFTEntry>
                  </c15:dlblFieldTable>
                  <c15:showDataLabelsRange val="0"/>
                </c:ext>
                <c:ext xmlns:c16="http://schemas.microsoft.com/office/drawing/2014/chart" uri="{C3380CC4-5D6E-409C-BE32-E72D297353CC}">
                  <c16:uniqueId val="{0000011E-FF8B-5F4C-8BBF-ED4DE736661E}"/>
                </c:ext>
              </c:extLst>
            </c:dLbl>
            <c:dLbl>
              <c:idx val="287"/>
              <c:tx>
                <c:strRef>
                  <c:f>'/Users/el1goluj/Documents/ZURICH/PROJECTS/UPMEM/upmem-workloads/Microbenchmarks/AI/[ai_output.xlsx]ai_output (4)'!$J$289</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{A9F1AFB6-2EE3-F641-AF27-B6541E33B6E1}</c15:txfldGUID>
                      <c15:f>'/Users/el1goluj/Documents/ZURICH/PROJECTS/UPMEM/upmem-workloads/Microbenchmarks/AI/[ai_output.xlsx]ai_output (4)'!$J$289</c15:f>
                      <c15:dlblFieldTableCache>
                        <c:ptCount val="1"/>
                        <c:pt idx="0">
                          <c:v>16</c:v>
                        </c:pt>
                      </c15:dlblFieldTableCache>
                    </c15:dlblFTEntry>
                  </c15:dlblFieldTable>
                  <c15:showDataLabelsRange val="0"/>
                </c:ext>
                <c:ext xmlns:c16="http://schemas.microsoft.com/office/drawing/2014/chart" uri="{C3380CC4-5D6E-409C-BE32-E72D297353CC}">
                  <c16:uniqueId val="{0000011F-FF8B-5F4C-8BBF-ED4DE736661E}"/>
                </c:ext>
              </c:extLst>
            </c:dLbl>
            <c:dLbl>
              <c:idx val="288"/>
              <c:tx>
                <c:strRef>
                  <c:f>'/Users/el1goluj/Documents/ZURICH/PROJECTS/UPMEM/upmem-workloads/Microbenchmarks/AI/[ai_output.xlsx]ai_output (4)'!$J$290</c:f>
                  <c:strCache>
                    <c:ptCount val="1"/>
                    <c:pt idx="0">
                      <c:v>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{205E091E-02B5-004E-879E-1D17B504B94B}</c15:txfldGUID>
                      <c15:f>'/Users/el1goluj/Documents/ZURICH/PROJECTS/UPMEM/upmem-workloads/Microbenchmarks/AI/[ai_output.xlsx]ai_output (4)'!$J$290</c15:f>
                      <c15:dlblFieldTableCache>
                        <c:ptCount val="1"/>
                        <c:pt idx="0">
                          <c:v>1</c:v>
                        </c:pt>
                      </c15:dlblFieldTableCache>
                    </c15:dlblFTEntry>
                  </c15:dlblFieldTable>
                  <c15:showDataLabelsRange val="0"/>
                </c:ext>
                <c:ext xmlns:c16="http://schemas.microsoft.com/office/drawing/2014/chart" uri="{C3380CC4-5D6E-409C-BE32-E72D297353CC}">
                  <c16:uniqueId val="{00000120-FF8B-5F4C-8BBF-ED4DE736661E}"/>
                </c:ext>
              </c:extLst>
            </c:dLbl>
            <c:dLbl>
              <c:idx val="289"/>
              <c:tx>
                <c:strRef>
                  <c:f>'/Users/el1goluj/Documents/ZURICH/PROJECTS/UPMEM/upmem-workloads/Microbenchmarks/AI/[ai_output.xlsx]ai_output (4)'!$J$291</c:f>
                  <c:strCache>
                    <c:ptCount val="1"/>
                    <c:pt idx="0">
                      <c:v>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{B61A3C8C-9868-A64F-94F1-E563008715D7}</c15:txfldGUID>
                      <c15:f>'/Users/el1goluj/Documents/ZURICH/PROJECTS/UPMEM/upmem-workloads/Microbenchmarks/AI/[ai_output.xlsx]ai_output (4)'!$J$291</c15:f>
                      <c15:dlblFieldTableCache>
                        <c:ptCount val="1"/>
                        <c:pt idx="0">
                          <c:v>2</c:v>
                        </c:pt>
                      </c15:dlblFieldTableCache>
                    </c15:dlblFTEntry>
                  </c15:dlblFieldTable>
                  <c15:showDataLabelsRange val="0"/>
                </c:ext>
                <c:ext xmlns:c16="http://schemas.microsoft.com/office/drawing/2014/chart" uri="{C3380CC4-5D6E-409C-BE32-E72D297353CC}">
                  <c16:uniqueId val="{00000121-FF8B-5F4C-8BBF-ED4DE736661E}"/>
                </c:ext>
              </c:extLst>
            </c:dLbl>
            <c:dLbl>
              <c:idx val="290"/>
              <c:tx>
                <c:strRef>
                  <c:f>'/Users/el1goluj/Documents/ZURICH/PROJECTS/UPMEM/upmem-workloads/Microbenchmarks/AI/[ai_output.xlsx]ai_output (4)'!$J$292</c:f>
                  <c:strCache>
                    <c:ptCount val="1"/>
                    <c:pt idx="0">
                      <c:v>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{2A08EC92-1883-8247-AF15-B28CE8D3210E}</c15:txfldGUID>
                      <c15:f>'/Users/el1goluj/Documents/ZURICH/PROJECTS/UPMEM/upmem-workloads/Microbenchmarks/AI/[ai_output.xlsx]ai_output (4)'!$J$292</c15:f>
                      <c15:dlblFieldTableCache>
                        <c:ptCount val="1"/>
                        <c:pt idx="0">
                          <c:v>3</c:v>
                        </c:pt>
                      </c15:dlblFieldTableCache>
                    </c15:dlblFTEntry>
                  </c15:dlblFieldTable>
                  <c15:showDataLabelsRange val="0"/>
                </c:ext>
                <c:ext xmlns:c16="http://schemas.microsoft.com/office/drawing/2014/chart" uri="{C3380CC4-5D6E-409C-BE32-E72D297353CC}">
                  <c16:uniqueId val="{00000122-FF8B-5F4C-8BBF-ED4DE736661E}"/>
                </c:ext>
              </c:extLst>
            </c:dLbl>
            <c:dLbl>
              <c:idx val="291"/>
              <c:tx>
                <c:strRef>
                  <c:f>'/Users/el1goluj/Documents/ZURICH/PROJECTS/UPMEM/upmem-workloads/Microbenchmarks/AI/[ai_output.xlsx]ai_output (4)'!$J$293</c:f>
                  <c:strCache>
                    <c:ptCount val="1"/>
                    <c:pt idx="0">
                      <c:v>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{0670612A-26DC-124B-B525-8184B69D2EBF}</c15:txfldGUID>
                      <c15:f>'/Users/el1goluj/Documents/ZURICH/PROJECTS/UPMEM/upmem-workloads/Microbenchmarks/AI/[ai_output.xlsx]ai_output (4)'!$J$293</c15:f>
                      <c15:dlblFieldTableCache>
                        <c:ptCount val="1"/>
                        <c:pt idx="0">
                          <c:v>4</c:v>
                        </c:pt>
                      </c15:dlblFieldTableCache>
                    </c15:dlblFTEntry>
                  </c15:dlblFieldTable>
                  <c15:showDataLabelsRange val="0"/>
                </c:ext>
                <c:ext xmlns:c16="http://schemas.microsoft.com/office/drawing/2014/chart" uri="{C3380CC4-5D6E-409C-BE32-E72D297353CC}">
                  <c16:uniqueId val="{00000123-FF8B-5F4C-8BBF-ED4DE736661E}"/>
                </c:ext>
              </c:extLst>
            </c:dLbl>
            <c:dLbl>
              <c:idx val="292"/>
              <c:tx>
                <c:strRef>
                  <c:f>'/Users/el1goluj/Documents/ZURICH/PROJECTS/UPMEM/upmem-workloads/Microbenchmarks/AI/[ai_output.xlsx]ai_output (4)'!$J$294</c:f>
                  <c:strCache>
                    <c:ptCount val="1"/>
                    <c:pt idx="0">
                      <c:v>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{ABFAAD3F-4935-2A44-AAFD-98A9D4B58FA6}</c15:txfldGUID>
                      <c15:f>'/Users/el1goluj/Documents/ZURICH/PROJECTS/UPMEM/upmem-workloads/Microbenchmarks/AI/[ai_output.xlsx]ai_output (4)'!$J$294</c15:f>
                      <c15:dlblFieldTableCache>
                        <c:ptCount val="1"/>
                        <c:pt idx="0">
                          <c:v>5</c:v>
                        </c:pt>
                      </c15:dlblFieldTableCache>
                    </c15:dlblFTEntry>
                  </c15:dlblFieldTable>
                  <c15:showDataLabelsRange val="0"/>
                </c:ext>
                <c:ext xmlns:c16="http://schemas.microsoft.com/office/drawing/2014/chart" uri="{C3380CC4-5D6E-409C-BE32-E72D297353CC}">
                  <c16:uniqueId val="{00000124-FF8B-5F4C-8BBF-ED4DE736661E}"/>
                </c:ext>
              </c:extLst>
            </c:dLbl>
            <c:dLbl>
              <c:idx val="293"/>
              <c:tx>
                <c:strRef>
                  <c:f>'/Users/el1goluj/Documents/ZURICH/PROJECTS/UPMEM/upmem-workloads/Microbenchmarks/AI/[ai_output.xlsx]ai_output (4)'!$J$295</c:f>
                  <c:strCache>
                    <c:ptCount val="1"/>
                    <c:pt idx="0">
                      <c:v>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{BD8A2E9C-88E6-B14A-8478-94841399BD6A}</c15:txfldGUID>
                      <c15:f>'/Users/el1goluj/Documents/ZURICH/PROJECTS/UPMEM/upmem-workloads/Microbenchmarks/AI/[ai_output.xlsx]ai_output (4)'!$J$295</c15:f>
                      <c15:dlblFieldTableCache>
                        <c:ptCount val="1"/>
                        <c:pt idx="0">
                          <c:v>6</c:v>
                        </c:pt>
                      </c15:dlblFieldTableCache>
                    </c15:dlblFTEntry>
                  </c15:dlblFieldTable>
                  <c15:showDataLabelsRange val="0"/>
                </c:ext>
                <c:ext xmlns:c16="http://schemas.microsoft.com/office/drawing/2014/chart" uri="{C3380CC4-5D6E-409C-BE32-E72D297353CC}">
                  <c16:uniqueId val="{00000125-FF8B-5F4C-8BBF-ED4DE736661E}"/>
                </c:ext>
              </c:extLst>
            </c:dLbl>
            <c:dLbl>
              <c:idx val="294"/>
              <c:tx>
                <c:strRef>
                  <c:f>'/Users/el1goluj/Documents/ZURICH/PROJECTS/UPMEM/upmem-workloads/Microbenchmarks/AI/[ai_output.xlsx]ai_output (4)'!$J$296</c:f>
                  <c:strCache>
                    <c:ptCount val="1"/>
                    <c:pt idx="0">
                      <c:v>7</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{4AE45337-E254-DE47-A32A-0778C3751CD4}</c15:txfldGUID>
                      <c15:f>'/Users/el1goluj/Documents/ZURICH/PROJECTS/UPMEM/upmem-workloads/Microbenchmarks/AI/[ai_output.xlsx]ai_output (4)'!$J$296</c15:f>
                      <c15:dlblFieldTableCache>
                        <c:ptCount val="1"/>
                        <c:pt idx="0">
                          <c:v>7</c:v>
                        </c:pt>
                      </c15:dlblFieldTableCache>
                    </c15:dlblFTEntry>
                  </c15:dlblFieldTable>
                  <c15:showDataLabelsRange val="0"/>
                </c:ext>
                <c:ext xmlns:c16="http://schemas.microsoft.com/office/drawing/2014/chart" uri="{C3380CC4-5D6E-409C-BE32-E72D297353CC}">
                  <c16:uniqueId val="{00000126-FF8B-5F4C-8BBF-ED4DE736661E}"/>
                </c:ext>
              </c:extLst>
            </c:dLbl>
            <c:dLbl>
              <c:idx val="295"/>
              <c:tx>
                <c:strRef>
                  <c:f>'/Users/el1goluj/Documents/ZURICH/PROJECTS/UPMEM/upmem-workloads/Microbenchmarks/AI/[ai_output.xlsx]ai_output (4)'!$J$297</c:f>
                  <c:strCache>
                    <c:ptCount val="1"/>
                    <c:pt idx="0">
                      <c:v>8</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{2C7C8BC9-8406-3E47-B95C-68DE89828BB6}</c15:txfldGUID>
                      <c15:f>'/Users/el1goluj/Documents/ZURICH/PROJECTS/UPMEM/upmem-workloads/Microbenchmarks/AI/[ai_output.xlsx]ai_output (4)'!$J$297</c15:f>
                      <c15:dlblFieldTableCache>
                        <c:ptCount val="1"/>
                        <c:pt idx="0">
                          <c:v>8</c:v>
                        </c:pt>
                      </c15:dlblFieldTableCache>
                    </c15:dlblFTEntry>
                  </c15:dlblFieldTable>
                  <c15:showDataLabelsRange val="0"/>
                </c:ext>
                <c:ext xmlns:c16="http://schemas.microsoft.com/office/drawing/2014/chart" uri="{C3380CC4-5D6E-409C-BE32-E72D297353CC}">
                  <c16:uniqueId val="{00000127-FF8B-5F4C-8BBF-ED4DE736661E}"/>
                </c:ext>
              </c:extLst>
            </c:dLbl>
            <c:dLbl>
              <c:idx val="296"/>
              <c:tx>
                <c:strRef>
                  <c:f>'/Users/el1goluj/Documents/ZURICH/PROJECTS/UPMEM/upmem-workloads/Microbenchmarks/AI/[ai_output.xlsx]ai_output (4)'!$J$298</c:f>
                  <c:strCache>
                    <c:ptCount val="1"/>
                    <c:pt idx="0">
                      <c:v>9</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{9CBFCD1C-A38D-1342-B626-A7906E70396B}</c15:txfldGUID>
                      <c15:f>'/Users/el1goluj/Documents/ZURICH/PROJECTS/UPMEM/upmem-workloads/Microbenchmarks/AI/[ai_output.xlsx]ai_output (4)'!$J$298</c15:f>
                      <c15:dlblFieldTableCache>
                        <c:ptCount val="1"/>
                        <c:pt idx="0">
                          <c:v>9</c:v>
                        </c:pt>
                      </c15:dlblFieldTableCache>
                    </c15:dlblFTEntry>
                  </c15:dlblFieldTable>
                  <c15:showDataLabelsRange val="0"/>
                </c:ext>
                <c:ext xmlns:c16="http://schemas.microsoft.com/office/drawing/2014/chart" uri="{C3380CC4-5D6E-409C-BE32-E72D297353CC}">
                  <c16:uniqueId val="{00000128-FF8B-5F4C-8BBF-ED4DE736661E}"/>
                </c:ext>
              </c:extLst>
            </c:dLbl>
            <c:dLbl>
              <c:idx val="297"/>
              <c:tx>
                <c:strRef>
                  <c:f>'/Users/el1goluj/Documents/ZURICH/PROJECTS/UPMEM/upmem-workloads/Microbenchmarks/AI/[ai_output.xlsx]ai_output (4)'!$J$299</c:f>
                  <c:strCache>
                    <c:ptCount val="1"/>
                    <c:pt idx="0">
                      <c:v>10</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{2E52B7BB-B506-204E-88A9-18BD50780E2F}</c15:txfldGUID>
                      <c15:f>'/Users/el1goluj/Documents/ZURICH/PROJECTS/UPMEM/upmem-workloads/Microbenchmarks/AI/[ai_output.xlsx]ai_output (4)'!$J$299</c15:f>
                      <c15:dlblFieldTableCache>
                        <c:ptCount val="1"/>
                        <c:pt idx="0">
                          <c:v>10</c:v>
                        </c:pt>
                      </c15:dlblFieldTableCache>
                    </c15:dlblFTEntry>
                  </c15:dlblFieldTable>
                  <c15:showDataLabelsRange val="0"/>
                </c:ext>
                <c:ext xmlns:c16="http://schemas.microsoft.com/office/drawing/2014/chart" uri="{C3380CC4-5D6E-409C-BE32-E72D297353CC}">
                  <c16:uniqueId val="{00000129-FF8B-5F4C-8BBF-ED4DE736661E}"/>
                </c:ext>
              </c:extLst>
            </c:dLbl>
            <c:dLbl>
              <c:idx val="298"/>
              <c:tx>
                <c:strRef>
                  <c:f>'/Users/el1goluj/Documents/ZURICH/PROJECTS/UPMEM/upmem-workloads/Microbenchmarks/AI/[ai_output.xlsx]ai_output (4)'!$J$300</c:f>
                  <c:strCache>
                    <c:ptCount val="1"/>
                    <c:pt idx="0">
                      <c:v>11</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{6D6E0D30-8AF8-304F-AB34-8EA491209676}</c15:txfldGUID>
                      <c15:f>'/Users/el1goluj/Documents/ZURICH/PROJECTS/UPMEM/upmem-workloads/Microbenchmarks/AI/[ai_output.xlsx]ai_output (4)'!$J$300</c15:f>
                      <c15:dlblFieldTableCache>
                        <c:ptCount val="1"/>
                        <c:pt idx="0">
                          <c:v>11</c:v>
                        </c:pt>
                      </c15:dlblFieldTableCache>
                    </c15:dlblFTEntry>
                  </c15:dlblFieldTable>
                  <c15:showDataLabelsRange val="0"/>
                </c:ext>
                <c:ext xmlns:c16="http://schemas.microsoft.com/office/drawing/2014/chart" uri="{C3380CC4-5D6E-409C-BE32-E72D297353CC}">
                  <c16:uniqueId val="{0000012A-FF8B-5F4C-8BBF-ED4DE736661E}"/>
                </c:ext>
              </c:extLst>
            </c:dLbl>
            <c:dLbl>
              <c:idx val="299"/>
              <c:tx>
                <c:strRef>
                  <c:f>'/Users/el1goluj/Documents/ZURICH/PROJECTS/UPMEM/upmem-workloads/Microbenchmarks/AI/[ai_output.xlsx]ai_output (4)'!$J$301</c:f>
                  <c:strCache>
                    <c:ptCount val="1"/>
                    <c:pt idx="0">
                      <c:v>12</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{0B33541D-8958-6B42-98EF-22101C141145}</c15:txfldGUID>
                      <c15:f>'/Users/el1goluj/Documents/ZURICH/PROJECTS/UPMEM/upmem-workloads/Microbenchmarks/AI/[ai_output.xlsx]ai_output (4)'!$J$301</c15:f>
                      <c15:dlblFieldTableCache>
                        <c:ptCount val="1"/>
                        <c:pt idx="0">
                          <c:v>12</c:v>
                        </c:pt>
                      </c15:dlblFieldTableCache>
                    </c15:dlblFTEntry>
                  </c15:dlblFieldTable>
                  <c15:showDataLabelsRange val="0"/>
                </c:ext>
                <c:ext xmlns:c16="http://schemas.microsoft.com/office/drawing/2014/chart" uri="{C3380CC4-5D6E-409C-BE32-E72D297353CC}">
                  <c16:uniqueId val="{0000012B-FF8B-5F4C-8BBF-ED4DE736661E}"/>
                </c:ext>
              </c:extLst>
            </c:dLbl>
            <c:dLbl>
              <c:idx val="300"/>
              <c:tx>
                <c:strRef>
                  <c:f>'/Users/el1goluj/Documents/ZURICH/PROJECTS/UPMEM/upmem-workloads/Microbenchmarks/AI/[ai_output.xlsx]ai_output (4)'!$J$302</c:f>
                  <c:strCache>
                    <c:ptCount val="1"/>
                    <c:pt idx="0">
                      <c:v>13</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{D7B9A94D-414D-C743-A282-E067DAA62483}</c15:txfldGUID>
                      <c15:f>'/Users/el1goluj/Documents/ZURICH/PROJECTS/UPMEM/upmem-workloads/Microbenchmarks/AI/[ai_output.xlsx]ai_output (4)'!$J$302</c15:f>
                      <c15:dlblFieldTableCache>
                        <c:ptCount val="1"/>
                        <c:pt idx="0">
                          <c:v>13</c:v>
                        </c:pt>
                      </c15:dlblFieldTableCache>
                    </c15:dlblFTEntry>
                  </c15:dlblFieldTable>
                  <c15:showDataLabelsRange val="0"/>
                </c:ext>
                <c:ext xmlns:c16="http://schemas.microsoft.com/office/drawing/2014/chart" uri="{C3380CC4-5D6E-409C-BE32-E72D297353CC}">
                  <c16:uniqueId val="{0000012C-FF8B-5F4C-8BBF-ED4DE736661E}"/>
                </c:ext>
              </c:extLst>
            </c:dLbl>
            <c:dLbl>
              <c:idx val="301"/>
              <c:tx>
                <c:strRef>
                  <c:f>'/Users/el1goluj/Documents/ZURICH/PROJECTS/UPMEM/upmem-workloads/Microbenchmarks/AI/[ai_output.xlsx]ai_output (4)'!$J$303</c:f>
                  <c:strCache>
                    <c:ptCount val="1"/>
                    <c:pt idx="0">
                      <c:v>14</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{5EF8A94F-DFAE-DE46-8206-D2A6CFC701A5}</c15:txfldGUID>
                      <c15:f>'/Users/el1goluj/Documents/ZURICH/PROJECTS/UPMEM/upmem-workloads/Microbenchmarks/AI/[ai_output.xlsx]ai_output (4)'!$J$303</c15:f>
                      <c15:dlblFieldTableCache>
                        <c:ptCount val="1"/>
                        <c:pt idx="0">
                          <c:v>14</c:v>
                        </c:pt>
                      </c15:dlblFieldTableCache>
                    </c15:dlblFTEntry>
                  </c15:dlblFieldTable>
                  <c15:showDataLabelsRange val="0"/>
                </c:ext>
                <c:ext xmlns:c16="http://schemas.microsoft.com/office/drawing/2014/chart" uri="{C3380CC4-5D6E-409C-BE32-E72D297353CC}">
                  <c16:uniqueId val="{0000012D-FF8B-5F4C-8BBF-ED4DE736661E}"/>
                </c:ext>
              </c:extLst>
            </c:dLbl>
            <c:dLbl>
              <c:idx val="302"/>
              <c:tx>
                <c:strRef>
                  <c:f>'/Users/el1goluj/Documents/ZURICH/PROJECTS/UPMEM/upmem-workloads/Microbenchmarks/AI/[ai_output.xlsx]ai_output (4)'!$J$304</c:f>
                  <c:strCache>
                    <c:ptCount val="1"/>
                    <c:pt idx="0">
                      <c:v>15</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{A31CCF82-0688-474A-8111-3A0B9BFD2932}</c15:txfldGUID>
                      <c15:f>'/Users/el1goluj/Documents/ZURICH/PROJECTS/UPMEM/upmem-workloads/Microbenchmarks/AI/[ai_output.xlsx]ai_output (4)'!$J$304</c15:f>
                      <c15:dlblFieldTableCache>
                        <c:ptCount val="1"/>
                        <c:pt idx="0">
                          <c:v>15</c:v>
                        </c:pt>
                      </c15:dlblFieldTableCache>
                    </c15:dlblFTEntry>
                  </c15:dlblFieldTable>
                  <c15:showDataLabelsRange val="0"/>
                </c:ext>
                <c:ext xmlns:c16="http://schemas.microsoft.com/office/drawing/2014/chart" uri="{C3380CC4-5D6E-409C-BE32-E72D297353CC}">
                  <c16:uniqueId val="{0000012E-FF8B-5F4C-8BBF-ED4DE736661E}"/>
                </c:ext>
              </c:extLst>
            </c:dLbl>
            <c:dLbl>
              <c:idx val="303"/>
              <c:tx>
                <c:strRef>
                  <c:f>'/Users/el1goluj/Documents/ZURICH/PROJECTS/UPMEM/upmem-workloads/Microbenchmarks/AI/[ai_output.xlsx]ai_output (4)'!$J$305</c:f>
                  <c:strCache>
                    <c:ptCount val="1"/>
                    <c:pt idx="0">
                      <c:v>16</c:v>
                    </c:pt>
                  </c:strCache>
                </c:strRef>
              </c:tx>
              <c:dLblPos val="ctr"/>
              <c:showLegendKey val="0"/>
              <c:showVal val="1"/>
              <c:showCatName val="0"/>
              <c:showSerName val="0"/>
              <c:showPercent val="0"/>
              <c:showBubbleSize val="0"/>
              <c:separator>, </c:separator>
              <c:extLst>
                <c:ext xmlns:c15="http://schemas.microsoft.com/office/drawing/2012/chart" uri="{CE6537A1-D6FC-4f65-9D91-7224C49458BB}">
                  <c15:dlblFieldTable>
                    <c15:dlblFTEntry>
                      <c15:txfldGUID>{36CD84DC-B030-FA49-B004-D3C6C066A581}</c15:txfldGUID>
                      <c15:f>'/Users/el1goluj/Documents/ZURICH/PROJECTS/UPMEM/upmem-workloads/Microbenchmarks/AI/[ai_output.xlsx]ai_output (4)'!$J$305</c15:f>
                      <c15:dlblFieldTableCache>
                        <c:ptCount val="1"/>
                        <c:pt idx="0">
                          <c:v>16</c:v>
                        </c:pt>
                      </c15:dlblFieldTableCache>
                    </c15:dlblFTEntry>
                  </c15:dlblFieldTable>
                  <c15:showDataLabelsRange val="0"/>
                </c:ext>
                <c:ext xmlns:c16="http://schemas.microsoft.com/office/drawing/2014/chart" uri="{C3380CC4-5D6E-409C-BE32-E72D297353CC}">
                  <c16:uniqueId val="{0000012F-FF8B-5F4C-8BBF-ED4DE736661E}"/>
                </c:ext>
              </c:extLst>
            </c:dLbl>
            <c:spPr>
              <a:noFill/>
              <a:ln>
                <a:noFill/>
              </a:ln>
              <a:effectLst/>
            </c:spPr>
            <c:txPr>
              <a:bodyPr rot="0" vert="horz"/>
              <a:lstStyle/>
              <a:p>
                <a:pPr>
                  <a:defRPr/>
                </a:pPr>
                <a:endParaRPr lang="en-US"/>
              </a:p>
            </c:txPr>
            <c:dLblPos val="ctr"/>
            <c:showLegendKey val="0"/>
            <c:showVal val="1"/>
            <c:showCatName val="0"/>
            <c:showSerName val="0"/>
            <c:showPercent val="0"/>
            <c:showBubbleSize val="0"/>
            <c:separator>, </c:separator>
            <c:showLeaderLines val="0"/>
            <c:extLst>
              <c:ext xmlns:c15="http://schemas.microsoft.com/office/drawing/2012/chart" uri="{CE6537A1-D6FC-4f65-9D91-7224C49458BB}">
                <c15:spPr xmlns:c15="http://schemas.microsoft.com/office/drawing/2012/chart">
                  <a:prstGeom prst="rect">
                    <a:avLst/>
                  </a:prstGeom>
                </c15:spPr>
                <c15:showLeaderLines val="1"/>
                <c15:leaderLines>
                  <c:spPr>
                    <a:ln w="9525" cap="flat" cmpd="sng" algn="ctr">
                      <a:solidFill>
                        <a:schemeClr val="tx1">
                          <a:lumMod val="35000"/>
                          <a:lumOff val="65000"/>
                        </a:schemeClr>
                      </a:solidFill>
                      <a:round/>
                    </a:ln>
                    <a:effectLst/>
                  </c:spPr>
                </c15:leaderLines>
              </c:ext>
            </c:extLst>
          </c:dLbls>
          <c:xVal>
            <c:numRef>
              <c:f>'ai_output-frac'!$K$610:$K$849</c:f>
              <c:numCache>
                <c:formatCode>#\ ????/????</c:formatCode>
                <c:ptCount val="240"/>
                <c:pt idx="0">
                  <c:v>4.8825000000000002E-4</c:v>
                </c:pt>
                <c:pt idx="1">
                  <c:v>4.8825000000000002E-4</c:v>
                </c:pt>
                <c:pt idx="2">
                  <c:v>4.8825000000000002E-4</c:v>
                </c:pt>
                <c:pt idx="3">
                  <c:v>4.8825000000000002E-4</c:v>
                </c:pt>
                <c:pt idx="4">
                  <c:v>4.8825000000000002E-4</c:v>
                </c:pt>
                <c:pt idx="5">
                  <c:v>4.8825000000000002E-4</c:v>
                </c:pt>
                <c:pt idx="6">
                  <c:v>4.8825000000000002E-4</c:v>
                </c:pt>
                <c:pt idx="7">
                  <c:v>4.8825000000000002E-4</c:v>
                </c:pt>
                <c:pt idx="8">
                  <c:v>4.8825000000000002E-4</c:v>
                </c:pt>
                <c:pt idx="9">
                  <c:v>4.8825000000000002E-4</c:v>
                </c:pt>
                <c:pt idx="10">
                  <c:v>4.8825000000000002E-4</c:v>
                </c:pt>
                <c:pt idx="11">
                  <c:v>4.8825000000000002E-4</c:v>
                </c:pt>
                <c:pt idx="12">
                  <c:v>4.8825000000000002E-4</c:v>
                </c:pt>
                <c:pt idx="13">
                  <c:v>4.8825000000000002E-4</c:v>
                </c:pt>
                <c:pt idx="14">
                  <c:v>4.8825000000000002E-4</c:v>
                </c:pt>
                <c:pt idx="15">
                  <c:v>4.8825000000000002E-4</c:v>
                </c:pt>
                <c:pt idx="16">
                  <c:v>9.7650000000000005E-4</c:v>
                </c:pt>
                <c:pt idx="17">
                  <c:v>9.7650000000000005E-4</c:v>
                </c:pt>
                <c:pt idx="18">
                  <c:v>9.7650000000000005E-4</c:v>
                </c:pt>
                <c:pt idx="19">
                  <c:v>9.7650000000000005E-4</c:v>
                </c:pt>
                <c:pt idx="20">
                  <c:v>9.7650000000000005E-4</c:v>
                </c:pt>
                <c:pt idx="21">
                  <c:v>9.7650000000000005E-4</c:v>
                </c:pt>
                <c:pt idx="22">
                  <c:v>9.7650000000000005E-4</c:v>
                </c:pt>
                <c:pt idx="23">
                  <c:v>9.7650000000000005E-4</c:v>
                </c:pt>
                <c:pt idx="24">
                  <c:v>9.7650000000000005E-4</c:v>
                </c:pt>
                <c:pt idx="25">
                  <c:v>9.7650000000000005E-4</c:v>
                </c:pt>
                <c:pt idx="26">
                  <c:v>9.7650000000000005E-4</c:v>
                </c:pt>
                <c:pt idx="27">
                  <c:v>9.7650000000000005E-4</c:v>
                </c:pt>
                <c:pt idx="28">
                  <c:v>9.7650000000000005E-4</c:v>
                </c:pt>
                <c:pt idx="29">
                  <c:v>9.7650000000000005E-4</c:v>
                </c:pt>
                <c:pt idx="30">
                  <c:v>9.7650000000000005E-4</c:v>
                </c:pt>
                <c:pt idx="31">
                  <c:v>9.7650000000000005E-4</c:v>
                </c:pt>
                <c:pt idx="32">
                  <c:v>1.9530000000000001E-3</c:v>
                </c:pt>
                <c:pt idx="33">
                  <c:v>1.9530000000000001E-3</c:v>
                </c:pt>
                <c:pt idx="34">
                  <c:v>1.9530000000000001E-3</c:v>
                </c:pt>
                <c:pt idx="35">
                  <c:v>1.9530000000000001E-3</c:v>
                </c:pt>
                <c:pt idx="36">
                  <c:v>1.9530000000000001E-3</c:v>
                </c:pt>
                <c:pt idx="37">
                  <c:v>1.9530000000000001E-3</c:v>
                </c:pt>
                <c:pt idx="38">
                  <c:v>1.9530000000000001E-3</c:v>
                </c:pt>
                <c:pt idx="39">
                  <c:v>1.9530000000000001E-3</c:v>
                </c:pt>
                <c:pt idx="40">
                  <c:v>1.9530000000000001E-3</c:v>
                </c:pt>
                <c:pt idx="41">
                  <c:v>1.9530000000000001E-3</c:v>
                </c:pt>
                <c:pt idx="42">
                  <c:v>1.9530000000000001E-3</c:v>
                </c:pt>
                <c:pt idx="43">
                  <c:v>1.9530000000000001E-3</c:v>
                </c:pt>
                <c:pt idx="44">
                  <c:v>1.9530000000000001E-3</c:v>
                </c:pt>
                <c:pt idx="45">
                  <c:v>1.9530000000000001E-3</c:v>
                </c:pt>
                <c:pt idx="46">
                  <c:v>1.9530000000000001E-3</c:v>
                </c:pt>
                <c:pt idx="47">
                  <c:v>1.9530000000000001E-3</c:v>
                </c:pt>
                <c:pt idx="48">
                  <c:v>3.90625E-3</c:v>
                </c:pt>
                <c:pt idx="49">
                  <c:v>3.90625E-3</c:v>
                </c:pt>
                <c:pt idx="50">
                  <c:v>3.90625E-3</c:v>
                </c:pt>
                <c:pt idx="51">
                  <c:v>3.90625E-3</c:v>
                </c:pt>
                <c:pt idx="52">
                  <c:v>3.90625E-3</c:v>
                </c:pt>
                <c:pt idx="53">
                  <c:v>3.90625E-3</c:v>
                </c:pt>
                <c:pt idx="54">
                  <c:v>3.90625E-3</c:v>
                </c:pt>
                <c:pt idx="55">
                  <c:v>3.90625E-3</c:v>
                </c:pt>
                <c:pt idx="56">
                  <c:v>3.90625E-3</c:v>
                </c:pt>
                <c:pt idx="57">
                  <c:v>3.90625E-3</c:v>
                </c:pt>
                <c:pt idx="58">
                  <c:v>3.90625E-3</c:v>
                </c:pt>
                <c:pt idx="59">
                  <c:v>3.90625E-3</c:v>
                </c:pt>
                <c:pt idx="60">
                  <c:v>3.90625E-3</c:v>
                </c:pt>
                <c:pt idx="61">
                  <c:v>3.90625E-3</c:v>
                </c:pt>
                <c:pt idx="62">
                  <c:v>3.90625E-3</c:v>
                </c:pt>
                <c:pt idx="63">
                  <c:v>3.90625E-3</c:v>
                </c:pt>
                <c:pt idx="64">
                  <c:v>7.8125E-3</c:v>
                </c:pt>
                <c:pt idx="65">
                  <c:v>7.8125E-3</c:v>
                </c:pt>
                <c:pt idx="66">
                  <c:v>7.8125E-3</c:v>
                </c:pt>
                <c:pt idx="67">
                  <c:v>7.8125E-3</c:v>
                </c:pt>
                <c:pt idx="68">
                  <c:v>7.8125E-3</c:v>
                </c:pt>
                <c:pt idx="69">
                  <c:v>7.8125E-3</c:v>
                </c:pt>
                <c:pt idx="70">
                  <c:v>7.8125E-3</c:v>
                </c:pt>
                <c:pt idx="71">
                  <c:v>7.8125E-3</c:v>
                </c:pt>
                <c:pt idx="72">
                  <c:v>7.8125E-3</c:v>
                </c:pt>
                <c:pt idx="73">
                  <c:v>7.8125E-3</c:v>
                </c:pt>
                <c:pt idx="74">
                  <c:v>7.8125E-3</c:v>
                </c:pt>
                <c:pt idx="75">
                  <c:v>7.8125E-3</c:v>
                </c:pt>
                <c:pt idx="76">
                  <c:v>7.8125E-3</c:v>
                </c:pt>
                <c:pt idx="77">
                  <c:v>7.8125E-3</c:v>
                </c:pt>
                <c:pt idx="78">
                  <c:v>7.8125E-3</c:v>
                </c:pt>
                <c:pt idx="79">
                  <c:v>7.8125E-3</c:v>
                </c:pt>
                <c:pt idx="80">
                  <c:v>1.5625E-2</c:v>
                </c:pt>
                <c:pt idx="81">
                  <c:v>1.5625E-2</c:v>
                </c:pt>
                <c:pt idx="82">
                  <c:v>1.5625E-2</c:v>
                </c:pt>
                <c:pt idx="83">
                  <c:v>1.5625E-2</c:v>
                </c:pt>
                <c:pt idx="84">
                  <c:v>1.5625E-2</c:v>
                </c:pt>
                <c:pt idx="85">
                  <c:v>1.5625E-2</c:v>
                </c:pt>
                <c:pt idx="86">
                  <c:v>1.5625E-2</c:v>
                </c:pt>
                <c:pt idx="87">
                  <c:v>1.5625E-2</c:v>
                </c:pt>
                <c:pt idx="88">
                  <c:v>1.5625E-2</c:v>
                </c:pt>
                <c:pt idx="89">
                  <c:v>1.5625E-2</c:v>
                </c:pt>
                <c:pt idx="90">
                  <c:v>1.5625E-2</c:v>
                </c:pt>
                <c:pt idx="91">
                  <c:v>1.5625E-2</c:v>
                </c:pt>
                <c:pt idx="92">
                  <c:v>1.5625E-2</c:v>
                </c:pt>
                <c:pt idx="93">
                  <c:v>1.5625E-2</c:v>
                </c:pt>
                <c:pt idx="94">
                  <c:v>1.5625E-2</c:v>
                </c:pt>
                <c:pt idx="95">
                  <c:v>1.5625E-2</c:v>
                </c:pt>
                <c:pt idx="96">
                  <c:v>3.125E-2</c:v>
                </c:pt>
                <c:pt idx="97">
                  <c:v>3.125E-2</c:v>
                </c:pt>
                <c:pt idx="98">
                  <c:v>3.125E-2</c:v>
                </c:pt>
                <c:pt idx="99">
                  <c:v>3.125E-2</c:v>
                </c:pt>
                <c:pt idx="100">
                  <c:v>3.125E-2</c:v>
                </c:pt>
                <c:pt idx="101">
                  <c:v>3.125E-2</c:v>
                </c:pt>
                <c:pt idx="102">
                  <c:v>3.125E-2</c:v>
                </c:pt>
                <c:pt idx="103">
                  <c:v>3.125E-2</c:v>
                </c:pt>
                <c:pt idx="104">
                  <c:v>3.125E-2</c:v>
                </c:pt>
                <c:pt idx="105">
                  <c:v>3.125E-2</c:v>
                </c:pt>
                <c:pt idx="106">
                  <c:v>3.125E-2</c:v>
                </c:pt>
                <c:pt idx="107">
                  <c:v>3.125E-2</c:v>
                </c:pt>
                <c:pt idx="108">
                  <c:v>3.125E-2</c:v>
                </c:pt>
                <c:pt idx="109">
                  <c:v>3.125E-2</c:v>
                </c:pt>
                <c:pt idx="110">
                  <c:v>3.125E-2</c:v>
                </c:pt>
                <c:pt idx="111">
                  <c:v>3.125E-2</c:v>
                </c:pt>
                <c:pt idx="112">
                  <c:v>6.25E-2</c:v>
                </c:pt>
                <c:pt idx="113">
                  <c:v>6.25E-2</c:v>
                </c:pt>
                <c:pt idx="114">
                  <c:v>6.25E-2</c:v>
                </c:pt>
                <c:pt idx="115">
                  <c:v>6.25E-2</c:v>
                </c:pt>
                <c:pt idx="116">
                  <c:v>6.25E-2</c:v>
                </c:pt>
                <c:pt idx="117">
                  <c:v>6.25E-2</c:v>
                </c:pt>
                <c:pt idx="118">
                  <c:v>6.25E-2</c:v>
                </c:pt>
                <c:pt idx="119">
                  <c:v>6.25E-2</c:v>
                </c:pt>
                <c:pt idx="120">
                  <c:v>6.25E-2</c:v>
                </c:pt>
                <c:pt idx="121">
                  <c:v>6.25E-2</c:v>
                </c:pt>
                <c:pt idx="122">
                  <c:v>6.25E-2</c:v>
                </c:pt>
                <c:pt idx="123">
                  <c:v>6.25E-2</c:v>
                </c:pt>
                <c:pt idx="124">
                  <c:v>6.25E-2</c:v>
                </c:pt>
                <c:pt idx="125">
                  <c:v>6.25E-2</c:v>
                </c:pt>
                <c:pt idx="126">
                  <c:v>6.25E-2</c:v>
                </c:pt>
                <c:pt idx="127">
                  <c:v>6.25E-2</c:v>
                </c:pt>
                <c:pt idx="128">
                  <c:v>0.125</c:v>
                </c:pt>
                <c:pt idx="129">
                  <c:v>0.125</c:v>
                </c:pt>
                <c:pt idx="130">
                  <c:v>0.125</c:v>
                </c:pt>
                <c:pt idx="131">
                  <c:v>0.125</c:v>
                </c:pt>
                <c:pt idx="132">
                  <c:v>0.125</c:v>
                </c:pt>
                <c:pt idx="133">
                  <c:v>0.125</c:v>
                </c:pt>
                <c:pt idx="134">
                  <c:v>0.125</c:v>
                </c:pt>
                <c:pt idx="135">
                  <c:v>0.125</c:v>
                </c:pt>
                <c:pt idx="136">
                  <c:v>0.125</c:v>
                </c:pt>
                <c:pt idx="137">
                  <c:v>0.125</c:v>
                </c:pt>
                <c:pt idx="138">
                  <c:v>0.125</c:v>
                </c:pt>
                <c:pt idx="139">
                  <c:v>0.125</c:v>
                </c:pt>
                <c:pt idx="140">
                  <c:v>0.125</c:v>
                </c:pt>
                <c:pt idx="141">
                  <c:v>0.125</c:v>
                </c:pt>
                <c:pt idx="142">
                  <c:v>0.125</c:v>
                </c:pt>
                <c:pt idx="143">
                  <c:v>0.125</c:v>
                </c:pt>
                <c:pt idx="144">
                  <c:v>0.25</c:v>
                </c:pt>
                <c:pt idx="145">
                  <c:v>0.25</c:v>
                </c:pt>
                <c:pt idx="146">
                  <c:v>0.25</c:v>
                </c:pt>
                <c:pt idx="147">
                  <c:v>0.25</c:v>
                </c:pt>
                <c:pt idx="148">
                  <c:v>0.25</c:v>
                </c:pt>
                <c:pt idx="149">
                  <c:v>0.25</c:v>
                </c:pt>
                <c:pt idx="150">
                  <c:v>0.25</c:v>
                </c:pt>
                <c:pt idx="151">
                  <c:v>0.25</c:v>
                </c:pt>
                <c:pt idx="152">
                  <c:v>0.25</c:v>
                </c:pt>
                <c:pt idx="153">
                  <c:v>0.25</c:v>
                </c:pt>
                <c:pt idx="154">
                  <c:v>0.25</c:v>
                </c:pt>
                <c:pt idx="155">
                  <c:v>0.25</c:v>
                </c:pt>
                <c:pt idx="156">
                  <c:v>0.25</c:v>
                </c:pt>
                <c:pt idx="157">
                  <c:v>0.25</c:v>
                </c:pt>
                <c:pt idx="158">
                  <c:v>0.25</c:v>
                </c:pt>
                <c:pt idx="159">
                  <c:v>0.25</c:v>
                </c:pt>
                <c:pt idx="160">
                  <c:v>0.5</c:v>
                </c:pt>
                <c:pt idx="161">
                  <c:v>0.5</c:v>
                </c:pt>
                <c:pt idx="162">
                  <c:v>0.5</c:v>
                </c:pt>
                <c:pt idx="163">
                  <c:v>0.5</c:v>
                </c:pt>
                <c:pt idx="164">
                  <c:v>0.5</c:v>
                </c:pt>
                <c:pt idx="165">
                  <c:v>0.5</c:v>
                </c:pt>
                <c:pt idx="166">
                  <c:v>0.5</c:v>
                </c:pt>
                <c:pt idx="167">
                  <c:v>0.5</c:v>
                </c:pt>
                <c:pt idx="168">
                  <c:v>0.5</c:v>
                </c:pt>
                <c:pt idx="169">
                  <c:v>0.5</c:v>
                </c:pt>
                <c:pt idx="170">
                  <c:v>0.5</c:v>
                </c:pt>
                <c:pt idx="171">
                  <c:v>0.5</c:v>
                </c:pt>
                <c:pt idx="172">
                  <c:v>0.5</c:v>
                </c:pt>
                <c:pt idx="173">
                  <c:v>0.5</c:v>
                </c:pt>
                <c:pt idx="174">
                  <c:v>0.5</c:v>
                </c:pt>
                <c:pt idx="175">
                  <c:v>0.5</c:v>
                </c:pt>
                <c:pt idx="176">
                  <c:v>1</c:v>
                </c:pt>
                <c:pt idx="177">
                  <c:v>1</c:v>
                </c:pt>
                <c:pt idx="178">
                  <c:v>1</c:v>
                </c:pt>
                <c:pt idx="179">
                  <c:v>1</c:v>
                </c:pt>
                <c:pt idx="180">
                  <c:v>1</c:v>
                </c:pt>
                <c:pt idx="181">
                  <c:v>1</c:v>
                </c:pt>
                <c:pt idx="182">
                  <c:v>1</c:v>
                </c:pt>
                <c:pt idx="183">
                  <c:v>1</c:v>
                </c:pt>
                <c:pt idx="184">
                  <c:v>1</c:v>
                </c:pt>
                <c:pt idx="185">
                  <c:v>1</c:v>
                </c:pt>
                <c:pt idx="186">
                  <c:v>1</c:v>
                </c:pt>
                <c:pt idx="187">
                  <c:v>1</c:v>
                </c:pt>
                <c:pt idx="188">
                  <c:v>1</c:v>
                </c:pt>
                <c:pt idx="189">
                  <c:v>1</c:v>
                </c:pt>
                <c:pt idx="190">
                  <c:v>1</c:v>
                </c:pt>
                <c:pt idx="191">
                  <c:v>1</c:v>
                </c:pt>
                <c:pt idx="192">
                  <c:v>2</c:v>
                </c:pt>
                <c:pt idx="193">
                  <c:v>2</c:v>
                </c:pt>
                <c:pt idx="194">
                  <c:v>2</c:v>
                </c:pt>
                <c:pt idx="195">
                  <c:v>2</c:v>
                </c:pt>
                <c:pt idx="196">
                  <c:v>2</c:v>
                </c:pt>
                <c:pt idx="197">
                  <c:v>2</c:v>
                </c:pt>
                <c:pt idx="198">
                  <c:v>2</c:v>
                </c:pt>
                <c:pt idx="199">
                  <c:v>2</c:v>
                </c:pt>
                <c:pt idx="200">
                  <c:v>2</c:v>
                </c:pt>
                <c:pt idx="201">
                  <c:v>2</c:v>
                </c:pt>
                <c:pt idx="202">
                  <c:v>2</c:v>
                </c:pt>
                <c:pt idx="203">
                  <c:v>2</c:v>
                </c:pt>
                <c:pt idx="204">
                  <c:v>2</c:v>
                </c:pt>
                <c:pt idx="205">
                  <c:v>2</c:v>
                </c:pt>
                <c:pt idx="206">
                  <c:v>2</c:v>
                </c:pt>
                <c:pt idx="207">
                  <c:v>2</c:v>
                </c:pt>
                <c:pt idx="208">
                  <c:v>4</c:v>
                </c:pt>
                <c:pt idx="209">
                  <c:v>4</c:v>
                </c:pt>
                <c:pt idx="210">
                  <c:v>4</c:v>
                </c:pt>
                <c:pt idx="211">
                  <c:v>4</c:v>
                </c:pt>
                <c:pt idx="212">
                  <c:v>4</c:v>
                </c:pt>
                <c:pt idx="213">
                  <c:v>4</c:v>
                </c:pt>
                <c:pt idx="214">
                  <c:v>4</c:v>
                </c:pt>
                <c:pt idx="215">
                  <c:v>4</c:v>
                </c:pt>
                <c:pt idx="216">
                  <c:v>4</c:v>
                </c:pt>
                <c:pt idx="217">
                  <c:v>4</c:v>
                </c:pt>
                <c:pt idx="218">
                  <c:v>4</c:v>
                </c:pt>
                <c:pt idx="219">
                  <c:v>4</c:v>
                </c:pt>
                <c:pt idx="220">
                  <c:v>4</c:v>
                </c:pt>
                <c:pt idx="221">
                  <c:v>4</c:v>
                </c:pt>
                <c:pt idx="222">
                  <c:v>4</c:v>
                </c:pt>
                <c:pt idx="223">
                  <c:v>4</c:v>
                </c:pt>
                <c:pt idx="224">
                  <c:v>8</c:v>
                </c:pt>
                <c:pt idx="225">
                  <c:v>8</c:v>
                </c:pt>
                <c:pt idx="226">
                  <c:v>8</c:v>
                </c:pt>
                <c:pt idx="227">
                  <c:v>8</c:v>
                </c:pt>
                <c:pt idx="228">
                  <c:v>8</c:v>
                </c:pt>
                <c:pt idx="229">
                  <c:v>8</c:v>
                </c:pt>
                <c:pt idx="230">
                  <c:v>8</c:v>
                </c:pt>
                <c:pt idx="231">
                  <c:v>8</c:v>
                </c:pt>
                <c:pt idx="232">
                  <c:v>8</c:v>
                </c:pt>
                <c:pt idx="233">
                  <c:v>8</c:v>
                </c:pt>
                <c:pt idx="234">
                  <c:v>8</c:v>
                </c:pt>
                <c:pt idx="235">
                  <c:v>8</c:v>
                </c:pt>
                <c:pt idx="236">
                  <c:v>8</c:v>
                </c:pt>
                <c:pt idx="237">
                  <c:v>8</c:v>
                </c:pt>
                <c:pt idx="238">
                  <c:v>8</c:v>
                </c:pt>
                <c:pt idx="239">
                  <c:v>8</c:v>
                </c:pt>
              </c:numCache>
            </c:numRef>
          </c:xVal>
          <c:yVal>
            <c:numRef>
              <c:f>'ai_output-frac'!$L$610:$L$849</c:f>
              <c:numCache>
                <c:formatCode>0.0000</c:formatCode>
                <c:ptCount val="240"/>
                <c:pt idx="0">
                  <c:v>0.129720096644761</c:v>
                </c:pt>
                <c:pt idx="1">
                  <c:v>0.15234270051520901</c:v>
                </c:pt>
                <c:pt idx="2">
                  <c:v>0.15231421168950299</c:v>
                </c:pt>
                <c:pt idx="3">
                  <c:v>0.15245416825483199</c:v>
                </c:pt>
                <c:pt idx="4">
                  <c:v>0.15226696963388101</c:v>
                </c:pt>
                <c:pt idx="5">
                  <c:v>0.152366665277819</c:v>
                </c:pt>
                <c:pt idx="6">
                  <c:v>0.152222666403318</c:v>
                </c:pt>
                <c:pt idx="7">
                  <c:v>0.152499904213377</c:v>
                </c:pt>
                <c:pt idx="8">
                  <c:v>0.15219002140309101</c:v>
                </c:pt>
                <c:pt idx="9">
                  <c:v>0.15237832653738001</c:v>
                </c:pt>
                <c:pt idx="10">
                  <c:v>0.15225629569521301</c:v>
                </c:pt>
                <c:pt idx="11">
                  <c:v>0.15219616147245599</c:v>
                </c:pt>
                <c:pt idx="12">
                  <c:v>0.15208507056239801</c:v>
                </c:pt>
                <c:pt idx="13">
                  <c:v>0.152284762857816</c:v>
                </c:pt>
                <c:pt idx="14">
                  <c:v>0.15203087578189101</c:v>
                </c:pt>
                <c:pt idx="15">
                  <c:v>0.15252846255173799</c:v>
                </c:pt>
                <c:pt idx="16">
                  <c:v>0.25947917111950902</c:v>
                </c:pt>
                <c:pt idx="17">
                  <c:v>0.30461936071739698</c:v>
                </c:pt>
                <c:pt idx="18">
                  <c:v>0.30461159315089997</c:v>
                </c:pt>
                <c:pt idx="19">
                  <c:v>0.30490833650966498</c:v>
                </c:pt>
                <c:pt idx="20">
                  <c:v>0.30464072356802602</c:v>
                </c:pt>
                <c:pt idx="21">
                  <c:v>0.30484479259615199</c:v>
                </c:pt>
                <c:pt idx="22">
                  <c:v>0.30444533280663599</c:v>
                </c:pt>
                <c:pt idx="23">
                  <c:v>0.30501927761807501</c:v>
                </c:pt>
                <c:pt idx="24">
                  <c:v>0.30450030154596402</c:v>
                </c:pt>
                <c:pt idx="25">
                  <c:v>0.30483895825846102</c:v>
                </c:pt>
                <c:pt idx="26">
                  <c:v>0.304579879698545</c:v>
                </c:pt>
                <c:pt idx="27">
                  <c:v>0.30443175535168099</c:v>
                </c:pt>
                <c:pt idx="28">
                  <c:v>0.304089486773721</c:v>
                </c:pt>
                <c:pt idx="29">
                  <c:v>0.30475665307476102</c:v>
                </c:pt>
                <c:pt idx="30">
                  <c:v>0.30410432396311299</c:v>
                </c:pt>
                <c:pt idx="31">
                  <c:v>0.30501408559069398</c:v>
                </c:pt>
                <c:pt idx="32">
                  <c:v>0.50430006986635301</c:v>
                </c:pt>
                <c:pt idx="33">
                  <c:v>0.60915717082436505</c:v>
                </c:pt>
                <c:pt idx="34">
                  <c:v>0.60943686385212004</c:v>
                </c:pt>
                <c:pt idx="35">
                  <c:v>0.60953663134620295</c:v>
                </c:pt>
                <c:pt idx="36">
                  <c:v>0.60918694073900903</c:v>
                </c:pt>
                <c:pt idx="37">
                  <c:v>0.60988672364866303</c:v>
                </c:pt>
                <c:pt idx="38">
                  <c:v>0.60904200160597499</c:v>
                </c:pt>
                <c:pt idx="39">
                  <c:v>0.60989191322438796</c:v>
                </c:pt>
                <c:pt idx="40">
                  <c:v>0.60895921020547705</c:v>
                </c:pt>
                <c:pt idx="41">
                  <c:v>0.60982315851269497</c:v>
                </c:pt>
                <c:pt idx="42">
                  <c:v>0.60925425736009697</c:v>
                </c:pt>
                <c:pt idx="43">
                  <c:v>0.60892170276211399</c:v>
                </c:pt>
                <c:pt idx="44">
                  <c:v>0.60829510718832203</c:v>
                </c:pt>
                <c:pt idx="45">
                  <c:v>0.60965328411338104</c:v>
                </c:pt>
                <c:pt idx="46">
                  <c:v>0.60812608292272097</c:v>
                </c:pt>
                <c:pt idx="47">
                  <c:v>0.61032555459050697</c:v>
                </c:pt>
                <c:pt idx="48">
                  <c:v>0.913094847599909</c:v>
                </c:pt>
                <c:pt idx="49">
                  <c:v>1.2192627525690101</c:v>
                </c:pt>
                <c:pt idx="50">
                  <c:v>1.2192627525690101</c:v>
                </c:pt>
                <c:pt idx="51">
                  <c:v>1.22086958002801</c:v>
                </c:pt>
                <c:pt idx="52">
                  <c:v>1.2177222071214999</c:v>
                </c:pt>
                <c:pt idx="53">
                  <c:v>1.21933793760419</c:v>
                </c:pt>
                <c:pt idx="54">
                  <c:v>1.21834313492198</c:v>
                </c:pt>
                <c:pt idx="55">
                  <c:v>1.2204382544736301</c:v>
                </c:pt>
                <c:pt idx="56">
                  <c:v>1.2178308237942499</c:v>
                </c:pt>
                <c:pt idx="57">
                  <c:v>1.21871599564744</c:v>
                </c:pt>
                <c:pt idx="58">
                  <c:v>1.21833795790717</c:v>
                </c:pt>
                <c:pt idx="59">
                  <c:v>1.2181024502671101</c:v>
                </c:pt>
                <c:pt idx="60">
                  <c:v>1.2164899902203901</c:v>
                </c:pt>
                <c:pt idx="61">
                  <c:v>1.2188118369958101</c:v>
                </c:pt>
                <c:pt idx="62">
                  <c:v>1.2161442814030199</c:v>
                </c:pt>
                <c:pt idx="63">
                  <c:v>1.2202356886594501</c:v>
                </c:pt>
                <c:pt idx="64">
                  <c:v>1.5570634539199399</c:v>
                </c:pt>
                <c:pt idx="65">
                  <c:v>2.4137778628990598</c:v>
                </c:pt>
                <c:pt idx="66">
                  <c:v>2.4344621759194398</c:v>
                </c:pt>
                <c:pt idx="67">
                  <c:v>2.4338163984661301</c:v>
                </c:pt>
                <c:pt idx="68">
                  <c:v>2.4362618267715099</c:v>
                </c:pt>
                <c:pt idx="69">
                  <c:v>2.43545992962546</c:v>
                </c:pt>
                <c:pt idx="70">
                  <c:v>2.4341779916248698</c:v>
                </c:pt>
                <c:pt idx="71">
                  <c:v>2.4380537745956699</c:v>
                </c:pt>
                <c:pt idx="72">
                  <c:v>2.4352892712903</c:v>
                </c:pt>
                <c:pt idx="73">
                  <c:v>2.4358685725208602</c:v>
                </c:pt>
                <c:pt idx="74">
                  <c:v>2.4347826086956501</c:v>
                </c:pt>
                <c:pt idx="75">
                  <c:v>2.4337492572786599</c:v>
                </c:pt>
                <c:pt idx="76">
                  <c:v>2.4335013834428199</c:v>
                </c:pt>
                <c:pt idx="77">
                  <c:v>2.4362152505613199</c:v>
                </c:pt>
                <c:pt idx="78">
                  <c:v>2.4324845965407098</c:v>
                </c:pt>
                <c:pt idx="79">
                  <c:v>2.4413597263347402</c:v>
                </c:pt>
                <c:pt idx="80">
                  <c:v>2.4077678055949101</c:v>
                </c:pt>
                <c:pt idx="81">
                  <c:v>4.7512184815637903</c:v>
                </c:pt>
                <c:pt idx="82">
                  <c:v>4.8611234735873898</c:v>
                </c:pt>
                <c:pt idx="83">
                  <c:v>4.8647215641694999</c:v>
                </c:pt>
                <c:pt idx="84">
                  <c:v>4.8658154487773704</c:v>
                </c:pt>
                <c:pt idx="85">
                  <c:v>4.8669821129241004</c:v>
                </c:pt>
                <c:pt idx="86">
                  <c:v>4.8645771256121098</c:v>
                </c:pt>
                <c:pt idx="87">
                  <c:v>4.8673642395910397</c:v>
                </c:pt>
                <c:pt idx="88">
                  <c:v>4.8568312953258097</c:v>
                </c:pt>
                <c:pt idx="89">
                  <c:v>4.8646080760094996</c:v>
                </c:pt>
                <c:pt idx="90">
                  <c:v>4.8616180242046498</c:v>
                </c:pt>
                <c:pt idx="91">
                  <c:v>4.8616386326641301</c:v>
                </c:pt>
                <c:pt idx="92">
                  <c:v>4.85429249855033</c:v>
                </c:pt>
                <c:pt idx="93">
                  <c:v>4.8612883126131203</c:v>
                </c:pt>
                <c:pt idx="94">
                  <c:v>4.8528341485706497</c:v>
                </c:pt>
                <c:pt idx="95">
                  <c:v>4.86849031294041</c:v>
                </c:pt>
                <c:pt idx="96">
                  <c:v>3.3092304584932299</c:v>
                </c:pt>
                <c:pt idx="97">
                  <c:v>6.6138235879277802</c:v>
                </c:pt>
                <c:pt idx="98">
                  <c:v>9.5714911640134304</c:v>
                </c:pt>
                <c:pt idx="99">
                  <c:v>9.7467864958463402</c:v>
                </c:pt>
                <c:pt idx="100">
                  <c:v>9.7215876581406597</c:v>
                </c:pt>
                <c:pt idx="101">
                  <c:v>9.7362780095844794</c:v>
                </c:pt>
                <c:pt idx="102">
                  <c:v>9.7188278562106998</c:v>
                </c:pt>
                <c:pt idx="103">
                  <c:v>9.74720067991076</c:v>
                </c:pt>
                <c:pt idx="104">
                  <c:v>9.7144442303334895</c:v>
                </c:pt>
                <c:pt idx="105">
                  <c:v>9.7321883167577408</c:v>
                </c:pt>
                <c:pt idx="106">
                  <c:v>9.7176132163200108</c:v>
                </c:pt>
                <c:pt idx="107">
                  <c:v>9.7309084121347809</c:v>
                </c:pt>
                <c:pt idx="108">
                  <c:v>9.7075372482134998</c:v>
                </c:pt>
                <c:pt idx="109">
                  <c:v>9.7269675952920593</c:v>
                </c:pt>
                <c:pt idx="110">
                  <c:v>9.7138271359209902</c:v>
                </c:pt>
                <c:pt idx="111">
                  <c:v>9.74595823330713</c:v>
                </c:pt>
                <c:pt idx="112">
                  <c:v>4.0847123351096704</c:v>
                </c:pt>
                <c:pt idx="113">
                  <c:v>8.1625564926515004</c:v>
                </c:pt>
                <c:pt idx="114">
                  <c:v>12.2315274744905</c:v>
                </c:pt>
                <c:pt idx="115">
                  <c:v>16.305790440849702</c:v>
                </c:pt>
                <c:pt idx="116">
                  <c:v>19.191030977431002</c:v>
                </c:pt>
                <c:pt idx="117">
                  <c:v>19.466358883834602</c:v>
                </c:pt>
                <c:pt idx="118">
                  <c:v>19.430205101597799</c:v>
                </c:pt>
                <c:pt idx="119">
                  <c:v>19.476689635262101</c:v>
                </c:pt>
                <c:pt idx="120">
                  <c:v>19.422924666900901</c:v>
                </c:pt>
                <c:pt idx="121">
                  <c:v>19.4533989763422</c:v>
                </c:pt>
                <c:pt idx="122">
                  <c:v>19.431851153728001</c:v>
                </c:pt>
                <c:pt idx="123">
                  <c:v>19.453357730317201</c:v>
                </c:pt>
                <c:pt idx="124">
                  <c:v>19.4368733356918</c:v>
                </c:pt>
                <c:pt idx="125">
                  <c:v>19.447214026520101</c:v>
                </c:pt>
                <c:pt idx="126">
                  <c:v>19.416594714476702</c:v>
                </c:pt>
                <c:pt idx="127">
                  <c:v>19.4604958958152</c:v>
                </c:pt>
                <c:pt idx="128">
                  <c:v>4.6042564722767203</c:v>
                </c:pt>
                <c:pt idx="129">
                  <c:v>9.2057873296811294</c:v>
                </c:pt>
                <c:pt idx="130">
                  <c:v>13.798297590760001</c:v>
                </c:pt>
                <c:pt idx="131">
                  <c:v>18.402896312416601</c:v>
                </c:pt>
                <c:pt idx="132">
                  <c:v>22.969383884950801</c:v>
                </c:pt>
                <c:pt idx="133">
                  <c:v>27.566497312466002</c:v>
                </c:pt>
                <c:pt idx="134">
                  <c:v>32.110199624828503</c:v>
                </c:pt>
                <c:pt idx="135">
                  <c:v>36.681012511469</c:v>
                </c:pt>
                <c:pt idx="136">
                  <c:v>38.758794617303401</c:v>
                </c:pt>
                <c:pt idx="137">
                  <c:v>38.869217831890801</c:v>
                </c:pt>
                <c:pt idx="138">
                  <c:v>38.862138488385803</c:v>
                </c:pt>
                <c:pt idx="139">
                  <c:v>38.839764972822799</c:v>
                </c:pt>
                <c:pt idx="140">
                  <c:v>38.818977425858101</c:v>
                </c:pt>
                <c:pt idx="141">
                  <c:v>38.905643095815499</c:v>
                </c:pt>
                <c:pt idx="142">
                  <c:v>38.803627013127603</c:v>
                </c:pt>
                <c:pt idx="143">
                  <c:v>38.946847865997903</c:v>
                </c:pt>
                <c:pt idx="144">
                  <c:v>4.9238497091989704</c:v>
                </c:pt>
                <c:pt idx="145">
                  <c:v>9.8477126305084504</c:v>
                </c:pt>
                <c:pt idx="146">
                  <c:v>14.7608946591535</c:v>
                </c:pt>
                <c:pt idx="147">
                  <c:v>19.685230777482701</c:v>
                </c:pt>
                <c:pt idx="148">
                  <c:v>24.577536096006</c:v>
                </c:pt>
                <c:pt idx="149">
                  <c:v>29.4981794799662</c:v>
                </c:pt>
                <c:pt idx="150">
                  <c:v>34.377608752669602</c:v>
                </c:pt>
                <c:pt idx="151">
                  <c:v>39.336660321380101</c:v>
                </c:pt>
                <c:pt idx="152">
                  <c:v>44.149081294103702</c:v>
                </c:pt>
                <c:pt idx="153">
                  <c:v>49.0764573103544</c:v>
                </c:pt>
                <c:pt idx="154">
                  <c:v>53.912312813446498</c:v>
                </c:pt>
                <c:pt idx="155">
                  <c:v>57.367484814095697</c:v>
                </c:pt>
                <c:pt idx="156">
                  <c:v>57.3523340110359</c:v>
                </c:pt>
                <c:pt idx="157">
                  <c:v>57.435627774934702</c:v>
                </c:pt>
                <c:pt idx="158">
                  <c:v>57.340684991648899</c:v>
                </c:pt>
                <c:pt idx="159">
                  <c:v>57.539634758177797</c:v>
                </c:pt>
                <c:pt idx="160">
                  <c:v>5.0965012046854197</c:v>
                </c:pt>
                <c:pt idx="161">
                  <c:v>10.193441229651301</c:v>
                </c:pt>
                <c:pt idx="162">
                  <c:v>15.2808139183874</c:v>
                </c:pt>
                <c:pt idx="163">
                  <c:v>20.3819007289135</c:v>
                </c:pt>
                <c:pt idx="164">
                  <c:v>25.451756302229601</c:v>
                </c:pt>
                <c:pt idx="165">
                  <c:v>30.549480369755301</c:v>
                </c:pt>
                <c:pt idx="166">
                  <c:v>35.602706569980299</c:v>
                </c:pt>
                <c:pt idx="167">
                  <c:v>40.743097572077197</c:v>
                </c:pt>
                <c:pt idx="168">
                  <c:v>45.7359910771589</c:v>
                </c:pt>
                <c:pt idx="169">
                  <c:v>50.853433284604698</c:v>
                </c:pt>
                <c:pt idx="170">
                  <c:v>55.8840297234742</c:v>
                </c:pt>
                <c:pt idx="171">
                  <c:v>57.685153603734499</c:v>
                </c:pt>
                <c:pt idx="172">
                  <c:v>57.638949310927003</c:v>
                </c:pt>
                <c:pt idx="173">
                  <c:v>57.723713804872602</c:v>
                </c:pt>
                <c:pt idx="174">
                  <c:v>57.616327171396001</c:v>
                </c:pt>
                <c:pt idx="175">
                  <c:v>57.819201562844597</c:v>
                </c:pt>
                <c:pt idx="176">
                  <c:v>5.1878883831387297</c:v>
                </c:pt>
                <c:pt idx="177">
                  <c:v>10.3751167902299</c:v>
                </c:pt>
                <c:pt idx="178">
                  <c:v>15.5547874735765</c:v>
                </c:pt>
                <c:pt idx="179">
                  <c:v>20.747506211504898</c:v>
                </c:pt>
                <c:pt idx="180">
                  <c:v>25.909180599261902</c:v>
                </c:pt>
                <c:pt idx="181">
                  <c:v>31.1044005754712</c:v>
                </c:pt>
                <c:pt idx="182">
                  <c:v>36.252084238808301</c:v>
                </c:pt>
                <c:pt idx="183">
                  <c:v>41.488679687875297</c:v>
                </c:pt>
                <c:pt idx="184">
                  <c:v>46.579127057658802</c:v>
                </c:pt>
                <c:pt idx="185">
                  <c:v>51.797609134405</c:v>
                </c:pt>
                <c:pt idx="186">
                  <c:v>56.926170801034502</c:v>
                </c:pt>
                <c:pt idx="187">
                  <c:v>57.835146911663898</c:v>
                </c:pt>
                <c:pt idx="188">
                  <c:v>57.789157100792004</c:v>
                </c:pt>
                <c:pt idx="189">
                  <c:v>57.8604497172023</c:v>
                </c:pt>
                <c:pt idx="190">
                  <c:v>57.765962302758403</c:v>
                </c:pt>
                <c:pt idx="191">
                  <c:v>57.963255878230299</c:v>
                </c:pt>
                <c:pt idx="192">
                  <c:v>5.23494345180253</c:v>
                </c:pt>
                <c:pt idx="193">
                  <c:v>10.4696068922234</c:v>
                </c:pt>
                <c:pt idx="194">
                  <c:v>15.696490224486601</c:v>
                </c:pt>
                <c:pt idx="195">
                  <c:v>20.9395124595261</c:v>
                </c:pt>
                <c:pt idx="196">
                  <c:v>26.147863027118401</c:v>
                </c:pt>
                <c:pt idx="197">
                  <c:v>31.388650956729599</c:v>
                </c:pt>
                <c:pt idx="198">
                  <c:v>36.584689573533502</c:v>
                </c:pt>
                <c:pt idx="199">
                  <c:v>41.8739479858233</c:v>
                </c:pt>
                <c:pt idx="200">
                  <c:v>47.013213601747204</c:v>
                </c:pt>
                <c:pt idx="201">
                  <c:v>52.280826589029203</c:v>
                </c:pt>
                <c:pt idx="202">
                  <c:v>57.463641096501703</c:v>
                </c:pt>
                <c:pt idx="203">
                  <c:v>57.921289729471603</c:v>
                </c:pt>
                <c:pt idx="204">
                  <c:v>57.859993614933103</c:v>
                </c:pt>
                <c:pt idx="205">
                  <c:v>57.936033845862397</c:v>
                </c:pt>
                <c:pt idx="206">
                  <c:v>57.840274070294498</c:v>
                </c:pt>
                <c:pt idx="207">
                  <c:v>58.026032546612299</c:v>
                </c:pt>
                <c:pt idx="208">
                  <c:v>5.2584676003868598</c:v>
                </c:pt>
                <c:pt idx="209">
                  <c:v>10.516841021232301</c:v>
                </c:pt>
                <c:pt idx="210">
                  <c:v>15.7676790840178</c:v>
                </c:pt>
                <c:pt idx="211">
                  <c:v>21.035528106954001</c:v>
                </c:pt>
                <c:pt idx="212">
                  <c:v>26.2645841160789</c:v>
                </c:pt>
                <c:pt idx="213">
                  <c:v>31.528162064355399</c:v>
                </c:pt>
                <c:pt idx="214">
                  <c:v>36.756673385329897</c:v>
                </c:pt>
                <c:pt idx="215">
                  <c:v>42.0580989421059</c:v>
                </c:pt>
                <c:pt idx="216">
                  <c:v>47.222517451024501</c:v>
                </c:pt>
                <c:pt idx="217">
                  <c:v>52.528698328070298</c:v>
                </c:pt>
                <c:pt idx="218">
                  <c:v>57.738698131760003</c:v>
                </c:pt>
                <c:pt idx="219">
                  <c:v>57.943808959936803</c:v>
                </c:pt>
                <c:pt idx="220">
                  <c:v>57.898102938276402</c:v>
                </c:pt>
                <c:pt idx="221">
                  <c:v>57.965544609188299</c:v>
                </c:pt>
                <c:pt idx="222">
                  <c:v>57.872424974128997</c:v>
                </c:pt>
                <c:pt idx="223">
                  <c:v>58.074467916765499</c:v>
                </c:pt>
                <c:pt idx="224">
                  <c:v>5.2708579019886797</c:v>
                </c:pt>
                <c:pt idx="225">
                  <c:v>10.5414792474508</c:v>
                </c:pt>
                <c:pt idx="226">
                  <c:v>15.804303101096499</c:v>
                </c:pt>
                <c:pt idx="227">
                  <c:v>21.0829206467746</c:v>
                </c:pt>
                <c:pt idx="228">
                  <c:v>26.3262277038401</c:v>
                </c:pt>
                <c:pt idx="229">
                  <c:v>31.6063944538339</c:v>
                </c:pt>
                <c:pt idx="230">
                  <c:v>36.836685967366499</c:v>
                </c:pt>
                <c:pt idx="231">
                  <c:v>42.1612243359384</c:v>
                </c:pt>
                <c:pt idx="232">
                  <c:v>47.337484481563202</c:v>
                </c:pt>
                <c:pt idx="233">
                  <c:v>52.648560733418499</c:v>
                </c:pt>
                <c:pt idx="234">
                  <c:v>57.861590004335604</c:v>
                </c:pt>
                <c:pt idx="235">
                  <c:v>57.973842774281103</c:v>
                </c:pt>
                <c:pt idx="236">
                  <c:v>57.917233556735802</c:v>
                </c:pt>
                <c:pt idx="237">
                  <c:v>57.990446234143299</c:v>
                </c:pt>
                <c:pt idx="238">
                  <c:v>57.8898264397221</c:v>
                </c:pt>
                <c:pt idx="239">
                  <c:v>58.087681152251903</c:v>
                </c:pt>
              </c:numCache>
            </c:numRef>
          </c:yVal>
          <c:smooth val="0"/>
          <c:extLst>
            <c:ext xmlns:c16="http://schemas.microsoft.com/office/drawing/2014/chart" uri="{C3380CC4-5D6E-409C-BE32-E72D297353CC}">
              <c16:uniqueId val="{00000130-FF8B-5F4C-8BBF-ED4DE736661E}"/>
            </c:ext>
          </c:extLst>
        </c:ser>
        <c:dLbls>
          <c:showLegendKey val="0"/>
          <c:showVal val="0"/>
          <c:showCatName val="0"/>
          <c:showSerName val="0"/>
          <c:showPercent val="0"/>
          <c:showBubbleSize val="0"/>
        </c:dLbls>
        <c:axId val="123850848"/>
        <c:axId val="119669536"/>
      </c:scatterChart>
      <c:valAx>
        <c:axId val="123850848"/>
        <c:scaling>
          <c:logBase val="2"/>
          <c:orientation val="minMax"/>
        </c:scaling>
        <c:delete val="0"/>
        <c:axPos val="b"/>
        <c:majorGridlines>
          <c:spPr>
            <a:ln w="9525" cap="flat" cmpd="sng" algn="ctr">
              <a:solidFill>
                <a:schemeClr val="tx1">
                  <a:lumMod val="15000"/>
                  <a:lumOff val="85000"/>
                </a:schemeClr>
              </a:solidFill>
              <a:round/>
            </a:ln>
            <a:effectLst/>
          </c:spPr>
        </c:majorGridlines>
        <c:title>
          <c:tx>
            <c:rich>
              <a:bodyPr rot="0" vert="horz"/>
              <a:lstStyle/>
              <a:p>
                <a:pPr>
                  <a:defRPr sz="1200" b="0"/>
                </a:pPr>
                <a:r>
                  <a:rPr lang="en-US" sz="1200" b="0"/>
                  <a:t>Operational Intensity (OP/B)</a:t>
                </a:r>
              </a:p>
            </c:rich>
          </c:tx>
          <c:layout>
            <c:manualLayout>
              <c:xMode val="edge"/>
              <c:yMode val="edge"/>
              <c:x val="0.36643746180033554"/>
              <c:y val="0.93376597222222224"/>
            </c:manualLayout>
          </c:layout>
          <c:overlay val="0"/>
          <c:spPr>
            <a:noFill/>
            <a:ln>
              <a:noFill/>
            </a:ln>
            <a:effectLst/>
          </c:spPr>
        </c:title>
        <c:numFmt formatCode="#\ ????/????" sourceLinked="1"/>
        <c:majorTickMark val="out"/>
        <c:minorTickMark val="none"/>
        <c:tickLblPos val="nextTo"/>
        <c:spPr>
          <a:noFill/>
          <a:ln w="9525" cap="flat" cmpd="sng" algn="ctr">
            <a:solidFill>
              <a:schemeClr val="tx1"/>
            </a:solidFill>
            <a:round/>
          </a:ln>
          <a:effectLst/>
        </c:spPr>
        <c:txPr>
          <a:bodyPr rot="-2700000"/>
          <a:lstStyle/>
          <a:p>
            <a:pPr>
              <a:defRPr/>
            </a:pPr>
            <a:endParaRPr lang="en-US"/>
          </a:p>
        </c:txPr>
        <c:crossAx val="119669536"/>
        <c:crossesAt val="1.0000000000000002E-3"/>
        <c:crossBetween val="midCat"/>
        <c:majorUnit val="2"/>
        <c:minorUnit val="2"/>
      </c:valAx>
      <c:valAx>
        <c:axId val="119669536"/>
        <c:scaling>
          <c:logBase val="2"/>
          <c:orientation val="minMax"/>
          <c:max val="64"/>
          <c:min val="3.1250000000000007E-2"/>
        </c:scaling>
        <c:delete val="0"/>
        <c:axPos val="l"/>
        <c:majorGridlines>
          <c:spPr>
            <a:ln w="9525" cap="flat" cmpd="sng" algn="ctr">
              <a:solidFill>
                <a:schemeClr val="tx1">
                  <a:lumMod val="15000"/>
                  <a:lumOff val="85000"/>
                </a:schemeClr>
              </a:solidFill>
              <a:round/>
            </a:ln>
            <a:effectLst/>
          </c:spPr>
        </c:majorGridlines>
        <c:title>
          <c:tx>
            <c:rich>
              <a:bodyPr rot="-5400000" vert="horz"/>
              <a:lstStyle/>
              <a:p>
                <a:pPr>
                  <a:defRPr sz="1000" b="0"/>
                </a:pPr>
                <a:r>
                  <a:rPr lang="en-US" sz="1000" b="0"/>
                  <a:t>Arithmetic Throughput (MOPS, log scale)</a:t>
                </a:r>
              </a:p>
            </c:rich>
          </c:tx>
          <c:overlay val="0"/>
          <c:spPr>
            <a:noFill/>
            <a:ln>
              <a:noFill/>
            </a:ln>
            <a:effectLst/>
          </c:spPr>
        </c:title>
        <c:numFmt formatCode="0.00" sourceLinked="0"/>
        <c:majorTickMark val="out"/>
        <c:minorTickMark val="none"/>
        <c:tickLblPos val="nextTo"/>
        <c:spPr>
          <a:noFill/>
          <a:ln w="9525" cap="flat" cmpd="sng" algn="ctr">
            <a:solidFill>
              <a:schemeClr val="tx1"/>
            </a:solidFill>
            <a:round/>
          </a:ln>
          <a:effectLst/>
        </c:spPr>
        <c:txPr>
          <a:bodyPr rot="-60000000" vert="horz"/>
          <a:lstStyle/>
          <a:p>
            <a:pPr>
              <a:defRPr/>
            </a:pPr>
            <a:endParaRPr lang="en-US"/>
          </a:p>
        </c:txPr>
        <c:crossAx val="123850848"/>
        <c:crossesAt val="4.8830000000000019E-5"/>
        <c:crossBetween val="midCat"/>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000">
          <a:solidFill>
            <a:schemeClr val="tx1"/>
          </a:solidFill>
        </a:defRPr>
      </a:pPr>
      <a:endParaRPr lang="en-US"/>
    </a:p>
  </c:txPr>
  <c:externalData r:id="rId1">
    <c:autoUpdate val="0"/>
  </c:externalData>
  <c:userShapes r:id="rId2"/>
</c:chartSpace>
</file>

<file path=ppt/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949567901234568"/>
          <c:y val="7.2466666666666665E-2"/>
          <c:w val="0.84894567901234563"/>
          <c:h val="0.58538282828282828"/>
        </c:manualLayout>
      </c:layout>
      <c:barChart>
        <c:barDir val="col"/>
        <c:grouping val="clustered"/>
        <c:varyColors val="0"/>
        <c:ser>
          <c:idx val="3"/>
          <c:order val="0"/>
          <c:tx>
            <c:strRef>
              <c:f>'2021-06-09'!$F$2</c:f>
              <c:strCache>
                <c:ptCount val="1"/>
                <c:pt idx="0">
                  <c:v>CPU</c:v>
                </c:pt>
              </c:strCache>
            </c:strRef>
          </c:tx>
          <c:spPr>
            <a:solidFill>
              <a:schemeClr val="accent1">
                <a:lumMod val="40000"/>
                <a:lumOff val="60000"/>
              </a:schemeClr>
            </a:solidFill>
            <a:ln>
              <a:solidFill>
                <a:schemeClr val="accent1"/>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'2021-06-09'!$F$3:$F$23</c:f>
              <c:numCache>
                <c:formatCode>0.00</c:formatCode>
                <c:ptCount val="21"/>
                <c:pt idx="0">
                  <c:v>1</c:v>
                </c:pt>
                <c:pt idx="1">
                  <c:v>1</c:v>
                </c:pt>
                <c:pt idx="2">
                  <c:v>1</c:v>
                </c:pt>
                <c:pt idx="3">
                  <c:v>1</c:v>
                </c:pt>
                <c:pt idx="4" formatCode="0.0">
                  <c:v>1</c:v>
                </c:pt>
                <c:pt idx="5" formatCode="0.0">
                  <c:v>1</c:v>
                </c:pt>
                <c:pt idx="6">
                  <c:v>1</c:v>
                </c:pt>
                <c:pt idx="7" formatCode="0.0">
                  <c:v>1</c:v>
                </c:pt>
                <c:pt idx="8" formatCode="0.0">
                  <c:v>1</c:v>
                </c:pt>
                <c:pt idx="9">
                  <c:v>1</c:v>
                </c:pt>
                <c:pt idx="11">
                  <c:v>1</c:v>
                </c:pt>
                <c:pt idx="12">
                  <c:v>1</c:v>
                </c:pt>
                <c:pt idx="13">
                  <c:v>1</c:v>
                </c:pt>
                <c:pt idx="14">
                  <c:v>1</c:v>
                </c:pt>
                <c:pt idx="15">
                  <c:v>1</c:v>
                </c:pt>
                <c:pt idx="16">
                  <c:v>1</c:v>
                </c:pt>
                <c:pt idx="18" formatCode="0.0">
                  <c:v>1</c:v>
                </c:pt>
                <c:pt idx="19" formatCode="0.0">
                  <c:v>1</c:v>
                </c:pt>
                <c:pt idx="20" formatCode="0.0">
                  <c:v>1</c:v>
                </c:pt>
              </c:numCache>
            </c:numRef>
          </c:val>
          <c:extLst>
            <c:ext xmlns:c16="http://schemas.microsoft.com/office/drawing/2014/chart" uri="{C3380CC4-5D6E-409C-BE32-E72D297353CC}">
              <c16:uniqueId val="{00000000-FE00-6B41-8A32-3EE0779DB6AB}"/>
            </c:ext>
          </c:extLst>
        </c:ser>
        <c:ser>
          <c:idx val="0"/>
          <c:order val="1"/>
          <c:tx>
            <c:strRef>
              <c:f>'2021-06-09'!$E$2</c:f>
              <c:strCache>
                <c:ptCount val="1"/>
                <c:pt idx="0">
                  <c:v>GPU</c:v>
                </c:pt>
              </c:strCache>
            </c:strRef>
          </c:tx>
          <c:spPr>
            <a:pattFill prst="wdUpDiag">
              <a:fgClr>
                <a:schemeClr val="accent6">
                  <a:lumMod val="60000"/>
                  <a:lumOff val="40000"/>
                </a:schemeClr>
              </a:fgClr>
              <a:bgClr>
                <a:schemeClr val="accent6">
                  <a:lumMod val="20000"/>
                  <a:lumOff val="80000"/>
                </a:schemeClr>
              </a:bgClr>
            </a:pattFill>
            <a:ln>
              <a:solidFill>
                <a:schemeClr val="accent6"/>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'2021-06-09'!$E$3:$E$23</c:f>
              <c:numCache>
                <c:formatCode>0.0</c:formatCode>
                <c:ptCount val="21"/>
                <c:pt idx="0">
                  <c:v>93.4</c:v>
                </c:pt>
                <c:pt idx="1">
                  <c:v>410.1</c:v>
                </c:pt>
                <c:pt idx="2">
                  <c:v>439.4</c:v>
                </c:pt>
                <c:pt idx="3">
                  <c:v>0.4</c:v>
                </c:pt>
                <c:pt idx="4">
                  <c:v>71.099999999999994</c:v>
                </c:pt>
                <c:pt idx="5">
                  <c:v>71.099999999999994</c:v>
                </c:pt>
                <c:pt idx="6">
                  <c:v>26.1</c:v>
                </c:pt>
                <c:pt idx="7">
                  <c:v>57.6</c:v>
                </c:pt>
                <c:pt idx="8">
                  <c:v>57.6</c:v>
                </c:pt>
                <c:pt idx="9">
                  <c:v>51.3</c:v>
                </c:pt>
                <c:pt idx="11">
                  <c:v>447.2</c:v>
                </c:pt>
                <c:pt idx="12">
                  <c:v>30.7</c:v>
                </c:pt>
                <c:pt idx="13">
                  <c:v>1552.7</c:v>
                </c:pt>
                <c:pt idx="14">
                  <c:v>1.6</c:v>
                </c:pt>
                <c:pt idx="15">
                  <c:v>305</c:v>
                </c:pt>
                <c:pt idx="16">
                  <c:v>68.8</c:v>
                </c:pt>
                <c:pt idx="18">
                  <c:v>52.233589665378666</c:v>
                </c:pt>
                <c:pt idx="19">
                  <c:v>94.577826795981181</c:v>
                </c:pt>
                <c:pt idx="20">
                  <c:v>65.638241188110143</c:v>
                </c:pt>
              </c:numCache>
            </c:numRef>
          </c:val>
          <c:extLst>
            <c:ext xmlns:c16="http://schemas.microsoft.com/office/drawing/2014/chart" uri="{C3380CC4-5D6E-409C-BE32-E72D297353CC}">
              <c16:uniqueId val="{00000001-FE00-6B41-8A32-3EE0779DB6AB}"/>
            </c:ext>
          </c:extLst>
        </c:ser>
        <c:ser>
          <c:idx val="2"/>
          <c:order val="2"/>
          <c:tx>
            <c:strRef>
              <c:f>'2021-06-09'!$C$2</c:f>
              <c:strCache>
                <c:ptCount val="1"/>
                <c:pt idx="0">
                  <c:v>640 DPUs</c:v>
                </c:pt>
              </c:strCache>
            </c:strRef>
          </c:tx>
          <c:spPr>
            <a:solidFill>
              <a:srgbClr val="FFFD78"/>
            </a:solidFill>
            <a:ln>
              <a:solidFill>
                <a:schemeClr val="accent4"/>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'2021-06-09'!$C$3:$C$23</c:f>
              <c:numCache>
                <c:formatCode>0.0</c:formatCode>
                <c:ptCount val="21"/>
                <c:pt idx="0">
                  <c:v>38.6</c:v>
                </c:pt>
                <c:pt idx="1">
                  <c:v>167</c:v>
                </c:pt>
                <c:pt idx="2">
                  <c:v>234.4</c:v>
                </c:pt>
                <c:pt idx="3">
                  <c:v>4.4000000000000004</c:v>
                </c:pt>
                <c:pt idx="4">
                  <c:v>134.4</c:v>
                </c:pt>
                <c:pt idx="5">
                  <c:v>33.6</c:v>
                </c:pt>
                <c:pt idx="6">
                  <c:v>9.1</c:v>
                </c:pt>
                <c:pt idx="7">
                  <c:v>13.5</c:v>
                </c:pt>
                <c:pt idx="8">
                  <c:v>16</c:v>
                </c:pt>
                <c:pt idx="9">
                  <c:v>36.6</c:v>
                </c:pt>
                <c:pt idx="11">
                  <c:v>25.2</c:v>
                </c:pt>
                <c:pt idx="12">
                  <c:v>0.4</c:v>
                </c:pt>
                <c:pt idx="13">
                  <c:v>20.100000000000001</c:v>
                </c:pt>
                <c:pt idx="14" formatCode="0.0000">
                  <c:v>3.6799999999999999E-2</c:v>
                </c:pt>
                <c:pt idx="15">
                  <c:v>5.6</c:v>
                </c:pt>
                <c:pt idx="16">
                  <c:v>0.1</c:v>
                </c:pt>
                <c:pt idx="18">
                  <c:v>34.154102972882662</c:v>
                </c:pt>
                <c:pt idx="19">
                  <c:v>1.2689623569961614</c:v>
                </c:pt>
                <c:pt idx="20">
                  <c:v>10.100450522505204</c:v>
                </c:pt>
              </c:numCache>
            </c:numRef>
          </c:val>
          <c:extLst>
            <c:ext xmlns:c16="http://schemas.microsoft.com/office/drawing/2014/chart" uri="{C3380CC4-5D6E-409C-BE32-E72D297353CC}">
              <c16:uniqueId val="{00000002-FE00-6B41-8A32-3EE0779DB6AB}"/>
            </c:ext>
          </c:extLst>
        </c:ser>
        <c:ser>
          <c:idx val="1"/>
          <c:order val="3"/>
          <c:tx>
            <c:strRef>
              <c:f>'2021-06-09'!$D$2</c:f>
              <c:strCache>
                <c:ptCount val="1"/>
                <c:pt idx="0">
                  <c:v>2556 DPUs</c:v>
                </c:pt>
              </c:strCache>
            </c:strRef>
          </c:tx>
          <c:spPr>
            <a:pattFill prst="wdDnDiag">
              <a:fgClr>
                <a:schemeClr val="accent2"/>
              </a:fgClr>
              <a:bgClr>
                <a:schemeClr val="accent2">
                  <a:lumMod val="40000"/>
                  <a:lumOff val="60000"/>
                </a:schemeClr>
              </a:bgClr>
            </a:pattFill>
            <a:ln>
              <a:solidFill>
                <a:schemeClr val="accent2"/>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'2021-06-09'!$D$3:$D$23</c:f>
              <c:numCache>
                <c:formatCode>0.0</c:formatCode>
                <c:ptCount val="21"/>
                <c:pt idx="0">
                  <c:v>149.1</c:v>
                </c:pt>
                <c:pt idx="1">
                  <c:v>498.2</c:v>
                </c:pt>
                <c:pt idx="2">
                  <c:v>629.5</c:v>
                </c:pt>
                <c:pt idx="3">
                  <c:v>23</c:v>
                </c:pt>
                <c:pt idx="4">
                  <c:v>496.6</c:v>
                </c:pt>
                <c:pt idx="5">
                  <c:v>167.1</c:v>
                </c:pt>
                <c:pt idx="6">
                  <c:v>45.3</c:v>
                </c:pt>
                <c:pt idx="7">
                  <c:v>61.3</c:v>
                </c:pt>
                <c:pt idx="8">
                  <c:v>70.2</c:v>
                </c:pt>
                <c:pt idx="9">
                  <c:v>96.3</c:v>
                </c:pt>
                <c:pt idx="11">
                  <c:v>46.3</c:v>
                </c:pt>
                <c:pt idx="12">
                  <c:v>0.9</c:v>
                </c:pt>
                <c:pt idx="13">
                  <c:v>86.6</c:v>
                </c:pt>
                <c:pt idx="14" formatCode="0.0000">
                  <c:v>1.9E-3</c:v>
                </c:pt>
                <c:pt idx="15">
                  <c:v>5.8</c:v>
                </c:pt>
                <c:pt idx="16">
                  <c:v>0.1</c:v>
                </c:pt>
                <c:pt idx="18">
                  <c:v>132.55954898885241</c:v>
                </c:pt>
                <c:pt idx="19">
                  <c:v>1.2586949733620922</c:v>
                </c:pt>
                <c:pt idx="20">
                  <c:v>23.226702722854029</c:v>
                </c:pt>
              </c:numCache>
            </c:numRef>
          </c:val>
          <c:extLst>
            <c:ext xmlns:c16="http://schemas.microsoft.com/office/drawing/2014/chart" uri="{C3380CC4-5D6E-409C-BE32-E72D297353CC}">
              <c16:uniqueId val="{00000003-FE00-6B41-8A32-3EE0779DB6AB}"/>
            </c:ext>
          </c:extLst>
        </c:ser>
        <c:dLbls>
          <c:showLegendKey val="0"/>
          <c:showVal val="0"/>
          <c:showCatName val="0"/>
          <c:showSerName val="0"/>
          <c:showPercent val="0"/>
          <c:showBubbleSize val="0"/>
        </c:dLbls>
        <c:gapWidth val="219"/>
        <c:overlap val="-27"/>
        <c:axId val="41925439"/>
        <c:axId val="41607039"/>
      </c:barChart>
      <c:catAx>
        <c:axId val="41925439"/>
        <c:scaling>
          <c:orientation val="minMax"/>
        </c:scaling>
        <c:delete val="0"/>
        <c:axPos val="b"/>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crossAx val="41607039"/>
        <c:crossesAt val="1.0000000000000003E-4"/>
        <c:auto val="1"/>
        <c:lblAlgn val="ctr"/>
        <c:lblOffset val="100"/>
        <c:noMultiLvlLbl val="0"/>
      </c:catAx>
      <c:valAx>
        <c:axId val="41607039"/>
        <c:scaling>
          <c:logBase val="2"/>
          <c:orientation val="minMax"/>
          <c:max val="2048"/>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600" b="0" i="0" u="none" strike="noStrike" kern="1200" baseline="0">
                    <a:solidFill>
                      <a:schemeClr val="tx1"/>
                    </a:solidFill>
                    <a:latin typeface="+mn-lt"/>
                    <a:ea typeface="+mn-ea"/>
                    <a:cs typeface="+mn-cs"/>
                  </a:defRPr>
                </a:pPr>
                <a:r>
                  <a:rPr lang="en-US" sz="1600"/>
                  <a:t>Speedup over CPU (log scale)</a:t>
                </a:r>
              </a:p>
            </c:rich>
          </c:tx>
          <c:overlay val="0"/>
          <c:spPr>
            <a:noFill/>
            <a:ln>
              <a:noFill/>
            </a:ln>
            <a:effectLst/>
          </c:spPr>
          <c:txPr>
            <a:bodyPr rot="-5400000" spcFirstLastPara="1" vertOverflow="ellipsis" vert="horz" wrap="square" anchor="ctr" anchorCtr="1"/>
            <a:lstStyle/>
            <a:p>
              <a:pPr>
                <a:defRPr sz="1600" b="0" i="0" u="none" strike="noStrike" kern="1200" baseline="0">
                  <a:solidFill>
                    <a:schemeClr val="tx1"/>
                  </a:solidFill>
                  <a:latin typeface="+mn-lt"/>
                  <a:ea typeface="+mn-ea"/>
                  <a:cs typeface="+mn-cs"/>
                </a:defRPr>
              </a:pPr>
              <a:endParaRPr lang="en-US"/>
            </a:p>
          </c:txPr>
        </c:title>
        <c:numFmt formatCode="0.000" sourceLinked="0"/>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crossAx val="41925439"/>
        <c:crosses val="autoZero"/>
        <c:crossBetween val="between"/>
        <c:majorUnit val="4"/>
        <c:minorUnit val="4"/>
      </c:valAx>
      <c:spPr>
        <a:noFill/>
        <a:ln>
          <a:solidFill>
            <a:schemeClr val="tx1"/>
          </a:solidFill>
        </a:ln>
        <a:effectLst/>
      </c:spPr>
    </c:plotArea>
    <c:legend>
      <c:legendPos val="t"/>
      <c:layout>
        <c:manualLayout>
          <c:xMode val="edge"/>
          <c:yMode val="edge"/>
          <c:x val="0.12842992551563362"/>
          <c:y val="9.4994949494949521E-3"/>
          <c:w val="0.52368132716049387"/>
          <c:h val="6.4185101010101012E-2"/>
        </c:manualLayout>
      </c:layout>
      <c:overlay val="1"/>
      <c:spPr>
        <a:solidFill>
          <a:schemeClr val="bg1"/>
        </a:solidFill>
        <a:ln>
          <a:solidFill>
            <a:schemeClr val="tx1"/>
          </a:solidFill>
        </a:ln>
        <a:effectLst/>
      </c:spPr>
      <c:txPr>
        <a:bodyPr rot="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400">
          <a:solidFill>
            <a:schemeClr val="tx1"/>
          </a:solidFill>
        </a:defRPr>
      </a:pPr>
      <a:endParaRPr lang="en-US"/>
    </a:p>
  </c:txPr>
  <c:externalData r:id="rId3">
    <c:autoUpdate val="0"/>
  </c:externalData>
  <c:userShapes r:id="rId4"/>
</c:chartSpace>
</file>

<file path=ppt/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949567901234568"/>
          <c:y val="7.2466666666666665E-2"/>
          <c:w val="0.84894567901234563"/>
          <c:h val="0.58538282828282828"/>
        </c:manualLayout>
      </c:layout>
      <c:barChart>
        <c:barDir val="col"/>
        <c:grouping val="clustered"/>
        <c:varyColors val="0"/>
        <c:ser>
          <c:idx val="3"/>
          <c:order val="0"/>
          <c:tx>
            <c:strRef>
              <c:f>'2021-06-09'!$F$2</c:f>
              <c:strCache>
                <c:ptCount val="1"/>
                <c:pt idx="0">
                  <c:v>CPU</c:v>
                </c:pt>
              </c:strCache>
            </c:strRef>
          </c:tx>
          <c:spPr>
            <a:solidFill>
              <a:schemeClr val="accent1">
                <a:lumMod val="40000"/>
                <a:lumOff val="60000"/>
              </a:schemeClr>
            </a:solidFill>
            <a:ln>
              <a:solidFill>
                <a:schemeClr val="accent1"/>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'2021-06-09'!$F$3:$F$23</c:f>
              <c:numCache>
                <c:formatCode>0.00</c:formatCode>
                <c:ptCount val="21"/>
                <c:pt idx="0">
                  <c:v>1</c:v>
                </c:pt>
                <c:pt idx="1">
                  <c:v>1</c:v>
                </c:pt>
                <c:pt idx="2">
                  <c:v>1</c:v>
                </c:pt>
                <c:pt idx="3">
                  <c:v>1</c:v>
                </c:pt>
                <c:pt idx="4" formatCode="0.0">
                  <c:v>1</c:v>
                </c:pt>
                <c:pt idx="5" formatCode="0.0">
                  <c:v>1</c:v>
                </c:pt>
                <c:pt idx="6">
                  <c:v>1</c:v>
                </c:pt>
                <c:pt idx="7" formatCode="0.0">
                  <c:v>1</c:v>
                </c:pt>
                <c:pt idx="8" formatCode="0.0">
                  <c:v>1</c:v>
                </c:pt>
                <c:pt idx="9">
                  <c:v>1</c:v>
                </c:pt>
                <c:pt idx="11">
                  <c:v>1</c:v>
                </c:pt>
                <c:pt idx="12">
                  <c:v>1</c:v>
                </c:pt>
                <c:pt idx="13">
                  <c:v>1</c:v>
                </c:pt>
                <c:pt idx="14">
                  <c:v>1</c:v>
                </c:pt>
                <c:pt idx="15">
                  <c:v>1</c:v>
                </c:pt>
                <c:pt idx="16">
                  <c:v>1</c:v>
                </c:pt>
                <c:pt idx="18" formatCode="0.0">
                  <c:v>1</c:v>
                </c:pt>
                <c:pt idx="19" formatCode="0.0">
                  <c:v>1</c:v>
                </c:pt>
                <c:pt idx="20" formatCode="0.0">
                  <c:v>1</c:v>
                </c:pt>
              </c:numCache>
            </c:numRef>
          </c:val>
          <c:extLst>
            <c:ext xmlns:c16="http://schemas.microsoft.com/office/drawing/2014/chart" uri="{C3380CC4-5D6E-409C-BE32-E72D297353CC}">
              <c16:uniqueId val="{00000000-FE00-6B41-8A32-3EE0779DB6AB}"/>
            </c:ext>
          </c:extLst>
        </c:ser>
        <c:ser>
          <c:idx val="0"/>
          <c:order val="1"/>
          <c:tx>
            <c:strRef>
              <c:f>'2021-06-09'!$E$2</c:f>
              <c:strCache>
                <c:ptCount val="1"/>
                <c:pt idx="0">
                  <c:v>GPU</c:v>
                </c:pt>
              </c:strCache>
            </c:strRef>
          </c:tx>
          <c:spPr>
            <a:pattFill prst="wdUpDiag">
              <a:fgClr>
                <a:schemeClr val="accent6">
                  <a:lumMod val="60000"/>
                  <a:lumOff val="40000"/>
                </a:schemeClr>
              </a:fgClr>
              <a:bgClr>
                <a:schemeClr val="accent6">
                  <a:lumMod val="20000"/>
                  <a:lumOff val="80000"/>
                </a:schemeClr>
              </a:bgClr>
            </a:pattFill>
            <a:ln>
              <a:solidFill>
                <a:schemeClr val="accent6"/>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'2021-06-09'!$E$3:$E$23</c:f>
              <c:numCache>
                <c:formatCode>0.0</c:formatCode>
                <c:ptCount val="21"/>
                <c:pt idx="0">
                  <c:v>93.4</c:v>
                </c:pt>
                <c:pt idx="1">
                  <c:v>410.1</c:v>
                </c:pt>
                <c:pt idx="2">
                  <c:v>439.4</c:v>
                </c:pt>
                <c:pt idx="3">
                  <c:v>0.4</c:v>
                </c:pt>
                <c:pt idx="4">
                  <c:v>71.099999999999994</c:v>
                </c:pt>
                <c:pt idx="5">
                  <c:v>71.099999999999994</c:v>
                </c:pt>
                <c:pt idx="6">
                  <c:v>26.1</c:v>
                </c:pt>
                <c:pt idx="7">
                  <c:v>57.6</c:v>
                </c:pt>
                <c:pt idx="8">
                  <c:v>57.6</c:v>
                </c:pt>
                <c:pt idx="9">
                  <c:v>51.3</c:v>
                </c:pt>
                <c:pt idx="11">
                  <c:v>447.2</c:v>
                </c:pt>
                <c:pt idx="12">
                  <c:v>30.7</c:v>
                </c:pt>
                <c:pt idx="13">
                  <c:v>1552.7</c:v>
                </c:pt>
                <c:pt idx="14">
                  <c:v>1.6</c:v>
                </c:pt>
                <c:pt idx="15">
                  <c:v>305</c:v>
                </c:pt>
                <c:pt idx="16">
                  <c:v>68.8</c:v>
                </c:pt>
                <c:pt idx="18">
                  <c:v>52.233589665378666</c:v>
                </c:pt>
                <c:pt idx="19">
                  <c:v>94.577826795981181</c:v>
                </c:pt>
                <c:pt idx="20">
                  <c:v>65.638241188110143</c:v>
                </c:pt>
              </c:numCache>
            </c:numRef>
          </c:val>
          <c:extLst>
            <c:ext xmlns:c16="http://schemas.microsoft.com/office/drawing/2014/chart" uri="{C3380CC4-5D6E-409C-BE32-E72D297353CC}">
              <c16:uniqueId val="{00000001-FE00-6B41-8A32-3EE0779DB6AB}"/>
            </c:ext>
          </c:extLst>
        </c:ser>
        <c:ser>
          <c:idx val="2"/>
          <c:order val="2"/>
          <c:tx>
            <c:strRef>
              <c:f>'2021-06-09'!$C$2</c:f>
              <c:strCache>
                <c:ptCount val="1"/>
                <c:pt idx="0">
                  <c:v>640 DPUs</c:v>
                </c:pt>
              </c:strCache>
            </c:strRef>
          </c:tx>
          <c:spPr>
            <a:solidFill>
              <a:srgbClr val="FFFD78"/>
            </a:solidFill>
            <a:ln>
              <a:solidFill>
                <a:schemeClr val="accent4"/>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'2021-06-09'!$C$3:$C$23</c:f>
              <c:numCache>
                <c:formatCode>0.0</c:formatCode>
                <c:ptCount val="21"/>
                <c:pt idx="0">
                  <c:v>38.6</c:v>
                </c:pt>
                <c:pt idx="1">
                  <c:v>167</c:v>
                </c:pt>
                <c:pt idx="2">
                  <c:v>234.4</c:v>
                </c:pt>
                <c:pt idx="3">
                  <c:v>4.4000000000000004</c:v>
                </c:pt>
                <c:pt idx="4">
                  <c:v>134.4</c:v>
                </c:pt>
                <c:pt idx="5">
                  <c:v>33.6</c:v>
                </c:pt>
                <c:pt idx="6">
                  <c:v>9.1</c:v>
                </c:pt>
                <c:pt idx="7">
                  <c:v>13.5</c:v>
                </c:pt>
                <c:pt idx="8">
                  <c:v>16</c:v>
                </c:pt>
                <c:pt idx="9">
                  <c:v>36.6</c:v>
                </c:pt>
                <c:pt idx="11">
                  <c:v>25.2</c:v>
                </c:pt>
                <c:pt idx="12">
                  <c:v>0.4</c:v>
                </c:pt>
                <c:pt idx="13">
                  <c:v>20.100000000000001</c:v>
                </c:pt>
                <c:pt idx="14" formatCode="0.0000">
                  <c:v>3.6799999999999999E-2</c:v>
                </c:pt>
                <c:pt idx="15">
                  <c:v>5.6</c:v>
                </c:pt>
                <c:pt idx="16">
                  <c:v>0.1</c:v>
                </c:pt>
                <c:pt idx="18">
                  <c:v>34.154102972882662</c:v>
                </c:pt>
                <c:pt idx="19">
                  <c:v>1.2689623569961614</c:v>
                </c:pt>
                <c:pt idx="20">
                  <c:v>10.100450522505204</c:v>
                </c:pt>
              </c:numCache>
            </c:numRef>
          </c:val>
          <c:extLst>
            <c:ext xmlns:c16="http://schemas.microsoft.com/office/drawing/2014/chart" uri="{C3380CC4-5D6E-409C-BE32-E72D297353CC}">
              <c16:uniqueId val="{00000002-FE00-6B41-8A32-3EE0779DB6AB}"/>
            </c:ext>
          </c:extLst>
        </c:ser>
        <c:ser>
          <c:idx val="1"/>
          <c:order val="3"/>
          <c:tx>
            <c:strRef>
              <c:f>'2021-06-09'!$D$2</c:f>
              <c:strCache>
                <c:ptCount val="1"/>
                <c:pt idx="0">
                  <c:v>2556 DPUs</c:v>
                </c:pt>
              </c:strCache>
            </c:strRef>
          </c:tx>
          <c:spPr>
            <a:pattFill prst="wdDnDiag">
              <a:fgClr>
                <a:schemeClr val="accent2"/>
              </a:fgClr>
              <a:bgClr>
                <a:schemeClr val="accent2">
                  <a:lumMod val="40000"/>
                  <a:lumOff val="60000"/>
                </a:schemeClr>
              </a:bgClr>
            </a:pattFill>
            <a:ln>
              <a:solidFill>
                <a:schemeClr val="accent2"/>
              </a:solidFill>
            </a:ln>
            <a:effectLst/>
          </c:spPr>
          <c:invertIfNegative val="0"/>
          <c:cat>
            <c:multiLvlStrRef>
              <c:f>'2021-06-09'!$A$3:$B$23</c:f>
              <c:multiLvlStrCache>
                <c:ptCount val="21"/>
                <c:lvl>
                  <c:pt idx="0">
                    <c:v>VA</c:v>
                  </c:pt>
                  <c:pt idx="1">
                    <c:v>SEL</c:v>
                  </c:pt>
                  <c:pt idx="2">
                    <c:v>UNI</c:v>
                  </c:pt>
                  <c:pt idx="3">
                    <c:v>BS</c:v>
                  </c:pt>
                  <c:pt idx="4">
                    <c:v>HST-S</c:v>
                  </c:pt>
                  <c:pt idx="5">
                    <c:v>HST-L</c:v>
                  </c:pt>
                  <c:pt idx="6">
                    <c:v>RED</c:v>
                  </c:pt>
                  <c:pt idx="7">
                    <c:v>SCAN-SSA</c:v>
                  </c:pt>
                  <c:pt idx="8">
                    <c:v>SCAN-RSS</c:v>
                  </c:pt>
                  <c:pt idx="9">
                    <c:v>TRNS</c:v>
                  </c:pt>
                  <c:pt idx="11">
                    <c:v>GEMV</c:v>
                  </c:pt>
                  <c:pt idx="12">
                    <c:v>SpMV</c:v>
                  </c:pt>
                  <c:pt idx="13">
                    <c:v>TS</c:v>
                  </c:pt>
                  <c:pt idx="14">
                    <c:v>BFS</c:v>
                  </c:pt>
                  <c:pt idx="15">
                    <c:v>MLP</c:v>
                  </c:pt>
                  <c:pt idx="16">
                    <c:v>NW</c:v>
                  </c:pt>
                  <c:pt idx="18">
                    <c:v>GMEAN (1)</c:v>
                  </c:pt>
                  <c:pt idx="19">
                    <c:v>GMEAN (2)</c:v>
                  </c:pt>
                  <c:pt idx="20">
                    <c:v>GMEAN</c:v>
                  </c:pt>
                </c:lvl>
                <c:lvl>
                  <c:pt idx="0">
                    <c:v>More PIM-suitable workloads (1)</c:v>
                  </c:pt>
                  <c:pt idx="11">
                    <c:v>Less PIM-suitable workloads (2)</c:v>
                  </c:pt>
                  <c:pt idx="18">
                    <c:v> </c:v>
                  </c:pt>
                </c:lvl>
              </c:multiLvlStrCache>
            </c:multiLvlStrRef>
          </c:cat>
          <c:val>
            <c:numRef>
              <c:f>'2021-06-09'!$D$3:$D$23</c:f>
              <c:numCache>
                <c:formatCode>0.0</c:formatCode>
                <c:ptCount val="21"/>
                <c:pt idx="0">
                  <c:v>149.1</c:v>
                </c:pt>
                <c:pt idx="1">
                  <c:v>498.2</c:v>
                </c:pt>
                <c:pt idx="2">
                  <c:v>629.5</c:v>
                </c:pt>
                <c:pt idx="3">
                  <c:v>23</c:v>
                </c:pt>
                <c:pt idx="4">
                  <c:v>496.6</c:v>
                </c:pt>
                <c:pt idx="5">
                  <c:v>167.1</c:v>
                </c:pt>
                <c:pt idx="6">
                  <c:v>45.3</c:v>
                </c:pt>
                <c:pt idx="7">
                  <c:v>61.3</c:v>
                </c:pt>
                <c:pt idx="8">
                  <c:v>70.2</c:v>
                </c:pt>
                <c:pt idx="9">
                  <c:v>96.3</c:v>
                </c:pt>
                <c:pt idx="11">
                  <c:v>46.3</c:v>
                </c:pt>
                <c:pt idx="12">
                  <c:v>0.9</c:v>
                </c:pt>
                <c:pt idx="13">
                  <c:v>86.6</c:v>
                </c:pt>
                <c:pt idx="14" formatCode="0.0000">
                  <c:v>1.9E-3</c:v>
                </c:pt>
                <c:pt idx="15">
                  <c:v>5.8</c:v>
                </c:pt>
                <c:pt idx="16">
                  <c:v>0.1</c:v>
                </c:pt>
                <c:pt idx="18">
                  <c:v>132.55954898885241</c:v>
                </c:pt>
                <c:pt idx="19">
                  <c:v>1.2586949733620922</c:v>
                </c:pt>
                <c:pt idx="20">
                  <c:v>23.226702722854029</c:v>
                </c:pt>
              </c:numCache>
            </c:numRef>
          </c:val>
          <c:extLst>
            <c:ext xmlns:c16="http://schemas.microsoft.com/office/drawing/2014/chart" uri="{C3380CC4-5D6E-409C-BE32-E72D297353CC}">
              <c16:uniqueId val="{00000003-FE00-6B41-8A32-3EE0779DB6AB}"/>
            </c:ext>
          </c:extLst>
        </c:ser>
        <c:dLbls>
          <c:showLegendKey val="0"/>
          <c:showVal val="0"/>
          <c:showCatName val="0"/>
          <c:showSerName val="0"/>
          <c:showPercent val="0"/>
          <c:showBubbleSize val="0"/>
        </c:dLbls>
        <c:gapWidth val="219"/>
        <c:overlap val="-27"/>
        <c:axId val="41925439"/>
        <c:axId val="41607039"/>
      </c:barChart>
      <c:catAx>
        <c:axId val="41925439"/>
        <c:scaling>
          <c:orientation val="minMax"/>
        </c:scaling>
        <c:delete val="0"/>
        <c:axPos val="b"/>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crossAx val="41607039"/>
        <c:crossesAt val="1.0000000000000003E-4"/>
        <c:auto val="1"/>
        <c:lblAlgn val="ctr"/>
        <c:lblOffset val="100"/>
        <c:noMultiLvlLbl val="0"/>
      </c:catAx>
      <c:valAx>
        <c:axId val="41607039"/>
        <c:scaling>
          <c:logBase val="2"/>
          <c:orientation val="minMax"/>
          <c:max val="2048"/>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600" b="0" i="0" u="none" strike="noStrike" kern="1200" baseline="0">
                    <a:solidFill>
                      <a:schemeClr val="tx1"/>
                    </a:solidFill>
                    <a:latin typeface="+mn-lt"/>
                    <a:ea typeface="+mn-ea"/>
                    <a:cs typeface="+mn-cs"/>
                  </a:defRPr>
                </a:pPr>
                <a:r>
                  <a:rPr lang="en-US" sz="1600"/>
                  <a:t>Speedup over CPU (log scale)</a:t>
                </a:r>
              </a:p>
            </c:rich>
          </c:tx>
          <c:overlay val="0"/>
          <c:spPr>
            <a:noFill/>
            <a:ln>
              <a:noFill/>
            </a:ln>
            <a:effectLst/>
          </c:spPr>
          <c:txPr>
            <a:bodyPr rot="-5400000" spcFirstLastPara="1" vertOverflow="ellipsis" vert="horz" wrap="square" anchor="ctr" anchorCtr="1"/>
            <a:lstStyle/>
            <a:p>
              <a:pPr>
                <a:defRPr sz="1600" b="0" i="0" u="none" strike="noStrike" kern="1200" baseline="0">
                  <a:solidFill>
                    <a:schemeClr val="tx1"/>
                  </a:solidFill>
                  <a:latin typeface="+mn-lt"/>
                  <a:ea typeface="+mn-ea"/>
                  <a:cs typeface="+mn-cs"/>
                </a:defRPr>
              </a:pPr>
              <a:endParaRPr lang="en-US"/>
            </a:p>
          </c:txPr>
        </c:title>
        <c:numFmt formatCode="0.000" sourceLinked="0"/>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crossAx val="41925439"/>
        <c:crosses val="autoZero"/>
        <c:crossBetween val="between"/>
        <c:majorUnit val="4"/>
        <c:minorUnit val="4"/>
      </c:valAx>
      <c:spPr>
        <a:noFill/>
        <a:ln>
          <a:solidFill>
            <a:schemeClr val="tx1"/>
          </a:solidFill>
        </a:ln>
        <a:effectLst/>
      </c:spPr>
    </c:plotArea>
    <c:legend>
      <c:legendPos val="t"/>
      <c:layout>
        <c:manualLayout>
          <c:xMode val="edge"/>
          <c:yMode val="edge"/>
          <c:x val="0.12842992551563362"/>
          <c:y val="9.4994949494949521E-3"/>
          <c:w val="0.52368132716049387"/>
          <c:h val="6.4185101010101012E-2"/>
        </c:manualLayout>
      </c:layout>
      <c:overlay val="1"/>
      <c:spPr>
        <a:solidFill>
          <a:schemeClr val="bg1"/>
        </a:solidFill>
        <a:ln>
          <a:solidFill>
            <a:schemeClr val="tx1"/>
          </a:solidFill>
        </a:ln>
        <a:effectLst/>
      </c:spPr>
      <c:txPr>
        <a:bodyPr rot="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1400">
          <a:solidFill>
            <a:schemeClr val="tx1"/>
          </a:solidFill>
        </a:defRPr>
      </a:pPr>
      <a:endParaRPr lang="en-US"/>
    </a:p>
  </c:txPr>
  <c:externalData r:id="rId3">
    <c:autoUpdate val="0"/>
  </c:externalData>
  <c:userShapes r:id="rId4"/>
</c:chartSpace>
</file>

<file path=ppt/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smoothMarker"/>
        <c:varyColors val="0"/>
        <c:ser>
          <c:idx val="0"/>
          <c:order val="0"/>
          <c:tx>
            <c:strRef>
              <c:f>'nC-runs'!$AY$2</c:f>
              <c:strCache>
                <c:ptCount val="1"/>
                <c:pt idx="0">
                  <c:v>SPP</c:v>
                </c:pt>
              </c:strCache>
            </c:strRef>
          </c:tx>
          <c:spPr>
            <a:ln w="38100" cap="rnd">
              <a:solidFill>
                <a:schemeClr val="accent6">
                  <a:lumMod val="75000"/>
                </a:schemeClr>
              </a:solidFill>
              <a:prstDash val="solid"/>
              <a:round/>
            </a:ln>
            <a:effectLst/>
          </c:spPr>
          <c:marker>
            <c:symbol val="circle"/>
            <c:size val="8"/>
            <c:spPr>
              <a:solidFill>
                <a:schemeClr val="accent6">
                  <a:lumMod val="75000"/>
                </a:schemeClr>
              </a:solidFill>
              <a:ln w="12700">
                <a:solidFill>
                  <a:schemeClr val="accent6">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'nC-runs'!$AZ$2:$BE$2</c:f>
              <c:numCache>
                <c:formatCode>General</c:formatCode>
                <c:ptCount val="6"/>
                <c:pt idx="0">
                  <c:v>1.1808841707873761</c:v>
                </c:pt>
                <c:pt idx="1">
                  <c:v>1.2748240002710416</c:v>
                </c:pt>
                <c:pt idx="2">
                  <c:v>1.2360704054461438</c:v>
                </c:pt>
                <c:pt idx="3">
                  <c:v>1.2321915796264478</c:v>
                </c:pt>
                <c:pt idx="4">
                  <c:v>1.2106804796264479</c:v>
                </c:pt>
                <c:pt idx="5">
                  <c:v>1.1843877796264499</c:v>
                </c:pt>
              </c:numCache>
            </c:numRef>
          </c:yVal>
          <c:smooth val="1"/>
          <c:extLst>
            <c:ext xmlns:c16="http://schemas.microsoft.com/office/drawing/2014/chart" uri="{C3380CC4-5D6E-409C-BE32-E72D297353CC}">
              <c16:uniqueId val="{00000000-F666-2646-8D32-12A584600FA6}"/>
            </c:ext>
          </c:extLst>
        </c:ser>
        <c:ser>
          <c:idx val="1"/>
          <c:order val="1"/>
          <c:tx>
            <c:strRef>
              <c:f>'nC-runs'!$AY$3</c:f>
              <c:strCache>
                <c:ptCount val="1"/>
                <c:pt idx="0">
                  <c:v>Bingo</c:v>
                </c:pt>
              </c:strCache>
            </c:strRef>
          </c:tx>
          <c:spPr>
            <a:ln w="38100" cap="rnd">
              <a:solidFill>
                <a:schemeClr val="accent1"/>
              </a:solidFill>
              <a:prstDash val="solid"/>
              <a:round/>
            </a:ln>
            <a:effectLst/>
          </c:spPr>
          <c:marker>
            <c:symbol val="circle"/>
            <c:size val="8"/>
            <c:spPr>
              <a:solidFill>
                <a:schemeClr val="accent1"/>
              </a:solidFill>
              <a:ln w="12700">
                <a:solidFill>
                  <a:schemeClr val="accent1">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'nC-runs'!$AZ$3:$BE$3</c:f>
              <c:numCache>
                <c:formatCode>General</c:formatCode>
                <c:ptCount val="6"/>
                <c:pt idx="0">
                  <c:v>1.1861222740304298</c:v>
                </c:pt>
                <c:pt idx="1">
                  <c:v>1.283155393669023</c:v>
                </c:pt>
                <c:pt idx="2">
                  <c:v>1.21857547349426</c:v>
                </c:pt>
                <c:pt idx="3">
                  <c:v>1.1863626306643582</c:v>
                </c:pt>
                <c:pt idx="4">
                  <c:v>1.1783076306643601</c:v>
                </c:pt>
                <c:pt idx="5">
                  <c:v>1.1577598306643599</c:v>
                </c:pt>
              </c:numCache>
            </c:numRef>
          </c:yVal>
          <c:smooth val="1"/>
          <c:extLst>
            <c:ext xmlns:c16="http://schemas.microsoft.com/office/drawing/2014/chart" uri="{C3380CC4-5D6E-409C-BE32-E72D297353CC}">
              <c16:uniqueId val="{00000001-F666-2646-8D32-12A584600FA6}"/>
            </c:ext>
          </c:extLst>
        </c:ser>
        <c:ser>
          <c:idx val="2"/>
          <c:order val="2"/>
          <c:tx>
            <c:strRef>
              <c:f>'nC-runs'!$AY$4</c:f>
              <c:strCache>
                <c:ptCount val="1"/>
                <c:pt idx="0">
                  <c:v>MLOP</c:v>
                </c:pt>
              </c:strCache>
            </c:strRef>
          </c:tx>
          <c:spPr>
            <a:ln w="38100" cap="rnd">
              <a:solidFill>
                <a:schemeClr val="accent4">
                  <a:lumMod val="75000"/>
                </a:schemeClr>
              </a:solidFill>
              <a:prstDash val="solid"/>
              <a:round/>
            </a:ln>
            <a:effectLst/>
          </c:spPr>
          <c:marker>
            <c:symbol val="circle"/>
            <c:size val="8"/>
            <c:spPr>
              <a:solidFill>
                <a:schemeClr val="accent4">
                  <a:lumMod val="75000"/>
                </a:schemeClr>
              </a:solidFill>
              <a:ln w="12700">
                <a:solidFill>
                  <a:schemeClr val="accent4">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'nC-runs'!$AZ$4:$BE$4</c:f>
              <c:numCache>
                <c:formatCode>General</c:formatCode>
                <c:ptCount val="6"/>
                <c:pt idx="0">
                  <c:v>1.1902479558020136</c:v>
                </c:pt>
                <c:pt idx="1">
                  <c:v>1.2832694998724017</c:v>
                </c:pt>
                <c:pt idx="2">
                  <c:v>1.2429404821709504</c:v>
                </c:pt>
                <c:pt idx="3">
                  <c:v>1.2309973916321584</c:v>
                </c:pt>
                <c:pt idx="4">
                  <c:v>1.20737059163216</c:v>
                </c:pt>
                <c:pt idx="5">
                  <c:v>1.1768934916321601</c:v>
                </c:pt>
              </c:numCache>
            </c:numRef>
          </c:yVal>
          <c:smooth val="1"/>
          <c:extLst>
            <c:ext xmlns:c16="http://schemas.microsoft.com/office/drawing/2014/chart" uri="{C3380CC4-5D6E-409C-BE32-E72D297353CC}">
              <c16:uniqueId val="{00000002-F666-2646-8D32-12A584600FA6}"/>
            </c:ext>
          </c:extLst>
        </c:ser>
        <c:ser>
          <c:idx val="5"/>
          <c:order val="3"/>
          <c:tx>
            <c:strRef>
              <c:f>'nC-runs'!$AY$7</c:f>
              <c:strCache>
                <c:ptCount val="1"/>
                <c:pt idx="0">
                  <c:v>Pythia</c:v>
                </c:pt>
              </c:strCache>
            </c:strRef>
          </c:tx>
          <c:spPr>
            <a:ln w="38100" cap="rnd">
              <a:solidFill>
                <a:srgbClr val="C00000"/>
              </a:solidFill>
              <a:prstDash val="solid"/>
              <a:round/>
            </a:ln>
            <a:effectLst/>
          </c:spPr>
          <c:marker>
            <c:symbol val="circle"/>
            <c:size val="11"/>
            <c:spPr>
              <a:solidFill>
                <a:srgbClr val="FFFF00"/>
              </a:solidFill>
              <a:ln w="28575">
                <a:solidFill>
                  <a:schemeClr val="tx1"/>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'nC-runs'!$AZ$7:$BE$7</c:f>
              <c:numCache>
                <c:formatCode>General</c:formatCode>
                <c:ptCount val="6"/>
                <c:pt idx="0">
                  <c:v>1.224211498438099</c:v>
                </c:pt>
                <c:pt idx="1">
                  <c:v>1.3242669269826637</c:v>
                </c:pt>
                <c:pt idx="2">
                  <c:v>1.3008811418323525</c:v>
                </c:pt>
                <c:pt idx="3">
                  <c:v>1.2853278822555283</c:v>
                </c:pt>
                <c:pt idx="4">
                  <c:v>1.2704030822555283</c:v>
                </c:pt>
                <c:pt idx="5">
                  <c:v>1.2538090822555283</c:v>
                </c:pt>
              </c:numCache>
            </c:numRef>
          </c:yVal>
          <c:smooth val="1"/>
          <c:extLst>
            <c:ext xmlns:c16="http://schemas.microsoft.com/office/drawing/2014/chart" uri="{C3380CC4-5D6E-409C-BE32-E72D297353CC}">
              <c16:uniqueId val="{00000003-F666-2646-8D32-12A584600FA6}"/>
            </c:ext>
          </c:extLst>
        </c:ser>
        <c:dLbls>
          <c:showLegendKey val="0"/>
          <c:showVal val="0"/>
          <c:showCatName val="0"/>
          <c:showSerName val="0"/>
          <c:showPercent val="0"/>
          <c:showBubbleSize val="0"/>
        </c:dLbls>
        <c:axId val="371743440"/>
        <c:axId val="371753568"/>
      </c:scatterChart>
      <c:valAx>
        <c:axId val="371743440"/>
        <c:scaling>
          <c:orientation val="minMax"/>
          <c:max val="13"/>
          <c:min val="0"/>
        </c:scaling>
        <c:delete val="0"/>
        <c:axPos val="b"/>
        <c:majorGridlines>
          <c:spPr>
            <a:ln w="9525" cap="flat" cmpd="sng" algn="ctr">
              <a:solidFill>
                <a:schemeClr val="bg1">
                  <a:lumMod val="75000"/>
                </a:schemeClr>
              </a:solidFill>
              <a:prstDash val="dash"/>
              <a:round/>
            </a:ln>
            <a:effectLst/>
          </c:spPr>
        </c:majorGridlines>
        <c:minorGridlines>
          <c:spPr>
            <a:ln w="9525" cap="flat" cmpd="sng" algn="ctr">
              <a:solidFill>
                <a:schemeClr val="tx1">
                  <a:lumMod val="5000"/>
                  <a:lumOff val="95000"/>
                </a:schemeClr>
              </a:solidFill>
              <a:prstDash val="dash"/>
              <a:round/>
            </a:ln>
            <a:effectLst/>
          </c:spPr>
        </c:minorGridlines>
        <c:title>
          <c:tx>
            <c:rich>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a:t>Number of cores</a:t>
                </a:r>
              </a:p>
            </c:rich>
          </c:tx>
          <c:overlay val="0"/>
          <c:spPr>
            <a:noFill/>
            <a:ln>
              <a:noFill/>
            </a:ln>
            <a:effectLst/>
          </c:spPr>
          <c:txPr>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371753568"/>
        <c:crosses val="autoZero"/>
        <c:crossBetween val="midCat"/>
        <c:majorUnit val="2"/>
        <c:minorUnit val="1"/>
      </c:valAx>
      <c:valAx>
        <c:axId val="371753568"/>
        <c:scaling>
          <c:orientation val="minMax"/>
          <c:min val="1.1000000000000001"/>
        </c:scaling>
        <c:delete val="0"/>
        <c:axPos val="l"/>
        <c:majorGridlines>
          <c:spPr>
            <a:ln w="9525" cap="flat" cmpd="sng" algn="ctr">
              <a:solidFill>
                <a:schemeClr val="bg1">
                  <a:lumMod val="75000"/>
                </a:schemeClr>
              </a:solidFill>
              <a:prstDash val="dash"/>
              <a:round/>
            </a:ln>
            <a:effectLst/>
          </c:spPr>
        </c:majorGridlines>
        <c:title>
          <c:tx>
            <c:rich>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dirty="0"/>
                  <a:t>Geomean speedup</a:t>
                </a:r>
              </a:p>
              <a:p>
                <a:pPr>
                  <a:defRPr/>
                </a:pPr>
                <a:r>
                  <a:rPr lang="en-GB" dirty="0"/>
                  <a:t>over no prefetching</a:t>
                </a:r>
              </a:p>
            </c:rich>
          </c:tx>
          <c:overlay val="0"/>
          <c:spPr>
            <a:noFill/>
            <a:ln>
              <a:noFill/>
            </a:ln>
            <a:effectLst/>
          </c:spPr>
          <c:txPr>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371743440"/>
        <c:crosses val="autoZero"/>
        <c:crossBetween val="midCat"/>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400">
          <a:solidFill>
            <a:schemeClr val="tx1"/>
          </a:solidFill>
        </a:defRPr>
      </a:pPr>
      <a:endParaRPr lang="en-US"/>
    </a:p>
  </c:txPr>
  <c:externalData r:id="rId3">
    <c:autoUpdate val="0"/>
  </c:externalData>
</c:chartSpace>
</file>

<file path=ppt/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smoothMarker"/>
        <c:varyColors val="0"/>
        <c:ser>
          <c:idx val="0"/>
          <c:order val="0"/>
          <c:tx>
            <c:strRef>
              <c:f>'nC-runs'!$AY$2</c:f>
              <c:strCache>
                <c:ptCount val="1"/>
                <c:pt idx="0">
                  <c:v>SPP</c:v>
                </c:pt>
              </c:strCache>
            </c:strRef>
          </c:tx>
          <c:spPr>
            <a:ln w="38100" cap="rnd">
              <a:solidFill>
                <a:schemeClr val="accent6">
                  <a:lumMod val="75000"/>
                </a:schemeClr>
              </a:solidFill>
              <a:prstDash val="solid"/>
              <a:round/>
            </a:ln>
            <a:effectLst/>
          </c:spPr>
          <c:marker>
            <c:symbol val="circle"/>
            <c:size val="8"/>
            <c:spPr>
              <a:solidFill>
                <a:schemeClr val="accent6">
                  <a:lumMod val="75000"/>
                </a:schemeClr>
              </a:solidFill>
              <a:ln w="12700">
                <a:solidFill>
                  <a:schemeClr val="accent6">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'nC-runs'!$AZ$2:$BE$2</c:f>
              <c:numCache>
                <c:formatCode>General</c:formatCode>
                <c:ptCount val="6"/>
                <c:pt idx="0">
                  <c:v>1.1808841707873761</c:v>
                </c:pt>
                <c:pt idx="1">
                  <c:v>1.2748240002710416</c:v>
                </c:pt>
                <c:pt idx="2">
                  <c:v>1.2360704054461438</c:v>
                </c:pt>
                <c:pt idx="3">
                  <c:v>1.2321915796264478</c:v>
                </c:pt>
                <c:pt idx="4">
                  <c:v>1.2106804796264479</c:v>
                </c:pt>
                <c:pt idx="5">
                  <c:v>1.1843877796264499</c:v>
                </c:pt>
              </c:numCache>
            </c:numRef>
          </c:yVal>
          <c:smooth val="1"/>
          <c:extLst>
            <c:ext xmlns:c16="http://schemas.microsoft.com/office/drawing/2014/chart" uri="{C3380CC4-5D6E-409C-BE32-E72D297353CC}">
              <c16:uniqueId val="{00000000-F666-2646-8D32-12A584600FA6}"/>
            </c:ext>
          </c:extLst>
        </c:ser>
        <c:ser>
          <c:idx val="1"/>
          <c:order val="1"/>
          <c:tx>
            <c:strRef>
              <c:f>'nC-runs'!$AY$3</c:f>
              <c:strCache>
                <c:ptCount val="1"/>
                <c:pt idx="0">
                  <c:v>Bingo</c:v>
                </c:pt>
              </c:strCache>
            </c:strRef>
          </c:tx>
          <c:spPr>
            <a:ln w="38100" cap="rnd">
              <a:solidFill>
                <a:schemeClr val="accent1"/>
              </a:solidFill>
              <a:prstDash val="solid"/>
              <a:round/>
            </a:ln>
            <a:effectLst/>
          </c:spPr>
          <c:marker>
            <c:symbol val="circle"/>
            <c:size val="8"/>
            <c:spPr>
              <a:solidFill>
                <a:schemeClr val="accent1"/>
              </a:solidFill>
              <a:ln w="12700">
                <a:solidFill>
                  <a:schemeClr val="accent1">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'nC-runs'!$AZ$3:$BE$3</c:f>
              <c:numCache>
                <c:formatCode>General</c:formatCode>
                <c:ptCount val="6"/>
                <c:pt idx="0">
                  <c:v>1.1861222740304298</c:v>
                </c:pt>
                <c:pt idx="1">
                  <c:v>1.283155393669023</c:v>
                </c:pt>
                <c:pt idx="2">
                  <c:v>1.21857547349426</c:v>
                </c:pt>
                <c:pt idx="3">
                  <c:v>1.1863626306643582</c:v>
                </c:pt>
                <c:pt idx="4">
                  <c:v>1.1783076306643601</c:v>
                </c:pt>
                <c:pt idx="5">
                  <c:v>1.1577598306643599</c:v>
                </c:pt>
              </c:numCache>
            </c:numRef>
          </c:yVal>
          <c:smooth val="1"/>
          <c:extLst>
            <c:ext xmlns:c16="http://schemas.microsoft.com/office/drawing/2014/chart" uri="{C3380CC4-5D6E-409C-BE32-E72D297353CC}">
              <c16:uniqueId val="{00000001-F666-2646-8D32-12A584600FA6}"/>
            </c:ext>
          </c:extLst>
        </c:ser>
        <c:ser>
          <c:idx val="2"/>
          <c:order val="2"/>
          <c:tx>
            <c:strRef>
              <c:f>'nC-runs'!$AY$4</c:f>
              <c:strCache>
                <c:ptCount val="1"/>
                <c:pt idx="0">
                  <c:v>MLOP</c:v>
                </c:pt>
              </c:strCache>
            </c:strRef>
          </c:tx>
          <c:spPr>
            <a:ln w="38100" cap="rnd">
              <a:solidFill>
                <a:schemeClr val="accent4">
                  <a:lumMod val="75000"/>
                </a:schemeClr>
              </a:solidFill>
              <a:prstDash val="solid"/>
              <a:round/>
            </a:ln>
            <a:effectLst/>
          </c:spPr>
          <c:marker>
            <c:symbol val="circle"/>
            <c:size val="8"/>
            <c:spPr>
              <a:solidFill>
                <a:schemeClr val="accent4">
                  <a:lumMod val="75000"/>
                </a:schemeClr>
              </a:solidFill>
              <a:ln w="12700">
                <a:solidFill>
                  <a:schemeClr val="accent4">
                    <a:lumMod val="50000"/>
                  </a:schemeClr>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'nC-runs'!$AZ$4:$BE$4</c:f>
              <c:numCache>
                <c:formatCode>General</c:formatCode>
                <c:ptCount val="6"/>
                <c:pt idx="0">
                  <c:v>1.1902479558020136</c:v>
                </c:pt>
                <c:pt idx="1">
                  <c:v>1.2832694998724017</c:v>
                </c:pt>
                <c:pt idx="2">
                  <c:v>1.2429404821709504</c:v>
                </c:pt>
                <c:pt idx="3">
                  <c:v>1.2309973916321584</c:v>
                </c:pt>
                <c:pt idx="4">
                  <c:v>1.20737059163216</c:v>
                </c:pt>
                <c:pt idx="5">
                  <c:v>1.1768934916321601</c:v>
                </c:pt>
              </c:numCache>
            </c:numRef>
          </c:yVal>
          <c:smooth val="1"/>
          <c:extLst>
            <c:ext xmlns:c16="http://schemas.microsoft.com/office/drawing/2014/chart" uri="{C3380CC4-5D6E-409C-BE32-E72D297353CC}">
              <c16:uniqueId val="{00000002-F666-2646-8D32-12A584600FA6}"/>
            </c:ext>
          </c:extLst>
        </c:ser>
        <c:ser>
          <c:idx val="5"/>
          <c:order val="3"/>
          <c:tx>
            <c:strRef>
              <c:f>'nC-runs'!$AY$7</c:f>
              <c:strCache>
                <c:ptCount val="1"/>
                <c:pt idx="0">
                  <c:v>Pythia</c:v>
                </c:pt>
              </c:strCache>
            </c:strRef>
          </c:tx>
          <c:spPr>
            <a:ln w="38100" cap="rnd">
              <a:solidFill>
                <a:srgbClr val="C00000"/>
              </a:solidFill>
              <a:prstDash val="solid"/>
              <a:round/>
            </a:ln>
            <a:effectLst/>
          </c:spPr>
          <c:marker>
            <c:symbol val="circle"/>
            <c:size val="11"/>
            <c:spPr>
              <a:solidFill>
                <a:srgbClr val="FFFF00"/>
              </a:solidFill>
              <a:ln w="28575">
                <a:solidFill>
                  <a:schemeClr val="tx1"/>
                </a:solidFill>
              </a:ln>
              <a:effectLst/>
            </c:spPr>
          </c:marker>
          <c:xVal>
            <c:numRef>
              <c:f>'nC-runs'!$AZ$1:$BE$1</c:f>
              <c:numCache>
                <c:formatCode>General</c:formatCode>
                <c:ptCount val="6"/>
                <c:pt idx="0">
                  <c:v>1</c:v>
                </c:pt>
                <c:pt idx="1">
                  <c:v>2</c:v>
                </c:pt>
                <c:pt idx="2">
                  <c:v>4</c:v>
                </c:pt>
                <c:pt idx="3">
                  <c:v>6</c:v>
                </c:pt>
                <c:pt idx="4">
                  <c:v>8</c:v>
                </c:pt>
                <c:pt idx="5">
                  <c:v>12</c:v>
                </c:pt>
              </c:numCache>
            </c:numRef>
          </c:xVal>
          <c:yVal>
            <c:numRef>
              <c:f>'nC-runs'!$AZ$7:$BE$7</c:f>
              <c:numCache>
                <c:formatCode>General</c:formatCode>
                <c:ptCount val="6"/>
                <c:pt idx="0">
                  <c:v>1.224211498438099</c:v>
                </c:pt>
                <c:pt idx="1">
                  <c:v>1.3242669269826637</c:v>
                </c:pt>
                <c:pt idx="2">
                  <c:v>1.3008811418323525</c:v>
                </c:pt>
                <c:pt idx="3">
                  <c:v>1.2853278822555283</c:v>
                </c:pt>
                <c:pt idx="4">
                  <c:v>1.2704030822555283</c:v>
                </c:pt>
                <c:pt idx="5">
                  <c:v>1.2538090822555283</c:v>
                </c:pt>
              </c:numCache>
            </c:numRef>
          </c:yVal>
          <c:smooth val="1"/>
          <c:extLst>
            <c:ext xmlns:c16="http://schemas.microsoft.com/office/drawing/2014/chart" uri="{C3380CC4-5D6E-409C-BE32-E72D297353CC}">
              <c16:uniqueId val="{00000003-F666-2646-8D32-12A584600FA6}"/>
            </c:ext>
          </c:extLst>
        </c:ser>
        <c:dLbls>
          <c:showLegendKey val="0"/>
          <c:showVal val="0"/>
          <c:showCatName val="0"/>
          <c:showSerName val="0"/>
          <c:showPercent val="0"/>
          <c:showBubbleSize val="0"/>
        </c:dLbls>
        <c:axId val="371743440"/>
        <c:axId val="371753568"/>
      </c:scatterChart>
      <c:valAx>
        <c:axId val="371743440"/>
        <c:scaling>
          <c:orientation val="minMax"/>
          <c:max val="13"/>
          <c:min val="0"/>
        </c:scaling>
        <c:delete val="0"/>
        <c:axPos val="b"/>
        <c:majorGridlines>
          <c:spPr>
            <a:ln w="9525" cap="flat" cmpd="sng" algn="ctr">
              <a:solidFill>
                <a:schemeClr val="bg1">
                  <a:lumMod val="75000"/>
                </a:schemeClr>
              </a:solidFill>
              <a:prstDash val="dash"/>
              <a:round/>
            </a:ln>
            <a:effectLst/>
          </c:spPr>
        </c:majorGridlines>
        <c:minorGridlines>
          <c:spPr>
            <a:ln w="9525" cap="flat" cmpd="sng" algn="ctr">
              <a:solidFill>
                <a:schemeClr val="tx1">
                  <a:lumMod val="5000"/>
                  <a:lumOff val="95000"/>
                </a:schemeClr>
              </a:solidFill>
              <a:prstDash val="dash"/>
              <a:round/>
            </a:ln>
            <a:effectLst/>
          </c:spPr>
        </c:minorGridlines>
        <c:title>
          <c:tx>
            <c:rich>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a:t>Number of cores</a:t>
                </a:r>
              </a:p>
            </c:rich>
          </c:tx>
          <c:overlay val="0"/>
          <c:spPr>
            <a:noFill/>
            <a:ln>
              <a:noFill/>
            </a:ln>
            <a:effectLst/>
          </c:spPr>
          <c:txPr>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371753568"/>
        <c:crosses val="autoZero"/>
        <c:crossBetween val="midCat"/>
        <c:majorUnit val="2"/>
        <c:minorUnit val="1"/>
      </c:valAx>
      <c:valAx>
        <c:axId val="371753568"/>
        <c:scaling>
          <c:orientation val="minMax"/>
          <c:min val="1.1000000000000001"/>
        </c:scaling>
        <c:delete val="0"/>
        <c:axPos val="l"/>
        <c:majorGridlines>
          <c:spPr>
            <a:ln w="9525" cap="flat" cmpd="sng" algn="ctr">
              <a:solidFill>
                <a:schemeClr val="bg1">
                  <a:lumMod val="75000"/>
                </a:schemeClr>
              </a:solidFill>
              <a:prstDash val="dash"/>
              <a:round/>
            </a:ln>
            <a:effectLst/>
          </c:spPr>
        </c:majorGridlines>
        <c:title>
          <c:tx>
            <c:rich>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dirty="0"/>
                  <a:t>Geomean speedup</a:t>
                </a:r>
              </a:p>
              <a:p>
                <a:pPr>
                  <a:defRPr/>
                </a:pPr>
                <a:r>
                  <a:rPr lang="en-GB" dirty="0"/>
                  <a:t>over no prefetching</a:t>
                </a:r>
              </a:p>
            </c:rich>
          </c:tx>
          <c:overlay val="0"/>
          <c:spPr>
            <a:noFill/>
            <a:ln>
              <a:noFill/>
            </a:ln>
            <a:effectLst/>
          </c:spPr>
          <c:txPr>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371743440"/>
        <c:crosses val="autoZero"/>
        <c:crossBetween val="midCat"/>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400">
          <a:solidFill>
            <a:schemeClr val="tx1"/>
          </a:solidFill>
        </a:defRPr>
      </a:pPr>
      <a:endParaRPr lang="en-US"/>
    </a:p>
  </c:txPr>
  <c:externalData r:id="rId3">
    <c:autoUpdate val="0"/>
  </c:externalData>
</c:chartSpace>
</file>

<file path=ppt/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2298385746628946"/>
          <c:y val="4.140083461430949E-2"/>
          <c:w val="0.724120199256715"/>
          <c:h val="0.70382677531232474"/>
        </c:manualLayout>
      </c:layout>
      <c:scatterChart>
        <c:scatterStyle val="smoothMarker"/>
        <c:varyColors val="0"/>
        <c:ser>
          <c:idx val="1"/>
          <c:order val="0"/>
          <c:tx>
            <c:strRef>
              <c:f>'ST-sensitivity'!$CT$16</c:f>
              <c:strCache>
                <c:ptCount val="1"/>
                <c:pt idx="0">
                  <c:v>SPP</c:v>
                </c:pt>
              </c:strCache>
            </c:strRef>
          </c:tx>
          <c:spPr>
            <a:ln w="38100" cap="rnd">
              <a:solidFill>
                <a:schemeClr val="accent6"/>
              </a:solidFill>
              <a:prstDash val="solid"/>
              <a:round/>
            </a:ln>
            <a:effectLst/>
          </c:spPr>
          <c:marker>
            <c:symbol val="circle"/>
            <c:size val="8"/>
            <c:spPr>
              <a:solidFill>
                <a:schemeClr val="accent6"/>
              </a:solidFill>
              <a:ln w="12700">
                <a:solidFill>
                  <a:schemeClr val="accent6">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'ST-sensitivity'!$CT$17:$CT$23</c:f>
              <c:numCache>
                <c:formatCode>General</c:formatCode>
                <c:ptCount val="7"/>
                <c:pt idx="0">
                  <c:v>0.97243341268968464</c:v>
                </c:pt>
                <c:pt idx="1">
                  <c:v>1.0879427583890504</c:v>
                </c:pt>
                <c:pt idx="2">
                  <c:v>1.1468761051513541</c:v>
                </c:pt>
                <c:pt idx="3">
                  <c:v>1.1721656409354826</c:v>
                </c:pt>
                <c:pt idx="4">
                  <c:v>1.1808841707873761</c:v>
                </c:pt>
                <c:pt idx="5">
                  <c:v>1.1830119831161829</c:v>
                </c:pt>
                <c:pt idx="6">
                  <c:v>1.1838549944723795</c:v>
                </c:pt>
              </c:numCache>
            </c:numRef>
          </c:yVal>
          <c:smooth val="1"/>
          <c:extLst>
            <c:ext xmlns:c16="http://schemas.microsoft.com/office/drawing/2014/chart" uri="{C3380CC4-5D6E-409C-BE32-E72D297353CC}">
              <c16:uniqueId val="{00000000-23E4-9E49-B4AE-5D5AB40CB9C0}"/>
            </c:ext>
          </c:extLst>
        </c:ser>
        <c:ser>
          <c:idx val="3"/>
          <c:order val="1"/>
          <c:tx>
            <c:strRef>
              <c:f>'ST-sensitivity'!$CU$16</c:f>
              <c:strCache>
                <c:ptCount val="1"/>
                <c:pt idx="0">
                  <c:v>Bingo</c:v>
                </c:pt>
              </c:strCache>
            </c:strRef>
          </c:tx>
          <c:spPr>
            <a:ln w="38100" cap="rnd">
              <a:solidFill>
                <a:schemeClr val="accent1"/>
              </a:solidFill>
              <a:prstDash val="solid"/>
              <a:round/>
            </a:ln>
            <a:effectLst/>
          </c:spPr>
          <c:marker>
            <c:symbol val="circle"/>
            <c:size val="8"/>
            <c:spPr>
              <a:solidFill>
                <a:schemeClr val="accent1"/>
              </a:solidFill>
              <a:ln w="12700">
                <a:solidFill>
                  <a:schemeClr val="accent1">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'ST-sensitivity'!$CU$17:$CU$23</c:f>
              <c:numCache>
                <c:formatCode>General</c:formatCode>
                <c:ptCount val="7"/>
                <c:pt idx="0">
                  <c:v>0.80725874248017193</c:v>
                </c:pt>
                <c:pt idx="1">
                  <c:v>0.93831291064841227</c:v>
                </c:pt>
                <c:pt idx="2">
                  <c:v>1.0520455918743199</c:v>
                </c:pt>
                <c:pt idx="3">
                  <c:v>1.1432280705440736</c:v>
                </c:pt>
                <c:pt idx="4">
                  <c:v>1.1861222740304298</c:v>
                </c:pt>
                <c:pt idx="5">
                  <c:v>1.1989522156548695</c:v>
                </c:pt>
                <c:pt idx="6">
                  <c:v>1.200509156465865</c:v>
                </c:pt>
              </c:numCache>
            </c:numRef>
          </c:yVal>
          <c:smooth val="1"/>
          <c:extLst>
            <c:ext xmlns:c16="http://schemas.microsoft.com/office/drawing/2014/chart" uri="{C3380CC4-5D6E-409C-BE32-E72D297353CC}">
              <c16:uniqueId val="{00000001-23E4-9E49-B4AE-5D5AB40CB9C0}"/>
            </c:ext>
          </c:extLst>
        </c:ser>
        <c:ser>
          <c:idx val="0"/>
          <c:order val="2"/>
          <c:tx>
            <c:strRef>
              <c:f>'ST-sensitivity'!$CV$16</c:f>
              <c:strCache>
                <c:ptCount val="1"/>
                <c:pt idx="0">
                  <c:v>MLOP</c:v>
                </c:pt>
              </c:strCache>
            </c:strRef>
          </c:tx>
          <c:spPr>
            <a:ln w="38100" cap="rnd">
              <a:solidFill>
                <a:schemeClr val="accent4">
                  <a:lumMod val="75000"/>
                </a:schemeClr>
              </a:solidFill>
              <a:prstDash val="solid"/>
              <a:round/>
            </a:ln>
            <a:effectLst/>
          </c:spPr>
          <c:marker>
            <c:symbol val="circle"/>
            <c:size val="8"/>
            <c:spPr>
              <a:solidFill>
                <a:schemeClr val="accent4">
                  <a:lumMod val="75000"/>
                </a:schemeClr>
              </a:solidFill>
              <a:ln w="12700">
                <a:solidFill>
                  <a:schemeClr val="accent4">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'ST-sensitivity'!$CV$17:$CV$23</c:f>
              <c:numCache>
                <c:formatCode>General</c:formatCode>
                <c:ptCount val="7"/>
                <c:pt idx="0">
                  <c:v>0.8402811155073433</c:v>
                </c:pt>
                <c:pt idx="1">
                  <c:v>0.99928486419720453</c:v>
                </c:pt>
                <c:pt idx="2">
                  <c:v>1.1043708691127909</c:v>
                </c:pt>
                <c:pt idx="3">
                  <c:v>1.1689402038313679</c:v>
                </c:pt>
                <c:pt idx="4">
                  <c:v>1.1902479558020136</c:v>
                </c:pt>
                <c:pt idx="5">
                  <c:v>1.1960074334879809</c:v>
                </c:pt>
                <c:pt idx="6">
                  <c:v>1.1974786735920837</c:v>
                </c:pt>
              </c:numCache>
            </c:numRef>
          </c:yVal>
          <c:smooth val="1"/>
          <c:extLst>
            <c:ext xmlns:c16="http://schemas.microsoft.com/office/drawing/2014/chart" uri="{C3380CC4-5D6E-409C-BE32-E72D297353CC}">
              <c16:uniqueId val="{00000002-23E4-9E49-B4AE-5D5AB40CB9C0}"/>
            </c:ext>
          </c:extLst>
        </c:ser>
        <c:ser>
          <c:idx val="6"/>
          <c:order val="3"/>
          <c:tx>
            <c:strRef>
              <c:f>'ST-sensitivity'!$CZ$16</c:f>
              <c:strCache>
                <c:ptCount val="1"/>
                <c:pt idx="0">
                  <c:v>Pythia</c:v>
                </c:pt>
              </c:strCache>
            </c:strRef>
          </c:tx>
          <c:spPr>
            <a:ln w="38100" cap="rnd">
              <a:solidFill>
                <a:srgbClr val="C00000"/>
              </a:solidFill>
              <a:prstDash val="solid"/>
              <a:round/>
            </a:ln>
            <a:effectLst/>
          </c:spPr>
          <c:marker>
            <c:symbol val="circle"/>
            <c:size val="11"/>
            <c:spPr>
              <a:solidFill>
                <a:srgbClr val="FFFF00"/>
              </a:solidFill>
              <a:ln w="28575">
                <a:solidFill>
                  <a:schemeClr val="tx1"/>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'ST-sensitivity'!$CZ$17:$CZ$23</c:f>
              <c:numCache>
                <c:formatCode>General</c:formatCode>
                <c:ptCount val="7"/>
                <c:pt idx="0">
                  <c:v>1.0089724469700405</c:v>
                </c:pt>
                <c:pt idx="1">
                  <c:v>1.1307710054646649</c:v>
                </c:pt>
                <c:pt idx="2">
                  <c:v>1.1836779145977339</c:v>
                </c:pt>
                <c:pt idx="3">
                  <c:v>1.2141541345792652</c:v>
                </c:pt>
                <c:pt idx="4">
                  <c:v>1.224211498438099</c:v>
                </c:pt>
                <c:pt idx="5">
                  <c:v>1.2264513238300003</c:v>
                </c:pt>
                <c:pt idx="6">
                  <c:v>1.2277639381864598</c:v>
                </c:pt>
              </c:numCache>
            </c:numRef>
          </c:yVal>
          <c:smooth val="1"/>
          <c:extLst>
            <c:ext xmlns:c16="http://schemas.microsoft.com/office/drawing/2014/chart" uri="{C3380CC4-5D6E-409C-BE32-E72D297353CC}">
              <c16:uniqueId val="{00000005-23E4-9E49-B4AE-5D5AB40CB9C0}"/>
            </c:ext>
          </c:extLst>
        </c:ser>
        <c:dLbls>
          <c:showLegendKey val="0"/>
          <c:showVal val="0"/>
          <c:showCatName val="0"/>
          <c:showSerName val="0"/>
          <c:showPercent val="0"/>
          <c:showBubbleSize val="0"/>
        </c:dLbls>
        <c:axId val="153785824"/>
        <c:axId val="153787456"/>
      </c:scatterChart>
      <c:valAx>
        <c:axId val="153785824"/>
        <c:scaling>
          <c:logBase val="2"/>
          <c:orientation val="minMax"/>
          <c:max val="12800"/>
          <c:min val="100"/>
        </c:scaling>
        <c:delete val="0"/>
        <c:axPos val="b"/>
        <c:majorGridlines>
          <c:spPr>
            <a:ln w="9525" cap="flat" cmpd="sng" algn="ctr">
              <a:solidFill>
                <a:schemeClr val="tx1">
                  <a:lumMod val="15000"/>
                  <a:lumOff val="85000"/>
                </a:schemeClr>
              </a:solidFill>
              <a:prstDash val="dash"/>
              <a:round/>
            </a:ln>
            <a:effectLst/>
          </c:spPr>
        </c:majorGridlines>
        <c:title>
          <c:tx>
            <c:rich>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dirty="0"/>
                  <a:t>DRAM</a:t>
                </a:r>
                <a:r>
                  <a:rPr lang="en-GB" baseline="0" dirty="0"/>
                  <a:t> MTPS (in log scale)</a:t>
                </a:r>
                <a:endParaRPr lang="en-GB" dirty="0"/>
              </a:p>
            </c:rich>
          </c:tx>
          <c:layout>
            <c:manualLayout>
              <c:xMode val="edge"/>
              <c:yMode val="edge"/>
              <c:x val="0.37812255278473444"/>
              <c:y val="0.90387705286152853"/>
            </c:manualLayout>
          </c:layout>
          <c:overlay val="0"/>
          <c:spPr>
            <a:noFill/>
            <a:ln>
              <a:noFill/>
            </a:ln>
            <a:effectLst/>
          </c:spPr>
          <c:txPr>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2700000" spcFirstLastPara="1" vertOverflow="ellipsis" wrap="square" anchor="ctr" anchorCtr="1"/>
          <a:lstStyle/>
          <a:p>
            <a:pPr>
              <a:defRPr sz="2400" b="0" i="0" u="none" strike="noStrike" kern="1200" baseline="0">
                <a:solidFill>
                  <a:schemeClr val="tx1"/>
                </a:solidFill>
                <a:latin typeface="+mn-lt"/>
                <a:ea typeface="+mn-ea"/>
                <a:cs typeface="+mn-cs"/>
              </a:defRPr>
            </a:pPr>
            <a:endParaRPr lang="en-US"/>
          </a:p>
        </c:txPr>
        <c:crossAx val="153787456"/>
        <c:crosses val="autoZero"/>
        <c:crossBetween val="midCat"/>
        <c:majorUnit val="2"/>
      </c:valAx>
      <c:valAx>
        <c:axId val="153787456"/>
        <c:scaling>
          <c:orientation val="minMax"/>
          <c:max val="1.25"/>
          <c:min val="0.8"/>
        </c:scaling>
        <c:delete val="0"/>
        <c:axPos val="l"/>
        <c:majorGridlines>
          <c:spPr>
            <a:ln w="9525" cap="flat" cmpd="sng" algn="ctr">
              <a:solidFill>
                <a:schemeClr val="bg1">
                  <a:lumMod val="85000"/>
                </a:schemeClr>
              </a:solidFill>
              <a:prstDash val="dash"/>
              <a:round/>
            </a:ln>
            <a:effectLst/>
          </c:spPr>
        </c:majorGridlines>
        <c:title>
          <c:tx>
            <c:rich>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baseline="0"/>
                  <a:t>Geomean speedup </a:t>
                </a:r>
              </a:p>
              <a:p>
                <a:pPr>
                  <a:defRPr/>
                </a:pPr>
                <a:r>
                  <a:rPr lang="en-GB" baseline="0"/>
                  <a:t>over no prefetching</a:t>
                </a:r>
                <a:endParaRPr lang="en-GB"/>
              </a:p>
            </c:rich>
          </c:tx>
          <c:layout>
            <c:manualLayout>
              <c:xMode val="edge"/>
              <c:yMode val="edge"/>
              <c:x val="8.0844438621947342E-3"/>
              <c:y val="0.16638914368557858"/>
            </c:manualLayout>
          </c:layout>
          <c:overlay val="0"/>
          <c:spPr>
            <a:noFill/>
            <a:ln>
              <a:noFill/>
            </a:ln>
            <a:effectLst/>
          </c:spPr>
          <c:txPr>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153785824"/>
        <c:crosses val="autoZero"/>
        <c:crossBetween val="midCat"/>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400">
          <a:solidFill>
            <a:schemeClr val="tx1"/>
          </a:solidFill>
        </a:defRPr>
      </a:pPr>
      <a:endParaRPr lang="en-US"/>
    </a:p>
  </c:txPr>
  <c:externalData r:id="rId3">
    <c:autoUpdate val="0"/>
  </c:externalData>
</c:chartSpace>
</file>

<file path=ppt/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2298385746628946"/>
          <c:y val="4.140083461430949E-2"/>
          <c:w val="0.724120199256715"/>
          <c:h val="0.70382677531232474"/>
        </c:manualLayout>
      </c:layout>
      <c:scatterChart>
        <c:scatterStyle val="smoothMarker"/>
        <c:varyColors val="0"/>
        <c:ser>
          <c:idx val="1"/>
          <c:order val="0"/>
          <c:tx>
            <c:strRef>
              <c:f>'ST-sensitivity'!$CT$16</c:f>
              <c:strCache>
                <c:ptCount val="1"/>
                <c:pt idx="0">
                  <c:v>SPP</c:v>
                </c:pt>
              </c:strCache>
            </c:strRef>
          </c:tx>
          <c:spPr>
            <a:ln w="38100" cap="rnd">
              <a:solidFill>
                <a:schemeClr val="accent6"/>
              </a:solidFill>
              <a:prstDash val="solid"/>
              <a:round/>
            </a:ln>
            <a:effectLst/>
          </c:spPr>
          <c:marker>
            <c:symbol val="circle"/>
            <c:size val="8"/>
            <c:spPr>
              <a:solidFill>
                <a:schemeClr val="accent6"/>
              </a:solidFill>
              <a:ln w="12700">
                <a:solidFill>
                  <a:schemeClr val="accent6">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'ST-sensitivity'!$CT$17:$CT$23</c:f>
              <c:numCache>
                <c:formatCode>General</c:formatCode>
                <c:ptCount val="7"/>
                <c:pt idx="0">
                  <c:v>0.97243341268968464</c:v>
                </c:pt>
                <c:pt idx="1">
                  <c:v>1.0879427583890504</c:v>
                </c:pt>
                <c:pt idx="2">
                  <c:v>1.1468761051513541</c:v>
                </c:pt>
                <c:pt idx="3">
                  <c:v>1.1721656409354826</c:v>
                </c:pt>
                <c:pt idx="4">
                  <c:v>1.1808841707873761</c:v>
                </c:pt>
                <c:pt idx="5">
                  <c:v>1.1830119831161829</c:v>
                </c:pt>
                <c:pt idx="6">
                  <c:v>1.1838549944723795</c:v>
                </c:pt>
              </c:numCache>
            </c:numRef>
          </c:yVal>
          <c:smooth val="1"/>
          <c:extLst>
            <c:ext xmlns:c16="http://schemas.microsoft.com/office/drawing/2014/chart" uri="{C3380CC4-5D6E-409C-BE32-E72D297353CC}">
              <c16:uniqueId val="{00000000-23E4-9E49-B4AE-5D5AB40CB9C0}"/>
            </c:ext>
          </c:extLst>
        </c:ser>
        <c:ser>
          <c:idx val="3"/>
          <c:order val="1"/>
          <c:tx>
            <c:strRef>
              <c:f>'ST-sensitivity'!$CU$16</c:f>
              <c:strCache>
                <c:ptCount val="1"/>
                <c:pt idx="0">
                  <c:v>Bingo</c:v>
                </c:pt>
              </c:strCache>
            </c:strRef>
          </c:tx>
          <c:spPr>
            <a:ln w="38100" cap="rnd">
              <a:solidFill>
                <a:schemeClr val="accent1"/>
              </a:solidFill>
              <a:prstDash val="solid"/>
              <a:round/>
            </a:ln>
            <a:effectLst/>
          </c:spPr>
          <c:marker>
            <c:symbol val="circle"/>
            <c:size val="8"/>
            <c:spPr>
              <a:solidFill>
                <a:schemeClr val="accent1"/>
              </a:solidFill>
              <a:ln w="12700">
                <a:solidFill>
                  <a:schemeClr val="accent1">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'ST-sensitivity'!$CU$17:$CU$23</c:f>
              <c:numCache>
                <c:formatCode>General</c:formatCode>
                <c:ptCount val="7"/>
                <c:pt idx="0">
                  <c:v>0.80725874248017193</c:v>
                </c:pt>
                <c:pt idx="1">
                  <c:v>0.93831291064841227</c:v>
                </c:pt>
                <c:pt idx="2">
                  <c:v>1.0520455918743199</c:v>
                </c:pt>
                <c:pt idx="3">
                  <c:v>1.1432280705440736</c:v>
                </c:pt>
                <c:pt idx="4">
                  <c:v>1.1861222740304298</c:v>
                </c:pt>
                <c:pt idx="5">
                  <c:v>1.1989522156548695</c:v>
                </c:pt>
                <c:pt idx="6">
                  <c:v>1.200509156465865</c:v>
                </c:pt>
              </c:numCache>
            </c:numRef>
          </c:yVal>
          <c:smooth val="1"/>
          <c:extLst>
            <c:ext xmlns:c16="http://schemas.microsoft.com/office/drawing/2014/chart" uri="{C3380CC4-5D6E-409C-BE32-E72D297353CC}">
              <c16:uniqueId val="{00000001-23E4-9E49-B4AE-5D5AB40CB9C0}"/>
            </c:ext>
          </c:extLst>
        </c:ser>
        <c:ser>
          <c:idx val="0"/>
          <c:order val="2"/>
          <c:tx>
            <c:strRef>
              <c:f>'ST-sensitivity'!$CV$16</c:f>
              <c:strCache>
                <c:ptCount val="1"/>
                <c:pt idx="0">
                  <c:v>MLOP</c:v>
                </c:pt>
              </c:strCache>
            </c:strRef>
          </c:tx>
          <c:spPr>
            <a:ln w="38100" cap="rnd">
              <a:solidFill>
                <a:schemeClr val="accent4">
                  <a:lumMod val="75000"/>
                </a:schemeClr>
              </a:solidFill>
              <a:prstDash val="solid"/>
              <a:round/>
            </a:ln>
            <a:effectLst/>
          </c:spPr>
          <c:marker>
            <c:symbol val="circle"/>
            <c:size val="8"/>
            <c:spPr>
              <a:solidFill>
                <a:schemeClr val="accent4">
                  <a:lumMod val="75000"/>
                </a:schemeClr>
              </a:solidFill>
              <a:ln w="12700">
                <a:solidFill>
                  <a:schemeClr val="accent4">
                    <a:lumMod val="50000"/>
                  </a:schemeClr>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'ST-sensitivity'!$CV$17:$CV$23</c:f>
              <c:numCache>
                <c:formatCode>General</c:formatCode>
                <c:ptCount val="7"/>
                <c:pt idx="0">
                  <c:v>0.8402811155073433</c:v>
                </c:pt>
                <c:pt idx="1">
                  <c:v>0.99928486419720453</c:v>
                </c:pt>
                <c:pt idx="2">
                  <c:v>1.1043708691127909</c:v>
                </c:pt>
                <c:pt idx="3">
                  <c:v>1.1689402038313679</c:v>
                </c:pt>
                <c:pt idx="4">
                  <c:v>1.1902479558020136</c:v>
                </c:pt>
                <c:pt idx="5">
                  <c:v>1.1960074334879809</c:v>
                </c:pt>
                <c:pt idx="6">
                  <c:v>1.1974786735920837</c:v>
                </c:pt>
              </c:numCache>
            </c:numRef>
          </c:yVal>
          <c:smooth val="1"/>
          <c:extLst>
            <c:ext xmlns:c16="http://schemas.microsoft.com/office/drawing/2014/chart" uri="{C3380CC4-5D6E-409C-BE32-E72D297353CC}">
              <c16:uniqueId val="{00000002-23E4-9E49-B4AE-5D5AB40CB9C0}"/>
            </c:ext>
          </c:extLst>
        </c:ser>
        <c:ser>
          <c:idx val="6"/>
          <c:order val="3"/>
          <c:tx>
            <c:strRef>
              <c:f>'ST-sensitivity'!$CZ$16</c:f>
              <c:strCache>
                <c:ptCount val="1"/>
                <c:pt idx="0">
                  <c:v>Pythia</c:v>
                </c:pt>
              </c:strCache>
            </c:strRef>
          </c:tx>
          <c:spPr>
            <a:ln w="38100" cap="rnd">
              <a:solidFill>
                <a:srgbClr val="C00000"/>
              </a:solidFill>
              <a:prstDash val="solid"/>
              <a:round/>
            </a:ln>
            <a:effectLst/>
          </c:spPr>
          <c:marker>
            <c:symbol val="circle"/>
            <c:size val="11"/>
            <c:spPr>
              <a:solidFill>
                <a:srgbClr val="FFFF00"/>
              </a:solidFill>
              <a:ln w="28575">
                <a:solidFill>
                  <a:schemeClr val="tx1"/>
                </a:solidFill>
              </a:ln>
              <a:effectLst/>
            </c:spPr>
          </c:marker>
          <c:xVal>
            <c:numRef>
              <c:f>'ST-sensitivity'!$CS$17:$CS$23</c:f>
              <c:numCache>
                <c:formatCode>General</c:formatCode>
                <c:ptCount val="7"/>
                <c:pt idx="0">
                  <c:v>150</c:v>
                </c:pt>
                <c:pt idx="1">
                  <c:v>300</c:v>
                </c:pt>
                <c:pt idx="2">
                  <c:v>600</c:v>
                </c:pt>
                <c:pt idx="3">
                  <c:v>1200</c:v>
                </c:pt>
                <c:pt idx="4">
                  <c:v>2400</c:v>
                </c:pt>
                <c:pt idx="5">
                  <c:v>4800</c:v>
                </c:pt>
                <c:pt idx="6">
                  <c:v>9600</c:v>
                </c:pt>
              </c:numCache>
            </c:numRef>
          </c:xVal>
          <c:yVal>
            <c:numRef>
              <c:f>'ST-sensitivity'!$CZ$17:$CZ$23</c:f>
              <c:numCache>
                <c:formatCode>General</c:formatCode>
                <c:ptCount val="7"/>
                <c:pt idx="0">
                  <c:v>1.0089724469700405</c:v>
                </c:pt>
                <c:pt idx="1">
                  <c:v>1.1307710054646649</c:v>
                </c:pt>
                <c:pt idx="2">
                  <c:v>1.1836779145977339</c:v>
                </c:pt>
                <c:pt idx="3">
                  <c:v>1.2141541345792652</c:v>
                </c:pt>
                <c:pt idx="4">
                  <c:v>1.224211498438099</c:v>
                </c:pt>
                <c:pt idx="5">
                  <c:v>1.2264513238300003</c:v>
                </c:pt>
                <c:pt idx="6">
                  <c:v>1.2277639381864598</c:v>
                </c:pt>
              </c:numCache>
            </c:numRef>
          </c:yVal>
          <c:smooth val="1"/>
          <c:extLst>
            <c:ext xmlns:c16="http://schemas.microsoft.com/office/drawing/2014/chart" uri="{C3380CC4-5D6E-409C-BE32-E72D297353CC}">
              <c16:uniqueId val="{00000005-23E4-9E49-B4AE-5D5AB40CB9C0}"/>
            </c:ext>
          </c:extLst>
        </c:ser>
        <c:dLbls>
          <c:showLegendKey val="0"/>
          <c:showVal val="0"/>
          <c:showCatName val="0"/>
          <c:showSerName val="0"/>
          <c:showPercent val="0"/>
          <c:showBubbleSize val="0"/>
        </c:dLbls>
        <c:axId val="153785824"/>
        <c:axId val="153787456"/>
      </c:scatterChart>
      <c:valAx>
        <c:axId val="153785824"/>
        <c:scaling>
          <c:logBase val="2"/>
          <c:orientation val="minMax"/>
          <c:max val="12800"/>
          <c:min val="100"/>
        </c:scaling>
        <c:delete val="0"/>
        <c:axPos val="b"/>
        <c:majorGridlines>
          <c:spPr>
            <a:ln w="9525" cap="flat" cmpd="sng" algn="ctr">
              <a:solidFill>
                <a:schemeClr val="tx1">
                  <a:lumMod val="15000"/>
                  <a:lumOff val="85000"/>
                </a:schemeClr>
              </a:solidFill>
              <a:prstDash val="dash"/>
              <a:round/>
            </a:ln>
            <a:effectLst/>
          </c:spPr>
        </c:majorGridlines>
        <c:title>
          <c:tx>
            <c:rich>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dirty="0"/>
                  <a:t>DRAM</a:t>
                </a:r>
                <a:r>
                  <a:rPr lang="en-GB" baseline="0" dirty="0"/>
                  <a:t> MTPS (in log scale)</a:t>
                </a:r>
                <a:endParaRPr lang="en-GB" dirty="0"/>
              </a:p>
            </c:rich>
          </c:tx>
          <c:layout>
            <c:manualLayout>
              <c:xMode val="edge"/>
              <c:yMode val="edge"/>
              <c:x val="0.37812255278473444"/>
              <c:y val="0.90387705286152853"/>
            </c:manualLayout>
          </c:layout>
          <c:overlay val="0"/>
          <c:spPr>
            <a:noFill/>
            <a:ln>
              <a:noFill/>
            </a:ln>
            <a:effectLst/>
          </c:spPr>
          <c:txPr>
            <a:bodyPr rot="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2700000" spcFirstLastPara="1" vertOverflow="ellipsis" wrap="square" anchor="ctr" anchorCtr="1"/>
          <a:lstStyle/>
          <a:p>
            <a:pPr>
              <a:defRPr sz="2400" b="0" i="0" u="none" strike="noStrike" kern="1200" baseline="0">
                <a:solidFill>
                  <a:schemeClr val="tx1"/>
                </a:solidFill>
                <a:latin typeface="+mn-lt"/>
                <a:ea typeface="+mn-ea"/>
                <a:cs typeface="+mn-cs"/>
              </a:defRPr>
            </a:pPr>
            <a:endParaRPr lang="en-US"/>
          </a:p>
        </c:txPr>
        <c:crossAx val="153787456"/>
        <c:crosses val="autoZero"/>
        <c:crossBetween val="midCat"/>
        <c:majorUnit val="2"/>
      </c:valAx>
      <c:valAx>
        <c:axId val="153787456"/>
        <c:scaling>
          <c:orientation val="minMax"/>
          <c:max val="1.25"/>
          <c:min val="0.8"/>
        </c:scaling>
        <c:delete val="0"/>
        <c:axPos val="l"/>
        <c:majorGridlines>
          <c:spPr>
            <a:ln w="9525" cap="flat" cmpd="sng" algn="ctr">
              <a:solidFill>
                <a:schemeClr val="bg1">
                  <a:lumMod val="85000"/>
                </a:schemeClr>
              </a:solidFill>
              <a:prstDash val="dash"/>
              <a:round/>
            </a:ln>
            <a:effectLst/>
          </c:spPr>
        </c:majorGridlines>
        <c:title>
          <c:tx>
            <c:rich>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r>
                  <a:rPr lang="en-GB" baseline="0"/>
                  <a:t>Geomean speedup </a:t>
                </a:r>
              </a:p>
              <a:p>
                <a:pPr>
                  <a:defRPr/>
                </a:pPr>
                <a:r>
                  <a:rPr lang="en-GB" baseline="0"/>
                  <a:t>over no prefetching</a:t>
                </a:r>
                <a:endParaRPr lang="en-GB"/>
              </a:p>
            </c:rich>
          </c:tx>
          <c:layout>
            <c:manualLayout>
              <c:xMode val="edge"/>
              <c:yMode val="edge"/>
              <c:x val="8.0844438621947342E-3"/>
              <c:y val="0.16638914368557858"/>
            </c:manualLayout>
          </c:layout>
          <c:overlay val="0"/>
          <c:spPr>
            <a:noFill/>
            <a:ln>
              <a:noFill/>
            </a:ln>
            <a:effectLst/>
          </c:spPr>
          <c:txPr>
            <a:bodyPr rot="-54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a:solidFill>
              <a:schemeClr val="tx1"/>
            </a:solidFill>
          </a:ln>
          <a:effectLst/>
        </c:spPr>
        <c:txPr>
          <a:bodyPr rot="-60000000" spcFirstLastPara="1" vertOverflow="ellipsis" vert="horz" wrap="square" anchor="ctr" anchorCtr="1"/>
          <a:lstStyle/>
          <a:p>
            <a:pPr>
              <a:defRPr sz="2400" b="0" i="0" u="none" strike="noStrike" kern="1200" baseline="0">
                <a:solidFill>
                  <a:schemeClr val="tx1"/>
                </a:solidFill>
                <a:latin typeface="+mn-lt"/>
                <a:ea typeface="+mn-ea"/>
                <a:cs typeface="+mn-cs"/>
              </a:defRPr>
            </a:pPr>
            <a:endParaRPr lang="en-US"/>
          </a:p>
        </c:txPr>
        <c:crossAx val="153785824"/>
        <c:crosses val="autoZero"/>
        <c:crossBetween val="midCat"/>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400">
          <a:solidFill>
            <a:schemeClr val="tx1"/>
          </a:solidFill>
        </a:defRPr>
      </a:pPr>
      <a:endParaRPr lang="en-US"/>
    </a:p>
  </c:txPr>
  <c:externalData r:id="rId3">
    <c:autoUpdate val="0"/>
  </c:externalData>
</c:chartSpace>
</file>

<file path=ppt/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7"/>
    </mc:Choice>
    <mc:Fallback>
      <c:style val="7"/>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6.3941054243219594E-2"/>
          <c:y val="4.8983281677068301E-2"/>
          <c:w val="0.90133672353455796"/>
          <c:h val="0.79114703361194805"/>
        </c:manualLayout>
      </c:layout>
      <c:barChart>
        <c:barDir val="col"/>
        <c:grouping val="clustered"/>
        <c:varyColors val="1"/>
        <c:ser>
          <c:idx val="0"/>
          <c:order val="0"/>
          <c:tx>
            <c:strRef>
              <c:f>Sheet1!$B$1</c:f>
              <c:strCache>
                <c:ptCount val="1"/>
                <c:pt idx="0">
                  <c:v>System/Application Crash</c:v>
                </c:pt>
              </c:strCache>
            </c:strRef>
          </c:tx>
          <c:invertIfNegative val="0"/>
          <c:dPt>
            <c:idx val="0"/>
            <c:invertIfNegative val="0"/>
            <c:bubble3D val="0"/>
            <c:spPr>
              <a:gradFill rotWithShape="1">
                <a:gsLst>
                  <a:gs pos="0">
                    <a:schemeClr val="accent5">
                      <a:shade val="65000"/>
                      <a:satMod val="103000"/>
                      <a:lumMod val="102000"/>
                      <a:tint val="94000"/>
                    </a:schemeClr>
                  </a:gs>
                  <a:gs pos="50000">
                    <a:schemeClr val="accent5">
                      <a:shade val="65000"/>
                      <a:satMod val="110000"/>
                      <a:lumMod val="100000"/>
                      <a:shade val="100000"/>
                    </a:schemeClr>
                  </a:gs>
                  <a:gs pos="100000">
                    <a:schemeClr val="accent5">
                      <a:shade val="65000"/>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1-30A2-8040-83D1-3CFDD9F44996}"/>
              </c:ext>
            </c:extLst>
          </c:dPt>
          <c:dPt>
            <c:idx val="1"/>
            <c:invertIfNegative val="0"/>
            <c:bubble3D val="0"/>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3-30A2-8040-83D1-3CFDD9F44996}"/>
              </c:ext>
            </c:extLst>
          </c:dPt>
          <c:dPt>
            <c:idx val="2"/>
            <c:invertIfNegative val="0"/>
            <c:bubble3D val="0"/>
            <c:spPr>
              <a:gradFill rotWithShape="1">
                <a:gsLst>
                  <a:gs pos="0">
                    <a:schemeClr val="accent5">
                      <a:tint val="65000"/>
                      <a:satMod val="103000"/>
                      <a:lumMod val="102000"/>
                      <a:tint val="94000"/>
                    </a:schemeClr>
                  </a:gs>
                  <a:gs pos="50000">
                    <a:schemeClr val="accent5">
                      <a:tint val="65000"/>
                      <a:satMod val="110000"/>
                      <a:lumMod val="100000"/>
                      <a:shade val="100000"/>
                    </a:schemeClr>
                  </a:gs>
                  <a:gs pos="100000">
                    <a:schemeClr val="accent5">
                      <a:tint val="65000"/>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5-30A2-8040-83D1-3CFDD9F44996}"/>
              </c:ext>
            </c:extLst>
          </c:dPt>
          <c:errBars>
            <c:errBarType val="both"/>
            <c:errValType val="cust"/>
            <c:noEndCap val="0"/>
            <c:plus>
              <c:numRef>
                <c:f>Sheet1!$D$2:$D$4</c:f>
                <c:numCache>
                  <c:formatCode>General</c:formatCode>
                  <c:ptCount val="3"/>
                  <c:pt idx="0">
                    <c:v>0.28470000000000001</c:v>
                  </c:pt>
                  <c:pt idx="1">
                    <c:v>0.14299999999999999</c:v>
                  </c:pt>
                  <c:pt idx="2">
                    <c:v>0.23699999999999999</c:v>
                  </c:pt>
                </c:numCache>
              </c:numRef>
            </c:plus>
            <c:minus>
              <c:numRef>
                <c:f>Sheet1!$D$2:$D$4</c:f>
                <c:numCache>
                  <c:formatCode>General</c:formatCode>
                  <c:ptCount val="3"/>
                  <c:pt idx="0">
                    <c:v>0.28470000000000001</c:v>
                  </c:pt>
                  <c:pt idx="1">
                    <c:v>0.14299999999999999</c:v>
                  </c:pt>
                  <c:pt idx="2">
                    <c:v>0.23699999999999999</c:v>
                  </c:pt>
                </c:numCache>
              </c:numRef>
            </c:minus>
            <c:spPr>
              <a:noFill/>
              <a:ln w="25400" cap="flat" cmpd="sng" algn="ctr">
                <a:solidFill>
                  <a:schemeClr val="tx1">
                    <a:lumMod val="65000"/>
                    <a:lumOff val="35000"/>
                  </a:schemeClr>
                </a:solidFill>
                <a:round/>
              </a:ln>
              <a:effectLst/>
            </c:spPr>
          </c:errBars>
          <c:cat>
            <c:strRef>
              <c:f>Sheet1!$A$2:$A$4</c:f>
              <c:strCache>
                <c:ptCount val="3"/>
                <c:pt idx="0">
                  <c:v>App/Data A</c:v>
                </c:pt>
                <c:pt idx="1">
                  <c:v>App/Data B</c:v>
                </c:pt>
                <c:pt idx="2">
                  <c:v>App/Data C</c:v>
                </c:pt>
              </c:strCache>
            </c:strRef>
          </c:cat>
          <c:val>
            <c:numRef>
              <c:f>Sheet1!$B$2:$B$4</c:f>
              <c:numCache>
                <c:formatCode>General</c:formatCode>
                <c:ptCount val="3"/>
                <c:pt idx="0">
                  <c:v>1.041365345675441</c:v>
                </c:pt>
                <c:pt idx="1">
                  <c:v>0.63897763578274802</c:v>
                </c:pt>
                <c:pt idx="2">
                  <c:v>0.247729149463254</c:v>
                </c:pt>
              </c:numCache>
            </c:numRef>
          </c:val>
          <c:extLst>
            <c:ext xmlns:c16="http://schemas.microsoft.com/office/drawing/2014/chart" uri="{C3380CC4-5D6E-409C-BE32-E72D297353CC}">
              <c16:uniqueId val="{00000006-30A2-8040-83D1-3CFDD9F44996}"/>
            </c:ext>
          </c:extLst>
        </c:ser>
        <c:dLbls>
          <c:showLegendKey val="0"/>
          <c:showVal val="0"/>
          <c:showCatName val="0"/>
          <c:showSerName val="0"/>
          <c:showPercent val="0"/>
          <c:showBubbleSize val="0"/>
        </c:dLbls>
        <c:gapWidth val="60"/>
        <c:overlap val="-24"/>
        <c:axId val="1272880312"/>
        <c:axId val="1280023800"/>
      </c:barChart>
      <c:catAx>
        <c:axId val="1272880312"/>
        <c:scaling>
          <c:orientation val="minMax"/>
        </c:scaling>
        <c:delete val="0"/>
        <c:axPos val="b"/>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2800" b="0" i="0" u="none" strike="noStrike" kern="1200" baseline="0">
                <a:solidFill>
                  <a:schemeClr val="tx1">
                    <a:lumMod val="65000"/>
                    <a:lumOff val="35000"/>
                  </a:schemeClr>
                </a:solidFill>
                <a:latin typeface="+mn-lt"/>
                <a:ea typeface="+mn-ea"/>
                <a:cs typeface="+mn-cs"/>
              </a:defRPr>
            </a:pPr>
            <a:endParaRPr lang="en-US"/>
          </a:p>
        </c:txPr>
        <c:crossAx val="1280023800"/>
        <c:crosses val="autoZero"/>
        <c:auto val="1"/>
        <c:lblAlgn val="ctr"/>
        <c:lblOffset val="100"/>
        <c:noMultiLvlLbl val="0"/>
      </c:catAx>
      <c:valAx>
        <c:axId val="1280023800"/>
        <c:scaling>
          <c:orientation val="minMax"/>
          <c:min val="0"/>
        </c:scaling>
        <c:delete val="1"/>
        <c:axPos val="l"/>
        <c:title>
          <c:tx>
            <c:rich>
              <a:bodyPr rot="-5400000" spcFirstLastPara="1" vertOverflow="ellipsis" vert="horz" wrap="square" anchor="ctr" anchorCtr="1"/>
              <a:lstStyle/>
              <a:p>
                <a:pPr>
                  <a:defRPr sz="2800" b="0" i="0" u="none" strike="noStrike" kern="1200" baseline="0">
                    <a:solidFill>
                      <a:schemeClr val="tx1">
                        <a:lumMod val="65000"/>
                        <a:lumOff val="35000"/>
                      </a:schemeClr>
                    </a:solidFill>
                    <a:latin typeface="+mn-lt"/>
                    <a:ea typeface="+mn-ea"/>
                    <a:cs typeface="+mn-cs"/>
                  </a:defRPr>
                </a:pPr>
                <a:r>
                  <a:rPr lang="en-US"/>
                  <a:t>Memory error vulnerability</a:t>
                </a:r>
              </a:p>
            </c:rich>
          </c:tx>
          <c:overlay val="0"/>
          <c:spPr>
            <a:noFill/>
            <a:ln>
              <a:noFill/>
            </a:ln>
            <a:effectLst/>
          </c:spPr>
        </c:title>
        <c:numFmt formatCode="General" sourceLinked="1"/>
        <c:majorTickMark val="none"/>
        <c:minorTickMark val="none"/>
        <c:tickLblPos val="nextTo"/>
        <c:crossAx val="1272880312"/>
        <c:crosses val="autoZero"/>
        <c:crossBetween val="between"/>
      </c:valAx>
      <c:spPr>
        <a:noFill/>
        <a:ln>
          <a:noFill/>
        </a:ln>
        <a:effectLst/>
      </c:spPr>
    </c:plotArea>
    <c:plotVisOnly val="1"/>
    <c:dispBlanksAs val="gap"/>
    <c:showDLblsOverMax val="0"/>
  </c:chart>
  <c:spPr>
    <a:noFill/>
    <a:ln>
      <a:noFill/>
    </a:ln>
    <a:effectLst/>
  </c:spPr>
  <c:txPr>
    <a:bodyPr/>
    <a:lstStyle/>
    <a:p>
      <a:pPr>
        <a:defRPr sz="2800"/>
      </a:pPr>
      <a:endParaRPr lang="en-US"/>
    </a:p>
  </c:txPr>
  <c:externalData r:id="rId2">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rawings/drawing1.xml><?xml version="1.0" encoding="utf-8"?>
<c:userShapes xmlns:c="http://schemas.openxmlformats.org/drawingml/2006/chart">
  <cdr:relSizeAnchor xmlns:cdr="http://schemas.openxmlformats.org/drawingml/2006/chartDrawing">
    <cdr:from>
      <cdr:x>0.90288</cdr:x>
      <cdr:y>0.12877</cdr:y>
    </cdr:from>
    <cdr:to>
      <cdr:x>0.90288</cdr:x>
      <cdr:y>0.59181</cdr:y>
    </cdr:to>
    <cdr:cxnSp macro="">
      <cdr:nvCxnSpPr>
        <cdr:cNvPr id="3" name="Straight Connector 2">
          <a:extLst xmlns:a="http://schemas.openxmlformats.org/drawingml/2006/main">
            <a:ext uri="{FF2B5EF4-FFF2-40B4-BE49-F238E27FC236}">
              <a16:creationId xmlns:a16="http://schemas.microsoft.com/office/drawing/2014/main" id="{098D1079-4621-DC4F-9D9C-ECCF83AB901A}"/>
            </a:ext>
          </a:extLst>
        </cdr:cNvPr>
        <cdr:cNvCxnSpPr/>
      </cdr:nvCxnSpPr>
      <cdr:spPr>
        <a:xfrm xmlns:a="http://schemas.openxmlformats.org/drawingml/2006/main" flipV="1">
          <a:off x="8393575" y="613458"/>
          <a:ext cx="0" cy="2205942"/>
        </a:xfrm>
        <a:prstGeom xmlns:a="http://schemas.openxmlformats.org/drawingml/2006/main" prst="line">
          <a:avLst/>
        </a:prstGeom>
        <a:ln xmlns:a="http://schemas.openxmlformats.org/drawingml/2006/main" w="28575">
          <a:solidFill>
            <a:schemeClr val="tx1">
              <a:lumMod val="75000"/>
              <a:lumOff val="25000"/>
            </a:schemeClr>
          </a:solidFill>
          <a:prstDash val="dash"/>
          <a:headEnd type="none" w="med" len="med"/>
          <a:tailEnd type="none" w="med" len="med"/>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ppt/drawings/drawing2.xml><?xml version="1.0" encoding="utf-8"?>
<c:userShapes xmlns:c="http://schemas.openxmlformats.org/drawingml/2006/chart">
  <cdr:relSizeAnchor xmlns:cdr="http://schemas.openxmlformats.org/drawingml/2006/chartDrawing">
    <cdr:from>
      <cdr:x>0.14141</cdr:x>
      <cdr:y>0.03248</cdr:y>
    </cdr:from>
    <cdr:to>
      <cdr:x>0.42698</cdr:x>
      <cdr:y>0.14518</cdr:y>
    </cdr:to>
    <cdr:sp macro="" textlink="">
      <cdr:nvSpPr>
        <cdr:cNvPr id="2" name="TextBox 1">
          <a:extLst xmlns:a="http://schemas.openxmlformats.org/drawingml/2006/main">
            <a:ext uri="{FF2B5EF4-FFF2-40B4-BE49-F238E27FC236}">
              <a16:creationId xmlns:a16="http://schemas.microsoft.com/office/drawing/2014/main" id="{DF0EF052-1488-F14F-93AC-9A50A084E40B}"/>
            </a:ext>
          </a:extLst>
        </cdr:cNvPr>
        <cdr:cNvSpPr txBox="1"/>
      </cdr:nvSpPr>
      <cdr:spPr>
        <a:xfrm xmlns:a="http://schemas.openxmlformats.org/drawingml/2006/main">
          <a:off x="661793" y="90793"/>
          <a:ext cx="1336465" cy="314985"/>
        </a:xfrm>
        <a:prstGeom xmlns:a="http://schemas.openxmlformats.org/drawingml/2006/main" prst="rect">
          <a:avLst/>
        </a:prstGeom>
      </cdr:spPr>
      <cdr:txBody>
        <a:bodyPr xmlns:a="http://schemas.openxmlformats.org/drawingml/2006/main" wrap="non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000" b="1"/>
            <a:t>(a)</a:t>
          </a:r>
          <a:r>
            <a:rPr lang="en-US" sz="1000" b="1" baseline="0"/>
            <a:t> </a:t>
          </a:r>
          <a:r>
            <a:rPr lang="en-US" sz="1000" b="1"/>
            <a:t>INT32, ADD</a:t>
          </a:r>
          <a:r>
            <a:rPr lang="en-US" sz="1000" b="0"/>
            <a:t> (1 DPU)</a:t>
          </a:r>
        </a:p>
      </cdr:txBody>
    </cdr:sp>
  </cdr:relSizeAnchor>
  <cdr:relSizeAnchor xmlns:cdr="http://schemas.openxmlformats.org/drawingml/2006/chartDrawing">
    <cdr:from>
      <cdr:x>0.03118</cdr:x>
      <cdr:y>0.82039</cdr:y>
    </cdr:from>
    <cdr:to>
      <cdr:x>0.16175</cdr:x>
      <cdr:y>0.88401</cdr:y>
    </cdr:to>
    <cdr:sp macro="" textlink="">
      <cdr:nvSpPr>
        <cdr:cNvPr id="3" name="Rectangle 2">
          <a:extLst xmlns:a="http://schemas.openxmlformats.org/drawingml/2006/main">
            <a:ext uri="{FF2B5EF4-FFF2-40B4-BE49-F238E27FC236}">
              <a16:creationId xmlns:a16="http://schemas.microsoft.com/office/drawing/2014/main" id="{E119D161-B698-C34F-A096-FAD6AC5487BA}"/>
            </a:ext>
          </a:extLst>
        </cdr:cNvPr>
        <cdr:cNvSpPr/>
      </cdr:nvSpPr>
      <cdr:spPr>
        <a:xfrm xmlns:a="http://schemas.openxmlformats.org/drawingml/2006/main" rot="18950358" flipV="1">
          <a:off x="145901" y="2292982"/>
          <a:ext cx="611068" cy="177803"/>
        </a:xfrm>
        <a:prstGeom xmlns:a="http://schemas.openxmlformats.org/drawingml/2006/main" prst="rect">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91440" tIns="45720" rIns="91440" bIns="4572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l"/>
          <a:endParaRPr lang="en-US" sz="1100"/>
        </a:p>
      </cdr:txBody>
    </cdr:sp>
  </cdr:relSizeAnchor>
  <cdr:relSizeAnchor xmlns:cdr="http://schemas.openxmlformats.org/drawingml/2006/chartDrawing">
    <cdr:from>
      <cdr:x>0.77363</cdr:x>
      <cdr:y>0.81068</cdr:y>
    </cdr:from>
    <cdr:to>
      <cdr:x>0.86405</cdr:x>
      <cdr:y>0.91162</cdr:y>
    </cdr:to>
    <cdr:sp macro="" textlink="">
      <cdr:nvSpPr>
        <cdr:cNvPr id="4" name="Rectangle 3">
          <a:extLst xmlns:a="http://schemas.openxmlformats.org/drawingml/2006/main">
            <a:ext uri="{FF2B5EF4-FFF2-40B4-BE49-F238E27FC236}">
              <a16:creationId xmlns:a16="http://schemas.microsoft.com/office/drawing/2014/main" id="{6F144DA0-F221-484F-BAE9-E0442D4EF9F4}"/>
            </a:ext>
          </a:extLst>
        </cdr:cNvPr>
        <cdr:cNvSpPr/>
      </cdr:nvSpPr>
      <cdr:spPr>
        <a:xfrm xmlns:a="http://schemas.openxmlformats.org/drawingml/2006/main" rot="18950358">
          <a:off x="3620572" y="2265822"/>
          <a:ext cx="423190" cy="282127"/>
        </a:xfrm>
        <a:prstGeom xmlns:a="http://schemas.openxmlformats.org/drawingml/2006/main" prst="rect">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0" tIns="0" rIns="0" bIns="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r"/>
          <a:r>
            <a:rPr lang="en-US" sz="1000">
              <a:solidFill>
                <a:schemeClr val="tx1"/>
              </a:solidFill>
            </a:rPr>
            <a:t>2</a:t>
          </a:r>
        </a:p>
      </cdr:txBody>
    </cdr:sp>
  </cdr:relSizeAnchor>
  <cdr:relSizeAnchor xmlns:cdr="http://schemas.openxmlformats.org/drawingml/2006/chartDrawing">
    <cdr:from>
      <cdr:x>0.7382</cdr:x>
      <cdr:y>0.79928</cdr:y>
    </cdr:from>
    <cdr:to>
      <cdr:x>0.80682</cdr:x>
      <cdr:y>0.89976</cdr:y>
    </cdr:to>
    <cdr:sp macro="" textlink="">
      <cdr:nvSpPr>
        <cdr:cNvPr id="5" name="Rectangle 4">
          <a:extLst xmlns:a="http://schemas.openxmlformats.org/drawingml/2006/main">
            <a:ext uri="{FF2B5EF4-FFF2-40B4-BE49-F238E27FC236}">
              <a16:creationId xmlns:a16="http://schemas.microsoft.com/office/drawing/2014/main" id="{90539433-DDEC-FA4F-A51B-B0E6DAA77E86}"/>
            </a:ext>
          </a:extLst>
        </cdr:cNvPr>
        <cdr:cNvSpPr/>
      </cdr:nvSpPr>
      <cdr:spPr>
        <a:xfrm xmlns:a="http://schemas.openxmlformats.org/drawingml/2006/main" rot="18950358">
          <a:off x="3454760" y="2233983"/>
          <a:ext cx="321176" cy="280832"/>
        </a:xfrm>
        <a:prstGeom xmlns:a="http://schemas.openxmlformats.org/drawingml/2006/main" prst="rect">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0" tIns="0" rIns="0" bIns="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r"/>
          <a:r>
            <a:rPr lang="en-US" sz="1000">
              <a:solidFill>
                <a:schemeClr val="tx1"/>
              </a:solidFill>
            </a:rPr>
            <a:t>1</a:t>
          </a:r>
        </a:p>
      </cdr:txBody>
    </cdr:sp>
  </cdr:relSizeAnchor>
  <cdr:relSizeAnchor xmlns:cdr="http://schemas.openxmlformats.org/drawingml/2006/chartDrawing">
    <cdr:from>
      <cdr:x>0.85818</cdr:x>
      <cdr:y>0.81973</cdr:y>
    </cdr:from>
    <cdr:to>
      <cdr:x>0.9687</cdr:x>
      <cdr:y>0.92067</cdr:y>
    </cdr:to>
    <cdr:sp macro="" textlink="">
      <cdr:nvSpPr>
        <cdr:cNvPr id="6" name="Rectangle 5">
          <a:extLst xmlns:a="http://schemas.openxmlformats.org/drawingml/2006/main">
            <a:ext uri="{FF2B5EF4-FFF2-40B4-BE49-F238E27FC236}">
              <a16:creationId xmlns:a16="http://schemas.microsoft.com/office/drawing/2014/main" id="{AFC48ECF-5AC6-D24C-BB45-70F0790CED2B}"/>
            </a:ext>
          </a:extLst>
        </cdr:cNvPr>
        <cdr:cNvSpPr/>
      </cdr:nvSpPr>
      <cdr:spPr>
        <a:xfrm xmlns:a="http://schemas.openxmlformats.org/drawingml/2006/main" rot="18950358">
          <a:off x="4016261" y="2291120"/>
          <a:ext cx="517233" cy="282128"/>
        </a:xfrm>
        <a:prstGeom xmlns:a="http://schemas.openxmlformats.org/drawingml/2006/main" prst="rect">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0" tIns="0" rIns="0" bIns="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r"/>
          <a:r>
            <a:rPr lang="en-US" sz="1000">
              <a:solidFill>
                <a:schemeClr val="tx1"/>
              </a:solidFill>
            </a:rPr>
            <a:t>8</a:t>
          </a:r>
        </a:p>
      </cdr:txBody>
    </cdr:sp>
  </cdr:relSizeAnchor>
  <cdr:relSizeAnchor xmlns:cdr="http://schemas.openxmlformats.org/drawingml/2006/chartDrawing">
    <cdr:from>
      <cdr:x>0.83298</cdr:x>
      <cdr:y>0.80474</cdr:y>
    </cdr:from>
    <cdr:to>
      <cdr:x>0.91336</cdr:x>
      <cdr:y>0.90568</cdr:y>
    </cdr:to>
    <cdr:sp macro="" textlink="">
      <cdr:nvSpPr>
        <cdr:cNvPr id="7" name="Rectangle 6">
          <a:extLst xmlns:a="http://schemas.openxmlformats.org/drawingml/2006/main">
            <a:ext uri="{FF2B5EF4-FFF2-40B4-BE49-F238E27FC236}">
              <a16:creationId xmlns:a16="http://schemas.microsoft.com/office/drawing/2014/main" id="{73F0D319-4AF1-664C-8CC7-33ABFD5DB396}"/>
            </a:ext>
          </a:extLst>
        </cdr:cNvPr>
        <cdr:cNvSpPr/>
      </cdr:nvSpPr>
      <cdr:spPr>
        <a:xfrm xmlns:a="http://schemas.openxmlformats.org/drawingml/2006/main" rot="18950358">
          <a:off x="3898357" y="2249224"/>
          <a:ext cx="376169" cy="282127"/>
        </a:xfrm>
        <a:prstGeom xmlns:a="http://schemas.openxmlformats.org/drawingml/2006/main" prst="rect">
          <a:avLst/>
        </a:prstGeom>
        <a:solidFill xmlns:a="http://schemas.openxmlformats.org/drawingml/2006/main">
          <a:schemeClr val="bg1"/>
        </a:solidFill>
        <a:ln xmlns:a="http://schemas.openxmlformats.org/drawingml/2006/main">
          <a:solidFill>
            <a:schemeClr val="bg1"/>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ot="0" spcFirstLastPara="0" vert="horz" wrap="square" lIns="0" tIns="0" rIns="0" bIns="0" numCol="1" spcCol="0" rtlCol="0" fromWordArt="0" anchor="t" anchorCtr="0" forceAA="0" compatLnSpc="1">
          <a:prstTxWarp prst="textNoShape">
            <a:avLst/>
          </a:prstTxWarp>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r"/>
          <a:r>
            <a:rPr lang="en-US" sz="1000">
              <a:solidFill>
                <a:schemeClr val="tx1"/>
              </a:solidFill>
            </a:rPr>
            <a:t>4</a:t>
          </a:r>
        </a:p>
      </cdr:txBody>
    </cdr:sp>
  </cdr:relSizeAnchor>
</c:userShapes>
</file>

<file path=ppt/drawings/drawing3.xml><?xml version="1.0" encoding="utf-8"?>
<c:userShapes xmlns:c="http://schemas.openxmlformats.org/drawingml/2006/chart">
  <cdr:relSizeAnchor xmlns:cdr="http://schemas.openxmlformats.org/drawingml/2006/chartDrawing">
    <cdr:from>
      <cdr:x>0.85682</cdr:x>
      <cdr:y>0.06781</cdr:y>
    </cdr:from>
    <cdr:to>
      <cdr:x>0.85682</cdr:x>
      <cdr:y>0.65872</cdr:y>
    </cdr:to>
    <cdr:cxnSp macro="">
      <cdr:nvCxnSpPr>
        <cdr:cNvPr id="2" name="Straight Connector 1">
          <a:extLst xmlns:a="http://schemas.openxmlformats.org/drawingml/2006/main">
            <a:ext uri="{FF2B5EF4-FFF2-40B4-BE49-F238E27FC236}">
              <a16:creationId xmlns:a16="http://schemas.microsoft.com/office/drawing/2014/main" id="{00F891FD-3D50-6D40-9596-4076114A2B91}"/>
            </a:ext>
          </a:extLst>
        </cdr:cNvPr>
        <cdr:cNvCxnSpPr/>
      </cdr:nvCxnSpPr>
      <cdr:spPr>
        <a:xfrm xmlns:a="http://schemas.openxmlformats.org/drawingml/2006/main" flipV="1">
          <a:off x="7439172" y="268543"/>
          <a:ext cx="0" cy="2340000"/>
        </a:xfrm>
        <a:prstGeom xmlns:a="http://schemas.openxmlformats.org/drawingml/2006/main" prst="line">
          <a:avLst/>
        </a:prstGeom>
        <a:ln xmlns:a="http://schemas.openxmlformats.org/drawingml/2006/main" w="12700">
          <a:prstDash val="dash"/>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0.12309</cdr:x>
      <cdr:y>0.37843</cdr:y>
    </cdr:from>
    <cdr:to>
      <cdr:x>0.97907</cdr:x>
      <cdr:y>0.37843</cdr:y>
    </cdr:to>
    <cdr:cxnSp macro="">
      <cdr:nvCxnSpPr>
        <cdr:cNvPr id="4" name="Straight Connector 3">
          <a:extLst xmlns:a="http://schemas.openxmlformats.org/drawingml/2006/main">
            <a:ext uri="{FF2B5EF4-FFF2-40B4-BE49-F238E27FC236}">
              <a16:creationId xmlns:a16="http://schemas.microsoft.com/office/drawing/2014/main" id="{98DB0197-3862-8946-9922-BE04C1B1B1F6}"/>
            </a:ext>
          </a:extLst>
        </cdr:cNvPr>
        <cdr:cNvCxnSpPr/>
      </cdr:nvCxnSpPr>
      <cdr:spPr>
        <a:xfrm xmlns:a="http://schemas.openxmlformats.org/drawingml/2006/main">
          <a:off x="1068751" y="1498596"/>
          <a:ext cx="7431903" cy="0"/>
        </a:xfrm>
        <a:prstGeom xmlns:a="http://schemas.openxmlformats.org/drawingml/2006/main" prst="line">
          <a:avLst/>
        </a:prstGeom>
        <a:ln xmlns:a="http://schemas.openxmlformats.org/drawingml/2006/main" w="25400">
          <a:solidFill>
            <a:schemeClr val="accent1"/>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0.57408</cdr:x>
      <cdr:y>0.06834</cdr:y>
    </cdr:from>
    <cdr:to>
      <cdr:x>0.57408</cdr:x>
      <cdr:y>0.65925</cdr:y>
    </cdr:to>
    <cdr:cxnSp macro="">
      <cdr:nvCxnSpPr>
        <cdr:cNvPr id="7" name="Straight Connector 6">
          <a:extLst xmlns:a="http://schemas.openxmlformats.org/drawingml/2006/main">
            <a:ext uri="{FF2B5EF4-FFF2-40B4-BE49-F238E27FC236}">
              <a16:creationId xmlns:a16="http://schemas.microsoft.com/office/drawing/2014/main" id="{A4C5590F-F1DC-E649-BD5E-160ACE05BF26}"/>
            </a:ext>
          </a:extLst>
        </cdr:cNvPr>
        <cdr:cNvCxnSpPr/>
      </cdr:nvCxnSpPr>
      <cdr:spPr>
        <a:xfrm xmlns:a="http://schemas.openxmlformats.org/drawingml/2006/main" flipV="1">
          <a:off x="4984350" y="270642"/>
          <a:ext cx="0" cy="2340000"/>
        </a:xfrm>
        <a:prstGeom xmlns:a="http://schemas.openxmlformats.org/drawingml/2006/main" prst="line">
          <a:avLst/>
        </a:prstGeom>
        <a:ln xmlns:a="http://schemas.openxmlformats.org/drawingml/2006/main" w="12700">
          <a:prstDash val="dash"/>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0.86628</cdr:x>
      <cdr:y>0.68505</cdr:y>
    </cdr:from>
    <cdr:to>
      <cdr:x>0.89022</cdr:x>
      <cdr:y>0.90751</cdr:y>
    </cdr:to>
    <cdr:sp macro="" textlink="">
      <cdr:nvSpPr>
        <cdr:cNvPr id="5" name="TextBox 2">
          <a:extLst xmlns:a="http://schemas.openxmlformats.org/drawingml/2006/main">
            <a:ext uri="{FF2B5EF4-FFF2-40B4-BE49-F238E27FC236}">
              <a16:creationId xmlns:a16="http://schemas.microsoft.com/office/drawing/2014/main" id="{EB943F8D-E402-6A4C-A99D-66736CC995CA}"/>
            </a:ext>
          </a:extLst>
        </cdr:cNvPr>
        <cdr:cNvSpPr txBox="1"/>
      </cdr:nvSpPr>
      <cdr:spPr>
        <a:xfrm xmlns:a="http://schemas.openxmlformats.org/drawingml/2006/main" rot="16200000">
          <a:off x="7480727" y="2924259"/>
          <a:ext cx="847045"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r>
            <a:rPr lang="en-US" sz="1400" b="1" baseline="0" dirty="0"/>
            <a:t> (1)</a:t>
          </a:r>
          <a:endParaRPr lang="en-US" sz="1400" b="1" dirty="0"/>
        </a:p>
      </cdr:txBody>
    </cdr:sp>
  </cdr:relSizeAnchor>
  <cdr:relSizeAnchor xmlns:cdr="http://schemas.openxmlformats.org/drawingml/2006/chartDrawing">
    <cdr:from>
      <cdr:x>0.90658</cdr:x>
      <cdr:y>0.67933</cdr:y>
    </cdr:from>
    <cdr:to>
      <cdr:x>0.93051</cdr:x>
      <cdr:y>0.90508</cdr:y>
    </cdr:to>
    <cdr:sp macro="" textlink="">
      <cdr:nvSpPr>
        <cdr:cNvPr id="6" name="TextBox 2">
          <a:extLst xmlns:a="http://schemas.openxmlformats.org/drawingml/2006/main">
            <a:ext uri="{FF2B5EF4-FFF2-40B4-BE49-F238E27FC236}">
              <a16:creationId xmlns:a16="http://schemas.microsoft.com/office/drawing/2014/main" id="{930F339E-2FB7-0343-9F8C-B5FCF882A426}"/>
            </a:ext>
          </a:extLst>
        </cdr:cNvPr>
        <cdr:cNvSpPr txBox="1"/>
      </cdr:nvSpPr>
      <cdr:spPr>
        <a:xfrm xmlns:a="http://schemas.openxmlformats.org/drawingml/2006/main" rot="16200000">
          <a:off x="7837108" y="2908747"/>
          <a:ext cx="859594"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r>
            <a:rPr lang="en-US" sz="1400" b="1" baseline="0" dirty="0"/>
            <a:t> (2)</a:t>
          </a:r>
          <a:endParaRPr lang="en-US" sz="1400" b="1" dirty="0"/>
        </a:p>
      </cdr:txBody>
    </cdr:sp>
  </cdr:relSizeAnchor>
  <cdr:relSizeAnchor xmlns:cdr="http://schemas.openxmlformats.org/drawingml/2006/chartDrawing">
    <cdr:from>
      <cdr:x>0.94666</cdr:x>
      <cdr:y>0.68284</cdr:y>
    </cdr:from>
    <cdr:to>
      <cdr:x>0.9706</cdr:x>
      <cdr:y>0.84686</cdr:y>
    </cdr:to>
    <cdr:sp macro="" textlink="">
      <cdr:nvSpPr>
        <cdr:cNvPr id="8" name="TextBox 2">
          <a:extLst xmlns:a="http://schemas.openxmlformats.org/drawingml/2006/main">
            <a:ext uri="{FF2B5EF4-FFF2-40B4-BE49-F238E27FC236}">
              <a16:creationId xmlns:a16="http://schemas.microsoft.com/office/drawing/2014/main" id="{930F339E-2FB7-0343-9F8C-B5FCF882A426}"/>
            </a:ext>
          </a:extLst>
        </cdr:cNvPr>
        <cdr:cNvSpPr txBox="1"/>
      </cdr:nvSpPr>
      <cdr:spPr>
        <a:xfrm xmlns:a="http://schemas.openxmlformats.org/drawingml/2006/main" rot="16200000">
          <a:off x="8315417" y="2804597"/>
          <a:ext cx="624552"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p>
      </cdr:txBody>
    </cdr:sp>
  </cdr:relSizeAnchor>
  <cdr:relSizeAnchor xmlns:cdr="http://schemas.openxmlformats.org/drawingml/2006/chartDrawing">
    <cdr:from>
      <cdr:x>0.21822</cdr:x>
      <cdr:y>0.93382</cdr:y>
    </cdr:from>
    <cdr:to>
      <cdr:x>0.48622</cdr:x>
      <cdr:y>1</cdr:y>
    </cdr:to>
    <cdr:sp macro="" textlink="">
      <cdr:nvSpPr>
        <cdr:cNvPr id="9" name="TextBox 2">
          <a:extLst xmlns:a="http://schemas.openxmlformats.org/drawingml/2006/main">
            <a:ext uri="{FF2B5EF4-FFF2-40B4-BE49-F238E27FC236}">
              <a16:creationId xmlns:a16="http://schemas.microsoft.com/office/drawing/2014/main" id="{FEB5A6DD-9CB5-3547-8E28-885598E7524D}"/>
            </a:ext>
          </a:extLst>
        </cdr:cNvPr>
        <cdr:cNvSpPr txBox="1"/>
      </cdr:nvSpPr>
      <cdr:spPr>
        <a:xfrm xmlns:a="http://schemas.openxmlformats.org/drawingml/2006/main">
          <a:off x="1963996" y="3555690"/>
          <a:ext cx="2412000" cy="252000"/>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More PIM-suitable workloads (1)</a:t>
          </a:r>
        </a:p>
      </cdr:txBody>
    </cdr:sp>
  </cdr:relSizeAnchor>
  <cdr:relSizeAnchor xmlns:cdr="http://schemas.openxmlformats.org/drawingml/2006/chartDrawing">
    <cdr:from>
      <cdr:x>0.58832</cdr:x>
      <cdr:y>0.93382</cdr:y>
    </cdr:from>
    <cdr:to>
      <cdr:x>0.84832</cdr:x>
      <cdr:y>1</cdr:y>
    </cdr:to>
    <cdr:sp macro="" textlink="">
      <cdr:nvSpPr>
        <cdr:cNvPr id="10" name="TextBox 2">
          <a:extLst xmlns:a="http://schemas.openxmlformats.org/drawingml/2006/main">
            <a:ext uri="{FF2B5EF4-FFF2-40B4-BE49-F238E27FC236}">
              <a16:creationId xmlns:a16="http://schemas.microsoft.com/office/drawing/2014/main" id="{056654C3-77F1-084E-B3E8-E9FA3F33CD62}"/>
            </a:ext>
          </a:extLst>
        </cdr:cNvPr>
        <cdr:cNvSpPr txBox="1"/>
      </cdr:nvSpPr>
      <cdr:spPr>
        <a:xfrm xmlns:a="http://schemas.openxmlformats.org/drawingml/2006/main">
          <a:off x="5294896" y="3555690"/>
          <a:ext cx="2340000" cy="252000"/>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Less PIM-suitable workloads (2)</a:t>
          </a:r>
        </a:p>
      </cdr:txBody>
    </cdr:sp>
  </cdr:relSizeAnchor>
</c:userShapes>
</file>

<file path=ppt/drawings/drawing4.xml><?xml version="1.0" encoding="utf-8"?>
<c:userShapes xmlns:c="http://schemas.openxmlformats.org/drawingml/2006/chart">
  <cdr:relSizeAnchor xmlns:cdr="http://schemas.openxmlformats.org/drawingml/2006/chartDrawing">
    <cdr:from>
      <cdr:x>0.85682</cdr:x>
      <cdr:y>0.06781</cdr:y>
    </cdr:from>
    <cdr:to>
      <cdr:x>0.85682</cdr:x>
      <cdr:y>0.65872</cdr:y>
    </cdr:to>
    <cdr:cxnSp macro="">
      <cdr:nvCxnSpPr>
        <cdr:cNvPr id="2" name="Straight Connector 1">
          <a:extLst xmlns:a="http://schemas.openxmlformats.org/drawingml/2006/main">
            <a:ext uri="{FF2B5EF4-FFF2-40B4-BE49-F238E27FC236}">
              <a16:creationId xmlns:a16="http://schemas.microsoft.com/office/drawing/2014/main" id="{00F891FD-3D50-6D40-9596-4076114A2B91}"/>
            </a:ext>
          </a:extLst>
        </cdr:cNvPr>
        <cdr:cNvCxnSpPr/>
      </cdr:nvCxnSpPr>
      <cdr:spPr>
        <a:xfrm xmlns:a="http://schemas.openxmlformats.org/drawingml/2006/main" flipV="1">
          <a:off x="7439172" y="268543"/>
          <a:ext cx="0" cy="2340000"/>
        </a:xfrm>
        <a:prstGeom xmlns:a="http://schemas.openxmlformats.org/drawingml/2006/main" prst="line">
          <a:avLst/>
        </a:prstGeom>
        <a:ln xmlns:a="http://schemas.openxmlformats.org/drawingml/2006/main" w="12700">
          <a:prstDash val="dash"/>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0.12309</cdr:x>
      <cdr:y>0.37843</cdr:y>
    </cdr:from>
    <cdr:to>
      <cdr:x>0.97907</cdr:x>
      <cdr:y>0.37843</cdr:y>
    </cdr:to>
    <cdr:cxnSp macro="">
      <cdr:nvCxnSpPr>
        <cdr:cNvPr id="4" name="Straight Connector 3">
          <a:extLst xmlns:a="http://schemas.openxmlformats.org/drawingml/2006/main">
            <a:ext uri="{FF2B5EF4-FFF2-40B4-BE49-F238E27FC236}">
              <a16:creationId xmlns:a16="http://schemas.microsoft.com/office/drawing/2014/main" id="{98DB0197-3862-8946-9922-BE04C1B1B1F6}"/>
            </a:ext>
          </a:extLst>
        </cdr:cNvPr>
        <cdr:cNvCxnSpPr/>
      </cdr:nvCxnSpPr>
      <cdr:spPr>
        <a:xfrm xmlns:a="http://schemas.openxmlformats.org/drawingml/2006/main">
          <a:off x="1068751" y="1498596"/>
          <a:ext cx="7431903" cy="0"/>
        </a:xfrm>
        <a:prstGeom xmlns:a="http://schemas.openxmlformats.org/drawingml/2006/main" prst="line">
          <a:avLst/>
        </a:prstGeom>
        <a:ln xmlns:a="http://schemas.openxmlformats.org/drawingml/2006/main" w="25400">
          <a:solidFill>
            <a:schemeClr val="accent1"/>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0.57408</cdr:x>
      <cdr:y>0.06834</cdr:y>
    </cdr:from>
    <cdr:to>
      <cdr:x>0.57408</cdr:x>
      <cdr:y>0.65925</cdr:y>
    </cdr:to>
    <cdr:cxnSp macro="">
      <cdr:nvCxnSpPr>
        <cdr:cNvPr id="7" name="Straight Connector 6">
          <a:extLst xmlns:a="http://schemas.openxmlformats.org/drawingml/2006/main">
            <a:ext uri="{FF2B5EF4-FFF2-40B4-BE49-F238E27FC236}">
              <a16:creationId xmlns:a16="http://schemas.microsoft.com/office/drawing/2014/main" id="{A4C5590F-F1DC-E649-BD5E-160ACE05BF26}"/>
            </a:ext>
          </a:extLst>
        </cdr:cNvPr>
        <cdr:cNvCxnSpPr/>
      </cdr:nvCxnSpPr>
      <cdr:spPr>
        <a:xfrm xmlns:a="http://schemas.openxmlformats.org/drawingml/2006/main" flipV="1">
          <a:off x="4984350" y="270642"/>
          <a:ext cx="0" cy="2340000"/>
        </a:xfrm>
        <a:prstGeom xmlns:a="http://schemas.openxmlformats.org/drawingml/2006/main" prst="line">
          <a:avLst/>
        </a:prstGeom>
        <a:ln xmlns:a="http://schemas.openxmlformats.org/drawingml/2006/main" w="12700">
          <a:prstDash val="dash"/>
        </a:ln>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cxnSp>
  </cdr:relSizeAnchor>
  <cdr:relSizeAnchor xmlns:cdr="http://schemas.openxmlformats.org/drawingml/2006/chartDrawing">
    <cdr:from>
      <cdr:x>0.86628</cdr:x>
      <cdr:y>0.68505</cdr:y>
    </cdr:from>
    <cdr:to>
      <cdr:x>0.89022</cdr:x>
      <cdr:y>0.90751</cdr:y>
    </cdr:to>
    <cdr:sp macro="" textlink="">
      <cdr:nvSpPr>
        <cdr:cNvPr id="5" name="TextBox 2">
          <a:extLst xmlns:a="http://schemas.openxmlformats.org/drawingml/2006/main">
            <a:ext uri="{FF2B5EF4-FFF2-40B4-BE49-F238E27FC236}">
              <a16:creationId xmlns:a16="http://schemas.microsoft.com/office/drawing/2014/main" id="{EB943F8D-E402-6A4C-A99D-66736CC995CA}"/>
            </a:ext>
          </a:extLst>
        </cdr:cNvPr>
        <cdr:cNvSpPr txBox="1"/>
      </cdr:nvSpPr>
      <cdr:spPr>
        <a:xfrm xmlns:a="http://schemas.openxmlformats.org/drawingml/2006/main" rot="16200000">
          <a:off x="7480727" y="2924259"/>
          <a:ext cx="847045"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r>
            <a:rPr lang="en-US" sz="1400" b="1" baseline="0" dirty="0"/>
            <a:t> (1)</a:t>
          </a:r>
          <a:endParaRPr lang="en-US" sz="1400" b="1" dirty="0"/>
        </a:p>
      </cdr:txBody>
    </cdr:sp>
  </cdr:relSizeAnchor>
  <cdr:relSizeAnchor xmlns:cdr="http://schemas.openxmlformats.org/drawingml/2006/chartDrawing">
    <cdr:from>
      <cdr:x>0.90658</cdr:x>
      <cdr:y>0.67933</cdr:y>
    </cdr:from>
    <cdr:to>
      <cdr:x>0.93051</cdr:x>
      <cdr:y>0.90508</cdr:y>
    </cdr:to>
    <cdr:sp macro="" textlink="">
      <cdr:nvSpPr>
        <cdr:cNvPr id="6" name="TextBox 2">
          <a:extLst xmlns:a="http://schemas.openxmlformats.org/drawingml/2006/main">
            <a:ext uri="{FF2B5EF4-FFF2-40B4-BE49-F238E27FC236}">
              <a16:creationId xmlns:a16="http://schemas.microsoft.com/office/drawing/2014/main" id="{930F339E-2FB7-0343-9F8C-B5FCF882A426}"/>
            </a:ext>
          </a:extLst>
        </cdr:cNvPr>
        <cdr:cNvSpPr txBox="1"/>
      </cdr:nvSpPr>
      <cdr:spPr>
        <a:xfrm xmlns:a="http://schemas.openxmlformats.org/drawingml/2006/main" rot="16200000">
          <a:off x="7837108" y="2908747"/>
          <a:ext cx="859594"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r>
            <a:rPr lang="en-US" sz="1400" b="1" baseline="0" dirty="0"/>
            <a:t> (2)</a:t>
          </a:r>
          <a:endParaRPr lang="en-US" sz="1400" b="1" dirty="0"/>
        </a:p>
      </cdr:txBody>
    </cdr:sp>
  </cdr:relSizeAnchor>
  <cdr:relSizeAnchor xmlns:cdr="http://schemas.openxmlformats.org/drawingml/2006/chartDrawing">
    <cdr:from>
      <cdr:x>0.94666</cdr:x>
      <cdr:y>0.68284</cdr:y>
    </cdr:from>
    <cdr:to>
      <cdr:x>0.9706</cdr:x>
      <cdr:y>0.84686</cdr:y>
    </cdr:to>
    <cdr:sp macro="" textlink="">
      <cdr:nvSpPr>
        <cdr:cNvPr id="8" name="TextBox 2">
          <a:extLst xmlns:a="http://schemas.openxmlformats.org/drawingml/2006/main">
            <a:ext uri="{FF2B5EF4-FFF2-40B4-BE49-F238E27FC236}">
              <a16:creationId xmlns:a16="http://schemas.microsoft.com/office/drawing/2014/main" id="{930F339E-2FB7-0343-9F8C-B5FCF882A426}"/>
            </a:ext>
          </a:extLst>
        </cdr:cNvPr>
        <cdr:cNvSpPr txBox="1"/>
      </cdr:nvSpPr>
      <cdr:spPr>
        <a:xfrm xmlns:a="http://schemas.openxmlformats.org/drawingml/2006/main" rot="16200000">
          <a:off x="8315417" y="2804597"/>
          <a:ext cx="624552" cy="215444"/>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squar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GMEAN</a:t>
          </a:r>
        </a:p>
      </cdr:txBody>
    </cdr:sp>
  </cdr:relSizeAnchor>
  <cdr:relSizeAnchor xmlns:cdr="http://schemas.openxmlformats.org/drawingml/2006/chartDrawing">
    <cdr:from>
      <cdr:x>0.21822</cdr:x>
      <cdr:y>0.93382</cdr:y>
    </cdr:from>
    <cdr:to>
      <cdr:x>0.48622</cdr:x>
      <cdr:y>1</cdr:y>
    </cdr:to>
    <cdr:sp macro="" textlink="">
      <cdr:nvSpPr>
        <cdr:cNvPr id="9" name="TextBox 2">
          <a:extLst xmlns:a="http://schemas.openxmlformats.org/drawingml/2006/main">
            <a:ext uri="{FF2B5EF4-FFF2-40B4-BE49-F238E27FC236}">
              <a16:creationId xmlns:a16="http://schemas.microsoft.com/office/drawing/2014/main" id="{FEB5A6DD-9CB5-3547-8E28-885598E7524D}"/>
            </a:ext>
          </a:extLst>
        </cdr:cNvPr>
        <cdr:cNvSpPr txBox="1"/>
      </cdr:nvSpPr>
      <cdr:spPr>
        <a:xfrm xmlns:a="http://schemas.openxmlformats.org/drawingml/2006/main">
          <a:off x="1963996" y="3555690"/>
          <a:ext cx="2412000" cy="252000"/>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More PIM-suitable workloads (1)</a:t>
          </a:r>
        </a:p>
      </cdr:txBody>
    </cdr:sp>
  </cdr:relSizeAnchor>
  <cdr:relSizeAnchor xmlns:cdr="http://schemas.openxmlformats.org/drawingml/2006/chartDrawing">
    <cdr:from>
      <cdr:x>0.58832</cdr:x>
      <cdr:y>0.93382</cdr:y>
    </cdr:from>
    <cdr:to>
      <cdr:x>0.84832</cdr:x>
      <cdr:y>1</cdr:y>
    </cdr:to>
    <cdr:sp macro="" textlink="">
      <cdr:nvSpPr>
        <cdr:cNvPr id="10" name="TextBox 2">
          <a:extLst xmlns:a="http://schemas.openxmlformats.org/drawingml/2006/main">
            <a:ext uri="{FF2B5EF4-FFF2-40B4-BE49-F238E27FC236}">
              <a16:creationId xmlns:a16="http://schemas.microsoft.com/office/drawing/2014/main" id="{056654C3-77F1-084E-B3E8-E9FA3F33CD62}"/>
            </a:ext>
          </a:extLst>
        </cdr:cNvPr>
        <cdr:cNvSpPr txBox="1"/>
      </cdr:nvSpPr>
      <cdr:spPr>
        <a:xfrm xmlns:a="http://schemas.openxmlformats.org/drawingml/2006/main">
          <a:off x="5294896" y="3555690"/>
          <a:ext cx="2340000" cy="252000"/>
        </a:xfrm>
        <a:prstGeom xmlns:a="http://schemas.openxmlformats.org/drawingml/2006/main" prst="rect">
          <a:avLst/>
        </a:prstGeom>
        <a:solidFill xmlns:a="http://schemas.openxmlformats.org/drawingml/2006/main">
          <a:schemeClr val="bg1"/>
        </a:solidFill>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tx1"/>
        </a:fontRef>
      </cdr:style>
      <cdr:txBody>
        <a:bodyPr xmlns:a="http://schemas.openxmlformats.org/drawingml/2006/main" wrap="none" lIns="0" tIns="0" rIns="0" bIns="0" rtlCol="0" anchor="t">
          <a:spAutoFit/>
        </a:bodyPr>
        <a:lstStyle xmlns:a="http://schemas.openxmlformats.org/drawingml/2006/main">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xmlns:a="http://schemas.openxmlformats.org/drawingml/2006/main">
          <a:r>
            <a:rPr lang="en-US" sz="1400" b="1" dirty="0"/>
            <a:t>Less PIM-suitable workloads (2)</a:t>
          </a:r>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10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sz="quarter" idx="1"/>
          </p:nvPr>
        </p:nvSpPr>
        <p:spPr>
          <a:xfrm>
            <a:off x="3970938" y="0"/>
            <a:ext cx="3037840" cy="464820"/>
          </a:xfrm>
          <a:prstGeom prst="rect">
            <a:avLst/>
          </a:prstGeom>
        </p:spPr>
        <p:txBody>
          <a:bodyPr vert="horz" lIns="93177" tIns="46589" rIns="93177" bIns="46589" rtlCol="0"/>
          <a:lstStyle>
            <a:lvl1pPr algn="r">
              <a:defRPr sz="1200"/>
            </a:lvl1pPr>
          </a:lstStyle>
          <a:p>
            <a:fld id="{AC167E78-EA36-40A1-A9A0-B443C6CB1F60}" type="datetimeFigureOut">
              <a:rPr lang="en-US" smtClean="0"/>
              <a:pPr/>
              <a:t>1/18/23</a:t>
            </a:fld>
            <a:endParaRPr lang="en-US"/>
          </a:p>
        </p:txBody>
      </p:sp>
      <p:sp>
        <p:nvSpPr>
          <p:cNvPr id="4" name="Footer Placeholder 3"/>
          <p:cNvSpPr>
            <a:spLocks noGrp="1"/>
          </p:cNvSpPr>
          <p:nvPr>
            <p:ph type="ftr" sz="quarter" idx="2"/>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5" name="Slide Number Placeholder 4"/>
          <p:cNvSpPr>
            <a:spLocks noGrp="1"/>
          </p:cNvSpPr>
          <p:nvPr>
            <p:ph type="sldNum" sz="quarter" idx="3"/>
          </p:nvPr>
        </p:nvSpPr>
        <p:spPr>
          <a:xfrm>
            <a:off x="3970938" y="8829967"/>
            <a:ext cx="3037840" cy="464820"/>
          </a:xfrm>
          <a:prstGeom prst="rect">
            <a:avLst/>
          </a:prstGeom>
        </p:spPr>
        <p:txBody>
          <a:bodyPr vert="horz" lIns="93177" tIns="46589" rIns="93177" bIns="46589" rtlCol="0" anchor="b"/>
          <a:lstStyle>
            <a:lvl1pPr algn="r">
              <a:defRPr sz="1200"/>
            </a:lvl1pPr>
          </a:lstStyle>
          <a:p>
            <a:fld id="{1E401BE2-F7AC-4C50-A6E5-F6C806E13D7E}" type="slidenum">
              <a:rPr lang="en-US" smtClean="0"/>
              <a:pPr/>
              <a:t>‹#›</a:t>
            </a:fld>
            <a:endParaRPr lang="en-US"/>
          </a:p>
        </p:txBody>
      </p:sp>
    </p:spTree>
    <p:extLst>
      <p:ext uri="{BB962C8B-B14F-4D97-AF65-F5344CB8AC3E}">
        <p14:creationId xmlns:p14="http://schemas.microsoft.com/office/powerpoint/2010/main" val="1046298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0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970938" y="0"/>
            <a:ext cx="3037840" cy="464820"/>
          </a:xfrm>
          <a:prstGeom prst="rect">
            <a:avLst/>
          </a:prstGeom>
        </p:spPr>
        <p:txBody>
          <a:bodyPr vert="horz" lIns="93177" tIns="46589" rIns="93177" bIns="46589" rtlCol="0"/>
          <a:lstStyle>
            <a:lvl1pPr algn="r">
              <a:defRPr sz="1200"/>
            </a:lvl1pPr>
          </a:lstStyle>
          <a:p>
            <a:fld id="{88D89EF4-2B2A-4F54-A6DD-1EB35DCF17B3}" type="datetimeFigureOut">
              <a:rPr lang="en-US" smtClean="0"/>
              <a:pPr/>
              <a:t>1/18/23</a:t>
            </a:fld>
            <a:endParaRPr lang="en-US"/>
          </a:p>
        </p:txBody>
      </p:sp>
      <p:sp>
        <p:nvSpPr>
          <p:cNvPr id="4" name="Slide Image Placeholder 3"/>
          <p:cNvSpPr>
            <a:spLocks noGrp="1" noRot="1" noChangeAspect="1"/>
          </p:cNvSpPr>
          <p:nvPr>
            <p:ph type="sldImg" idx="2"/>
          </p:nvPr>
        </p:nvSpPr>
        <p:spPr>
          <a:xfrm>
            <a:off x="1181100" y="696913"/>
            <a:ext cx="4648200" cy="348615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701040" y="4415790"/>
            <a:ext cx="5608320" cy="4183380"/>
          </a:xfrm>
          <a:prstGeom prst="rect">
            <a:avLst/>
          </a:prstGeom>
        </p:spPr>
        <p:txBody>
          <a:bodyPr vert="horz" lIns="93177" tIns="46589" rIns="93177" bIns="4658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7"/>
            <a:ext cx="3037840" cy="464820"/>
          </a:xfrm>
          <a:prstGeom prst="rect">
            <a:avLst/>
          </a:prstGeom>
        </p:spPr>
        <p:txBody>
          <a:bodyPr vert="horz" lIns="93177" tIns="46589" rIns="93177" bIns="46589" rtlCol="0" anchor="b"/>
          <a:lstStyle>
            <a:lvl1pPr algn="r">
              <a:defRPr sz="1200"/>
            </a:lvl1pPr>
          </a:lstStyle>
          <a:p>
            <a:fld id="{AB959945-7217-484B-8E74-88DC87A74BB0}" type="slidenum">
              <a:rPr lang="en-US" smtClean="0"/>
              <a:pPr/>
              <a:t>‹#›</a:t>
            </a:fld>
            <a:endParaRPr lang="en-US"/>
          </a:p>
        </p:txBody>
      </p:sp>
    </p:spTree>
    <p:extLst>
      <p:ext uri="{BB962C8B-B14F-4D97-AF65-F5344CB8AC3E}">
        <p14:creationId xmlns:p14="http://schemas.microsoft.com/office/powerpoint/2010/main" val="3558070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8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8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9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9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9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9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9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9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9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9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20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22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23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24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24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24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250.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251.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263.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264.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265.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266.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267.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275.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276.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298.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321.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337.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338.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339.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340.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342.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343.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344.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35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35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354.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357.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358.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359.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360.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361.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362.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363.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364.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365.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366.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367.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368.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369.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370.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371.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372.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373.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374.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375.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376.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377.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378.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379.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380.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381.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391.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392.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393.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394.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398.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401.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402.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406.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407.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408.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409.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410.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435.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436.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4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758489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B959945-7217-484B-8E74-88DC87A74BB0}" type="slidenum">
              <a:rPr lang="en-US" smtClean="0"/>
              <a:pPr/>
              <a:t>2</a:t>
            </a:fld>
            <a:endParaRPr lang="en-US"/>
          </a:p>
        </p:txBody>
      </p:sp>
    </p:spTree>
    <p:extLst>
      <p:ext uri="{BB962C8B-B14F-4D97-AF65-F5344CB8AC3E}">
        <p14:creationId xmlns:p14="http://schemas.microsoft.com/office/powerpoint/2010/main" val="15363571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774">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5259C2D-02FE-4C64-AD33-18B082577A5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095350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774">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5259C2D-02FE-4C64-AD33-18B082577A5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532068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260475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278032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latinLnBrk="0"/>
            <a:r>
              <a:rPr lang="en-US" sz="1200" b="0" i="0" kern="1200" dirty="0">
                <a:solidFill>
                  <a:schemeClr val="tx1"/>
                </a:solidFill>
                <a:effectLst/>
                <a:latin typeface="+mn-lt"/>
                <a:ea typeface="+mn-ea"/>
                <a:cs typeface="+mn-cs"/>
              </a:rPr>
              <a:t>However, since the development of high throughput sequencing (HTS) technologies, the cost of genome sequencing has fallen off a cliff (&lt;&lt; 1,000$) making it viable for almost everyone's use.</a:t>
            </a:r>
          </a:p>
          <a:p>
            <a:br>
              <a:rPr lang="en-US" dirty="0"/>
            </a:b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020417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Genome analysis starts with sequencing random short DNA fragments of copies of the original molecule.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Unfortunately,</a:t>
            </a:r>
            <a:r>
              <a:rPr lang="en-US" sz="1200" b="0" i="0" kern="1200" baseline="0" dirty="0">
                <a:solidFill>
                  <a:schemeClr val="tx1"/>
                </a:solidFill>
                <a:effectLst/>
                <a:latin typeface="+mn-lt"/>
                <a:ea typeface="+mn-ea"/>
                <a:cs typeface="+mn-cs"/>
              </a:rPr>
              <a:t> these reads </a:t>
            </a:r>
            <a:r>
              <a:rPr lang="en-US" sz="1200" kern="1200" dirty="0">
                <a:solidFill>
                  <a:schemeClr val="tx1"/>
                </a:solidFill>
                <a:effectLst/>
                <a:latin typeface="+mn-lt"/>
                <a:ea typeface="+mn-ea"/>
                <a:cs typeface="+mn-cs"/>
              </a:rPr>
              <a:t>lack information about their order and which part of genome they are originated from.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Hence</a:t>
            </a:r>
            <a:r>
              <a:rPr lang="en-US" sz="1200" kern="1200" baseline="0" dirty="0">
                <a:solidFill>
                  <a:schemeClr val="tx1"/>
                </a:solidFill>
                <a:effectLst/>
                <a:latin typeface="+mn-lt"/>
                <a:ea typeface="+mn-ea"/>
                <a:cs typeface="+mn-cs"/>
              </a:rPr>
              <a:t> the second step is to map these reads to a long reference genome.</a:t>
            </a: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01317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solidFill>
                  <a:srgbClr val="000000"/>
                </a:solidFill>
                <a:latin typeface="Arial" panose="020B0604020202020204" pitchFamily="34" charset="0"/>
              </a:rPr>
              <a:t>Knowing what </a:t>
            </a:r>
            <a:r>
              <a:rPr lang="en-US">
                <a:solidFill>
                  <a:srgbClr val="0000FF"/>
                </a:solidFill>
                <a:latin typeface="Arial" panose="020B0604020202020204" pitchFamily="34" charset="0"/>
              </a:rPr>
              <a:t>organisms</a:t>
            </a:r>
            <a:r>
              <a:rPr lang="en-US">
                <a:solidFill>
                  <a:srgbClr val="000000"/>
                </a:solidFill>
                <a:latin typeface="Arial" panose="020B0604020202020204" pitchFamily="34" charset="0"/>
              </a:rPr>
              <a:t> are </a:t>
            </a:r>
            <a:r>
              <a:rPr lang="en-US">
                <a:solidFill>
                  <a:srgbClr val="FF0000"/>
                </a:solidFill>
                <a:latin typeface="Arial" panose="020B0604020202020204" pitchFamily="34" charset="0"/>
              </a:rPr>
              <a:t>present</a:t>
            </a:r>
            <a:r>
              <a:rPr lang="en-US">
                <a:solidFill>
                  <a:srgbClr val="000000"/>
                </a:solidFill>
                <a:latin typeface="Arial" panose="020B0604020202020204" pitchFamily="34" charset="0"/>
              </a:rPr>
              <a:t> in a given environmental sample and how </a:t>
            </a:r>
            <a:r>
              <a:rPr lang="en-US">
                <a:solidFill>
                  <a:srgbClr val="FF0000"/>
                </a:solidFill>
                <a:latin typeface="Arial" panose="020B0604020202020204" pitchFamily="34" charset="0"/>
              </a:rPr>
              <a:t>abundant</a:t>
            </a:r>
            <a:r>
              <a:rPr lang="en-US">
                <a:solidFill>
                  <a:srgbClr val="000000"/>
                </a:solidFill>
                <a:latin typeface="Arial" panose="020B0604020202020204" pitchFamily="34" charset="0"/>
              </a:rPr>
              <a:t> are they</a:t>
            </a:r>
            <a:endParaRPr lang="en-US"/>
          </a:p>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829869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baseline="0" dirty="0"/>
              <a:t>To this end we build a  </a:t>
            </a:r>
            <a:r>
              <a:rPr lang="en-US" baseline="0" dirty="0"/>
              <a:t>[CLICK] </a:t>
            </a:r>
            <a:r>
              <a:rPr lang="en-US" b="1" baseline="0" dirty="0"/>
              <a:t>near-HBM FPGA based accelerator which is connected to a server-grade IBM POWER9-based CPU system</a:t>
            </a:r>
            <a:endParaRPr lang="en-US" baseline="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B71F7F3-9543-40DF-A656-8B6347E0E9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844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[CLICK]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770546-422D-4312-AAED-8754555E209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53238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latin typeface="medium-content-sans-serif-font"/>
              </a:rPr>
              <a:t>CCD = Core </a:t>
            </a:r>
            <a:r>
              <a:rPr lang="en-US" dirty="0" err="1">
                <a:latin typeface="medium-content-sans-serif-font"/>
              </a:rPr>
              <a:t>Chiplet</a:t>
            </a:r>
            <a:r>
              <a:rPr lang="en-US" dirty="0">
                <a:latin typeface="medium-content-sans-serif-font"/>
              </a:rPr>
              <a:t> Die</a:t>
            </a:r>
            <a:endParaRPr lang="en-US" dirty="0"/>
          </a:p>
          <a:p>
            <a:r>
              <a:rPr lang="en-US" dirty="0"/>
              <a:t>Structural silicon is used to equalize the height and facilitate heat dissipation from the cores.</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7973AD7-D932-2641-9FAC-D90A34A34A63}" type="slidenum">
              <a:rPr kumimoji="0" lang="en-US" altLang="en-US" sz="1200" b="0" i="0" u="none" strike="noStrike" kern="1200" cap="none" spc="0" normalizeH="0" baseline="0" noProof="0" smtClean="0">
                <a:ln>
                  <a:noFill/>
                </a:ln>
                <a:solidFill>
                  <a:prstClr val="black"/>
                </a:solidFill>
                <a:effectLst/>
                <a:uLnTx/>
                <a:uFillTx/>
                <a:latin typeface="Calibri" charset="0"/>
                <a:ea typeface="ＭＳ Ｐゴシック"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US" altLang="en-US" sz="1200" b="0" i="0" u="none" strike="noStrike" kern="1200" cap="none" spc="0" normalizeH="0" baseline="0" noProof="0">
              <a:ln>
                <a:noFill/>
              </a:ln>
              <a:solidFill>
                <a:prstClr val="black"/>
              </a:solidFill>
              <a:effectLst/>
              <a:uLnTx/>
              <a:uFillTx/>
              <a:latin typeface="Calibri" charset="0"/>
              <a:ea typeface="ＭＳ Ｐゴシック" charset="-128"/>
              <a:cs typeface="Arial" panose="020B0604020202020204" pitchFamily="34" charset="0"/>
            </a:endParaRPr>
          </a:p>
        </p:txBody>
      </p:sp>
    </p:spTree>
    <p:extLst>
      <p:ext uri="{BB962C8B-B14F-4D97-AF65-F5344CB8AC3E}">
        <p14:creationId xmlns:p14="http://schemas.microsoft.com/office/powerpoint/2010/main" val="35327411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58549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 implement U-TRR using SoftMC, an FPGA-based infrastructure with precise temperature control which we enhanced for DDR4</a:t>
            </a:r>
            <a:endParaRPr lang="en-CH"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F7F79D3-8C36-4CB5-B03B-F440DA7B71A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052346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We use an FPGA-based experimental setup programmed with a modified version of </a:t>
            </a:r>
            <a:r>
              <a:rPr lang="en-US" b="0" dirty="0" err="1"/>
              <a:t>SoftMC</a:t>
            </a:r>
            <a:r>
              <a:rPr lang="en-US" b="0" dirty="0"/>
              <a:t> [CLICK]</a:t>
            </a:r>
            <a:endParaRPr lang="en-US" dirty="0"/>
          </a:p>
          <a:p>
            <a:r>
              <a:rPr lang="en-US" dirty="0"/>
              <a:t>We control the chip temperature using a pair of heaters [CLICK] connected to a temperature controller [CLICK]</a:t>
            </a:r>
          </a:p>
          <a:p>
            <a:r>
              <a:rPr lang="en-US" dirty="0"/>
              <a:t>We supply the </a:t>
            </a:r>
            <a:r>
              <a:rPr lang="en-US" dirty="0" err="1"/>
              <a:t>wordline</a:t>
            </a:r>
            <a:r>
              <a:rPr lang="en-US" dirty="0"/>
              <a:t> voltage using the VPP power rail from an external power supply [CLICK]</a:t>
            </a:r>
          </a:p>
          <a:p>
            <a:r>
              <a:rPr lang="en-US" dirty="0"/>
              <a:t>This infrastructure provides fine-grained control over DRAM commands, timing parameters, temperature, and </a:t>
            </a:r>
            <a:r>
              <a:rPr lang="en-US" dirty="0" err="1"/>
              <a:t>wordline</a:t>
            </a:r>
            <a:r>
              <a:rPr lang="en-US" dirty="0"/>
              <a:t> voltage [CLICK]</a:t>
            </a:r>
          </a:p>
          <a:p>
            <a:r>
              <a:rPr lang="en-US" dirty="0"/>
              <a: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5006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Picture from the article:</a:t>
            </a:r>
          </a:p>
          <a:p>
            <a:r>
              <a:rPr lang="en-US" dirty="0"/>
              <a:t>http://</a:t>
            </a:r>
            <a:r>
              <a:rPr lang="en-US" dirty="0" err="1"/>
              <a:t>thehackernews.com</a:t>
            </a:r>
            <a:r>
              <a:rPr lang="en-US" dirty="0"/>
              <a:t>/2015/03/dram-</a:t>
            </a:r>
            <a:r>
              <a:rPr lang="en-US" dirty="0" err="1"/>
              <a:t>rowhammer</a:t>
            </a:r>
            <a:r>
              <a:rPr lang="en-US" dirty="0"/>
              <a:t>-</a:t>
            </a:r>
            <a:r>
              <a:rPr lang="en-US" dirty="0" err="1"/>
              <a:t>vulnerability.html</a:t>
            </a:r>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685974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881" name="Slide Image Placeholder 1"/>
          <p:cNvSpPr>
            <a:spLocks noGrp="1" noRot="1" noChangeAspec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250882" name="Notes Placeholder 2"/>
          <p:cNvSpPr>
            <a:spLocks noGrp="1"/>
          </p:cNvSpPr>
          <p:nvPr>
            <p:ph type="body" idx="1"/>
          </p:nvPr>
        </p:nvSpPr>
        <p:spPr bwMode="auto">
          <a:noFill/>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atin typeface="Calibri" charset="0"/>
            </a:endParaRPr>
          </a:p>
        </p:txBody>
      </p:sp>
      <p:sp>
        <p:nvSpPr>
          <p:cNvPr id="25088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7066" indent="-291179" eaLnBrk="0" hangingPunct="0">
              <a:defRPr sz="2400">
                <a:solidFill>
                  <a:schemeClr val="tx1"/>
                </a:solidFill>
                <a:latin typeface="Arial" charset="0"/>
                <a:ea typeface="ＭＳ Ｐゴシック" charset="0"/>
              </a:defRPr>
            </a:lvl2pPr>
            <a:lvl3pPr marL="1164717" indent="-232943" eaLnBrk="0" hangingPunct="0">
              <a:defRPr sz="2400">
                <a:solidFill>
                  <a:schemeClr val="tx1"/>
                </a:solidFill>
                <a:latin typeface="Arial" charset="0"/>
                <a:ea typeface="ＭＳ Ｐゴシック" charset="0"/>
              </a:defRPr>
            </a:lvl3pPr>
            <a:lvl4pPr marL="1630604" indent="-232943" eaLnBrk="0" hangingPunct="0">
              <a:defRPr sz="2400">
                <a:solidFill>
                  <a:schemeClr val="tx1"/>
                </a:solidFill>
                <a:latin typeface="Arial" charset="0"/>
                <a:ea typeface="ＭＳ Ｐゴシック" charset="0"/>
              </a:defRPr>
            </a:lvl4pPr>
            <a:lvl5pPr marL="2096491" indent="-232943" eaLnBrk="0" hangingPunct="0">
              <a:defRPr sz="2400">
                <a:solidFill>
                  <a:schemeClr val="tx1"/>
                </a:solidFill>
                <a:latin typeface="Arial" charset="0"/>
                <a:ea typeface="ＭＳ Ｐゴシック" charset="0"/>
              </a:defRPr>
            </a:lvl5pPr>
            <a:lvl6pPr marL="2562377" indent="-232943" eaLnBrk="0" fontAlgn="base" hangingPunct="0">
              <a:spcBef>
                <a:spcPct val="0"/>
              </a:spcBef>
              <a:spcAft>
                <a:spcPct val="0"/>
              </a:spcAft>
              <a:defRPr sz="2400">
                <a:solidFill>
                  <a:schemeClr val="tx1"/>
                </a:solidFill>
                <a:latin typeface="Arial" charset="0"/>
                <a:ea typeface="ＭＳ Ｐゴシック" charset="0"/>
              </a:defRPr>
            </a:lvl6pPr>
            <a:lvl7pPr marL="3028264" indent="-232943" eaLnBrk="0" fontAlgn="base" hangingPunct="0">
              <a:spcBef>
                <a:spcPct val="0"/>
              </a:spcBef>
              <a:spcAft>
                <a:spcPct val="0"/>
              </a:spcAft>
              <a:defRPr sz="2400">
                <a:solidFill>
                  <a:schemeClr val="tx1"/>
                </a:solidFill>
                <a:latin typeface="Arial" charset="0"/>
                <a:ea typeface="ＭＳ Ｐゴシック" charset="0"/>
              </a:defRPr>
            </a:lvl7pPr>
            <a:lvl8pPr marL="3494151" indent="-232943" eaLnBrk="0" fontAlgn="base" hangingPunct="0">
              <a:spcBef>
                <a:spcPct val="0"/>
              </a:spcBef>
              <a:spcAft>
                <a:spcPct val="0"/>
              </a:spcAft>
              <a:defRPr sz="2400">
                <a:solidFill>
                  <a:schemeClr val="tx1"/>
                </a:solidFill>
                <a:latin typeface="Arial" charset="0"/>
                <a:ea typeface="ＭＳ Ｐゴシック" charset="0"/>
              </a:defRPr>
            </a:lvl8pPr>
            <a:lvl9pPr marL="3960038" indent="-232943"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2EFE2350-F2DF-964B-A38F-A60565610F04}"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endParaRPr>
          </a:p>
        </p:txBody>
      </p:sp>
    </p:spTree>
    <p:extLst>
      <p:ext uri="{BB962C8B-B14F-4D97-AF65-F5344CB8AC3E}">
        <p14:creationId xmlns:p14="http://schemas.microsoft.com/office/powerpoint/2010/main" val="23858122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7F79D3-8C36-4CB5-B03B-F440DA7B71A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599759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B959945-7217-484B-8E74-88DC87A74BB0}" type="slidenum">
              <a:rPr lang="en-US" smtClean="0"/>
              <a:pPr/>
              <a:t>81</a:t>
            </a:fld>
            <a:endParaRPr lang="en-US"/>
          </a:p>
        </p:txBody>
      </p:sp>
    </p:spTree>
    <p:extLst>
      <p:ext uri="{BB962C8B-B14F-4D97-AF65-F5344CB8AC3E}">
        <p14:creationId xmlns:p14="http://schemas.microsoft.com/office/powerpoint/2010/main" val="15095575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
          <p:cNvSpPr>
            <a:spLocks noGrp="1" noRot="1" noChangeAspect="1" noChangeArrowheads="1"/>
          </p:cNvSpPr>
          <p:nvPr>
            <p:ph type="sldImg"/>
          </p:nvPr>
        </p:nvSpPr>
        <p:spPr bwMode="auto">
          <a:xfrm>
            <a:off x="1181100" y="696913"/>
            <a:ext cx="4648200" cy="3486150"/>
          </a:xfrm>
          <a:prstGeom prst="rect">
            <a:avLst/>
          </a:prstGeom>
          <a:solidFill>
            <a:srgbClr val="FFFFFF"/>
          </a:solidFill>
          <a:ln>
            <a:solidFill>
              <a:srgbClr val="000000"/>
            </a:solidFill>
            <a:miter lim="800000"/>
            <a:headEnd/>
            <a:tailEnd/>
          </a:ln>
        </p:spPr>
      </p:sp>
      <p:sp>
        <p:nvSpPr>
          <p:cNvPr id="20482" name="Rectangle 2"/>
          <p:cNvSpPr>
            <a:spLocks noGrp="1" noChangeArrowheads="1"/>
          </p:cNvSpPr>
          <p:nvPr>
            <p:ph type="body" idx="1"/>
          </p:nvPr>
        </p:nvSpPr>
        <p:spPr bwMode="auto">
          <a:xfrm>
            <a:off x="701040" y="4415790"/>
            <a:ext cx="5608320" cy="4183380"/>
          </a:xfrm>
          <a:prstGeom prst="rect">
            <a:avLst/>
          </a:prstGeo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 uri="{53640926-AAD7-44d8-BBD7-CCE9431645EC}">
              <a14:shadowObscured xmlns:a14="http://schemas.microsoft.com/office/drawing/2010/main" xmlns="" val="1"/>
            </a:ext>
          </a:extLst>
        </p:spPr>
        <p:txBody>
          <a:bodyPr/>
          <a:lstStyle/>
          <a:p>
            <a:r>
              <a:rPr lang="en-US" sz="3100">
                <a:latin typeface="Lucida Grande" charset="0"/>
                <a:cs typeface="Lucida Grande" charset="0"/>
                <a:sym typeface="Lucida Grande" charset="0"/>
              </a:rPr>
              <a:t>copy</a:t>
            </a:r>
          </a:p>
        </p:txBody>
      </p:sp>
    </p:spTree>
    <p:extLst>
      <p:ext uri="{BB962C8B-B14F-4D97-AF65-F5344CB8AC3E}">
        <p14:creationId xmlns:p14="http://schemas.microsoft.com/office/powerpoint/2010/main" val="5131804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plot shows the throughput improvement provided by in-DRAM copy operations for bulk data initialization and copy over CPU-based copy and initialization using LOAD and STORE instructions. We do not execute any CLFLUSH instructions and assume that the data is up to date in DRAM and there are no cached copies.</a:t>
            </a:r>
          </a:p>
          <a:p>
            <a:endParaRPr lang="en-US" dirty="0"/>
          </a:p>
          <a:p>
            <a:r>
              <a:rPr lang="en-US" dirty="0"/>
              <a:t>The x-axis shows the size of the arrays that we copy or initialize. The dark gray bar shows the improvement for initialization operations, and the bright gray bar shows the improvement for copy operations.</a:t>
            </a:r>
          </a:p>
          <a:p>
            <a:endParaRPr lang="en-US" dirty="0"/>
          </a:p>
          <a:p>
            <a:r>
              <a:rPr lang="en-US" b="1" dirty="0"/>
              <a:t>[CLICK] </a:t>
            </a:r>
            <a:r>
              <a:rPr lang="en-US" b="0" dirty="0"/>
              <a:t>We observe that in-DRAM copy and initialization operations improve copy and initialization throughput by 119x and 89x including the overheads of system support required for </a:t>
            </a:r>
            <a:r>
              <a:rPr lang="en-US" b="0" dirty="0" err="1"/>
              <a:t>RowClone</a:t>
            </a:r>
            <a:r>
              <a:rPr lang="en-US" b="0" dirty="0"/>
              <a:t> operations</a:t>
            </a:r>
            <a:endParaRPr lang="en-US" b="1" dirty="0"/>
          </a:p>
          <a:p>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575381-7527-4E0E-A355-7550D954D08C}" type="slidenum">
              <a:rPr kumimoji="0" lang="tr-T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123</a:t>
            </a:fld>
            <a:endParaRPr kumimoji="0" lang="tr-T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438477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45644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215BD74-A3FE-8D41-A5F8-7391B7541C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0678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63F7FAF-8CF6-EA4D-89B9-6564C012324C}" type="slidenum">
              <a:rPr kumimoji="0" lang="en-US" altLang="en-US" sz="1200" b="0" i="0" u="none" strike="noStrike" kern="1200" cap="none" spc="0" normalizeH="0" baseline="0" noProof="0" smtClean="0">
                <a:ln>
                  <a:noFill/>
                </a:ln>
                <a:solidFill>
                  <a:prstClr val="black"/>
                </a:solidFill>
                <a:effectLst/>
                <a:uLnTx/>
                <a:uFillTx/>
                <a:latin typeface="Calibri"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144</a:t>
            </a:fld>
            <a:endParaRPr kumimoji="0" lang="en-US" altLang="en-US" sz="1200" b="0" i="0" u="none" strike="noStrike" kern="1200" cap="none" spc="0" normalizeH="0" baseline="0" noProof="0">
              <a:ln>
                <a:noFill/>
              </a:ln>
              <a:solidFill>
                <a:prstClr val="black"/>
              </a:solidFill>
              <a:effectLst/>
              <a:uLnTx/>
              <a:uFillTx/>
              <a:latin typeface="Calibri" charset="0"/>
              <a:ea typeface="ＭＳ Ｐゴシック" charset="-128"/>
              <a:cs typeface="+mn-cs"/>
            </a:endParaRPr>
          </a:p>
        </p:txBody>
      </p:sp>
    </p:spTree>
    <p:extLst>
      <p:ext uri="{BB962C8B-B14F-4D97-AF65-F5344CB8AC3E}">
        <p14:creationId xmlns:p14="http://schemas.microsoft.com/office/powerpoint/2010/main" val="29775035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63F7FAF-8CF6-EA4D-89B9-6564C012324C}" type="slidenum">
              <a:rPr kumimoji="0" lang="en-US" altLang="en-US" sz="1200" b="0" i="0" u="none" strike="noStrike" kern="1200" cap="none" spc="0" normalizeH="0" baseline="0" noProof="0" smtClean="0">
                <a:ln>
                  <a:noFill/>
                </a:ln>
                <a:solidFill>
                  <a:prstClr val="black"/>
                </a:solidFill>
                <a:effectLst/>
                <a:uLnTx/>
                <a:uFillTx/>
                <a:latin typeface="Calibri"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145</a:t>
            </a:fld>
            <a:endParaRPr kumimoji="0" lang="en-US" altLang="en-US" sz="1200" b="0" i="0" u="none" strike="noStrike" kern="1200" cap="none" spc="0" normalizeH="0" baseline="0" noProof="0">
              <a:ln>
                <a:noFill/>
              </a:ln>
              <a:solidFill>
                <a:prstClr val="black"/>
              </a:solidFill>
              <a:effectLst/>
              <a:uLnTx/>
              <a:uFillTx/>
              <a:latin typeface="Calibri" charset="0"/>
              <a:ea typeface="ＭＳ Ｐゴシック" charset="-128"/>
              <a:cs typeface="+mn-cs"/>
            </a:endParaRPr>
          </a:p>
        </p:txBody>
      </p:sp>
    </p:spTree>
    <p:extLst>
      <p:ext uri="{BB962C8B-B14F-4D97-AF65-F5344CB8AC3E}">
        <p14:creationId xmlns:p14="http://schemas.microsoft.com/office/powerpoint/2010/main" val="25321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zh-CN" sz="1400" kern="1200" dirty="0">
                <a:solidFill>
                  <a:schemeClr val="tx1"/>
                </a:solidFill>
                <a:effectLst/>
                <a:latin typeface="Arial" charset="0"/>
                <a:ea typeface="+mn-ea"/>
                <a:cs typeface="+mn-cs"/>
              </a:rPr>
              <a:t>This is a core</a:t>
            </a:r>
            <a:r>
              <a:rPr lang="zh-CN" altLang="en-US" sz="1400" kern="1200" dirty="0">
                <a:solidFill>
                  <a:schemeClr val="tx1"/>
                </a:solidFill>
                <a:effectLst/>
                <a:latin typeface="Arial" charset="0"/>
                <a:ea typeface="+mn-ea"/>
                <a:cs typeface="+mn-cs"/>
              </a:rPr>
              <a:t> </a:t>
            </a:r>
            <a:r>
              <a:rPr lang="en-US" altLang="zh-CN" sz="1400" kern="1200" dirty="0">
                <a:solidFill>
                  <a:schemeClr val="tx1"/>
                </a:solidFill>
                <a:effectLst/>
                <a:latin typeface="Arial" charset="0"/>
                <a:ea typeface="+mn-ea"/>
                <a:cs typeface="+mn-cs"/>
              </a:rPr>
              <a:t>part of ReRAM-based PIM. We use resistance of each cell to represent the value of weight, and</a:t>
            </a:r>
            <a:r>
              <a:rPr lang="zh-CN" altLang="en-US" sz="1400" kern="1200" dirty="0">
                <a:solidFill>
                  <a:schemeClr val="tx1"/>
                </a:solidFill>
                <a:effectLst/>
                <a:latin typeface="Arial" charset="0"/>
                <a:ea typeface="+mn-ea"/>
                <a:cs typeface="+mn-cs"/>
              </a:rPr>
              <a:t> </a:t>
            </a:r>
            <a:r>
              <a:rPr lang="en-US" altLang="zh-CN" sz="1400" kern="1200" dirty="0">
                <a:solidFill>
                  <a:schemeClr val="tx1"/>
                </a:solidFill>
                <a:effectLst/>
                <a:latin typeface="Arial" charset="0"/>
                <a:ea typeface="+mn-ea"/>
                <a:cs typeface="+mn-cs"/>
              </a:rPr>
              <a:t>add voltages representing values of inputs on each row.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zh-CN" sz="1400" kern="1200" dirty="0">
              <a:solidFill>
                <a:schemeClr val="tx1"/>
              </a:solidFill>
              <a:effectLst/>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zh-CN" sz="1400" kern="1200" dirty="0">
                <a:solidFill>
                  <a:schemeClr val="tx1"/>
                </a:solidFill>
                <a:effectLst/>
                <a:latin typeface="Arial" charset="0"/>
                <a:ea typeface="+mn-ea"/>
                <a:cs typeface="+mn-cs"/>
              </a:rPr>
              <a:t>According to the </a:t>
            </a:r>
            <a:r>
              <a:rPr lang="en-US" sz="1200" b="0" i="0" u="none" strike="noStrike" kern="1200" dirty="0">
                <a:solidFill>
                  <a:schemeClr val="tx1"/>
                </a:solidFill>
                <a:effectLst/>
                <a:latin typeface="Arial" charset="0"/>
                <a:ea typeface="+mn-ea"/>
                <a:cs typeface="+mn-cs"/>
              </a:rPr>
              <a:t>Kirchhoff</a:t>
            </a:r>
            <a:r>
              <a:rPr lang="zh-CN" altLang="en-US" sz="1200" b="0" i="0" u="none" strike="noStrike" kern="1200" dirty="0">
                <a:solidFill>
                  <a:schemeClr val="tx1"/>
                </a:solidFill>
                <a:effectLst/>
                <a:latin typeface="Arial" charset="0"/>
                <a:ea typeface="+mn-ea"/>
                <a:cs typeface="+mn-cs"/>
              </a:rPr>
              <a:t>‘</a:t>
            </a:r>
            <a:r>
              <a:rPr lang="en-US" altLang="zh-CN" sz="1200" b="0" i="0" u="none" strike="noStrike" kern="1200" dirty="0">
                <a:solidFill>
                  <a:schemeClr val="tx1"/>
                </a:solidFill>
                <a:effectLst/>
                <a:latin typeface="Arial" charset="0"/>
                <a:ea typeface="+mn-ea"/>
                <a:cs typeface="+mn-cs"/>
              </a:rPr>
              <a:t>s</a:t>
            </a:r>
            <a:r>
              <a:rPr lang="en-US" altLang="zh-CN" sz="1400" kern="1200" dirty="0">
                <a:solidFill>
                  <a:schemeClr val="tx1"/>
                </a:solidFill>
                <a:effectLst/>
                <a:latin typeface="Arial" charset="0"/>
                <a:ea typeface="+mn-ea"/>
                <a:cs typeface="+mn-cs"/>
              </a:rPr>
              <a:t> law, we finally obtain a current, representing the value of output. Thus, by modifying the peripheral circuit of </a:t>
            </a:r>
            <a:r>
              <a:rPr lang="en-US" altLang="zh-CN" sz="1400" kern="1200" dirty="0" err="1">
                <a:solidFill>
                  <a:schemeClr val="tx1"/>
                </a:solidFill>
                <a:effectLst/>
                <a:latin typeface="Arial" charset="0"/>
                <a:ea typeface="+mn-ea"/>
                <a:cs typeface="+mn-cs"/>
              </a:rPr>
              <a:t>ReRAM</a:t>
            </a:r>
            <a:r>
              <a:rPr lang="en-US" altLang="zh-CN" sz="1400" kern="1200" dirty="0">
                <a:solidFill>
                  <a:schemeClr val="tx1"/>
                </a:solidFill>
                <a:effectLst/>
                <a:latin typeface="Arial" charset="0"/>
                <a:ea typeface="+mn-ea"/>
                <a:cs typeface="+mn-cs"/>
              </a:rPr>
              <a:t> array, it can support a Matrix-Multiply-Vector operation in almost one read cycle. Let’s see how to do it.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zh-CN" sz="1400" kern="1200" dirty="0">
              <a:solidFill>
                <a:schemeClr val="tx1"/>
              </a:solidFill>
              <a:effectLst/>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zh-CN" sz="1400" kern="1200" dirty="0">
                <a:solidFill>
                  <a:schemeClr val="tx1"/>
                </a:solidFill>
                <a:effectLst/>
                <a:latin typeface="Arial" charset="0"/>
                <a:ea typeface="+mn-ea"/>
                <a:cs typeface="+mn-cs"/>
              </a:rPr>
              <a:t>We have an input vector, multiply it with a matrix, and get an output vector.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zh-CN" sz="1400" kern="1200" dirty="0">
              <a:solidFill>
                <a:schemeClr val="tx1"/>
              </a:solidFill>
              <a:effectLst/>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zh-CN" sz="1400" kern="1200" dirty="0">
                <a:solidFill>
                  <a:schemeClr val="tx1"/>
                </a:solidFill>
                <a:effectLst/>
                <a:latin typeface="Arial" charset="0"/>
                <a:ea typeface="+mn-ea"/>
                <a:cs typeface="+mn-cs"/>
              </a:rPr>
              <a:t>First, we write the matrix into a ReRAM array.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zh-CN" sz="1400" kern="1200" dirty="0">
              <a:solidFill>
                <a:schemeClr val="tx1"/>
              </a:solidFill>
              <a:effectLst/>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zh-CN" sz="1400" kern="1200" dirty="0">
                <a:solidFill>
                  <a:schemeClr val="tx1"/>
                </a:solidFill>
                <a:effectLst/>
                <a:latin typeface="Arial" charset="0"/>
                <a:ea typeface="+mn-ea"/>
                <a:cs typeface="+mn-cs"/>
              </a:rPr>
              <a:t>Then we feed inputs into the ReRAM array, through performing an analog sum, finally we obtain outputs.</a:t>
            </a:r>
            <a:endParaRPr lang="zh-CN" altLang="zh-CN" sz="1400" kern="1200" dirty="0">
              <a:solidFill>
                <a:schemeClr val="tx1"/>
              </a:solidFill>
              <a:effectLst/>
              <a:latin typeface="Arial"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endParaRPr kumimoji="1" lang="zh-CN" altLang="en-US" dirty="0"/>
          </a:p>
        </p:txBody>
      </p:sp>
      <p:sp>
        <p:nvSpPr>
          <p:cNvPr id="4" name="幻灯片编号占位符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51CA6C7-3AC9-4A26-B0BF-DF8AFF740679}" type="slidenum">
              <a:rPr kumimoji="0" lang="ko-KR" altLang="en-US" sz="1200" b="0" i="0" u="none" strike="noStrike" kern="1200" cap="none" spc="0" normalizeH="0" baseline="0" noProof="0" smtClean="0">
                <a:ln>
                  <a:noFill/>
                </a:ln>
                <a:solidFill>
                  <a:prstClr val="black"/>
                </a:solidFill>
                <a:effectLst/>
                <a:uLnTx/>
                <a:uFillTx/>
                <a:latin typeface="Calibri" charset="0"/>
                <a:ea typeface="맑은 고딕" panose="020B0503020000020004" pitchFamily="34" charset="-127"/>
                <a:cs typeface="+mn-cs"/>
              </a:rPr>
              <a:pPr marL="0" marR="0" lvl="0" indent="0" algn="r" defTabSz="914400" rtl="0" eaLnBrk="1" fontAlgn="base" latinLnBrk="0" hangingPunct="1">
                <a:lnSpc>
                  <a:spcPct val="100000"/>
                </a:lnSpc>
                <a:spcBef>
                  <a:spcPct val="0"/>
                </a:spcBef>
                <a:spcAft>
                  <a:spcPct val="0"/>
                </a:spcAft>
                <a:buClrTx/>
                <a:buSzTx/>
                <a:buFontTx/>
                <a:buNone/>
                <a:tabLst/>
                <a:defRPr/>
              </a:pPr>
              <a:t>146</a:t>
            </a:fld>
            <a:endParaRPr kumimoji="0" lang="en-US" altLang="ko-KR" sz="1200" b="0" i="0" u="none" strike="noStrike" kern="1200" cap="none" spc="0" normalizeH="0" baseline="0" noProof="0" dirty="0">
              <a:ln>
                <a:noFill/>
              </a:ln>
              <a:solidFill>
                <a:prstClr val="black"/>
              </a:solidFill>
              <a:effectLst/>
              <a:uLnTx/>
              <a:uFillTx/>
              <a:latin typeface="Calibri" charset="0"/>
              <a:ea typeface="ＭＳ Ｐゴシック" charset="-128"/>
              <a:cs typeface="+mn-cs"/>
            </a:endParaRPr>
          </a:p>
        </p:txBody>
      </p:sp>
    </p:spTree>
    <p:extLst>
      <p:ext uri="{BB962C8B-B14F-4D97-AF65-F5344CB8AC3E}">
        <p14:creationId xmlns:p14="http://schemas.microsoft.com/office/powerpoint/2010/main" val="14982927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Read mapping performs alignment on large genomic datasets, containing millions of reads. [CLICK]</a:t>
            </a:r>
          </a:p>
          <a:p>
            <a:r>
              <a:rPr lang="en-CH" dirty="0"/>
              <a:t>Therefore, read mapping is both computationally expensive [CLICK]</a:t>
            </a:r>
          </a:p>
          <a:p>
            <a:r>
              <a:rPr lang="en-CH" dirty="0"/>
              <a:t>And incurs high data movement overhead [CLICK]</a:t>
            </a:r>
          </a:p>
          <a:p>
            <a:endParaRPr lang="en-CH" dirty="0"/>
          </a:p>
          <a:p>
            <a:endParaRPr lang="en-C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55900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has been significant effort into improving read mapping performance [CLICK]</a:t>
            </a:r>
          </a:p>
          <a:p>
            <a:r>
              <a:rPr lang="en-GB" sz="1200" kern="1200" dirty="0">
                <a:solidFill>
                  <a:schemeClr val="tx1"/>
                </a:solidFill>
                <a:effectLst/>
                <a:latin typeface="+mn-lt"/>
                <a:ea typeface="+mn-ea"/>
                <a:cs typeface="+mn-cs"/>
              </a:rPr>
              <a:t>Through efficient heuristics [CLICK]</a:t>
            </a:r>
          </a:p>
          <a:p>
            <a:r>
              <a:rPr lang="en-GB" sz="1200" kern="1200" dirty="0">
                <a:solidFill>
                  <a:schemeClr val="tx1"/>
                </a:solidFill>
                <a:effectLst/>
                <a:latin typeface="+mn-lt"/>
                <a:ea typeface="+mn-ea"/>
                <a:cs typeface="+mn-cs"/>
              </a:rPr>
              <a:t>hardware accelerators [CLICK]</a:t>
            </a:r>
          </a:p>
          <a:p>
            <a:r>
              <a:rPr lang="en-GB" sz="1200" kern="1200" dirty="0">
                <a:solidFill>
                  <a:schemeClr val="tx1"/>
                </a:solidFill>
                <a:effectLst/>
                <a:latin typeface="+mn-lt"/>
                <a:ea typeface="+mn-ea"/>
                <a:cs typeface="+mn-cs"/>
              </a:rPr>
              <a:t> and various filters that prune reads that do not require expensive computation [CLICK]. </a:t>
            </a:r>
          </a:p>
          <a:p>
            <a:r>
              <a:rPr lang="en-GB" sz="1200" kern="1200" dirty="0">
                <a:solidFill>
                  <a:schemeClr val="tx1"/>
                </a:solidFill>
                <a:effectLst/>
                <a:latin typeface="+mn-lt"/>
                <a:ea typeface="+mn-ea"/>
                <a:cs typeface="+mn-cs"/>
              </a:rPr>
              <a:t>While these approaches address the computation overhead in read mapping [CLICK]</a:t>
            </a:r>
          </a:p>
          <a:p>
            <a:r>
              <a:rPr lang="en-GB" sz="1200" b="1" kern="1200" dirty="0">
                <a:solidFill>
                  <a:schemeClr val="tx1"/>
                </a:solidFill>
                <a:effectLst/>
                <a:latin typeface="+mn-lt"/>
                <a:ea typeface="+mn-ea"/>
                <a:cs typeface="+mn-cs"/>
              </a:rPr>
              <a:t>[While Reads Move] </a:t>
            </a:r>
            <a:r>
              <a:rPr lang="en-GB" sz="1200" kern="1200" dirty="0">
                <a:solidFill>
                  <a:schemeClr val="tx1"/>
                </a:solidFill>
                <a:effectLst/>
                <a:latin typeface="+mn-lt"/>
                <a:ea typeface="+mn-ea"/>
                <a:cs typeface="+mn-cs"/>
              </a:rPr>
              <a:t>None of them alleviate the data movement overhead from storage, whose impact becomes even larger when the computation overhead gets alleviated [CLICK]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568337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Our key idea is to filter reads that do not require the expensive alignment computation in the storage system [CLICK] …</a:t>
            </a:r>
          </a:p>
          <a:p>
            <a:r>
              <a:rPr lang="en-GB" b="1" dirty="0"/>
              <a:t>[While Reads Move] T</a:t>
            </a:r>
            <a:r>
              <a:rPr lang="en-CH" b="1" dirty="0"/>
              <a:t>o fundamentally reduce </a:t>
            </a:r>
            <a:r>
              <a:rPr lang="en-CH" dirty="0"/>
              <a:t>the data movement overhead of read mapping</a:t>
            </a:r>
          </a:p>
          <a:p>
            <a:endParaRPr lang="en-GB" b="1" dirty="0"/>
          </a:p>
          <a:p>
            <a:r>
              <a:rPr lang="en-GB" dirty="0"/>
              <a:t>E</a:t>
            </a:r>
            <a:r>
              <a:rPr lang="en-CH" dirty="0"/>
              <a:t>xamples of the reads that not require the costlt alignment step</a:t>
            </a:r>
          </a:p>
          <a:p>
            <a:endParaRPr lang="en-CH" dirty="0"/>
          </a:p>
          <a:p>
            <a:r>
              <a:rPr lang="en-GB" dirty="0"/>
              <a:t>Exactly-matching reads to the reference genome that do not need approximate string matching performed during alignment</a:t>
            </a:r>
          </a:p>
          <a:p>
            <a:endParaRPr lang="en-GB" dirty="0"/>
          </a:p>
          <a:p>
            <a:r>
              <a:rPr lang="en-GB" dirty="0"/>
              <a:t>Non-matching reads that have no potential matching locations in the reference genome hence skip the </a:t>
            </a:r>
            <a:r>
              <a:rPr lang="en-GB" dirty="0" err="1"/>
              <a:t>alignemt</a:t>
            </a:r>
            <a:r>
              <a:rPr lang="en-GB" dirty="0"/>
              <a:t> step</a:t>
            </a:r>
          </a:p>
          <a:p>
            <a:endParaRPr lang="en-GB" dirty="0"/>
          </a:p>
          <a:p>
            <a:endParaRPr lang="en-GB" dirty="0"/>
          </a:p>
          <a:p>
            <a:endParaRPr lang="en-GB" dirty="0"/>
          </a:p>
          <a:p>
            <a:endParaRPr lang="en-C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0002178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propose </a:t>
            </a:r>
            <a:r>
              <a:rPr lang="en-GB" dirty="0" err="1"/>
              <a:t>GenStore</a:t>
            </a:r>
            <a:r>
              <a:rPr lang="en-GB" dirty="0"/>
              <a:t>, the first in-storage processing system designed for genome sequence analysis. [CLICK]</a:t>
            </a:r>
          </a:p>
          <a:p>
            <a:r>
              <a:rPr lang="en-GB" dirty="0"/>
              <a:t>To reduce both the computation [CLICK]</a:t>
            </a:r>
          </a:p>
          <a:p>
            <a:r>
              <a:rPr lang="en-GB" dirty="0"/>
              <a:t>And the data movement overhead [CLICK]</a:t>
            </a:r>
          </a:p>
          <a:p>
            <a:r>
              <a:rPr lang="en-GB" sz="1200" b="0" i="0" u="none" strike="noStrike" kern="1200" dirty="0" err="1">
                <a:solidFill>
                  <a:schemeClr val="tx1"/>
                </a:solidFill>
                <a:effectLst/>
                <a:latin typeface="+mn-lt"/>
                <a:ea typeface="+mn-ea"/>
                <a:cs typeface="+mn-cs"/>
              </a:rPr>
              <a:t>GenStore</a:t>
            </a:r>
            <a:r>
              <a:rPr lang="en-GB" sz="1200" b="0" i="0" u="none" strike="noStrike" kern="1200" dirty="0">
                <a:solidFill>
                  <a:schemeClr val="tx1"/>
                </a:solidFill>
                <a:effectLst/>
                <a:latin typeface="+mn-lt"/>
                <a:ea typeface="+mn-ea"/>
                <a:cs typeface="+mn-cs"/>
              </a:rPr>
              <a:t> provides high-performance and energy benefits compared to state-of-the-art HW and SW baselines </a:t>
            </a:r>
            <a:r>
              <a:rPr lang="en-GB" dirty="0"/>
              <a:t>[CLICK]</a:t>
            </a:r>
          </a:p>
          <a:p>
            <a:endParaRPr lang="en-GB" dirty="0"/>
          </a:p>
          <a:p>
            <a:endParaRPr lang="en-C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43435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US" dirty="0"/>
              <a:t>Consumer</a:t>
            </a:r>
            <a:r>
              <a:rPr lang="en-US" baseline="0" dirty="0"/>
              <a:t> devices like tablets smartphone and wearable are now everywhere and used by billions of people.</a:t>
            </a:r>
          </a:p>
          <a:p>
            <a:r>
              <a:rPr lang="en-US" dirty="0"/>
              <a:t>One of the</a:t>
            </a:r>
            <a:r>
              <a:rPr lang="en-US" baseline="0" dirty="0"/>
              <a:t> major challenge in these devices is battery limitation which makes the energy consumption a critical concern </a:t>
            </a:r>
            <a:r>
              <a:rPr lang="mr-IN" baseline="0" dirty="0"/>
              <a:t>…</a:t>
            </a:r>
            <a:endParaRPr lang="en-US" baseline="0" dirty="0"/>
          </a:p>
          <a:p>
            <a:endParaRPr lang="en-US" baseline="0" dirty="0"/>
          </a:p>
          <a:p>
            <a:endParaRPr lang="en-US" baseline="0" dirty="0"/>
          </a:p>
          <a:p>
            <a:endParaRPr lang="en-US" baseline="0" dirty="0"/>
          </a:p>
          <a:p>
            <a:endParaRPr lang="en-US" baseline="0" dirty="0"/>
          </a:p>
          <a:p>
            <a:endParaRPr lang="en-US" dirty="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9710358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5234312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US" dirty="0"/>
              <a:t>Throughout our analysis, we make</a:t>
            </a:r>
            <a:r>
              <a:rPr lang="en-US" baseline="0" dirty="0"/>
              <a:t> a key observation </a:t>
            </a:r>
            <a:r>
              <a:rPr lang="en-US" dirty="0"/>
              <a:t>that</a:t>
            </a:r>
            <a:r>
              <a:rPr lang="en-US" baseline="0" dirty="0"/>
              <a:t> out of all sources of energy consumption, data movement is a major contributor to the total system energy. We find that across all of the workloads</a:t>
            </a:r>
            <a:r>
              <a:rPr lang="en-US" dirty="0"/>
              <a:t>,</a:t>
            </a:r>
            <a:r>
              <a:rPr lang="en-US" baseline="0" dirty="0"/>
              <a:t> on average around 62.7% of total system energy is spent on data movement.</a:t>
            </a:r>
          </a:p>
          <a:p>
            <a:endParaRPr lang="en-US" baseline="0" dirty="0"/>
          </a:p>
          <a:p>
            <a:r>
              <a:rPr lang="en-US" baseline="0" dirty="0"/>
              <a:t>One way to reduce data movement cost is to move computation close to data, or </a:t>
            </a:r>
            <a:r>
              <a:rPr lang="mr-IN" baseline="0" dirty="0"/>
              <a:t>…</a:t>
            </a:r>
            <a:endParaRPr lang="en-US" baseline="0" dirty="0"/>
          </a:p>
          <a:p>
            <a:r>
              <a:rPr lang="en-US" baseline="0" dirty="0"/>
              <a:t>One potential solution to address this cost it do move computation close to data, or in other words, do </a:t>
            </a:r>
            <a:r>
              <a:rPr lang="en-US" baseline="0" dirty="0" err="1"/>
              <a:t>procesing</a:t>
            </a:r>
            <a:r>
              <a:rPr lang="en-US" baseline="0" dirty="0"/>
              <a:t> in memory. However, the challenge is that these devices.</a:t>
            </a:r>
          </a:p>
          <a:p>
            <a:endParaRPr lang="en-US" baseline="0" dirty="0"/>
          </a:p>
          <a:p>
            <a:endParaRPr lang="en-US" baseline="0" dirty="0"/>
          </a:p>
          <a:p>
            <a:r>
              <a:rPr lang="en-US" dirty="0"/>
              <a:t>One potential</a:t>
            </a:r>
            <a:r>
              <a:rPr lang="en-US" baseline="0" dirty="0"/>
              <a:t> solution to mitigate data movement cost and reduce total system energy is to execute data-movement heavy portions of application close to data, or in other words, do processing in memory. However, consumer devices are </a:t>
            </a:r>
            <a:r>
              <a:rPr lang="en-US" baseline="0" dirty="0" err="1"/>
              <a:t>extermely</a:t>
            </a:r>
            <a:r>
              <a:rPr lang="en-US" baseline="0" dirty="0"/>
              <a:t> limited in terms of area and power budget. So the question is can we move part of the data movement heavy portion given the limited area and energy budget. Our </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7654661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fontScale="85000" lnSpcReduction="20000"/>
          </a:bodyPr>
          <a:lstStyle/>
          <a:p>
            <a:r>
              <a:rPr lang="en-US" sz="1200" kern="1200" dirty="0">
                <a:solidFill>
                  <a:schemeClr val="tx1"/>
                </a:solidFill>
                <a:latin typeface="+mn-lt"/>
                <a:ea typeface="+mn-ea"/>
                <a:cs typeface="+mn-cs"/>
              </a:rPr>
              <a:t>To figure</a:t>
            </a:r>
            <a:r>
              <a:rPr lang="en-US" sz="1200" kern="1200" baseline="0" dirty="0">
                <a:solidFill>
                  <a:schemeClr val="tx1"/>
                </a:solidFill>
                <a:latin typeface="+mn-lt"/>
                <a:ea typeface="+mn-ea"/>
                <a:cs typeface="+mn-cs"/>
              </a:rPr>
              <a:t> out if we can use processing in memory, we dig deeper into our analysis and we make another key observation that majority of data movement often comes form simple functions and </a:t>
            </a:r>
            <a:r>
              <a:rPr lang="en-US" sz="1200" kern="1200" baseline="0" dirty="0" err="1">
                <a:solidFill>
                  <a:schemeClr val="tx1"/>
                </a:solidFill>
                <a:latin typeface="+mn-lt"/>
                <a:ea typeface="+mn-ea"/>
                <a:cs typeface="+mn-cs"/>
              </a:rPr>
              <a:t>pritmitives</a:t>
            </a:r>
            <a:r>
              <a:rPr lang="en-US" sz="1200" kern="1200" baseline="0" dirty="0">
                <a:solidFill>
                  <a:schemeClr val="tx1"/>
                </a:solidFill>
                <a:latin typeface="+mn-lt"/>
                <a:ea typeface="+mn-ea"/>
                <a:cs typeface="+mn-cs"/>
              </a:rPr>
              <a:t>. We find that these simple function can be implemented in memory as either a small embedded core, or group of small fixed function accelerators. Our result shows that offloading these function to PIM logic can significantly reduce data movement for each function and reduce energy on average around 55%  and improve </a:t>
            </a:r>
            <a:r>
              <a:rPr lang="en-US" sz="1200" kern="1200" baseline="0" dirty="0" err="1">
                <a:solidFill>
                  <a:schemeClr val="tx1"/>
                </a:solidFill>
                <a:latin typeface="+mn-lt"/>
                <a:ea typeface="+mn-ea"/>
                <a:cs typeface="+mn-cs"/>
              </a:rPr>
              <a:t>perforamcne</a:t>
            </a:r>
            <a:r>
              <a:rPr lang="en-US" sz="1200" kern="1200" baseline="0" dirty="0">
                <a:solidFill>
                  <a:schemeClr val="tx1"/>
                </a:solidFill>
                <a:latin typeface="+mn-lt"/>
                <a:ea typeface="+mn-ea"/>
                <a:cs typeface="+mn-cs"/>
              </a:rPr>
              <a:t> around 54%. </a:t>
            </a:r>
          </a:p>
          <a:p>
            <a:endParaRPr lang="en-US" sz="1200" kern="1200" baseline="0" dirty="0">
              <a:solidFill>
                <a:schemeClr val="tx1"/>
              </a:solidFill>
              <a:latin typeface="+mn-lt"/>
              <a:ea typeface="+mn-ea"/>
              <a:cs typeface="+mn-cs"/>
            </a:endParaRPr>
          </a:p>
          <a:p>
            <a:r>
              <a:rPr lang="en-US" sz="1200" kern="1200" baseline="0" dirty="0">
                <a:solidFill>
                  <a:schemeClr val="tx1"/>
                </a:solidFill>
                <a:latin typeface="+mn-lt"/>
                <a:ea typeface="+mn-ea"/>
                <a:cs typeface="+mn-cs"/>
              </a:rPr>
              <a:t> our PIM core can reduce significant portion of data movement, reduce </a:t>
            </a:r>
            <a:r>
              <a:rPr lang="en-US" sz="1200" kern="1200" baseline="0" dirty="0" err="1">
                <a:solidFill>
                  <a:schemeClr val="tx1"/>
                </a:solidFill>
                <a:latin typeface="+mn-lt"/>
                <a:ea typeface="+mn-ea"/>
                <a:cs typeface="+mn-cs"/>
              </a:rPr>
              <a:t>enregy</a:t>
            </a:r>
            <a:r>
              <a:rPr lang="en-US" sz="1200" kern="1200" baseline="0" dirty="0">
                <a:solidFill>
                  <a:schemeClr val="tx1"/>
                </a:solidFill>
                <a:latin typeface="+mn-lt"/>
                <a:ea typeface="+mn-ea"/>
                <a:cs typeface="+mn-cs"/>
              </a:rPr>
              <a:t> by 49.1% for each function and improve performance up to 2.2X. While using group of fixed function accelerator reduce energy by 55.4% and improve performance by up to 2.5X. </a:t>
            </a:r>
          </a:p>
          <a:p>
            <a:endParaRPr lang="en-US" sz="1200" kern="1200" baseline="0" dirty="0">
              <a:solidFill>
                <a:schemeClr val="tx1"/>
              </a:solidFill>
              <a:latin typeface="+mn-lt"/>
              <a:ea typeface="+mn-ea"/>
              <a:cs typeface="+mn-cs"/>
            </a:endParaRPr>
          </a:p>
          <a:p>
            <a:pPr lvl="1">
              <a:spcBef>
                <a:spcPts val="600"/>
              </a:spcBef>
            </a:pPr>
            <a:r>
              <a:rPr lang="en-US" sz="1200" kern="1200" baseline="0" dirty="0">
                <a:solidFill>
                  <a:schemeClr val="tx1"/>
                </a:solidFill>
                <a:latin typeface="+mn-lt"/>
                <a:ea typeface="+mn-ea"/>
                <a:cs typeface="+mn-cs"/>
              </a:rPr>
              <a:t>Or use </a:t>
            </a:r>
            <a:r>
              <a:rPr lang="en-US" sz="1200" kern="1200" baseline="0" dirty="0" err="1">
                <a:solidFill>
                  <a:schemeClr val="tx1"/>
                </a:solidFill>
                <a:latin typeface="+mn-lt"/>
                <a:ea typeface="+mn-ea"/>
                <a:cs typeface="+mn-cs"/>
              </a:rPr>
              <a:t>Saugata’s</a:t>
            </a:r>
            <a:r>
              <a:rPr lang="en-US" sz="1200" kern="1200" baseline="0" dirty="0">
                <a:solidFill>
                  <a:schemeClr val="tx1"/>
                </a:solidFill>
                <a:latin typeface="+mn-lt"/>
                <a:ea typeface="+mn-ea"/>
                <a:cs typeface="+mn-cs"/>
              </a:rPr>
              <a:t> approach : </a:t>
            </a:r>
            <a:r>
              <a:rPr lang="en-US" sz="2100" b="0" dirty="0">
                <a:solidFill>
                  <a:srgbClr val="00B050"/>
                </a:solidFill>
              </a:rPr>
              <a:t>Reduces </a:t>
            </a:r>
            <a:r>
              <a:rPr lang="en-US" sz="2100" dirty="0">
                <a:solidFill>
                  <a:srgbClr val="00B050"/>
                </a:solidFill>
              </a:rPr>
              <a:t>total system energy </a:t>
            </a:r>
            <a:r>
              <a:rPr lang="en-US" sz="2100" b="0" dirty="0">
                <a:solidFill>
                  <a:srgbClr val="00B050"/>
                </a:solidFill>
              </a:rPr>
              <a:t>by an average of </a:t>
            </a:r>
            <a:r>
              <a:rPr lang="en-US" sz="2100" dirty="0">
                <a:solidFill>
                  <a:srgbClr val="00B050"/>
                </a:solidFill>
              </a:rPr>
              <a:t>55.4%</a:t>
            </a:r>
          </a:p>
          <a:p>
            <a:pPr lvl="1">
              <a:spcBef>
                <a:spcPts val="300"/>
              </a:spcBef>
            </a:pPr>
            <a:r>
              <a:rPr lang="en-US" sz="2100" b="0" dirty="0">
                <a:solidFill>
                  <a:srgbClr val="00B050"/>
                </a:solidFill>
              </a:rPr>
              <a:t>Reduces </a:t>
            </a:r>
            <a:r>
              <a:rPr lang="en-US" sz="2100" dirty="0">
                <a:solidFill>
                  <a:srgbClr val="00B050"/>
                </a:solidFill>
              </a:rPr>
              <a:t>execution time</a:t>
            </a:r>
            <a:r>
              <a:rPr lang="en-US" sz="2100" b="0" dirty="0">
                <a:solidFill>
                  <a:srgbClr val="00B050"/>
                </a:solidFill>
              </a:rPr>
              <a:t> by an average of </a:t>
            </a:r>
            <a:r>
              <a:rPr lang="en-US" sz="2100" dirty="0">
                <a:solidFill>
                  <a:srgbClr val="00B050"/>
                </a:solidFill>
              </a:rPr>
              <a:t>54.2%</a:t>
            </a:r>
            <a:endParaRPr lang="en-US" sz="2400" dirty="0">
              <a:solidFill>
                <a:srgbClr val="00B050"/>
              </a:solidFill>
            </a:endParaRPr>
          </a:p>
          <a:p>
            <a:endParaRPr lang="en-US" sz="1200" kern="1200" baseline="0" dirty="0">
              <a:solidFill>
                <a:schemeClr val="tx1"/>
              </a:solidFill>
              <a:latin typeface="+mn-lt"/>
              <a:ea typeface="+mn-ea"/>
              <a:cs typeface="+mn-cs"/>
            </a:endParaRPr>
          </a:p>
          <a:p>
            <a:endParaRPr lang="en-US" sz="1200" kern="1200" baseline="0" dirty="0">
              <a:solidFill>
                <a:schemeClr val="tx1"/>
              </a:solidFill>
              <a:latin typeface="+mn-lt"/>
              <a:ea typeface="+mn-ea"/>
              <a:cs typeface="+mn-cs"/>
            </a:endParaRPr>
          </a:p>
          <a:p>
            <a:r>
              <a:rPr lang="en-US" sz="1200" kern="1200" baseline="0" dirty="0">
                <a:solidFill>
                  <a:schemeClr val="tx1"/>
                </a:solidFill>
                <a:latin typeface="+mn-lt"/>
                <a:ea typeface="+mn-ea"/>
                <a:cs typeface="+mn-cs"/>
              </a:rPr>
              <a:t>Our result show that both of them can significantly reduce the data movement for each function.</a:t>
            </a:r>
          </a:p>
          <a:p>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Feedback: talk about result more</a:t>
            </a:r>
          </a:p>
          <a:p>
            <a:r>
              <a:rPr lang="en-US" sz="1200" kern="1200" dirty="0">
                <a:solidFill>
                  <a:schemeClr val="tx1"/>
                </a:solidFill>
                <a:latin typeface="+mn-lt"/>
                <a:ea typeface="+mn-ea"/>
                <a:cs typeface="+mn-cs"/>
              </a:rPr>
              <a:t>Don’t talk about specific detail like </a:t>
            </a:r>
            <a:r>
              <a:rPr lang="en-US" sz="1200" kern="1200" dirty="0" err="1">
                <a:solidFill>
                  <a:schemeClr val="tx1"/>
                </a:solidFill>
                <a:latin typeface="+mn-lt"/>
                <a:ea typeface="+mn-ea"/>
                <a:cs typeface="+mn-cs"/>
              </a:rPr>
              <a:t>MemCopy</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MemSet</a:t>
            </a:r>
            <a:r>
              <a:rPr lang="en-US" sz="1200" kern="1200" dirty="0">
                <a:solidFill>
                  <a:schemeClr val="tx1"/>
                </a:solidFill>
                <a:latin typeface="+mn-lt"/>
                <a:ea typeface="+mn-ea"/>
                <a:cs typeface="+mn-cs"/>
              </a:rPr>
              <a:t> stuff like that</a:t>
            </a:r>
          </a:p>
          <a:p>
            <a:r>
              <a:rPr lang="en-US" sz="1200" kern="1200" dirty="0">
                <a:solidFill>
                  <a:schemeClr val="tx1"/>
                </a:solidFill>
                <a:latin typeface="+mn-lt"/>
                <a:ea typeface="+mn-ea"/>
                <a:cs typeface="+mn-cs"/>
              </a:rPr>
              <a:t>Main take away:</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data movement come from simple functions</a:t>
            </a:r>
            <a:r>
              <a:rPr lang="en-US" sz="1200" kern="1200" baseline="0" dirty="0">
                <a:solidFill>
                  <a:schemeClr val="tx1"/>
                </a:solidFill>
                <a:latin typeface="+mn-lt"/>
                <a:ea typeface="+mn-ea"/>
                <a:cs typeface="+mn-cs"/>
              </a:rPr>
              <a:t> that are simple enough to implement in PIM</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We find that these</a:t>
            </a:r>
            <a:r>
              <a:rPr lang="en-US" sz="1200" kern="1200" baseline="0" dirty="0">
                <a:solidFill>
                  <a:schemeClr val="tx1"/>
                </a:solidFill>
                <a:latin typeface="+mn-lt"/>
                <a:ea typeface="+mn-ea"/>
                <a:cs typeface="+mn-cs"/>
              </a:rPr>
              <a:t> functions and </a:t>
            </a:r>
            <a:r>
              <a:rPr lang="en-US" sz="1200" kern="1200" baseline="0" dirty="0" err="1">
                <a:solidFill>
                  <a:schemeClr val="tx1"/>
                </a:solidFill>
                <a:latin typeface="+mn-lt"/>
                <a:ea typeface="+mn-ea"/>
                <a:cs typeface="+mn-cs"/>
              </a:rPr>
              <a:t>primitves</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can be implemented as PIM logic using either (1) a small low-power general-purpose embedded core or (2) a group of small fixed-function accelerators (PIM accelerators).</a:t>
            </a:r>
            <a:r>
              <a:rPr lang="en-US" sz="1200" kern="1200" baseline="0" dirty="0">
                <a:solidFill>
                  <a:schemeClr val="tx1"/>
                </a:solidFill>
                <a:latin typeface="+mn-lt"/>
                <a:ea typeface="+mn-ea"/>
                <a:cs typeface="+mn-cs"/>
              </a:rPr>
              <a:t> Our Analysis shows that both are cost-feasible to use in consumer devices. We find that they eliminate a significant fraction of </a:t>
            </a:r>
            <a:r>
              <a:rPr lang="en-US" sz="1200" kern="1200" baseline="0" dirty="0" err="1">
                <a:solidFill>
                  <a:schemeClr val="tx1"/>
                </a:solidFill>
                <a:latin typeface="+mn-lt"/>
                <a:ea typeface="+mn-ea"/>
                <a:cs typeface="+mn-cs"/>
              </a:rPr>
              <a:t>dat</a:t>
            </a:r>
            <a:r>
              <a:rPr lang="en-US" sz="1200" kern="1200" baseline="0" dirty="0">
                <a:solidFill>
                  <a:schemeClr val="tx1"/>
                </a:solidFill>
                <a:latin typeface="+mn-lt"/>
                <a:ea typeface="+mn-ea"/>
                <a:cs typeface="+mn-cs"/>
              </a:rPr>
              <a:t> </a:t>
            </a:r>
            <a:r>
              <a:rPr lang="en-US" sz="1200" kern="1200" baseline="0" dirty="0" err="1">
                <a:solidFill>
                  <a:schemeClr val="tx1"/>
                </a:solidFill>
                <a:latin typeface="+mn-lt"/>
                <a:ea typeface="+mn-ea"/>
                <a:cs typeface="+mn-cs"/>
              </a:rPr>
              <a:t>amovement</a:t>
            </a:r>
            <a:r>
              <a:rPr lang="en-US" sz="1200" kern="1200" baseline="0" dirty="0">
                <a:solidFill>
                  <a:schemeClr val="tx1"/>
                </a:solidFill>
                <a:latin typeface="+mn-lt"/>
                <a:ea typeface="+mn-ea"/>
                <a:cs typeface="+mn-cs"/>
              </a:rPr>
              <a:t>, and reduce energy consumption for each of these operation on average by 49 and 55%.</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76730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work, we take</a:t>
            </a:r>
            <a:r>
              <a:rPr lang="en-US" baseline="0" dirty="0"/>
              <a:t> a look at widely-used </a:t>
            </a:r>
            <a:r>
              <a:rPr lang="en-US" baseline="0" dirty="0" err="1"/>
              <a:t>google</a:t>
            </a:r>
            <a:r>
              <a:rPr lang="en-US" baseline="0" dirty="0"/>
              <a:t> consumer workloads, to figure out the major sources of energy consumption.</a:t>
            </a:r>
          </a:p>
          <a:p>
            <a:endParaRPr lang="en-US" baseline="0" dirty="0"/>
          </a:p>
          <a:p>
            <a:r>
              <a:rPr lang="en-US" baseline="0" dirty="0"/>
              <a:t>We look at Google Chrome web </a:t>
            </a:r>
            <a:r>
              <a:rPr lang="en-US" baseline="0" dirty="0" err="1"/>
              <a:t>brower</a:t>
            </a:r>
            <a:r>
              <a:rPr lang="en-US" baseline="0" dirty="0"/>
              <a:t>. We take a look at </a:t>
            </a:r>
            <a:r>
              <a:rPr lang="en-US" baseline="0" dirty="0" err="1"/>
              <a:t>Tensorflow</a:t>
            </a:r>
            <a:r>
              <a:rPr lang="en-US" baseline="0" dirty="0"/>
              <a:t>, Google’s machine learning framework, and we also take a look at two important video related workloads, video playback and video capture, both rely on Google’s vp9 codec technology.</a:t>
            </a:r>
          </a:p>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9756130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1718626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Hi, I’m Geraldo, a PhD Student at ETH Zurich.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Today I will present our work “Google Neural Network Models for Edge Devices: Analyzing and Mitigating Machine Learning Inference Bottlenecks”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work was lead by </a:t>
            </a:r>
            <a:r>
              <a:rPr lang="en-US" dirty="0" err="1"/>
              <a:t>Amirali</a:t>
            </a:r>
            <a:r>
              <a:rPr lang="en-US" dirty="0"/>
              <a:t> </a:t>
            </a:r>
            <a:r>
              <a:rPr lang="en-US" dirty="0" err="1"/>
              <a:t>Boroumand</a:t>
            </a:r>
            <a:r>
              <a:rPr lang="en-US" dirty="0"/>
              <a:t> during his internship at Google.</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195042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dirty="0"/>
              <a:t>First, I will give an overview of this work. </a:t>
            </a:r>
          </a:p>
          <a:p>
            <a:endParaRPr lang="en-US" dirty="0"/>
          </a:p>
          <a:p>
            <a:r>
              <a:rPr lang="en-US" dirty="0"/>
              <a:t>[CLICK] In this work, we extensively analyze 24 edge NN models from Google while running inference on the Google Edge TPU accelerator for various types of NN models </a:t>
            </a:r>
          </a:p>
          <a:p>
            <a:endParaRPr lang="en-US" dirty="0"/>
          </a:p>
          <a:p>
            <a:r>
              <a:rPr lang="en-US" dirty="0"/>
              <a:t>[CLICK] We identify that while running NN inference, the accelerator suffers from three main challenges </a:t>
            </a:r>
          </a:p>
          <a:p>
            <a:endParaRPr lang="en-US" dirty="0"/>
          </a:p>
          <a:p>
            <a:r>
              <a:rPr lang="en-US" dirty="0"/>
              <a:t>[CLICK] it operates significantly below its peak throughput </a:t>
            </a:r>
          </a:p>
          <a:p>
            <a:endParaRPr lang="en-US" dirty="0"/>
          </a:p>
          <a:p>
            <a:r>
              <a:rPr lang="en-US" dirty="0"/>
              <a:t>[CLICK] it operates significantly below its theorical peak energy efficiency </a:t>
            </a:r>
          </a:p>
          <a:p>
            <a:endParaRPr lang="en-US" dirty="0"/>
          </a:p>
          <a:p>
            <a:r>
              <a:rPr lang="en-US" dirty="0"/>
              <a:t>[CLICK] and its memory system is not efficient </a:t>
            </a:r>
          </a:p>
          <a:p>
            <a:endParaRPr lang="en-US" dirty="0"/>
          </a:p>
          <a:p>
            <a:r>
              <a:rPr lang="en-US" dirty="0"/>
              <a:t>[CLICK] Our analysis leads to the key insight that these challenges arrive due to the monolithic one-size-fit-all design of the accelerators, which does not account for heterogeneity across different NN layers </a:t>
            </a:r>
          </a:p>
          <a:p>
            <a:endParaRPr lang="en-US" dirty="0"/>
          </a:p>
          <a:p>
            <a:r>
              <a:rPr lang="en-US" dirty="0"/>
              <a:t>[CLICK] To solve this issue, we propose Mensa, a framework that maps the execution of a particular NN layer to its most appropriate hardware accelerator </a:t>
            </a:r>
          </a:p>
          <a:p>
            <a:endParaRPr lang="en-US" dirty="0"/>
          </a:p>
          <a:p>
            <a:r>
              <a:rPr lang="en-US" dirty="0"/>
              <a:t>[CLICK] We extensively evaluate Mensa for Google NN models and we observe that it improves performance and energy efficiency by 3.0x and 3.1x compared to the baseline Edge TPU accelerator while reducing area and cost across 24 edge ML models </a:t>
            </a:r>
          </a:p>
          <a:p>
            <a:endParaRPr lang="en-US" dirty="0"/>
          </a:p>
          <a:p>
            <a:r>
              <a:rPr lang="en-US" dirty="0"/>
              <a:t>[NEXT]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0978469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[CLICK] We analyze inference execution on the accelerator using 24 edge NN models that serve as internal benchmarks for the Google Edge TPU, including</a:t>
            </a:r>
          </a:p>
          <a:p>
            <a:endParaRPr lang="en-US" sz="1200" b="0" i="0"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6 RNN Transducers, used for applications such as automatic speech recognition.</a:t>
            </a:r>
            <a:endParaRPr lang="en-US" sz="1200" b="0" i="0" u="none" strike="noStrike" kern="1200" baseline="0" dirty="0">
              <a:solidFill>
                <a:schemeClr val="tx1"/>
              </a:solidFill>
              <a:latin typeface="+mn-lt"/>
              <a:ea typeface="+mn-ea"/>
              <a:cs typeface="+mn-cs"/>
            </a:endParaRPr>
          </a:p>
          <a:p>
            <a:endParaRPr lang="en-US" sz="1200" b="0" i="0"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13 convolutional neural networks (CNNs), typically used for applications such as image classification and object detection</a:t>
            </a:r>
            <a:endParaRPr lang="en-US" sz="1200" b="0" i="0" u="none" strike="noStrike" kern="1200" baseline="0" dirty="0">
              <a:solidFill>
                <a:schemeClr val="tx1"/>
              </a:solidFill>
              <a:latin typeface="+mn-lt"/>
              <a:ea typeface="+mn-ea"/>
              <a:cs typeface="+mn-cs"/>
            </a:endParaRPr>
          </a:p>
          <a:p>
            <a:endParaRPr lang="en-US" sz="1200" b="0" i="0" u="none" strike="noStrike" kern="1200" baseline="0" dirty="0">
              <a:solidFill>
                <a:schemeClr val="tx1"/>
              </a:solidFill>
              <a:latin typeface="+mn-lt"/>
              <a:ea typeface="+mn-ea"/>
              <a:cs typeface="+mn-cs"/>
            </a:endParaRPr>
          </a:p>
          <a:p>
            <a:r>
              <a:rPr lang="en-US" dirty="0"/>
              <a:t>[CLICK] 2 long short-term memories (LSTMs), used for applications such as language translation and and handwriting recognition, and</a:t>
            </a:r>
          </a:p>
          <a:p>
            <a:endParaRPr lang="en-US" dirty="0"/>
          </a:p>
          <a:p>
            <a:r>
              <a:rPr lang="en-US" dirty="0"/>
              <a:t>[CLICK] 3 recurrent  convolutional neural networks  (RCNNs), used for applications such as image captioning</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[NEXT]</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3633001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We draw key two insights from our model analysis</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[CLICK] First, we observe a large variation in terms of layer characteristics across different models. </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[CLICK] To illustrate, the figure  shows the total parameter footprint vs. the FLOP/B ratio (or reuse) across the layers of representative CNNs, LSTMs, and Transducers</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[CLICK] We observe from the figure that that layers from LSTMs and Transducers have larger parameter footprints and lower reuse than layers from CNNs.</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[NEXT]</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9169774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[CLICK] Second, even within a single model, layers show variation in terms of layer characteristics </a:t>
            </a:r>
          </a:p>
          <a:p>
            <a:endParaRPr lang="en-US" dirty="0"/>
          </a:p>
          <a:p>
            <a:r>
              <a:rPr lang="en-US" dirty="0"/>
              <a:t>[CLICK] For example, we observe that layers in a single CNN models show</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a varying MAC intensity of up to 200x across different layers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and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[CLICK] a varying flop/byte ratio of up to 244x across  different layers</a:t>
            </a:r>
          </a:p>
          <a:p>
            <a:endParaRPr lang="en-US" dirty="0"/>
          </a:p>
          <a:p>
            <a:r>
              <a:rPr lang="en-US" dirty="0"/>
              <a:t>[NEXT]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0938361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 In a baseline system, different machine learning models are execute in a single, monolithic edge accelerator, which leads to performance and energy issues.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On the other hand, Mensa distributes the layers from an NN model using a runtime scheduler across a collection of smaller hardware accelerators that are catered the properties of different layer types. By specializing each accelerator to a subset of layers, Mensa avoids the shortcomings of current monolithic edge ML accelerators, resulting in a highly-efficient and high-performance accelerator with a much smaller area.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Next I will give an brief overview of Mensa’s </a:t>
            </a:r>
            <a:r>
              <a:rPr lang="en-US" dirty="0" err="1"/>
              <a:t>ruy</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[NEXT]</a:t>
            </a: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7369670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 we need to decide how many accelerators we need based on the key characteristics of our NN models.</a:t>
            </a:r>
          </a:p>
          <a:p>
            <a:endParaRPr lang="en-US" dirty="0"/>
          </a:p>
          <a:p>
            <a:r>
              <a:rPr lang="en-US" dirty="0"/>
              <a:t>[CLICK] We make a key observation that the majority of the layers we target fall into five major families in terms key characteristics that impact hardware design</a:t>
            </a:r>
            <a:br>
              <a:rPr lang="en-US" dirty="0"/>
            </a:br>
            <a:endParaRPr lang="en-US" dirty="0"/>
          </a:p>
          <a:p>
            <a:r>
              <a:rPr lang="en-US" dirty="0"/>
              <a:t>[CLICK] First, we find two Families of layers (families 1 and 2) that have low parameter footprint and high data reuse and MAC intensity.  We call such layers compute-centric layers. </a:t>
            </a:r>
          </a:p>
          <a:p>
            <a:endParaRPr lang="en-US" dirty="0"/>
          </a:p>
          <a:p>
            <a:r>
              <a:rPr lang="en-US" dirty="0"/>
              <a:t>[CLICK] Second, we find three families of layers (families, 3, 4 and 5) that have high parameter footprint , low data reuse and MAC intensity. We call such layers data-centric layers.</a:t>
            </a:r>
          </a:p>
          <a:p>
            <a:endParaRPr lang="en-US" dirty="0"/>
          </a:p>
          <a:p>
            <a:endParaRPr lang="en-US" dirty="0"/>
          </a:p>
          <a:p>
            <a:r>
              <a:rPr lang="en-US" dirty="0"/>
              <a:t>[NEXT] </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2156626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[CLICK] Fist, Mensa-G placement of accelerators and careful dataflow design enables to reduce the energy consumed by  on-chip and off-chip parameter traffic by 15.3x on average compared to the baseline. </a:t>
            </a: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[CLICK] Second, Mensa-G reduces the dynamic energy of on-chip buffers and </a:t>
            </a:r>
            <a:r>
              <a:rPr lang="en-US" sz="1200" kern="1200" dirty="0" err="1">
                <a:solidFill>
                  <a:schemeClr val="tx1"/>
                </a:solidFill>
                <a:latin typeface="+mn-lt"/>
                <a:ea typeface="+mn-ea"/>
                <a:cs typeface="+mn-cs"/>
              </a:rPr>
              <a:t>Noc</a:t>
            </a:r>
            <a:r>
              <a:rPr lang="en-US" sz="1200" kern="1200" dirty="0">
                <a:solidFill>
                  <a:schemeClr val="tx1"/>
                </a:solidFill>
                <a:latin typeface="+mn-lt"/>
                <a:ea typeface="+mn-ea"/>
                <a:cs typeface="+mn-cs"/>
              </a:rPr>
              <a:t> by almost 50x compared to the Baseline system with high </a:t>
            </a:r>
            <a:r>
              <a:rPr lang="en-US" sz="1200" kern="1200" dirty="0" err="1">
                <a:solidFill>
                  <a:schemeClr val="tx1"/>
                </a:solidFill>
                <a:latin typeface="+mn-lt"/>
                <a:ea typeface="+mn-ea"/>
                <a:cs typeface="+mn-cs"/>
              </a:rPr>
              <a:t>bw</a:t>
            </a:r>
            <a:r>
              <a:rPr lang="en-US" sz="1200" kern="1200" dirty="0">
                <a:solidFill>
                  <a:schemeClr val="tx1"/>
                </a:solidFill>
                <a:latin typeface="+mn-lt"/>
                <a:ea typeface="+mn-ea"/>
                <a:cs typeface="+mn-cs"/>
              </a:rPr>
              <a:t> memory. </a:t>
            </a: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[CLICK] We conclude that Mensa-G  reduces energy by 66% and improves inference energy efficiency by 3.0x compared to the baseline edge TPU.</a:t>
            </a: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[NEXT] </a:t>
            </a:r>
          </a:p>
          <a:p>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B66F2-E617-4D22-9699-A8F2E158CBC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1308649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[CLICK] We also analyze Mensa-G’s throughput compared to the Baseline edge TPU and  Baseline edge TPU  with the high bandwidth off-chip memory </a:t>
            </a:r>
          </a:p>
          <a:p>
            <a:endParaRPr lang="en-US" dirty="0"/>
          </a:p>
          <a:p>
            <a:r>
              <a:rPr lang="en-US" dirty="0"/>
              <a:t>[CLICK] We observe that Mensa-G’s improve throughput compared to the baseline edge TPU by 3.1X on average </a:t>
            </a:r>
          </a:p>
          <a:p>
            <a:endParaRPr lang="en-US" dirty="0"/>
          </a:p>
          <a:p>
            <a:r>
              <a:rPr lang="en-US" dirty="0"/>
              <a:t>[NEXT]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1AF155A-3E34-6345-A372-944A02B4DA3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11455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baseline="0" dirty="0"/>
              <a:t>To this end we build a  </a:t>
            </a:r>
            <a:r>
              <a:rPr lang="en-US" baseline="0" dirty="0"/>
              <a:t>[CLICK] </a:t>
            </a:r>
            <a:r>
              <a:rPr lang="en-US" b="1" baseline="0" dirty="0"/>
              <a:t>near-HBM FPGA based accelerator which is connected to a server-grade IBM POWER9-based CPU system</a:t>
            </a:r>
            <a:endParaRPr lang="en-US" baseline="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B71F7F3-9543-40DF-A656-8B6347E0E9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689355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[CLICK]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770546-422D-4312-AAED-8754555E209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398307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panose="020B0600070205080204" pitchFamily="34" charset="-128"/>
                <a:cs typeface="Arial" panose="020B060402020202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229</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419491073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230</a:t>
            </a:fld>
            <a:endParaRPr kumimoji="0" lang="en-US" sz="1200" b="0" i="0" u="none" strike="noStrike" kern="1200" cap="none" spc="0" normalizeH="0" baseline="0" noProof="0">
              <a:ln>
                <a:noFill/>
              </a:ln>
              <a:solidFill>
                <a:prstClr val="black"/>
              </a:solidFill>
              <a:effectLst/>
              <a:uLnTx/>
              <a:uFillTx/>
              <a:latin typeface="Calibri" charset="0"/>
              <a:ea typeface="ＭＳ Ｐゴシック" charset="-128"/>
              <a:cs typeface="+mn-cs"/>
            </a:endParaRPr>
          </a:p>
        </p:txBody>
      </p:sp>
    </p:spTree>
    <p:extLst>
      <p:ext uri="{BB962C8B-B14F-4D97-AF65-F5344CB8AC3E}">
        <p14:creationId xmlns:p14="http://schemas.microsoft.com/office/powerpoint/2010/main" val="204989668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785895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146802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18715E5-0E3B-1B4F-BB79-1C4B57B47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1708851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R"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FE170B-F3DD-2444-9313-30B484567F70}" type="slidenum">
              <a:rPr kumimoji="0" lang="en-G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250</a:t>
            </a:fld>
            <a:endParaRPr kumimoji="0" lang="en-G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855402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R"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FE170B-F3DD-2444-9313-30B484567F70}" type="slidenum">
              <a:rPr kumimoji="0" lang="en-G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251</a:t>
            </a:fld>
            <a:endParaRPr kumimoji="0" lang="en-G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6577853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r>
              <a:rPr lang="en-US" dirty="0"/>
              <a:t>[CLICK] Many recent works explore how NDP can benefit various application domains like</a:t>
            </a:r>
          </a:p>
          <a:p>
            <a:endParaRPr lang="en-US" dirty="0"/>
          </a:p>
          <a:p>
            <a:r>
              <a:rPr lang="en-US" dirty="0"/>
              <a:t>[CLICK] Graph processing,</a:t>
            </a:r>
          </a:p>
          <a:p>
            <a:r>
              <a:rPr lang="en-US" dirty="0"/>
              <a:t>[CLICK] mobile consumer workloads </a:t>
            </a:r>
          </a:p>
          <a:p>
            <a:r>
              <a:rPr lang="en-US" dirty="0"/>
              <a:t>[CLICK] neural networks </a:t>
            </a:r>
          </a:p>
          <a:p>
            <a:r>
              <a:rPr lang="en-US" dirty="0"/>
              <a:t>[CLICK] DNA sequence mapping  </a:t>
            </a:r>
          </a:p>
          <a:p>
            <a:r>
              <a:rPr lang="en-US" dirty="0"/>
              <a:t>[CLICK] Databases</a:t>
            </a:r>
          </a:p>
          <a:p>
            <a:r>
              <a:rPr lang="en-US" dirty="0"/>
              <a:t>[CLICK] Time series analysis</a:t>
            </a:r>
          </a:p>
          <a:p>
            <a:r>
              <a:rPr lang="en-US" dirty="0"/>
              <a:t>[CLICK]  and more </a:t>
            </a:r>
          </a:p>
          <a:p>
            <a:endParaRPr lang="en-US" dirty="0"/>
          </a:p>
          <a:p>
            <a:r>
              <a:rPr lang="en-US" dirty="0"/>
              <a:t>[NEXT]</a:t>
            </a: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109437-7086-8D43-B75A-27CE5E6EC5C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263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3752758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In this work, we analyzed 345 applications from distinct domains, from </a:t>
            </a:r>
          </a:p>
          <a:p>
            <a:endParaRPr lang="en-US" dirty="0"/>
          </a:p>
          <a:p>
            <a:r>
              <a:rPr lang="en-US" dirty="0"/>
              <a:t>[CLICK] GRAPH Processing [CLICK]  Neural Networks</a:t>
            </a:r>
          </a:p>
          <a:p>
            <a:r>
              <a:rPr lang="en-US" dirty="0"/>
              <a:t>[CLICK] Physics  [CLICK] High-performance computing</a:t>
            </a:r>
          </a:p>
          <a:p>
            <a:r>
              <a:rPr lang="en-US" dirty="0"/>
              <a:t>[CLICK]Genomics [CLICK] And more</a:t>
            </a:r>
          </a:p>
          <a:p>
            <a:endParaRPr lang="en-US" dirty="0"/>
          </a:p>
          <a:p>
            <a:r>
              <a:rPr lang="en-US" dirty="0"/>
              <a:t>[NEXT] </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925791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[CLICK] With such classification, </a:t>
            </a:r>
            <a:r>
              <a:rPr lang="en-US" dirty="0"/>
              <a:t>we analyze how the functions in each class correlates with different data movement mitigation mechanisms in terms of performance and energy using our scalability analysis. </a:t>
            </a:r>
          </a:p>
          <a:p>
            <a:endParaRPr lang="en-US" b="1" dirty="0"/>
          </a:p>
          <a:p>
            <a:r>
              <a:rPr lang="en-US" b="1" dirty="0"/>
              <a:t>[NEXT] </a:t>
            </a:r>
          </a:p>
          <a:p>
            <a:endParaRPr lang="en-US" b="1"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656775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open source DAMOV to facilitate further research in mitigating data movement bottlenecks, including in near data processing.</a:t>
            </a:r>
          </a:p>
          <a:p>
            <a:endParaRPr lang="en-US" dirty="0"/>
          </a:p>
          <a:p>
            <a:r>
              <a:rPr lang="en-US" dirty="0"/>
              <a:t>[CLICK] In our DAMOV repository, we provide</a:t>
            </a:r>
          </a:p>
          <a:p>
            <a:endParaRPr lang="en-US" dirty="0"/>
          </a:p>
          <a:p>
            <a:r>
              <a:rPr lang="en-US" dirty="0"/>
              <a:t>[CLICK] The complete set of 144 application functions that compose our benchmark suite</a:t>
            </a:r>
          </a:p>
          <a:p>
            <a:endParaRPr lang="en-US" dirty="0"/>
          </a:p>
          <a:p>
            <a:r>
              <a:rPr lang="en-US" dirty="0"/>
              <a:t>[CLICK] And our DAMOV-SIM simulator</a:t>
            </a:r>
          </a:p>
          <a:p>
            <a:endParaRPr lang="en-US" dirty="0"/>
          </a:p>
          <a:p>
            <a:r>
              <a:rPr lang="en-US" dirty="0"/>
              <a:t>[NEXT]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109437-7086-8D43-B75A-27CE5E6EC5C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266</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charset="-128"/>
              <a:cs typeface="+mn-cs"/>
            </a:endParaRPr>
          </a:p>
        </p:txBody>
      </p:sp>
    </p:spTree>
    <p:extLst>
      <p:ext uri="{BB962C8B-B14F-4D97-AF65-F5344CB8AC3E}">
        <p14:creationId xmlns:p14="http://schemas.microsoft.com/office/powerpoint/2010/main" val="43567157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open source DAMOV to facilitate further research in mitigating data movement bottlenecks, including in near data processing.</a:t>
            </a:r>
          </a:p>
          <a:p>
            <a:endParaRPr lang="en-US" dirty="0"/>
          </a:p>
          <a:p>
            <a:r>
              <a:rPr lang="en-US" dirty="0"/>
              <a:t>[CLICK] In our DAMOV repository, we provide</a:t>
            </a:r>
          </a:p>
          <a:p>
            <a:endParaRPr lang="en-US" dirty="0"/>
          </a:p>
          <a:p>
            <a:r>
              <a:rPr lang="en-US" dirty="0"/>
              <a:t>[CLICK] The complete set of 144 application functions that compose our benchmark suite</a:t>
            </a:r>
          </a:p>
          <a:p>
            <a:endParaRPr lang="en-US" dirty="0"/>
          </a:p>
          <a:p>
            <a:r>
              <a:rPr lang="en-US" dirty="0"/>
              <a:t>[CLICK] And our DAMOV-SIM simulator</a:t>
            </a:r>
          </a:p>
          <a:p>
            <a:endParaRPr lang="en-US" dirty="0"/>
          </a:p>
          <a:p>
            <a:r>
              <a:rPr lang="en-US" dirty="0"/>
              <a:t>[NEXT]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109437-7086-8D43-B75A-27CE5E6EC5C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267</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charset="-128"/>
              <a:cs typeface="+mn-cs"/>
            </a:endParaRPr>
          </a:p>
        </p:txBody>
      </p:sp>
    </p:spTree>
    <p:extLst>
      <p:ext uri="{BB962C8B-B14F-4D97-AF65-F5344CB8AC3E}">
        <p14:creationId xmlns:p14="http://schemas.microsoft.com/office/powerpoint/2010/main" val="424335757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3" name="Rectangle 7"/>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base" latinLnBrk="0" hangingPunct="1">
              <a:lnSpc>
                <a:spcPct val="100000"/>
              </a:lnSpc>
              <a:spcBef>
                <a:spcPct val="0"/>
              </a:spcBef>
              <a:spcAft>
                <a:spcPct val="0"/>
              </a:spcAft>
              <a:buClrTx/>
              <a:buSzTx/>
              <a:buFontTx/>
              <a:buNone/>
              <a:tabLst/>
              <a:defRPr/>
            </a:pPr>
            <a:fld id="{01F22E10-F738-7441-B00D-D602C05DDFFA}"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rPr>
              <a:pPr marL="0" marR="0" lvl="0" indent="0" algn="r" defTabSz="928538" rtl="0" eaLnBrk="1" fontAlgn="base" latinLnBrk="0" hangingPunct="1">
                <a:lnSpc>
                  <a:spcPct val="100000"/>
                </a:lnSpc>
                <a:spcBef>
                  <a:spcPct val="0"/>
                </a:spcBef>
                <a:spcAft>
                  <a:spcPct val="0"/>
                </a:spcAft>
                <a:buClrTx/>
                <a:buSzTx/>
                <a:buFontTx/>
                <a:buNone/>
                <a:tabLst/>
                <a:defRPr/>
              </a:pPr>
              <a:t>275</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endParaRPr>
          </a:p>
        </p:txBody>
      </p:sp>
      <p:sp>
        <p:nvSpPr>
          <p:cNvPr id="136194" name="Rectangle 2"/>
          <p:cNvSpPr>
            <a:spLocks noGrp="1" noRot="1" noChangeAspect="1" noChangeArrowheads="1" noTextEdi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136195" name="Rectangle 3"/>
          <p:cNvSpPr>
            <a:spLocks noGrp="1" noChangeArrowheads="1"/>
          </p:cNvSpPr>
          <p:nvPr>
            <p:ph type="body" idx="1"/>
          </p:nvPr>
        </p:nvSpPr>
        <p:spPr bwMode="auto">
          <a:noFill/>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399382057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Perhaps we have taken processor-centric system design a bit too far</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5400533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71351490"/>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3" name="Rectangle 7"/>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base" latinLnBrk="0" hangingPunct="1">
              <a:lnSpc>
                <a:spcPct val="100000"/>
              </a:lnSpc>
              <a:spcBef>
                <a:spcPct val="0"/>
              </a:spcBef>
              <a:spcAft>
                <a:spcPct val="0"/>
              </a:spcAft>
              <a:buClrTx/>
              <a:buSzTx/>
              <a:buFontTx/>
              <a:buNone/>
              <a:tabLst/>
              <a:defRPr/>
            </a:pPr>
            <a:fld id="{01F22E10-F738-7441-B00D-D602C05DDFFA}" type="slidenum">
              <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rPr>
              <a:pPr marL="0" marR="0" lvl="0" indent="0" algn="r" defTabSz="928538" rtl="0" eaLnBrk="1" fontAlgn="base" latinLnBrk="0" hangingPunct="1">
                <a:lnSpc>
                  <a:spcPct val="100000"/>
                </a:lnSpc>
                <a:spcBef>
                  <a:spcPct val="0"/>
                </a:spcBef>
                <a:spcAft>
                  <a:spcPct val="0"/>
                </a:spcAft>
                <a:buClrTx/>
                <a:buSzTx/>
                <a:buFontTx/>
                <a:buNone/>
                <a:tabLst/>
                <a:defRPr/>
              </a:pPr>
              <a:t>321</a:t>
            </a:fld>
            <a:endParaRPr kumimoji="0" lang="en-US" sz="1200" b="0" i="0" u="none" strike="noStrike" kern="1200" cap="none" spc="0" normalizeH="0" baseline="0" noProof="0">
              <a:ln>
                <a:noFill/>
              </a:ln>
              <a:solidFill>
                <a:srgbClr val="000000"/>
              </a:solidFill>
              <a:effectLst/>
              <a:uLnTx/>
              <a:uFillTx/>
              <a:latin typeface="Calibri" charset="0"/>
              <a:ea typeface="ＭＳ Ｐゴシック" charset="0"/>
              <a:cs typeface="Arial" charset="0"/>
            </a:endParaRPr>
          </a:p>
        </p:txBody>
      </p:sp>
      <p:sp>
        <p:nvSpPr>
          <p:cNvPr id="136194" name="Rectangle 2"/>
          <p:cNvSpPr>
            <a:spLocks noGrp="1" noRot="1" noChangeAspect="1" noChangeArrowheads="1" noTextEdi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136195" name="Rectangle 3"/>
          <p:cNvSpPr>
            <a:spLocks noGrp="1" noChangeArrowheads="1"/>
          </p:cNvSpPr>
          <p:nvPr>
            <p:ph type="body" idx="1"/>
          </p:nvPr>
        </p:nvSpPr>
        <p:spPr bwMode="auto">
          <a:noFill/>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3992634668"/>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solidFill>
                  <a:schemeClr val="accent1">
                    <a:lumMod val="50000"/>
                  </a:schemeClr>
                </a:solidFill>
                <a:latin typeface="Palatino Linotype" panose="02040502050505030304" pitchFamily="18" charset="0"/>
              </a:rPr>
              <a:t>Hi I am Rahul. Today, I’m going to present our work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dirty="0">
              <a:solidFill>
                <a:schemeClr val="accent1">
                  <a:lumMod val="50000"/>
                </a:schemeClr>
              </a:solidFill>
              <a:latin typeface="Palatino Linotype" panose="02040502050505030304"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solidFill>
                  <a:schemeClr val="accent1">
                    <a:lumMod val="50000"/>
                  </a:schemeClr>
                </a:solidFill>
                <a:latin typeface="Palatino Linotype" panose="02040502050505030304" pitchFamily="18" charset="0"/>
              </a:rPr>
              <a:t>This work is done by researchers from SAFARI research group at ETH Zurich, in collaboration with Intel Labs and TU Delft.</a:t>
            </a:r>
            <a:endParaRPr lang="en-CH" sz="1200" b="0" dirty="0">
              <a:solidFill>
                <a:schemeClr val="accent1">
                  <a:lumMod val="50000"/>
                </a:schemeClr>
              </a:solidFill>
              <a:latin typeface="Palatino Linotype" panose="02040502050505030304" pitchFamily="18"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BD793F4-8E1E-4CDB-AE5F-DC093960CF4B}"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337</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4995814"/>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dirty="0"/>
              <a:t>First, I am going to start with an executive summary.</a:t>
            </a:r>
          </a:p>
          <a:p>
            <a:endParaRPr lang="en-US" dirty="0"/>
          </a:p>
          <a:p>
            <a:r>
              <a:rPr lang="en-US" dirty="0"/>
              <a:t>[CLICK] Prefetching is a speculative technique that predicts address of future memory requests by associating patterns in memory addresses with some program context. We call this context a feature.</a:t>
            </a:r>
          </a:p>
          <a:p>
            <a:endParaRPr lang="en-US" dirty="0"/>
          </a:p>
          <a:p>
            <a:r>
              <a:rPr lang="en-US" dirty="0"/>
              <a:t>[CLICK] We observe three key shortcomings in prior prefetchers: </a:t>
            </a:r>
          </a:p>
          <a:p>
            <a:r>
              <a:rPr lang="en-US" dirty="0"/>
              <a:t>First, they mainly use a single program feature for prediction.</a:t>
            </a:r>
          </a:p>
          <a:p>
            <a:r>
              <a:rPr lang="en-US" dirty="0"/>
              <a:t>Second, they lack inherent system awareness</a:t>
            </a:r>
          </a:p>
          <a:p>
            <a:r>
              <a:rPr lang="en-US" dirty="0"/>
              <a:t>Third, they also lack any customizability in silicon</a:t>
            </a:r>
          </a:p>
          <a:p>
            <a:endParaRPr lang="en-US" dirty="0"/>
          </a:p>
          <a:p>
            <a:r>
              <a:rPr lang="en-US" dirty="0"/>
              <a:t>[CLICK] Our goal in this work is to design a prefetching framework that</a:t>
            </a:r>
          </a:p>
          <a:p>
            <a:r>
              <a:rPr lang="en-US" dirty="0"/>
              <a:t>– can learn from multiple program features and inherent system-level feedback</a:t>
            </a:r>
          </a:p>
          <a:p>
            <a:r>
              <a:rPr lang="en-US" dirty="0"/>
              <a:t>-- and can be customized in silicon to change the features or the objective of the prefetcher</a:t>
            </a:r>
          </a:p>
          <a:p>
            <a:endParaRPr lang="en-US" dirty="0"/>
          </a:p>
          <a:p>
            <a:r>
              <a:rPr lang="en-US" dirty="0"/>
              <a:t>[CLICK] Towards this we propose Pythia, that formulates …</a:t>
            </a:r>
          </a:p>
          <a:p>
            <a:r>
              <a:rPr lang="en-US" dirty="0"/>
              <a:t>Pythia makes adaptive and autonomous …</a:t>
            </a:r>
          </a:p>
          <a:p>
            <a:r>
              <a:rPr lang="en-US" dirty="0"/>
              <a:t>Pythia also proposes a realistic and practical …</a:t>
            </a:r>
          </a:p>
          <a:p>
            <a:endParaRPr lang="en-US" dirty="0"/>
          </a:p>
          <a:p>
            <a:r>
              <a:rPr lang="en-US" dirty="0"/>
              <a:t>[CLICK] We extensively evaluate Pythia using …</a:t>
            </a:r>
          </a:p>
          <a:p>
            <a:r>
              <a:rPr lang="en-US" dirty="0"/>
              <a:t>We show that Pythia outperforms prior state-of-the-art …</a:t>
            </a:r>
          </a:p>
          <a:p>
            <a:endParaRPr lang="en-US" dirty="0"/>
          </a:p>
          <a:p>
            <a:r>
              <a:rPr lang="en-US" dirty="0"/>
              <a:t>Pythia is freely available in our GitHub repository.</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338</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7226537"/>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observe three key shortcomings in prior prefetchers that significantly limits their performance improvement</a:t>
            </a:r>
          </a:p>
          <a:p>
            <a:endParaRPr lang="en-US" dirty="0"/>
          </a:p>
          <a:p>
            <a:r>
              <a:rPr lang="en-US" dirty="0"/>
              <a:t>[CLICK] First, they predict mainly …</a:t>
            </a:r>
          </a:p>
          <a:p>
            <a:r>
              <a:rPr lang="en-US" dirty="0"/>
              <a:t>[CLICK] Second, they lack any inherent …</a:t>
            </a:r>
          </a:p>
          <a:p>
            <a:r>
              <a:rPr lang="en-US" dirty="0"/>
              <a:t>[CLICK] Third, the also lack any online in-silicon customizability</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Let’s take a closer look at each of these shortcomings.</a:t>
            </a:r>
          </a:p>
          <a:p>
            <a:r>
              <a:rPr lang="en-US" dirty="0"/>
              <a:t>[NEXT]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339</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296865"/>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our goal in this work is to … that </a:t>
            </a:r>
          </a:p>
          <a:p>
            <a:endParaRPr lang="en-US" dirty="0"/>
          </a:p>
          <a:p>
            <a:r>
              <a:rPr lang="en-US" dirty="0"/>
              <a:t>[CLICK] …</a:t>
            </a:r>
          </a:p>
          <a:p>
            <a:endParaRPr lang="en-US" dirty="0"/>
          </a:p>
          <a:p>
            <a:r>
              <a:rPr lang="en-US" dirty="0"/>
              <a:t>[CLICK]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340</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4427589"/>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 let me briefly describe the basics of reinforcement learning.</a:t>
            </a:r>
          </a:p>
          <a:p>
            <a:endParaRPr lang="en-US" dirty="0"/>
          </a:p>
          <a:p>
            <a:r>
              <a:rPr lang="en-US" dirty="0"/>
              <a:t>Reinforcement learning, in its simplest form, is the ...</a:t>
            </a:r>
          </a:p>
          <a:p>
            <a:endParaRPr lang="en-US" dirty="0"/>
          </a:p>
          <a:p>
            <a:r>
              <a:rPr lang="en-US" dirty="0"/>
              <a:t>A RL system contains two components: [CLICK] the agent and the environment.</a:t>
            </a:r>
          </a:p>
          <a:p>
            <a:endParaRPr lang="en-US" dirty="0"/>
          </a:p>
          <a:p>
            <a:r>
              <a:rPr lang="en-US" dirty="0"/>
              <a:t>The agent observes the state of the environment in every timestep [CLICK], takes an action based on the state [CLICK], and receives a reward for that action [CLICK].</a:t>
            </a:r>
          </a:p>
          <a:p>
            <a:endParaRPr lang="en-US" dirty="0"/>
          </a:p>
          <a:p>
            <a:r>
              <a:rPr lang="en-US" dirty="0"/>
              <a:t>[CLICK] The agent stores …</a:t>
            </a:r>
          </a:p>
          <a:p>
            <a:r>
              <a:rPr lang="en-US" dirty="0"/>
              <a:t>Given a state, the agent …</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342</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9040406"/>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Pythia, we formulate prefetching as a reinforcement learning problem.</a:t>
            </a:r>
          </a:p>
          <a:p>
            <a:endParaRPr lang="en-US" dirty="0"/>
          </a:p>
          <a:p>
            <a:r>
              <a:rPr lang="en-US" dirty="0"/>
              <a:t>[CLICK] The prefetcher acts as the agent, while [CLICK] the processor and memory subsystem acts as the environment.</a:t>
            </a:r>
          </a:p>
          <a:p>
            <a:endParaRPr lang="en-US" dirty="0"/>
          </a:p>
          <a:p>
            <a:r>
              <a:rPr lang="en-US" dirty="0"/>
              <a:t>[CLICK] Pythia extracts the program features from every demand request and use it as a state information to take a prefetch action [CLICK]</a:t>
            </a:r>
          </a:p>
          <a:p>
            <a:endParaRPr lang="en-US" dirty="0"/>
          </a:p>
          <a:p>
            <a:r>
              <a:rPr lang="en-US" dirty="0"/>
              <a:t>[CLICK] For every prefetch action, Pythia receives a numerical reward that evaluates the usefulness of the prefetch request, while considering various system-level feedbacks.</a:t>
            </a:r>
          </a:p>
          <a:p>
            <a:endParaRPr lang="en-US" dirty="0"/>
          </a:p>
          <a:p>
            <a:r>
              <a:rPr lang="en-US" dirty="0"/>
              <a:t>Not let’s concretely define the state, action, and the reward for Pythia.</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343</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44970513"/>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Pythia consists of two key components:</a:t>
            </a:r>
          </a:p>
          <a:p>
            <a:endParaRPr lang="en-US" dirty="0"/>
          </a:p>
          <a:p>
            <a:r>
              <a:rPr lang="en-US" dirty="0"/>
              <a:t>[CLICK] Q-value store, which is responsible for …</a:t>
            </a:r>
          </a:p>
          <a:p>
            <a:endParaRPr lang="en-US" dirty="0"/>
          </a:p>
          <a:p>
            <a:r>
              <a:rPr lang="en-US" dirty="0"/>
              <a:t>[CLICK] Evaluation queue, which is a first-in-first-out queue that stores the recently taken action. </a:t>
            </a:r>
          </a:p>
          <a:p>
            <a:r>
              <a:rPr lang="en-US" dirty="0"/>
              <a:t>As Pythia cannot always immediately assign a reward to a taken action </a:t>
            </a:r>
          </a:p>
          <a:p>
            <a:r>
              <a:rPr lang="en-US" dirty="0"/>
              <a:t>because the usefulness of the corresponding prefetch request is known, Pythia stores the action</a:t>
            </a:r>
          </a:p>
          <a:p>
            <a:r>
              <a:rPr lang="en-US" dirty="0"/>
              <a:t>in evaluation queue to properly assign rewards to them.</a:t>
            </a:r>
          </a:p>
          <a:p>
            <a:endParaRPr lang="en-US" dirty="0"/>
          </a:p>
          <a:p>
            <a:r>
              <a:rPr lang="en-US" dirty="0"/>
              <a:t>[CLICK] For every demand request, Pythia first checks EQ with </a:t>
            </a:r>
            <a:r>
              <a:rPr lang="en-US" dirty="0" err="1"/>
              <a:t>deamdned</a:t>
            </a:r>
            <a:r>
              <a:rPr lang="en-US" dirty="0"/>
              <a:t> address. If a matching entry is found in EQ, it means the corresponding action in EQ entry has generated a useful prefetch, and Pythia assigns a reward accordingly.</a:t>
            </a:r>
          </a:p>
          <a:p>
            <a:r>
              <a:rPr lang="en-US" dirty="0"/>
              <a:t>[CLICK] Then Pythia extracts features from the attributes of the demand request to create the state-vector and uses the state-vector to lookup </a:t>
            </a:r>
            <a:r>
              <a:rPr lang="en-US" dirty="0" err="1"/>
              <a:t>QVStore</a:t>
            </a:r>
            <a:r>
              <a:rPr lang="en-US" dirty="0"/>
              <a:t> [CLICK]</a:t>
            </a:r>
          </a:p>
          <a:p>
            <a:r>
              <a:rPr lang="en-US" dirty="0"/>
              <a:t>[CLICK] For the given state-vector, Pythia finds the action that has the highest Q-value and generates prefetch request accordingly to the memory hierarchy [CLICK]</a:t>
            </a:r>
          </a:p>
          <a:p>
            <a:r>
              <a:rPr lang="en-US" dirty="0"/>
              <a:t>[CLICK] Next, Pythia inserts the action in the EQ along with the state-action pair.</a:t>
            </a:r>
          </a:p>
          <a:p>
            <a:r>
              <a:rPr lang="en-US" dirty="0"/>
              <a:t>[CLICK] Pythia uses the reward stored in the evicted EQ entry to update the </a:t>
            </a:r>
            <a:r>
              <a:rPr lang="en-US" dirty="0" err="1"/>
              <a:t>QVStore</a:t>
            </a:r>
            <a:r>
              <a:rPr lang="en-US" dirty="0"/>
              <a: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344</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806150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of Pythia’s performance benefits comes at a modest cost of 25.5KB of metadata storge, which is invested only in simple storage, without any need to complex structures.</a:t>
            </a:r>
          </a:p>
          <a:p>
            <a:endParaRPr lang="en-US" dirty="0"/>
          </a:p>
          <a:p>
            <a:r>
              <a:rPr lang="en-US" dirty="0"/>
              <a:t>[CLICK] We also model a fully-functionally-accurate Pythia with its full complexity in Chisel and show that, Pythia incurs </a:t>
            </a:r>
          </a:p>
          <a:p>
            <a:endParaRPr lang="en-US" dirty="0"/>
          </a:p>
          <a:p>
            <a:r>
              <a:rPr lang="en-US" dirty="0"/>
              <a:t>[CLICK] a modest area overhead of 1.03%</a:t>
            </a:r>
          </a:p>
          <a:p>
            <a:endParaRPr lang="en-US" dirty="0"/>
          </a:p>
          <a:p>
            <a:r>
              <a:rPr lang="en-US" dirty="0"/>
              <a:t>[CLICK] a power overhead of half-a-percent</a:t>
            </a:r>
          </a:p>
          <a:p>
            <a:endParaRPr lang="en-US" dirty="0"/>
          </a:p>
          <a:p>
            <a:r>
              <a:rPr lang="en-US" dirty="0"/>
              <a:t>[CLICK] while simultaneously satisfying the prediction latency at L2 cache frequency</a:t>
            </a:r>
          </a:p>
          <a:p>
            <a:endParaRPr lang="en-US" dirty="0"/>
          </a:p>
          <a:p>
            <a:r>
              <a:rPr lang="en-US" dirty="0"/>
              <a:t>Of a desktop-class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351</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83683742"/>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have many more exciting results including, ….</a:t>
            </a:r>
          </a:p>
          <a:p>
            <a:endParaRPr lang="en-US" dirty="0"/>
          </a:p>
          <a:p>
            <a:endParaRPr lang="en-US" dirty="0"/>
          </a:p>
          <a:p>
            <a:r>
              <a:rPr lang="en-US" dirty="0"/>
              <a:t>We encourage everyone to read it.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44AB11-ED51-4041-ABF3-98774B656127}"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352</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8878945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solidFill>
                  <a:schemeClr val="accent1">
                    <a:lumMod val="50000"/>
                  </a:schemeClr>
                </a:solidFill>
                <a:latin typeface="Palatino Linotype" panose="02040502050505030304" pitchFamily="18" charset="0"/>
              </a:rPr>
              <a:t>Hi I am Rahul. Today, I’m going to present our work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dirty="0">
              <a:solidFill>
                <a:schemeClr val="accent1">
                  <a:lumMod val="50000"/>
                </a:schemeClr>
              </a:solidFill>
              <a:latin typeface="Palatino Linotype" panose="02040502050505030304"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solidFill>
                  <a:schemeClr val="accent1">
                    <a:lumMod val="50000"/>
                  </a:schemeClr>
                </a:solidFill>
                <a:latin typeface="Palatino Linotype" panose="02040502050505030304" pitchFamily="18" charset="0"/>
              </a:rPr>
              <a:t>This work is done by researchers from SAFARI research group at ETH Zurich, in collaboration with Intel Labs and TU Delft.</a:t>
            </a:r>
            <a:endParaRPr lang="en-CH" sz="1200" b="0" dirty="0">
              <a:solidFill>
                <a:schemeClr val="accent1">
                  <a:lumMod val="50000"/>
                </a:schemeClr>
              </a:solidFill>
              <a:latin typeface="Palatino Linotype" panose="02040502050505030304" pitchFamily="18"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BD793F4-8E1E-4CDB-AE5F-DC093960CF4B}" type="slidenum">
              <a:rPr kumimoji="0" lang="en-CH"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354</a:t>
            </a:fld>
            <a:endParaRPr kumimoji="0" lang="en-CH"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0146817"/>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10f89a9d4c8_2_8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2" name="Google Shape;162;g10f89a9d4c8_2_8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endParaRPr/>
          </a:p>
        </p:txBody>
      </p:sp>
      <p:sp>
        <p:nvSpPr>
          <p:cNvPr id="163" name="Google Shape;163;g10f89a9d4c8_2_8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400" b="0" i="0" u="none" strike="noStrike" kern="0" cap="none" spc="0" normalizeH="0" baseline="0" noProof="0">
                <a:ln>
                  <a:noFill/>
                </a:ln>
                <a:solidFill>
                  <a:srgbClr val="000000"/>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357</a:t>
            </a:fld>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10f89a9d4c8_9_36: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2" name="Google Shape;172;g10f89a9d4c8_9_3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3" name="Google Shape;173;g10f89a9d4c8_9_3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400" b="0" i="0" u="none" strike="noStrike" kern="0" cap="none" spc="0" normalizeH="0" baseline="0" noProof="0">
                <a:ln>
                  <a:noFill/>
                </a:ln>
                <a:solidFill>
                  <a:srgbClr val="000000"/>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358</a:t>
            </a:fld>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10f89a9d4c8_9_10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0" name="Google Shape;190;g10f89a9d4c8_9_1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10f89a9d4c8_9_1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10f89a9d4c8_9_1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g10f89a9d4c8_9_12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5" name="Google Shape;205;g10f89a9d4c8_9_1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In contrast, traditional heuristics usually describe a request by recency, frequency, and/or size and use these features in isolation or combination to make rigid data placement decisions without system-level feedback.</a:t>
            </a:r>
            <a:endParaRPr/>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10f89a9d4c8_9_14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10f89a9d4c8_9_1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0"/>
              </a:spcBef>
              <a:spcAft>
                <a:spcPts val="0"/>
              </a:spcAft>
              <a:buClr>
                <a:schemeClr val="dk1"/>
              </a:buClr>
              <a:buSzPts val="1100"/>
              <a:buFont typeface="Arial"/>
              <a:buNone/>
            </a:pPr>
            <a:r>
              <a:rPr lang="en">
                <a:solidFill>
                  <a:schemeClr val="dk1"/>
                </a:solidFill>
              </a:rPr>
              <a:t>Cost-optimized (H&amp;L)</a:t>
            </a:r>
            <a:endParaRPr/>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g10f89a9d4c8_9_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3" name="Google Shape;223;g10f89a9d4c8_9_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10f89a9d4c8_9_1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10f89a9d4c8_9_1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we evaluate the effectiveness of a state-of-the-art heuristic-based policy [77], which extends CDE [49] policy to a tri-hybrid storage system. This policy divides pages into hot, cold, and frozen data and allocates these pages to H, M, and L devices, respectively.</a:t>
            </a:r>
            <a:endParaRPr/>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10f89a9d4c8_9_16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10f89a9d4c8_9_1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Google Shape;252;g10f89a9d4c8_9_17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3" name="Google Shape;253;g10f89a9d4c8_9_1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Agent tries to maximize the reward function</a:t>
            </a:r>
            <a:endParaRPr/>
          </a:p>
          <a:p>
            <a:pPr marL="0" lvl="0" indent="0" algn="l" rtl="0">
              <a:spcBef>
                <a:spcPts val="0"/>
              </a:spcBef>
              <a:spcAft>
                <a:spcPts val="0"/>
              </a:spcAft>
              <a:buNone/>
            </a:pPr>
            <a:r>
              <a:rPr lang="en"/>
              <a:t>Aims to calculate the optimal action-value function Q. Q-value represents the expected cumulative reward by taking an action A in a given state</a:t>
            </a:r>
            <a:endParaRPr/>
          </a:p>
          <a:p>
            <a:pPr marL="0" lvl="0" indent="0" algn="l" rtl="0">
              <a:spcBef>
                <a:spcPts val="0"/>
              </a:spcBef>
              <a:spcAft>
                <a:spcPts val="0"/>
              </a:spcAft>
              <a:buNone/>
            </a:pPr>
            <a:r>
              <a:rPr lang="en"/>
              <a:t>State is a representation of the environment</a:t>
            </a:r>
            <a:endParaRPr/>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g10f89a9d4c8_9_1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0" name="Google Shape;260;g10f89a9d4c8_9_1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p:cNvGrpSpPr/>
        <p:nvPr/>
      </p:nvGrpSpPr>
      <p:grpSpPr>
        <a:xfrm>
          <a:off x="0" y="0"/>
          <a:ext cx="0" cy="0"/>
          <a:chOff x="0" y="0"/>
          <a:chExt cx="0" cy="0"/>
        </a:xfrm>
      </p:grpSpPr>
      <p:sp>
        <p:nvSpPr>
          <p:cNvPr id="271" name="Google Shape;271;g10f89a9d4c8_9_1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2" name="Google Shape;272;g10f89a9d4c8_9_1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Second, we empirically observe that our RL agent is more sensitive to the reward structure than to the amount of features in the state</a:t>
            </a:r>
            <a:endParaRPr/>
          </a:p>
          <a:p>
            <a:pPr marL="0" lvl="0" indent="0" algn="l" rtl="0">
              <a:spcBef>
                <a:spcPts val="0"/>
              </a:spcBef>
              <a:spcAft>
                <a:spcPts val="0"/>
              </a:spcAft>
              <a:buNone/>
            </a:pPr>
            <a:endParaRPr/>
          </a:p>
          <a:p>
            <a:pPr marL="0" lvl="0" indent="0" algn="l" rtl="0">
              <a:spcBef>
                <a:spcPts val="0"/>
              </a:spcBef>
              <a:spcAft>
                <a:spcPts val="0"/>
              </a:spcAft>
              <a:buNone/>
            </a:pPr>
            <a:r>
              <a:rPr lang="en"/>
              <a:t>Specifically, using the request latency as a reward provides indirect feedback on the internal timing attributes and the current state of the hybrid storage system.</a:t>
            </a:r>
            <a:endParaRPr/>
          </a:p>
        </p:txBody>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g10f89a9d4c8_9_2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0" name="Google Shape;280;g10f89a9d4c8_9_2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We need the penalty at the correct scale so that it is large enough to penalize the agent and small enough not to deviate the learned policy too much on a wrong decision.</a:t>
            </a:r>
            <a:endParaRPr/>
          </a:p>
          <a:p>
            <a:pPr marL="0" lvl="0" indent="0" algn="l" rtl="0">
              <a:spcBef>
                <a:spcPts val="0"/>
              </a:spcBef>
              <a:spcAft>
                <a:spcPts val="0"/>
              </a:spcAft>
              <a:buNone/>
            </a:pPr>
            <a:r>
              <a:rPr lang="en"/>
              <a:t>We use a half-precision floating-point representation datatype for our reward. </a:t>
            </a:r>
            <a:endParaRPr/>
          </a:p>
        </p:txBody>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g10f89a9d4c8_9_22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0" name="Google Shape;300;g10f89a9d4c8_9_2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7"/>
        <p:cNvGrpSpPr/>
        <p:nvPr/>
      </p:nvGrpSpPr>
      <p:grpSpPr>
        <a:xfrm>
          <a:off x="0" y="0"/>
          <a:ext cx="0" cy="0"/>
          <a:chOff x="0" y="0"/>
          <a:chExt cx="0" cy="0"/>
        </a:xfrm>
      </p:grpSpPr>
      <p:sp>
        <p:nvSpPr>
          <p:cNvPr id="358" name="Google Shape;358;g10f89a9d4c8_9_2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9" name="Google Shape;359;g10f89a9d4c8_9_2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we vary the discount factor (γ), which balances the immediate reward and the future reward. γ = 0, the agent gives more importance to the immediate reward than the long-term reward</a:t>
            </a:r>
            <a:endParaRPr/>
          </a:p>
          <a:p>
            <a:pPr marL="0" lvl="0" indent="0" algn="l" rtl="0">
              <a:spcBef>
                <a:spcPts val="0"/>
              </a:spcBef>
              <a:spcAft>
                <a:spcPts val="0"/>
              </a:spcAft>
              <a:buNone/>
            </a:pPr>
            <a:endParaRPr/>
          </a:p>
          <a:p>
            <a:pPr marL="0" lvl="0" indent="0" algn="l" rtl="0">
              <a:spcBef>
                <a:spcPts val="0"/>
              </a:spcBef>
              <a:spcAft>
                <a:spcPts val="0"/>
              </a:spcAft>
              <a:buNone/>
            </a:pPr>
            <a:r>
              <a:rPr lang="en"/>
              <a:t>Learning rate asserts the speed of learning for an agent. Higher alpha makes the agent consider only recently calculated Q-value</a:t>
            </a:r>
            <a:endParaRPr/>
          </a:p>
          <a:p>
            <a:pPr marL="0" lvl="0" indent="0" algn="l" rtl="0">
              <a:spcBef>
                <a:spcPts val="0"/>
              </a:spcBef>
              <a:spcAft>
                <a:spcPts val="0"/>
              </a:spcAft>
              <a:buNone/>
            </a:pPr>
            <a:endParaRPr/>
          </a:p>
          <a:p>
            <a:pPr marL="0" lvl="0" indent="0" algn="l" rtl="0">
              <a:spcBef>
                <a:spcPts val="0"/>
              </a:spcBef>
              <a:spcAft>
                <a:spcPts val="0"/>
              </a:spcAft>
              <a:buNone/>
            </a:pPr>
            <a:r>
              <a:rPr lang="en"/>
              <a:t>Epsilon factor determines the exploration vs exploitation. Epsilon decays over time from 1 to 0.1 and then settles down on a fixed exploration rate. In the beginning, the system makes  completely random moves to explore the state maximally</a:t>
            </a:r>
            <a:endParaRPr/>
          </a:p>
          <a:p>
            <a:pPr marL="0" lvl="0" indent="0" algn="l" rtl="0">
              <a:spcBef>
                <a:spcPts val="0"/>
              </a:spcBef>
              <a:spcAft>
                <a:spcPts val="0"/>
              </a:spcAft>
              <a:buNone/>
            </a:pPr>
            <a:endParaRPr/>
          </a:p>
          <a:p>
            <a:pPr marL="0" lvl="0" indent="0" algn="l" rtl="0">
              <a:spcBef>
                <a:spcPts val="0"/>
              </a:spcBef>
              <a:spcAft>
                <a:spcPts val="0"/>
              </a:spcAft>
              <a:buNone/>
            </a:pPr>
            <a:r>
              <a:rPr lang="en"/>
              <a:t>ReLU is a piecewise linear function that will output the input directly if it is positive, otherwise, it will output 0</a:t>
            </a:r>
            <a:endParaRPr/>
          </a:p>
          <a:p>
            <a:pPr marL="0" lvl="0" indent="0" algn="l" rtl="0">
              <a:spcBef>
                <a:spcPts val="0"/>
              </a:spcBef>
              <a:spcAft>
                <a:spcPts val="0"/>
              </a:spcAft>
              <a:buNone/>
            </a:pPr>
            <a:r>
              <a:rPr lang="en"/>
              <a:t>Swish is a smooth, non-monotonic function f(x) = x * sigmoid(X). It is a smoothing function which nonlinearly interpolates between linear and ReLU</a:t>
            </a:r>
            <a:endParaRPr/>
          </a:p>
          <a:p>
            <a:pPr marL="0" lvl="0" indent="0" algn="l" rtl="0">
              <a:spcBef>
                <a:spcPts val="0"/>
              </a:spcBef>
              <a:spcAft>
                <a:spcPts val="0"/>
              </a:spcAft>
              <a:buNone/>
            </a:pPr>
            <a:endParaRPr/>
          </a:p>
          <a:p>
            <a:pPr marL="0" lvl="0" indent="0" algn="l" rtl="0">
              <a:spcBef>
                <a:spcPts val="0"/>
              </a:spcBef>
              <a:spcAft>
                <a:spcPts val="0"/>
              </a:spcAft>
              <a:buNone/>
            </a:pPr>
            <a:r>
              <a:rPr lang="en"/>
              <a:t>For hyper-parameter tuning, we perform cross-validation [116] using different hyper-parameter values. During cross-validation, we randomly select one workload for hyper-parameter tuning and leave other workloads for validation.</a:t>
            </a:r>
            <a:endParaRPr/>
          </a:p>
        </p:txBody>
      </p:sp>
    </p:spTree>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5"/>
        <p:cNvGrpSpPr/>
        <p:nvPr/>
      </p:nvGrpSpPr>
      <p:grpSpPr>
        <a:xfrm>
          <a:off x="0" y="0"/>
          <a:ext cx="0" cy="0"/>
          <a:chOff x="0" y="0"/>
          <a:chExt cx="0" cy="0"/>
        </a:xfrm>
      </p:grpSpPr>
      <p:sp>
        <p:nvSpPr>
          <p:cNvPr id="376" name="Google Shape;376;g10f89a9d4c8_9_2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7" name="Google Shape;377;g10f89a9d4c8_9_2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Google Shape;382;g10f96a0de05_1_2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3" name="Google Shape;383;g10f96a0de05_1_2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7"/>
        <p:cNvGrpSpPr/>
        <p:nvPr/>
      </p:nvGrpSpPr>
      <p:grpSpPr>
        <a:xfrm>
          <a:off x="0" y="0"/>
          <a:ext cx="0" cy="0"/>
          <a:chOff x="0" y="0"/>
          <a:chExt cx="0" cy="0"/>
        </a:xfrm>
      </p:grpSpPr>
      <p:sp>
        <p:nvSpPr>
          <p:cNvPr id="388" name="Google Shape;388;g10f89a9d4c8_9_26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9" name="Google Shape;389;g10f89a9d4c8_9_2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Kleio - selects top pages based on misplacements by HPS and access frequency from the previous epoch. Trains RNNs for those top pages and RNNs predict the access frequency of those pages in the upcoming epoch</a:t>
            </a:r>
            <a:endParaRPr/>
          </a:p>
          <a:p>
            <a:pPr marL="0" lvl="0" indent="0" algn="l" rtl="0">
              <a:spcBef>
                <a:spcPts val="0"/>
              </a:spcBef>
              <a:spcAft>
                <a:spcPts val="0"/>
              </a:spcAft>
              <a:buNone/>
            </a:pPr>
            <a:endParaRPr/>
          </a:p>
          <a:p>
            <a:pPr marL="0" lvl="0" indent="0" algn="l" rtl="0">
              <a:spcBef>
                <a:spcPts val="0"/>
              </a:spcBef>
              <a:spcAft>
                <a:spcPts val="0"/>
              </a:spcAft>
              <a:buNone/>
            </a:pPr>
            <a:r>
              <a:rPr lang="en"/>
              <a:t>Archivist trains nn classifier to classify the pages to be placed in one of the devices. It uses access frequency to train the classifier. Does not take into account the capacity for the training. </a:t>
            </a:r>
            <a:endParaRPr/>
          </a:p>
          <a:p>
            <a:pPr marL="0" lvl="0" indent="0" algn="l" rtl="0">
              <a:spcBef>
                <a:spcPts val="0"/>
              </a:spcBef>
              <a:spcAft>
                <a:spcPts val="0"/>
              </a:spcAft>
              <a:buNone/>
            </a:pPr>
            <a:r>
              <a:rPr lang="en"/>
              <a:t>Classifier considers all pages present in the mapping table</a:t>
            </a:r>
            <a:endParaRPr/>
          </a:p>
        </p:txBody>
      </p:sp>
    </p:spTree>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3"/>
        <p:cNvGrpSpPr/>
        <p:nvPr/>
      </p:nvGrpSpPr>
      <p:grpSpPr>
        <a:xfrm>
          <a:off x="0" y="0"/>
          <a:ext cx="0" cy="0"/>
          <a:chOff x="0" y="0"/>
          <a:chExt cx="0" cy="0"/>
        </a:xfrm>
      </p:grpSpPr>
      <p:sp>
        <p:nvSpPr>
          <p:cNvPr id="394" name="Google Shape;394;g10f89a9d4c8_9_27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5" name="Google Shape;395;g10f89a9d4c8_9_2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4"/>
        <p:cNvGrpSpPr/>
        <p:nvPr/>
      </p:nvGrpSpPr>
      <p:grpSpPr>
        <a:xfrm>
          <a:off x="0" y="0"/>
          <a:ext cx="0" cy="0"/>
          <a:chOff x="0" y="0"/>
          <a:chExt cx="0" cy="0"/>
        </a:xfrm>
      </p:grpSpPr>
      <p:sp>
        <p:nvSpPr>
          <p:cNvPr id="405" name="Google Shape;405;g10f89a9d4c8_9_28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6" name="Google Shape;406;g10f89a9d4c8_9_2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5"/>
        <p:cNvGrpSpPr/>
        <p:nvPr/>
      </p:nvGrpSpPr>
      <p:grpSpPr>
        <a:xfrm>
          <a:off x="0" y="0"/>
          <a:ext cx="0" cy="0"/>
          <a:chOff x="0" y="0"/>
          <a:chExt cx="0" cy="0"/>
        </a:xfrm>
      </p:grpSpPr>
      <p:sp>
        <p:nvSpPr>
          <p:cNvPr id="416" name="Google Shape;416;g10f89a9d4c8_9_2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7" name="Google Shape;417;g10f89a9d4c8_9_2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To extend Sibyl for the three devices, we had to only: (1) add a new action in Sibyl’s action space, and (2) add remaining capacity in the middle device as a state feature. This reduces system architects burden in designing sophisticated data-placement mechanisms. </a:t>
            </a:r>
            <a:endParaRPr/>
          </a:p>
        </p:txBody>
      </p:sp>
    </p:spTree>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2"/>
        <p:cNvGrpSpPr/>
        <p:nvPr/>
      </p:nvGrpSpPr>
      <p:grpSpPr>
        <a:xfrm>
          <a:off x="0" y="0"/>
          <a:ext cx="0" cy="0"/>
          <a:chOff x="0" y="0"/>
          <a:chExt cx="0" cy="0"/>
        </a:xfrm>
      </p:grpSpPr>
      <p:sp>
        <p:nvSpPr>
          <p:cNvPr id="423" name="Google Shape;423;g10f89a9d4c8_9_3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4" name="Google Shape;424;g10f89a9d4c8_9_3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9"/>
        <p:cNvGrpSpPr/>
        <p:nvPr/>
      </p:nvGrpSpPr>
      <p:grpSpPr>
        <a:xfrm>
          <a:off x="0" y="0"/>
          <a:ext cx="0" cy="0"/>
          <a:chOff x="0" y="0"/>
          <a:chExt cx="0" cy="0"/>
        </a:xfrm>
      </p:grpSpPr>
      <p:sp>
        <p:nvSpPr>
          <p:cNvPr id="430" name="Google Shape;430;g10f96a0de05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1" name="Google Shape;431;g10f96a0de05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9"/>
        <p:cNvGrpSpPr/>
        <p:nvPr/>
      </p:nvGrpSpPr>
      <p:grpSpPr>
        <a:xfrm>
          <a:off x="0" y="0"/>
          <a:ext cx="0" cy="0"/>
          <a:chOff x="0" y="0"/>
          <a:chExt cx="0" cy="0"/>
        </a:xfrm>
      </p:grpSpPr>
      <p:sp>
        <p:nvSpPr>
          <p:cNvPr id="430" name="Google Shape;430;g10f96a0de05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1" name="Google Shape;431;g10f96a0de05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07369709"/>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3"/>
        <p:cNvGrpSpPr/>
        <p:nvPr/>
      </p:nvGrpSpPr>
      <p:grpSpPr>
        <a:xfrm>
          <a:off x="0" y="0"/>
          <a:ext cx="0" cy="0"/>
          <a:chOff x="0" y="0"/>
          <a:chExt cx="0" cy="0"/>
        </a:xfrm>
      </p:grpSpPr>
      <p:sp>
        <p:nvSpPr>
          <p:cNvPr id="444" name="Google Shape;444;g10f89a9d4c8_9_3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5" name="Google Shape;445;g10f89a9d4c8_9_3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Therefore, to store a single experience tuple ⟨State, Action, Reward, NextState⟩, we would need 40-bit+1-bit+16-bit+40-bit. Therefore, for 1k experiences the replay buffer would require a total of 94.7 KiB.</a:t>
            </a:r>
            <a:endParaRPr/>
          </a:p>
        </p:txBody>
      </p:sp>
    </p:spTree>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But a lot of this information that HW is trying to infer is easily available to SW and with a richer interface that conveys a higher-level program information we can enable the system and architecture to distinguish between data structures,  inform it about how these data structures are accessed, the data types they contain, etc. and many other things. This could help in HW optimization, for example the knowledge of data structures and their access semantics could help avoid bank conflicts in data placement or help hardware prefetchers. Knowledge of data types could help in data compression engines.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495B471-735A-4C7B-9CEC-66D6A8ECCC4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0758788"/>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495B471-735A-4C7B-9CEC-66D6A8ECCC4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5981619"/>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7380805-08FE-4A2B-82FB-E444880E417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50991867"/>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sz="1200" b="0" i="0" kern="1200" dirty="0">
                <a:solidFill>
                  <a:schemeClr val="tx1"/>
                </a:solidFill>
                <a:effectLst/>
                <a:latin typeface="+mn-lt"/>
                <a:ea typeface="+mn-ea"/>
                <a:cs typeface="+mn-cs"/>
              </a:rPr>
              <a:t>Expressive Memory (</a:t>
            </a:r>
            <a:r>
              <a:rPr lang="en-CA" sz="1200" b="0" i="0" kern="1200" dirty="0" err="1">
                <a:solidFill>
                  <a:schemeClr val="tx1"/>
                </a:solidFill>
                <a:effectLst/>
                <a:latin typeface="+mn-lt"/>
                <a:ea typeface="+mn-ea"/>
                <a:cs typeface="+mn-cs"/>
              </a:rPr>
              <a:t>XMem</a:t>
            </a:r>
            <a:r>
              <a:rPr lang="en-CA" sz="1200" b="0" i="0" kern="1200" dirty="0">
                <a:solidFill>
                  <a:schemeClr val="tx1"/>
                </a:solidFill>
                <a:effectLst/>
                <a:latin typeface="+mn-lt"/>
                <a:ea typeface="+mn-ea"/>
                <a:cs typeface="+mn-cs"/>
              </a:rPr>
              <a:t>) [41] shows that conveying higher-level data structure </a:t>
            </a:r>
            <a:r>
              <a:rPr lang="en-CA" sz="1200" b="0" i="0" kern="1200" dirty="0" err="1">
                <a:solidFill>
                  <a:schemeClr val="tx1"/>
                </a:solidFill>
                <a:effectLst/>
                <a:latin typeface="+mn-lt"/>
                <a:ea typeface="+mn-ea"/>
                <a:cs typeface="+mn-cs"/>
              </a:rPr>
              <a:t>seman</a:t>
            </a:r>
            <a:r>
              <a:rPr lang="en-CA" sz="1200" b="0" i="0" kern="1200" dirty="0">
                <a:solidFill>
                  <a:schemeClr val="tx1"/>
                </a:solidFill>
                <a:effectLst/>
                <a:latin typeface="+mn-lt"/>
                <a:ea typeface="+mn-ea"/>
                <a:cs typeface="+mn-cs"/>
              </a:rPr>
              <a:t>-tics to various system components including hardware enables the system to better </a:t>
            </a:r>
            <a:r>
              <a:rPr lang="en-CA" sz="1200" b="0" i="0" kern="1200" dirty="0" err="1">
                <a:solidFill>
                  <a:schemeClr val="tx1"/>
                </a:solidFill>
                <a:effectLst/>
                <a:latin typeface="+mn-lt"/>
                <a:ea typeface="+mn-ea"/>
                <a:cs typeface="+mn-cs"/>
              </a:rPr>
              <a:t>managethe</a:t>
            </a:r>
            <a:r>
              <a:rPr lang="en-CA" sz="1200" b="0" i="0" kern="1200" dirty="0">
                <a:solidFill>
                  <a:schemeClr val="tx1"/>
                </a:solidFill>
                <a:effectLst/>
                <a:latin typeface="+mn-lt"/>
                <a:ea typeface="+mn-ea"/>
                <a:cs typeface="+mn-cs"/>
              </a:rPr>
              <a:t> underlying resources.</a:t>
            </a:r>
          </a:p>
          <a:p>
            <a:endParaRPr lang="en-CA" sz="1200" b="0" i="0" kern="1200" dirty="0">
              <a:solidFill>
                <a:schemeClr val="tx1"/>
              </a:solidFill>
              <a:effectLst/>
              <a:latin typeface="+mn-lt"/>
              <a:ea typeface="+mn-ea"/>
              <a:cs typeface="+mn-cs"/>
            </a:endParaRPr>
          </a:p>
          <a:p>
            <a:r>
              <a:rPr lang="en-CA" sz="1200" b="0" i="0" kern="1200" dirty="0">
                <a:solidFill>
                  <a:schemeClr val="tx1"/>
                </a:solidFill>
                <a:effectLst/>
                <a:latin typeface="+mn-lt"/>
                <a:ea typeface="+mn-ea"/>
                <a:cs typeface="+mn-cs"/>
              </a:rPr>
              <a:t>[CLICK] To do this, </a:t>
            </a:r>
            <a:r>
              <a:rPr lang="en-CA" sz="1200" b="0" i="0" kern="1200" dirty="0" err="1">
                <a:solidFill>
                  <a:schemeClr val="tx1"/>
                </a:solidFill>
                <a:effectLst/>
                <a:latin typeface="+mn-lt"/>
                <a:ea typeface="+mn-ea"/>
                <a:cs typeface="+mn-cs"/>
              </a:rPr>
              <a:t>XMem</a:t>
            </a:r>
            <a:r>
              <a:rPr lang="en-CA" sz="1200" b="0" i="0" kern="1200" dirty="0">
                <a:solidFill>
                  <a:schemeClr val="tx1"/>
                </a:solidFill>
                <a:effectLst/>
                <a:latin typeface="+mn-lt"/>
                <a:ea typeface="+mn-ea"/>
                <a:cs typeface="+mn-cs"/>
              </a:rPr>
              <a:t> extends existing virtual memory frameworks to support a new abstraction, called Atom. </a:t>
            </a:r>
          </a:p>
          <a:p>
            <a:endParaRPr lang="en-CA" sz="1200" b="0" i="0" kern="1200" dirty="0">
              <a:solidFill>
                <a:schemeClr val="tx1"/>
              </a:solidFill>
              <a:effectLst/>
              <a:latin typeface="+mn-lt"/>
              <a:ea typeface="+mn-ea"/>
              <a:cs typeface="+mn-cs"/>
            </a:endParaRPr>
          </a:p>
          <a:p>
            <a:r>
              <a:rPr lang="en-CA" sz="1200" b="0" i="0" kern="1200" dirty="0">
                <a:solidFill>
                  <a:schemeClr val="tx1"/>
                </a:solidFill>
                <a:effectLst/>
                <a:latin typeface="+mn-lt"/>
                <a:ea typeface="+mn-ea"/>
                <a:cs typeface="+mn-cs"/>
              </a:rPr>
              <a:t>[CLICK[ To convey access properties of a virtual address region, the application is expected to create a new Atom for the region and associate the Atom with the corresponding properties. </a:t>
            </a:r>
          </a:p>
          <a:p>
            <a:endParaRPr lang="en-CA" sz="1200" b="0" i="0" kern="1200" dirty="0">
              <a:solidFill>
                <a:schemeClr val="tx1"/>
              </a:solidFill>
              <a:effectLst/>
              <a:latin typeface="+mn-lt"/>
              <a:ea typeface="+mn-ea"/>
              <a:cs typeface="+mn-cs"/>
            </a:endParaRPr>
          </a:p>
          <a:p>
            <a:r>
              <a:rPr lang="en-CA" sz="1200" b="0" i="0" kern="1200" dirty="0">
                <a:solidFill>
                  <a:schemeClr val="tx1"/>
                </a:solidFill>
                <a:effectLst/>
                <a:latin typeface="+mn-lt"/>
                <a:ea typeface="+mn-ea"/>
                <a:cs typeface="+mn-cs"/>
              </a:rPr>
              <a:t>[CLICK] here is an example of how an application uses atom to express program semantics. After malloc, the atom is created with the desired properties, and then, the atom is mapped to the allocated region in the virtual memory</a:t>
            </a:r>
          </a:p>
          <a:p>
            <a:endParaRPr lang="en-CA" sz="1200" b="0" i="0" kern="1200" dirty="0">
              <a:solidFill>
                <a:schemeClr val="tx1"/>
              </a:solidFill>
              <a:effectLst/>
              <a:latin typeface="+mn-lt"/>
              <a:ea typeface="+mn-ea"/>
              <a:cs typeface="+mn-cs"/>
            </a:endParaRPr>
          </a:p>
          <a:p>
            <a:r>
              <a:rPr lang="en-CA" sz="1200" b="0" i="0" kern="1200" dirty="0" err="1">
                <a:solidFill>
                  <a:schemeClr val="tx1"/>
                </a:solidFill>
                <a:effectLst/>
                <a:latin typeface="+mn-lt"/>
                <a:ea typeface="+mn-ea"/>
                <a:cs typeface="+mn-cs"/>
              </a:rPr>
              <a:t>Xmem</a:t>
            </a:r>
            <a:r>
              <a:rPr lang="en-CA" sz="1200" b="0" i="0" kern="1200" dirty="0">
                <a:solidFill>
                  <a:schemeClr val="tx1"/>
                </a:solidFill>
                <a:effectLst/>
                <a:latin typeface="+mn-lt"/>
                <a:ea typeface="+mn-ea"/>
                <a:cs typeface="+mn-cs"/>
              </a:rPr>
              <a:t> creates a separate pathway to communicate information about Atoms to the OS and the hardware.</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0F252F-34D5-EC4A-B5D5-954A2A89ABC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3165920"/>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063D22C-E660-4C8A-A2B8-0C29DC9C0CF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3950135"/>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4708" indent="-174708">
              <a:buFontTx/>
              <a:buChar char="-"/>
            </a:pPr>
            <a:r>
              <a:rPr lang="en-US" dirty="0"/>
              <a:t>As we have shown earlier, either across</a:t>
            </a:r>
            <a:r>
              <a:rPr lang="en-US" baseline="0" dirty="0"/>
              <a:t> or within </a:t>
            </a:r>
            <a:r>
              <a:rPr lang="en-US" dirty="0"/>
              <a:t>applications, our characterization can identify data that are vulnerable to memory errors and data that are tolerant to memory errors.</a:t>
            </a:r>
          </a:p>
          <a:p>
            <a:pPr marL="174708" indent="-174708">
              <a:buFontTx/>
              <a:buChar char="-"/>
            </a:pPr>
            <a:r>
              <a:rPr lang="en-US" dirty="0"/>
              <a:t>To exploit this observation, we would like to map these different data onto different memory modules according to their memory error tolerance.</a:t>
            </a:r>
          </a:p>
          <a:p>
            <a:pPr marL="174708" indent="-174708">
              <a:buFontTx/>
              <a:buChar char="-"/>
            </a:pPr>
            <a:r>
              <a:rPr lang="en-US" dirty="0"/>
              <a:t>As an example here, we map vulnerable data to reliable memory to improve reliability, and map tolerant data to low-cost less-reliable memory </a:t>
            </a:r>
            <a:r>
              <a:rPr lang="en-US" baseline="0" dirty="0"/>
              <a:t>to </a:t>
            </a:r>
            <a:r>
              <a:rPr lang="en-US" dirty="0"/>
              <a:t>exploit its tolerance and lower the cost. We call this mechanism heterogeneous-reliability memory, HRM.</a:t>
            </a:r>
          </a:p>
          <a:p>
            <a:pPr marL="174708" indent="-174708">
              <a:buFontTx/>
              <a:buChar char="-"/>
            </a:pPr>
            <a:r>
              <a:rPr lang="en-US" dirty="0"/>
              <a:t>Reliable</a:t>
            </a:r>
            <a:r>
              <a:rPr lang="en-US" baseline="0" dirty="0"/>
              <a:t> memory consists of … Low cost memory consists of …</a:t>
            </a:r>
            <a:endParaRPr lang="en-US" dirty="0"/>
          </a:p>
          <a:p>
            <a:pPr marL="174708" indent="-174708">
              <a:buFontTx/>
              <a:buChar char="-"/>
            </a:pPr>
            <a:r>
              <a:rPr lang="en-US" dirty="0"/>
              <a:t>As we will show later, HRM allows us to use weaker error protection in memory, and enables the use of less-tested memory chips to lower the cost of the memory system, while still achieving reasonable single-server reliability target.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0D199FA-7989-4A25-927C-BEF5C8B5848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27723813"/>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a:t>Now</a:t>
            </a:r>
            <a:r>
              <a:rPr lang="en-US" baseline="0" dirty="0"/>
              <a:t> we have described the key idea </a:t>
            </a:r>
            <a:r>
              <a:rPr lang="en-US" dirty="0"/>
              <a:t>of HRM and </a:t>
            </a:r>
            <a:r>
              <a:rPr lang="en-US" dirty="0" err="1"/>
              <a:t>Par+R</a:t>
            </a:r>
            <a:r>
              <a:rPr lang="en-US" baseline="0" dirty="0"/>
              <a:t>, let’s look at our mechanism to put them together.</a:t>
            </a:r>
          </a:p>
          <a:p>
            <a:pPr marL="171450" indent="-171450">
              <a:buFontTx/>
              <a:buChar char="-"/>
            </a:pPr>
            <a:r>
              <a:rPr lang="en-US" baseline="0" dirty="0"/>
              <a:t>First, we characterize and classify application data in terms of their memory error tolerance, rank them from vulnerable to tolerant.</a:t>
            </a:r>
          </a:p>
          <a:p>
            <a:pPr marL="171450" indent="-171450">
              <a:buFontTx/>
              <a:buChar char="-"/>
            </a:pPr>
            <a:r>
              <a:rPr lang="en-US" dirty="0"/>
              <a:t>Then, we</a:t>
            </a:r>
            <a:r>
              <a:rPr lang="en-US" baseline="0" dirty="0"/>
              <a:t> map application data to HRM according to their error tolerance. As an example here, vulnerable data is mapped to reliable memory, tolerable data is mapped to low-cost memory, and recoverable data</a:t>
            </a:r>
            <a:r>
              <a:rPr lang="en-US" dirty="0"/>
              <a:t> </a:t>
            </a:r>
            <a:r>
              <a:rPr lang="en-US" baseline="0" dirty="0"/>
              <a:t>is mapped to </a:t>
            </a:r>
            <a:r>
              <a:rPr lang="en-US" dirty="0"/>
              <a:t>parity </a:t>
            </a:r>
            <a:r>
              <a:rPr lang="en-US" baseline="0" dirty="0"/>
              <a:t>memory with </a:t>
            </a:r>
            <a:r>
              <a:rPr lang="en-US" baseline="0" dirty="0" err="1"/>
              <a:t>Par+R</a:t>
            </a:r>
            <a:r>
              <a:rPr lang="en-US" baseline="0" dirty="0"/>
              <a: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0D199FA-7989-4A25-927C-BEF5C8B5848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0980477"/>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0"/>
        <p:cNvGrpSpPr/>
        <p:nvPr/>
      </p:nvGrpSpPr>
      <p:grpSpPr>
        <a:xfrm>
          <a:off x="0" y="0"/>
          <a:ext cx="0" cy="0"/>
          <a:chOff x="0" y="0"/>
          <a:chExt cx="0" cy="0"/>
        </a:xfrm>
      </p:grpSpPr>
      <p:sp>
        <p:nvSpPr>
          <p:cNvPr id="621" name="Google Shape;621;g64ef98b623_2_9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2" name="Google Shape;622;g64ef98b623_2_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In contrast, using a DRAM chip partitioned into four voltage domains can use a many-to-four DNN to DRAM mapping, using four different voltage values with error rates indicated by the yellow, red, green, and blue lines</a:t>
            </a:r>
            <a:endParaRPr/>
          </a:p>
        </p:txBody>
      </p:sp>
    </p:spTree>
    <p:extLst>
      <p:ext uri="{BB962C8B-B14F-4D97-AF65-F5344CB8AC3E}">
        <p14:creationId xmlns:p14="http://schemas.microsoft.com/office/powerpoint/2010/main" val="3225850847"/>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64ef98b623_0_47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64ef98b623_0_4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To exploit these two insights, we propose EDEN: a framework to enable accurate DNN inference on approximate DRAM through three key steps; </a:t>
            </a:r>
            <a:endParaRPr sz="1200" dirty="0">
              <a:solidFill>
                <a:schemeClr val="dk1"/>
              </a:solidFill>
              <a:latin typeface="Calibri"/>
              <a:ea typeface="Calibri"/>
              <a:cs typeface="Calibri"/>
              <a:sym typeface="Calibri"/>
            </a:endParaRPr>
          </a:p>
          <a:p>
            <a:pPr marL="0" lvl="0" indent="0" algn="l" rtl="0">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1) boosting DNN error tolerance, 2) DNN and DRAM error tolerance characterization, and 3) DNN-DRAM mapping.</a:t>
            </a:r>
            <a:endParaRPr sz="1200" dirty="0">
              <a:solidFill>
                <a:schemeClr val="dk1"/>
              </a:solidFill>
              <a:latin typeface="Calibri"/>
              <a:ea typeface="Calibri"/>
              <a:cs typeface="Calibri"/>
              <a:sym typeface="Calibri"/>
            </a:endParaRPr>
          </a:p>
          <a:p>
            <a:pPr marL="0" lvl="0" indent="0" algn="l" rtl="0">
              <a:spcBef>
                <a:spcPts val="0"/>
              </a:spcBef>
              <a:spcAft>
                <a:spcPts val="0"/>
              </a:spcAft>
              <a:buNone/>
            </a:pPr>
            <a:r>
              <a:rPr lang="en" sz="1200" dirty="0">
                <a:solidFill>
                  <a:schemeClr val="dk1"/>
                </a:solidFill>
                <a:latin typeface="Calibri"/>
                <a:ea typeface="Calibri"/>
                <a:cs typeface="Calibri"/>
                <a:sym typeface="Calibri"/>
              </a:rPr>
              <a:t>These steps are repeated iteratively until EDEN finds the most aggressive configuration that meets the target accuracy requirements</a:t>
            </a:r>
            <a:endParaRPr dirty="0"/>
          </a:p>
        </p:txBody>
      </p:sp>
    </p:spTree>
    <p:extLst>
      <p:ext uri="{BB962C8B-B14F-4D97-AF65-F5344CB8AC3E}">
        <p14:creationId xmlns:p14="http://schemas.microsoft.com/office/powerpoint/2010/main" val="1485443926"/>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9"/>
        <p:cNvGrpSpPr/>
        <p:nvPr/>
      </p:nvGrpSpPr>
      <p:grpSpPr>
        <a:xfrm>
          <a:off x="0" y="0"/>
          <a:ext cx="0" cy="0"/>
          <a:chOff x="0" y="0"/>
          <a:chExt cx="0" cy="0"/>
        </a:xfrm>
      </p:grpSpPr>
      <p:sp>
        <p:nvSpPr>
          <p:cNvPr id="810" name="Google Shape;810;g6191cbb8f4_1_95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1" name="Google Shape;811;g6191cbb8f4_1_9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79823816"/>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8"/>
        <p:cNvGrpSpPr/>
        <p:nvPr/>
      </p:nvGrpSpPr>
      <p:grpSpPr>
        <a:xfrm>
          <a:off x="0" y="0"/>
          <a:ext cx="0" cy="0"/>
          <a:chOff x="0" y="0"/>
          <a:chExt cx="0" cy="0"/>
        </a:xfrm>
      </p:grpSpPr>
      <p:sp>
        <p:nvSpPr>
          <p:cNvPr id="819" name="Google Shape;819;g6191cbb8f4_1_97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0" name="Google Shape;820;g6191cbb8f4_1_9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88042757"/>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6"/>
        <p:cNvGrpSpPr/>
        <p:nvPr/>
      </p:nvGrpSpPr>
      <p:grpSpPr>
        <a:xfrm>
          <a:off x="0" y="0"/>
          <a:ext cx="0" cy="0"/>
          <a:chOff x="0" y="0"/>
          <a:chExt cx="0" cy="0"/>
        </a:xfrm>
      </p:grpSpPr>
      <p:sp>
        <p:nvSpPr>
          <p:cNvPr id="837" name="Google Shape;837;g6191cbb8f4_1_98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 name="Google Shape;838;g6191cbb8f4_1_9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45568426"/>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7"/>
          <p:cNvSpPr>
            <a:spLocks noGrp="1" noChangeArrowheads="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auto" latinLnBrk="0" hangingPunct="1">
              <a:lnSpc>
                <a:spcPct val="100000"/>
              </a:lnSpc>
              <a:spcBef>
                <a:spcPts val="0"/>
              </a:spcBef>
              <a:spcAft>
                <a:spcPts val="0"/>
              </a:spcAft>
              <a:buClrTx/>
              <a:buSzTx/>
              <a:buFontTx/>
              <a:buNone/>
              <a:tabLst/>
              <a:defRPr/>
            </a:pPr>
            <a:fld id="{D433A3D9-BADB-734B-A983-EA6AF1EA18FE}"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rPr>
              <a:pPr marL="0" marR="0" lvl="0" indent="0" algn="r" defTabSz="928538" rtl="0" eaLnBrk="1" fontAlgn="auto" latinLnBrk="0" hangingPunct="1">
                <a:lnSpc>
                  <a:spcPct val="100000"/>
                </a:lnSpc>
                <a:spcBef>
                  <a:spcPts val="0"/>
                </a:spcBef>
                <a:spcAft>
                  <a:spcPts val="0"/>
                </a:spcAft>
                <a:buClrTx/>
                <a:buSzTx/>
                <a:buFontTx/>
                <a:buNone/>
                <a:tabLst/>
                <a:defRPr/>
              </a:pPr>
              <a:t>435</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endParaRPr>
          </a:p>
        </p:txBody>
      </p:sp>
      <p:sp>
        <p:nvSpPr>
          <p:cNvPr id="75778"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75779" name="Rectangle 3"/>
          <p:cNvSpPr>
            <a:spLocks noGrp="1" noChangeArrowheads="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212957789"/>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7"/>
          <p:cNvSpPr>
            <a:spLocks noGrp="1" noChangeArrowheads="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28538" eaLnBrk="0" hangingPunct="0">
              <a:defRPr sz="2400">
                <a:solidFill>
                  <a:schemeClr val="tx1"/>
                </a:solidFill>
                <a:latin typeface="Arial" charset="0"/>
                <a:ea typeface="ＭＳ Ｐゴシック" charset="0"/>
                <a:cs typeface="ＭＳ Ｐゴシック" charset="0"/>
              </a:defRPr>
            </a:lvl1pPr>
            <a:lvl2pPr marL="757066" indent="-291179" defTabSz="928538" eaLnBrk="0" hangingPunct="0">
              <a:defRPr sz="2400">
                <a:solidFill>
                  <a:schemeClr val="tx1"/>
                </a:solidFill>
                <a:latin typeface="Arial" charset="0"/>
                <a:ea typeface="ＭＳ Ｐゴシック" charset="0"/>
              </a:defRPr>
            </a:lvl2pPr>
            <a:lvl3pPr marL="1164717" indent="-232943" defTabSz="928538" eaLnBrk="0" hangingPunct="0">
              <a:defRPr sz="2400">
                <a:solidFill>
                  <a:schemeClr val="tx1"/>
                </a:solidFill>
                <a:latin typeface="Arial" charset="0"/>
                <a:ea typeface="ＭＳ Ｐゴシック" charset="0"/>
              </a:defRPr>
            </a:lvl3pPr>
            <a:lvl4pPr marL="1630604" indent="-232943" defTabSz="928538" eaLnBrk="0" hangingPunct="0">
              <a:defRPr sz="2400">
                <a:solidFill>
                  <a:schemeClr val="tx1"/>
                </a:solidFill>
                <a:latin typeface="Arial" charset="0"/>
                <a:ea typeface="ＭＳ Ｐゴシック" charset="0"/>
              </a:defRPr>
            </a:lvl4pPr>
            <a:lvl5pPr marL="2096491" indent="-232943" defTabSz="928538" eaLnBrk="0" hangingPunct="0">
              <a:defRPr sz="2400">
                <a:solidFill>
                  <a:schemeClr val="tx1"/>
                </a:solidFill>
                <a:latin typeface="Arial" charset="0"/>
                <a:ea typeface="ＭＳ Ｐゴシック" charset="0"/>
              </a:defRPr>
            </a:lvl5pPr>
            <a:lvl6pPr marL="2562377" indent="-232943" defTabSz="928538" eaLnBrk="0" fontAlgn="base" hangingPunct="0">
              <a:spcBef>
                <a:spcPct val="0"/>
              </a:spcBef>
              <a:spcAft>
                <a:spcPct val="0"/>
              </a:spcAft>
              <a:defRPr sz="2400">
                <a:solidFill>
                  <a:schemeClr val="tx1"/>
                </a:solidFill>
                <a:latin typeface="Arial" charset="0"/>
                <a:ea typeface="ＭＳ Ｐゴシック" charset="0"/>
              </a:defRPr>
            </a:lvl6pPr>
            <a:lvl7pPr marL="3028264" indent="-232943" defTabSz="928538" eaLnBrk="0" fontAlgn="base" hangingPunct="0">
              <a:spcBef>
                <a:spcPct val="0"/>
              </a:spcBef>
              <a:spcAft>
                <a:spcPct val="0"/>
              </a:spcAft>
              <a:defRPr sz="2400">
                <a:solidFill>
                  <a:schemeClr val="tx1"/>
                </a:solidFill>
                <a:latin typeface="Arial" charset="0"/>
                <a:ea typeface="ＭＳ Ｐゴシック" charset="0"/>
              </a:defRPr>
            </a:lvl7pPr>
            <a:lvl8pPr marL="3494151" indent="-232943" defTabSz="928538" eaLnBrk="0" fontAlgn="base" hangingPunct="0">
              <a:spcBef>
                <a:spcPct val="0"/>
              </a:spcBef>
              <a:spcAft>
                <a:spcPct val="0"/>
              </a:spcAft>
              <a:defRPr sz="2400">
                <a:solidFill>
                  <a:schemeClr val="tx1"/>
                </a:solidFill>
                <a:latin typeface="Arial" charset="0"/>
                <a:ea typeface="ＭＳ Ｐゴシック" charset="0"/>
              </a:defRPr>
            </a:lvl8pPr>
            <a:lvl9pPr marL="3960038" indent="-232943" defTabSz="928538"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28538" rtl="0" eaLnBrk="1" fontAlgn="auto" latinLnBrk="0" hangingPunct="1">
              <a:lnSpc>
                <a:spcPct val="100000"/>
              </a:lnSpc>
              <a:spcBef>
                <a:spcPts val="0"/>
              </a:spcBef>
              <a:spcAft>
                <a:spcPts val="0"/>
              </a:spcAft>
              <a:buClrTx/>
              <a:buSzTx/>
              <a:buFontTx/>
              <a:buNone/>
              <a:tabLst/>
              <a:defRPr/>
            </a:pPr>
            <a:fld id="{D433A3D9-BADB-734B-A983-EA6AF1EA18FE}"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rPr>
              <a:pPr marL="0" marR="0" lvl="0" indent="0" algn="r" defTabSz="928538" rtl="0" eaLnBrk="1" fontAlgn="auto" latinLnBrk="0" hangingPunct="1">
                <a:lnSpc>
                  <a:spcPct val="100000"/>
                </a:lnSpc>
                <a:spcBef>
                  <a:spcPts val="0"/>
                </a:spcBef>
                <a:spcAft>
                  <a:spcPts val="0"/>
                </a:spcAft>
                <a:buClrTx/>
                <a:buSzTx/>
                <a:buFontTx/>
                <a:buNone/>
                <a:tabLst/>
                <a:defRPr/>
              </a:pPr>
              <a:t>436</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cs typeface="Arial" charset="0"/>
            </a:endParaRPr>
          </a:p>
        </p:txBody>
      </p:sp>
      <p:sp>
        <p:nvSpPr>
          <p:cNvPr id="75778"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75779" name="Rectangle 3"/>
          <p:cNvSpPr>
            <a:spLocks noGrp="1" noChangeArrowheads="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endParaRPr lang="en-US">
              <a:latin typeface="Arial" charset="0"/>
            </a:endParaRPr>
          </a:p>
        </p:txBody>
      </p:sp>
    </p:spTree>
    <p:extLst>
      <p:ext uri="{BB962C8B-B14F-4D97-AF65-F5344CB8AC3E}">
        <p14:creationId xmlns:p14="http://schemas.microsoft.com/office/powerpoint/2010/main" val="1422628654"/>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xfrm>
            <a:off x="1165225" y="676275"/>
            <a:ext cx="4713288" cy="3533775"/>
          </a:xfrm>
          <a:ln/>
        </p:spPr>
      </p:sp>
      <p:sp>
        <p:nvSpPr>
          <p:cNvPr id="27651" name="Rectangle 3"/>
          <p:cNvSpPr>
            <a:spLocks noGrp="1" noChangeArrowheads="1"/>
          </p:cNvSpPr>
          <p:nvPr>
            <p:ph type="body" idx="1"/>
          </p:nvPr>
        </p:nvSpPr>
        <p:spPr>
          <a:xfrm>
            <a:off x="897994" y="4434208"/>
            <a:ext cx="5166647" cy="4135091"/>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dirty="0"/>
              <a:t>Professor Mutlu</a:t>
            </a:r>
            <a:r>
              <a:rPr lang="ja-JP" altLang="en-US" dirty="0"/>
              <a:t>’</a:t>
            </a:r>
            <a:r>
              <a:rPr lang="en-US" dirty="0"/>
              <a:t>s research focus is all aspects of computer</a:t>
            </a:r>
            <a:r>
              <a:rPr lang="en-US" baseline="0" dirty="0"/>
              <a:t> </a:t>
            </a:r>
            <a:r>
              <a:rPr lang="en-US" dirty="0"/>
              <a:t>architecture, HW/SW interaction</a:t>
            </a:r>
            <a:r>
              <a:rPr lang="en-US" baseline="0" dirty="0"/>
              <a:t> and bioinformatics</a:t>
            </a:r>
            <a:r>
              <a:rPr lang="en-US" dirty="0"/>
              <a:t>. </a:t>
            </a:r>
          </a:p>
          <a:p>
            <a:endParaRPr lang="en-US" dirty="0"/>
          </a:p>
          <a:p>
            <a:r>
              <a:rPr lang="en-US" dirty="0"/>
              <a:t>He is looking for students to perform research</a:t>
            </a:r>
            <a:r>
              <a:rPr lang="en-US" baseline="0" dirty="0"/>
              <a:t> in these areas.</a:t>
            </a:r>
            <a:endParaRPr lang="en-US" dirty="0"/>
          </a:p>
          <a:p>
            <a:endParaRPr lang="en-US" dirty="0"/>
          </a:p>
          <a:p>
            <a:r>
              <a:rPr lang="en-US" dirty="0"/>
              <a:t>He and his group, SAFARI,</a:t>
            </a:r>
            <a:r>
              <a:rPr lang="en-US" baseline="0" dirty="0"/>
              <a:t> solve fundamental problems spanning:</a:t>
            </a:r>
          </a:p>
          <a:p>
            <a:endParaRPr lang="en-US" dirty="0"/>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Memory, memory, memory, storage, interconnects</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Parallel architectures, heterogeneous architectures, GP-GPUs</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System/architecture interaction, new execution models</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Energy efficiency, fault tolerance, hardware security </a:t>
            </a:r>
          </a:p>
          <a:p>
            <a:pPr defTabSz="931774" fontAlgn="base">
              <a:spcBef>
                <a:spcPct val="0"/>
              </a:spcBef>
              <a:spcAft>
                <a:spcPct val="0"/>
              </a:spcAft>
              <a:buFontTx/>
              <a:buChar char="•"/>
            </a:pPr>
            <a:r>
              <a:rPr lang="en-US" b="1" i="1" dirty="0">
                <a:solidFill>
                  <a:srgbClr val="3333CC"/>
                </a:solidFill>
                <a:latin typeface="Arial Narrow" charset="0"/>
                <a:ea typeface="ＭＳ Ｐゴシック" charset="0"/>
                <a:cs typeface="Arial" charset="0"/>
              </a:rPr>
              <a:t> Genome sequence analysis and assembly</a:t>
            </a:r>
          </a:p>
          <a:p>
            <a:pPr defTabSz="931774" fontAlgn="base">
              <a:spcBef>
                <a:spcPct val="0"/>
              </a:spcBef>
              <a:spcAft>
                <a:spcPct val="0"/>
              </a:spcAft>
              <a:buFontTx/>
              <a:buChar char="•"/>
            </a:pPr>
            <a:endParaRPr lang="en-US" b="1" i="1" dirty="0">
              <a:solidFill>
                <a:srgbClr val="3333CC"/>
              </a:solidFill>
              <a:latin typeface="Arial Narrow" charset="0"/>
              <a:ea typeface="ＭＳ Ｐゴシック" charset="0"/>
              <a:cs typeface="Arial" charset="0"/>
            </a:endParaRPr>
          </a:p>
          <a:p>
            <a:pPr defTabSz="931774" fontAlgn="base">
              <a:spcBef>
                <a:spcPct val="0"/>
              </a:spcBef>
              <a:spcAft>
                <a:spcPct val="0"/>
              </a:spcAft>
            </a:pPr>
            <a:r>
              <a:rPr lang="en-US" dirty="0">
                <a:solidFill>
                  <a:srgbClr val="3333CC"/>
                </a:solidFill>
                <a:latin typeface="Arial Narrow" charset="0"/>
                <a:ea typeface="ＭＳ Ｐゴシック" charset="0"/>
                <a:cs typeface="Arial" charset="0"/>
              </a:rPr>
              <a:t>His group does broad research spanning systems to logic with architecture at center</a:t>
            </a:r>
          </a:p>
          <a:p>
            <a:pPr defTabSz="931774" fontAlgn="base">
              <a:spcBef>
                <a:spcPct val="0"/>
              </a:spcBef>
              <a:spcAft>
                <a:spcPct val="0"/>
              </a:spcAft>
              <a:buFontTx/>
              <a:buChar char="•"/>
            </a:pPr>
            <a:endParaRPr lang="en-US" b="1" i="1" dirty="0">
              <a:solidFill>
                <a:srgbClr val="3333CC"/>
              </a:solidFill>
              <a:latin typeface="Arial Narrow" charset="0"/>
              <a:ea typeface="ＭＳ Ｐゴシック" charset="0"/>
              <a:cs typeface="Arial" charset="0"/>
            </a:endParaRPr>
          </a:p>
          <a:p>
            <a:endParaRPr lang="en-US" dirty="0"/>
          </a:p>
        </p:txBody>
      </p:sp>
    </p:spTree>
    <p:extLst>
      <p:ext uri="{BB962C8B-B14F-4D97-AF65-F5344CB8AC3E}">
        <p14:creationId xmlns:p14="http://schemas.microsoft.com/office/powerpoint/2010/main" val="37965238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7.xml"/><Relationship Id="rId4" Type="http://schemas.openxmlformats.org/officeDocument/2006/relationships/image" Target="../media/image5.emf"/></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9.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5.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7.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1.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2.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4.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5.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6.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7.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8.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9.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0.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1.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2.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3.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4.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5.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6.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57.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58.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59.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0.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1.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2.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3.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4.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5.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6.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7.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68.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69.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0.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1.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2.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3.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4.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5.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6.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7.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8.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79.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0.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1.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2.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3.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4.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5.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6.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7.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8.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9.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0.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1.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2.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3.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4.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5.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6.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7.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8.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9.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0.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1.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2.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3.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4.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5.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6.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7.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8.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9.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0.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1.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2.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3.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4.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5.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6.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7.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8.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9.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0.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1.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2.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3.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4.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5.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6.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7.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8.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9.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0.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1.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2.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3.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4.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5.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6.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7.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8.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9.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0.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1.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2.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3.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4.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5.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6.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7.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8.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9.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0.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1.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2.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3.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4.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5.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6.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57.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58.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59.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0.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1.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2.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3.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4.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5.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6.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67.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68.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69.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0.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1.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2.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3.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4.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5.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6.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7.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78.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79.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0.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1.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2.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3.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4.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5.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6.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7.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8.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89.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0.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1.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2.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3.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4.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5.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6.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7.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8.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99.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0.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501.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2.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3.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4.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5.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6.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7.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8.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09.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0.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1.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512.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3.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4.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5.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6.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7.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8.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19.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0.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1.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2.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5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9.xml"/></Relationships>
</file>

<file path=ppt/slideLayouts/_rels/slideLayout524.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5.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6.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7.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8.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29.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0.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1.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2.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3.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4.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535.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36.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37.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38.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39.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0.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1.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2.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3.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4.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5.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46.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47.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48.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49.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0.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1.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2.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3.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4.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5.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6.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57.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58.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59.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0.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1.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2.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3.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4.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5.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6.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7.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68.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69.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0.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1.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2.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3.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4.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5.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6.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7.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8.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79.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80.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1.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2.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3.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4.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5.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6.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7.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8.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89.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0.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91.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2.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3.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4.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5.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6.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7.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8.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9.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0.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1.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6.xml"/></Relationships>
</file>

<file path=ppt/slideLayouts/_rels/slideLayout603.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4.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5.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6.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7.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8.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09.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0.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1.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2.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3.xml.rels><?xml version="1.0" encoding="UTF-8" standalone="yes"?>
<Relationships xmlns="http://schemas.openxmlformats.org/package/2006/relationships"><Relationship Id="rId1" Type="http://schemas.openxmlformats.org/officeDocument/2006/relationships/slideMaster" Target="../slideMasters/slideMaster56.xml"/></Relationships>
</file>

<file path=ppt/slideLayouts/_rels/slideLayout614.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5.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6.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7.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8.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19.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0.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1.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2.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3.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4.xml.rels><?xml version="1.0" encoding="UTF-8" standalone="yes"?>
<Relationships xmlns="http://schemas.openxmlformats.org/package/2006/relationships"><Relationship Id="rId1" Type="http://schemas.openxmlformats.org/officeDocument/2006/relationships/slideMaster" Target="../slideMasters/slideMaster57.xml"/></Relationships>
</file>

<file path=ppt/slideLayouts/_rels/slideLayout625.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6.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7.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8.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29.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0.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1.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2.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3.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4.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5.xml.rels><?xml version="1.0" encoding="UTF-8" standalone="yes"?>
<Relationships xmlns="http://schemas.openxmlformats.org/package/2006/relationships"><Relationship Id="rId1" Type="http://schemas.openxmlformats.org/officeDocument/2006/relationships/slideMaster" Target="../slideMasters/slideMaster58.xml"/></Relationships>
</file>

<file path=ppt/slideLayouts/_rels/slideLayout6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9.xml"/></Relationships>
</file>

<file path=ppt/slideLayouts/_rels/slideLayout637.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38.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39.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0.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1.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2.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3.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4.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5.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6.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7.xml.rels><?xml version="1.0" encoding="UTF-8" standalone="yes"?>
<Relationships xmlns="http://schemas.openxmlformats.org/package/2006/relationships"><Relationship Id="rId1" Type="http://schemas.openxmlformats.org/officeDocument/2006/relationships/slideMaster" Target="../slideMasters/slideMaster59.xml"/></Relationships>
</file>

<file path=ppt/slideLayouts/_rels/slideLayout648.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4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0.xml"/></Relationships>
</file>

<file path=ppt/slideLayouts/_rels/slideLayout650.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51.xml.rels><?xml version="1.0" encoding="UTF-8" standalone="yes"?>
<Relationships xmlns="http://schemas.openxmlformats.org/package/2006/relationships"><Relationship Id="rId1" Type="http://schemas.openxmlformats.org/officeDocument/2006/relationships/slideMaster" Target="../slideMasters/slideMaster60.xml"/></Relationships>
</file>

<file path=ppt/slideLayouts/_rels/slideLayout652.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3.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4.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5.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6.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7.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8.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59.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0.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1.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2.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3.xml.rels><?xml version="1.0" encoding="UTF-8" standalone="yes"?>
<Relationships xmlns="http://schemas.openxmlformats.org/package/2006/relationships"><Relationship Id="rId1" Type="http://schemas.openxmlformats.org/officeDocument/2006/relationships/slideMaster" Target="../slideMasters/slideMaster61.xml"/></Relationships>
</file>

<file path=ppt/slideLayouts/_rels/slideLayout664.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5.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6.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7.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8.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69.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0.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1.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2.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3.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4.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5.xml.rels><?xml version="1.0" encoding="UTF-8" standalone="yes"?>
<Relationships xmlns="http://schemas.openxmlformats.org/package/2006/relationships"><Relationship Id="rId1" Type="http://schemas.openxmlformats.org/officeDocument/2006/relationships/slideMaster" Target="../slideMasters/slideMaster62.xml"/></Relationships>
</file>

<file path=ppt/slideLayouts/_rels/slideLayout676.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77.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78.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79.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0.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1.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2.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3.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4.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5.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6.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7.xml.rels><?xml version="1.0" encoding="UTF-8" standalone="yes"?>
<Relationships xmlns="http://schemas.openxmlformats.org/package/2006/relationships"><Relationship Id="rId1" Type="http://schemas.openxmlformats.org/officeDocument/2006/relationships/slideMaster" Target="../slideMasters/slideMaster63.xml"/></Relationships>
</file>

<file path=ppt/slideLayouts/_rels/slideLayout688.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8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4.xml"/></Relationships>
</file>

<file path=ppt/slideLayouts/_rels/slideLayout690.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91.xml.rels><?xml version="1.0" encoding="UTF-8" standalone="yes"?>
<Relationships xmlns="http://schemas.openxmlformats.org/package/2006/relationships"><Relationship Id="rId1" Type="http://schemas.openxmlformats.org/officeDocument/2006/relationships/slideMaster" Target="../slideMasters/slideMaster64.xml"/></Relationships>
</file>

<file path=ppt/slideLayouts/_rels/slideLayout692.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3.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4.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5.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6.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7.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8.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699.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0.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1.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2.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3.xml.rels><?xml version="1.0" encoding="UTF-8" standalone="yes"?>
<Relationships xmlns="http://schemas.openxmlformats.org/package/2006/relationships"><Relationship Id="rId1" Type="http://schemas.openxmlformats.org/officeDocument/2006/relationships/slideMaster" Target="../slideMasters/slideMaster65.xml"/></Relationships>
</file>

<file path=ppt/slideLayouts/_rels/slideLayout70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66.xml"/></Relationships>
</file>

<file path=ppt/slideLayouts/_rels/slideLayout70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6.xml"/></Relationships>
</file>

<file path=ppt/slideLayouts/_rels/slideLayout706.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07.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08.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09.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0.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1.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2.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3.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4.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5.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6.xml.rels><?xml version="1.0" encoding="UTF-8" standalone="yes"?>
<Relationships xmlns="http://schemas.openxmlformats.org/package/2006/relationships"><Relationship Id="rId1" Type="http://schemas.openxmlformats.org/officeDocument/2006/relationships/slideMaster" Target="../slideMasters/slideMaster67.xml"/></Relationships>
</file>

<file path=ppt/slideLayouts/_rels/slideLayout717.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18.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19.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0.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1.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2.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3.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4.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5.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6.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7.xml.rels><?xml version="1.0" encoding="UTF-8" standalone="yes"?>
<Relationships xmlns="http://schemas.openxmlformats.org/package/2006/relationships"><Relationship Id="rId1" Type="http://schemas.openxmlformats.org/officeDocument/2006/relationships/slideMaster" Target="../slideMasters/slideMaster68.xml"/></Relationships>
</file>

<file path=ppt/slideLayouts/_rels/slideLayout728.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29.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0.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1.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2.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3.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4.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5.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6.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7.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8.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39.xml.rels><?xml version="1.0" encoding="UTF-8" standalone="yes"?>
<Relationships xmlns="http://schemas.openxmlformats.org/package/2006/relationships"><Relationship Id="rId1" Type="http://schemas.openxmlformats.org/officeDocument/2006/relationships/slideMaster" Target="../slideMasters/slideMaster69.xml"/></Relationships>
</file>

<file path=ppt/slideLayouts/_rels/slideLayout740.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1.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2.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3.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4.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5.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6.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7.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8.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49.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50.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51.xml.rels><?xml version="1.0" encoding="UTF-8" standalone="yes"?>
<Relationships xmlns="http://schemas.openxmlformats.org/package/2006/relationships"><Relationship Id="rId1" Type="http://schemas.openxmlformats.org/officeDocument/2006/relationships/slideMaster" Target="../slideMasters/slideMaster70.xml"/></Relationships>
</file>

<file path=ppt/slideLayouts/_rels/slideLayout752.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3.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4.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5.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6.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7.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8.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59.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0.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1.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2.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3.xml.rels><?xml version="1.0" encoding="UTF-8" standalone="yes"?>
<Relationships xmlns="http://schemas.openxmlformats.org/package/2006/relationships"><Relationship Id="rId1" Type="http://schemas.openxmlformats.org/officeDocument/2006/relationships/slideMaster" Target="../slideMasters/slideMaster71.xml"/></Relationships>
</file>

<file path=ppt/slideLayouts/_rels/slideLayout764.xml.rels><?xml version="1.0" encoding="UTF-8" standalone="yes"?>
<Relationships xmlns="http://schemas.openxmlformats.org/package/2006/relationships"><Relationship Id="rId1" Type="http://schemas.openxmlformats.org/officeDocument/2006/relationships/slideMaster" Target="../slideMasters/slideMaster72.xml"/></Relationships>
</file>

<file path=ppt/slideLayouts/_rels/slideLayout76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72.xml"/></Relationships>
</file>

<file path=ppt/slideLayouts/_rels/slideLayout766.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67.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68.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69.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0.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1.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2.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3.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4.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5.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6.xml.rels><?xml version="1.0" encoding="UTF-8" standalone="yes"?>
<Relationships xmlns="http://schemas.openxmlformats.org/package/2006/relationships"><Relationship Id="rId1" Type="http://schemas.openxmlformats.org/officeDocument/2006/relationships/slideMaster" Target="../slideMasters/slideMaster73.xml"/></Relationships>
</file>

<file path=ppt/slideLayouts/_rels/slideLayout77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74.xml"/></Relationships>
</file>

<file path=ppt/slideLayouts/_rels/slideLayout77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74.xml"/></Relationships>
</file>

<file path=ppt/slideLayouts/_rels/slideLayout779.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0.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1.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2.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3.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4.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5.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6.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7.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8.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89.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90.xml.rels><?xml version="1.0" encoding="UTF-8" standalone="yes"?>
<Relationships xmlns="http://schemas.openxmlformats.org/package/2006/relationships"><Relationship Id="rId1" Type="http://schemas.openxmlformats.org/officeDocument/2006/relationships/slideMaster" Target="../slideMasters/slideMaster75.xml"/></Relationships>
</file>

<file path=ppt/slideLayouts/_rels/slideLayout791.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2.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3.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4.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5.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6.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7.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8.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799.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00.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01.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02.xml.rels><?xml version="1.0" encoding="UTF-8" standalone="yes"?>
<Relationships xmlns="http://schemas.openxmlformats.org/package/2006/relationships"><Relationship Id="rId1" Type="http://schemas.openxmlformats.org/officeDocument/2006/relationships/slideMaster" Target="../slideMasters/slideMaster76.xml"/></Relationships>
</file>

<file path=ppt/slideLayouts/_rels/slideLayout803.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4.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5.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6.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7.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8.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09.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0.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1.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2.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3.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4.xml.rels><?xml version="1.0" encoding="UTF-8" standalone="yes"?>
<Relationships xmlns="http://schemas.openxmlformats.org/package/2006/relationships"><Relationship Id="rId1" Type="http://schemas.openxmlformats.org/officeDocument/2006/relationships/slideMaster" Target="../slideMasters/slideMaster77.xml"/></Relationships>
</file>

<file path=ppt/slideLayouts/_rels/slideLayout8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78.xml"/></Relationships>
</file>

<file path=ppt/slideLayouts/_rels/slideLayout816.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17.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18.xml.rels><?xml version="1.0" encoding="UTF-8" standalone="yes"?>
<Relationships xmlns="http://schemas.openxmlformats.org/package/2006/relationships"><Relationship Id="rId1" Type="http://schemas.openxmlformats.org/officeDocument/2006/relationships/slideMaster" Target="../slideMasters/slideMaster78.xml"/></Relationships>
</file>

<file path=ppt/slideLayouts/_rels/slideLayout819.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0.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1.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2.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3.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4.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5.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6.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7.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8.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29.xml.rels><?xml version="1.0" encoding="UTF-8" standalone="yes"?>
<Relationships xmlns="http://schemas.openxmlformats.org/package/2006/relationships"><Relationship Id="rId1" Type="http://schemas.openxmlformats.org/officeDocument/2006/relationships/slideMaster" Target="../slideMasters/slideMaster79.xml"/></Relationships>
</file>

<file path=ppt/slideLayouts/_rels/slideLayout830.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1.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2.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3.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4.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5.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6.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7.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8.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39.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40.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41.xml.rels><?xml version="1.0" encoding="UTF-8" standalone="yes"?>
<Relationships xmlns="http://schemas.openxmlformats.org/package/2006/relationships"><Relationship Id="rId1" Type="http://schemas.openxmlformats.org/officeDocument/2006/relationships/slideMaster" Target="../slideMasters/slideMaster80.xml"/></Relationships>
</file>

<file path=ppt/slideLayouts/_rels/slideLayout842.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3.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4.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5.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6.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7.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8.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49.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50.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51.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52.xml.rels><?xml version="1.0" encoding="UTF-8" standalone="yes"?>
<Relationships xmlns="http://schemas.openxmlformats.org/package/2006/relationships"><Relationship Id="rId1" Type="http://schemas.openxmlformats.org/officeDocument/2006/relationships/slideMaster" Target="../slideMasters/slideMaster81.xml"/></Relationships>
</file>

<file path=ppt/slideLayouts/_rels/slideLayout853.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4.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5.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6.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7.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8.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59.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60.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61.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62.xml.rels><?xml version="1.0" encoding="UTF-8" standalone="yes"?>
<Relationships xmlns="http://schemas.openxmlformats.org/package/2006/relationships"><Relationship Id="rId1" Type="http://schemas.openxmlformats.org/officeDocument/2006/relationships/slideMaster" Target="../slideMasters/slideMaster82.xml"/></Relationships>
</file>

<file path=ppt/slideLayouts/_rels/slideLayout863.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4.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5.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6.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7.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8.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69.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0.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1.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2.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3.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4.xml.rels><?xml version="1.0" encoding="UTF-8" standalone="yes"?>
<Relationships xmlns="http://schemas.openxmlformats.org/package/2006/relationships"><Relationship Id="rId1" Type="http://schemas.openxmlformats.org/officeDocument/2006/relationships/slideMaster" Target="../slideMasters/slideMaster83.xml"/></Relationships>
</file>

<file path=ppt/slideLayouts/_rels/slideLayout875.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76.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77.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78.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79.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0.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1.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2.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3.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4.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5.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6.xml.rels><?xml version="1.0" encoding="UTF-8" standalone="yes"?>
<Relationships xmlns="http://schemas.openxmlformats.org/package/2006/relationships"><Relationship Id="rId1" Type="http://schemas.openxmlformats.org/officeDocument/2006/relationships/slideMaster" Target="../slideMasters/slideMaster84.xml"/></Relationships>
</file>

<file path=ppt/slideLayouts/_rels/slideLayout887.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88.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89.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0.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1.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2.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3.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4.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5.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6.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7.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8.xml.rels><?xml version="1.0" encoding="UTF-8" standalone="yes"?>
<Relationships xmlns="http://schemas.openxmlformats.org/package/2006/relationships"><Relationship Id="rId1" Type="http://schemas.openxmlformats.org/officeDocument/2006/relationships/slideMaster" Target="../slideMasters/slideMaster85.xml"/></Relationships>
</file>

<file path=ppt/slideLayouts/_rels/slideLayout899.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0.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1.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2.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3.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4.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5.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6.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7.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8.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09.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10.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11.xml.rels><?xml version="1.0" encoding="UTF-8" standalone="yes"?>
<Relationships xmlns="http://schemas.openxmlformats.org/package/2006/relationships"><Relationship Id="rId1" Type="http://schemas.openxmlformats.org/officeDocument/2006/relationships/slideMaster" Target="../slideMasters/slideMaster86.xml"/></Relationships>
</file>

<file path=ppt/slideLayouts/_rels/slideLayout9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87.xml"/></Relationships>
</file>

<file path=ppt/slideLayouts/_rels/slideLayout913.xml.rels><?xml version="1.0" encoding="UTF-8" standalone="yes"?>
<Relationships xmlns="http://schemas.openxmlformats.org/package/2006/relationships"><Relationship Id="rId1" Type="http://schemas.openxmlformats.org/officeDocument/2006/relationships/slideMaster" Target="../slideMasters/slideMaster87.xml"/></Relationships>
</file>

<file path=ppt/slideLayouts/_rels/slideLayout914.xml.rels><?xml version="1.0" encoding="UTF-8" standalone="yes"?>
<Relationships xmlns="http://schemas.openxmlformats.org/package/2006/relationships"><Relationship Id="rId1" Type="http://schemas.openxmlformats.org/officeDocument/2006/relationships/slideMaster" Target="../slideMasters/slideMaster87.xml"/></Relationships>
</file>

<file path=ppt/slideLayouts/_rels/slideLayout915.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16.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17.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18.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19.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0.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1.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2.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3.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4.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5.xml.rels><?xml version="1.0" encoding="UTF-8" standalone="yes"?>
<Relationships xmlns="http://schemas.openxmlformats.org/package/2006/relationships"><Relationship Id="rId1" Type="http://schemas.openxmlformats.org/officeDocument/2006/relationships/slideMaster" Target="../slideMasters/slideMaster88.xml"/></Relationships>
</file>

<file path=ppt/slideLayouts/_rels/slideLayout926.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27.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28.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29.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0.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1.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2.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3.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4.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5.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6.xml.rels><?xml version="1.0" encoding="UTF-8" standalone="yes"?>
<Relationships xmlns="http://schemas.openxmlformats.org/package/2006/relationships"><Relationship Id="rId1" Type="http://schemas.openxmlformats.org/officeDocument/2006/relationships/slideMaster" Target="../slideMasters/slideMaster89.xml"/></Relationships>
</file>

<file path=ppt/slideLayouts/_rels/slideLayout937.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38.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39.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0.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1.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2.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3.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4.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5.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6.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7.xml.rels><?xml version="1.0" encoding="UTF-8" standalone="yes"?>
<Relationships xmlns="http://schemas.openxmlformats.org/package/2006/relationships"><Relationship Id="rId1" Type="http://schemas.openxmlformats.org/officeDocument/2006/relationships/slideMaster" Target="../slideMasters/slideMaster90.xml"/></Relationships>
</file>

<file path=ppt/slideLayouts/_rels/slideLayout948.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49.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0.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1.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2.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3.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4.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5.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6.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7.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8.xml.rels><?xml version="1.0" encoding="UTF-8" standalone="yes"?>
<Relationships xmlns="http://schemas.openxmlformats.org/package/2006/relationships"><Relationship Id="rId1" Type="http://schemas.openxmlformats.org/officeDocument/2006/relationships/slideMaster" Target="../slideMasters/slideMaster91.xml"/></Relationships>
</file>

<file path=ppt/slideLayouts/_rels/slideLayout959.xml.rels><?xml version="1.0" encoding="UTF-8" standalone="yes"?>
<Relationships xmlns="http://schemas.openxmlformats.org/package/2006/relationships"><Relationship Id="rId1" Type="http://schemas.openxmlformats.org/officeDocument/2006/relationships/slideMaster" Target="../slideMasters/slideMaster92.xml"/></Relationships>
</file>

<file path=ppt/slideLayouts/_rels/slideLayout96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2.xml"/></Relationships>
</file>

<file path=ppt/slideLayouts/_rels/slideLayout96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3.xml"/></Relationships>
</file>

<file path=ppt/slideLayouts/_rels/slideLayout962.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3.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4.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5.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6.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7.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8.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69.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70.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71.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72.xml.rels><?xml version="1.0" encoding="UTF-8" standalone="yes"?>
<Relationships xmlns="http://schemas.openxmlformats.org/package/2006/relationships"><Relationship Id="rId1" Type="http://schemas.openxmlformats.org/officeDocument/2006/relationships/slideMaster" Target="../slideMasters/slideMaster93.xml"/></Relationships>
</file>

<file path=ppt/slideLayouts/_rels/slideLayout973.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4.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5.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6.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7.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8.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79.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80.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81.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82.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83.xml.rels><?xml version="1.0" encoding="UTF-8" standalone="yes"?>
<Relationships xmlns="http://schemas.openxmlformats.org/package/2006/relationships"><Relationship Id="rId1" Type="http://schemas.openxmlformats.org/officeDocument/2006/relationships/slideMaster" Target="../slideMasters/slideMaster94.xml"/></Relationships>
</file>

<file path=ppt/slideLayouts/_rels/slideLayout984.xml.rels><?xml version="1.0" encoding="UTF-8" standalone="yes"?>
<Relationships xmlns="http://schemas.openxmlformats.org/package/2006/relationships"><Relationship Id="rId1" Type="http://schemas.openxmlformats.org/officeDocument/2006/relationships/slideMaster" Target="../slideMasters/slideMaster95.xml"/></Relationships>
</file>

<file path=ppt/slideLayouts/_rels/slideLayout98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5.xml"/></Relationships>
</file>

<file path=ppt/slideLayouts/_rels/slideLayout986.xml.rels><?xml version="1.0" encoding="UTF-8" standalone="yes"?>
<Relationships xmlns="http://schemas.openxmlformats.org/package/2006/relationships"><Relationship Id="rId1" Type="http://schemas.openxmlformats.org/officeDocument/2006/relationships/slideMaster" Target="../slideMasters/slideMaster96.xml"/></Relationships>
</file>

<file path=ppt/slideLayouts/_rels/slideLayout987.xml.rels><?xml version="1.0" encoding="UTF-8" standalone="yes"?>
<Relationships xmlns="http://schemas.openxmlformats.org/package/2006/relationships"><Relationship Id="rId1" Type="http://schemas.openxmlformats.org/officeDocument/2006/relationships/slideMaster" Target="../slideMasters/slideMaster96.xml"/></Relationships>
</file>

<file path=ppt/slideLayouts/_rels/slideLayout98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png"/><Relationship Id="rId1" Type="http://schemas.openxmlformats.org/officeDocument/2006/relationships/slideMaster" Target="../slideMasters/slideMaster96.xml"/><Relationship Id="rId4" Type="http://schemas.openxmlformats.org/officeDocument/2006/relationships/image" Target="../media/image13.jpeg"/></Relationships>
</file>

<file path=ppt/slideLayouts/_rels/slideLayout989.xml.rels><?xml version="1.0" encoding="UTF-8" standalone="yes"?>
<Relationships xmlns="http://schemas.openxmlformats.org/package/2006/relationships"><Relationship Id="rId1" Type="http://schemas.openxmlformats.org/officeDocument/2006/relationships/slideMaster" Target="../slideMasters/slideMaster96.xml"/></Relationships>
</file>

<file path=ppt/slideLayouts/_rels/slideLayout990.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1.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2.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3.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4.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5.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6.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7.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8.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999.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1000.xml.rels><?xml version="1.0" encoding="UTF-8" standalone="yes"?>
<Relationships xmlns="http://schemas.openxmlformats.org/package/2006/relationships"><Relationship Id="rId1" Type="http://schemas.openxmlformats.org/officeDocument/2006/relationships/slideMaster" Target="../slideMasters/slideMaster97.xml"/></Relationships>
</file>

<file path=ppt/slideLayouts/_rels/slideLayout100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Master" Target="../slideMasters/slideMaster98.xml"/></Relationships>
</file>

<file path=ppt/slideLayouts/_rels/slideLayout100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Master" Target="../slideMasters/slideMaster98.xml"/></Relationships>
</file>

<file path=ppt/slideLayouts/_rels/slideLayout1003.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4.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5.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6.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7.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8.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09.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10.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11.xml.rels><?xml version="1.0" encoding="UTF-8" standalone="yes"?>
<Relationships xmlns="http://schemas.openxmlformats.org/package/2006/relationships"><Relationship Id="rId1" Type="http://schemas.openxmlformats.org/officeDocument/2006/relationships/slideMaster" Target="../slideMasters/slideMaster98.xml"/></Relationships>
</file>

<file path=ppt/slideLayouts/_rels/slideLayout1012.xml.rels><?xml version="1.0" encoding="UTF-8" standalone="yes"?>
<Relationships xmlns="http://schemas.openxmlformats.org/package/2006/relationships"><Relationship Id="rId1" Type="http://schemas.openxmlformats.org/officeDocument/2006/relationships/slideMaster" Target="../slideMasters/slideMaster99.xml"/></Relationships>
</file>

<file path=ppt/slideLayouts/_rels/slideLayout10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99.xml"/></Relationships>
</file>

<file path=ppt/slideLayouts/_rels/slideLayout1014.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15.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16.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17.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18.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19.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20.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21.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22.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23.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_rels/slideLayout1024.xml.rels><?xml version="1.0" encoding="UTF-8" standalone="yes"?>
<Relationships xmlns="http://schemas.openxmlformats.org/package/2006/relationships"><Relationship Id="rId1" Type="http://schemas.openxmlformats.org/officeDocument/2006/relationships/slideMaster" Target="../slideMasters/slideMaster100.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1737585"/>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43594966"/>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13963788"/>
      </p:ext>
    </p:extLst>
  </p:cSld>
  <p:clrMapOvr>
    <a:masterClrMapping/>
  </p:clrMapOv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40197620"/>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64914348"/>
      </p:ext>
    </p:extLst>
  </p:cSld>
  <p:clrMapOvr>
    <a:masterClrMapping/>
  </p:clrMapOv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60563103"/>
      </p:ext>
    </p:extLst>
  </p:cSld>
  <p:clrMapOvr>
    <a:masterClrMapping/>
  </p:clrMapOv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60163028"/>
      </p:ext>
    </p:extLst>
  </p:cSld>
  <p:clrMapOvr>
    <a:masterClrMapping/>
  </p:clrMapOv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6337853"/>
      </p:ext>
    </p:extLst>
  </p:cSld>
  <p:clrMapOvr>
    <a:masterClrMapping/>
  </p:clrMapOv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1889560"/>
      </p:ext>
    </p:extLst>
  </p:cSld>
  <p:clrMapOvr>
    <a:masterClrMapping/>
  </p:clrMapOv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87858197"/>
      </p:ext>
    </p:extLst>
  </p:cSld>
  <p:clrMapOvr>
    <a:masterClrMapping/>
  </p:clrMapOv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02321076"/>
      </p:ext>
    </p:extLst>
  </p:cSld>
  <p:clrMapOvr>
    <a:masterClrMapping/>
  </p:clrMapOv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85399281"/>
      </p:ext>
    </p:extLst>
  </p:cSld>
  <p:clrMapOvr>
    <a:masterClrMapping/>
  </p:clrMapOv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pic>
        <p:nvPicPr>
          <p:cNvPr id="6" name="Picture 5"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949994594"/>
      </p:ext>
    </p:extLst>
  </p:cSld>
  <p:clrMapOvr>
    <a:masterClrMapping/>
  </p:clrMapOv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45493300"/>
      </p:ext>
    </p:extLst>
  </p:cSld>
  <p:clrMapOvr>
    <a:masterClrMapping/>
  </p:clrMapOv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pic>
        <p:nvPicPr>
          <p:cNvPr id="7" name="Picture 6"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053959205"/>
      </p:ext>
    </p:extLst>
  </p:cSld>
  <p:clrMapOvr>
    <a:masterClrMapping/>
  </p:clrMapOv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pic>
        <p:nvPicPr>
          <p:cNvPr id="9" name="Picture 8"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131580221"/>
      </p:ext>
    </p:extLst>
  </p:cSld>
  <p:clrMapOvr>
    <a:masterClrMapping/>
  </p:clrMapOv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pic>
        <p:nvPicPr>
          <p:cNvPr id="5" name="Picture 4"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266332104"/>
      </p:ext>
    </p:extLst>
  </p:cSld>
  <p:clrMapOvr>
    <a:masterClrMapping/>
  </p:clrMapOv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pic>
        <p:nvPicPr>
          <p:cNvPr id="4" name="Picture 3"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936326866"/>
      </p:ext>
    </p:extLst>
  </p:cSld>
  <p:clrMapOvr>
    <a:masterClrMapping/>
  </p:clrMapOv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pic>
        <p:nvPicPr>
          <p:cNvPr id="7" name="Picture 6"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519171892"/>
      </p:ext>
    </p:extLst>
  </p:cSld>
  <p:clrMapOvr>
    <a:masterClrMapping/>
  </p:clrMapOv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02755826"/>
      </p:ext>
    </p:extLst>
  </p:cSld>
  <p:clrMapOvr>
    <a:masterClrMapping/>
  </p:clrMapOv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pic>
        <p:nvPicPr>
          <p:cNvPr id="6" name="Picture 5"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965857697"/>
      </p:ext>
    </p:extLst>
  </p:cSld>
  <p:clrMapOvr>
    <a:masterClrMapping/>
  </p:clrMapOv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pic>
        <p:nvPicPr>
          <p:cNvPr id="6" name="Picture 5"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73851008"/>
      </p:ext>
    </p:extLst>
  </p:cSld>
  <p:clrMapOvr>
    <a:masterClrMapping/>
  </p:clrMapOv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94742916"/>
      </p:ext>
    </p:extLst>
  </p:cSld>
  <p:clrMapOvr>
    <a:masterClrMapping/>
  </p:clrMapOvr>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26561647"/>
      </p:ext>
    </p:extLst>
  </p:cSld>
  <p:clrMapOvr>
    <a:masterClrMapping/>
  </p:clrMapOvr>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68418393"/>
      </p:ext>
    </p:extLst>
  </p:cSld>
  <p:clrMapOvr>
    <a:masterClrMapping/>
  </p:clrMapOvr>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90556249"/>
      </p:ext>
    </p:extLst>
  </p:cSld>
  <p:clrMapOvr>
    <a:masterClrMapping/>
  </p:clrMapOvr>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44934606"/>
      </p:ext>
    </p:extLst>
  </p:cSld>
  <p:clrMapOvr>
    <a:masterClrMapping/>
  </p:clrMapOvr>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67983501"/>
      </p:ext>
    </p:extLst>
  </p:cSld>
  <p:clrMapOvr>
    <a:masterClrMapping/>
  </p:clrMapOvr>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59333776"/>
      </p:ext>
    </p:extLst>
  </p:cSld>
  <p:clrMapOvr>
    <a:masterClrMapping/>
  </p:clrMapOvr>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42799048"/>
      </p:ext>
    </p:extLst>
  </p:cSld>
  <p:clrMapOvr>
    <a:masterClrMapping/>
  </p:clrMapOvr>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99270323"/>
      </p:ext>
    </p:extLst>
  </p:cSld>
  <p:clrMapOvr>
    <a:masterClrMapping/>
  </p:clrMapOvr>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88098509"/>
      </p:ext>
    </p:extLst>
  </p:cSld>
  <p:clrMapOvr>
    <a:masterClrMapping/>
  </p:clrMapOvr>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21487723"/>
      </p:ext>
    </p:extLst>
  </p:cSld>
  <p:clrMapOvr>
    <a:masterClrMapping/>
  </p:clrMapOvr>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1378" name="Rectangle 2"/>
          <p:cNvSpPr>
            <a:spLocks noGrp="1" noChangeArrowheads="1"/>
          </p:cNvSpPr>
          <p:nvPr>
            <p:ph type="ctrTitle"/>
          </p:nvPr>
        </p:nvSpPr>
        <p:spPr>
          <a:xfrm>
            <a:off x="685800" y="1524000"/>
            <a:ext cx="7924800" cy="1752600"/>
          </a:xfrm>
        </p:spPr>
        <p:txBody>
          <a:bodyPr/>
          <a:lstStyle>
            <a:lvl1pPr algn="ctr">
              <a:defRPr sz="4800"/>
            </a:lvl1pPr>
          </a:lstStyle>
          <a:p>
            <a:r>
              <a:rPr lang="en-US" altLang="en-US" dirty="0"/>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prstClr val="black"/>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prstClr val="black"/>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4285159992"/>
      </p:ext>
    </p:extLst>
  </p:cSld>
  <p:clrMapOvr>
    <a:masterClrMapping/>
  </p:clrMapOvr>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2pPr marL="669925" indent="-325438">
              <a:buFont typeface="Wingdings" charset="2"/>
              <a:buChar char="q"/>
              <a:defRPr/>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prstClr val="black"/>
                </a:solidFill>
              </a:rPr>
              <a:pPr/>
              <a:t>‹#›</a:t>
            </a:fld>
            <a:endParaRPr lang="en-US" altLang="en-US">
              <a:solidFill>
                <a:prstClr val="black"/>
              </a:solidFill>
            </a:endParaRPr>
          </a:p>
        </p:txBody>
      </p:sp>
      <p:cxnSp>
        <p:nvCxnSpPr>
          <p:cNvPr id="6" name="Straight Connector 5"/>
          <p:cNvCxnSpPr/>
          <p:nvPr userDrawn="1"/>
        </p:nvCxnSpPr>
        <p:spPr>
          <a:xfrm>
            <a:off x="228600" y="908720"/>
            <a:ext cx="8610600" cy="0"/>
          </a:xfrm>
          <a:prstGeom prst="line">
            <a:avLst/>
          </a:prstGeom>
          <a:ln w="19050" cmpd="sng">
            <a:solidFill>
              <a:schemeClr val="tx1"/>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7884214"/>
      </p:ext>
    </p:extLst>
  </p:cSld>
  <p:clrMapOvr>
    <a:masterClrMapping/>
  </p:clrMapOvr>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490275371"/>
      </p:ext>
    </p:extLst>
  </p:cSld>
  <p:clrMapOvr>
    <a:masterClrMapping/>
  </p:clrMapOvr>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prstClr val="black"/>
                </a:solidFill>
              </a:rPr>
              <a:pPr/>
              <a:t>‹#›</a:t>
            </a:fld>
            <a:endParaRPr lang="en-US" altLang="en-US">
              <a:solidFill>
                <a:prstClr val="black"/>
              </a:solidFill>
            </a:endParaRPr>
          </a:p>
        </p:txBody>
      </p:sp>
      <p:cxnSp>
        <p:nvCxnSpPr>
          <p:cNvPr id="7" name="Straight Connector 6"/>
          <p:cNvCxnSpPr/>
          <p:nvPr userDrawn="1"/>
        </p:nvCxnSpPr>
        <p:spPr>
          <a:xfrm>
            <a:off x="228600" y="908720"/>
            <a:ext cx="8610600" cy="0"/>
          </a:xfrm>
          <a:prstGeom prst="line">
            <a:avLst/>
          </a:prstGeom>
          <a:ln w="19050" cmpd="sng">
            <a:solidFill>
              <a:schemeClr val="tx1"/>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9941544"/>
      </p:ext>
    </p:extLst>
  </p:cSld>
  <p:clrMapOvr>
    <a:masterClrMapping/>
  </p:clrMapOvr>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513969514"/>
      </p:ext>
    </p:extLst>
  </p:cSld>
  <p:clrMapOvr>
    <a:masterClrMapping/>
  </p:clrMapOvr>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429205284"/>
      </p:ext>
    </p:extLst>
  </p:cSld>
  <p:clrMapOvr>
    <a:masterClrMapping/>
  </p:clrMapOvr>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670808844"/>
      </p:ext>
    </p:extLst>
  </p:cSld>
  <p:clrMapOvr>
    <a:masterClrMapping/>
  </p:clrMapOvr>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412475374"/>
      </p:ext>
    </p:extLst>
  </p:cSld>
  <p:clrMapOvr>
    <a:masterClrMapping/>
  </p:clrMapOvr>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138178713"/>
      </p:ext>
    </p:extLst>
  </p:cSld>
  <p:clrMapOvr>
    <a:masterClrMapping/>
  </p:clrMapOvr>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4178834339"/>
      </p:ext>
    </p:extLst>
  </p:cSld>
  <p:clrMapOvr>
    <a:masterClrMapping/>
  </p:clrMapOvr>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006403914"/>
      </p:ext>
    </p:extLst>
  </p:cSld>
  <p:clrMapOvr>
    <a:masterClrMapping/>
  </p:clrMapOvr>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black&amp;w.png"/>
          <p:cNvPicPr>
            <a:picLocks noChangeAspect="1"/>
          </p:cNvPicPr>
          <p:nvPr userDrawn="1"/>
        </p:nvPicPr>
        <p:blipFill>
          <a:blip r:embed="rId2" cstate="screen">
            <a:extLst>
              <a:ext uri="{28A0092B-C50C-407E-A947-70E740481C1C}">
                <a14:useLocalDpi xmlns:a14="http://schemas.microsoft.com/office/drawing/2010/main"/>
              </a:ext>
            </a:extLst>
          </a:blip>
          <a:srcRect t="-30672"/>
          <a:stretch>
            <a:fillRect/>
          </a:stretch>
        </p:blipFill>
        <p:spPr>
          <a:xfrm>
            <a:off x="-1" y="0"/>
            <a:ext cx="9144001" cy="6858000"/>
          </a:xfrm>
          <a:prstGeom prst="rect">
            <a:avLst/>
          </a:prstGeom>
          <a:solidFill>
            <a:schemeClr val="bg1"/>
          </a:solidFill>
        </p:spPr>
      </p:pic>
      <p:sp>
        <p:nvSpPr>
          <p:cNvPr id="2" name="Title 1"/>
          <p:cNvSpPr>
            <a:spLocks noGrp="1"/>
          </p:cNvSpPr>
          <p:nvPr>
            <p:ph type="ctrTitle"/>
          </p:nvPr>
        </p:nvSpPr>
        <p:spPr>
          <a:xfrm>
            <a:off x="386494" y="469200"/>
            <a:ext cx="7772400" cy="1308232"/>
          </a:xfrm>
          <a:prstGeom prst="rect">
            <a:avLst/>
          </a:prstGeom>
        </p:spPr>
        <p:txBody>
          <a:bodyPr anchor="t"/>
          <a:lstStyle>
            <a:lvl1pPr>
              <a:defRPr>
                <a:latin typeface="Arial"/>
              </a:defRPr>
            </a:lvl1pPr>
          </a:lstStyle>
          <a:p>
            <a:r>
              <a:rPr lang="en-US" dirty="0"/>
              <a:t>Click to edit Master title style</a:t>
            </a:r>
          </a:p>
        </p:txBody>
      </p:sp>
      <p:sp>
        <p:nvSpPr>
          <p:cNvPr id="3" name="Subtitle 2"/>
          <p:cNvSpPr>
            <a:spLocks noGrp="1"/>
          </p:cNvSpPr>
          <p:nvPr>
            <p:ph type="subTitle" idx="1"/>
          </p:nvPr>
        </p:nvSpPr>
        <p:spPr>
          <a:xfrm>
            <a:off x="386494" y="1941516"/>
            <a:ext cx="5009103" cy="1752600"/>
          </a:xfrm>
          <a:prstGeom prst="rect">
            <a:avLst/>
          </a:prstGeom>
        </p:spPr>
        <p:txBody>
          <a:bodyPr/>
          <a:lstStyle>
            <a:lvl1pPr marL="0" indent="0" algn="l">
              <a:buNone/>
              <a:defRPr sz="2800">
                <a:solidFill>
                  <a:schemeClr val="accent1"/>
                </a:solidFill>
                <a:latin typeface="Aria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8" name="Rectangle 7"/>
          <p:cNvSpPr/>
          <p:nvPr userDrawn="1"/>
        </p:nvSpPr>
        <p:spPr>
          <a:xfrm>
            <a:off x="-1" y="5967630"/>
            <a:ext cx="9144001" cy="890370"/>
          </a:xfrm>
          <a:prstGeom prst="rect">
            <a:avLst/>
          </a:prstGeom>
          <a:solidFill>
            <a:srgbClr val="FFFFFF">
              <a:alpha val="69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pic>
        <p:nvPicPr>
          <p:cNvPr id="9" name="Picture 8" descr="ecelogorb.psd"/>
          <p:cNvPicPr>
            <a:picLocks noChangeAspect="1"/>
          </p:cNvPicPr>
          <p:nvPr userDrawn="1"/>
        </p:nvPicPr>
        <p:blipFill>
          <a:blip r:embed="rId3" cstate="screen">
            <a:lum bright="-8000"/>
            <a:extLst>
              <a:ext uri="{28A0092B-C50C-407E-A947-70E740481C1C}">
                <a14:useLocalDpi xmlns:a14="http://schemas.microsoft.com/office/drawing/2010/main"/>
              </a:ext>
            </a:extLst>
          </a:blip>
          <a:stretch>
            <a:fillRect/>
          </a:stretch>
        </p:blipFill>
        <p:spPr>
          <a:xfrm>
            <a:off x="252528" y="6080245"/>
            <a:ext cx="3275179" cy="655036"/>
          </a:xfrm>
          <a:prstGeom prst="rect">
            <a:avLst/>
          </a:prstGeom>
          <a:effectLst/>
        </p:spPr>
      </p:pic>
      <p:pic>
        <p:nvPicPr>
          <p:cNvPr id="10" name="Picture 9" descr="CMU_logo_horiz_black.eps"/>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5108519" y="6259200"/>
            <a:ext cx="3895838" cy="354413"/>
          </a:xfrm>
          <a:prstGeom prst="rect">
            <a:avLst/>
          </a:prstGeom>
          <a:effectLst/>
        </p:spPr>
      </p:pic>
    </p:spTree>
    <p:extLst>
      <p:ext uri="{BB962C8B-B14F-4D97-AF65-F5344CB8AC3E}">
        <p14:creationId xmlns:p14="http://schemas.microsoft.com/office/powerpoint/2010/main" val="141285909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34327"/>
          </a:xfrm>
          <a:prstGeom prst="rect">
            <a:avLst/>
          </a:prstGeom>
        </p:spPr>
        <p:txBody>
          <a:bodyPr/>
          <a:lstStyle>
            <a:lvl1pPr>
              <a:defRPr>
                <a:latin typeface="Arial"/>
              </a:defRPr>
            </a:lvl1pPr>
          </a:lstStyle>
          <a:p>
            <a:r>
              <a:rPr lang="en-US" dirty="0"/>
              <a:t>Click to edit Master title style</a:t>
            </a:r>
          </a:p>
        </p:txBody>
      </p:sp>
      <p:sp>
        <p:nvSpPr>
          <p:cNvPr id="3" name="Content Placeholder 2"/>
          <p:cNvSpPr>
            <a:spLocks noGrp="1"/>
          </p:cNvSpPr>
          <p:nvPr>
            <p:ph idx="1"/>
          </p:nvPr>
        </p:nvSpPr>
        <p:spPr>
          <a:xfrm>
            <a:off x="457200" y="1079500"/>
            <a:ext cx="8229600" cy="5046663"/>
          </a:xfrm>
          <a:prstGeom prst="rect">
            <a:avLst/>
          </a:prstGeom>
        </p:spPr>
        <p:txBody>
          <a:bodyPr/>
          <a:lstStyle>
            <a:lvl1pPr>
              <a:buFont typeface="Wingdings" charset="2"/>
              <a:buChar char="§"/>
              <a:defRPr sz="2800">
                <a:solidFill>
                  <a:schemeClr val="accent1"/>
                </a:solidFill>
                <a:latin typeface="Arial"/>
              </a:defRPr>
            </a:lvl1pPr>
            <a:lvl2pPr>
              <a:buFont typeface="Wingdings" charset="2"/>
              <a:buChar char="§"/>
              <a:defRPr sz="2400">
                <a:solidFill>
                  <a:schemeClr val="accent2"/>
                </a:solidFill>
                <a:latin typeface="Arial"/>
              </a:defRPr>
            </a:lvl2pPr>
            <a:lvl3pPr>
              <a:buFont typeface="Wingdings" charset="2"/>
              <a:buChar char="§"/>
              <a:defRPr sz="2000">
                <a:solidFill>
                  <a:schemeClr val="accent5"/>
                </a:solidFill>
                <a:latin typeface="Arial"/>
              </a:defRPr>
            </a:lvl3pPr>
            <a:lvl4pPr>
              <a:buFont typeface="Wingdings" charset="2"/>
              <a:buChar char="§"/>
              <a:defRPr sz="1800">
                <a:latin typeface="Arial"/>
              </a:defRPr>
            </a:lvl4pPr>
            <a:lvl5pPr>
              <a:buFont typeface="Wingdings" charset="2"/>
              <a:buChar char="§"/>
              <a:defRPr sz="1600">
                <a:solidFill>
                  <a:schemeClr val="accent1"/>
                </a:solidFill>
                <a:latin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49994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23648"/>
          </a:xfrm>
          <a:prstGeom prst="rect">
            <a:avLst/>
          </a:prstGeom>
        </p:spPr>
        <p:txBody>
          <a:bodyPr/>
          <a:lstStyle>
            <a:lvl1pPr>
              <a:defRPr>
                <a:latin typeface="Arial"/>
              </a:defRPr>
            </a:lvl1pPr>
          </a:lstStyle>
          <a:p>
            <a:r>
              <a:rPr lang="en-US" dirty="0"/>
              <a:t>Click to edit Master title style</a:t>
            </a:r>
          </a:p>
        </p:txBody>
      </p:sp>
      <p:sp>
        <p:nvSpPr>
          <p:cNvPr id="3" name="Subtitle 2"/>
          <p:cNvSpPr>
            <a:spLocks noGrp="1"/>
          </p:cNvSpPr>
          <p:nvPr>
            <p:ph type="subTitle" idx="1"/>
          </p:nvPr>
        </p:nvSpPr>
        <p:spPr>
          <a:xfrm>
            <a:off x="457200" y="1197429"/>
            <a:ext cx="8229600" cy="4441371"/>
          </a:xfrm>
          <a:prstGeom prst="rect">
            <a:avLst/>
          </a:prstGeom>
        </p:spPr>
        <p:txBody>
          <a:bodyPr>
            <a:normAutofit/>
          </a:bodyPr>
          <a:lstStyle>
            <a:lvl1pPr marL="0" indent="0" algn="l">
              <a:buNone/>
              <a:defRPr sz="2800">
                <a:solidFill>
                  <a:schemeClr val="accent2"/>
                </a:solidFill>
                <a:latin typeface="Aria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Tree>
    <p:extLst>
      <p:ext uri="{BB962C8B-B14F-4D97-AF65-F5344CB8AC3E}">
        <p14:creationId xmlns:p14="http://schemas.microsoft.com/office/powerpoint/2010/main" val="264748584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8" name="Content Placeholder 2"/>
          <p:cNvSpPr>
            <a:spLocks noGrp="1"/>
          </p:cNvSpPr>
          <p:nvPr>
            <p:ph idx="13"/>
          </p:nvPr>
        </p:nvSpPr>
        <p:spPr>
          <a:xfrm>
            <a:off x="457200" y="1079500"/>
            <a:ext cx="4038600" cy="5046663"/>
          </a:xfrm>
          <a:prstGeom prst="rect">
            <a:avLst/>
          </a:prstGeom>
        </p:spPr>
        <p:txBody>
          <a:bodyPr/>
          <a:lstStyle>
            <a:lvl1pPr>
              <a:buFont typeface="Wingdings" charset="2"/>
              <a:buChar char="§"/>
              <a:defRPr sz="2800">
                <a:solidFill>
                  <a:schemeClr val="accent1"/>
                </a:solidFill>
                <a:latin typeface="Arial"/>
              </a:defRPr>
            </a:lvl1pPr>
            <a:lvl2pPr>
              <a:buFont typeface="Wingdings" charset="2"/>
              <a:buChar char="§"/>
              <a:defRPr sz="2400">
                <a:solidFill>
                  <a:schemeClr val="accent2"/>
                </a:solidFill>
                <a:latin typeface="Arial"/>
              </a:defRPr>
            </a:lvl2pPr>
            <a:lvl3pPr>
              <a:buFont typeface="Wingdings" charset="2"/>
              <a:buChar char="§"/>
              <a:defRPr sz="2000">
                <a:solidFill>
                  <a:schemeClr val="accent5"/>
                </a:solidFill>
                <a:latin typeface="Arial"/>
              </a:defRPr>
            </a:lvl3pPr>
            <a:lvl4pPr>
              <a:buFont typeface="Wingdings" charset="2"/>
              <a:buChar char="§"/>
              <a:defRPr sz="1800">
                <a:latin typeface="Arial"/>
              </a:defRPr>
            </a:lvl4pPr>
            <a:lvl5pPr>
              <a:buFont typeface="Wingdings" charset="2"/>
              <a:buChar char="§"/>
              <a:defRPr sz="1600">
                <a:solidFill>
                  <a:schemeClr val="accent1"/>
                </a:solidFill>
                <a:latin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Title 1"/>
          <p:cNvSpPr>
            <a:spLocks noGrp="1"/>
          </p:cNvSpPr>
          <p:nvPr>
            <p:ph type="title"/>
          </p:nvPr>
        </p:nvSpPr>
        <p:spPr>
          <a:xfrm>
            <a:off x="457200" y="274638"/>
            <a:ext cx="8229600" cy="532719"/>
          </a:xfrm>
          <a:prstGeom prst="rect">
            <a:avLst/>
          </a:prstGeom>
        </p:spPr>
        <p:txBody>
          <a:bodyPr/>
          <a:lstStyle>
            <a:lvl1pPr>
              <a:defRPr>
                <a:latin typeface="Arial"/>
              </a:defRPr>
            </a:lvl1pPr>
          </a:lstStyle>
          <a:p>
            <a:r>
              <a:rPr lang="en-US" dirty="0"/>
              <a:t>Click to edit Master title style</a:t>
            </a:r>
          </a:p>
        </p:txBody>
      </p:sp>
      <p:sp>
        <p:nvSpPr>
          <p:cNvPr id="10" name="Content Placeholder 2"/>
          <p:cNvSpPr>
            <a:spLocks noGrp="1"/>
          </p:cNvSpPr>
          <p:nvPr>
            <p:ph idx="14"/>
          </p:nvPr>
        </p:nvSpPr>
        <p:spPr>
          <a:xfrm>
            <a:off x="4648200" y="1079500"/>
            <a:ext cx="4038600" cy="5046663"/>
          </a:xfrm>
          <a:prstGeom prst="rect">
            <a:avLst/>
          </a:prstGeom>
        </p:spPr>
        <p:txBody>
          <a:bodyPr/>
          <a:lstStyle>
            <a:lvl1pPr>
              <a:buFont typeface="Wingdings" charset="2"/>
              <a:buChar char="§"/>
              <a:defRPr sz="2800">
                <a:solidFill>
                  <a:schemeClr val="accent1"/>
                </a:solidFill>
                <a:latin typeface="Arial"/>
              </a:defRPr>
            </a:lvl1pPr>
            <a:lvl2pPr>
              <a:buFont typeface="Wingdings" charset="2"/>
              <a:buChar char="§"/>
              <a:defRPr sz="2400">
                <a:solidFill>
                  <a:schemeClr val="accent2"/>
                </a:solidFill>
                <a:latin typeface="Arial"/>
              </a:defRPr>
            </a:lvl2pPr>
            <a:lvl3pPr>
              <a:buFont typeface="Wingdings" charset="2"/>
              <a:buChar char="§"/>
              <a:defRPr sz="2000">
                <a:solidFill>
                  <a:schemeClr val="accent5"/>
                </a:solidFill>
                <a:latin typeface="Arial"/>
              </a:defRPr>
            </a:lvl3pPr>
            <a:lvl4pPr>
              <a:buFont typeface="Wingdings" charset="2"/>
              <a:buChar char="§"/>
              <a:defRPr sz="1800">
                <a:latin typeface="Arial"/>
              </a:defRPr>
            </a:lvl4pPr>
            <a:lvl5pPr>
              <a:buFont typeface="Wingdings" charset="2"/>
              <a:buChar char="§"/>
              <a:defRPr sz="1600">
                <a:solidFill>
                  <a:schemeClr val="accent1"/>
                </a:solidFill>
                <a:latin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3054212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23648"/>
          </a:xfrm>
          <a:prstGeom prst="rect">
            <a:avLst/>
          </a:prstGeom>
        </p:spPr>
        <p:txBody>
          <a:bodyPr/>
          <a:lstStyle>
            <a:lvl1pPr>
              <a:defRPr>
                <a:latin typeface="Arial"/>
              </a:defRPr>
            </a:lvl1pPr>
          </a:lstStyle>
          <a:p>
            <a:r>
              <a:rPr lang="en-US" dirty="0"/>
              <a:t>Click to edit Master title style</a:t>
            </a:r>
          </a:p>
        </p:txBody>
      </p:sp>
      <p:sp>
        <p:nvSpPr>
          <p:cNvPr id="3" name="Text Placeholder 2"/>
          <p:cNvSpPr>
            <a:spLocks noGrp="1"/>
          </p:cNvSpPr>
          <p:nvPr>
            <p:ph type="body" idx="1"/>
          </p:nvPr>
        </p:nvSpPr>
        <p:spPr>
          <a:xfrm>
            <a:off x="457200" y="1170214"/>
            <a:ext cx="4040188" cy="1004661"/>
          </a:xfrm>
          <a:prstGeom prst="rect">
            <a:avLst/>
          </a:prstGeom>
        </p:spPr>
        <p:txBody>
          <a:bodyPr anchor="t"/>
          <a:lstStyle>
            <a:lvl1pPr marL="0" indent="0">
              <a:buNone/>
              <a:defRPr sz="2400" b="0">
                <a:solidFill>
                  <a:srgbClr val="606060"/>
                </a:solidFill>
                <a:latin typeface="Aria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5" name="Text Placeholder 4"/>
          <p:cNvSpPr>
            <a:spLocks noGrp="1"/>
          </p:cNvSpPr>
          <p:nvPr>
            <p:ph type="body" sz="quarter" idx="3"/>
          </p:nvPr>
        </p:nvSpPr>
        <p:spPr>
          <a:xfrm>
            <a:off x="4645025" y="1170214"/>
            <a:ext cx="4041775" cy="1004661"/>
          </a:xfrm>
          <a:prstGeom prst="rect">
            <a:avLst/>
          </a:prstGeom>
        </p:spPr>
        <p:txBody>
          <a:bodyPr anchor="t"/>
          <a:lstStyle>
            <a:lvl1pPr marL="0" indent="0">
              <a:buNone/>
              <a:defRPr sz="2400" b="0">
                <a:solidFill>
                  <a:srgbClr val="606060"/>
                </a:solidFill>
                <a:latin typeface="Aria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Picture Placeholder 10"/>
          <p:cNvSpPr>
            <a:spLocks noGrp="1"/>
          </p:cNvSpPr>
          <p:nvPr>
            <p:ph type="pic" sz="quarter" idx="13"/>
          </p:nvPr>
        </p:nvSpPr>
        <p:spPr>
          <a:xfrm>
            <a:off x="457200" y="2174875"/>
            <a:ext cx="4040188" cy="3903663"/>
          </a:xfrm>
          <a:prstGeom prst="rect">
            <a:avLst/>
          </a:prstGeom>
        </p:spPr>
        <p:txBody>
          <a:bodyPr vert="horz"/>
          <a:lstStyle>
            <a:lvl1pPr>
              <a:buFont typeface="Wingdings" charset="2"/>
              <a:buChar char="§"/>
              <a:defRPr>
                <a:solidFill>
                  <a:srgbClr val="606060"/>
                </a:solidFill>
                <a:latin typeface="Arial"/>
              </a:defRPr>
            </a:lvl1pPr>
          </a:lstStyle>
          <a:p>
            <a:endParaRPr lang="en-US" dirty="0"/>
          </a:p>
        </p:txBody>
      </p:sp>
      <p:sp>
        <p:nvSpPr>
          <p:cNvPr id="12" name="Picture Placeholder 10"/>
          <p:cNvSpPr>
            <a:spLocks noGrp="1"/>
          </p:cNvSpPr>
          <p:nvPr>
            <p:ph type="pic" sz="quarter" idx="14"/>
          </p:nvPr>
        </p:nvSpPr>
        <p:spPr>
          <a:xfrm>
            <a:off x="4649788" y="2174875"/>
            <a:ext cx="4040188" cy="3903663"/>
          </a:xfrm>
          <a:prstGeom prst="rect">
            <a:avLst/>
          </a:prstGeom>
        </p:spPr>
        <p:txBody>
          <a:bodyPr vert="horz"/>
          <a:lstStyle>
            <a:lvl1pPr>
              <a:buFont typeface="Wingdings" charset="2"/>
              <a:buChar char="§"/>
              <a:defRPr>
                <a:solidFill>
                  <a:srgbClr val="606060"/>
                </a:solidFill>
                <a:latin typeface="Arial"/>
              </a:defRPr>
            </a:lvl1pPr>
          </a:lstStyle>
          <a:p>
            <a:endParaRPr lang="en-US" dirty="0"/>
          </a:p>
        </p:txBody>
      </p:sp>
    </p:spTree>
    <p:extLst>
      <p:ext uri="{BB962C8B-B14F-4D97-AF65-F5344CB8AC3E}">
        <p14:creationId xmlns:p14="http://schemas.microsoft.com/office/powerpoint/2010/main" val="128438292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23648"/>
          </a:xfrm>
          <a:prstGeom prst="rect">
            <a:avLst/>
          </a:prstGeom>
        </p:spPr>
        <p:txBody>
          <a:bodyPr/>
          <a:lstStyle>
            <a:lvl1pPr>
              <a:defRPr>
                <a:latin typeface="Arial"/>
              </a:defRPr>
            </a:lvl1pPr>
          </a:lstStyle>
          <a:p>
            <a:r>
              <a:rPr lang="en-US" dirty="0"/>
              <a:t>Click to edit Master title style</a:t>
            </a:r>
          </a:p>
        </p:txBody>
      </p:sp>
    </p:spTree>
    <p:extLst>
      <p:ext uri="{BB962C8B-B14F-4D97-AF65-F5344CB8AC3E}">
        <p14:creationId xmlns:p14="http://schemas.microsoft.com/office/powerpoint/2010/main" val="375681358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userDrawn="1"/>
        </p:nvSpPr>
        <p:spPr>
          <a:xfrm>
            <a:off x="4254500" y="117929"/>
            <a:ext cx="4889500" cy="9525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spTree>
    <p:extLst>
      <p:ext uri="{BB962C8B-B14F-4D97-AF65-F5344CB8AC3E}">
        <p14:creationId xmlns:p14="http://schemas.microsoft.com/office/powerpoint/2010/main" val="25658794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userDrawn="1"/>
        </p:nvSpPr>
        <p:spPr>
          <a:xfrm>
            <a:off x="4254500" y="117929"/>
            <a:ext cx="4889500" cy="9525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atin typeface="Arial"/>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atin typeface="Aria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atin typeface="Aria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Tree>
    <p:extLst>
      <p:ext uri="{BB962C8B-B14F-4D97-AF65-F5344CB8AC3E}">
        <p14:creationId xmlns:p14="http://schemas.microsoft.com/office/powerpoint/2010/main" val="70072906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8" name="Title 1"/>
          <p:cNvSpPr>
            <a:spLocks noGrp="1"/>
          </p:cNvSpPr>
          <p:nvPr>
            <p:ph type="title"/>
          </p:nvPr>
        </p:nvSpPr>
        <p:spPr>
          <a:xfrm>
            <a:off x="457200" y="274638"/>
            <a:ext cx="8229600" cy="532719"/>
          </a:xfrm>
        </p:spPr>
        <p:txBody>
          <a:bodyPr/>
          <a:lstStyle>
            <a:lvl1pPr>
              <a:defRPr>
                <a:latin typeface="Arial"/>
              </a:defRPr>
            </a:lvl1pPr>
          </a:lstStyle>
          <a:p>
            <a:r>
              <a:rPr lang="en-US" dirty="0"/>
              <a:t>Click to edit Master title style</a:t>
            </a:r>
          </a:p>
        </p:txBody>
      </p:sp>
      <p:sp>
        <p:nvSpPr>
          <p:cNvPr id="6" name="Text Placeholder 2"/>
          <p:cNvSpPr>
            <a:spLocks noGrp="1"/>
          </p:cNvSpPr>
          <p:nvPr>
            <p:ph idx="1" hasCustomPrompt="1"/>
          </p:nvPr>
        </p:nvSpPr>
        <p:spPr>
          <a:xfrm>
            <a:off x="457200" y="1161143"/>
            <a:ext cx="8229600" cy="4525963"/>
          </a:xfrm>
          <a:prstGeom prst="rect">
            <a:avLst/>
          </a:prstGeom>
        </p:spPr>
        <p:txBody>
          <a:bodyPr vert="horz" lIns="91440" tIns="45720" rIns="91440" bIns="45720" rtlCol="0">
            <a:normAutofit/>
          </a:bodyPr>
          <a:lstStyle>
            <a:lvl1pPr marL="342900" marR="0" indent="-342900" algn="l" defTabSz="457200" rtl="0" eaLnBrk="1" fontAlgn="auto" latinLnBrk="0" hangingPunct="1">
              <a:lnSpc>
                <a:spcPct val="100000"/>
              </a:lnSpc>
              <a:spcBef>
                <a:spcPct val="20000"/>
              </a:spcBef>
              <a:spcAft>
                <a:spcPts val="0"/>
              </a:spcAft>
              <a:buClr>
                <a:srgbClr val="585858"/>
              </a:buClr>
              <a:buSzTx/>
              <a:buFont typeface="Wingdings" charset="2"/>
              <a:buChar char="§"/>
              <a:tabLst/>
              <a:defRPr>
                <a:latin typeface="Arial"/>
              </a:defRPr>
            </a:lvl1pPr>
            <a:lvl2pPr>
              <a:defRPr>
                <a:latin typeface="Arial"/>
              </a:defRPr>
            </a:lvl2pPr>
            <a:lvl3pPr>
              <a:defRPr>
                <a:latin typeface="Arial"/>
              </a:defRPr>
            </a:lvl3pPr>
          </a:lstStyle>
          <a:p>
            <a:pPr marL="342900" marR="0" lvl="0" indent="-342900" algn="l" defTabSz="457200" rtl="0" eaLnBrk="1" fontAlgn="auto" latinLnBrk="0" hangingPunct="1">
              <a:lnSpc>
                <a:spcPct val="100000"/>
              </a:lnSpc>
              <a:spcBef>
                <a:spcPct val="20000"/>
              </a:spcBef>
              <a:spcAft>
                <a:spcPts val="0"/>
              </a:spcAft>
              <a:buClr>
                <a:srgbClr val="585858"/>
              </a:buClr>
              <a:buSzTx/>
              <a:buFont typeface="Wingdings" charset="2"/>
              <a:buChar char="§"/>
              <a:tabLst/>
              <a:defRPr/>
            </a:pPr>
            <a:r>
              <a:rPr kumimoji="0" lang="en-US" sz="2800" b="0" i="0" u="none" strike="noStrike" kern="1200" cap="none" spc="0" normalizeH="0" baseline="0" noProof="0" dirty="0">
                <a:ln>
                  <a:noFill/>
                </a:ln>
                <a:solidFill>
                  <a:srgbClr val="585858"/>
                </a:solidFill>
                <a:effectLst/>
                <a:uLnTx/>
                <a:uFillTx/>
                <a:latin typeface="Arial"/>
                <a:ea typeface="+mn-ea"/>
                <a:cs typeface="+mn-cs"/>
              </a:rPr>
              <a:t>Click to edit Master text styles</a:t>
            </a:r>
          </a:p>
          <a:p>
            <a:pPr marL="742950" marR="0" lvl="1" indent="-285750" algn="l" defTabSz="457200" rtl="0" eaLnBrk="1" fontAlgn="auto" latinLnBrk="0" hangingPunct="1">
              <a:lnSpc>
                <a:spcPct val="100000"/>
              </a:lnSpc>
              <a:spcBef>
                <a:spcPct val="20000"/>
              </a:spcBef>
              <a:spcAft>
                <a:spcPts val="0"/>
              </a:spcAft>
              <a:buClrTx/>
              <a:buSzTx/>
              <a:buFont typeface="Wingdings" charset="2"/>
              <a:buChar char="§"/>
              <a:tabLst/>
              <a:defRPr/>
            </a:pPr>
            <a:r>
              <a:rPr kumimoji="0" lang="en-US" sz="2400" b="0" i="0" u="none" strike="noStrike" kern="1200" cap="none" spc="0" normalizeH="0" baseline="0" noProof="0" dirty="0">
                <a:ln>
                  <a:noFill/>
                </a:ln>
                <a:solidFill>
                  <a:srgbClr val="A1A1A1"/>
                </a:solidFill>
                <a:effectLst/>
                <a:uLnTx/>
                <a:uFillTx/>
                <a:latin typeface="Arial"/>
                <a:ea typeface="+mn-ea"/>
                <a:cs typeface="+mn-cs"/>
              </a:rPr>
              <a:t>Second level</a:t>
            </a:r>
          </a:p>
          <a:p>
            <a:pPr marL="1143000" marR="0" lvl="2" indent="-228600" algn="l" defTabSz="457200" rtl="0" eaLnBrk="1" fontAlgn="auto" latinLnBrk="0" hangingPunct="1">
              <a:lnSpc>
                <a:spcPct val="100000"/>
              </a:lnSpc>
              <a:spcBef>
                <a:spcPct val="20000"/>
              </a:spcBef>
              <a:spcAft>
                <a:spcPts val="0"/>
              </a:spcAft>
              <a:buClrTx/>
              <a:buSzTx/>
              <a:buFont typeface="Wingdings" charset="2"/>
              <a:buChar char="§"/>
              <a:tabLst/>
              <a:defRPr/>
            </a:pPr>
            <a:r>
              <a:rPr kumimoji="0" lang="en-US" sz="2000" b="0" i="0" u="none" strike="noStrike" kern="1200" cap="none" spc="0" normalizeH="0" baseline="0" noProof="0" dirty="0">
                <a:ln>
                  <a:noFill/>
                </a:ln>
                <a:solidFill>
                  <a:srgbClr val="000000"/>
                </a:solidFill>
                <a:effectLst/>
                <a:uLnTx/>
                <a:uFillTx/>
                <a:latin typeface="Arial"/>
                <a:ea typeface="+mn-ea"/>
                <a:cs typeface="+mn-cs"/>
              </a:rPr>
              <a:t>Third level</a:t>
            </a:r>
          </a:p>
        </p:txBody>
      </p:sp>
    </p:spTree>
    <p:extLst>
      <p:ext uri="{BB962C8B-B14F-4D97-AF65-F5344CB8AC3E}">
        <p14:creationId xmlns:p14="http://schemas.microsoft.com/office/powerpoint/2010/main" val="63487551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57200" y="1197429"/>
            <a:ext cx="8229600" cy="4441371"/>
          </a:xfrm>
          <a:prstGeom prst="rect">
            <a:avLst/>
          </a:prstGeom>
        </p:spPr>
        <p:txBody>
          <a:bodyPr>
            <a:normAutofit/>
          </a:bodyPr>
          <a:lstStyle>
            <a:lvl1pPr marL="0" indent="0" algn="l">
              <a:buNone/>
              <a:defRPr sz="2400">
                <a:solidFill>
                  <a:schemeClr val="accent2"/>
                </a:solidFill>
                <a:latin typeface="Arial"/>
                <a:cs typeface="Aria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8" name="Title 1"/>
          <p:cNvSpPr>
            <a:spLocks noGrp="1"/>
          </p:cNvSpPr>
          <p:nvPr>
            <p:ph type="title"/>
          </p:nvPr>
        </p:nvSpPr>
        <p:spPr>
          <a:xfrm>
            <a:off x="457200" y="274638"/>
            <a:ext cx="8229600" cy="532719"/>
          </a:xfrm>
        </p:spPr>
        <p:txBody>
          <a:bodyPr/>
          <a:lstStyle>
            <a:lvl1pPr>
              <a:defRPr>
                <a:latin typeface="Arial"/>
              </a:defRPr>
            </a:lvl1pPr>
          </a:lstStyle>
          <a:p>
            <a:r>
              <a:rPr lang="en-US" dirty="0"/>
              <a:t>Click to edit Master title style</a:t>
            </a:r>
          </a:p>
        </p:txBody>
      </p:sp>
    </p:spTree>
    <p:extLst>
      <p:ext uri="{BB962C8B-B14F-4D97-AF65-F5344CB8AC3E}">
        <p14:creationId xmlns:p14="http://schemas.microsoft.com/office/powerpoint/2010/main" val="334334518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4_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792288" y="1137557"/>
            <a:ext cx="5486400" cy="4114800"/>
          </a:xfrm>
          <a:prstGeom prst="rect">
            <a:avLst/>
          </a:prstGeom>
        </p:spPr>
        <p:txBody>
          <a:bodyPr/>
          <a:lstStyle>
            <a:lvl1pPr marL="0" indent="0">
              <a:buNone/>
              <a:defRPr sz="3200">
                <a:latin typeface="Arial"/>
                <a:cs typeface="Aria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252357"/>
            <a:ext cx="5486400" cy="804862"/>
          </a:xfrm>
          <a:prstGeom prst="rect">
            <a:avLst/>
          </a:prstGeom>
        </p:spPr>
        <p:txBody>
          <a:bodyPr/>
          <a:lstStyle>
            <a:lvl1pPr marL="0" indent="0">
              <a:buNone/>
              <a:defRPr sz="1400">
                <a:latin typeface="Arial"/>
                <a:cs typeface="Aria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Title 1"/>
          <p:cNvSpPr>
            <a:spLocks noGrp="1"/>
          </p:cNvSpPr>
          <p:nvPr>
            <p:ph type="title"/>
          </p:nvPr>
        </p:nvSpPr>
        <p:spPr>
          <a:xfrm>
            <a:off x="457200" y="274638"/>
            <a:ext cx="8229600" cy="532719"/>
          </a:xfrm>
        </p:spPr>
        <p:txBody>
          <a:bodyPr/>
          <a:lstStyle>
            <a:lvl1pPr>
              <a:defRPr>
                <a:latin typeface="Arial"/>
              </a:defRPr>
            </a:lvl1pPr>
          </a:lstStyle>
          <a:p>
            <a:r>
              <a:rPr lang="en-US" dirty="0"/>
              <a:t>Click to edit Master title style</a:t>
            </a:r>
          </a:p>
        </p:txBody>
      </p:sp>
    </p:spTree>
    <p:extLst>
      <p:ext uri="{BB962C8B-B14F-4D97-AF65-F5344CB8AC3E}">
        <p14:creationId xmlns:p14="http://schemas.microsoft.com/office/powerpoint/2010/main" val="173308204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Arial"/>
              </a:defRPr>
            </a:lvl1pPr>
          </a:lstStyle>
          <a:p>
            <a:r>
              <a:rPr lang="en-US" dirty="0"/>
              <a:t>Click to edit Master title style</a:t>
            </a:r>
          </a:p>
        </p:txBody>
      </p:sp>
      <p:sp>
        <p:nvSpPr>
          <p:cNvPr id="7" name="Picture Placeholder 2"/>
          <p:cNvSpPr>
            <a:spLocks noGrp="1"/>
          </p:cNvSpPr>
          <p:nvPr>
            <p:ph type="pic" idx="1"/>
          </p:nvPr>
        </p:nvSpPr>
        <p:spPr>
          <a:xfrm>
            <a:off x="3316288" y="1070426"/>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8" name="Text Placeholder 3"/>
          <p:cNvSpPr>
            <a:spLocks noGrp="1"/>
          </p:cNvSpPr>
          <p:nvPr>
            <p:ph type="body" sz="half" idx="2"/>
          </p:nvPr>
        </p:nvSpPr>
        <p:spPr>
          <a:xfrm>
            <a:off x="3316288" y="5185226"/>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3"/>
          <p:cNvSpPr>
            <a:spLocks noGrp="1"/>
          </p:cNvSpPr>
          <p:nvPr>
            <p:ph type="body" sz="half" idx="10"/>
          </p:nvPr>
        </p:nvSpPr>
        <p:spPr>
          <a:xfrm>
            <a:off x="457201" y="1070426"/>
            <a:ext cx="2859088" cy="49196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00864088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Vertical Title and Text">
    <p:spTree>
      <p:nvGrpSpPr>
        <p:cNvPr id="1" name=""/>
        <p:cNvGrpSpPr/>
        <p:nvPr/>
      </p:nvGrpSpPr>
      <p:grpSpPr>
        <a:xfrm>
          <a:off x="0" y="0"/>
          <a:ext cx="0" cy="0"/>
          <a:chOff x="0" y="0"/>
          <a:chExt cx="0" cy="0"/>
        </a:xfrm>
      </p:grpSpPr>
      <p:sp>
        <p:nvSpPr>
          <p:cNvPr id="7" name="Rectangle 6"/>
          <p:cNvSpPr/>
          <p:nvPr userDrawn="1"/>
        </p:nvSpPr>
        <p:spPr>
          <a:xfrm>
            <a:off x="3184071" y="145143"/>
            <a:ext cx="5959929" cy="77107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spTree>
    <p:extLst>
      <p:ext uri="{BB962C8B-B14F-4D97-AF65-F5344CB8AC3E}">
        <p14:creationId xmlns:p14="http://schemas.microsoft.com/office/powerpoint/2010/main" val="355835429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28330788"/>
      </p:ext>
    </p:extLst>
  </p:cSld>
  <p:clrMapOvr>
    <a:masterClrMapping/>
  </p:clrMapOvr>
  <p:transition/>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08626753"/>
      </p:ext>
    </p:extLst>
  </p:cSld>
  <p:clrMapOvr>
    <a:masterClrMapping/>
  </p:clrMapOvr>
  <p:transition/>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92073927"/>
      </p:ext>
    </p:extLst>
  </p:cSld>
  <p:clrMapOvr>
    <a:masterClrMapping/>
  </p:clrMapOvr>
  <p:transition/>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6813583"/>
      </p:ext>
    </p:extLst>
  </p:cSld>
  <p:clrMapOvr>
    <a:masterClrMapping/>
  </p:clrMapOvr>
  <p:transition/>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92685609"/>
      </p:ext>
    </p:extLst>
  </p:cSld>
  <p:clrMapOvr>
    <a:masterClrMapping/>
  </p:clrMapOvr>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5252787"/>
      </p:ext>
    </p:extLst>
  </p:cSld>
  <p:clrMapOvr>
    <a:masterClrMapping/>
  </p:clrMapOvr>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01690549"/>
      </p:ext>
    </p:extLst>
  </p:cSld>
  <p:clrMapOvr>
    <a:masterClrMapping/>
  </p:clrMapOvr>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00113194"/>
      </p:ext>
    </p:extLst>
  </p:cSld>
  <p:clrMapOvr>
    <a:masterClrMapping/>
  </p:clrMapOvr>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10437132"/>
      </p:ext>
    </p:extLst>
  </p:cSld>
  <p:clrMapOvr>
    <a:masterClrMapping/>
  </p:clrMapOvr>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72594476"/>
      </p:ext>
    </p:extLst>
  </p:cSld>
  <p:clrMapOvr>
    <a:masterClrMapping/>
  </p:clrMapOvr>
  <p:transition/>
</p:sldLayout>
</file>

<file path=ppt/slideLayouts/slideLayout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07013786"/>
      </p:ext>
    </p:extLst>
  </p:cSld>
  <p:clrMapOvr>
    <a:masterClrMapping/>
  </p:clrMapOvr>
  <p:transition/>
</p:sldLayout>
</file>

<file path=ppt/slideLayouts/slideLayout8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91700649"/>
      </p:ext>
    </p:extLst>
  </p:cSld>
  <p:clrMapOvr>
    <a:masterClrMapping/>
  </p:clrMapOvr>
  <p:transition/>
</p:sldLayout>
</file>

<file path=ppt/slideLayouts/slideLayout8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6690191"/>
      </p:ext>
    </p:extLst>
  </p:cSld>
  <p:clrMapOvr>
    <a:masterClrMapping/>
  </p:clrMapOvr>
  <p:transition/>
</p:sldLayout>
</file>

<file path=ppt/slideLayouts/slideLayout8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45754154"/>
      </p:ext>
    </p:extLst>
  </p:cSld>
  <p:clrMapOvr>
    <a:masterClrMapping/>
  </p:clrMapOvr>
  <p:transition/>
</p:sldLayout>
</file>

<file path=ppt/slideLayouts/slideLayout8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47945867"/>
      </p:ext>
    </p:extLst>
  </p:cSld>
  <p:clrMapOvr>
    <a:masterClrMapping/>
  </p:clrMapOvr>
  <p:transition/>
</p:sldLayout>
</file>

<file path=ppt/slideLayouts/slideLayout8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17637371"/>
      </p:ext>
    </p:extLst>
  </p:cSld>
  <p:clrMapOvr>
    <a:masterClrMapping/>
  </p:clrMapOvr>
  <p:transition/>
</p:sldLayout>
</file>

<file path=ppt/slideLayouts/slideLayout8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36877408"/>
      </p:ext>
    </p:extLst>
  </p:cSld>
  <p:clrMapOvr>
    <a:masterClrMapping/>
  </p:clrMapOvr>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09029212"/>
      </p:ext>
    </p:extLst>
  </p:cSld>
  <p:clrMapOvr>
    <a:masterClrMapping/>
  </p:clrMapOvr>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38838355"/>
      </p:ext>
    </p:extLst>
  </p:cSld>
  <p:clrMapOvr>
    <a:masterClrMapping/>
  </p:clrMapOvr>
  <p:transition/>
</p:sldLayout>
</file>

<file path=ppt/slideLayouts/slideLayout8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45256693"/>
      </p:ext>
    </p:extLst>
  </p:cSld>
  <p:clrMapOvr>
    <a:masterClrMapping/>
  </p:clrMapOvr>
  <p:transition/>
</p:sldLayout>
</file>

<file path=ppt/slideLayouts/slideLayout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98130625"/>
      </p:ext>
    </p:extLst>
  </p:cSld>
  <p:clrMapOvr>
    <a:masterClrMapping/>
  </p:clrMapOvr>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11494368"/>
      </p:ext>
    </p:extLst>
  </p:cSld>
  <p:clrMapOvr>
    <a:masterClrMapping/>
  </p:clrMapOvr>
  <p:transition/>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25" tIns="45713" rIns="91425" bIns="45713"/>
          <a:lstStyle/>
          <a:p>
            <a:pPr defTabSz="914259"/>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25" tIns="45713" rIns="91425" bIns="45713" numCol="1" anchor="b" anchorCtr="0" compatLnSpc="1">
            <a:prstTxWarp prst="textNoShape">
              <a:avLst/>
            </a:prstTxWarp>
          </a:bodyPr>
          <a:lstStyle>
            <a:lvl1pPr>
              <a:defRPr sz="1200">
                <a:latin typeface="Garamond" pitchFamily="18" charset="0"/>
              </a:defRPr>
            </a:lvl1pPr>
          </a:lstStyle>
          <a:p>
            <a:pPr defTabSz="914259"/>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58396810"/>
      </p:ext>
    </p:extLst>
  </p:cSld>
  <p:clrMapOvr>
    <a:masterClrMapping/>
  </p:clrMapOvr>
  <p:transition/>
</p:sldLayout>
</file>

<file path=ppt/slideLayouts/slideLayout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7678932"/>
      </p:ext>
    </p:extLst>
  </p:cSld>
  <p:clrMapOvr>
    <a:masterClrMapping/>
  </p:clrMapOvr>
  <p:transition/>
</p:sldLayout>
</file>

<file path=ppt/slideLayouts/slideLayout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6"/>
            <a:ext cx="7772400" cy="1500187"/>
          </a:xfrm>
        </p:spPr>
        <p:txBody>
          <a:bodyPr anchor="b"/>
          <a:lstStyle>
            <a:lvl1pPr marL="0" indent="0">
              <a:buNone/>
              <a:defRPr sz="2000"/>
            </a:lvl1pPr>
            <a:lvl2pPr marL="457130" indent="0">
              <a:buNone/>
              <a:defRPr sz="1800"/>
            </a:lvl2pPr>
            <a:lvl3pPr marL="914259" indent="0">
              <a:buNone/>
              <a:defRPr sz="1600"/>
            </a:lvl3pPr>
            <a:lvl4pPr marL="1371390" indent="0">
              <a:buNone/>
              <a:defRPr sz="1400"/>
            </a:lvl4pPr>
            <a:lvl5pPr marL="1828519" indent="0">
              <a:buNone/>
              <a:defRPr sz="1400"/>
            </a:lvl5pPr>
            <a:lvl6pPr marL="2285649" indent="0">
              <a:buNone/>
              <a:defRPr sz="1400"/>
            </a:lvl6pPr>
            <a:lvl7pPr marL="2742780" indent="0">
              <a:buNone/>
              <a:defRPr sz="1400"/>
            </a:lvl7pPr>
            <a:lvl8pPr marL="3199908" indent="0">
              <a:buNone/>
              <a:defRPr sz="1400"/>
            </a:lvl8pPr>
            <a:lvl9pPr marL="3657039"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71486633"/>
      </p:ext>
    </p:extLst>
  </p:cSld>
  <p:clrMapOvr>
    <a:masterClrMapping/>
  </p:clrMapOvr>
  <p:transition/>
</p:sldLayout>
</file>

<file path=ppt/slideLayouts/slideLayout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542156"/>
      </p:ext>
    </p:extLst>
  </p:cSld>
  <p:clrMapOvr>
    <a:masterClrMapping/>
  </p:clrMapOvr>
  <p:transition/>
</p:sldLayout>
</file>

<file path=ppt/slideLayouts/slideLayout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39204901"/>
      </p:ext>
    </p:extLst>
  </p:cSld>
  <p:clrMapOvr>
    <a:masterClrMapping/>
  </p:clrMapOvr>
  <p:transition/>
</p:sldLayout>
</file>

<file path=ppt/slideLayouts/slideLayout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91634217"/>
      </p:ext>
    </p:extLst>
  </p:cSld>
  <p:clrMapOvr>
    <a:masterClrMapping/>
  </p:clrMapOvr>
  <p:transition/>
</p:sldLayout>
</file>

<file path=ppt/slideLayouts/slideLayout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94237537"/>
      </p:ext>
    </p:extLst>
  </p:cSld>
  <p:clrMapOvr>
    <a:masterClrMapping/>
  </p:clrMapOvr>
  <p:transition/>
</p:sldLayout>
</file>

<file path=ppt/slideLayouts/slideLayout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3"/>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87247826"/>
      </p:ext>
    </p:extLst>
  </p:cSld>
  <p:clrMapOvr>
    <a:masterClrMapping/>
  </p:clrMapOvr>
  <p:transition/>
</p:sldLayout>
</file>

<file path=ppt/slideLayouts/slideLayout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130" indent="0">
              <a:buNone/>
              <a:defRPr sz="2800"/>
            </a:lvl2pPr>
            <a:lvl3pPr marL="914259" indent="0">
              <a:buNone/>
              <a:defRPr sz="2400"/>
            </a:lvl3pPr>
            <a:lvl4pPr marL="1371390" indent="0">
              <a:buNone/>
              <a:defRPr sz="2000"/>
            </a:lvl4pPr>
            <a:lvl5pPr marL="1828519" indent="0">
              <a:buNone/>
              <a:defRPr sz="2000"/>
            </a:lvl5pPr>
            <a:lvl6pPr marL="2285649" indent="0">
              <a:buNone/>
              <a:defRPr sz="2000"/>
            </a:lvl6pPr>
            <a:lvl7pPr marL="2742780" indent="0">
              <a:buNone/>
              <a:defRPr sz="2000"/>
            </a:lvl7pPr>
            <a:lvl8pPr marL="3199908" indent="0">
              <a:buNone/>
              <a:defRPr sz="2000"/>
            </a:lvl8pPr>
            <a:lvl9pPr marL="3657039"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74798383"/>
      </p:ext>
    </p:extLst>
  </p:cSld>
  <p:clrMapOvr>
    <a:masterClrMapping/>
  </p:clrMapOvr>
  <p:transition/>
</p:sldLayout>
</file>

<file path=ppt/slideLayouts/slideLayout1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26820733"/>
      </p:ext>
    </p:extLst>
  </p:cSld>
  <p:clrMapOvr>
    <a:masterClrMapping/>
  </p:clrMapOvr>
  <p:transition/>
</p:sldLayout>
</file>

<file path=ppt/slideLayouts/slideLayout1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52077888"/>
      </p:ext>
    </p:extLst>
  </p:cSld>
  <p:clrMapOvr>
    <a:masterClrMapping/>
  </p:clrMapOvr>
  <p:transition/>
</p:sldLayout>
</file>

<file path=ppt/slideLayouts/slideLayout10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25" tIns="45713" rIns="91425" bIns="45713"/>
          <a:lstStyle/>
          <a:p>
            <a:pPr defTabSz="914259"/>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25" tIns="45713" rIns="91425" bIns="45713" numCol="1" anchor="b" anchorCtr="0" compatLnSpc="1">
            <a:prstTxWarp prst="textNoShape">
              <a:avLst/>
            </a:prstTxWarp>
          </a:bodyPr>
          <a:lstStyle>
            <a:lvl1pPr>
              <a:defRPr sz="1200">
                <a:latin typeface="Garamond" pitchFamily="18" charset="0"/>
              </a:defRPr>
            </a:lvl1pPr>
          </a:lstStyle>
          <a:p>
            <a:pPr defTabSz="914259"/>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02606719"/>
      </p:ext>
    </p:extLst>
  </p:cSld>
  <p:clrMapOvr>
    <a:masterClrMapping/>
  </p:clrMapOvr>
  <p:transition/>
</p:sldLayout>
</file>

<file path=ppt/slideLayouts/slideLayout10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69601064"/>
      </p:ext>
    </p:extLst>
  </p:cSld>
  <p:clrMapOvr>
    <a:masterClrMapping/>
  </p:clrMapOvr>
  <p:transition/>
</p:sldLayout>
</file>

<file path=ppt/slideLayouts/slideLayout10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6"/>
            <a:ext cx="7772400" cy="1500187"/>
          </a:xfrm>
        </p:spPr>
        <p:txBody>
          <a:bodyPr anchor="b"/>
          <a:lstStyle>
            <a:lvl1pPr marL="0" indent="0">
              <a:buNone/>
              <a:defRPr sz="2000"/>
            </a:lvl1pPr>
            <a:lvl2pPr marL="457130" indent="0">
              <a:buNone/>
              <a:defRPr sz="1800"/>
            </a:lvl2pPr>
            <a:lvl3pPr marL="914259" indent="0">
              <a:buNone/>
              <a:defRPr sz="1600"/>
            </a:lvl3pPr>
            <a:lvl4pPr marL="1371390" indent="0">
              <a:buNone/>
              <a:defRPr sz="1400"/>
            </a:lvl4pPr>
            <a:lvl5pPr marL="1828519" indent="0">
              <a:buNone/>
              <a:defRPr sz="1400"/>
            </a:lvl5pPr>
            <a:lvl6pPr marL="2285649" indent="0">
              <a:buNone/>
              <a:defRPr sz="1400"/>
            </a:lvl6pPr>
            <a:lvl7pPr marL="2742780" indent="0">
              <a:buNone/>
              <a:defRPr sz="1400"/>
            </a:lvl7pPr>
            <a:lvl8pPr marL="3199908" indent="0">
              <a:buNone/>
              <a:defRPr sz="1400"/>
            </a:lvl8pPr>
            <a:lvl9pPr marL="3657039"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47941158"/>
      </p:ext>
    </p:extLst>
  </p:cSld>
  <p:clrMapOvr>
    <a:masterClrMapping/>
  </p:clrMapOvr>
  <p:transition/>
</p:sldLayout>
</file>

<file path=ppt/slideLayouts/slideLayout10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42369188"/>
      </p:ext>
    </p:extLst>
  </p:cSld>
  <p:clrMapOvr>
    <a:masterClrMapping/>
  </p:clrMapOvr>
  <p:transition/>
</p:sldLayout>
</file>

<file path=ppt/slideLayouts/slideLayout10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0461306"/>
      </p:ext>
    </p:extLst>
  </p:cSld>
  <p:clrMapOvr>
    <a:masterClrMapping/>
  </p:clrMapOvr>
  <p:transition/>
</p:sldLayout>
</file>

<file path=ppt/slideLayouts/slideLayout10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63792512"/>
      </p:ext>
    </p:extLst>
  </p:cSld>
  <p:clrMapOvr>
    <a:masterClrMapping/>
  </p:clrMapOvr>
  <p:transition/>
</p:sldLayout>
</file>

<file path=ppt/slideLayouts/slideLayout10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20236361"/>
      </p:ext>
    </p:extLst>
  </p:cSld>
  <p:clrMapOvr>
    <a:masterClrMapping/>
  </p:clrMapOvr>
  <p:transition/>
</p:sldLayout>
</file>

<file path=ppt/slideLayouts/slideLayout10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3"/>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76666256"/>
      </p:ext>
    </p:extLst>
  </p:cSld>
  <p:clrMapOvr>
    <a:masterClrMapping/>
  </p:clrMapOvr>
  <p:transition/>
</p:sldLayout>
</file>

<file path=ppt/slideLayouts/slideLayout1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130" indent="0">
              <a:buNone/>
              <a:defRPr sz="2800"/>
            </a:lvl2pPr>
            <a:lvl3pPr marL="914259" indent="0">
              <a:buNone/>
              <a:defRPr sz="2400"/>
            </a:lvl3pPr>
            <a:lvl4pPr marL="1371390" indent="0">
              <a:buNone/>
              <a:defRPr sz="2000"/>
            </a:lvl4pPr>
            <a:lvl5pPr marL="1828519" indent="0">
              <a:buNone/>
              <a:defRPr sz="2000"/>
            </a:lvl5pPr>
            <a:lvl6pPr marL="2285649" indent="0">
              <a:buNone/>
              <a:defRPr sz="2000"/>
            </a:lvl6pPr>
            <a:lvl7pPr marL="2742780" indent="0">
              <a:buNone/>
              <a:defRPr sz="2000"/>
            </a:lvl7pPr>
            <a:lvl8pPr marL="3199908" indent="0">
              <a:buNone/>
              <a:defRPr sz="2000"/>
            </a:lvl8pPr>
            <a:lvl9pPr marL="3657039"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1785251"/>
      </p:ext>
    </p:extLst>
  </p:cSld>
  <p:clrMapOvr>
    <a:masterClrMapping/>
  </p:clrMapOvr>
  <p:transition/>
</p:sldLayout>
</file>

<file path=ppt/slideLayouts/slideLayout1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73190055"/>
      </p:ext>
    </p:extLst>
  </p:cSld>
  <p:clrMapOvr>
    <a:masterClrMapping/>
  </p:clrMapOvr>
  <p:transition/>
</p:sldLayout>
</file>

<file path=ppt/slideLayouts/slideLayout1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86774506"/>
      </p:ext>
    </p:extLst>
  </p:cSld>
  <p:clrMapOvr>
    <a:masterClrMapping/>
  </p:clrMapOvr>
  <p:transition/>
</p:sldLayout>
</file>

<file path=ppt/slideLayouts/slideLayout1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r>
              <a:rPr lang="en-US" altLang="en-US" dirty="0">
                <a:solidFill>
                  <a:srgbClr val="000000"/>
                </a:solidFill>
              </a:rPr>
              <a:t>CHIPPER: HPCA 2011</a:t>
            </a: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14546172"/>
      </p:ext>
    </p:extLst>
  </p:cSld>
  <p:clrMapOvr>
    <a:masterClrMapping/>
  </p:clrMapOvr>
  <p:transition/>
</p:sldLayout>
</file>

<file path=ppt/slideLayouts/slideLayout1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395310"/>
          </a:xfrm>
          <a:ln/>
        </p:spPr>
        <p:txBody>
          <a:bodyPr/>
          <a:lstStyle>
            <a:lvl1pPr>
              <a:defRPr/>
            </a:lvl1pPr>
          </a:lstStyle>
          <a:p>
            <a:r>
              <a:rPr lang="en-US" altLang="en-US" dirty="0">
                <a:solidFill>
                  <a:srgbClr val="000000"/>
                </a:solidFill>
              </a:rPr>
              <a:t>CHIPPER: HPCA 2011</a:t>
            </a: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42110258"/>
      </p:ext>
    </p:extLst>
  </p:cSld>
  <p:clrMapOvr>
    <a:masterClrMapping/>
  </p:clrMapOvr>
  <p:transition/>
</p:sldLayout>
</file>

<file path=ppt/slideLayouts/slideLayout1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r>
              <a:rPr lang="en-US" altLang="en-US" dirty="0">
                <a:solidFill>
                  <a:srgbClr val="000000"/>
                </a:solidFill>
              </a:rPr>
              <a:t>CHIPPER: HPCA 2011</a:t>
            </a: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64919528"/>
      </p:ext>
    </p:extLst>
  </p:cSld>
  <p:clrMapOvr>
    <a:masterClrMapping/>
  </p:clrMapOvr>
  <p:transition/>
</p:sldLayout>
</file>

<file path=ppt/slideLayouts/slideLayout1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r>
              <a:rPr lang="en-US" altLang="en-US" dirty="0">
                <a:solidFill>
                  <a:srgbClr val="000000"/>
                </a:solidFill>
              </a:rPr>
              <a:t>CHIPPER: HPCA 2011</a:t>
            </a: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91959976"/>
      </p:ext>
    </p:extLst>
  </p:cSld>
  <p:clrMapOvr>
    <a:masterClrMapping/>
  </p:clrMapOvr>
  <p:transition/>
</p:sldLayout>
</file>

<file path=ppt/slideLayouts/slideLayout1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r>
              <a:rPr lang="en-US" altLang="en-US" dirty="0">
                <a:solidFill>
                  <a:srgbClr val="000000"/>
                </a:solidFill>
              </a:rPr>
              <a:t>CHIPPER: HPCA 2011</a:t>
            </a: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40789655"/>
      </p:ext>
    </p:extLst>
  </p:cSld>
  <p:clrMapOvr>
    <a:masterClrMapping/>
  </p:clrMapOvr>
  <p:transition/>
</p:sldLayout>
</file>

<file path=ppt/slideLayouts/slideLayout1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82437517"/>
      </p:ext>
    </p:extLst>
  </p:cSld>
  <p:clrMapOvr>
    <a:masterClrMapping/>
  </p:clrMapOvr>
  <p:transition/>
</p:sldLayout>
</file>

<file path=ppt/slideLayouts/slideLayout1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79839402"/>
      </p:ext>
    </p:extLst>
  </p:cSld>
  <p:clrMapOvr>
    <a:masterClrMapping/>
  </p:clrMapOvr>
  <p:transition/>
</p:sldLayout>
</file>

<file path=ppt/slideLayouts/slideLayout1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6838992"/>
      </p:ext>
    </p:extLst>
  </p:cSld>
  <p:clrMapOvr>
    <a:masterClrMapping/>
  </p:clrMapOvr>
  <p:transition/>
</p:sldLayout>
</file>

<file path=ppt/slideLayouts/slideLayout1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89253517"/>
      </p:ext>
    </p:extLst>
  </p:cSld>
  <p:clrMapOvr>
    <a:masterClrMapping/>
  </p:clrMapOvr>
  <p:transition/>
</p:sldLayout>
</file>

<file path=ppt/slideLayouts/slideLayout1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92485112"/>
      </p:ext>
    </p:extLst>
  </p:cSld>
  <p:clrMapOvr>
    <a:masterClrMapping/>
  </p:clrMapOvr>
  <p:transition/>
</p:sldLayout>
</file>

<file path=ppt/slideLayouts/slideLayout1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65939329"/>
      </p:ext>
    </p:extLst>
  </p:cSld>
  <p:clrMapOvr>
    <a:masterClrMapping/>
  </p:clrMapOvr>
  <p:transition/>
</p:sldLayout>
</file>

<file path=ppt/slideLayouts/slideLayout1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97987462"/>
      </p:ext>
    </p:extLst>
  </p:cSld>
  <p:clrMapOvr>
    <a:masterClrMapping/>
  </p:clrMapOvr>
  <p:transition/>
</p:sldLayout>
</file>

<file path=ppt/slideLayouts/slideLayout1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67334739"/>
      </p:ext>
    </p:extLst>
  </p:cSld>
  <p:clrMapOvr>
    <a:masterClrMapping/>
  </p:clrMapOvr>
  <p:transition/>
</p:sldLayout>
</file>

<file path=ppt/slideLayouts/slideLayout1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98974618"/>
      </p:ext>
    </p:extLst>
  </p:cSld>
  <p:clrMapOvr>
    <a:masterClrMapping/>
  </p:clrMapOvr>
  <p:transition/>
</p:sldLayout>
</file>

<file path=ppt/slideLayouts/slideLayout1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02148924"/>
      </p:ext>
    </p:extLst>
  </p:cSld>
  <p:clrMapOvr>
    <a:masterClrMapping/>
  </p:clrMapOvr>
  <p:transition/>
</p:sldLayout>
</file>

<file path=ppt/slideLayouts/slideLayout1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46244487"/>
      </p:ext>
    </p:extLst>
  </p:cSld>
  <p:clrMapOvr>
    <a:masterClrMapping/>
  </p:clrMapOvr>
  <p:transition/>
</p:sldLayout>
</file>

<file path=ppt/slideLayouts/slideLayout1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27776866"/>
      </p:ext>
    </p:extLst>
  </p:cSld>
  <p:clrMapOvr>
    <a:masterClrMapping/>
  </p:clrMapOvr>
  <p:transition/>
</p:sldLayout>
</file>

<file path=ppt/slideLayouts/slideLayout1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59915277"/>
      </p:ext>
    </p:extLst>
  </p:cSld>
  <p:clrMapOvr>
    <a:masterClrMapping/>
  </p:clrMapOvr>
  <p:transition/>
</p:sldLayout>
</file>

<file path=ppt/slideLayouts/slideLayout1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83009747"/>
      </p:ext>
    </p:extLst>
  </p:cSld>
  <p:clrMapOvr>
    <a:masterClrMapping/>
  </p:clrMapOvr>
  <p:transition/>
</p:sldLayout>
</file>

<file path=ppt/slideLayouts/slideLayout1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2938578"/>
      </p:ext>
    </p:extLst>
  </p:cSld>
  <p:clrMapOvr>
    <a:masterClrMapping/>
  </p:clrMapOvr>
  <p:transition/>
</p:sldLayout>
</file>

<file path=ppt/slideLayouts/slideLayout1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9996562"/>
      </p:ext>
    </p:extLst>
  </p:cSld>
  <p:clrMapOvr>
    <a:masterClrMapping/>
  </p:clrMapOvr>
  <p:transition/>
</p:sldLayout>
</file>

<file path=ppt/slideLayouts/slideLayout1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99823875"/>
      </p:ext>
    </p:extLst>
  </p:cSld>
  <p:clrMapOvr>
    <a:masterClrMapping/>
  </p:clrMapOvr>
  <p:transition/>
</p:sldLayout>
</file>

<file path=ppt/slideLayouts/slideLayout1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26627791"/>
      </p:ext>
    </p:extLst>
  </p:cSld>
  <p:clrMapOvr>
    <a:masterClrMapping/>
  </p:clrMapOvr>
  <p:transition/>
</p:sldLayout>
</file>

<file path=ppt/slideLayouts/slideLayout1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84908108"/>
      </p:ext>
    </p:extLst>
  </p:cSld>
  <p:clrMapOvr>
    <a:masterClrMapping/>
  </p:clrMapOvr>
  <p:transition/>
</p:sldLayout>
</file>

<file path=ppt/slideLayouts/slideLayout1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84252285"/>
      </p:ext>
    </p:extLst>
  </p:cSld>
  <p:clrMapOvr>
    <a:masterClrMapping/>
  </p:clrMapOvr>
  <p:transition/>
</p:sldLayout>
</file>

<file path=ppt/slideLayouts/slideLayout1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3481355"/>
      </p:ext>
    </p:extLst>
  </p:cSld>
  <p:clrMapOvr>
    <a:masterClrMapping/>
  </p:clrMapOvr>
  <p:transition/>
</p:sldLayout>
</file>

<file path=ppt/slideLayouts/slideLayout1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72680472"/>
      </p:ext>
    </p:extLst>
  </p:cSld>
  <p:clrMapOvr>
    <a:masterClrMapping/>
  </p:clrMapOvr>
  <p:transition/>
</p:sldLayout>
</file>

<file path=ppt/slideLayouts/slideLayout1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15242114"/>
      </p:ext>
    </p:extLst>
  </p:cSld>
  <p:clrMapOvr>
    <a:masterClrMapping/>
  </p:clrMapOvr>
  <p:transition/>
</p:sldLayout>
</file>

<file path=ppt/slideLayouts/slideLayout1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39464020"/>
      </p:ext>
    </p:extLst>
  </p:cSld>
  <p:clrMapOvr>
    <a:masterClrMapping/>
  </p:clrMapOvr>
  <p:transition/>
</p:sldLayout>
</file>

<file path=ppt/slideLayouts/slideLayout1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76771237"/>
      </p:ext>
    </p:extLst>
  </p:cSld>
  <p:clrMapOvr>
    <a:masterClrMapping/>
  </p:clrMapOvr>
  <p:transition/>
</p:sldLayout>
</file>

<file path=ppt/slideLayouts/slideLayout1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94381690"/>
      </p:ext>
    </p:extLst>
  </p:cSld>
  <p:clrMapOvr>
    <a:masterClrMapping/>
  </p:clrMapOvr>
  <p:transition/>
</p:sldLayout>
</file>

<file path=ppt/slideLayouts/slideLayout1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55737539"/>
      </p:ext>
    </p:extLst>
  </p:cSld>
  <p:clrMapOvr>
    <a:masterClrMapping/>
  </p:clrMapOvr>
  <p:transition/>
</p:sldLayout>
</file>

<file path=ppt/slideLayouts/slideLayout1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75964383"/>
      </p:ext>
    </p:extLst>
  </p:cSld>
  <p:clrMapOvr>
    <a:masterClrMapping/>
  </p:clrMapOvr>
  <p:transition/>
</p:sldLayout>
</file>

<file path=ppt/slideLayouts/slideLayout14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16" tIns="45709" rIns="91416" bIns="45709"/>
          <a:lstStyle/>
          <a:p>
            <a:pPr defTabSz="914165"/>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16" tIns="45709" rIns="91416" bIns="45709" numCol="1" anchor="b" anchorCtr="0" compatLnSpc="1">
            <a:prstTxWarp prst="textNoShape">
              <a:avLst/>
            </a:prstTxWarp>
          </a:bodyPr>
          <a:lstStyle>
            <a:lvl1pPr>
              <a:defRPr sz="1200">
                <a:latin typeface="Garamond" pitchFamily="18" charset="0"/>
              </a:defRPr>
            </a:lvl1pPr>
          </a:lstStyle>
          <a:p>
            <a:pPr defTabSz="914165"/>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47102026"/>
      </p:ext>
    </p:extLst>
  </p:cSld>
  <p:clrMapOvr>
    <a:masterClrMapping/>
  </p:clrMapOvr>
  <p:transition/>
</p:sldLayout>
</file>

<file path=ppt/slideLayouts/slideLayout1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51157730"/>
      </p:ext>
    </p:extLst>
  </p:cSld>
  <p:clrMapOvr>
    <a:masterClrMapping/>
  </p:clrMapOvr>
  <p:transition/>
</p:sldLayout>
</file>

<file path=ppt/slideLayouts/slideLayout1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5"/>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082" indent="0">
              <a:buNone/>
              <a:defRPr sz="1800"/>
            </a:lvl2pPr>
            <a:lvl3pPr marL="914165" indent="0">
              <a:buNone/>
              <a:defRPr sz="1600"/>
            </a:lvl3pPr>
            <a:lvl4pPr marL="1371250" indent="0">
              <a:buNone/>
              <a:defRPr sz="1400"/>
            </a:lvl4pPr>
            <a:lvl5pPr marL="1828332" indent="0">
              <a:buNone/>
              <a:defRPr sz="1400"/>
            </a:lvl5pPr>
            <a:lvl6pPr marL="2285415" indent="0">
              <a:buNone/>
              <a:defRPr sz="1400"/>
            </a:lvl6pPr>
            <a:lvl7pPr marL="2742500" indent="0">
              <a:buNone/>
              <a:defRPr sz="1400"/>
            </a:lvl7pPr>
            <a:lvl8pPr marL="3199580" indent="0">
              <a:buNone/>
              <a:defRPr sz="1400"/>
            </a:lvl8pPr>
            <a:lvl9pPr marL="3656665"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18104299"/>
      </p:ext>
    </p:extLst>
  </p:cSld>
  <p:clrMapOvr>
    <a:masterClrMapping/>
  </p:clrMapOvr>
  <p:transition/>
</p:sldLayout>
</file>

<file path=ppt/slideLayouts/slideLayout1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29900483"/>
      </p:ext>
    </p:extLst>
  </p:cSld>
  <p:clrMapOvr>
    <a:masterClrMapping/>
  </p:clrMapOvr>
  <p:transition/>
</p:sldLayout>
</file>

<file path=ppt/slideLayouts/slideLayout1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53385155"/>
      </p:ext>
    </p:extLst>
  </p:cSld>
  <p:clrMapOvr>
    <a:masterClrMapping/>
  </p:clrMapOvr>
  <p:transition/>
</p:sldLayout>
</file>

<file path=ppt/slideLayouts/slideLayout1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42013795"/>
      </p:ext>
    </p:extLst>
  </p:cSld>
  <p:clrMapOvr>
    <a:masterClrMapping/>
  </p:clrMapOvr>
  <p:transition/>
</p:sldLayout>
</file>

<file path=ppt/slideLayouts/slideLayout1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12506705"/>
      </p:ext>
    </p:extLst>
  </p:cSld>
  <p:clrMapOvr>
    <a:masterClrMapping/>
  </p:clrMapOvr>
  <p:transition/>
</p:sldLayout>
</file>

<file path=ppt/slideLayouts/slideLayout1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5"/>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56184746"/>
      </p:ext>
    </p:extLst>
  </p:cSld>
  <p:clrMapOvr>
    <a:masterClrMapping/>
  </p:clrMapOvr>
  <p:transition/>
</p:sldLayout>
</file>

<file path=ppt/slideLayouts/slideLayout1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82" indent="0">
              <a:buNone/>
              <a:defRPr sz="2800"/>
            </a:lvl2pPr>
            <a:lvl3pPr marL="914165" indent="0">
              <a:buNone/>
              <a:defRPr sz="2400"/>
            </a:lvl3pPr>
            <a:lvl4pPr marL="1371250" indent="0">
              <a:buNone/>
              <a:defRPr sz="2000"/>
            </a:lvl4pPr>
            <a:lvl5pPr marL="1828332" indent="0">
              <a:buNone/>
              <a:defRPr sz="2000"/>
            </a:lvl5pPr>
            <a:lvl6pPr marL="2285415" indent="0">
              <a:buNone/>
              <a:defRPr sz="2000"/>
            </a:lvl6pPr>
            <a:lvl7pPr marL="2742500" indent="0">
              <a:buNone/>
              <a:defRPr sz="2000"/>
            </a:lvl7pPr>
            <a:lvl8pPr marL="3199580" indent="0">
              <a:buNone/>
              <a:defRPr sz="2000"/>
            </a:lvl8pPr>
            <a:lvl9pPr marL="3656665"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99774164"/>
      </p:ext>
    </p:extLst>
  </p:cSld>
  <p:clrMapOvr>
    <a:masterClrMapping/>
  </p:clrMapOvr>
  <p:transition/>
</p:sldLayout>
</file>

<file path=ppt/slideLayouts/slideLayout1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89804165"/>
      </p:ext>
    </p:extLst>
  </p:cSld>
  <p:clrMapOvr>
    <a:masterClrMapping/>
  </p:clrMapOvr>
  <p:transition/>
</p:sldLayout>
</file>

<file path=ppt/slideLayouts/slideLayout1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045264924"/>
      </p:ext>
    </p:extLst>
  </p:cSld>
  <p:clrMapOvr>
    <a:masterClrMapping/>
  </p:clrMapOvr>
  <p:transition/>
</p:sldLayout>
</file>

<file path=ppt/slideLayouts/slideLayout15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16" tIns="45709" rIns="91416" bIns="45709"/>
          <a:lstStyle/>
          <a:p>
            <a:pPr defTabSz="914165"/>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16" tIns="45709" rIns="91416" bIns="45709" numCol="1" anchor="b" anchorCtr="0" compatLnSpc="1">
            <a:prstTxWarp prst="textNoShape">
              <a:avLst/>
            </a:prstTxWarp>
          </a:bodyPr>
          <a:lstStyle>
            <a:lvl1pPr>
              <a:defRPr sz="1200">
                <a:latin typeface="Garamond" pitchFamily="18" charset="0"/>
              </a:defRPr>
            </a:lvl1pPr>
          </a:lstStyle>
          <a:p>
            <a:pPr defTabSz="914165"/>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04588555"/>
      </p:ext>
    </p:extLst>
  </p:cSld>
  <p:clrMapOvr>
    <a:masterClrMapping/>
  </p:clrMapOvr>
  <p:transition/>
</p:sldLayout>
</file>

<file path=ppt/slideLayouts/slideLayout1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37595845"/>
      </p:ext>
    </p:extLst>
  </p:cSld>
  <p:clrMapOvr>
    <a:masterClrMapping/>
  </p:clrMapOvr>
  <p:transition/>
</p:sldLayout>
</file>

<file path=ppt/slideLayouts/slideLayout1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5"/>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082" indent="0">
              <a:buNone/>
              <a:defRPr sz="1800"/>
            </a:lvl2pPr>
            <a:lvl3pPr marL="914165" indent="0">
              <a:buNone/>
              <a:defRPr sz="1600"/>
            </a:lvl3pPr>
            <a:lvl4pPr marL="1371250" indent="0">
              <a:buNone/>
              <a:defRPr sz="1400"/>
            </a:lvl4pPr>
            <a:lvl5pPr marL="1828332" indent="0">
              <a:buNone/>
              <a:defRPr sz="1400"/>
            </a:lvl5pPr>
            <a:lvl6pPr marL="2285415" indent="0">
              <a:buNone/>
              <a:defRPr sz="1400"/>
            </a:lvl6pPr>
            <a:lvl7pPr marL="2742500" indent="0">
              <a:buNone/>
              <a:defRPr sz="1400"/>
            </a:lvl7pPr>
            <a:lvl8pPr marL="3199580" indent="0">
              <a:buNone/>
              <a:defRPr sz="1400"/>
            </a:lvl8pPr>
            <a:lvl9pPr marL="3656665"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14865600"/>
      </p:ext>
    </p:extLst>
  </p:cSld>
  <p:clrMapOvr>
    <a:masterClrMapping/>
  </p:clrMapOvr>
  <p:transition/>
</p:sldLayout>
</file>

<file path=ppt/slideLayouts/slideLayout1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09087117"/>
      </p:ext>
    </p:extLst>
  </p:cSld>
  <p:clrMapOvr>
    <a:masterClrMapping/>
  </p:clrMapOvr>
  <p:transition/>
</p:sldLayout>
</file>

<file path=ppt/slideLayouts/slideLayout1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76221515"/>
      </p:ext>
    </p:extLst>
  </p:cSld>
  <p:clrMapOvr>
    <a:masterClrMapping/>
  </p:clrMapOvr>
  <p:transition/>
</p:sldLayout>
</file>

<file path=ppt/slideLayouts/slideLayout16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03218779"/>
      </p:ext>
    </p:extLst>
  </p:cSld>
  <p:clrMapOvr>
    <a:masterClrMapping/>
  </p:clrMapOvr>
  <p:transition/>
</p:sldLayout>
</file>

<file path=ppt/slideLayouts/slideLayout1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19316749"/>
      </p:ext>
    </p:extLst>
  </p:cSld>
  <p:clrMapOvr>
    <a:masterClrMapping/>
  </p:clrMapOvr>
  <p:transition/>
</p:sldLayout>
</file>

<file path=ppt/slideLayouts/slideLayout16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5"/>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09382393"/>
      </p:ext>
    </p:extLst>
  </p:cSld>
  <p:clrMapOvr>
    <a:masterClrMapping/>
  </p:clrMapOvr>
  <p:transition/>
</p:sldLayout>
</file>

<file path=ppt/slideLayouts/slideLayout1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82" indent="0">
              <a:buNone/>
              <a:defRPr sz="2800"/>
            </a:lvl2pPr>
            <a:lvl3pPr marL="914165" indent="0">
              <a:buNone/>
              <a:defRPr sz="2400"/>
            </a:lvl3pPr>
            <a:lvl4pPr marL="1371250" indent="0">
              <a:buNone/>
              <a:defRPr sz="2000"/>
            </a:lvl4pPr>
            <a:lvl5pPr marL="1828332" indent="0">
              <a:buNone/>
              <a:defRPr sz="2000"/>
            </a:lvl5pPr>
            <a:lvl6pPr marL="2285415" indent="0">
              <a:buNone/>
              <a:defRPr sz="2000"/>
            </a:lvl6pPr>
            <a:lvl7pPr marL="2742500" indent="0">
              <a:buNone/>
              <a:defRPr sz="2000"/>
            </a:lvl7pPr>
            <a:lvl8pPr marL="3199580" indent="0">
              <a:buNone/>
              <a:defRPr sz="2000"/>
            </a:lvl8pPr>
            <a:lvl9pPr marL="3656665"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51510711"/>
      </p:ext>
    </p:extLst>
  </p:cSld>
  <p:clrMapOvr>
    <a:masterClrMapping/>
  </p:clrMapOvr>
  <p:transition/>
</p:sldLayout>
</file>

<file path=ppt/slideLayouts/slideLayout1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43736569"/>
      </p:ext>
    </p:extLst>
  </p:cSld>
  <p:clrMapOvr>
    <a:masterClrMapping/>
  </p:clrMapOvr>
  <p:transition/>
</p:sldLayout>
</file>

<file path=ppt/slideLayouts/slideLayout1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24059779"/>
      </p:ext>
    </p:extLst>
  </p:cSld>
  <p:clrMapOvr>
    <a:masterClrMapping/>
  </p:clrMapOvr>
  <p:transition/>
</p:sldLayout>
</file>

<file path=ppt/slideLayouts/slideLayout16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02" tIns="45702" rIns="91402" bIns="45702"/>
          <a:lstStyle/>
          <a:p>
            <a:pPr defTabSz="914024"/>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02" tIns="45702" rIns="91402" bIns="45702" numCol="1" anchor="b" anchorCtr="0" compatLnSpc="1">
            <a:prstTxWarp prst="textNoShape">
              <a:avLst/>
            </a:prstTxWarp>
          </a:bodyPr>
          <a:lstStyle>
            <a:lvl1pPr>
              <a:defRPr sz="1200">
                <a:latin typeface="Garamond" pitchFamily="18" charset="0"/>
              </a:defRPr>
            </a:lvl1pPr>
          </a:lstStyle>
          <a:p>
            <a:pPr defTabSz="914024"/>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7974614"/>
      </p:ext>
    </p:extLst>
  </p:cSld>
  <p:clrMapOvr>
    <a:masterClrMapping/>
  </p:clrMapOvr>
  <p:transition/>
</p:sldLayout>
</file>

<file path=ppt/slideLayouts/slideLayout1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88307966"/>
      </p:ext>
    </p:extLst>
  </p:cSld>
  <p:clrMapOvr>
    <a:masterClrMapping/>
  </p:clrMapOvr>
  <p:transition/>
</p:sldLayout>
</file>

<file path=ppt/slideLayouts/slideLayout1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21"/>
            <a:ext cx="7772400" cy="1500187"/>
          </a:xfrm>
        </p:spPr>
        <p:txBody>
          <a:bodyPr anchor="b"/>
          <a:lstStyle>
            <a:lvl1pPr marL="0" indent="0">
              <a:buNone/>
              <a:defRPr sz="2000"/>
            </a:lvl1pPr>
            <a:lvl2pPr marL="457011" indent="0">
              <a:buNone/>
              <a:defRPr sz="1800"/>
            </a:lvl2pPr>
            <a:lvl3pPr marL="914024" indent="0">
              <a:buNone/>
              <a:defRPr sz="1600"/>
            </a:lvl3pPr>
            <a:lvl4pPr marL="1371040" indent="0">
              <a:buNone/>
              <a:defRPr sz="1400"/>
            </a:lvl4pPr>
            <a:lvl5pPr marL="1828052" indent="0">
              <a:buNone/>
              <a:defRPr sz="1400"/>
            </a:lvl5pPr>
            <a:lvl6pPr marL="2285064" indent="0">
              <a:buNone/>
              <a:defRPr sz="1400"/>
            </a:lvl6pPr>
            <a:lvl7pPr marL="2742079" indent="0">
              <a:buNone/>
              <a:defRPr sz="1400"/>
            </a:lvl7pPr>
            <a:lvl8pPr marL="3199088" indent="0">
              <a:buNone/>
              <a:defRPr sz="1400"/>
            </a:lvl8pPr>
            <a:lvl9pPr marL="3656104"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70766992"/>
      </p:ext>
    </p:extLst>
  </p:cSld>
  <p:clrMapOvr>
    <a:masterClrMapping/>
  </p:clrMapOvr>
  <p:transition/>
</p:sldLayout>
</file>

<file path=ppt/slideLayouts/slideLayout1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2769532"/>
      </p:ext>
    </p:extLst>
  </p:cSld>
  <p:clrMapOvr>
    <a:masterClrMapping/>
  </p:clrMapOvr>
  <p:transition/>
</p:sldLayout>
</file>

<file path=ppt/slideLayouts/slideLayout1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28072713"/>
      </p:ext>
    </p:extLst>
  </p:cSld>
  <p:clrMapOvr>
    <a:masterClrMapping/>
  </p:clrMapOvr>
  <p:transition/>
</p:sldLayout>
</file>

<file path=ppt/slideLayouts/slideLayout1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4840216"/>
      </p:ext>
    </p:extLst>
  </p:cSld>
  <p:clrMapOvr>
    <a:masterClrMapping/>
  </p:clrMapOvr>
  <p:transition/>
</p:sldLayout>
</file>

<file path=ppt/slideLayouts/slideLayout1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63551887"/>
      </p:ext>
    </p:extLst>
  </p:cSld>
  <p:clrMapOvr>
    <a:masterClrMapping/>
  </p:clrMapOvr>
  <p:transition/>
</p:sldLayout>
</file>

<file path=ppt/slideLayouts/slideLayout1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12893416"/>
      </p:ext>
    </p:extLst>
  </p:cSld>
  <p:clrMapOvr>
    <a:masterClrMapping/>
  </p:clrMapOvr>
  <p:transition/>
</p:sldLayout>
</file>

<file path=ppt/slideLayouts/slideLayout1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11" indent="0">
              <a:buNone/>
              <a:defRPr sz="2800"/>
            </a:lvl2pPr>
            <a:lvl3pPr marL="914024" indent="0">
              <a:buNone/>
              <a:defRPr sz="2400"/>
            </a:lvl3pPr>
            <a:lvl4pPr marL="1371040" indent="0">
              <a:buNone/>
              <a:defRPr sz="2000"/>
            </a:lvl4pPr>
            <a:lvl5pPr marL="1828052" indent="0">
              <a:buNone/>
              <a:defRPr sz="2000"/>
            </a:lvl5pPr>
            <a:lvl6pPr marL="2285064" indent="0">
              <a:buNone/>
              <a:defRPr sz="2000"/>
            </a:lvl6pPr>
            <a:lvl7pPr marL="2742079" indent="0">
              <a:buNone/>
              <a:defRPr sz="2000"/>
            </a:lvl7pPr>
            <a:lvl8pPr marL="3199088" indent="0">
              <a:buNone/>
              <a:defRPr sz="2000"/>
            </a:lvl8pPr>
            <a:lvl9pPr marL="3656104"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55623611"/>
      </p:ext>
    </p:extLst>
  </p:cSld>
  <p:clrMapOvr>
    <a:masterClrMapping/>
  </p:clrMapOvr>
  <p:transition/>
</p:sldLayout>
</file>

<file path=ppt/slideLayouts/slideLayout1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71074657"/>
      </p:ext>
    </p:extLst>
  </p:cSld>
  <p:clrMapOvr>
    <a:masterClrMapping/>
  </p:clrMapOvr>
  <p:transition/>
</p:sldLayout>
</file>

<file path=ppt/slideLayouts/slideLayout1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44777081"/>
      </p:ext>
    </p:extLst>
  </p:cSld>
  <p:clrMapOvr>
    <a:masterClrMapping/>
  </p:clrMapOvr>
  <p:transition/>
</p:sldLayout>
</file>

<file path=ppt/slideLayouts/slideLayout17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82878914"/>
      </p:ext>
    </p:extLst>
  </p:cSld>
  <p:clrMapOvr>
    <a:masterClrMapping/>
  </p:clrMapOvr>
  <p:transition/>
</p:sldLayout>
</file>

<file path=ppt/slideLayouts/slideLayout1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0489629"/>
      </p:ext>
    </p:extLst>
  </p:cSld>
  <p:clrMapOvr>
    <a:masterClrMapping/>
  </p:clrMapOvr>
  <p:transition/>
</p:sldLayout>
</file>

<file path=ppt/slideLayouts/slideLayout1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15560"/>
      </p:ext>
    </p:extLst>
  </p:cSld>
  <p:clrMapOvr>
    <a:masterClrMapping/>
  </p:clrMapOvr>
  <p:transition/>
</p:sldLayout>
</file>

<file path=ppt/slideLayouts/slideLayout1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95459952"/>
      </p:ext>
    </p:extLst>
  </p:cSld>
  <p:clrMapOvr>
    <a:masterClrMapping/>
  </p:clrMapOvr>
  <p:transition/>
</p:sldLayout>
</file>

<file path=ppt/slideLayouts/slideLayout1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1123489"/>
      </p:ext>
    </p:extLst>
  </p:cSld>
  <p:clrMapOvr>
    <a:masterClrMapping/>
  </p:clrMapOvr>
  <p:transition/>
</p:sldLayout>
</file>

<file path=ppt/slideLayouts/slideLayout1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48066245"/>
      </p:ext>
    </p:extLst>
  </p:cSld>
  <p:clrMapOvr>
    <a:masterClrMapping/>
  </p:clrMapOvr>
  <p:transition/>
</p:sldLayout>
</file>

<file path=ppt/slideLayouts/slideLayout1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49883743"/>
      </p:ext>
    </p:extLst>
  </p:cSld>
  <p:clrMapOvr>
    <a:masterClrMapping/>
  </p:clrMapOvr>
  <p:transition/>
</p:sldLayout>
</file>

<file path=ppt/slideLayouts/slideLayout1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0224853"/>
      </p:ext>
    </p:extLst>
  </p:cSld>
  <p:clrMapOvr>
    <a:masterClrMapping/>
  </p:clrMapOvr>
  <p:transition/>
</p:sldLayout>
</file>

<file path=ppt/slideLayouts/slideLayout1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12647908"/>
      </p:ext>
    </p:extLst>
  </p:cSld>
  <p:clrMapOvr>
    <a:masterClrMapping/>
  </p:clrMapOvr>
  <p:transition/>
</p:sldLayout>
</file>

<file path=ppt/slideLayouts/slideLayout1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70390558"/>
      </p:ext>
    </p:extLst>
  </p:cSld>
  <p:clrMapOvr>
    <a:masterClrMapping/>
  </p:clrMapOvr>
  <p:transition/>
</p:sldLayout>
</file>

<file path=ppt/slideLayouts/slideLayout1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84037458"/>
      </p:ext>
    </p:extLst>
  </p:cSld>
  <p:clrMapOvr>
    <a:masterClrMapping/>
  </p:clrMapOvr>
  <p:transition/>
</p:sldLayout>
</file>

<file path=ppt/slideLayouts/slideLayout19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180975" y="6411913"/>
            <a:ext cx="1025525" cy="2968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p>
        </p:txBody>
      </p:sp>
      <p:sp>
        <p:nvSpPr>
          <p:cNvPr id="6" name="Rectangle 1030"/>
          <p:cNvSpPr>
            <a:spLocks noGrp="1" noChangeArrowheads="1"/>
          </p:cNvSpPr>
          <p:nvPr>
            <p:ph type="sldNum" sz="quarter" idx="11"/>
          </p:nvPr>
        </p:nvSpPr>
        <p:spPr/>
        <p:txBody>
          <a:bodyPr/>
          <a:lstStyle>
            <a:lvl1pPr>
              <a:defRPr/>
            </a:lvl1pPr>
          </a:lstStyle>
          <a:p>
            <a:pPr>
              <a:defRPr/>
            </a:pPr>
            <a:fld id="{02CDD642-5717-9C43-BCF7-E4F88A58C1C2}" type="slidenum">
              <a:rPr lang="en-US"/>
              <a:pPr>
                <a:defRPr/>
              </a:pPr>
              <a:t>‹#›</a:t>
            </a:fld>
            <a:endParaRPr lang="en-US"/>
          </a:p>
        </p:txBody>
      </p:sp>
    </p:spTree>
    <p:extLst>
      <p:ext uri="{BB962C8B-B14F-4D97-AF65-F5344CB8AC3E}">
        <p14:creationId xmlns:p14="http://schemas.microsoft.com/office/powerpoint/2010/main" val="1254422593"/>
      </p:ext>
    </p:extLst>
  </p:cSld>
  <p:clrMapOvr>
    <a:masterClrMapping/>
  </p:clrMapOvr>
  <p:transition/>
</p:sldLayout>
</file>

<file path=ppt/slideLayouts/slideLayout1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FD84AC23-9DE4-C746-BC02-D3085298AE85}" type="slidenum">
              <a:rPr lang="en-US"/>
              <a:pPr>
                <a:defRPr/>
              </a:pPr>
              <a:t>‹#›</a:t>
            </a:fld>
            <a:endParaRPr lang="en-US"/>
          </a:p>
        </p:txBody>
      </p:sp>
    </p:spTree>
    <p:extLst>
      <p:ext uri="{BB962C8B-B14F-4D97-AF65-F5344CB8AC3E}">
        <p14:creationId xmlns:p14="http://schemas.microsoft.com/office/powerpoint/2010/main" val="3369825448"/>
      </p:ext>
    </p:extLst>
  </p:cSld>
  <p:clrMapOvr>
    <a:masterClrMapping/>
  </p:clrMapOvr>
  <p:transition/>
</p:sldLayout>
</file>

<file path=ppt/slideLayouts/slideLayout1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39065027-C458-0F45-A175-76C38D629A02}" type="slidenum">
              <a:rPr lang="en-US"/>
              <a:pPr>
                <a:defRPr/>
              </a:pPr>
              <a:t>‹#›</a:t>
            </a:fld>
            <a:endParaRPr lang="en-US"/>
          </a:p>
        </p:txBody>
      </p:sp>
    </p:spTree>
    <p:extLst>
      <p:ext uri="{BB962C8B-B14F-4D97-AF65-F5344CB8AC3E}">
        <p14:creationId xmlns:p14="http://schemas.microsoft.com/office/powerpoint/2010/main" val="4240962719"/>
      </p:ext>
    </p:extLst>
  </p:cSld>
  <p:clrMapOvr>
    <a:masterClrMapping/>
  </p:clrMapOvr>
  <p:transition/>
</p:sldLayout>
</file>

<file path=ppt/slideLayouts/slideLayout1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p:cNvSpPr>
            <a:spLocks noGrp="1" noChangeArrowheads="1"/>
          </p:cNvSpPr>
          <p:nvPr>
            <p:ph type="sldNum" sz="quarter" idx="11"/>
          </p:nvPr>
        </p:nvSpPr>
        <p:spPr>
          <a:ln/>
        </p:spPr>
        <p:txBody>
          <a:bodyPr/>
          <a:lstStyle>
            <a:lvl1pPr>
              <a:defRPr/>
            </a:lvl1pPr>
          </a:lstStyle>
          <a:p>
            <a:pPr>
              <a:defRPr/>
            </a:pPr>
            <a:fld id="{0B3F2552-3716-B24B-9F3D-FF7B024E8C3A}" type="slidenum">
              <a:rPr lang="en-US"/>
              <a:pPr>
                <a:defRPr/>
              </a:pPr>
              <a:t>‹#›</a:t>
            </a:fld>
            <a:endParaRPr lang="en-US"/>
          </a:p>
        </p:txBody>
      </p:sp>
    </p:spTree>
    <p:extLst>
      <p:ext uri="{BB962C8B-B14F-4D97-AF65-F5344CB8AC3E}">
        <p14:creationId xmlns:p14="http://schemas.microsoft.com/office/powerpoint/2010/main" val="3349633555"/>
      </p:ext>
    </p:extLst>
  </p:cSld>
  <p:clrMapOvr>
    <a:masterClrMapping/>
  </p:clrMapOvr>
  <p:transition/>
</p:sldLayout>
</file>

<file path=ppt/slideLayouts/slideLayout1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p>
        </p:txBody>
      </p:sp>
      <p:sp>
        <p:nvSpPr>
          <p:cNvPr id="8" name="Rectangle 1030"/>
          <p:cNvSpPr>
            <a:spLocks noGrp="1" noChangeArrowheads="1"/>
          </p:cNvSpPr>
          <p:nvPr>
            <p:ph type="sldNum" sz="quarter" idx="11"/>
          </p:nvPr>
        </p:nvSpPr>
        <p:spPr>
          <a:ln/>
        </p:spPr>
        <p:txBody>
          <a:bodyPr/>
          <a:lstStyle>
            <a:lvl1pPr>
              <a:defRPr/>
            </a:lvl1pPr>
          </a:lstStyle>
          <a:p>
            <a:pPr>
              <a:defRPr/>
            </a:pPr>
            <a:fld id="{C07D5230-971F-2E41-8CFA-14A60A5B226D}" type="slidenum">
              <a:rPr lang="en-US"/>
              <a:pPr>
                <a:defRPr/>
              </a:pPr>
              <a:t>‹#›</a:t>
            </a:fld>
            <a:endParaRPr lang="en-US"/>
          </a:p>
        </p:txBody>
      </p:sp>
    </p:spTree>
    <p:extLst>
      <p:ext uri="{BB962C8B-B14F-4D97-AF65-F5344CB8AC3E}">
        <p14:creationId xmlns:p14="http://schemas.microsoft.com/office/powerpoint/2010/main" val="686320648"/>
      </p:ext>
    </p:extLst>
  </p:cSld>
  <p:clrMapOvr>
    <a:masterClrMapping/>
  </p:clrMapOvr>
  <p:transition/>
</p:sldLayout>
</file>

<file path=ppt/slideLayouts/slideLayout1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p>
        </p:txBody>
      </p:sp>
      <p:sp>
        <p:nvSpPr>
          <p:cNvPr id="4" name="Rectangle 1030"/>
          <p:cNvSpPr>
            <a:spLocks noGrp="1" noChangeArrowheads="1"/>
          </p:cNvSpPr>
          <p:nvPr>
            <p:ph type="sldNum" sz="quarter" idx="11"/>
          </p:nvPr>
        </p:nvSpPr>
        <p:spPr>
          <a:ln/>
        </p:spPr>
        <p:txBody>
          <a:bodyPr/>
          <a:lstStyle>
            <a:lvl1pPr>
              <a:defRPr/>
            </a:lvl1pPr>
          </a:lstStyle>
          <a:p>
            <a:pPr>
              <a:defRPr/>
            </a:pPr>
            <a:fld id="{380DEAA0-2A78-7C4C-AC1D-0745BDD65952}" type="slidenum">
              <a:rPr lang="en-US"/>
              <a:pPr>
                <a:defRPr/>
              </a:pPr>
              <a:t>‹#›</a:t>
            </a:fld>
            <a:endParaRPr lang="en-US"/>
          </a:p>
        </p:txBody>
      </p:sp>
    </p:spTree>
    <p:extLst>
      <p:ext uri="{BB962C8B-B14F-4D97-AF65-F5344CB8AC3E}">
        <p14:creationId xmlns:p14="http://schemas.microsoft.com/office/powerpoint/2010/main" val="1329154556"/>
      </p:ext>
    </p:extLst>
  </p:cSld>
  <p:clrMapOvr>
    <a:masterClrMapping/>
  </p:clrMapOvr>
  <p:transition/>
</p:sldLayout>
</file>

<file path=ppt/slideLayouts/slideLayout1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p>
        </p:txBody>
      </p:sp>
      <p:sp>
        <p:nvSpPr>
          <p:cNvPr id="3" name="Rectangle 1030"/>
          <p:cNvSpPr>
            <a:spLocks noGrp="1" noChangeArrowheads="1"/>
          </p:cNvSpPr>
          <p:nvPr>
            <p:ph type="sldNum" sz="quarter" idx="11"/>
          </p:nvPr>
        </p:nvSpPr>
        <p:spPr>
          <a:ln/>
        </p:spPr>
        <p:txBody>
          <a:bodyPr/>
          <a:lstStyle>
            <a:lvl1pPr>
              <a:defRPr/>
            </a:lvl1pPr>
          </a:lstStyle>
          <a:p>
            <a:pPr>
              <a:defRPr/>
            </a:pPr>
            <a:fld id="{A4DA15DC-7DB6-2E4F-8E40-D436CE9278D6}" type="slidenum">
              <a:rPr lang="en-US"/>
              <a:pPr>
                <a:defRPr/>
              </a:pPr>
              <a:t>‹#›</a:t>
            </a:fld>
            <a:endParaRPr lang="en-US"/>
          </a:p>
        </p:txBody>
      </p:sp>
    </p:spTree>
    <p:extLst>
      <p:ext uri="{BB962C8B-B14F-4D97-AF65-F5344CB8AC3E}">
        <p14:creationId xmlns:p14="http://schemas.microsoft.com/office/powerpoint/2010/main" val="1328609927"/>
      </p:ext>
    </p:extLst>
  </p:cSld>
  <p:clrMapOvr>
    <a:masterClrMapping/>
  </p:clrMapOvr>
  <p:transition/>
</p:sldLayout>
</file>

<file path=ppt/slideLayouts/slideLayout1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p:cNvSpPr>
            <a:spLocks noGrp="1" noChangeArrowheads="1"/>
          </p:cNvSpPr>
          <p:nvPr>
            <p:ph type="sldNum" sz="quarter" idx="11"/>
          </p:nvPr>
        </p:nvSpPr>
        <p:spPr>
          <a:ln/>
        </p:spPr>
        <p:txBody>
          <a:bodyPr/>
          <a:lstStyle>
            <a:lvl1pPr>
              <a:defRPr/>
            </a:lvl1pPr>
          </a:lstStyle>
          <a:p>
            <a:pPr>
              <a:defRPr/>
            </a:pPr>
            <a:fld id="{B69972F1-201A-1341-A138-68D5169749F5}" type="slidenum">
              <a:rPr lang="en-US"/>
              <a:pPr>
                <a:defRPr/>
              </a:pPr>
              <a:t>‹#›</a:t>
            </a:fld>
            <a:endParaRPr lang="en-US"/>
          </a:p>
        </p:txBody>
      </p:sp>
    </p:spTree>
    <p:extLst>
      <p:ext uri="{BB962C8B-B14F-4D97-AF65-F5344CB8AC3E}">
        <p14:creationId xmlns:p14="http://schemas.microsoft.com/office/powerpoint/2010/main" val="3583802723"/>
      </p:ext>
    </p:extLst>
  </p:cSld>
  <p:clrMapOvr>
    <a:masterClrMapping/>
  </p:clrMapOvr>
  <p:transition/>
</p:sldLayout>
</file>

<file path=ppt/slideLayouts/slideLayout1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p:cNvSpPr>
            <a:spLocks noGrp="1" noChangeArrowheads="1"/>
          </p:cNvSpPr>
          <p:nvPr>
            <p:ph type="sldNum" sz="quarter" idx="11"/>
          </p:nvPr>
        </p:nvSpPr>
        <p:spPr>
          <a:ln/>
        </p:spPr>
        <p:txBody>
          <a:bodyPr/>
          <a:lstStyle>
            <a:lvl1pPr>
              <a:defRPr/>
            </a:lvl1pPr>
          </a:lstStyle>
          <a:p>
            <a:pPr>
              <a:defRPr/>
            </a:pPr>
            <a:fld id="{4E7A4686-03CC-5744-B2F1-C7CFBAB9DD97}" type="slidenum">
              <a:rPr lang="en-US"/>
              <a:pPr>
                <a:defRPr/>
              </a:pPr>
              <a:t>‹#›</a:t>
            </a:fld>
            <a:endParaRPr lang="en-US"/>
          </a:p>
        </p:txBody>
      </p:sp>
    </p:spTree>
    <p:extLst>
      <p:ext uri="{BB962C8B-B14F-4D97-AF65-F5344CB8AC3E}">
        <p14:creationId xmlns:p14="http://schemas.microsoft.com/office/powerpoint/2010/main" val="511547140"/>
      </p:ext>
    </p:extLst>
  </p:cSld>
  <p:clrMapOvr>
    <a:masterClrMapping/>
  </p:clrMapOvr>
  <p:transition/>
</p:sldLayout>
</file>

<file path=ppt/slideLayouts/slideLayout1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D4A60323-C27F-274D-98DD-E8A584096F1A}" type="slidenum">
              <a:rPr lang="en-US"/>
              <a:pPr>
                <a:defRPr/>
              </a:pPr>
              <a:t>‹#›</a:t>
            </a:fld>
            <a:endParaRPr lang="en-US"/>
          </a:p>
        </p:txBody>
      </p:sp>
    </p:spTree>
    <p:extLst>
      <p:ext uri="{BB962C8B-B14F-4D97-AF65-F5344CB8AC3E}">
        <p14:creationId xmlns:p14="http://schemas.microsoft.com/office/powerpoint/2010/main" val="2842246284"/>
      </p:ext>
    </p:extLst>
  </p:cSld>
  <p:clrMapOvr>
    <a:masterClrMapping/>
  </p:clrMapOvr>
  <p:transition/>
</p:sldLayout>
</file>

<file path=ppt/slideLayouts/slideLayout2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0198D1A2-8B05-D448-BEED-1DCCC56698B6}" type="slidenum">
              <a:rPr lang="en-US"/>
              <a:pPr>
                <a:defRPr/>
              </a:pPr>
              <a:t>‹#›</a:t>
            </a:fld>
            <a:endParaRPr lang="en-US"/>
          </a:p>
        </p:txBody>
      </p:sp>
    </p:spTree>
    <p:extLst>
      <p:ext uri="{BB962C8B-B14F-4D97-AF65-F5344CB8AC3E}">
        <p14:creationId xmlns:p14="http://schemas.microsoft.com/office/powerpoint/2010/main" val="276210459"/>
      </p:ext>
    </p:extLst>
  </p:cSld>
  <p:clrMapOvr>
    <a:masterClrMapping/>
  </p:clrMapOvr>
  <p:transition/>
</p:sldLayout>
</file>

<file path=ppt/slideLayouts/slideLayout201.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70B2FA06-CF86-2545-AF2A-570D639DE5A2}" type="slidenum">
              <a:rPr lang="en-US"/>
              <a:pPr>
                <a:defRPr/>
              </a:pPr>
              <a:t>‹#›</a:t>
            </a:fld>
            <a:endParaRPr lang="en-US"/>
          </a:p>
        </p:txBody>
      </p:sp>
    </p:spTree>
    <p:extLst>
      <p:ext uri="{BB962C8B-B14F-4D97-AF65-F5344CB8AC3E}">
        <p14:creationId xmlns:p14="http://schemas.microsoft.com/office/powerpoint/2010/main" val="2828830028"/>
      </p:ext>
    </p:extLst>
  </p:cSld>
  <p:clrMapOvr>
    <a:masterClrMapping/>
  </p:clrMapOvr>
  <p:transition/>
</p:sldLayout>
</file>

<file path=ppt/slideLayouts/slideLayout20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70461737"/>
      </p:ext>
    </p:extLst>
  </p:cSld>
  <p:clrMapOvr>
    <a:masterClrMapping/>
  </p:clrMapOvr>
  <p:transition/>
</p:sldLayout>
</file>

<file path=ppt/slideLayouts/slideLayout20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a:defRPr sz="28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83977340"/>
      </p:ext>
    </p:extLst>
  </p:cSld>
  <p:clrMapOvr>
    <a:masterClrMapping/>
  </p:clrMapOvr>
  <p:transition/>
</p:sldLayout>
</file>

<file path=ppt/slideLayouts/slideLayout20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48964163"/>
      </p:ext>
    </p:extLst>
  </p:cSld>
  <p:clrMapOvr>
    <a:masterClrMapping/>
  </p:clrMapOvr>
  <p:transition/>
</p:sldLayout>
</file>

<file path=ppt/slideLayouts/slideLayout20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64227174"/>
      </p:ext>
    </p:extLst>
  </p:cSld>
  <p:clrMapOvr>
    <a:masterClrMapping/>
  </p:clrMapOvr>
  <p:transition/>
</p:sldLayout>
</file>

<file path=ppt/slideLayouts/slideLayout20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23425256"/>
      </p:ext>
    </p:extLst>
  </p:cSld>
  <p:clrMapOvr>
    <a:masterClrMapping/>
  </p:clrMapOvr>
  <p:transition/>
</p:sldLayout>
</file>

<file path=ppt/slideLayouts/slideLayout20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90028508"/>
      </p:ext>
    </p:extLst>
  </p:cSld>
  <p:clrMapOvr>
    <a:masterClrMapping/>
  </p:clrMapOvr>
  <p:transition/>
</p:sldLayout>
</file>

<file path=ppt/slideLayouts/slideLayout20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21796304"/>
      </p:ext>
    </p:extLst>
  </p:cSld>
  <p:clrMapOvr>
    <a:masterClrMapping/>
  </p:clrMapOvr>
  <p:transition/>
</p:sldLayout>
</file>

<file path=ppt/slideLayouts/slideLayout20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19483577"/>
      </p:ext>
    </p:extLst>
  </p:cSld>
  <p:clrMapOvr>
    <a:masterClrMapping/>
  </p:clrMapOvr>
  <p:transition/>
</p:sldLayout>
</file>

<file path=ppt/slideLayouts/slideLayout2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82701788"/>
      </p:ext>
    </p:extLst>
  </p:cSld>
  <p:clrMapOvr>
    <a:masterClrMapping/>
  </p:clrMapOvr>
  <p:transition/>
</p:sldLayout>
</file>

<file path=ppt/slideLayouts/slideLayout2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89848879"/>
      </p:ext>
    </p:extLst>
  </p:cSld>
  <p:clrMapOvr>
    <a:masterClrMapping/>
  </p:clrMapOvr>
  <p:transition/>
</p:sldLayout>
</file>

<file path=ppt/slideLayouts/slideLayout2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46933164"/>
      </p:ext>
    </p:extLst>
  </p:cSld>
  <p:clrMapOvr>
    <a:masterClrMapping/>
  </p:clrMapOvr>
  <p:transition/>
</p:sldLayout>
</file>

<file path=ppt/slideLayouts/slideLayout2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02" tIns="45702" rIns="91402" bIns="45702"/>
          <a:lstStyle/>
          <a:p>
            <a:pPr defTabSz="914024"/>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02" tIns="45702" rIns="91402" bIns="45702" numCol="1" anchor="b" anchorCtr="0" compatLnSpc="1">
            <a:prstTxWarp prst="textNoShape">
              <a:avLst/>
            </a:prstTxWarp>
          </a:bodyPr>
          <a:lstStyle>
            <a:lvl1pPr>
              <a:defRPr sz="1200">
                <a:latin typeface="Garamond" pitchFamily="18" charset="0"/>
              </a:defRPr>
            </a:lvl1pPr>
          </a:lstStyle>
          <a:p>
            <a:pPr defTabSz="914024"/>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44599387"/>
      </p:ext>
    </p:extLst>
  </p:cSld>
  <p:clrMapOvr>
    <a:masterClrMapping/>
  </p:clrMapOvr>
  <p:transition/>
</p:sldLayout>
</file>

<file path=ppt/slideLayouts/slideLayout2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98560067"/>
      </p:ext>
    </p:extLst>
  </p:cSld>
  <p:clrMapOvr>
    <a:masterClrMapping/>
  </p:clrMapOvr>
  <p:transition/>
</p:sldLayout>
</file>

<file path=ppt/slideLayouts/slideLayout2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21"/>
            <a:ext cx="7772400" cy="1500187"/>
          </a:xfrm>
        </p:spPr>
        <p:txBody>
          <a:bodyPr anchor="b"/>
          <a:lstStyle>
            <a:lvl1pPr marL="0" indent="0">
              <a:buNone/>
              <a:defRPr sz="2000"/>
            </a:lvl1pPr>
            <a:lvl2pPr marL="457011" indent="0">
              <a:buNone/>
              <a:defRPr sz="1800"/>
            </a:lvl2pPr>
            <a:lvl3pPr marL="914024" indent="0">
              <a:buNone/>
              <a:defRPr sz="1600"/>
            </a:lvl3pPr>
            <a:lvl4pPr marL="1371040" indent="0">
              <a:buNone/>
              <a:defRPr sz="1400"/>
            </a:lvl4pPr>
            <a:lvl5pPr marL="1828052" indent="0">
              <a:buNone/>
              <a:defRPr sz="1400"/>
            </a:lvl5pPr>
            <a:lvl6pPr marL="2285064" indent="0">
              <a:buNone/>
              <a:defRPr sz="1400"/>
            </a:lvl6pPr>
            <a:lvl7pPr marL="2742079" indent="0">
              <a:buNone/>
              <a:defRPr sz="1400"/>
            </a:lvl7pPr>
            <a:lvl8pPr marL="3199088" indent="0">
              <a:buNone/>
              <a:defRPr sz="1400"/>
            </a:lvl8pPr>
            <a:lvl9pPr marL="3656104"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17234862"/>
      </p:ext>
    </p:extLst>
  </p:cSld>
  <p:clrMapOvr>
    <a:masterClrMapping/>
  </p:clrMapOvr>
  <p:transition/>
</p:sldLayout>
</file>

<file path=ppt/slideLayouts/slideLayout2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03120778"/>
      </p:ext>
    </p:extLst>
  </p:cSld>
  <p:clrMapOvr>
    <a:masterClrMapping/>
  </p:clrMapOvr>
  <p:transition/>
</p:sldLayout>
</file>

<file path=ppt/slideLayouts/slideLayout2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07624576"/>
      </p:ext>
    </p:extLst>
  </p:cSld>
  <p:clrMapOvr>
    <a:masterClrMapping/>
  </p:clrMapOvr>
  <p:transition/>
</p:sldLayout>
</file>

<file path=ppt/slideLayouts/slideLayout2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88977436"/>
      </p:ext>
    </p:extLst>
  </p:cSld>
  <p:clrMapOvr>
    <a:masterClrMapping/>
  </p:clrMapOvr>
  <p:transition/>
</p:sldLayout>
</file>

<file path=ppt/slideLayouts/slideLayout2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79739623"/>
      </p:ext>
    </p:extLst>
  </p:cSld>
  <p:clrMapOvr>
    <a:masterClrMapping/>
  </p:clrMapOvr>
  <p:transition/>
</p:sldLayout>
</file>

<file path=ppt/slideLayouts/slideLayout2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50802086"/>
      </p:ext>
    </p:extLst>
  </p:cSld>
  <p:clrMapOvr>
    <a:masterClrMapping/>
  </p:clrMapOvr>
  <p:transition/>
</p:sldLayout>
</file>

<file path=ppt/slideLayouts/slideLayout2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11" indent="0">
              <a:buNone/>
              <a:defRPr sz="2800"/>
            </a:lvl2pPr>
            <a:lvl3pPr marL="914024" indent="0">
              <a:buNone/>
              <a:defRPr sz="2400"/>
            </a:lvl3pPr>
            <a:lvl4pPr marL="1371040" indent="0">
              <a:buNone/>
              <a:defRPr sz="2000"/>
            </a:lvl4pPr>
            <a:lvl5pPr marL="1828052" indent="0">
              <a:buNone/>
              <a:defRPr sz="2000"/>
            </a:lvl5pPr>
            <a:lvl6pPr marL="2285064" indent="0">
              <a:buNone/>
              <a:defRPr sz="2000"/>
            </a:lvl6pPr>
            <a:lvl7pPr marL="2742079" indent="0">
              <a:buNone/>
              <a:defRPr sz="2000"/>
            </a:lvl7pPr>
            <a:lvl8pPr marL="3199088" indent="0">
              <a:buNone/>
              <a:defRPr sz="2000"/>
            </a:lvl8pPr>
            <a:lvl9pPr marL="3656104"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97001118"/>
      </p:ext>
    </p:extLst>
  </p:cSld>
  <p:clrMapOvr>
    <a:masterClrMapping/>
  </p:clrMapOvr>
  <p:transition/>
</p:sldLayout>
</file>

<file path=ppt/slideLayouts/slideLayout2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23235911"/>
      </p:ext>
    </p:extLst>
  </p:cSld>
  <p:clrMapOvr>
    <a:masterClrMapping/>
  </p:clrMapOvr>
  <p:transition/>
</p:sldLayout>
</file>

<file path=ppt/slideLayouts/slideLayout2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2948123"/>
      </p:ext>
    </p:extLst>
  </p:cSld>
  <p:clrMapOvr>
    <a:masterClrMapping/>
  </p:clrMapOvr>
  <p:transition/>
</p:sldLayout>
</file>

<file path=ppt/slideLayouts/slideLayout2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16" tIns="45709" rIns="91416" bIns="45709"/>
          <a:lstStyle/>
          <a:p>
            <a:pPr defTabSz="914165"/>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16" tIns="45709" rIns="91416" bIns="45709" numCol="1" anchor="b" anchorCtr="0" compatLnSpc="1">
            <a:prstTxWarp prst="textNoShape">
              <a:avLst/>
            </a:prstTxWarp>
          </a:bodyPr>
          <a:lstStyle>
            <a:lvl1pPr>
              <a:defRPr sz="1200">
                <a:latin typeface="Garamond" pitchFamily="18" charset="0"/>
              </a:defRPr>
            </a:lvl1pPr>
          </a:lstStyle>
          <a:p>
            <a:pPr defTabSz="914165"/>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79193878"/>
      </p:ext>
    </p:extLst>
  </p:cSld>
  <p:clrMapOvr>
    <a:masterClrMapping/>
  </p:clrMapOvr>
  <p:transition/>
</p:sldLayout>
</file>

<file path=ppt/slideLayouts/slideLayout2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31185237"/>
      </p:ext>
    </p:extLst>
  </p:cSld>
  <p:clrMapOvr>
    <a:masterClrMapping/>
  </p:clrMapOvr>
  <p:transition/>
</p:sldLayout>
</file>

<file path=ppt/slideLayouts/slideLayout2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5"/>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082" indent="0">
              <a:buNone/>
              <a:defRPr sz="1800"/>
            </a:lvl2pPr>
            <a:lvl3pPr marL="914165" indent="0">
              <a:buNone/>
              <a:defRPr sz="1600"/>
            </a:lvl3pPr>
            <a:lvl4pPr marL="1371250" indent="0">
              <a:buNone/>
              <a:defRPr sz="1400"/>
            </a:lvl4pPr>
            <a:lvl5pPr marL="1828332" indent="0">
              <a:buNone/>
              <a:defRPr sz="1400"/>
            </a:lvl5pPr>
            <a:lvl6pPr marL="2285415" indent="0">
              <a:buNone/>
              <a:defRPr sz="1400"/>
            </a:lvl6pPr>
            <a:lvl7pPr marL="2742500" indent="0">
              <a:buNone/>
              <a:defRPr sz="1400"/>
            </a:lvl7pPr>
            <a:lvl8pPr marL="3199580" indent="0">
              <a:buNone/>
              <a:defRPr sz="1400"/>
            </a:lvl8pPr>
            <a:lvl9pPr marL="3656665"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43883693"/>
      </p:ext>
    </p:extLst>
  </p:cSld>
  <p:clrMapOvr>
    <a:masterClrMapping/>
  </p:clrMapOvr>
  <p:transition/>
</p:sldLayout>
</file>

<file path=ppt/slideLayouts/slideLayout2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69650700"/>
      </p:ext>
    </p:extLst>
  </p:cSld>
  <p:clrMapOvr>
    <a:masterClrMapping/>
  </p:clrMapOvr>
  <p:transition/>
</p:sldLayout>
</file>

<file path=ppt/slideLayouts/slideLayout2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40384331"/>
      </p:ext>
    </p:extLst>
  </p:cSld>
  <p:clrMapOvr>
    <a:masterClrMapping/>
  </p:clrMapOvr>
  <p:transition/>
</p:sldLayout>
</file>

<file path=ppt/slideLayouts/slideLayout2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33802"/>
      </p:ext>
    </p:extLst>
  </p:cSld>
  <p:clrMapOvr>
    <a:masterClrMapping/>
  </p:clrMapOvr>
  <p:transition/>
</p:sldLayout>
</file>

<file path=ppt/slideLayouts/slideLayout2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09577748"/>
      </p:ext>
    </p:extLst>
  </p:cSld>
  <p:clrMapOvr>
    <a:masterClrMapping/>
  </p:clrMapOvr>
  <p:transition/>
</p:sldLayout>
</file>

<file path=ppt/slideLayouts/slideLayout2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5"/>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14759025"/>
      </p:ext>
    </p:extLst>
  </p:cSld>
  <p:clrMapOvr>
    <a:masterClrMapping/>
  </p:clrMapOvr>
  <p:transition/>
</p:sldLayout>
</file>

<file path=ppt/slideLayouts/slideLayout2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82" indent="0">
              <a:buNone/>
              <a:defRPr sz="2800"/>
            </a:lvl2pPr>
            <a:lvl3pPr marL="914165" indent="0">
              <a:buNone/>
              <a:defRPr sz="2400"/>
            </a:lvl3pPr>
            <a:lvl4pPr marL="1371250" indent="0">
              <a:buNone/>
              <a:defRPr sz="2000"/>
            </a:lvl4pPr>
            <a:lvl5pPr marL="1828332" indent="0">
              <a:buNone/>
              <a:defRPr sz="2000"/>
            </a:lvl5pPr>
            <a:lvl6pPr marL="2285415" indent="0">
              <a:buNone/>
              <a:defRPr sz="2000"/>
            </a:lvl6pPr>
            <a:lvl7pPr marL="2742500" indent="0">
              <a:buNone/>
              <a:defRPr sz="2000"/>
            </a:lvl7pPr>
            <a:lvl8pPr marL="3199580" indent="0">
              <a:buNone/>
              <a:defRPr sz="2000"/>
            </a:lvl8pPr>
            <a:lvl9pPr marL="3656665"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220365"/>
      </p:ext>
    </p:extLst>
  </p:cSld>
  <p:clrMapOvr>
    <a:masterClrMapping/>
  </p:clrMapOvr>
  <p:transition/>
</p:sldLayout>
</file>

<file path=ppt/slideLayouts/slideLayout2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37159023"/>
      </p:ext>
    </p:extLst>
  </p:cSld>
  <p:clrMapOvr>
    <a:masterClrMapping/>
  </p:clrMapOvr>
  <p:transition/>
</p:sldLayout>
</file>

<file path=ppt/slideLayouts/slideLayout2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29583518"/>
      </p:ext>
    </p:extLst>
  </p:cSld>
  <p:clrMapOvr>
    <a:masterClrMapping/>
  </p:clrMapOvr>
  <p:transition/>
</p:sldLayout>
</file>

<file path=ppt/slideLayouts/slideLayout2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cs typeface="ＭＳ Ｐゴシック" charset="0"/>
              </a:defRPr>
            </a:lvl1pPr>
          </a:lstStyle>
          <a:p>
            <a:pPr>
              <a:defRPr/>
            </a:pPr>
            <a:fld id="{2B0615E8-B7BA-A94F-8CD8-59ABAB50F7E7}" type="slidenum">
              <a:rPr lang="en-US"/>
              <a:pPr>
                <a:defRPr/>
              </a:pPr>
              <a:t>‹#›</a:t>
            </a:fld>
            <a:endParaRPr lang="en-US"/>
          </a:p>
        </p:txBody>
      </p:sp>
    </p:spTree>
    <p:extLst>
      <p:ext uri="{BB962C8B-B14F-4D97-AF65-F5344CB8AC3E}">
        <p14:creationId xmlns:p14="http://schemas.microsoft.com/office/powerpoint/2010/main" val="2127648336"/>
      </p:ext>
    </p:extLst>
  </p:cSld>
  <p:clrMapOvr>
    <a:masterClrMapping/>
  </p:clrMapOvr>
  <p:transition/>
</p:sldLayout>
</file>

<file path=ppt/slideLayouts/slideLayout2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8E574D81-B5DE-384D-B24B-566C679AE608}" type="slidenum">
              <a:rPr lang="en-US"/>
              <a:pPr>
                <a:defRPr/>
              </a:pPr>
              <a:t>‹#›</a:t>
            </a:fld>
            <a:endParaRPr lang="en-US"/>
          </a:p>
        </p:txBody>
      </p:sp>
    </p:spTree>
    <p:extLst>
      <p:ext uri="{BB962C8B-B14F-4D97-AF65-F5344CB8AC3E}">
        <p14:creationId xmlns:p14="http://schemas.microsoft.com/office/powerpoint/2010/main" val="1574409365"/>
      </p:ext>
    </p:extLst>
  </p:cSld>
  <p:clrMapOvr>
    <a:masterClrMapping/>
  </p:clrMapOvr>
  <p:transition/>
</p:sldLayout>
</file>

<file path=ppt/slideLayouts/slideLayout2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7F718DBD-A8C3-BF41-B930-E6F09B914FC3}" type="slidenum">
              <a:rPr lang="en-US"/>
              <a:pPr>
                <a:defRPr/>
              </a:pPr>
              <a:t>‹#›</a:t>
            </a:fld>
            <a:endParaRPr lang="en-US"/>
          </a:p>
        </p:txBody>
      </p:sp>
    </p:spTree>
    <p:extLst>
      <p:ext uri="{BB962C8B-B14F-4D97-AF65-F5344CB8AC3E}">
        <p14:creationId xmlns:p14="http://schemas.microsoft.com/office/powerpoint/2010/main" val="2922284687"/>
      </p:ext>
    </p:extLst>
  </p:cSld>
  <p:clrMapOvr>
    <a:masterClrMapping/>
  </p:clrMapOvr>
  <p:transition/>
</p:sldLayout>
</file>

<file path=ppt/slideLayouts/slideLayout2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79E6F74A-33AD-9C44-A652-5BC058E44322}" type="slidenum">
              <a:rPr lang="en-US"/>
              <a:pPr>
                <a:defRPr/>
              </a:pPr>
              <a:t>‹#›</a:t>
            </a:fld>
            <a:endParaRPr lang="en-US"/>
          </a:p>
        </p:txBody>
      </p:sp>
    </p:spTree>
    <p:extLst>
      <p:ext uri="{BB962C8B-B14F-4D97-AF65-F5344CB8AC3E}">
        <p14:creationId xmlns:p14="http://schemas.microsoft.com/office/powerpoint/2010/main" val="817325218"/>
      </p:ext>
    </p:extLst>
  </p:cSld>
  <p:clrMapOvr>
    <a:masterClrMapping/>
  </p:clrMapOvr>
  <p:transition/>
</p:sldLayout>
</file>

<file path=ppt/slideLayouts/slideLayout2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a:defRPr>
                <a:cs typeface="ＭＳ Ｐゴシック" charset="0"/>
              </a:defRPr>
            </a:lvl1pPr>
          </a:lstStyle>
          <a:p>
            <a:pPr>
              <a:defRPr/>
            </a:pPr>
            <a:fld id="{2FE313B9-34D2-9B4F-924F-705E340D7A3C}" type="slidenum">
              <a:rPr lang="en-US"/>
              <a:pPr>
                <a:defRPr/>
              </a:pPr>
              <a:t>‹#›</a:t>
            </a:fld>
            <a:endParaRPr lang="en-US"/>
          </a:p>
        </p:txBody>
      </p:sp>
    </p:spTree>
    <p:extLst>
      <p:ext uri="{BB962C8B-B14F-4D97-AF65-F5344CB8AC3E}">
        <p14:creationId xmlns:p14="http://schemas.microsoft.com/office/powerpoint/2010/main" val="1267063346"/>
      </p:ext>
    </p:extLst>
  </p:cSld>
  <p:clrMapOvr>
    <a:masterClrMapping/>
  </p:clrMapOvr>
  <p:transition/>
</p:sldLayout>
</file>

<file path=ppt/slideLayouts/slideLayout2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a:defRPr>
                <a:cs typeface="ＭＳ Ｐゴシック" charset="0"/>
              </a:defRPr>
            </a:lvl1pPr>
          </a:lstStyle>
          <a:p>
            <a:pPr>
              <a:defRPr/>
            </a:pPr>
            <a:fld id="{272681F7-101F-CD48-BD26-A7C1DB38DD72}" type="slidenum">
              <a:rPr lang="en-US"/>
              <a:pPr>
                <a:defRPr/>
              </a:pPr>
              <a:t>‹#›</a:t>
            </a:fld>
            <a:endParaRPr lang="en-US"/>
          </a:p>
        </p:txBody>
      </p:sp>
    </p:spTree>
    <p:extLst>
      <p:ext uri="{BB962C8B-B14F-4D97-AF65-F5344CB8AC3E}">
        <p14:creationId xmlns:p14="http://schemas.microsoft.com/office/powerpoint/2010/main" val="1268328824"/>
      </p:ext>
    </p:extLst>
  </p:cSld>
  <p:clrMapOvr>
    <a:masterClrMapping/>
  </p:clrMapOvr>
  <p:transition/>
</p:sldLayout>
</file>

<file path=ppt/slideLayouts/slideLayout2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a:defRPr>
                <a:cs typeface="ＭＳ Ｐゴシック" charset="0"/>
              </a:defRPr>
            </a:lvl1pPr>
          </a:lstStyle>
          <a:p>
            <a:pPr>
              <a:defRPr/>
            </a:pPr>
            <a:fld id="{4DA22FE8-1BF1-7945-858E-9EDF18117A7F}" type="slidenum">
              <a:rPr lang="en-US"/>
              <a:pPr>
                <a:defRPr/>
              </a:pPr>
              <a:t>‹#›</a:t>
            </a:fld>
            <a:endParaRPr lang="en-US"/>
          </a:p>
        </p:txBody>
      </p:sp>
    </p:spTree>
    <p:extLst>
      <p:ext uri="{BB962C8B-B14F-4D97-AF65-F5344CB8AC3E}">
        <p14:creationId xmlns:p14="http://schemas.microsoft.com/office/powerpoint/2010/main" val="2661899907"/>
      </p:ext>
    </p:extLst>
  </p:cSld>
  <p:clrMapOvr>
    <a:masterClrMapping/>
  </p:clrMapOvr>
  <p:transition/>
</p:sldLayout>
</file>

<file path=ppt/slideLayouts/slideLayout2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EDECFB72-9437-4E43-B6E9-A86EC5F84799}" type="slidenum">
              <a:rPr lang="en-US"/>
              <a:pPr>
                <a:defRPr/>
              </a:pPr>
              <a:t>‹#›</a:t>
            </a:fld>
            <a:endParaRPr lang="en-US"/>
          </a:p>
        </p:txBody>
      </p:sp>
    </p:spTree>
    <p:extLst>
      <p:ext uri="{BB962C8B-B14F-4D97-AF65-F5344CB8AC3E}">
        <p14:creationId xmlns:p14="http://schemas.microsoft.com/office/powerpoint/2010/main" val="1719158762"/>
      </p:ext>
    </p:extLst>
  </p:cSld>
  <p:clrMapOvr>
    <a:masterClrMapping/>
  </p:clrMapOvr>
  <p:transition/>
</p:sldLayout>
</file>

<file path=ppt/slideLayouts/slideLayout2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9F1BB03A-AA9C-3441-BB02-8D748B0FE787}" type="slidenum">
              <a:rPr lang="en-US"/>
              <a:pPr>
                <a:defRPr/>
              </a:pPr>
              <a:t>‹#›</a:t>
            </a:fld>
            <a:endParaRPr lang="en-US"/>
          </a:p>
        </p:txBody>
      </p:sp>
    </p:spTree>
    <p:extLst>
      <p:ext uri="{BB962C8B-B14F-4D97-AF65-F5344CB8AC3E}">
        <p14:creationId xmlns:p14="http://schemas.microsoft.com/office/powerpoint/2010/main" val="2743735403"/>
      </p:ext>
    </p:extLst>
  </p:cSld>
  <p:clrMapOvr>
    <a:masterClrMapping/>
  </p:clrMapOvr>
  <p:transition/>
</p:sldLayout>
</file>

<file path=ppt/slideLayouts/slideLayout2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F09218E9-1586-4840-9706-4250AB6924DC}" type="slidenum">
              <a:rPr lang="en-US"/>
              <a:pPr>
                <a:defRPr/>
              </a:pPr>
              <a:t>‹#›</a:t>
            </a:fld>
            <a:endParaRPr lang="en-US"/>
          </a:p>
        </p:txBody>
      </p:sp>
    </p:spTree>
    <p:extLst>
      <p:ext uri="{BB962C8B-B14F-4D97-AF65-F5344CB8AC3E}">
        <p14:creationId xmlns:p14="http://schemas.microsoft.com/office/powerpoint/2010/main" val="3335995463"/>
      </p:ext>
    </p:extLst>
  </p:cSld>
  <p:clrMapOvr>
    <a:masterClrMapping/>
  </p:clrMapOvr>
  <p:transition/>
</p:sldLayout>
</file>

<file path=ppt/slideLayouts/slideLayout2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a:defRPr>
                <a:cs typeface="ＭＳ Ｐゴシック" charset="0"/>
              </a:defRPr>
            </a:lvl1pPr>
          </a:lstStyle>
          <a:p>
            <a:pPr>
              <a:defRPr/>
            </a:pPr>
            <a:fld id="{0C7C5289-DED0-BF4F-8007-4B3A361AC980}" type="slidenum">
              <a:rPr lang="en-US"/>
              <a:pPr>
                <a:defRPr/>
              </a:pPr>
              <a:t>‹#›</a:t>
            </a:fld>
            <a:endParaRPr lang="en-US"/>
          </a:p>
        </p:txBody>
      </p:sp>
    </p:spTree>
    <p:extLst>
      <p:ext uri="{BB962C8B-B14F-4D97-AF65-F5344CB8AC3E}">
        <p14:creationId xmlns:p14="http://schemas.microsoft.com/office/powerpoint/2010/main" val="3597273031"/>
      </p:ext>
    </p:extLst>
  </p:cSld>
  <p:clrMapOvr>
    <a:masterClrMapping/>
  </p:clrMapOvr>
  <p:transition/>
</p:sldLayout>
</file>

<file path=ppt/slideLayouts/slideLayout246.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a:defRPr>
                <a:cs typeface="ＭＳ Ｐゴシック" charset="0"/>
              </a:defRPr>
            </a:lvl1pPr>
          </a:lstStyle>
          <a:p>
            <a:pPr>
              <a:defRPr/>
            </a:pPr>
            <a:fld id="{177E2285-5DCA-104D-A461-AF822D41BD2E}" type="slidenum">
              <a:rPr lang="en-US"/>
              <a:pPr>
                <a:defRPr/>
              </a:pPr>
              <a:t>‹#›</a:t>
            </a:fld>
            <a:endParaRPr lang="en-US"/>
          </a:p>
        </p:txBody>
      </p:sp>
    </p:spTree>
    <p:extLst>
      <p:ext uri="{BB962C8B-B14F-4D97-AF65-F5344CB8AC3E}">
        <p14:creationId xmlns:p14="http://schemas.microsoft.com/office/powerpoint/2010/main" val="59548188"/>
      </p:ext>
    </p:extLst>
  </p:cSld>
  <p:clrMapOvr>
    <a:masterClrMapping/>
  </p:clrMapOvr>
  <p:transition/>
</p:sldLayout>
</file>

<file path=ppt/slideLayouts/slideLayout247.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6" name="Date Placeholder 5"/>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1/18/23</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956466987"/>
      </p:ext>
    </p:extLst>
  </p:cSld>
  <p:clrMapOvr>
    <a:overrideClrMapping bg1="lt1" tx1="dk1" bg2="lt2" tx2="dk2" accent1="accent1" accent2="accent2" accent3="accent3" accent4="accent4" accent5="accent5" accent6="accent6" hlink="hlink" folHlink="folHlink"/>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title" preserve="1">
  <p:cSld name="1_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528637" y="712594"/>
            <a:ext cx="8086725" cy="2898708"/>
          </a:xfrm>
          <a:noFill/>
        </p:spPr>
        <p:txBody>
          <a:bodyPr anchor="b">
            <a:noAutofit/>
          </a:bodyPr>
          <a:lstStyle>
            <a:lvl1pPr algn="ctr">
              <a:lnSpc>
                <a:spcPct val="80000"/>
              </a:lnSpc>
              <a:defRPr sz="8000" spc="-12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528638" y="3897565"/>
            <a:ext cx="8086724" cy="1645920"/>
          </a:xfrm>
        </p:spPr>
        <p:txBody>
          <a:bodyPr>
            <a:normAutofit/>
          </a:bodyPr>
          <a:lstStyle>
            <a:lvl1pPr marL="0" indent="0" algn="ctr">
              <a:buNone/>
              <a:defRPr sz="2800">
                <a:solidFill>
                  <a:schemeClr val="tx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1/18/23</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4041047578"/>
      </p:ext>
    </p:extLst>
  </p:cSld>
  <p:clrMapOvr>
    <a:overrideClrMapping bg1="lt1" tx1="dk1" bg2="lt2" tx2="dk2" accent1="accent1" accent2="accent2" accent3="accent3" accent4="accent4" accent5="accent5" accent6="accent6" hlink="hlink" folHlink="folHlink"/>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11" name="Title Placeholder 1"/>
          <p:cNvSpPr>
            <a:spLocks noGrp="1"/>
          </p:cNvSpPr>
          <p:nvPr>
            <p:ph type="title"/>
          </p:nvPr>
        </p:nvSpPr>
        <p:spPr>
          <a:xfrm>
            <a:off x="0" y="0"/>
            <a:ext cx="9144000" cy="1085850"/>
          </a:xfrm>
          <a:prstGeom prst="rect">
            <a:avLst/>
          </a:prstGeom>
        </p:spPr>
        <p:txBody>
          <a:bodyPr vert="horz" lIns="91440" tIns="45720" rIns="91440" bIns="45720" rtlCol="0" anchor="ctr">
            <a:normAutofit/>
          </a:bodyPr>
          <a:lstStyle>
            <a:lvl1pPr marL="0">
              <a:defRPr/>
            </a:lvl1pPr>
          </a:lstStyle>
          <a:p>
            <a:r>
              <a:rPr lang="en-US" dirty="0"/>
              <a:t>Click to edit Master title style</a:t>
            </a:r>
          </a:p>
        </p:txBody>
      </p:sp>
      <p:sp>
        <p:nvSpPr>
          <p:cNvPr id="24" name="Content Placeholder 22"/>
          <p:cNvSpPr>
            <a:spLocks noGrp="1"/>
          </p:cNvSpPr>
          <p:nvPr>
            <p:ph sz="quarter" idx="11"/>
          </p:nvPr>
        </p:nvSpPr>
        <p:spPr>
          <a:xfrm>
            <a:off x="123825" y="1241652"/>
            <a:ext cx="8897938" cy="52244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2"/>
          </p:nvPr>
        </p:nvSpPr>
        <p:spPr/>
        <p:txBody>
          <a:bodyPr/>
          <a:lstStyle/>
          <a:p>
            <a:fld id="{9FD9DB3E-E709-42CF-B11F-1DFE1D210A82}" type="datetime1">
              <a:rPr lang="en-US" smtClean="0">
                <a:solidFill>
                  <a:prstClr val="black">
                    <a:alpha val="75000"/>
                  </a:prstClr>
                </a:solidFill>
                <a:latin typeface="Calibri"/>
              </a:rPr>
              <a:pPr/>
              <a:t>1/18/23</a:t>
            </a:fld>
            <a:endParaRPr lang="en-US">
              <a:solidFill>
                <a:prstClr val="black">
                  <a:alpha val="75000"/>
                </a:prstClr>
              </a:solidFill>
              <a:latin typeface="Calibri"/>
            </a:endParaRPr>
          </a:p>
        </p:txBody>
      </p:sp>
      <p:sp>
        <p:nvSpPr>
          <p:cNvPr id="6" name="Footer Placeholder 5"/>
          <p:cNvSpPr>
            <a:spLocks noGrp="1"/>
          </p:cNvSpPr>
          <p:nvPr>
            <p:ph type="ftr" sz="quarter" idx="13"/>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4"/>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774591281"/>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a:solidFill>
            <a:schemeClr val="bg1"/>
          </a:solidFill>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1/18/23</a:t>
            </a:fld>
            <a:endParaRPr lang="en-US">
              <a:solidFill>
                <a:prstClr val="black">
                  <a:alpha val="75000"/>
                </a:prstClr>
              </a:solidFill>
              <a:latin typeface="Calibri"/>
            </a:endParaRPr>
          </a:p>
        </p:txBody>
      </p:sp>
      <p:sp>
        <p:nvSpPr>
          <p:cNvPr id="5" name="Footer Placeholder 4"/>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497539033"/>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8798"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1603"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1/18/23</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344595767"/>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88798" y="1197209"/>
            <a:ext cx="4271962" cy="723400"/>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88798" y="2029968"/>
            <a:ext cx="4271962" cy="4231057"/>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1603" y="1194345"/>
            <a:ext cx="4271962" cy="722376"/>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51603" y="2025216"/>
            <a:ext cx="4271962" cy="4235809"/>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1/18/23</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430774320"/>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1/18/23</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868654668"/>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1/18/23</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07955635"/>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1/18/23</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828291441"/>
      </p:ext>
    </p:extLst>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6031951"/>
            <a:ext cx="6922008" cy="411184"/>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white">
                    <a:alpha val="75000"/>
                  </a:prstClr>
                </a:solidFill>
                <a:latin typeface="Calibri"/>
              </a:rPr>
              <a:pPr/>
              <a:t>1/18/23</a:t>
            </a:fld>
            <a:endParaRPr lang="en-US">
              <a:solidFill>
                <a:prstClr val="white">
                  <a:alpha val="75000"/>
                </a:prstClr>
              </a:solidFill>
              <a:latin typeface="Calibri"/>
            </a:endParaRPr>
          </a:p>
        </p:txBody>
      </p:sp>
      <p:sp>
        <p:nvSpPr>
          <p:cNvPr id="9" name="Footer Placeholder 8"/>
          <p:cNvSpPr>
            <a:spLocks noGrp="1"/>
          </p:cNvSpPr>
          <p:nvPr>
            <p:ph type="ftr" sz="quarter" idx="11"/>
          </p:nvPr>
        </p:nvSpPr>
        <p:spPr/>
        <p:txBody>
          <a:bodyPr/>
          <a:lstStyle/>
          <a:p>
            <a:endParaRPr lang="en-US" dirty="0">
              <a:solidFill>
                <a:prstClr val="white">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white"/>
                </a:solidFill>
                <a:latin typeface="Calibri"/>
              </a:rPr>
              <a:pPr/>
              <a:t>‹#›</a:t>
            </a:fld>
            <a:endParaRPr lang="en-US" dirty="0">
              <a:solidFill>
                <a:prstClr val="white"/>
              </a:solidFill>
              <a:latin typeface="Calibri"/>
            </a:endParaRPr>
          </a:p>
        </p:txBody>
      </p:sp>
    </p:spTree>
    <p:extLst>
      <p:ext uri="{BB962C8B-B14F-4D97-AF65-F5344CB8AC3E}">
        <p14:creationId xmlns:p14="http://schemas.microsoft.com/office/powerpoint/2010/main" val="2058623853"/>
      </p:ext>
    </p:extLst>
  </p:cSld>
  <p:clrMapOvr>
    <a:overrideClrMapping bg1="dk1" tx1="lt1" bg2="dk2" tx2="lt2" accent1="accent1" accent2="accent2" accent3="accent3" accent4="accent4" accent5="accent5" accent6="accent6" hlink="hlink" folHlink="folHlink"/>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1/18/23</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4262987500"/>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1/18/23</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788769312"/>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180975" y="6411913"/>
            <a:ext cx="1025525" cy="2968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p:txBody>
          <a:bodyPr/>
          <a:lstStyle>
            <a:lvl1pPr>
              <a:defRPr/>
            </a:lvl1pPr>
          </a:lstStyle>
          <a:p>
            <a:pPr>
              <a:defRPr/>
            </a:pPr>
            <a:fld id="{ACFCE054-F1E5-374D-A24E-887477C053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21175784"/>
      </p:ext>
    </p:extLst>
  </p:cSld>
  <p:clrMapOvr>
    <a:masterClrMapping/>
  </p:clrMapOvr>
  <p:transition/>
</p:sldLayout>
</file>

<file path=ppt/slideLayouts/slideLayout26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292004D-7284-C244-B275-AB956C66515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67124249"/>
      </p:ext>
    </p:extLst>
  </p:cSld>
  <p:clrMapOvr>
    <a:masterClrMapping/>
  </p:clrMapOvr>
  <p:transition/>
</p:sldLayout>
</file>

<file path=ppt/slideLayouts/slideLayout26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B79817D1-13B0-D341-B1C4-34616D393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97265628"/>
      </p:ext>
    </p:extLst>
  </p:cSld>
  <p:clrMapOvr>
    <a:masterClrMapping/>
  </p:clrMapOvr>
  <p:transition/>
</p:sldLayout>
</file>

<file path=ppt/slideLayouts/slideLayout26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62067096-FD7F-A949-B565-8298951E6B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676231"/>
      </p:ext>
    </p:extLst>
  </p:cSld>
  <p:clrMapOvr>
    <a:masterClrMapping/>
  </p:clrMapOvr>
  <p:transition/>
</p:sldLayout>
</file>

<file path=ppt/slideLayouts/slideLayout26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pPr>
              <a:defRPr/>
            </a:pPr>
            <a:fld id="{701077C3-3C60-8640-A1DD-3718D4D0D7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41575383"/>
      </p:ext>
    </p:extLst>
  </p:cSld>
  <p:clrMapOvr>
    <a:masterClrMapping/>
  </p:clrMapOvr>
  <p:transition/>
</p:sldLayout>
</file>

<file path=ppt/slideLayouts/slideLayout26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pPr>
              <a:defRPr/>
            </a:pPr>
            <a:fld id="{D4D41FDD-73B6-EC4A-BB35-BA0C8CCC36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65011113"/>
      </p:ext>
    </p:extLst>
  </p:cSld>
  <p:clrMapOvr>
    <a:masterClrMapping/>
  </p:clrMapOvr>
  <p:transition/>
</p:sldLayout>
</file>

<file path=ppt/slideLayouts/slideLayout26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pPr>
              <a:defRPr/>
            </a:pPr>
            <a:fld id="{D88D2B92-4EF8-0940-9F90-1D39CCADBD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51265468"/>
      </p:ext>
    </p:extLst>
  </p:cSld>
  <p:clrMapOvr>
    <a:masterClrMapping/>
  </p:clrMapOvr>
  <p:transition/>
</p:sldLayout>
</file>

<file path=ppt/slideLayouts/slideLayout26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1224B1A2-EC3E-4448-972E-E198354A3E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04952016"/>
      </p:ext>
    </p:extLst>
  </p:cSld>
  <p:clrMapOvr>
    <a:masterClrMapping/>
  </p:clrMapOvr>
  <p:transition/>
</p:sldLayout>
</file>

<file path=ppt/slideLayouts/slideLayout26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B25B71B7-33A4-004A-B24D-5E8A20C1D7A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04853053"/>
      </p:ext>
    </p:extLst>
  </p:cSld>
  <p:clrMapOvr>
    <a:masterClrMapping/>
  </p:clrMapOvr>
  <p:transition/>
</p:sldLayout>
</file>

<file path=ppt/slideLayouts/slideLayout26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1F5EE445-AD48-2049-A03E-4C865681EA4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6292141"/>
      </p:ext>
    </p:extLst>
  </p:cSld>
  <p:clrMapOvr>
    <a:masterClrMapping/>
  </p:clrMapOvr>
  <p:transition/>
</p:sldLayout>
</file>

<file path=ppt/slideLayouts/slideLayout26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EF8603A9-60B6-0741-B15F-17172804C1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5273888"/>
      </p:ext>
    </p:extLst>
  </p:cSld>
  <p:clrMapOvr>
    <a:masterClrMapping/>
  </p:clrMapOvr>
  <p:transition/>
</p:sldLayout>
</file>

<file path=ppt/slideLayouts/slideLayout270.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066D58A-9B40-E846-A790-9B6CD5A585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69410633"/>
      </p:ext>
    </p:extLst>
  </p:cSld>
  <p:clrMapOvr>
    <a:masterClrMapping/>
  </p:clrMapOvr>
  <p:transition/>
</p:sldLayout>
</file>

<file path=ppt/slideLayouts/slideLayout271.xml><?xml version="1.0" encoding="utf-8"?>
<p:sldLayout xmlns:a="http://schemas.openxmlformats.org/drawingml/2006/main" xmlns:r="http://schemas.openxmlformats.org/officeDocument/2006/relationships" xmlns:p="http://schemas.openxmlformats.org/presentationml/2006/main" type="title" preserve="1">
  <p:cSld name="제목 슬라이드">
    <p:spTree>
      <p:nvGrpSpPr>
        <p:cNvPr id="1" name=""/>
        <p:cNvGrpSpPr/>
        <p:nvPr/>
      </p:nvGrpSpPr>
      <p:grpSpPr>
        <a:xfrm>
          <a:off x="0" y="0"/>
          <a:ext cx="0" cy="0"/>
          <a:chOff x="0" y="0"/>
          <a:chExt cx="0" cy="0"/>
        </a:xfrm>
      </p:grpSpPr>
      <p:sp>
        <p:nvSpPr>
          <p:cNvPr id="2" name="제목 1"/>
          <p:cNvSpPr>
            <a:spLocks noGrp="1"/>
          </p:cNvSpPr>
          <p:nvPr>
            <p:ph type="ctrTitle"/>
          </p:nvPr>
        </p:nvSpPr>
        <p:spPr>
          <a:xfrm>
            <a:off x="685800" y="1844824"/>
            <a:ext cx="7772400" cy="1470025"/>
          </a:xfrm>
        </p:spPr>
        <p:txBody>
          <a:bodyPr anchor="ctr"/>
          <a:lstStyle/>
          <a:p>
            <a:r>
              <a:rPr lang="ko-KR" altLang="en-US" dirty="0"/>
              <a:t>마스터 제목 스타일 편집</a:t>
            </a:r>
          </a:p>
        </p:txBody>
      </p:sp>
      <p:sp>
        <p:nvSpPr>
          <p:cNvPr id="3" name="부제목 2"/>
          <p:cNvSpPr>
            <a:spLocks noGrp="1"/>
          </p:cNvSpPr>
          <p:nvPr>
            <p:ph type="subTitle" idx="1"/>
          </p:nvPr>
        </p:nvSpPr>
        <p:spPr>
          <a:xfrm>
            <a:off x="1371600" y="4149080"/>
            <a:ext cx="6400800" cy="1656184"/>
          </a:xfrm>
        </p:spPr>
        <p:txBody>
          <a:bodyPr/>
          <a:lstStyle>
            <a:lvl1pPr marL="0" indent="0" algn="ctr">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ko-KR" altLang="en-US"/>
              <a:t>마스터 부제목 스타일 편집</a:t>
            </a:r>
          </a:p>
        </p:txBody>
      </p:sp>
      <p:sp>
        <p:nvSpPr>
          <p:cNvPr id="4" name="날짜 개체 틀 3"/>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2023. 1. 18.</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269450811"/>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type="obj" preserve="1">
  <p:cSld name="제목 및 내용">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p>
            <a:r>
              <a:rPr lang="ko-KR" altLang="en-US" dirty="0"/>
              <a:t>마스터 제목 스타일 편집</a:t>
            </a:r>
          </a:p>
        </p:txBody>
      </p:sp>
      <p:sp>
        <p:nvSpPr>
          <p:cNvPr id="3" name="내용 개체 틀 2"/>
          <p:cNvSpPr>
            <a:spLocks noGrp="1"/>
          </p:cNvSpPr>
          <p:nvPr>
            <p:ph idx="1"/>
          </p:nvPr>
        </p:nvSpPr>
        <p:spPr>
          <a:xfrm>
            <a:off x="457200" y="1340768"/>
            <a:ext cx="8229600" cy="4968552"/>
          </a:xfrm>
        </p:spPr>
        <p:txBody>
          <a:bodyPr/>
          <a:lstStyle/>
          <a:p>
            <a:pPr lvl="0"/>
            <a:r>
              <a:rPr lang="ko-KR" altLang="en-US" dirty="0"/>
              <a:t>마스터 텍스트 스타일을 편집합니다</a:t>
            </a:r>
          </a:p>
          <a:p>
            <a:pPr lvl="1"/>
            <a:r>
              <a:rPr lang="ko-KR" altLang="en-US" dirty="0"/>
              <a:t>둘째 수준</a:t>
            </a:r>
          </a:p>
          <a:p>
            <a:pPr lvl="2"/>
            <a:r>
              <a:rPr lang="ko-KR" altLang="en-US" dirty="0"/>
              <a:t>셋째 수준</a:t>
            </a:r>
          </a:p>
          <a:p>
            <a:pPr lvl="3"/>
            <a:r>
              <a:rPr lang="ko-KR" altLang="en-US" dirty="0"/>
              <a:t>넷째 수준</a:t>
            </a:r>
          </a:p>
          <a:p>
            <a:pPr lvl="4"/>
            <a:r>
              <a:rPr lang="ko-KR" altLang="en-US" dirty="0"/>
              <a:t>다섯째 수준</a:t>
            </a:r>
          </a:p>
        </p:txBody>
      </p:sp>
      <p:sp>
        <p:nvSpPr>
          <p:cNvPr id="4" name="날짜 개체 틀 3"/>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2023. 1. 18.</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8" name="직선 연결선 7"/>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239307237"/>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type="secHead" preserve="1">
  <p:cSld name="구역 머리글">
    <p:spTree>
      <p:nvGrpSpPr>
        <p:cNvPr id="1" name=""/>
        <p:cNvGrpSpPr/>
        <p:nvPr/>
      </p:nvGrpSpPr>
      <p:grpSpPr>
        <a:xfrm>
          <a:off x="0" y="0"/>
          <a:ext cx="0" cy="0"/>
          <a:chOff x="0" y="0"/>
          <a:chExt cx="0" cy="0"/>
        </a:xfrm>
      </p:grpSpPr>
      <p:sp>
        <p:nvSpPr>
          <p:cNvPr id="2" name="제목 1"/>
          <p:cNvSpPr>
            <a:spLocks noGrp="1"/>
          </p:cNvSpPr>
          <p:nvPr>
            <p:ph type="title"/>
          </p:nvPr>
        </p:nvSpPr>
        <p:spPr>
          <a:xfrm>
            <a:off x="722313" y="4406900"/>
            <a:ext cx="7772400" cy="1362075"/>
          </a:xfrm>
        </p:spPr>
        <p:txBody>
          <a:bodyPr anchor="t"/>
          <a:lstStyle>
            <a:lvl1pPr algn="l">
              <a:defRPr sz="4000" b="1" cap="all"/>
            </a:lvl1pPr>
          </a:lstStyle>
          <a:p>
            <a:r>
              <a:rPr lang="ko-KR" altLang="en-US"/>
              <a:t>마스터 제목 스타일 편집</a:t>
            </a:r>
          </a:p>
        </p:txBody>
      </p:sp>
      <p:sp>
        <p:nvSpPr>
          <p:cNvPr id="3" name="텍스트 개체 틀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ko-KR" altLang="en-US"/>
              <a:t>마스터 텍스트 스타일을 편집합니다</a:t>
            </a:r>
          </a:p>
        </p:txBody>
      </p:sp>
      <p:sp>
        <p:nvSpPr>
          <p:cNvPr id="4" name="날짜 개체 틀 3"/>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2023. 1. 18.</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1118285041"/>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type="twoObj" preserve="1">
  <p:cSld name="콘텐츠 2개">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p>
            <a:r>
              <a:rPr lang="ko-KR" altLang="en-US"/>
              <a:t>마스터 제목 스타일 편집</a:t>
            </a:r>
          </a:p>
        </p:txBody>
      </p:sp>
      <p:sp>
        <p:nvSpPr>
          <p:cNvPr id="3" name="내용 개체 틀 2"/>
          <p:cNvSpPr>
            <a:spLocks noGrp="1"/>
          </p:cNvSpPr>
          <p:nvPr>
            <p:ph sz="half" idx="1"/>
          </p:nvPr>
        </p:nvSpPr>
        <p:spPr>
          <a:xfrm>
            <a:off x="457200" y="1340768"/>
            <a:ext cx="4038600" cy="496855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4" name="내용 개체 틀 3"/>
          <p:cNvSpPr>
            <a:spLocks noGrp="1"/>
          </p:cNvSpPr>
          <p:nvPr>
            <p:ph sz="half" idx="2"/>
          </p:nvPr>
        </p:nvSpPr>
        <p:spPr>
          <a:xfrm>
            <a:off x="4648200" y="1340768"/>
            <a:ext cx="4038600" cy="496855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5" name="날짜 개체 틀 4"/>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2023. 1. 18.</a:t>
            </a:fld>
            <a:endParaRPr lang="ko-KR" altLang="en-US">
              <a:solidFill>
                <a:prstClr val="black">
                  <a:tint val="75000"/>
                </a:prstClr>
              </a:solidFill>
              <a:latin typeface="Calibri"/>
              <a:ea typeface="나눔고딕"/>
            </a:endParaRPr>
          </a:p>
        </p:txBody>
      </p:sp>
      <p:sp>
        <p:nvSpPr>
          <p:cNvPr id="6" name="바닥글 개체 틀 5"/>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7" name="슬라이드 번호 개체 틀 6"/>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10" name="직선 연결선 9"/>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914290364"/>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type="twoTxTwoObj" preserve="1">
  <p:cSld name="비교">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lvl1pPr>
              <a:defRPr/>
            </a:lvl1pPr>
          </a:lstStyle>
          <a:p>
            <a:r>
              <a:rPr lang="ko-KR" altLang="en-US"/>
              <a:t>마스터 제목 스타일 편집</a:t>
            </a:r>
          </a:p>
        </p:txBody>
      </p:sp>
      <p:sp>
        <p:nvSpPr>
          <p:cNvPr id="3" name="텍스트 개체 틀 2"/>
          <p:cNvSpPr>
            <a:spLocks noGrp="1"/>
          </p:cNvSpPr>
          <p:nvPr>
            <p:ph type="body" idx="1"/>
          </p:nvPr>
        </p:nvSpPr>
        <p:spPr>
          <a:xfrm>
            <a:off x="457200" y="1340768"/>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ko-KR" altLang="en-US" dirty="0"/>
              <a:t>마스터 텍스트 스타일을 편집합니다</a:t>
            </a:r>
          </a:p>
        </p:txBody>
      </p:sp>
      <p:sp>
        <p:nvSpPr>
          <p:cNvPr id="4" name="내용 개체 틀 3"/>
          <p:cNvSpPr>
            <a:spLocks noGrp="1"/>
          </p:cNvSpPr>
          <p:nvPr>
            <p:ph sz="half" idx="2"/>
          </p:nvPr>
        </p:nvSpPr>
        <p:spPr>
          <a:xfrm>
            <a:off x="457200" y="1988840"/>
            <a:ext cx="4040188" cy="432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5" name="텍스트 개체 틀 4"/>
          <p:cNvSpPr>
            <a:spLocks noGrp="1"/>
          </p:cNvSpPr>
          <p:nvPr>
            <p:ph type="body" sz="quarter" idx="3"/>
          </p:nvPr>
        </p:nvSpPr>
        <p:spPr>
          <a:xfrm>
            <a:off x="4645025" y="1340768"/>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ko-KR" altLang="en-US"/>
              <a:t>마스터 텍스트 스타일을 편집합니다</a:t>
            </a:r>
          </a:p>
        </p:txBody>
      </p:sp>
      <p:sp>
        <p:nvSpPr>
          <p:cNvPr id="6" name="내용 개체 틀 5"/>
          <p:cNvSpPr>
            <a:spLocks noGrp="1"/>
          </p:cNvSpPr>
          <p:nvPr>
            <p:ph sz="quarter" idx="4"/>
          </p:nvPr>
        </p:nvSpPr>
        <p:spPr>
          <a:xfrm>
            <a:off x="4645025" y="1988840"/>
            <a:ext cx="4041775" cy="432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7" name="날짜 개체 틀 6"/>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2023. 1. 18.</a:t>
            </a:fld>
            <a:endParaRPr lang="ko-KR" altLang="en-US">
              <a:solidFill>
                <a:prstClr val="black">
                  <a:tint val="75000"/>
                </a:prstClr>
              </a:solidFill>
              <a:latin typeface="Calibri"/>
              <a:ea typeface="나눔고딕"/>
            </a:endParaRPr>
          </a:p>
        </p:txBody>
      </p:sp>
      <p:sp>
        <p:nvSpPr>
          <p:cNvPr id="8" name="바닥글 개체 틀 7"/>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9" name="슬라이드 번호 개체 틀 8"/>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12" name="직선 연결선 11"/>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028857536"/>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type="titleOnly" preserve="1">
  <p:cSld name="제목만">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p>
            <a:r>
              <a:rPr lang="ko-KR" altLang="en-US"/>
              <a:t>마스터 제목 스타일 편집</a:t>
            </a:r>
          </a:p>
        </p:txBody>
      </p:sp>
      <p:sp>
        <p:nvSpPr>
          <p:cNvPr id="3" name="날짜 개체 틀 2"/>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2023. 1. 18.</a:t>
            </a:fld>
            <a:endParaRPr lang="ko-KR" altLang="en-US">
              <a:solidFill>
                <a:prstClr val="black">
                  <a:tint val="75000"/>
                </a:prstClr>
              </a:solidFill>
              <a:latin typeface="Calibri"/>
              <a:ea typeface="나눔고딕"/>
            </a:endParaRPr>
          </a:p>
        </p:txBody>
      </p:sp>
      <p:sp>
        <p:nvSpPr>
          <p:cNvPr id="4" name="바닥글 개체 틀 3"/>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5" name="슬라이드 번호 개체 틀 4"/>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8" name="직선 연결선 7"/>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943871302"/>
      </p:ext>
    </p:extLst>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type="blank" preserve="1">
  <p:cSld name="빈 화면">
    <p:spTree>
      <p:nvGrpSpPr>
        <p:cNvPr id="1" name=""/>
        <p:cNvGrpSpPr/>
        <p:nvPr/>
      </p:nvGrpSpPr>
      <p:grpSpPr>
        <a:xfrm>
          <a:off x="0" y="0"/>
          <a:ext cx="0" cy="0"/>
          <a:chOff x="0" y="0"/>
          <a:chExt cx="0" cy="0"/>
        </a:xfrm>
      </p:grpSpPr>
      <p:sp>
        <p:nvSpPr>
          <p:cNvPr id="2" name="날짜 개체 틀 1"/>
          <p:cNvSpPr>
            <a:spLocks noGrp="1"/>
          </p:cNvSpPr>
          <p:nvPr>
            <p:ph type="dt" sz="half" idx="10"/>
          </p:nvPr>
        </p:nvSpPr>
        <p:spPr>
          <a:xfrm>
            <a:off x="457200" y="6453336"/>
            <a:ext cx="2133600" cy="268139"/>
          </a:xfrm>
        </p:spPr>
        <p:txBody>
          <a:bodyPr/>
          <a:lstStyle/>
          <a:p>
            <a:fld id="{FB30EDBD-1C2D-4C1E-B459-B60219FAB484}" type="datetimeFigureOut">
              <a:rPr lang="ko-KR" altLang="en-US" smtClean="0">
                <a:solidFill>
                  <a:prstClr val="black">
                    <a:tint val="75000"/>
                  </a:prstClr>
                </a:solidFill>
                <a:latin typeface="Calibri"/>
                <a:ea typeface="나눔고딕"/>
              </a:rPr>
              <a:pPr/>
              <a:t>2023. 1. 18.</a:t>
            </a:fld>
            <a:endParaRPr lang="ko-KR" altLang="en-US">
              <a:solidFill>
                <a:prstClr val="black">
                  <a:tint val="75000"/>
                </a:prstClr>
              </a:solidFill>
              <a:latin typeface="Calibri"/>
              <a:ea typeface="나눔고딕"/>
            </a:endParaRPr>
          </a:p>
        </p:txBody>
      </p:sp>
      <p:sp>
        <p:nvSpPr>
          <p:cNvPr id="3" name="바닥글 개체 틀 2"/>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4" name="슬라이드 번호 개체 틀 3"/>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3560198658"/>
      </p:ext>
    </p:extLst>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89479520"/>
      </p:ext>
    </p:extLst>
  </p:cSld>
  <p:clrMapOvr>
    <a:masterClrMapping/>
  </p:clrMapOvr>
  <p:transition/>
</p:sldLayout>
</file>

<file path=ppt/slideLayouts/slideLayout2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00556325"/>
      </p:ext>
    </p:extLst>
  </p:cSld>
  <p:clrMapOvr>
    <a:masterClrMapping/>
  </p:clrMapOvr>
  <p:transition/>
</p:sldLayout>
</file>

<file path=ppt/slideLayouts/slideLayout2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00379847"/>
      </p:ext>
    </p:extLst>
  </p:cSld>
  <p:clrMapOvr>
    <a:masterClrMapping/>
  </p:clrMapOvr>
  <p:transition/>
</p:sldLayout>
</file>

<file path=ppt/slideLayouts/slideLayout2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9572035"/>
      </p:ext>
    </p:extLst>
  </p:cSld>
  <p:clrMapOvr>
    <a:masterClrMapping/>
  </p:clrMapOvr>
  <p:transition/>
</p:sldLayout>
</file>

<file path=ppt/slideLayouts/slideLayout2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88566681"/>
      </p:ext>
    </p:extLst>
  </p:cSld>
  <p:clrMapOvr>
    <a:masterClrMapping/>
  </p:clrMapOvr>
  <p:transition/>
</p:sldLayout>
</file>

<file path=ppt/slideLayouts/slideLayout2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48079462"/>
      </p:ext>
    </p:extLst>
  </p:cSld>
  <p:clrMapOvr>
    <a:masterClrMapping/>
  </p:clrMapOvr>
  <p:transition/>
</p:sldLayout>
</file>

<file path=ppt/slideLayouts/slideLayout2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15569968"/>
      </p:ext>
    </p:extLst>
  </p:cSld>
  <p:clrMapOvr>
    <a:masterClrMapping/>
  </p:clrMapOvr>
  <p:transition/>
</p:sldLayout>
</file>

<file path=ppt/slideLayouts/slideLayout2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29015984"/>
      </p:ext>
    </p:extLst>
  </p:cSld>
  <p:clrMapOvr>
    <a:masterClrMapping/>
  </p:clrMapOvr>
  <p:transition/>
</p:sldLayout>
</file>

<file path=ppt/slideLayouts/slideLayout2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37952"/>
      </p:ext>
    </p:extLst>
  </p:cSld>
  <p:clrMapOvr>
    <a:masterClrMapping/>
  </p:clrMapOvr>
  <p:transition/>
</p:sldLayout>
</file>

<file path=ppt/slideLayouts/slideLayout2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75945983"/>
      </p:ext>
    </p:extLst>
  </p:cSld>
  <p:clrMapOvr>
    <a:masterClrMapping/>
  </p:clrMapOvr>
  <p:transition/>
</p:sldLayout>
</file>

<file path=ppt/slideLayouts/slideLayout2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32225097"/>
      </p:ext>
    </p:extLst>
  </p:cSld>
  <p:clrMapOvr>
    <a:masterClrMapping/>
  </p:clrMapOvr>
  <p:transition/>
</p:sldLayout>
</file>

<file path=ppt/slideLayouts/slideLayout28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286990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7751572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712952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152414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513363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326171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1558989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285745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9810152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180123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15115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8"/>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0E240D94-E5C6-2B45-92EB-F7FCCB9B6116}" type="slidenum">
              <a:rPr lang="en-US" altLang="en-US"/>
              <a:pPr>
                <a:defRPr/>
              </a:pPr>
              <a:t>‹#›</a:t>
            </a:fld>
            <a:endParaRPr lang="en-US" altLang="en-US"/>
          </a:p>
        </p:txBody>
      </p:sp>
    </p:spTree>
    <p:extLst>
      <p:ext uri="{BB962C8B-B14F-4D97-AF65-F5344CB8AC3E}">
        <p14:creationId xmlns:p14="http://schemas.microsoft.com/office/powerpoint/2010/main" val="1439261544"/>
      </p:ext>
    </p:extLst>
  </p:cSld>
  <p:clrMapOvr>
    <a:masterClrMapping/>
  </p:clrMapOvr>
  <p:transition/>
</p:sldLayout>
</file>

<file path=ppt/slideLayouts/slideLayout3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67B2952-2F74-D544-92BC-FBFBE9A340CC}" type="slidenum">
              <a:rPr lang="en-US" altLang="en-US"/>
              <a:pPr>
                <a:defRPr/>
              </a:pPr>
              <a:t>‹#›</a:t>
            </a:fld>
            <a:endParaRPr lang="en-US" altLang="en-US"/>
          </a:p>
        </p:txBody>
      </p:sp>
    </p:spTree>
    <p:extLst>
      <p:ext uri="{BB962C8B-B14F-4D97-AF65-F5344CB8AC3E}">
        <p14:creationId xmlns:p14="http://schemas.microsoft.com/office/powerpoint/2010/main" val="1244734131"/>
      </p:ext>
    </p:extLst>
  </p:cSld>
  <p:clrMapOvr>
    <a:masterClrMapping/>
  </p:clrMapOvr>
  <p:transition/>
</p:sldLayout>
</file>

<file path=ppt/slideLayouts/slideLayout3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F9F7682-838C-D145-8DB5-B49C18A130F8}" type="slidenum">
              <a:rPr lang="en-US" altLang="en-US"/>
              <a:pPr>
                <a:defRPr/>
              </a:pPr>
              <a:t>‹#›</a:t>
            </a:fld>
            <a:endParaRPr lang="en-US" altLang="en-US"/>
          </a:p>
        </p:txBody>
      </p:sp>
    </p:spTree>
    <p:extLst>
      <p:ext uri="{BB962C8B-B14F-4D97-AF65-F5344CB8AC3E}">
        <p14:creationId xmlns:p14="http://schemas.microsoft.com/office/powerpoint/2010/main" val="3758153688"/>
      </p:ext>
    </p:extLst>
  </p:cSld>
  <p:clrMapOvr>
    <a:masterClrMapping/>
  </p:clrMapOvr>
  <p:transition/>
</p:sldLayout>
</file>

<file path=ppt/slideLayouts/slideLayout3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E01938C-1825-4C47-ADAA-667501E8BB2D}" type="slidenum">
              <a:rPr lang="en-US" altLang="en-US"/>
              <a:pPr>
                <a:defRPr/>
              </a:pPr>
              <a:t>‹#›</a:t>
            </a:fld>
            <a:endParaRPr lang="en-US" altLang="en-US"/>
          </a:p>
        </p:txBody>
      </p:sp>
    </p:spTree>
    <p:extLst>
      <p:ext uri="{BB962C8B-B14F-4D97-AF65-F5344CB8AC3E}">
        <p14:creationId xmlns:p14="http://schemas.microsoft.com/office/powerpoint/2010/main" val="3906725712"/>
      </p:ext>
    </p:extLst>
  </p:cSld>
  <p:clrMapOvr>
    <a:masterClrMapping/>
  </p:clrMapOvr>
  <p:transition/>
</p:sldLayout>
</file>

<file path=ppt/slideLayouts/slideLayout3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2E44CBD-17AA-1C44-8BA0-F0313DF1E03A}" type="slidenum">
              <a:rPr lang="en-US" altLang="en-US"/>
              <a:pPr>
                <a:defRPr/>
              </a:pPr>
              <a:t>‹#›</a:t>
            </a:fld>
            <a:endParaRPr lang="en-US" altLang="en-US"/>
          </a:p>
        </p:txBody>
      </p:sp>
    </p:spTree>
    <p:extLst>
      <p:ext uri="{BB962C8B-B14F-4D97-AF65-F5344CB8AC3E}">
        <p14:creationId xmlns:p14="http://schemas.microsoft.com/office/powerpoint/2010/main" val="4069638184"/>
      </p:ext>
    </p:extLst>
  </p:cSld>
  <p:clrMapOvr>
    <a:masterClrMapping/>
  </p:clrMapOvr>
  <p:transition/>
</p:sldLayout>
</file>

<file path=ppt/slideLayouts/slideLayout3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614E6E70-902E-8E4C-B56A-EB171DB5C34A}" type="slidenum">
              <a:rPr lang="en-US" altLang="en-US"/>
              <a:pPr>
                <a:defRPr/>
              </a:pPr>
              <a:t>‹#›</a:t>
            </a:fld>
            <a:endParaRPr lang="en-US" altLang="en-US"/>
          </a:p>
        </p:txBody>
      </p:sp>
    </p:spTree>
    <p:extLst>
      <p:ext uri="{BB962C8B-B14F-4D97-AF65-F5344CB8AC3E}">
        <p14:creationId xmlns:p14="http://schemas.microsoft.com/office/powerpoint/2010/main" val="4280595539"/>
      </p:ext>
    </p:extLst>
  </p:cSld>
  <p:clrMapOvr>
    <a:masterClrMapping/>
  </p:clrMapOvr>
  <p:transition/>
</p:sldLayout>
</file>

<file path=ppt/slideLayouts/slideLayout3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1920B83-E5C7-4748-945F-F9585594732C}" type="slidenum">
              <a:rPr lang="en-US" altLang="en-US"/>
              <a:pPr>
                <a:defRPr/>
              </a:pPr>
              <a:t>‹#›</a:t>
            </a:fld>
            <a:endParaRPr lang="en-US" altLang="en-US"/>
          </a:p>
        </p:txBody>
      </p:sp>
    </p:spTree>
    <p:extLst>
      <p:ext uri="{BB962C8B-B14F-4D97-AF65-F5344CB8AC3E}">
        <p14:creationId xmlns:p14="http://schemas.microsoft.com/office/powerpoint/2010/main" val="2174433047"/>
      </p:ext>
    </p:extLst>
  </p:cSld>
  <p:clrMapOvr>
    <a:masterClrMapping/>
  </p:clrMapOvr>
  <p:transition/>
</p:sldLayout>
</file>

<file path=ppt/slideLayouts/slideLayout3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84C42A7-D582-E24E-B2AD-361121256527}" type="slidenum">
              <a:rPr lang="en-US" altLang="en-US"/>
              <a:pPr>
                <a:defRPr/>
              </a:pPr>
              <a:t>‹#›</a:t>
            </a:fld>
            <a:endParaRPr lang="en-US" altLang="en-US"/>
          </a:p>
        </p:txBody>
      </p:sp>
    </p:spTree>
    <p:extLst>
      <p:ext uri="{BB962C8B-B14F-4D97-AF65-F5344CB8AC3E}">
        <p14:creationId xmlns:p14="http://schemas.microsoft.com/office/powerpoint/2010/main" val="895594660"/>
      </p:ext>
    </p:extLst>
  </p:cSld>
  <p:clrMapOvr>
    <a:masterClrMapping/>
  </p:clrMapOvr>
  <p:transition/>
</p:sldLayout>
</file>

<file path=ppt/slideLayouts/slideLayout3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45B44AF-607F-D14C-BF32-685CA37DFF41}" type="slidenum">
              <a:rPr lang="en-US" altLang="en-US"/>
              <a:pPr>
                <a:defRPr/>
              </a:pPr>
              <a:t>‹#›</a:t>
            </a:fld>
            <a:endParaRPr lang="en-US" altLang="en-US"/>
          </a:p>
        </p:txBody>
      </p:sp>
    </p:spTree>
    <p:extLst>
      <p:ext uri="{BB962C8B-B14F-4D97-AF65-F5344CB8AC3E}">
        <p14:creationId xmlns:p14="http://schemas.microsoft.com/office/powerpoint/2010/main" val="3598801899"/>
      </p:ext>
    </p:extLst>
  </p:cSld>
  <p:clrMapOvr>
    <a:masterClrMapping/>
  </p:clrMapOvr>
  <p:transition/>
</p:sldLayout>
</file>

<file path=ppt/slideLayouts/slideLayout3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ADCDFAA6-D8FF-694C-834A-ACCCD8522248}" type="slidenum">
              <a:rPr lang="en-US" altLang="en-US"/>
              <a:pPr>
                <a:defRPr/>
              </a:pPr>
              <a:t>‹#›</a:t>
            </a:fld>
            <a:endParaRPr lang="en-US" altLang="en-US"/>
          </a:p>
        </p:txBody>
      </p:sp>
    </p:spTree>
    <p:extLst>
      <p:ext uri="{BB962C8B-B14F-4D97-AF65-F5344CB8AC3E}">
        <p14:creationId xmlns:p14="http://schemas.microsoft.com/office/powerpoint/2010/main" val="1823007646"/>
      </p:ext>
    </p:extLst>
  </p:cSld>
  <p:clrMapOvr>
    <a:masterClrMapping/>
  </p:clrMapOvr>
  <p:transition/>
</p:sldLayout>
</file>

<file path=ppt/slideLayouts/slideLayout3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D923AAA-1C55-7E45-B953-D9BFED328DD6}" type="slidenum">
              <a:rPr lang="en-US" altLang="en-US"/>
              <a:pPr>
                <a:defRPr/>
              </a:pPr>
              <a:t>‹#›</a:t>
            </a:fld>
            <a:endParaRPr lang="en-US" altLang="en-US"/>
          </a:p>
        </p:txBody>
      </p:sp>
    </p:spTree>
    <p:extLst>
      <p:ext uri="{BB962C8B-B14F-4D97-AF65-F5344CB8AC3E}">
        <p14:creationId xmlns:p14="http://schemas.microsoft.com/office/powerpoint/2010/main" val="2692791579"/>
      </p:ext>
    </p:extLst>
  </p:cSld>
  <p:clrMapOvr>
    <a:masterClrMapping/>
  </p:clrMapOvr>
  <p:transition/>
</p:sldLayout>
</file>

<file path=ppt/slideLayouts/slideLayout31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6" name="Date Placeholder 5"/>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1/18/23</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69409717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2.xml><?xml version="1.0" encoding="utf-8"?>
<p:sldLayout xmlns:a="http://schemas.openxmlformats.org/drawingml/2006/main" xmlns:r="http://schemas.openxmlformats.org/officeDocument/2006/relationships" xmlns:p="http://schemas.openxmlformats.org/presentationml/2006/main" type="title" preserve="1">
  <p:cSld name="1_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528637" y="712594"/>
            <a:ext cx="8086725" cy="2898708"/>
          </a:xfrm>
          <a:noFill/>
        </p:spPr>
        <p:txBody>
          <a:bodyPr anchor="b">
            <a:noAutofit/>
          </a:bodyPr>
          <a:lstStyle>
            <a:lvl1pPr algn="ctr">
              <a:lnSpc>
                <a:spcPct val="80000"/>
              </a:lnSpc>
              <a:defRPr sz="8000" spc="-12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528638" y="3897565"/>
            <a:ext cx="8086724" cy="1645920"/>
          </a:xfrm>
        </p:spPr>
        <p:txBody>
          <a:bodyPr>
            <a:normAutofit/>
          </a:bodyPr>
          <a:lstStyle>
            <a:lvl1pPr marL="0" indent="0" algn="ctr">
              <a:buNone/>
              <a:defRPr sz="2800">
                <a:solidFill>
                  <a:schemeClr val="tx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1/18/23</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18501980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3.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11" name="Title Placeholder 1"/>
          <p:cNvSpPr>
            <a:spLocks noGrp="1"/>
          </p:cNvSpPr>
          <p:nvPr>
            <p:ph type="title"/>
          </p:nvPr>
        </p:nvSpPr>
        <p:spPr>
          <a:xfrm>
            <a:off x="0" y="0"/>
            <a:ext cx="9144000" cy="1085850"/>
          </a:xfrm>
          <a:prstGeom prst="rect">
            <a:avLst/>
          </a:prstGeom>
        </p:spPr>
        <p:txBody>
          <a:bodyPr vert="horz" lIns="91440" tIns="45720" rIns="91440" bIns="45720" rtlCol="0" anchor="ctr">
            <a:normAutofit/>
          </a:bodyPr>
          <a:lstStyle>
            <a:lvl1pPr marL="0">
              <a:defRPr/>
            </a:lvl1pPr>
          </a:lstStyle>
          <a:p>
            <a:r>
              <a:rPr lang="en-US" dirty="0"/>
              <a:t>Click to edit Master title style</a:t>
            </a:r>
          </a:p>
        </p:txBody>
      </p:sp>
      <p:sp>
        <p:nvSpPr>
          <p:cNvPr id="24" name="Content Placeholder 22"/>
          <p:cNvSpPr>
            <a:spLocks noGrp="1"/>
          </p:cNvSpPr>
          <p:nvPr>
            <p:ph sz="quarter" idx="11"/>
          </p:nvPr>
        </p:nvSpPr>
        <p:spPr>
          <a:xfrm>
            <a:off x="123825" y="1241652"/>
            <a:ext cx="8897938" cy="52244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2"/>
          </p:nvPr>
        </p:nvSpPr>
        <p:spPr/>
        <p:txBody>
          <a:bodyPr/>
          <a:lstStyle/>
          <a:p>
            <a:fld id="{9FD9DB3E-E709-42CF-B11F-1DFE1D210A82}" type="datetime1">
              <a:rPr lang="en-US" smtClean="0">
                <a:solidFill>
                  <a:prstClr val="black">
                    <a:alpha val="75000"/>
                  </a:prstClr>
                </a:solidFill>
                <a:latin typeface="Calibri"/>
              </a:rPr>
              <a:pPr/>
              <a:t>1/18/23</a:t>
            </a:fld>
            <a:endParaRPr lang="en-US">
              <a:solidFill>
                <a:prstClr val="black">
                  <a:alpha val="75000"/>
                </a:prstClr>
              </a:solidFill>
              <a:latin typeface="Calibri"/>
            </a:endParaRPr>
          </a:p>
        </p:txBody>
      </p:sp>
      <p:sp>
        <p:nvSpPr>
          <p:cNvPr id="6" name="Footer Placeholder 5"/>
          <p:cNvSpPr>
            <a:spLocks noGrp="1"/>
          </p:cNvSpPr>
          <p:nvPr>
            <p:ph type="ftr" sz="quarter" idx="13"/>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4"/>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7485014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a:solidFill>
            <a:schemeClr val="bg1"/>
          </a:solidFill>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1/18/23</a:t>
            </a:fld>
            <a:endParaRPr lang="en-US">
              <a:solidFill>
                <a:prstClr val="black">
                  <a:alpha val="75000"/>
                </a:prstClr>
              </a:solidFill>
              <a:latin typeface="Calibri"/>
            </a:endParaRPr>
          </a:p>
        </p:txBody>
      </p:sp>
      <p:sp>
        <p:nvSpPr>
          <p:cNvPr id="5" name="Footer Placeholder 4"/>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1042533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8798"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1603"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1/18/23</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2803178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88798" y="1197209"/>
            <a:ext cx="4271962" cy="723400"/>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88798" y="2029968"/>
            <a:ext cx="4271962" cy="4231057"/>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1603" y="1194345"/>
            <a:ext cx="4271962" cy="722376"/>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51603" y="2025216"/>
            <a:ext cx="4271962" cy="4235809"/>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1/18/23</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1897954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1/18/23</a:t>
            </a:fld>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0494547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1/18/23</a:t>
            </a:fld>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2490706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1/18/23</a:t>
            </a:fld>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6683859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6031951"/>
            <a:ext cx="6922008" cy="411184"/>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solidFill>
                  <a:prstClr val="white">
                    <a:alpha val="75000"/>
                  </a:prstClr>
                </a:solidFill>
                <a:latin typeface="Calibri"/>
              </a:rPr>
              <a:pPr/>
              <a:t>1/18/23</a:t>
            </a:fld>
            <a:endParaRPr lang="en-US">
              <a:solidFill>
                <a:prstClr val="white">
                  <a:alpha val="75000"/>
                </a:prstClr>
              </a:solidFill>
              <a:latin typeface="Calibri"/>
            </a:endParaRPr>
          </a:p>
        </p:txBody>
      </p:sp>
      <p:sp>
        <p:nvSpPr>
          <p:cNvPr id="9" name="Footer Placeholder 8"/>
          <p:cNvSpPr>
            <a:spLocks noGrp="1"/>
          </p:cNvSpPr>
          <p:nvPr>
            <p:ph type="ftr" sz="quarter" idx="11"/>
          </p:nvPr>
        </p:nvSpPr>
        <p:spPr/>
        <p:txBody>
          <a:bodyPr/>
          <a:lstStyle/>
          <a:p>
            <a:endParaRPr lang="en-US" dirty="0">
              <a:solidFill>
                <a:prstClr val="white">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white"/>
                </a:solidFill>
                <a:latin typeface="Calibri"/>
              </a:rPr>
              <a:pPr/>
              <a:t>‹#›</a:t>
            </a:fld>
            <a:endParaRPr lang="en-US" dirty="0">
              <a:solidFill>
                <a:prstClr val="white"/>
              </a:solidFill>
              <a:latin typeface="Calibri"/>
            </a:endParaRPr>
          </a:p>
        </p:txBody>
      </p:sp>
    </p:spTree>
    <p:extLst>
      <p:ext uri="{BB962C8B-B14F-4D97-AF65-F5344CB8AC3E}">
        <p14:creationId xmlns:p14="http://schemas.microsoft.com/office/powerpoint/2010/main" val="35443808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1/18/23</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536627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solidFill>
                  <a:prstClr val="black">
                    <a:alpha val="75000"/>
                  </a:prstClr>
                </a:solidFill>
                <a:latin typeface="Calibri"/>
              </a:rPr>
              <a:pPr/>
              <a:t>1/18/23</a:t>
            </a:fld>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866441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8"/>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C668BF9C-93BB-B548-912F-BE2A1331A62B}" type="slidenum">
              <a:rPr lang="en-US" altLang="en-US"/>
              <a:pPr>
                <a:defRPr/>
              </a:pPr>
              <a:t>‹#›</a:t>
            </a:fld>
            <a:endParaRPr lang="en-US" altLang="en-US"/>
          </a:p>
        </p:txBody>
      </p:sp>
    </p:spTree>
    <p:extLst>
      <p:ext uri="{BB962C8B-B14F-4D97-AF65-F5344CB8AC3E}">
        <p14:creationId xmlns:p14="http://schemas.microsoft.com/office/powerpoint/2010/main" val="31592919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60F4C6C-A4AD-634C-B2AA-5823E85646AB}" type="slidenum">
              <a:rPr lang="en-US" altLang="en-US"/>
              <a:pPr>
                <a:defRPr/>
              </a:pPr>
              <a:t>‹#›</a:t>
            </a:fld>
            <a:endParaRPr lang="en-US" altLang="en-US"/>
          </a:p>
        </p:txBody>
      </p:sp>
    </p:spTree>
    <p:extLst>
      <p:ext uri="{BB962C8B-B14F-4D97-AF65-F5344CB8AC3E}">
        <p14:creationId xmlns:p14="http://schemas.microsoft.com/office/powerpoint/2010/main" val="20648790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E9D27D4-CF21-B743-868C-38D13B2F42B4}" type="slidenum">
              <a:rPr lang="en-US" altLang="en-US"/>
              <a:pPr>
                <a:defRPr/>
              </a:pPr>
              <a:t>‹#›</a:t>
            </a:fld>
            <a:endParaRPr lang="en-US" altLang="en-US"/>
          </a:p>
        </p:txBody>
      </p:sp>
    </p:spTree>
    <p:extLst>
      <p:ext uri="{BB962C8B-B14F-4D97-AF65-F5344CB8AC3E}">
        <p14:creationId xmlns:p14="http://schemas.microsoft.com/office/powerpoint/2010/main" val="2367538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8F35F6C-2FE9-E643-BA9E-744EBFA979FE}" type="slidenum">
              <a:rPr lang="en-US" altLang="en-US"/>
              <a:pPr>
                <a:defRPr/>
              </a:pPr>
              <a:t>‹#›</a:t>
            </a:fld>
            <a:endParaRPr lang="en-US" altLang="en-US"/>
          </a:p>
        </p:txBody>
      </p:sp>
    </p:spTree>
    <p:extLst>
      <p:ext uri="{BB962C8B-B14F-4D97-AF65-F5344CB8AC3E}">
        <p14:creationId xmlns:p14="http://schemas.microsoft.com/office/powerpoint/2010/main" val="33246108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A36820D8-511C-334B-9255-32401B223793}" type="slidenum">
              <a:rPr lang="en-US" altLang="en-US"/>
              <a:pPr>
                <a:defRPr/>
              </a:pPr>
              <a:t>‹#›</a:t>
            </a:fld>
            <a:endParaRPr lang="en-US" altLang="en-US"/>
          </a:p>
        </p:txBody>
      </p:sp>
    </p:spTree>
    <p:extLst>
      <p:ext uri="{BB962C8B-B14F-4D97-AF65-F5344CB8AC3E}">
        <p14:creationId xmlns:p14="http://schemas.microsoft.com/office/powerpoint/2010/main" val="18274512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142E3693-D302-D64D-8335-04DBBDCAC3E8}" type="slidenum">
              <a:rPr lang="en-US" altLang="en-US"/>
              <a:pPr>
                <a:defRPr/>
              </a:pPr>
              <a:t>‹#›</a:t>
            </a:fld>
            <a:endParaRPr lang="en-US" altLang="en-US"/>
          </a:p>
        </p:txBody>
      </p:sp>
    </p:spTree>
    <p:extLst>
      <p:ext uri="{BB962C8B-B14F-4D97-AF65-F5344CB8AC3E}">
        <p14:creationId xmlns:p14="http://schemas.microsoft.com/office/powerpoint/2010/main" val="365847656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C0C3B91E-9495-5D4C-A473-89DD744F318C}" type="slidenum">
              <a:rPr lang="en-US" altLang="en-US"/>
              <a:pPr>
                <a:defRPr/>
              </a:pPr>
              <a:t>‹#›</a:t>
            </a:fld>
            <a:endParaRPr lang="en-US" altLang="en-US"/>
          </a:p>
        </p:txBody>
      </p:sp>
    </p:spTree>
    <p:extLst>
      <p:ext uri="{BB962C8B-B14F-4D97-AF65-F5344CB8AC3E}">
        <p14:creationId xmlns:p14="http://schemas.microsoft.com/office/powerpoint/2010/main" val="17564904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E317DB17-6DD3-1D47-9DC7-29C718BD885A}" type="slidenum">
              <a:rPr lang="en-US" altLang="en-US"/>
              <a:pPr>
                <a:defRPr/>
              </a:pPr>
              <a:t>‹#›</a:t>
            </a:fld>
            <a:endParaRPr lang="en-US" altLang="en-US"/>
          </a:p>
        </p:txBody>
      </p:sp>
    </p:spTree>
    <p:extLst>
      <p:ext uri="{BB962C8B-B14F-4D97-AF65-F5344CB8AC3E}">
        <p14:creationId xmlns:p14="http://schemas.microsoft.com/office/powerpoint/2010/main" val="337046420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8B564A7-2749-BD47-ACBB-5E9A7893C5B7}" type="slidenum">
              <a:rPr lang="en-US" altLang="en-US"/>
              <a:pPr>
                <a:defRPr/>
              </a:pPr>
              <a:t>‹#›</a:t>
            </a:fld>
            <a:endParaRPr lang="en-US" altLang="en-US"/>
          </a:p>
        </p:txBody>
      </p:sp>
    </p:spTree>
    <p:extLst>
      <p:ext uri="{BB962C8B-B14F-4D97-AF65-F5344CB8AC3E}">
        <p14:creationId xmlns:p14="http://schemas.microsoft.com/office/powerpoint/2010/main" val="15538328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53FA10DE-9244-444C-BB66-013E28A2DDD9}" type="slidenum">
              <a:rPr lang="en-US" altLang="en-US"/>
              <a:pPr>
                <a:defRPr/>
              </a:pPr>
              <a:t>‹#›</a:t>
            </a:fld>
            <a:endParaRPr lang="en-US" altLang="en-US"/>
          </a:p>
        </p:txBody>
      </p:sp>
    </p:spTree>
    <p:extLst>
      <p:ext uri="{BB962C8B-B14F-4D97-AF65-F5344CB8AC3E}">
        <p14:creationId xmlns:p14="http://schemas.microsoft.com/office/powerpoint/2010/main" val="10646979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E2563C0-B5B3-BE4C-AFD7-D5025596D7E3}" type="slidenum">
              <a:rPr lang="en-US" altLang="en-US"/>
              <a:pPr>
                <a:defRPr/>
              </a:pPr>
              <a:t>‹#›</a:t>
            </a:fld>
            <a:endParaRPr lang="en-US" altLang="en-US"/>
          </a:p>
        </p:txBody>
      </p:sp>
    </p:spTree>
    <p:extLst>
      <p:ext uri="{BB962C8B-B14F-4D97-AF65-F5344CB8AC3E}">
        <p14:creationId xmlns:p14="http://schemas.microsoft.com/office/powerpoint/2010/main" val="39506075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5C66147B-D8F4-B34F-ACFC-F4150A9F5034}" type="slidenum">
              <a:rPr lang="en-US" altLang="en-US"/>
              <a:pPr>
                <a:defRPr/>
              </a:pPr>
              <a:t>‹#›</a:t>
            </a:fld>
            <a:endParaRPr lang="en-US" altLang="en-US"/>
          </a:p>
        </p:txBody>
      </p:sp>
    </p:spTree>
    <p:extLst>
      <p:ext uri="{BB962C8B-B14F-4D97-AF65-F5344CB8AC3E}">
        <p14:creationId xmlns:p14="http://schemas.microsoft.com/office/powerpoint/2010/main" val="28588217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B4B655F-9513-DB41-847A-CB5F5ABCD6B3}" type="slidenum">
              <a:rPr lang="en-US" altLang="en-US"/>
              <a:pPr>
                <a:defRPr/>
              </a:pPr>
              <a:t>‹#›</a:t>
            </a:fld>
            <a:endParaRPr lang="en-US" altLang="en-US"/>
          </a:p>
        </p:txBody>
      </p:sp>
    </p:spTree>
    <p:extLst>
      <p:ext uri="{BB962C8B-B14F-4D97-AF65-F5344CB8AC3E}">
        <p14:creationId xmlns:p14="http://schemas.microsoft.com/office/powerpoint/2010/main" val="12474162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CF70262A-25C7-1D4F-BA49-9AAD51FA1D0E}" type="slidenum">
              <a:rPr lang="en-US" altLang="en-US"/>
              <a:pPr>
                <a:defRPr/>
              </a:pPr>
              <a:t>‹#›</a:t>
            </a:fld>
            <a:endParaRPr lang="en-US" altLang="en-US"/>
          </a:p>
        </p:txBody>
      </p:sp>
    </p:spTree>
    <p:extLst>
      <p:ext uri="{BB962C8B-B14F-4D97-AF65-F5344CB8AC3E}">
        <p14:creationId xmlns:p14="http://schemas.microsoft.com/office/powerpoint/2010/main" val="15245025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6AFF24C-C776-6444-B9B7-94F550F93C13}" type="slidenum">
              <a:rPr lang="en-US" altLang="en-US"/>
              <a:pPr>
                <a:defRPr/>
              </a:pPr>
              <a:t>‹#›</a:t>
            </a:fld>
            <a:endParaRPr lang="en-US" altLang="en-US"/>
          </a:p>
        </p:txBody>
      </p:sp>
    </p:spTree>
    <p:extLst>
      <p:ext uri="{BB962C8B-B14F-4D97-AF65-F5344CB8AC3E}">
        <p14:creationId xmlns:p14="http://schemas.microsoft.com/office/powerpoint/2010/main" val="1673744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13D46D27-56D0-344A-BE31-89C869EBEEAE}" type="slidenum">
              <a:rPr lang="en-US" altLang="en-US"/>
              <a:pPr>
                <a:defRPr/>
              </a:pPr>
              <a:t>‹#›</a:t>
            </a:fld>
            <a:endParaRPr lang="en-US" altLang="en-US"/>
          </a:p>
        </p:txBody>
      </p:sp>
    </p:spTree>
    <p:extLst>
      <p:ext uri="{BB962C8B-B14F-4D97-AF65-F5344CB8AC3E}">
        <p14:creationId xmlns:p14="http://schemas.microsoft.com/office/powerpoint/2010/main" val="40940905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4925BFE8-1EE5-7749-87C6-59D761839782}" type="slidenum">
              <a:rPr lang="en-US" altLang="en-US"/>
              <a:pPr>
                <a:defRPr/>
              </a:pPr>
              <a:t>‹#›</a:t>
            </a:fld>
            <a:endParaRPr lang="en-US" altLang="en-US"/>
          </a:p>
        </p:txBody>
      </p:sp>
    </p:spTree>
    <p:extLst>
      <p:ext uri="{BB962C8B-B14F-4D97-AF65-F5344CB8AC3E}">
        <p14:creationId xmlns:p14="http://schemas.microsoft.com/office/powerpoint/2010/main" val="23750121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9151F3C-38B5-C447-BBE5-70E1ABFC6BB2}" type="slidenum">
              <a:rPr lang="en-US" altLang="en-US"/>
              <a:pPr>
                <a:defRPr/>
              </a:pPr>
              <a:t>‹#›</a:t>
            </a:fld>
            <a:endParaRPr lang="en-US" altLang="en-US"/>
          </a:p>
        </p:txBody>
      </p:sp>
    </p:spTree>
    <p:extLst>
      <p:ext uri="{BB962C8B-B14F-4D97-AF65-F5344CB8AC3E}">
        <p14:creationId xmlns:p14="http://schemas.microsoft.com/office/powerpoint/2010/main" val="29608593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07B9740-5855-2A42-B252-D99EB4C57248}" type="slidenum">
              <a:rPr lang="en-US" altLang="en-US"/>
              <a:pPr>
                <a:defRPr/>
              </a:pPr>
              <a:t>‹#›</a:t>
            </a:fld>
            <a:endParaRPr lang="en-US" altLang="en-US"/>
          </a:p>
        </p:txBody>
      </p:sp>
    </p:spTree>
    <p:extLst>
      <p:ext uri="{BB962C8B-B14F-4D97-AF65-F5344CB8AC3E}">
        <p14:creationId xmlns:p14="http://schemas.microsoft.com/office/powerpoint/2010/main" val="196681698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DC5EF0D-3683-CA41-828D-672F2E3955A1}" type="slidenum">
              <a:rPr lang="en-US" altLang="en-US"/>
              <a:pPr>
                <a:defRPr/>
              </a:pPr>
              <a:t>‹#›</a:t>
            </a:fld>
            <a:endParaRPr lang="en-US" altLang="en-US"/>
          </a:p>
        </p:txBody>
      </p:sp>
    </p:spTree>
    <p:extLst>
      <p:ext uri="{BB962C8B-B14F-4D97-AF65-F5344CB8AC3E}">
        <p14:creationId xmlns:p14="http://schemas.microsoft.com/office/powerpoint/2010/main" val="21469159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D11A51B-8B96-BD4C-95B5-FCA03A36A313}" type="slidenum">
              <a:rPr lang="en-US" altLang="en-US"/>
              <a:pPr>
                <a:defRPr/>
              </a:pPr>
              <a:t>‹#›</a:t>
            </a:fld>
            <a:endParaRPr lang="en-US" altLang="en-US"/>
          </a:p>
        </p:txBody>
      </p:sp>
    </p:spTree>
    <p:extLst>
      <p:ext uri="{BB962C8B-B14F-4D97-AF65-F5344CB8AC3E}">
        <p14:creationId xmlns:p14="http://schemas.microsoft.com/office/powerpoint/2010/main" val="22723253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689F2BAA-D8FE-2C4D-A9A5-9491AFC1AF7D}" type="slidenum">
              <a:rPr lang="en-US" altLang="en-US"/>
              <a:pPr>
                <a:defRPr/>
              </a:pPr>
              <a:t>‹#›</a:t>
            </a:fld>
            <a:endParaRPr lang="en-US" altLang="en-US"/>
          </a:p>
        </p:txBody>
      </p:sp>
    </p:spTree>
    <p:extLst>
      <p:ext uri="{BB962C8B-B14F-4D97-AF65-F5344CB8AC3E}">
        <p14:creationId xmlns:p14="http://schemas.microsoft.com/office/powerpoint/2010/main" val="213991478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8"/>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228600" indent="0" algn="ctr">
              <a:buNone/>
              <a:defRPr/>
            </a:lvl2pPr>
            <a:lvl3pPr marL="457200" indent="0" algn="ctr">
              <a:buNone/>
              <a:defRPr/>
            </a:lvl3pPr>
            <a:lvl4pPr marL="685800" indent="0" algn="ctr">
              <a:buNone/>
              <a:defRPr/>
            </a:lvl4pPr>
            <a:lvl5pPr marL="914400" indent="0" algn="ctr">
              <a:buNone/>
              <a:defRPr/>
            </a:lvl5pPr>
            <a:lvl6pPr marL="1143000" indent="0" algn="ctr">
              <a:buNone/>
              <a:defRPr/>
            </a:lvl6pPr>
            <a:lvl7pPr marL="1371600" indent="0" algn="ctr">
              <a:buNone/>
              <a:defRPr/>
            </a:lvl7pPr>
            <a:lvl8pPr marL="1600200" indent="0" algn="ctr">
              <a:buNone/>
              <a:defRPr/>
            </a:lvl8pPr>
            <a:lvl9pPr marL="1828800" indent="0" algn="ctr">
              <a:buNone/>
              <a:defRPr/>
            </a:lvl9pPr>
          </a:lstStyle>
          <a:p>
            <a:r>
              <a:rPr lang="en-US"/>
              <a:t>Click to edit Master subtitle style</a:t>
            </a:r>
          </a:p>
        </p:txBody>
      </p:sp>
    </p:spTree>
  </p:cSld>
  <p:clrMapOvr>
    <a:masterClrMapping/>
  </p:clrMapOvr>
  <p:transition/>
</p:sldLayout>
</file>

<file path=ppt/slideLayouts/slideLayout3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5"/>
          </a:xfrm>
        </p:spPr>
        <p:txBody>
          <a:bodyPr/>
          <a:lstStyle>
            <a:lvl1pPr algn="l">
              <a:defRPr sz="2000" b="1" cap="all"/>
            </a:lvl1pPr>
          </a:lstStyle>
          <a:p>
            <a:r>
              <a:rPr lang="en-US"/>
              <a:t>Click to edit Master title style</a:t>
            </a:r>
          </a:p>
        </p:txBody>
      </p:sp>
      <p:sp>
        <p:nvSpPr>
          <p:cNvPr id="3" name="Text Placeholder 2"/>
          <p:cNvSpPr>
            <a:spLocks noGrp="1"/>
          </p:cNvSpPr>
          <p:nvPr>
            <p:ph type="body" idx="1"/>
          </p:nvPr>
        </p:nvSpPr>
        <p:spPr>
          <a:xfrm>
            <a:off x="722313" y="2906712"/>
            <a:ext cx="7772400" cy="1500188"/>
          </a:xfrm>
        </p:spPr>
        <p:txBody>
          <a:bodyPr anchor="b"/>
          <a:lstStyle>
            <a:lvl1pPr marL="0" indent="0">
              <a:buNone/>
              <a:defRPr sz="1000"/>
            </a:lvl1pPr>
            <a:lvl2pPr marL="228600" indent="0">
              <a:buNone/>
              <a:defRPr sz="900"/>
            </a:lvl2pPr>
            <a:lvl3pPr marL="457200" indent="0">
              <a:buNone/>
              <a:defRPr sz="800"/>
            </a:lvl3pPr>
            <a:lvl4pPr marL="685800" indent="0">
              <a:buNone/>
              <a:defRPr sz="700"/>
            </a:lvl4pPr>
            <a:lvl5pPr marL="914400" indent="0">
              <a:buNone/>
              <a:defRPr sz="700"/>
            </a:lvl5pPr>
            <a:lvl6pPr marL="1143000" indent="0">
              <a:buNone/>
              <a:defRPr sz="700"/>
            </a:lvl6pPr>
            <a:lvl7pPr marL="1371600" indent="0">
              <a:buNone/>
              <a:defRPr sz="700"/>
            </a:lvl7pPr>
            <a:lvl8pPr marL="1600200" indent="0">
              <a:buNone/>
              <a:defRPr sz="700"/>
            </a:lvl8pPr>
            <a:lvl9pPr marL="1828800" indent="0">
              <a:buNone/>
              <a:defRPr sz="700"/>
            </a:lvl9pPr>
          </a:lstStyle>
          <a:p>
            <a:pPr lvl="0"/>
            <a:r>
              <a:rPr lang="en-US"/>
              <a:t>Click to edit Master text styles</a:t>
            </a:r>
          </a:p>
        </p:txBody>
      </p:sp>
    </p:spTree>
  </p:cSld>
  <p:clrMapOvr>
    <a:masterClrMapping/>
  </p:clrMapOvr>
  <p:transition/>
</p:sldLayout>
</file>

<file path=ppt/slideLayouts/slideLayout3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19100" y="1047750"/>
            <a:ext cx="4000500" cy="5175250"/>
          </a:xfrm>
        </p:spPr>
        <p:txBody>
          <a:bodyPr/>
          <a:lstStyle>
            <a:lvl1pPr>
              <a:defRPr sz="1400"/>
            </a:lvl1pPr>
            <a:lvl2pPr>
              <a:defRPr sz="1200"/>
            </a:lvl2pPr>
            <a:lvl3pPr>
              <a:defRPr sz="100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495800" y="1047750"/>
            <a:ext cx="4000500" cy="5175250"/>
          </a:xfrm>
        </p:spPr>
        <p:txBody>
          <a:bodyPr/>
          <a:lstStyle>
            <a:lvl1pPr>
              <a:defRPr sz="1400"/>
            </a:lvl1pPr>
            <a:lvl2pPr>
              <a:defRPr sz="1200"/>
            </a:lvl2pPr>
            <a:lvl3pPr>
              <a:defRPr sz="100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2"/>
            <a:ext cx="4040188" cy="639763"/>
          </a:xfrm>
        </p:spPr>
        <p:txBody>
          <a:bodyPr anchor="b"/>
          <a:lstStyle>
            <a:lvl1pPr marL="0" indent="0">
              <a:buNone/>
              <a:defRPr sz="1200" b="1"/>
            </a:lvl1pPr>
            <a:lvl2pPr marL="228600" indent="0">
              <a:buNone/>
              <a:defRPr sz="1000" b="1"/>
            </a:lvl2pPr>
            <a:lvl3pPr marL="457200" indent="0">
              <a:buNone/>
              <a:defRPr sz="900" b="1"/>
            </a:lvl3pPr>
            <a:lvl4pPr marL="685800" indent="0">
              <a:buNone/>
              <a:defRPr sz="800" b="1"/>
            </a:lvl4pPr>
            <a:lvl5pPr marL="914400" indent="0">
              <a:buNone/>
              <a:defRPr sz="800" b="1"/>
            </a:lvl5pPr>
            <a:lvl6pPr marL="1143000" indent="0">
              <a:buNone/>
              <a:defRPr sz="800" b="1"/>
            </a:lvl6pPr>
            <a:lvl7pPr marL="1371600" indent="0">
              <a:buNone/>
              <a:defRPr sz="800" b="1"/>
            </a:lvl7pPr>
            <a:lvl8pPr marL="1600200" indent="0">
              <a:buNone/>
              <a:defRPr sz="800" b="1"/>
            </a:lvl8pPr>
            <a:lvl9pPr marL="1828800" indent="0">
              <a:buNone/>
              <a:defRPr sz="8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200"/>
            </a:lvl1pPr>
            <a:lvl2pPr>
              <a:defRPr sz="1000"/>
            </a:lvl2pPr>
            <a:lvl3pPr>
              <a:defRPr sz="900"/>
            </a:lvl3pPr>
            <a:lvl4pPr>
              <a:defRPr sz="800"/>
            </a:lvl4pPr>
            <a:lvl5pPr>
              <a:defRPr sz="800"/>
            </a:lvl5pPr>
            <a:lvl6pPr>
              <a:defRPr sz="800"/>
            </a:lvl6pPr>
            <a:lvl7pPr>
              <a:defRPr sz="800"/>
            </a:lvl7pPr>
            <a:lvl8pPr>
              <a:defRPr sz="800"/>
            </a:lvl8pPr>
            <a:lvl9pPr>
              <a:defRPr sz="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8" y="1535112"/>
            <a:ext cx="4041775" cy="639763"/>
          </a:xfrm>
        </p:spPr>
        <p:txBody>
          <a:bodyPr anchor="b"/>
          <a:lstStyle>
            <a:lvl1pPr marL="0" indent="0">
              <a:buNone/>
              <a:defRPr sz="1200" b="1"/>
            </a:lvl1pPr>
            <a:lvl2pPr marL="228600" indent="0">
              <a:buNone/>
              <a:defRPr sz="1000" b="1"/>
            </a:lvl2pPr>
            <a:lvl3pPr marL="457200" indent="0">
              <a:buNone/>
              <a:defRPr sz="900" b="1"/>
            </a:lvl3pPr>
            <a:lvl4pPr marL="685800" indent="0">
              <a:buNone/>
              <a:defRPr sz="800" b="1"/>
            </a:lvl4pPr>
            <a:lvl5pPr marL="914400" indent="0">
              <a:buNone/>
              <a:defRPr sz="800" b="1"/>
            </a:lvl5pPr>
            <a:lvl6pPr marL="1143000" indent="0">
              <a:buNone/>
              <a:defRPr sz="800" b="1"/>
            </a:lvl6pPr>
            <a:lvl7pPr marL="1371600" indent="0">
              <a:buNone/>
              <a:defRPr sz="800" b="1"/>
            </a:lvl7pPr>
            <a:lvl8pPr marL="1600200" indent="0">
              <a:buNone/>
              <a:defRPr sz="800" b="1"/>
            </a:lvl8pPr>
            <a:lvl9pPr marL="1828800" indent="0">
              <a:buNone/>
              <a:defRPr sz="800" b="1"/>
            </a:lvl9pPr>
          </a:lstStyle>
          <a:p>
            <a:pPr lvl="0"/>
            <a:r>
              <a:rPr lang="en-US"/>
              <a:t>Click to edit Master text styles</a:t>
            </a:r>
          </a:p>
        </p:txBody>
      </p:sp>
      <p:sp>
        <p:nvSpPr>
          <p:cNvPr id="6" name="Content Placeholder 5"/>
          <p:cNvSpPr>
            <a:spLocks noGrp="1"/>
          </p:cNvSpPr>
          <p:nvPr>
            <p:ph sz="quarter" idx="4"/>
          </p:nvPr>
        </p:nvSpPr>
        <p:spPr>
          <a:xfrm>
            <a:off x="4645028" y="2174875"/>
            <a:ext cx="4041775" cy="3951288"/>
          </a:xfrm>
        </p:spPr>
        <p:txBody>
          <a:bodyPr/>
          <a:lstStyle>
            <a:lvl1pPr>
              <a:defRPr sz="1200"/>
            </a:lvl1pPr>
            <a:lvl2pPr>
              <a:defRPr sz="1000"/>
            </a:lvl2pPr>
            <a:lvl3pPr>
              <a:defRPr sz="900"/>
            </a:lvl3pPr>
            <a:lvl4pPr>
              <a:defRPr sz="800"/>
            </a:lvl4pPr>
            <a:lvl5pPr>
              <a:defRPr sz="800"/>
            </a:lvl5pPr>
            <a:lvl6pPr>
              <a:defRPr sz="800"/>
            </a:lvl6pPr>
            <a:lvl7pPr>
              <a:defRPr sz="800"/>
            </a:lvl7pPr>
            <a:lvl8pPr>
              <a:defRPr sz="800"/>
            </a:lvl8pPr>
            <a:lvl9pPr>
              <a:defRPr sz="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transition/>
</p:sldLayout>
</file>

<file path=ppt/slideLayouts/slideLayout3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3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3" y="273050"/>
            <a:ext cx="3008313" cy="1162050"/>
          </a:xfrm>
        </p:spPr>
        <p:txBody>
          <a:bodyPr anchor="b"/>
          <a:lstStyle>
            <a:lvl1pPr algn="l">
              <a:defRPr sz="1000" b="1"/>
            </a:lvl1pPr>
          </a:lstStyle>
          <a:p>
            <a:r>
              <a:rPr lang="en-US"/>
              <a:t>Click to edit Master title style</a:t>
            </a:r>
          </a:p>
        </p:txBody>
      </p:sp>
      <p:sp>
        <p:nvSpPr>
          <p:cNvPr id="3" name="Content Placeholder 2"/>
          <p:cNvSpPr>
            <a:spLocks noGrp="1"/>
          </p:cNvSpPr>
          <p:nvPr>
            <p:ph idx="1"/>
          </p:nvPr>
        </p:nvSpPr>
        <p:spPr>
          <a:xfrm>
            <a:off x="3575050" y="273053"/>
            <a:ext cx="5111750" cy="5853113"/>
          </a:xfrm>
        </p:spPr>
        <p:txBody>
          <a:bodyPr/>
          <a:lstStyle>
            <a:lvl1pPr>
              <a:defRPr sz="1600"/>
            </a:lvl1pPr>
            <a:lvl2pPr>
              <a:defRPr sz="1400"/>
            </a:lvl2pPr>
            <a:lvl3pPr>
              <a:defRPr sz="1200"/>
            </a:lvl3pPr>
            <a:lvl4pPr>
              <a:defRPr sz="1000"/>
            </a:lvl4pPr>
            <a:lvl5pPr>
              <a:defRPr sz="1000"/>
            </a:lvl5pPr>
            <a:lvl6pPr>
              <a:defRPr sz="1000"/>
            </a:lvl6pPr>
            <a:lvl7pPr>
              <a:defRPr sz="1000"/>
            </a:lvl7pPr>
            <a:lvl8pPr>
              <a:defRPr sz="1000"/>
            </a:lvl8pPr>
            <a:lvl9pPr>
              <a:defRPr sz="1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3" y="1435103"/>
            <a:ext cx="3008313" cy="4691063"/>
          </a:xfrm>
        </p:spPr>
        <p:txBody>
          <a:bodyPr/>
          <a:lstStyle>
            <a:lvl1pPr marL="0" indent="0">
              <a:buNone/>
              <a:defRPr sz="700"/>
            </a:lvl1pPr>
            <a:lvl2pPr marL="228600" indent="0">
              <a:buNone/>
              <a:defRPr sz="600"/>
            </a:lvl2pPr>
            <a:lvl3pPr marL="457200" indent="0">
              <a:buNone/>
              <a:defRPr sz="500"/>
            </a:lvl3pPr>
            <a:lvl4pPr marL="685800" indent="0">
              <a:buNone/>
              <a:defRPr sz="500"/>
            </a:lvl4pPr>
            <a:lvl5pPr marL="914400" indent="0">
              <a:buNone/>
              <a:defRPr sz="500"/>
            </a:lvl5pPr>
            <a:lvl6pPr marL="1143000" indent="0">
              <a:buNone/>
              <a:defRPr sz="500"/>
            </a:lvl6pPr>
            <a:lvl7pPr marL="1371600" indent="0">
              <a:buNone/>
              <a:defRPr sz="500"/>
            </a:lvl7pPr>
            <a:lvl8pPr marL="1600200" indent="0">
              <a:buNone/>
              <a:defRPr sz="500"/>
            </a:lvl8pPr>
            <a:lvl9pPr marL="1828800" indent="0">
              <a:buNone/>
              <a:defRPr sz="500"/>
            </a:lvl9pPr>
          </a:lstStyle>
          <a:p>
            <a:pPr lvl="0"/>
            <a:r>
              <a:rPr lang="en-US"/>
              <a:t>Click to edit Master text styles</a:t>
            </a:r>
          </a:p>
        </p:txBody>
      </p:sp>
    </p:spTree>
  </p:cSld>
  <p:clrMapOvr>
    <a:masterClrMapping/>
  </p:clrMapOvr>
  <p:transition/>
</p:sldLayout>
</file>

<file path=ppt/slideLayouts/slideLayout3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1600"/>
            </a:lvl1pPr>
            <a:lvl2pPr marL="228600" indent="0">
              <a:buNone/>
              <a:defRPr sz="1400"/>
            </a:lvl2pPr>
            <a:lvl3pPr marL="457200" indent="0">
              <a:buNone/>
              <a:defRPr sz="1200"/>
            </a:lvl3pPr>
            <a:lvl4pPr marL="685800" indent="0">
              <a:buNone/>
              <a:defRPr sz="1000"/>
            </a:lvl4pPr>
            <a:lvl5pPr marL="914400" indent="0">
              <a:buNone/>
              <a:defRPr sz="1000"/>
            </a:lvl5pPr>
            <a:lvl6pPr marL="1143000" indent="0">
              <a:buNone/>
              <a:defRPr sz="1000"/>
            </a:lvl6pPr>
            <a:lvl7pPr marL="1371600" indent="0">
              <a:buNone/>
              <a:defRPr sz="1000"/>
            </a:lvl7pPr>
            <a:lvl8pPr marL="1600200" indent="0">
              <a:buNone/>
              <a:defRPr sz="1000"/>
            </a:lvl8pPr>
            <a:lvl9pPr marL="1828800" indent="0">
              <a:buNone/>
              <a:defRPr sz="1000"/>
            </a:lvl9pPr>
          </a:lstStyle>
          <a:p>
            <a:endParaRPr lang="en-US"/>
          </a:p>
        </p:txBody>
      </p:sp>
      <p:sp>
        <p:nvSpPr>
          <p:cNvPr id="4" name="Text Placeholder 3"/>
          <p:cNvSpPr>
            <a:spLocks noGrp="1"/>
          </p:cNvSpPr>
          <p:nvPr>
            <p:ph type="body" sz="half" idx="2"/>
          </p:nvPr>
        </p:nvSpPr>
        <p:spPr>
          <a:xfrm>
            <a:off x="1792288" y="5367341"/>
            <a:ext cx="5486400" cy="804863"/>
          </a:xfrm>
        </p:spPr>
        <p:txBody>
          <a:bodyPr/>
          <a:lstStyle>
            <a:lvl1pPr marL="0" indent="0">
              <a:buNone/>
              <a:defRPr sz="700"/>
            </a:lvl1pPr>
            <a:lvl2pPr marL="228600" indent="0">
              <a:buNone/>
              <a:defRPr sz="600"/>
            </a:lvl2pPr>
            <a:lvl3pPr marL="457200" indent="0">
              <a:buNone/>
              <a:defRPr sz="500"/>
            </a:lvl3pPr>
            <a:lvl4pPr marL="685800" indent="0">
              <a:buNone/>
              <a:defRPr sz="500"/>
            </a:lvl4pPr>
            <a:lvl5pPr marL="914400" indent="0">
              <a:buNone/>
              <a:defRPr sz="500"/>
            </a:lvl5pPr>
            <a:lvl6pPr marL="1143000" indent="0">
              <a:buNone/>
              <a:defRPr sz="500"/>
            </a:lvl6pPr>
            <a:lvl7pPr marL="1371600" indent="0">
              <a:buNone/>
              <a:defRPr sz="500"/>
            </a:lvl7pPr>
            <a:lvl8pPr marL="1600200" indent="0">
              <a:buNone/>
              <a:defRPr sz="500"/>
            </a:lvl8pPr>
            <a:lvl9pPr marL="1828800" indent="0">
              <a:buNone/>
              <a:defRPr sz="500"/>
            </a:lvl9pPr>
          </a:lstStyle>
          <a:p>
            <a:pPr lvl="0"/>
            <a:r>
              <a:rPr lang="en-US"/>
              <a:t>Click to edit Master text styles</a:t>
            </a:r>
          </a:p>
        </p:txBody>
      </p:sp>
    </p:spTree>
  </p:cSld>
  <p:clrMapOvr>
    <a:masterClrMapping/>
  </p:clrMapOvr>
  <p:transition/>
</p:sldLayout>
</file>

<file path=ppt/slideLayouts/slideLayout3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77000" y="196850"/>
            <a:ext cx="2019300" cy="602615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19100" y="196850"/>
            <a:ext cx="5981700" cy="60261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6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7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89.xml><?xml version="1.0" encoding="utf-8"?>
<p:sldLayout xmlns:a="http://schemas.openxmlformats.org/drawingml/2006/main" xmlns:r="http://schemas.openxmlformats.org/officeDocument/2006/relationships" xmlns:p="http://schemas.openxmlformats.org/presentationml/2006/main" showMasterSp="0" type="title" preserve="1">
  <p:cSld name="標題投影片">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sz="1350">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sz="1350">
              <a:solidFill>
                <a:srgbClr val="000000"/>
              </a:solidFill>
            </a:endParaRPr>
          </a:p>
        </p:txBody>
      </p:sp>
      <p:sp>
        <p:nvSpPr>
          <p:cNvPr id="6" name="Line 10"/>
          <p:cNvSpPr>
            <a:spLocks noChangeShapeType="1"/>
          </p:cNvSpPr>
          <p:nvPr/>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sz="1350">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3600"/>
            </a:lvl1pPr>
          </a:lstStyle>
          <a:p>
            <a:r>
              <a:rPr lang="en-US" altLang="zh-TW"/>
              <a:t>Click to edit Master title style</a:t>
            </a:r>
            <a:endParaRPr lang="en-US" altLang="en-US"/>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zh-TW"/>
              <a:t>Click to edit Master subtitle style</a:t>
            </a:r>
            <a:endParaRPr lang="en-US" altLang="en-US"/>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900">
                <a:latin typeface="Garamond" pitchFamily="18" charset="0"/>
              </a:defRPr>
            </a:lvl1pPr>
          </a:lstStyle>
          <a:p>
            <a:endParaRPr 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solidFill>
                <a:srgbClr val="000000"/>
              </a:solidFill>
            </a:endParaRPr>
          </a:p>
        </p:txBody>
      </p:sp>
      <p:sp>
        <p:nvSpPr>
          <p:cNvPr id="9" name="Rectangle 6"/>
          <p:cNvSpPr>
            <a:spLocks noGrp="1" noChangeArrowheads="1"/>
          </p:cNvSpPr>
          <p:nvPr>
            <p:ph type="sldNum" sz="quarter" idx="12"/>
          </p:nvPr>
        </p:nvSpPr>
        <p:spPr/>
        <p:txBody>
          <a:bodyPr/>
          <a:lstStyle>
            <a:lvl1pPr>
              <a:defRPr sz="900"/>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0.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Content Placeholder 2"/>
          <p:cNvSpPr>
            <a:spLocks noGrp="1"/>
          </p:cNvSpPr>
          <p:nvPr>
            <p:ph idx="1"/>
          </p:nvPr>
        </p:nvSpPr>
        <p:spPr/>
        <p:txBody>
          <a:body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1.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20"/>
            <a:ext cx="7772400" cy="1362075"/>
          </a:xfrm>
        </p:spPr>
        <p:txBody>
          <a:bodyPr/>
          <a:lstStyle>
            <a:lvl1pPr algn="l">
              <a:defRPr sz="3000" b="1" cap="all"/>
            </a:lvl1pPr>
          </a:lstStyle>
          <a:p>
            <a:r>
              <a:rPr lang="en-US" altLang="zh-TW"/>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US" altLang="zh-TW"/>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2.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Content Placeholder 2"/>
          <p:cNvSpPr>
            <a:spLocks noGrp="1"/>
          </p:cNvSpPr>
          <p:nvPr>
            <p:ph sz="half" idx="1"/>
          </p:nvPr>
        </p:nvSpPr>
        <p:spPr>
          <a:xfrm>
            <a:off x="228600" y="1371600"/>
            <a:ext cx="4229100" cy="48768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Content Placeholder 3"/>
          <p:cNvSpPr>
            <a:spLocks noGrp="1"/>
          </p:cNvSpPr>
          <p:nvPr>
            <p:ph sz="half" idx="2"/>
          </p:nvPr>
        </p:nvSpPr>
        <p:spPr>
          <a:xfrm>
            <a:off x="4610100" y="1371600"/>
            <a:ext cx="4229100" cy="48768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5"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3.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ltLang="zh-TW"/>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ltLang="zh-TW"/>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5" name="Text Placeholder 4"/>
          <p:cNvSpPr>
            <a:spLocks noGrp="1"/>
          </p:cNvSpPr>
          <p:nvPr>
            <p:ph type="body" sz="quarter" idx="3"/>
          </p:nvPr>
        </p:nvSpPr>
        <p:spPr>
          <a:xfrm>
            <a:off x="4645035"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ltLang="zh-TW"/>
              <a:t>Click to edit Master text styles</a:t>
            </a:r>
          </a:p>
        </p:txBody>
      </p:sp>
      <p:sp>
        <p:nvSpPr>
          <p:cNvPr id="6" name="Content Placeholder 5"/>
          <p:cNvSpPr>
            <a:spLocks noGrp="1"/>
          </p:cNvSpPr>
          <p:nvPr>
            <p:ph sz="quarter" idx="4"/>
          </p:nvPr>
        </p:nvSpPr>
        <p:spPr>
          <a:xfrm>
            <a:off x="4645035"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7"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4.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5.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6.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500" b="1"/>
            </a:lvl1pPr>
          </a:lstStyle>
          <a:p>
            <a:r>
              <a:rPr lang="en-US" altLang="zh-TW"/>
              <a:t>Click to edit Master title style</a:t>
            </a:r>
            <a:endParaRPr lang="en-US"/>
          </a:p>
        </p:txBody>
      </p:sp>
      <p:sp>
        <p:nvSpPr>
          <p:cNvPr id="3" name="Content Placeholder 2"/>
          <p:cNvSpPr>
            <a:spLocks noGrp="1"/>
          </p:cNvSpPr>
          <p:nvPr>
            <p:ph idx="1"/>
          </p:nvPr>
        </p:nvSpPr>
        <p:spPr>
          <a:xfrm>
            <a:off x="3575050" y="273070"/>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ltLang="zh-TW"/>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7.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altLang="zh-TW"/>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altLang="zh-TW" noProof="0"/>
              <a:t>Drag picture to placeholder or click icon to add</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ltLang="zh-TW"/>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8.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99.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ltLang="zh-TW"/>
              <a:t>Click to edit Master title style</a:t>
            </a:r>
            <a:endParaRPr lang="en-US"/>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40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eaLnBrk="0" hangingPunc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eaLnBrk="0" hangingPunct="0">
              <a:defRPr sz="1200" smtClean="0"/>
            </a:lvl1pPr>
          </a:lstStyle>
          <a:p>
            <a:pPr>
              <a:defRPr/>
            </a:pPr>
            <a:fld id="{3337BF1A-2471-8F44-AA10-9A6AA4B4E0AC}" type="slidenum">
              <a:rPr lang="en-US" altLang="en-US"/>
              <a:pPr>
                <a:defRPr/>
              </a:pPr>
              <a:t>‹#›</a:t>
            </a:fld>
            <a:endParaRPr lang="en-US" altLang="en-US"/>
          </a:p>
        </p:txBody>
      </p:sp>
    </p:spTree>
    <p:extLst>
      <p:ext uri="{BB962C8B-B14F-4D97-AF65-F5344CB8AC3E}">
        <p14:creationId xmlns:p14="http://schemas.microsoft.com/office/powerpoint/2010/main" val="3087076613"/>
      </p:ext>
    </p:extLst>
  </p:cSld>
  <p:clrMapOvr>
    <a:masterClrMapping/>
  </p:clrMapOvr>
  <p:transition/>
</p:sldLayout>
</file>

<file path=ppt/slideLayouts/slideLayout4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eaLnBrk="0" hangingPunct="0">
              <a:defRPr smtClean="0"/>
            </a:lvl1pPr>
          </a:lstStyle>
          <a:p>
            <a:pPr>
              <a:defRPr/>
            </a:pPr>
            <a:fld id="{C693BED2-1B18-8744-B8F0-03CBD3594789}" type="slidenum">
              <a:rPr lang="en-US" altLang="en-US"/>
              <a:pPr>
                <a:defRPr/>
              </a:pPr>
              <a:t>‹#›</a:t>
            </a:fld>
            <a:endParaRPr lang="en-US" altLang="en-US"/>
          </a:p>
        </p:txBody>
      </p:sp>
    </p:spTree>
    <p:extLst>
      <p:ext uri="{BB962C8B-B14F-4D97-AF65-F5344CB8AC3E}">
        <p14:creationId xmlns:p14="http://schemas.microsoft.com/office/powerpoint/2010/main" val="3810149434"/>
      </p:ext>
    </p:extLst>
  </p:cSld>
  <p:clrMapOvr>
    <a:masterClrMapping/>
  </p:clrMapOvr>
  <p:transition/>
</p:sldLayout>
</file>

<file path=ppt/slideLayouts/slideLayout4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eaLnBrk="0" hangingPunct="0">
              <a:defRPr smtClean="0"/>
            </a:lvl1pPr>
          </a:lstStyle>
          <a:p>
            <a:pPr>
              <a:defRPr/>
            </a:pPr>
            <a:fld id="{5F36C014-2CFC-0248-B17F-D9D3ED4B0741}" type="slidenum">
              <a:rPr lang="en-US" altLang="en-US"/>
              <a:pPr>
                <a:defRPr/>
              </a:pPr>
              <a:t>‹#›</a:t>
            </a:fld>
            <a:endParaRPr lang="en-US" altLang="en-US"/>
          </a:p>
        </p:txBody>
      </p:sp>
    </p:spTree>
    <p:extLst>
      <p:ext uri="{BB962C8B-B14F-4D97-AF65-F5344CB8AC3E}">
        <p14:creationId xmlns:p14="http://schemas.microsoft.com/office/powerpoint/2010/main" val="2083475498"/>
      </p:ext>
    </p:extLst>
  </p:cSld>
  <p:clrMapOvr>
    <a:masterClrMapping/>
  </p:clrMapOvr>
  <p:transition/>
</p:sldLayout>
</file>

<file path=ppt/slideLayouts/slideLayout4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eaLnBrk="0" hangingPunct="0">
              <a:defRPr smtClean="0"/>
            </a:lvl1pPr>
          </a:lstStyle>
          <a:p>
            <a:pPr>
              <a:defRPr/>
            </a:pPr>
            <a:fld id="{27884B9F-AA6F-5146-9D4E-F8B9364A5890}" type="slidenum">
              <a:rPr lang="en-US" altLang="en-US"/>
              <a:pPr>
                <a:defRPr/>
              </a:pPr>
              <a:t>‹#›</a:t>
            </a:fld>
            <a:endParaRPr lang="en-US" altLang="en-US"/>
          </a:p>
        </p:txBody>
      </p:sp>
    </p:spTree>
    <p:extLst>
      <p:ext uri="{BB962C8B-B14F-4D97-AF65-F5344CB8AC3E}">
        <p14:creationId xmlns:p14="http://schemas.microsoft.com/office/powerpoint/2010/main" val="3417448"/>
      </p:ext>
    </p:extLst>
  </p:cSld>
  <p:clrMapOvr>
    <a:masterClrMapping/>
  </p:clrMapOvr>
  <p:transition/>
</p:sldLayout>
</file>

<file path=ppt/slideLayouts/slideLayout4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eaLnBrk="0" hangingPunct="0">
              <a:defRPr smtClean="0"/>
            </a:lvl1pPr>
          </a:lstStyle>
          <a:p>
            <a:pPr>
              <a:defRPr/>
            </a:pPr>
            <a:fld id="{6632DC94-572A-394E-9D76-1A9221DAD858}" type="slidenum">
              <a:rPr lang="en-US" altLang="en-US"/>
              <a:pPr>
                <a:defRPr/>
              </a:pPr>
              <a:t>‹#›</a:t>
            </a:fld>
            <a:endParaRPr lang="en-US" altLang="en-US"/>
          </a:p>
        </p:txBody>
      </p:sp>
    </p:spTree>
    <p:extLst>
      <p:ext uri="{BB962C8B-B14F-4D97-AF65-F5344CB8AC3E}">
        <p14:creationId xmlns:p14="http://schemas.microsoft.com/office/powerpoint/2010/main" val="3093445701"/>
      </p:ext>
    </p:extLst>
  </p:cSld>
  <p:clrMapOvr>
    <a:masterClrMapping/>
  </p:clrMapOvr>
  <p:transition/>
</p:sldLayout>
</file>

<file path=ppt/slideLayouts/slideLayout4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eaLnBrk="0" hangingPunct="0">
              <a:defRPr smtClean="0"/>
            </a:lvl1pPr>
          </a:lstStyle>
          <a:p>
            <a:pPr>
              <a:defRPr/>
            </a:pPr>
            <a:fld id="{71F917F0-9109-1345-BF35-EE606B428F97}" type="slidenum">
              <a:rPr lang="en-US" altLang="en-US"/>
              <a:pPr>
                <a:defRPr/>
              </a:pPr>
              <a:t>‹#›</a:t>
            </a:fld>
            <a:endParaRPr lang="en-US" altLang="en-US"/>
          </a:p>
        </p:txBody>
      </p:sp>
    </p:spTree>
    <p:extLst>
      <p:ext uri="{BB962C8B-B14F-4D97-AF65-F5344CB8AC3E}">
        <p14:creationId xmlns:p14="http://schemas.microsoft.com/office/powerpoint/2010/main" val="2752119605"/>
      </p:ext>
    </p:extLst>
  </p:cSld>
  <p:clrMapOvr>
    <a:masterClrMapping/>
  </p:clrMapOvr>
  <p:transition/>
</p:sldLayout>
</file>

<file path=ppt/slideLayouts/slideLayout4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eaLnBrk="0" hangingPunct="0">
              <a:defRPr smtClean="0"/>
            </a:lvl1pPr>
          </a:lstStyle>
          <a:p>
            <a:pPr>
              <a:defRPr/>
            </a:pPr>
            <a:fld id="{53D5049F-F691-FD4A-87B4-FC136EBC24AE}" type="slidenum">
              <a:rPr lang="en-US" altLang="en-US"/>
              <a:pPr>
                <a:defRPr/>
              </a:pPr>
              <a:t>‹#›</a:t>
            </a:fld>
            <a:endParaRPr lang="en-US" altLang="en-US"/>
          </a:p>
        </p:txBody>
      </p:sp>
    </p:spTree>
    <p:extLst>
      <p:ext uri="{BB962C8B-B14F-4D97-AF65-F5344CB8AC3E}">
        <p14:creationId xmlns:p14="http://schemas.microsoft.com/office/powerpoint/2010/main" val="3273736856"/>
      </p:ext>
    </p:extLst>
  </p:cSld>
  <p:clrMapOvr>
    <a:masterClrMapping/>
  </p:clrMapOvr>
  <p:transition/>
</p:sldLayout>
</file>

<file path=ppt/slideLayouts/slideLayout4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eaLnBrk="0" hangingPunct="0">
              <a:defRPr smtClean="0"/>
            </a:lvl1pPr>
          </a:lstStyle>
          <a:p>
            <a:pPr>
              <a:defRPr/>
            </a:pPr>
            <a:fld id="{C4FF2DC8-52E2-BA40-9B61-ADB6606CB234}" type="slidenum">
              <a:rPr lang="en-US" altLang="en-US"/>
              <a:pPr>
                <a:defRPr/>
              </a:pPr>
              <a:t>‹#›</a:t>
            </a:fld>
            <a:endParaRPr lang="en-US" altLang="en-US"/>
          </a:p>
        </p:txBody>
      </p:sp>
    </p:spTree>
    <p:extLst>
      <p:ext uri="{BB962C8B-B14F-4D97-AF65-F5344CB8AC3E}">
        <p14:creationId xmlns:p14="http://schemas.microsoft.com/office/powerpoint/2010/main" val="1807450089"/>
      </p:ext>
    </p:extLst>
  </p:cSld>
  <p:clrMapOvr>
    <a:masterClrMapping/>
  </p:clrMapOvr>
  <p:transition/>
</p:sldLayout>
</file>

<file path=ppt/slideLayouts/slideLayout4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eaLnBrk="0" hangingPunct="0">
              <a:defRPr smtClean="0"/>
            </a:lvl1pPr>
          </a:lstStyle>
          <a:p>
            <a:pPr>
              <a:defRPr/>
            </a:pPr>
            <a:fld id="{E86DCD5A-1682-9A4A-A8BE-C69B256BA033}" type="slidenum">
              <a:rPr lang="en-US" altLang="en-US"/>
              <a:pPr>
                <a:defRPr/>
              </a:pPr>
              <a:t>‹#›</a:t>
            </a:fld>
            <a:endParaRPr lang="en-US" altLang="en-US"/>
          </a:p>
        </p:txBody>
      </p:sp>
    </p:spTree>
    <p:extLst>
      <p:ext uri="{BB962C8B-B14F-4D97-AF65-F5344CB8AC3E}">
        <p14:creationId xmlns:p14="http://schemas.microsoft.com/office/powerpoint/2010/main" val="3761828218"/>
      </p:ext>
    </p:extLst>
  </p:cSld>
  <p:clrMapOvr>
    <a:masterClrMapping/>
  </p:clrMapOvr>
  <p:transition/>
</p:sldLayout>
</file>

<file path=ppt/slideLayouts/slideLayout4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eaLnBrk="0" hangingPunct="0">
              <a:defRPr smtClean="0"/>
            </a:lvl1pPr>
          </a:lstStyle>
          <a:p>
            <a:pPr>
              <a:defRPr/>
            </a:pPr>
            <a:fld id="{B82F0991-4873-3C42-B683-77E9BCEE3FE6}" type="slidenum">
              <a:rPr lang="en-US" altLang="en-US"/>
              <a:pPr>
                <a:defRPr/>
              </a:pPr>
              <a:t>‹#›</a:t>
            </a:fld>
            <a:endParaRPr lang="en-US" altLang="en-US"/>
          </a:p>
        </p:txBody>
      </p:sp>
    </p:spTree>
    <p:extLst>
      <p:ext uri="{BB962C8B-B14F-4D97-AF65-F5344CB8AC3E}">
        <p14:creationId xmlns:p14="http://schemas.microsoft.com/office/powerpoint/2010/main" val="880693441"/>
      </p:ext>
    </p:extLst>
  </p:cSld>
  <p:clrMapOvr>
    <a:masterClrMapping/>
  </p:clrMapOvr>
  <p:transition/>
</p:sldLayout>
</file>

<file path=ppt/slideLayouts/slideLayout4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eaLnBrk="0" hangingPunct="0">
              <a:defRPr smtClean="0"/>
            </a:lvl1pPr>
          </a:lstStyle>
          <a:p>
            <a:pPr>
              <a:defRPr/>
            </a:pPr>
            <a:fld id="{CB8C91F0-DD8C-7E4D-9F03-2FF316F79135}" type="slidenum">
              <a:rPr lang="en-US" altLang="en-US"/>
              <a:pPr>
                <a:defRPr/>
              </a:pPr>
              <a:t>‹#›</a:t>
            </a:fld>
            <a:endParaRPr lang="en-US" altLang="en-US"/>
          </a:p>
        </p:txBody>
      </p:sp>
    </p:spTree>
    <p:extLst>
      <p:ext uri="{BB962C8B-B14F-4D97-AF65-F5344CB8AC3E}">
        <p14:creationId xmlns:p14="http://schemas.microsoft.com/office/powerpoint/2010/main" val="2831490560"/>
      </p:ext>
    </p:extLst>
  </p:cSld>
  <p:clrMapOvr>
    <a:masterClrMapping/>
  </p:clrMapOvr>
  <p:transition/>
</p:sldLayout>
</file>

<file path=ppt/slideLayouts/slideLayout411.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eaLnBrk="0" hangingPunct="0">
              <a:defRPr smtClean="0"/>
            </a:lvl1pPr>
          </a:lstStyle>
          <a:p>
            <a:pPr>
              <a:defRPr/>
            </a:pPr>
            <a:fld id="{62F0A46D-7C23-D442-BDA7-74E36D162CC8}" type="slidenum">
              <a:rPr lang="en-US" altLang="en-US"/>
              <a:pPr>
                <a:defRPr/>
              </a:pPr>
              <a:t>‹#›</a:t>
            </a:fld>
            <a:endParaRPr lang="en-US" altLang="en-US"/>
          </a:p>
        </p:txBody>
      </p:sp>
    </p:spTree>
    <p:extLst>
      <p:ext uri="{BB962C8B-B14F-4D97-AF65-F5344CB8AC3E}">
        <p14:creationId xmlns:p14="http://schemas.microsoft.com/office/powerpoint/2010/main" val="166955143"/>
      </p:ext>
    </p:extLst>
  </p:cSld>
  <p:clrMapOvr>
    <a:masterClrMapping/>
  </p:clrMapOvr>
  <p:transition/>
</p:sldLayout>
</file>

<file path=ppt/slideLayouts/slideLayout4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prstClr val="black"/>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prstClr val="black"/>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prstClr val="black"/>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prstClr val="black"/>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prstClr val="black"/>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930401317"/>
      </p:ext>
    </p:extLst>
  </p:cSld>
  <p:clrMapOvr>
    <a:masterClrMapping/>
  </p:clrMapOvr>
  <p:transition/>
</p:sldLayout>
</file>

<file path=ppt/slideLayouts/slideLayout4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040768776"/>
      </p:ext>
    </p:extLst>
  </p:cSld>
  <p:clrMapOvr>
    <a:masterClrMapping/>
  </p:clrMapOvr>
  <p:transition/>
</p:sldLayout>
</file>

<file path=ppt/slideLayouts/slideLayout4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260511931"/>
      </p:ext>
    </p:extLst>
  </p:cSld>
  <p:clrMapOvr>
    <a:masterClrMapping/>
  </p:clrMapOvr>
  <p:transition/>
</p:sldLayout>
</file>

<file path=ppt/slideLayouts/slideLayout4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986174166"/>
      </p:ext>
    </p:extLst>
  </p:cSld>
  <p:clrMapOvr>
    <a:masterClrMapping/>
  </p:clrMapOvr>
  <p:transition/>
</p:sldLayout>
</file>

<file path=ppt/slideLayouts/slideLayout4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489919389"/>
      </p:ext>
    </p:extLst>
  </p:cSld>
  <p:clrMapOvr>
    <a:masterClrMapping/>
  </p:clrMapOvr>
  <p:transition/>
</p:sldLayout>
</file>

<file path=ppt/slideLayouts/slideLayout4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805318677"/>
      </p:ext>
    </p:extLst>
  </p:cSld>
  <p:clrMapOvr>
    <a:masterClrMapping/>
  </p:clrMapOvr>
  <p:transition/>
</p:sldLayout>
</file>

<file path=ppt/slideLayouts/slideLayout4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4277374766"/>
      </p:ext>
    </p:extLst>
  </p:cSld>
  <p:clrMapOvr>
    <a:masterClrMapping/>
  </p:clrMapOvr>
  <p:transition/>
</p:sldLayout>
</file>

<file path=ppt/slideLayouts/slideLayout4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868041354"/>
      </p:ext>
    </p:extLst>
  </p:cSld>
  <p:clrMapOvr>
    <a:masterClrMapping/>
  </p:clrMapOvr>
  <p:transition/>
</p:sldLayout>
</file>

<file path=ppt/slideLayouts/slideLayout4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143398135"/>
      </p:ext>
    </p:extLst>
  </p:cSld>
  <p:clrMapOvr>
    <a:masterClrMapping/>
  </p:clrMapOvr>
  <p:transition/>
</p:sldLayout>
</file>

<file path=ppt/slideLayouts/slideLayout4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629488110"/>
      </p:ext>
    </p:extLst>
  </p:cSld>
  <p:clrMapOvr>
    <a:masterClrMapping/>
  </p:clrMapOvr>
  <p:transition/>
</p:sldLayout>
</file>

<file path=ppt/slideLayouts/slideLayout4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533301839"/>
      </p:ext>
    </p:extLst>
  </p:cSld>
  <p:clrMapOvr>
    <a:masterClrMapping/>
  </p:clrMapOvr>
  <p:transition/>
</p:sldLayout>
</file>

<file path=ppt/slideLayouts/slideLayout4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234625789"/>
      </p:ext>
    </p:extLst>
  </p:cSld>
  <p:clrMapOvr>
    <a:masterClrMapping/>
  </p:clrMapOvr>
  <p:transition/>
</p:sldLayout>
</file>

<file path=ppt/slideLayouts/slideLayout4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3588409016"/>
      </p:ext>
    </p:extLst>
  </p:cSld>
  <p:clrMapOvr>
    <a:masterClrMapping/>
  </p:clrMapOvr>
  <p:transition/>
</p:sldLayout>
</file>

<file path=ppt/slideLayouts/slideLayout4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3816495892"/>
      </p:ext>
    </p:extLst>
  </p:cSld>
  <p:clrMapOvr>
    <a:masterClrMapping/>
  </p:clrMapOvr>
  <p:transition/>
</p:sldLayout>
</file>

<file path=ppt/slideLayouts/slideLayout4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4031889725"/>
      </p:ext>
    </p:extLst>
  </p:cSld>
  <p:clrMapOvr>
    <a:masterClrMapping/>
  </p:clrMapOvr>
  <p:transition/>
</p:sldLayout>
</file>

<file path=ppt/slideLayouts/slideLayout4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1043419311"/>
      </p:ext>
    </p:extLst>
  </p:cSld>
  <p:clrMapOvr>
    <a:masterClrMapping/>
  </p:clrMapOvr>
  <p:transition/>
</p:sldLayout>
</file>

<file path=ppt/slideLayouts/slideLayout4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3287196653"/>
      </p:ext>
    </p:extLst>
  </p:cSld>
  <p:clrMapOvr>
    <a:masterClrMapping/>
  </p:clrMapOvr>
  <p:transition/>
</p:sldLayout>
</file>

<file path=ppt/slideLayouts/slideLayout4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3443399964"/>
      </p:ext>
    </p:extLst>
  </p:cSld>
  <p:clrMapOvr>
    <a:masterClrMapping/>
  </p:clrMapOvr>
  <p:transition/>
</p:sldLayout>
</file>

<file path=ppt/slideLayouts/slideLayout4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1491952778"/>
      </p:ext>
    </p:extLst>
  </p:cSld>
  <p:clrMapOvr>
    <a:masterClrMapping/>
  </p:clrMapOvr>
  <p:transition/>
</p:sldLayout>
</file>

<file path=ppt/slideLayouts/slideLayout4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3665507306"/>
      </p:ext>
    </p:extLst>
  </p:cSld>
  <p:clrMapOvr>
    <a:masterClrMapping/>
  </p:clrMapOvr>
  <p:transition/>
</p:sldLayout>
</file>

<file path=ppt/slideLayouts/slideLayout4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182677281"/>
      </p:ext>
    </p:extLst>
  </p:cSld>
  <p:clrMapOvr>
    <a:masterClrMapping/>
  </p:clrMapOvr>
  <p:transition/>
</p:sldLayout>
</file>

<file path=ppt/slideLayouts/slideLayout4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3820621740"/>
      </p:ext>
    </p:extLst>
  </p:cSld>
  <p:clrMapOvr>
    <a:masterClrMapping/>
  </p:clrMapOvr>
  <p:transition/>
</p:sldLayout>
</file>

<file path=ppt/slideLayouts/slideLayout4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47456820"/>
      </p:ext>
    </p:extLst>
  </p:cSld>
  <p:clrMapOvr>
    <a:masterClrMapping/>
  </p:clrMapOvr>
  <p:transition/>
</p:sldLayout>
</file>

<file path=ppt/slideLayouts/slideLayout4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74926908"/>
      </p:ext>
    </p:extLst>
  </p:cSld>
  <p:clrMapOvr>
    <a:masterClrMapping/>
  </p:clrMapOvr>
  <p:transition/>
</p:sldLayout>
</file>

<file path=ppt/slideLayouts/slideLayout4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56354275"/>
      </p:ext>
    </p:extLst>
  </p:cSld>
  <p:clrMapOvr>
    <a:masterClrMapping/>
  </p:clrMapOvr>
  <p:transition/>
</p:sldLayout>
</file>

<file path=ppt/slideLayouts/slideLayout4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63248345"/>
      </p:ext>
    </p:extLst>
  </p:cSld>
  <p:clrMapOvr>
    <a:masterClrMapping/>
  </p:clrMapOvr>
  <p:transition/>
</p:sldLayout>
</file>

<file path=ppt/slideLayouts/slideLayout4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9797984"/>
      </p:ext>
    </p:extLst>
  </p:cSld>
  <p:clrMapOvr>
    <a:masterClrMapping/>
  </p:clrMapOvr>
  <p:transition/>
</p:sldLayout>
</file>

<file path=ppt/slideLayouts/slideLayout4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16771066"/>
      </p:ext>
    </p:extLst>
  </p:cSld>
  <p:clrMapOvr>
    <a:masterClrMapping/>
  </p:clrMapOvr>
  <p:transition/>
</p:sldLayout>
</file>

<file path=ppt/slideLayouts/slideLayout4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46128682"/>
      </p:ext>
    </p:extLst>
  </p:cSld>
  <p:clrMapOvr>
    <a:masterClrMapping/>
  </p:clrMapOvr>
  <p:transition/>
</p:sldLayout>
</file>

<file path=ppt/slideLayouts/slideLayout4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06798312"/>
      </p:ext>
    </p:extLst>
  </p:cSld>
  <p:clrMapOvr>
    <a:masterClrMapping/>
  </p:clrMapOvr>
  <p:transition/>
</p:sldLayout>
</file>

<file path=ppt/slideLayouts/slideLayout4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49677376"/>
      </p:ext>
    </p:extLst>
  </p:cSld>
  <p:clrMapOvr>
    <a:masterClrMapping/>
  </p:clrMapOvr>
  <p:transition/>
</p:sldLayout>
</file>

<file path=ppt/slideLayouts/slideLayout4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46940184"/>
      </p:ext>
    </p:extLst>
  </p:cSld>
  <p:clrMapOvr>
    <a:masterClrMapping/>
  </p:clrMapOvr>
  <p:transition/>
</p:sldLayout>
</file>

<file path=ppt/slideLayouts/slideLayout4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98021759"/>
      </p:ext>
    </p:extLst>
  </p:cSld>
  <p:clrMapOvr>
    <a:masterClrMapping/>
  </p:clrMapOvr>
  <p:transition/>
</p:sldLayout>
</file>

<file path=ppt/slideLayouts/slideLayout4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3"/>
            <a:ext cx="7772400" cy="1470025"/>
          </a:xfrm>
        </p:spPr>
        <p:txBody>
          <a:bodyPr lIns="91440"/>
          <a:lstStyle>
            <a:lvl1pPr algn="ctr">
              <a:defRPr/>
            </a:lvl1p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920D214A-2AFC-4BE3-89FE-6518807E148F}" type="datetime1">
              <a:rPr lang="en-US" smtClean="0"/>
              <a:t>1/18/23</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922012122"/>
      </p:ext>
    </p:extLst>
  </p:cSld>
  <p:clrMapOvr>
    <a:masterClrMapping/>
  </p:clrMapOvr>
</p:sldLayout>
</file>

<file path=ppt/slideLayouts/slideLayout4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4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E9021861-6BD7-4EE9-A68B-37E75913A333}" type="datetime1">
              <a:rPr lang="en-US" smtClean="0"/>
              <a:t>1/18/23</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909742792"/>
      </p:ext>
    </p:extLst>
  </p:cSld>
  <p:clrMapOvr>
    <a:masterClrMapping/>
  </p:clrMapOvr>
</p:sldLayout>
</file>

<file path=ppt/slideLayouts/slideLayout4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CE294271-EC2C-4AA4-B1D8-6325DBCD6885}" type="datetime1">
              <a:rPr lang="en-US" smtClean="0"/>
              <a:t>1/18/23</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639459670"/>
      </p:ext>
    </p:extLst>
  </p:cSld>
  <p:clrMapOvr>
    <a:masterClrMapping/>
  </p:clrMapOvr>
</p:sldLayout>
</file>

<file path=ppt/slideLayouts/slideLayout4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C26C81D6-5C0A-4888-8AA2-94A703B72A86}" type="datetime1">
              <a:rPr lang="en-US" smtClean="0"/>
              <a:t>1/18/23</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586836580"/>
      </p:ext>
    </p:extLst>
  </p:cSld>
  <p:clrMapOvr>
    <a:masterClrMapping/>
  </p:clrMapOvr>
</p:sldLayout>
</file>

<file path=ppt/slideLayouts/slideLayout4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9"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9"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356358"/>
            <a:ext cx="2133600" cy="365125"/>
          </a:xfrm>
          <a:prstGeom prst="rect">
            <a:avLst/>
          </a:prstGeom>
        </p:spPr>
        <p:txBody>
          <a:bodyPr/>
          <a:lstStyle/>
          <a:p>
            <a:fld id="{5C6A7242-E7F0-452E-9AAD-6A266A1C3304}" type="datetime1">
              <a:rPr lang="en-US" smtClean="0"/>
              <a:t>1/18/23</a:t>
            </a:fld>
            <a:endParaRPr lang="en-US"/>
          </a:p>
        </p:txBody>
      </p:sp>
      <p:sp>
        <p:nvSpPr>
          <p:cNvPr id="8" name="Footer Placeholder 7"/>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2538937078"/>
      </p:ext>
    </p:extLst>
  </p:cSld>
  <p:clrMapOvr>
    <a:masterClrMapping/>
  </p:clrMapOvr>
</p:sldLayout>
</file>

<file path=ppt/slideLayouts/slideLayout4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6356358"/>
            <a:ext cx="2133600" cy="365125"/>
          </a:xfrm>
          <a:prstGeom prst="rect">
            <a:avLst/>
          </a:prstGeom>
        </p:spPr>
        <p:txBody>
          <a:bodyPr/>
          <a:lstStyle/>
          <a:p>
            <a:fld id="{E4A2E865-F686-4BA8-A1F8-7363E1251590}" type="datetime1">
              <a:rPr lang="en-US" smtClean="0"/>
              <a:t>1/18/23</a:t>
            </a:fld>
            <a:endParaRPr lang="en-US"/>
          </a:p>
        </p:txBody>
      </p:sp>
      <p:sp>
        <p:nvSpPr>
          <p:cNvPr id="4" name="Footer Placeholder 3"/>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626248155"/>
      </p:ext>
    </p:extLst>
  </p:cSld>
  <p:clrMapOvr>
    <a:masterClrMapping/>
  </p:clrMapOvr>
</p:sldLayout>
</file>

<file path=ppt/slideLayouts/slideLayout4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8"/>
            <a:ext cx="2133600" cy="365125"/>
          </a:xfrm>
          <a:prstGeom prst="rect">
            <a:avLst/>
          </a:prstGeom>
        </p:spPr>
        <p:txBody>
          <a:bodyPr/>
          <a:lstStyle/>
          <a:p>
            <a:fld id="{13858B6D-F0A8-4A5A-A21C-F2DDFAEE91CA}" type="datetime1">
              <a:rPr lang="en-US" smtClean="0"/>
              <a:t>1/18/23</a:t>
            </a:fld>
            <a:endParaRPr lang="en-US"/>
          </a:p>
        </p:txBody>
      </p:sp>
      <p:sp>
        <p:nvSpPr>
          <p:cNvPr id="3" name="Footer Placeholder 2"/>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957706365"/>
      </p:ext>
    </p:extLst>
  </p:cSld>
  <p:clrMapOvr>
    <a:masterClrMapping/>
  </p:clrMapOvr>
</p:sldLayout>
</file>

<file path=ppt/slideLayouts/slideLayout4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4BE59F63-4AED-4D19-AEDC-2344A5DC207C}" type="datetime1">
              <a:rPr lang="en-US" smtClean="0"/>
              <a:t>1/18/23</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66082106"/>
      </p:ext>
    </p:extLst>
  </p:cSld>
  <p:clrMapOvr>
    <a:masterClrMapping/>
  </p:clrMapOvr>
</p:sldLayout>
</file>

<file path=ppt/slideLayouts/slideLayout4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CE2DF23D-22DE-41A0-9045-8939205C2A67}" type="datetime1">
              <a:rPr lang="en-US" smtClean="0"/>
              <a:t>1/18/23</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1612540118"/>
      </p:ext>
    </p:extLst>
  </p:cSld>
  <p:clrMapOvr>
    <a:masterClrMapping/>
  </p:clrMapOvr>
</p:sldLayout>
</file>

<file path=ppt/slideLayouts/slideLayout4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206B5BB5-C062-4C16-8C4E-0D7EE65EA5A7}" type="datetime1">
              <a:rPr lang="en-US" smtClean="0"/>
              <a:t>1/18/23</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305648210"/>
      </p:ext>
    </p:extLst>
  </p:cSld>
  <p:clrMapOvr>
    <a:masterClrMapping/>
  </p:clrMapOvr>
</p:sldLayout>
</file>

<file path=ppt/slideLayouts/slideLayout4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6"/>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6"/>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93CCC17E-136C-4D5B-9C83-1E9F6F691804}" type="datetime1">
              <a:rPr lang="en-US" smtClean="0"/>
              <a:t>1/18/23</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Tree>
    <p:extLst>
      <p:ext uri="{BB962C8B-B14F-4D97-AF65-F5344CB8AC3E}">
        <p14:creationId xmlns:p14="http://schemas.microsoft.com/office/powerpoint/2010/main" val="3726393183"/>
      </p:ext>
    </p:extLst>
  </p:cSld>
  <p:clrMapOvr>
    <a:masterClrMapping/>
  </p:clrMapOvr>
</p:sldLayout>
</file>

<file path=ppt/slideLayouts/slideLayout45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eaLnBrk="1" hangingPunct="1">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5C66147B-D8F4-B34F-ACFC-F4150A9F5034}" type="slidenum">
              <a:rPr lang="en-US" altLang="en-US"/>
              <a:pPr>
                <a:defRPr/>
              </a:pPr>
              <a:t>‹#›</a:t>
            </a:fld>
            <a:endParaRPr lang="en-US" altLang="en-US"/>
          </a:p>
        </p:txBody>
      </p:sp>
    </p:spTree>
    <p:extLst>
      <p:ext uri="{BB962C8B-B14F-4D97-AF65-F5344CB8AC3E}">
        <p14:creationId xmlns:p14="http://schemas.microsoft.com/office/powerpoint/2010/main" val="194996880"/>
      </p:ext>
    </p:extLst>
  </p:cSld>
  <p:clrMapOvr>
    <a:masterClrMapping/>
  </p:clrMapOvr>
  <p:transition/>
</p:sldLayout>
</file>

<file path=ppt/slideLayouts/slideLayout4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B4B655F-9513-DB41-847A-CB5F5ABCD6B3}" type="slidenum">
              <a:rPr lang="en-US" altLang="en-US"/>
              <a:pPr>
                <a:defRPr/>
              </a:pPr>
              <a:t>‹#›</a:t>
            </a:fld>
            <a:endParaRPr lang="en-US" altLang="en-US"/>
          </a:p>
        </p:txBody>
      </p:sp>
    </p:spTree>
    <p:extLst>
      <p:ext uri="{BB962C8B-B14F-4D97-AF65-F5344CB8AC3E}">
        <p14:creationId xmlns:p14="http://schemas.microsoft.com/office/powerpoint/2010/main" val="3022748827"/>
      </p:ext>
    </p:extLst>
  </p:cSld>
  <p:clrMapOvr>
    <a:masterClrMapping/>
  </p:clrMapOvr>
  <p:transition/>
</p:sldLayout>
</file>

<file path=ppt/slideLayouts/slideLayout4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CF70262A-25C7-1D4F-BA49-9AAD51FA1D0E}" type="slidenum">
              <a:rPr lang="en-US" altLang="en-US"/>
              <a:pPr>
                <a:defRPr/>
              </a:pPr>
              <a:t>‹#›</a:t>
            </a:fld>
            <a:endParaRPr lang="en-US" altLang="en-US"/>
          </a:p>
        </p:txBody>
      </p:sp>
    </p:spTree>
    <p:extLst>
      <p:ext uri="{BB962C8B-B14F-4D97-AF65-F5344CB8AC3E}">
        <p14:creationId xmlns:p14="http://schemas.microsoft.com/office/powerpoint/2010/main" val="2844348648"/>
      </p:ext>
    </p:extLst>
  </p:cSld>
  <p:clrMapOvr>
    <a:masterClrMapping/>
  </p:clrMapOvr>
  <p:transition/>
</p:sldLayout>
</file>

<file path=ppt/slideLayouts/slideLayout4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6AFF24C-C776-6444-B9B7-94F550F93C13}" type="slidenum">
              <a:rPr lang="en-US" altLang="en-US"/>
              <a:pPr>
                <a:defRPr/>
              </a:pPr>
              <a:t>‹#›</a:t>
            </a:fld>
            <a:endParaRPr lang="en-US" altLang="en-US"/>
          </a:p>
        </p:txBody>
      </p:sp>
    </p:spTree>
    <p:extLst>
      <p:ext uri="{BB962C8B-B14F-4D97-AF65-F5344CB8AC3E}">
        <p14:creationId xmlns:p14="http://schemas.microsoft.com/office/powerpoint/2010/main" val="673294743"/>
      </p:ext>
    </p:extLst>
  </p:cSld>
  <p:clrMapOvr>
    <a:masterClrMapping/>
  </p:clrMapOvr>
  <p:transition/>
</p:sldLayout>
</file>

<file path=ppt/slideLayouts/slideLayout4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13D46D27-56D0-344A-BE31-89C869EBEEAE}" type="slidenum">
              <a:rPr lang="en-US" altLang="en-US"/>
              <a:pPr>
                <a:defRPr/>
              </a:pPr>
              <a:t>‹#›</a:t>
            </a:fld>
            <a:endParaRPr lang="en-US" altLang="en-US"/>
          </a:p>
        </p:txBody>
      </p:sp>
    </p:spTree>
    <p:extLst>
      <p:ext uri="{BB962C8B-B14F-4D97-AF65-F5344CB8AC3E}">
        <p14:creationId xmlns:p14="http://schemas.microsoft.com/office/powerpoint/2010/main" val="2431732729"/>
      </p:ext>
    </p:extLst>
  </p:cSld>
  <p:clrMapOvr>
    <a:masterClrMapping/>
  </p:clrMapOvr>
  <p:transition/>
</p:sldLayout>
</file>

<file path=ppt/slideLayouts/slideLayout4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4925BFE8-1EE5-7749-87C6-59D761839782}" type="slidenum">
              <a:rPr lang="en-US" altLang="en-US"/>
              <a:pPr>
                <a:defRPr/>
              </a:pPr>
              <a:t>‹#›</a:t>
            </a:fld>
            <a:endParaRPr lang="en-US" altLang="en-US"/>
          </a:p>
        </p:txBody>
      </p:sp>
    </p:spTree>
    <p:extLst>
      <p:ext uri="{BB962C8B-B14F-4D97-AF65-F5344CB8AC3E}">
        <p14:creationId xmlns:p14="http://schemas.microsoft.com/office/powerpoint/2010/main" val="978746972"/>
      </p:ext>
    </p:extLst>
  </p:cSld>
  <p:clrMapOvr>
    <a:masterClrMapping/>
  </p:clrMapOvr>
  <p:transition/>
</p:sldLayout>
</file>

<file path=ppt/slideLayouts/slideLayout4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9151F3C-38B5-C447-BBE5-70E1ABFC6BB2}" type="slidenum">
              <a:rPr lang="en-US" altLang="en-US"/>
              <a:pPr>
                <a:defRPr/>
              </a:pPr>
              <a:t>‹#›</a:t>
            </a:fld>
            <a:endParaRPr lang="en-US" altLang="en-US"/>
          </a:p>
        </p:txBody>
      </p:sp>
    </p:spTree>
    <p:extLst>
      <p:ext uri="{BB962C8B-B14F-4D97-AF65-F5344CB8AC3E}">
        <p14:creationId xmlns:p14="http://schemas.microsoft.com/office/powerpoint/2010/main" val="2386205692"/>
      </p:ext>
    </p:extLst>
  </p:cSld>
  <p:clrMapOvr>
    <a:masterClrMapping/>
  </p:clrMapOvr>
  <p:transition/>
</p:sldLayout>
</file>

<file path=ppt/slideLayouts/slideLayout4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07B9740-5855-2A42-B252-D99EB4C57248}" type="slidenum">
              <a:rPr lang="en-US" altLang="en-US"/>
              <a:pPr>
                <a:defRPr/>
              </a:pPr>
              <a:t>‹#›</a:t>
            </a:fld>
            <a:endParaRPr lang="en-US" altLang="en-US"/>
          </a:p>
        </p:txBody>
      </p:sp>
    </p:spTree>
    <p:extLst>
      <p:ext uri="{BB962C8B-B14F-4D97-AF65-F5344CB8AC3E}">
        <p14:creationId xmlns:p14="http://schemas.microsoft.com/office/powerpoint/2010/main" val="666324575"/>
      </p:ext>
    </p:extLst>
  </p:cSld>
  <p:clrMapOvr>
    <a:masterClrMapping/>
  </p:clrMapOvr>
  <p:transition/>
</p:sldLayout>
</file>

<file path=ppt/slideLayouts/slideLayout4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DC5EF0D-3683-CA41-828D-672F2E3955A1}" type="slidenum">
              <a:rPr lang="en-US" altLang="en-US"/>
              <a:pPr>
                <a:defRPr/>
              </a:pPr>
              <a:t>‹#›</a:t>
            </a:fld>
            <a:endParaRPr lang="en-US" altLang="en-US"/>
          </a:p>
        </p:txBody>
      </p:sp>
    </p:spTree>
    <p:extLst>
      <p:ext uri="{BB962C8B-B14F-4D97-AF65-F5344CB8AC3E}">
        <p14:creationId xmlns:p14="http://schemas.microsoft.com/office/powerpoint/2010/main" val="1766707855"/>
      </p:ext>
    </p:extLst>
  </p:cSld>
  <p:clrMapOvr>
    <a:masterClrMapping/>
  </p:clrMapOvr>
  <p:transition/>
</p:sldLayout>
</file>

<file path=ppt/slideLayouts/slideLayout4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D11A51B-8B96-BD4C-95B5-FCA03A36A313}" type="slidenum">
              <a:rPr lang="en-US" altLang="en-US"/>
              <a:pPr>
                <a:defRPr/>
              </a:pPr>
              <a:t>‹#›</a:t>
            </a:fld>
            <a:endParaRPr lang="en-US" altLang="en-US"/>
          </a:p>
        </p:txBody>
      </p:sp>
    </p:spTree>
    <p:extLst>
      <p:ext uri="{BB962C8B-B14F-4D97-AF65-F5344CB8AC3E}">
        <p14:creationId xmlns:p14="http://schemas.microsoft.com/office/powerpoint/2010/main" val="2452579808"/>
      </p:ext>
    </p:extLst>
  </p:cSld>
  <p:clrMapOvr>
    <a:masterClrMapping/>
  </p:clrMapOvr>
  <p:transition/>
</p:sldLayout>
</file>

<file path=ppt/slideLayouts/slideLayout4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689F2BAA-D8FE-2C4D-A9A5-9491AFC1AF7D}" type="slidenum">
              <a:rPr lang="en-US" altLang="en-US"/>
              <a:pPr>
                <a:defRPr/>
              </a:pPr>
              <a:t>‹#›</a:t>
            </a:fld>
            <a:endParaRPr lang="en-US" altLang="en-US"/>
          </a:p>
        </p:txBody>
      </p:sp>
    </p:spTree>
    <p:extLst>
      <p:ext uri="{BB962C8B-B14F-4D97-AF65-F5344CB8AC3E}">
        <p14:creationId xmlns:p14="http://schemas.microsoft.com/office/powerpoint/2010/main" val="110139324"/>
      </p:ext>
    </p:extLst>
  </p:cSld>
  <p:clrMapOvr>
    <a:masterClrMapping/>
  </p:clrMapOvr>
  <p:transition/>
</p:sldLayout>
</file>

<file path=ppt/slideLayouts/slideLayout46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02" tIns="45702" rIns="91402" bIns="45702"/>
          <a:lstStyle/>
          <a:p>
            <a:pPr defTabSz="914024"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02" tIns="45702" rIns="91402" bIns="45702" numCol="1" anchor="b" anchorCtr="0" compatLnSpc="1">
            <a:prstTxWarp prst="textNoShape">
              <a:avLst/>
            </a:prstTxWarp>
          </a:bodyPr>
          <a:lstStyle>
            <a:lvl1pPr>
              <a:defRPr sz="1200">
                <a:latin typeface="Garamond" pitchFamily="18" charset="0"/>
              </a:defRPr>
            </a:lvl1pPr>
          </a:lstStyle>
          <a:p>
            <a:pPr defTabSz="914024"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41698652"/>
      </p:ext>
    </p:extLst>
  </p:cSld>
  <p:clrMapOvr>
    <a:masterClrMapping/>
  </p:clrMapOvr>
  <p:transition/>
</p:sldLayout>
</file>

<file path=ppt/slideLayouts/slideLayout4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38482364"/>
      </p:ext>
    </p:extLst>
  </p:cSld>
  <p:clrMapOvr>
    <a:masterClrMapping/>
  </p:clrMapOvr>
  <p:transition/>
</p:sldLayout>
</file>

<file path=ppt/slideLayouts/slideLayout4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21"/>
            <a:ext cx="7772400" cy="1500187"/>
          </a:xfrm>
        </p:spPr>
        <p:txBody>
          <a:bodyPr anchor="b"/>
          <a:lstStyle>
            <a:lvl1pPr marL="0" indent="0">
              <a:buNone/>
              <a:defRPr sz="2000"/>
            </a:lvl1pPr>
            <a:lvl2pPr marL="457011" indent="0">
              <a:buNone/>
              <a:defRPr sz="1800"/>
            </a:lvl2pPr>
            <a:lvl3pPr marL="914024" indent="0">
              <a:buNone/>
              <a:defRPr sz="1600"/>
            </a:lvl3pPr>
            <a:lvl4pPr marL="1371040" indent="0">
              <a:buNone/>
              <a:defRPr sz="1400"/>
            </a:lvl4pPr>
            <a:lvl5pPr marL="1828052" indent="0">
              <a:buNone/>
              <a:defRPr sz="1400"/>
            </a:lvl5pPr>
            <a:lvl6pPr marL="2285064" indent="0">
              <a:buNone/>
              <a:defRPr sz="1400"/>
            </a:lvl6pPr>
            <a:lvl7pPr marL="2742079" indent="0">
              <a:buNone/>
              <a:defRPr sz="1400"/>
            </a:lvl7pPr>
            <a:lvl8pPr marL="3199088" indent="0">
              <a:buNone/>
              <a:defRPr sz="1400"/>
            </a:lvl8pPr>
            <a:lvl9pPr marL="3656104"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33161478"/>
      </p:ext>
    </p:extLst>
  </p:cSld>
  <p:clrMapOvr>
    <a:masterClrMapping/>
  </p:clrMapOvr>
  <p:transition/>
</p:sldLayout>
</file>

<file path=ppt/slideLayouts/slideLayout4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84185520"/>
      </p:ext>
    </p:extLst>
  </p:cSld>
  <p:clrMapOvr>
    <a:masterClrMapping/>
  </p:clrMapOvr>
  <p:transition/>
</p:sldLayout>
</file>

<file path=ppt/slideLayouts/slideLayout4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54878452"/>
      </p:ext>
    </p:extLst>
  </p:cSld>
  <p:clrMapOvr>
    <a:masterClrMapping/>
  </p:clrMapOvr>
  <p:transition/>
</p:sldLayout>
</file>

<file path=ppt/slideLayouts/slideLayout4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09680095"/>
      </p:ext>
    </p:extLst>
  </p:cSld>
  <p:clrMapOvr>
    <a:masterClrMapping/>
  </p:clrMapOvr>
  <p:transition/>
</p:sldLayout>
</file>

<file path=ppt/slideLayouts/slideLayout4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2736310"/>
      </p:ext>
    </p:extLst>
  </p:cSld>
  <p:clrMapOvr>
    <a:masterClrMapping/>
  </p:clrMapOvr>
  <p:transition/>
</p:sldLayout>
</file>

<file path=ppt/slideLayouts/slideLayout4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31627763"/>
      </p:ext>
    </p:extLst>
  </p:cSld>
  <p:clrMapOvr>
    <a:masterClrMapping/>
  </p:clrMapOvr>
  <p:transition/>
</p:sldLayout>
</file>

<file path=ppt/slideLayouts/slideLayout4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11" indent="0">
              <a:buNone/>
              <a:defRPr sz="2800"/>
            </a:lvl2pPr>
            <a:lvl3pPr marL="914024" indent="0">
              <a:buNone/>
              <a:defRPr sz="2400"/>
            </a:lvl3pPr>
            <a:lvl4pPr marL="1371040" indent="0">
              <a:buNone/>
              <a:defRPr sz="2000"/>
            </a:lvl4pPr>
            <a:lvl5pPr marL="1828052" indent="0">
              <a:buNone/>
              <a:defRPr sz="2000"/>
            </a:lvl5pPr>
            <a:lvl6pPr marL="2285064" indent="0">
              <a:buNone/>
              <a:defRPr sz="2000"/>
            </a:lvl6pPr>
            <a:lvl7pPr marL="2742079" indent="0">
              <a:buNone/>
              <a:defRPr sz="2000"/>
            </a:lvl7pPr>
            <a:lvl8pPr marL="3199088" indent="0">
              <a:buNone/>
              <a:defRPr sz="2000"/>
            </a:lvl8pPr>
            <a:lvl9pPr marL="3656104"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97407949"/>
      </p:ext>
    </p:extLst>
  </p:cSld>
  <p:clrMapOvr>
    <a:masterClrMapping/>
  </p:clrMapOvr>
  <p:transition/>
</p:sldLayout>
</file>

<file path=ppt/slideLayouts/slideLayout4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91999752"/>
      </p:ext>
    </p:extLst>
  </p:cSld>
  <p:clrMapOvr>
    <a:masterClrMapping/>
  </p:clrMapOvr>
  <p:transition/>
</p:sldLayout>
</file>

<file path=ppt/slideLayouts/slideLayout4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07868246"/>
      </p:ext>
    </p:extLst>
  </p:cSld>
  <p:clrMapOvr>
    <a:masterClrMapping/>
  </p:clrMapOvr>
  <p:transition/>
</p:sldLayout>
</file>

<file path=ppt/slideLayouts/slideLayout47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403425495"/>
      </p:ext>
    </p:extLst>
  </p:cSld>
  <p:clrMapOvr>
    <a:masterClrMapping/>
  </p:clrMapOvr>
  <p:transition/>
</p:sldLayout>
</file>

<file path=ppt/slideLayouts/slideLayout4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3470731054"/>
      </p:ext>
    </p:extLst>
  </p:cSld>
  <p:clrMapOvr>
    <a:masterClrMapping/>
  </p:clrMapOvr>
  <p:transition/>
</p:sldLayout>
</file>

<file path=ppt/slideLayouts/slideLayout4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1852116492"/>
      </p:ext>
    </p:extLst>
  </p:cSld>
  <p:clrMapOvr>
    <a:masterClrMapping/>
  </p:clrMapOvr>
  <p:transition/>
</p:sldLayout>
</file>

<file path=ppt/slideLayouts/slideLayout4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1969844510"/>
      </p:ext>
    </p:extLst>
  </p:cSld>
  <p:clrMapOvr>
    <a:masterClrMapping/>
  </p:clrMapOvr>
  <p:transition/>
</p:sldLayout>
</file>

<file path=ppt/slideLayouts/slideLayout4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307270744"/>
      </p:ext>
    </p:extLst>
  </p:cSld>
  <p:clrMapOvr>
    <a:masterClrMapping/>
  </p:clrMapOvr>
  <p:transition/>
</p:sldLayout>
</file>

<file path=ppt/slideLayouts/slideLayout4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113182394"/>
      </p:ext>
    </p:extLst>
  </p:cSld>
  <p:clrMapOvr>
    <a:masterClrMapping/>
  </p:clrMapOvr>
  <p:transition/>
</p:sldLayout>
</file>

<file path=ppt/slideLayouts/slideLayout4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3986152822"/>
      </p:ext>
    </p:extLst>
  </p:cSld>
  <p:clrMapOvr>
    <a:masterClrMapping/>
  </p:clrMapOvr>
  <p:transition/>
</p:sldLayout>
</file>

<file path=ppt/slideLayouts/slideLayout4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1062486270"/>
      </p:ext>
    </p:extLst>
  </p:cSld>
  <p:clrMapOvr>
    <a:masterClrMapping/>
  </p:clrMapOvr>
  <p:transition/>
</p:sldLayout>
</file>

<file path=ppt/slideLayouts/slideLayout4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1018878341"/>
      </p:ext>
    </p:extLst>
  </p:cSld>
  <p:clrMapOvr>
    <a:masterClrMapping/>
  </p:clrMapOvr>
  <p:transition/>
</p:sldLayout>
</file>

<file path=ppt/slideLayouts/slideLayout4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2983644539"/>
      </p:ext>
    </p:extLst>
  </p:cSld>
  <p:clrMapOvr>
    <a:masterClrMapping/>
  </p:clrMapOvr>
  <p:transition/>
</p:sldLayout>
</file>

<file path=ppt/slideLayouts/slideLayout4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968205396"/>
      </p:ext>
    </p:extLst>
  </p:cSld>
  <p:clrMapOvr>
    <a:masterClrMapping/>
  </p:clrMapOvr>
  <p:transition/>
</p:sldLayout>
</file>

<file path=ppt/slideLayouts/slideLayout48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CDC00C90-2B48-774D-9D10-ACD2AA1FABF5}"/>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99AEA994-74D3-F245-934E-07CD18FA44C3}"/>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503ED410-A9AE-8449-9FA1-D23B9ED458F9}"/>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C5096B33-C878-B64E-8604-BF7B8540464E}"/>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D5E56938-326F-5F44-80B6-62A0071E3E54}"/>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2C0A28E5-8C47-A644-82FE-3D3608916BE2}"/>
              </a:ext>
            </a:extLst>
          </p:cNvPr>
          <p:cNvSpPr>
            <a:spLocks noGrp="1" noChangeArrowheads="1"/>
          </p:cNvSpPr>
          <p:nvPr>
            <p:ph type="sldNum" sz="quarter" idx="12"/>
          </p:nvPr>
        </p:nvSpPr>
        <p:spPr/>
        <p:txBody>
          <a:bodyPr/>
          <a:lstStyle>
            <a:lvl1pPr>
              <a:defRPr sz="1200"/>
            </a:lvl1pPr>
          </a:lstStyle>
          <a:p>
            <a:pPr>
              <a:defRPr/>
            </a:pPr>
            <a:fld id="{25068BFD-CE97-1846-81A4-E105DC1B4DBA}" type="slidenum">
              <a:rPr lang="en-US" altLang="en-US"/>
              <a:pPr>
                <a:defRPr/>
              </a:pPr>
              <a:t>‹#›</a:t>
            </a:fld>
            <a:endParaRPr lang="en-US" altLang="en-US"/>
          </a:p>
        </p:txBody>
      </p:sp>
    </p:spTree>
    <p:extLst>
      <p:ext uri="{BB962C8B-B14F-4D97-AF65-F5344CB8AC3E}">
        <p14:creationId xmlns:p14="http://schemas.microsoft.com/office/powerpoint/2010/main" val="4043721932"/>
      </p:ext>
    </p:extLst>
  </p:cSld>
  <p:clrMapOvr>
    <a:masterClrMapping/>
  </p:clrMapOvr>
  <p:transition/>
</p:sldLayout>
</file>

<file path=ppt/slideLayouts/slideLayout4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2C7EF4DF-9854-0047-B390-FE284708696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15A02980-DCD2-954D-8D11-E3B6E3D1C240}"/>
              </a:ext>
            </a:extLst>
          </p:cNvPr>
          <p:cNvSpPr>
            <a:spLocks noGrp="1" noChangeArrowheads="1"/>
          </p:cNvSpPr>
          <p:nvPr>
            <p:ph type="sldNum" sz="quarter" idx="11"/>
          </p:nvPr>
        </p:nvSpPr>
        <p:spPr>
          <a:ln/>
        </p:spPr>
        <p:txBody>
          <a:bodyPr/>
          <a:lstStyle>
            <a:lvl1pPr>
              <a:defRPr/>
            </a:lvl1pPr>
          </a:lstStyle>
          <a:p>
            <a:pPr>
              <a:defRPr/>
            </a:pPr>
            <a:fld id="{696CF17A-3047-224B-BC46-DD606BE3B229}" type="slidenum">
              <a:rPr lang="en-US" altLang="en-US"/>
              <a:pPr>
                <a:defRPr/>
              </a:pPr>
              <a:t>‹#›</a:t>
            </a:fld>
            <a:endParaRPr lang="en-US" altLang="en-US"/>
          </a:p>
        </p:txBody>
      </p:sp>
    </p:spTree>
    <p:extLst>
      <p:ext uri="{BB962C8B-B14F-4D97-AF65-F5344CB8AC3E}">
        <p14:creationId xmlns:p14="http://schemas.microsoft.com/office/powerpoint/2010/main" val="165626076"/>
      </p:ext>
    </p:extLst>
  </p:cSld>
  <p:clrMapOvr>
    <a:masterClrMapping/>
  </p:clrMapOvr>
  <p:transition/>
</p:sldLayout>
</file>

<file path=ppt/slideLayouts/slideLayout4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CE49ADBD-06B6-8446-AA68-DEB60554B867}"/>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0FB0AD4B-F99D-A04F-AFEA-C26A531657EF}"/>
              </a:ext>
            </a:extLst>
          </p:cNvPr>
          <p:cNvSpPr>
            <a:spLocks noGrp="1" noChangeArrowheads="1"/>
          </p:cNvSpPr>
          <p:nvPr>
            <p:ph type="sldNum" sz="quarter" idx="11"/>
          </p:nvPr>
        </p:nvSpPr>
        <p:spPr>
          <a:ln/>
        </p:spPr>
        <p:txBody>
          <a:bodyPr/>
          <a:lstStyle>
            <a:lvl1pPr>
              <a:defRPr/>
            </a:lvl1pPr>
          </a:lstStyle>
          <a:p>
            <a:pPr>
              <a:defRPr/>
            </a:pPr>
            <a:fld id="{480945C1-562E-0B43-8BA6-CECFB3DB6883}" type="slidenum">
              <a:rPr lang="en-US" altLang="en-US"/>
              <a:pPr>
                <a:defRPr/>
              </a:pPr>
              <a:t>‹#›</a:t>
            </a:fld>
            <a:endParaRPr lang="en-US" altLang="en-US"/>
          </a:p>
        </p:txBody>
      </p:sp>
    </p:spTree>
    <p:extLst>
      <p:ext uri="{BB962C8B-B14F-4D97-AF65-F5344CB8AC3E}">
        <p14:creationId xmlns:p14="http://schemas.microsoft.com/office/powerpoint/2010/main" val="2847917747"/>
      </p:ext>
    </p:extLst>
  </p:cSld>
  <p:clrMapOvr>
    <a:masterClrMapping/>
  </p:clrMapOvr>
  <p:transition/>
</p:sldLayout>
</file>

<file path=ppt/slideLayouts/slideLayout4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7B0B1CC9-3AFE-3B4A-916B-FD0123FECDB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D0ADB426-B89D-CE46-AC70-3C1BF392FD2A}"/>
              </a:ext>
            </a:extLst>
          </p:cNvPr>
          <p:cNvSpPr>
            <a:spLocks noGrp="1" noChangeArrowheads="1"/>
          </p:cNvSpPr>
          <p:nvPr>
            <p:ph type="sldNum" sz="quarter" idx="11"/>
          </p:nvPr>
        </p:nvSpPr>
        <p:spPr>
          <a:ln/>
        </p:spPr>
        <p:txBody>
          <a:bodyPr/>
          <a:lstStyle>
            <a:lvl1pPr>
              <a:defRPr/>
            </a:lvl1pPr>
          </a:lstStyle>
          <a:p>
            <a:pPr>
              <a:defRPr/>
            </a:pPr>
            <a:fld id="{FD41BB3E-5830-2B45-BB27-0294365D18EF}" type="slidenum">
              <a:rPr lang="en-US" altLang="en-US"/>
              <a:pPr>
                <a:defRPr/>
              </a:pPr>
              <a:t>‹#›</a:t>
            </a:fld>
            <a:endParaRPr lang="en-US" altLang="en-US"/>
          </a:p>
        </p:txBody>
      </p:sp>
    </p:spTree>
    <p:extLst>
      <p:ext uri="{BB962C8B-B14F-4D97-AF65-F5344CB8AC3E}">
        <p14:creationId xmlns:p14="http://schemas.microsoft.com/office/powerpoint/2010/main" val="2759301775"/>
      </p:ext>
    </p:extLst>
  </p:cSld>
  <p:clrMapOvr>
    <a:masterClrMapping/>
  </p:clrMapOvr>
  <p:transition/>
</p:sldLayout>
</file>

<file path=ppt/slideLayouts/slideLayout4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38422B8E-BA55-FE4A-81E9-8B46CBC0B31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2E94FC70-3D31-9340-9E6C-A712F6C3A501}"/>
              </a:ext>
            </a:extLst>
          </p:cNvPr>
          <p:cNvSpPr>
            <a:spLocks noGrp="1" noChangeArrowheads="1"/>
          </p:cNvSpPr>
          <p:nvPr>
            <p:ph type="sldNum" sz="quarter" idx="11"/>
          </p:nvPr>
        </p:nvSpPr>
        <p:spPr>
          <a:ln/>
        </p:spPr>
        <p:txBody>
          <a:bodyPr/>
          <a:lstStyle>
            <a:lvl1pPr>
              <a:defRPr/>
            </a:lvl1pPr>
          </a:lstStyle>
          <a:p>
            <a:pPr>
              <a:defRPr/>
            </a:pPr>
            <a:fld id="{ACEFB2BF-590A-6A48-A02A-D30AA854250D}" type="slidenum">
              <a:rPr lang="en-US" altLang="en-US"/>
              <a:pPr>
                <a:defRPr/>
              </a:pPr>
              <a:t>‹#›</a:t>
            </a:fld>
            <a:endParaRPr lang="en-US" altLang="en-US"/>
          </a:p>
        </p:txBody>
      </p:sp>
    </p:spTree>
    <p:extLst>
      <p:ext uri="{BB962C8B-B14F-4D97-AF65-F5344CB8AC3E}">
        <p14:creationId xmlns:p14="http://schemas.microsoft.com/office/powerpoint/2010/main" val="2982690492"/>
      </p:ext>
    </p:extLst>
  </p:cSld>
  <p:clrMapOvr>
    <a:masterClrMapping/>
  </p:clrMapOvr>
  <p:transition/>
</p:sldLayout>
</file>

<file path=ppt/slideLayouts/slideLayout4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25F3CC42-0BD2-394C-8B7F-5631AD30E6A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4679DEDC-0C3A-3C44-A2D5-4BD3691757A9}"/>
              </a:ext>
            </a:extLst>
          </p:cNvPr>
          <p:cNvSpPr>
            <a:spLocks noGrp="1" noChangeArrowheads="1"/>
          </p:cNvSpPr>
          <p:nvPr>
            <p:ph type="sldNum" sz="quarter" idx="11"/>
          </p:nvPr>
        </p:nvSpPr>
        <p:spPr>
          <a:ln/>
        </p:spPr>
        <p:txBody>
          <a:bodyPr/>
          <a:lstStyle>
            <a:lvl1pPr>
              <a:defRPr/>
            </a:lvl1pPr>
          </a:lstStyle>
          <a:p>
            <a:pPr>
              <a:defRPr/>
            </a:pPr>
            <a:fld id="{CF03530E-84F0-4E4D-97EC-F41FDF532921}" type="slidenum">
              <a:rPr lang="en-US" altLang="en-US"/>
              <a:pPr>
                <a:defRPr/>
              </a:pPr>
              <a:t>‹#›</a:t>
            </a:fld>
            <a:endParaRPr lang="en-US" altLang="en-US"/>
          </a:p>
        </p:txBody>
      </p:sp>
    </p:spTree>
    <p:extLst>
      <p:ext uri="{BB962C8B-B14F-4D97-AF65-F5344CB8AC3E}">
        <p14:creationId xmlns:p14="http://schemas.microsoft.com/office/powerpoint/2010/main" val="2379072469"/>
      </p:ext>
    </p:extLst>
  </p:cSld>
  <p:clrMapOvr>
    <a:masterClrMapping/>
  </p:clrMapOvr>
  <p:transition/>
</p:sldLayout>
</file>

<file path=ppt/slideLayouts/slideLayout4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E18DF1E5-E2E8-6947-99AF-7738B051BC7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9663BC53-9B1F-B146-8B0E-991A3099170E}"/>
              </a:ext>
            </a:extLst>
          </p:cNvPr>
          <p:cNvSpPr>
            <a:spLocks noGrp="1" noChangeArrowheads="1"/>
          </p:cNvSpPr>
          <p:nvPr>
            <p:ph type="sldNum" sz="quarter" idx="11"/>
          </p:nvPr>
        </p:nvSpPr>
        <p:spPr>
          <a:ln/>
        </p:spPr>
        <p:txBody>
          <a:bodyPr/>
          <a:lstStyle>
            <a:lvl1pPr>
              <a:defRPr/>
            </a:lvl1pPr>
          </a:lstStyle>
          <a:p>
            <a:pPr>
              <a:defRPr/>
            </a:pPr>
            <a:fld id="{AF3C5C33-E6A1-4847-95A7-3EBF9E8B9CAD}" type="slidenum">
              <a:rPr lang="en-US" altLang="en-US"/>
              <a:pPr>
                <a:defRPr/>
              </a:pPr>
              <a:t>‹#›</a:t>
            </a:fld>
            <a:endParaRPr lang="en-US" altLang="en-US"/>
          </a:p>
        </p:txBody>
      </p:sp>
    </p:spTree>
    <p:extLst>
      <p:ext uri="{BB962C8B-B14F-4D97-AF65-F5344CB8AC3E}">
        <p14:creationId xmlns:p14="http://schemas.microsoft.com/office/powerpoint/2010/main" val="4021952159"/>
      </p:ext>
    </p:extLst>
  </p:cSld>
  <p:clrMapOvr>
    <a:masterClrMapping/>
  </p:clrMapOvr>
  <p:transition/>
</p:sldLayout>
</file>

<file path=ppt/slideLayouts/slideLayout4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3E7E5B98-DD40-5A4E-A09F-1A9E05C90B7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C4051EDA-0257-094E-A24D-0D703F040B2B}"/>
              </a:ext>
            </a:extLst>
          </p:cNvPr>
          <p:cNvSpPr>
            <a:spLocks noGrp="1" noChangeArrowheads="1"/>
          </p:cNvSpPr>
          <p:nvPr>
            <p:ph type="sldNum" sz="quarter" idx="11"/>
          </p:nvPr>
        </p:nvSpPr>
        <p:spPr>
          <a:ln/>
        </p:spPr>
        <p:txBody>
          <a:bodyPr/>
          <a:lstStyle>
            <a:lvl1pPr>
              <a:defRPr/>
            </a:lvl1pPr>
          </a:lstStyle>
          <a:p>
            <a:pPr>
              <a:defRPr/>
            </a:pPr>
            <a:fld id="{96F1F150-A575-9E40-AA2B-9458DBEC6D59}" type="slidenum">
              <a:rPr lang="en-US" altLang="en-US"/>
              <a:pPr>
                <a:defRPr/>
              </a:pPr>
              <a:t>‹#›</a:t>
            </a:fld>
            <a:endParaRPr lang="en-US" altLang="en-US"/>
          </a:p>
        </p:txBody>
      </p:sp>
    </p:spTree>
    <p:extLst>
      <p:ext uri="{BB962C8B-B14F-4D97-AF65-F5344CB8AC3E}">
        <p14:creationId xmlns:p14="http://schemas.microsoft.com/office/powerpoint/2010/main" val="2253111488"/>
      </p:ext>
    </p:extLst>
  </p:cSld>
  <p:clrMapOvr>
    <a:masterClrMapping/>
  </p:clrMapOvr>
  <p:transition/>
</p:sldLayout>
</file>

<file path=ppt/slideLayouts/slideLayout4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F7DFFAD8-B4E9-194F-A4BA-016598261537}"/>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D408619-7AF3-7B4F-BD18-D47A85A5592E}"/>
              </a:ext>
            </a:extLst>
          </p:cNvPr>
          <p:cNvSpPr>
            <a:spLocks noGrp="1" noChangeArrowheads="1"/>
          </p:cNvSpPr>
          <p:nvPr>
            <p:ph type="sldNum" sz="quarter" idx="11"/>
          </p:nvPr>
        </p:nvSpPr>
        <p:spPr>
          <a:ln/>
        </p:spPr>
        <p:txBody>
          <a:bodyPr/>
          <a:lstStyle>
            <a:lvl1pPr>
              <a:defRPr/>
            </a:lvl1pPr>
          </a:lstStyle>
          <a:p>
            <a:pPr>
              <a:defRPr/>
            </a:pPr>
            <a:fld id="{E844B256-FDB8-A24A-BC54-E455A5EB84A9}" type="slidenum">
              <a:rPr lang="en-US" altLang="en-US"/>
              <a:pPr>
                <a:defRPr/>
              </a:pPr>
              <a:t>‹#›</a:t>
            </a:fld>
            <a:endParaRPr lang="en-US" altLang="en-US"/>
          </a:p>
        </p:txBody>
      </p:sp>
    </p:spTree>
    <p:extLst>
      <p:ext uri="{BB962C8B-B14F-4D97-AF65-F5344CB8AC3E}">
        <p14:creationId xmlns:p14="http://schemas.microsoft.com/office/powerpoint/2010/main" val="1922563859"/>
      </p:ext>
    </p:extLst>
  </p:cSld>
  <p:clrMapOvr>
    <a:masterClrMapping/>
  </p:clrMapOvr>
  <p:transition/>
</p:sldLayout>
</file>

<file path=ppt/slideLayouts/slideLayout4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29E45739-2222-874D-9ADA-D29F4ED43FB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E334804F-BD3E-3B41-A0D1-E466DD49F22E}"/>
              </a:ext>
            </a:extLst>
          </p:cNvPr>
          <p:cNvSpPr>
            <a:spLocks noGrp="1" noChangeArrowheads="1"/>
          </p:cNvSpPr>
          <p:nvPr>
            <p:ph type="sldNum" sz="quarter" idx="11"/>
          </p:nvPr>
        </p:nvSpPr>
        <p:spPr>
          <a:ln/>
        </p:spPr>
        <p:txBody>
          <a:bodyPr/>
          <a:lstStyle>
            <a:lvl1pPr>
              <a:defRPr/>
            </a:lvl1pPr>
          </a:lstStyle>
          <a:p>
            <a:pPr>
              <a:defRPr/>
            </a:pPr>
            <a:fld id="{18BB26D8-7164-314F-AD57-1692E7A0EDBC}" type="slidenum">
              <a:rPr lang="en-US" altLang="en-US"/>
              <a:pPr>
                <a:defRPr/>
              </a:pPr>
              <a:t>‹#›</a:t>
            </a:fld>
            <a:endParaRPr lang="en-US" altLang="en-US"/>
          </a:p>
        </p:txBody>
      </p:sp>
    </p:spTree>
    <p:extLst>
      <p:ext uri="{BB962C8B-B14F-4D97-AF65-F5344CB8AC3E}">
        <p14:creationId xmlns:p14="http://schemas.microsoft.com/office/powerpoint/2010/main" val="457244716"/>
      </p:ext>
    </p:extLst>
  </p:cSld>
  <p:clrMapOvr>
    <a:masterClrMapping/>
  </p:clrMapOvr>
  <p:transition/>
</p:sldLayout>
</file>

<file path=ppt/slideLayouts/slideLayout4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82887B67-9E93-F84F-9444-CEA91BB1C94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69B68B1E-88E7-FB46-BF5C-290B340EEA78}"/>
              </a:ext>
            </a:extLst>
          </p:cNvPr>
          <p:cNvSpPr>
            <a:spLocks noGrp="1" noChangeArrowheads="1"/>
          </p:cNvSpPr>
          <p:nvPr>
            <p:ph type="sldNum" sz="quarter" idx="11"/>
          </p:nvPr>
        </p:nvSpPr>
        <p:spPr>
          <a:ln/>
        </p:spPr>
        <p:txBody>
          <a:bodyPr/>
          <a:lstStyle>
            <a:lvl1pPr>
              <a:defRPr/>
            </a:lvl1pPr>
          </a:lstStyle>
          <a:p>
            <a:pPr>
              <a:defRPr/>
            </a:pPr>
            <a:fld id="{67BFF8DB-66A4-8F4B-9ECB-5597B3DAFE8A}" type="slidenum">
              <a:rPr lang="en-US" altLang="en-US"/>
              <a:pPr>
                <a:defRPr/>
              </a:pPr>
              <a:t>‹#›</a:t>
            </a:fld>
            <a:endParaRPr lang="en-US" altLang="en-US"/>
          </a:p>
        </p:txBody>
      </p:sp>
    </p:spTree>
    <p:extLst>
      <p:ext uri="{BB962C8B-B14F-4D97-AF65-F5344CB8AC3E}">
        <p14:creationId xmlns:p14="http://schemas.microsoft.com/office/powerpoint/2010/main" val="3159951418"/>
      </p:ext>
    </p:extLst>
  </p:cSld>
  <p:clrMapOvr>
    <a:masterClrMapping/>
  </p:clrMapOvr>
  <p:transition/>
</p:sldLayout>
</file>

<file path=ppt/slideLayouts/slideLayout500.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55F49D8D-996B-D84B-BAC3-E81FCC0D2491}"/>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B64841AC-0C79-4A4E-B268-24574D71519A}"/>
              </a:ext>
            </a:extLst>
          </p:cNvPr>
          <p:cNvSpPr>
            <a:spLocks noGrp="1" noChangeArrowheads="1"/>
          </p:cNvSpPr>
          <p:nvPr>
            <p:ph type="sldNum" sz="quarter" idx="11"/>
          </p:nvPr>
        </p:nvSpPr>
        <p:spPr>
          <a:ln/>
        </p:spPr>
        <p:txBody>
          <a:bodyPr/>
          <a:lstStyle>
            <a:lvl1pPr>
              <a:defRPr/>
            </a:lvl1pPr>
          </a:lstStyle>
          <a:p>
            <a:pPr>
              <a:defRPr/>
            </a:pPr>
            <a:fld id="{1299FE76-E591-2347-A8E7-E38782B1C689}" type="slidenum">
              <a:rPr lang="en-US" altLang="en-US"/>
              <a:pPr>
                <a:defRPr/>
              </a:pPr>
              <a:t>‹#›</a:t>
            </a:fld>
            <a:endParaRPr lang="en-US" altLang="en-US"/>
          </a:p>
        </p:txBody>
      </p:sp>
    </p:spTree>
    <p:extLst>
      <p:ext uri="{BB962C8B-B14F-4D97-AF65-F5344CB8AC3E}">
        <p14:creationId xmlns:p14="http://schemas.microsoft.com/office/powerpoint/2010/main" val="3501174241"/>
      </p:ext>
    </p:extLst>
  </p:cSld>
  <p:clrMapOvr>
    <a:masterClrMapping/>
  </p:clrMapOvr>
  <p:transition/>
</p:sldLayout>
</file>

<file path=ppt/slideLayouts/slideLayout50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92658042"/>
      </p:ext>
    </p:extLst>
  </p:cSld>
  <p:clrMapOvr>
    <a:masterClrMapping/>
  </p:clrMapOvr>
  <p:transition/>
</p:sldLayout>
</file>

<file path=ppt/slideLayouts/slideLayout5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81775802"/>
      </p:ext>
    </p:extLst>
  </p:cSld>
  <p:clrMapOvr>
    <a:masterClrMapping/>
  </p:clrMapOvr>
  <p:transition/>
</p:sldLayout>
</file>

<file path=ppt/slideLayouts/slideLayout5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33966446"/>
      </p:ext>
    </p:extLst>
  </p:cSld>
  <p:clrMapOvr>
    <a:masterClrMapping/>
  </p:clrMapOvr>
  <p:transition/>
</p:sldLayout>
</file>

<file path=ppt/slideLayouts/slideLayout5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32931253"/>
      </p:ext>
    </p:extLst>
  </p:cSld>
  <p:clrMapOvr>
    <a:masterClrMapping/>
  </p:clrMapOvr>
  <p:transition/>
</p:sldLayout>
</file>

<file path=ppt/slideLayouts/slideLayout5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09473481"/>
      </p:ext>
    </p:extLst>
  </p:cSld>
  <p:clrMapOvr>
    <a:masterClrMapping/>
  </p:clrMapOvr>
  <p:transition/>
</p:sldLayout>
</file>

<file path=ppt/slideLayouts/slideLayout5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58120122"/>
      </p:ext>
    </p:extLst>
  </p:cSld>
  <p:clrMapOvr>
    <a:masterClrMapping/>
  </p:clrMapOvr>
  <p:transition/>
</p:sldLayout>
</file>

<file path=ppt/slideLayouts/slideLayout5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58014594"/>
      </p:ext>
    </p:extLst>
  </p:cSld>
  <p:clrMapOvr>
    <a:masterClrMapping/>
  </p:clrMapOvr>
  <p:transition/>
</p:sldLayout>
</file>

<file path=ppt/slideLayouts/slideLayout5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06802520"/>
      </p:ext>
    </p:extLst>
  </p:cSld>
  <p:clrMapOvr>
    <a:masterClrMapping/>
  </p:clrMapOvr>
  <p:transition/>
</p:sldLayout>
</file>

<file path=ppt/slideLayouts/slideLayout5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94679863"/>
      </p:ext>
    </p:extLst>
  </p:cSld>
  <p:clrMapOvr>
    <a:masterClrMapping/>
  </p:clrMapOvr>
  <p:transition/>
</p:sldLayout>
</file>

<file path=ppt/slideLayouts/slideLayout5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9054041"/>
      </p:ext>
    </p:extLst>
  </p:cSld>
  <p:clrMapOvr>
    <a:masterClrMapping/>
  </p:clrMapOvr>
  <p:transition/>
</p:sldLayout>
</file>

<file path=ppt/slideLayouts/slideLayout5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93516007"/>
      </p:ext>
    </p:extLst>
  </p:cSld>
  <p:clrMapOvr>
    <a:masterClrMapping/>
  </p:clrMapOvr>
  <p:transition/>
</p:sldLayout>
</file>

<file path=ppt/slideLayouts/slideLayout5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80714961"/>
      </p:ext>
    </p:extLst>
  </p:cSld>
  <p:clrMapOvr>
    <a:masterClrMapping/>
  </p:clrMapOvr>
  <p:transition/>
</p:sldLayout>
</file>

<file path=ppt/slideLayouts/slideLayout5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3849193371"/>
      </p:ext>
    </p:extLst>
  </p:cSld>
  <p:clrMapOvr>
    <a:masterClrMapping/>
  </p:clrMapOvr>
  <p:transition/>
</p:sldLayout>
</file>

<file path=ppt/slideLayouts/slideLayout5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2589501526"/>
      </p:ext>
    </p:extLst>
  </p:cSld>
  <p:clrMapOvr>
    <a:masterClrMapping/>
  </p:clrMapOvr>
  <p:transition/>
</p:sldLayout>
</file>

<file path=ppt/slideLayouts/slideLayout5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146749651"/>
      </p:ext>
    </p:extLst>
  </p:cSld>
  <p:clrMapOvr>
    <a:masterClrMapping/>
  </p:clrMapOvr>
  <p:transition/>
</p:sldLayout>
</file>

<file path=ppt/slideLayouts/slideLayout5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1040607654"/>
      </p:ext>
    </p:extLst>
  </p:cSld>
  <p:clrMapOvr>
    <a:masterClrMapping/>
  </p:clrMapOvr>
  <p:transition/>
</p:sldLayout>
</file>

<file path=ppt/slideLayouts/slideLayout5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166817788"/>
      </p:ext>
    </p:extLst>
  </p:cSld>
  <p:clrMapOvr>
    <a:masterClrMapping/>
  </p:clrMapOvr>
  <p:transition/>
</p:sldLayout>
</file>

<file path=ppt/slideLayouts/slideLayout5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3203430946"/>
      </p:ext>
    </p:extLst>
  </p:cSld>
  <p:clrMapOvr>
    <a:masterClrMapping/>
  </p:clrMapOvr>
  <p:transition/>
</p:sldLayout>
</file>

<file path=ppt/slideLayouts/slideLayout5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3621467233"/>
      </p:ext>
    </p:extLst>
  </p:cSld>
  <p:clrMapOvr>
    <a:masterClrMapping/>
  </p:clrMapOvr>
  <p:transition/>
</p:sldLayout>
</file>

<file path=ppt/slideLayouts/slideLayout5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558646969"/>
      </p:ext>
    </p:extLst>
  </p:cSld>
  <p:clrMapOvr>
    <a:masterClrMapping/>
  </p:clrMapOvr>
  <p:transition/>
</p:sldLayout>
</file>

<file path=ppt/slideLayouts/slideLayout5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878319528"/>
      </p:ext>
    </p:extLst>
  </p:cSld>
  <p:clrMapOvr>
    <a:masterClrMapping/>
  </p:clrMapOvr>
  <p:transition/>
</p:sldLayout>
</file>

<file path=ppt/slideLayouts/slideLayout5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1740107998"/>
      </p:ext>
    </p:extLst>
  </p:cSld>
  <p:clrMapOvr>
    <a:masterClrMapping/>
  </p:clrMapOvr>
  <p:transition/>
</p:sldLayout>
</file>

<file path=ppt/slideLayouts/slideLayout5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180975" y="6411913"/>
            <a:ext cx="1025525" cy="2968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p:txBody>
          <a:bodyPr/>
          <a:lstStyle>
            <a:lvl1pPr>
              <a:defRPr/>
            </a:lvl1pPr>
          </a:lstStyle>
          <a:p>
            <a:pPr>
              <a:defRPr/>
            </a:pPr>
            <a:fld id="{ACFCE054-F1E5-374D-A24E-887477C053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76611412"/>
      </p:ext>
    </p:extLst>
  </p:cSld>
  <p:clrMapOvr>
    <a:masterClrMapping/>
  </p:clrMapOvr>
  <p:transition/>
</p:sldLayout>
</file>

<file path=ppt/slideLayouts/slideLayout5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292004D-7284-C244-B275-AB956C66515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03683005"/>
      </p:ext>
    </p:extLst>
  </p:cSld>
  <p:clrMapOvr>
    <a:masterClrMapping/>
  </p:clrMapOvr>
  <p:transition/>
</p:sldLayout>
</file>

<file path=ppt/slideLayouts/slideLayout5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B79817D1-13B0-D341-B1C4-34616D393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3991947"/>
      </p:ext>
    </p:extLst>
  </p:cSld>
  <p:clrMapOvr>
    <a:masterClrMapping/>
  </p:clrMapOvr>
  <p:transition/>
</p:sldLayout>
</file>

<file path=ppt/slideLayouts/slideLayout5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62067096-FD7F-A949-B565-8298951E6B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56846919"/>
      </p:ext>
    </p:extLst>
  </p:cSld>
  <p:clrMapOvr>
    <a:masterClrMapping/>
  </p:clrMapOvr>
  <p:transition/>
</p:sldLayout>
</file>

<file path=ppt/slideLayouts/slideLayout5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pPr>
              <a:defRPr/>
            </a:pPr>
            <a:fld id="{701077C3-3C60-8640-A1DD-3718D4D0D7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95541919"/>
      </p:ext>
    </p:extLst>
  </p:cSld>
  <p:clrMapOvr>
    <a:masterClrMapping/>
  </p:clrMapOvr>
  <p:transition/>
</p:sldLayout>
</file>

<file path=ppt/slideLayouts/slideLayout5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pPr>
              <a:defRPr/>
            </a:pPr>
            <a:fld id="{D4D41FDD-73B6-EC4A-BB35-BA0C8CCC36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39768868"/>
      </p:ext>
    </p:extLst>
  </p:cSld>
  <p:clrMapOvr>
    <a:masterClrMapping/>
  </p:clrMapOvr>
  <p:transition/>
</p:sldLayout>
</file>

<file path=ppt/slideLayouts/slideLayout5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pPr>
              <a:defRPr/>
            </a:pPr>
            <a:fld id="{D88D2B92-4EF8-0940-9F90-1D39CCADBD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2381794"/>
      </p:ext>
    </p:extLst>
  </p:cSld>
  <p:clrMapOvr>
    <a:masterClrMapping/>
  </p:clrMapOvr>
  <p:transition/>
</p:sldLayout>
</file>

<file path=ppt/slideLayouts/slideLayout5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1224B1A2-EC3E-4448-972E-E198354A3E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05540252"/>
      </p:ext>
    </p:extLst>
  </p:cSld>
  <p:clrMapOvr>
    <a:masterClrMapping/>
  </p:clrMapOvr>
  <p:transition/>
</p:sldLayout>
</file>

<file path=ppt/slideLayouts/slideLayout5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B25B71B7-33A4-004A-B24D-5E8A20C1D7A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20510753"/>
      </p:ext>
    </p:extLst>
  </p:cSld>
  <p:clrMapOvr>
    <a:masterClrMapping/>
  </p:clrMapOvr>
  <p:transition/>
</p:sldLayout>
</file>

<file path=ppt/slideLayouts/slideLayout5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1F5EE445-AD48-2049-A03E-4C865681EA4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62388659"/>
      </p:ext>
    </p:extLst>
  </p:cSld>
  <p:clrMapOvr>
    <a:masterClrMapping/>
  </p:clrMapOvr>
  <p:transition/>
</p:sldLayout>
</file>

<file path=ppt/slideLayouts/slideLayout5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EF8603A9-60B6-0741-B15F-17172804C1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60961845"/>
      </p:ext>
    </p:extLst>
  </p:cSld>
  <p:clrMapOvr>
    <a:masterClrMapping/>
  </p:clrMapOvr>
  <p:transition/>
</p:sldLayout>
</file>

<file path=ppt/slideLayouts/slideLayout534.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066D58A-9B40-E846-A790-9B6CD5A585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51937757"/>
      </p:ext>
    </p:extLst>
  </p:cSld>
  <p:clrMapOvr>
    <a:masterClrMapping/>
  </p:clrMapOvr>
  <p:transition/>
</p:sldLayout>
</file>

<file path=ppt/slideLayouts/slideLayout5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51889456"/>
      </p:ext>
    </p:extLst>
  </p:cSld>
  <p:clrMapOvr>
    <a:masterClrMapping/>
  </p:clrMapOvr>
  <p:transition/>
</p:sldLayout>
</file>

<file path=ppt/slideLayouts/slideLayout5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66784263"/>
      </p:ext>
    </p:extLst>
  </p:cSld>
  <p:clrMapOvr>
    <a:masterClrMapping/>
  </p:clrMapOvr>
  <p:transition/>
</p:sldLayout>
</file>

<file path=ppt/slideLayouts/slideLayout5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49137394"/>
      </p:ext>
    </p:extLst>
  </p:cSld>
  <p:clrMapOvr>
    <a:masterClrMapping/>
  </p:clrMapOvr>
  <p:transition/>
</p:sldLayout>
</file>

<file path=ppt/slideLayouts/slideLayout5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57434173"/>
      </p:ext>
    </p:extLst>
  </p:cSld>
  <p:clrMapOvr>
    <a:masterClrMapping/>
  </p:clrMapOvr>
  <p:transition/>
</p:sldLayout>
</file>

<file path=ppt/slideLayouts/slideLayout5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70469503"/>
      </p:ext>
    </p:extLst>
  </p:cSld>
  <p:clrMapOvr>
    <a:masterClrMapping/>
  </p:clrMapOvr>
  <p:transition/>
</p:sldLayout>
</file>

<file path=ppt/slideLayouts/slideLayout5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044542624"/>
      </p:ext>
    </p:extLst>
  </p:cSld>
  <p:clrMapOvr>
    <a:masterClrMapping/>
  </p:clrMapOvr>
  <p:transition/>
</p:sldLayout>
</file>

<file path=ppt/slideLayouts/slideLayout5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38563842"/>
      </p:ext>
    </p:extLst>
  </p:cSld>
  <p:clrMapOvr>
    <a:masterClrMapping/>
  </p:clrMapOvr>
  <p:transition/>
</p:sldLayout>
</file>

<file path=ppt/slideLayouts/slideLayout5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14580434"/>
      </p:ext>
    </p:extLst>
  </p:cSld>
  <p:clrMapOvr>
    <a:masterClrMapping/>
  </p:clrMapOvr>
  <p:transition/>
</p:sldLayout>
</file>

<file path=ppt/slideLayouts/slideLayout5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64604124"/>
      </p:ext>
    </p:extLst>
  </p:cSld>
  <p:clrMapOvr>
    <a:masterClrMapping/>
  </p:clrMapOvr>
  <p:transition/>
</p:sldLayout>
</file>

<file path=ppt/slideLayouts/slideLayout5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31290896"/>
      </p:ext>
    </p:extLst>
  </p:cSld>
  <p:clrMapOvr>
    <a:masterClrMapping/>
  </p:clrMapOvr>
  <p:transition/>
</p:sldLayout>
</file>

<file path=ppt/slideLayouts/slideLayout5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87256847"/>
      </p:ext>
    </p:extLst>
  </p:cSld>
  <p:clrMapOvr>
    <a:masterClrMapping/>
  </p:clrMapOvr>
  <p:transition/>
</p:sldLayout>
</file>

<file path=ppt/slideLayouts/slideLayout54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03021770"/>
      </p:ext>
    </p:extLst>
  </p:cSld>
  <p:clrMapOvr>
    <a:masterClrMapping/>
  </p:clrMapOvr>
  <p:transition/>
</p:sldLayout>
</file>

<file path=ppt/slideLayouts/slideLayout5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41203353"/>
      </p:ext>
    </p:extLst>
  </p:cSld>
  <p:clrMapOvr>
    <a:masterClrMapping/>
  </p:clrMapOvr>
  <p:transition/>
</p:sldLayout>
</file>

<file path=ppt/slideLayouts/slideLayout5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75881052"/>
      </p:ext>
    </p:extLst>
  </p:cSld>
  <p:clrMapOvr>
    <a:masterClrMapping/>
  </p:clrMapOvr>
  <p:transition/>
</p:sldLayout>
</file>

<file path=ppt/slideLayouts/slideLayout5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58093815"/>
      </p:ext>
    </p:extLst>
  </p:cSld>
  <p:clrMapOvr>
    <a:masterClrMapping/>
  </p:clrMapOvr>
  <p:transition/>
</p:sldLayout>
</file>

<file path=ppt/slideLayouts/slideLayout5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20366137"/>
      </p:ext>
    </p:extLst>
  </p:cSld>
  <p:clrMapOvr>
    <a:masterClrMapping/>
  </p:clrMapOvr>
  <p:transition/>
</p:sldLayout>
</file>

<file path=ppt/slideLayouts/slideLayout5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19387529"/>
      </p:ext>
    </p:extLst>
  </p:cSld>
  <p:clrMapOvr>
    <a:masterClrMapping/>
  </p:clrMapOvr>
  <p:transition/>
</p:sldLayout>
</file>

<file path=ppt/slideLayouts/slideLayout5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75807467"/>
      </p:ext>
    </p:extLst>
  </p:cSld>
  <p:clrMapOvr>
    <a:masterClrMapping/>
  </p:clrMapOvr>
  <p:transition/>
</p:sldLayout>
</file>

<file path=ppt/slideLayouts/slideLayout5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07232110"/>
      </p:ext>
    </p:extLst>
  </p:cSld>
  <p:clrMapOvr>
    <a:masterClrMapping/>
  </p:clrMapOvr>
  <p:transition/>
</p:sldLayout>
</file>

<file path=ppt/slideLayouts/slideLayout5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85917201"/>
      </p:ext>
    </p:extLst>
  </p:cSld>
  <p:clrMapOvr>
    <a:masterClrMapping/>
  </p:clrMapOvr>
  <p:transition/>
</p:sldLayout>
</file>

<file path=ppt/slideLayouts/slideLayout5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72576942"/>
      </p:ext>
    </p:extLst>
  </p:cSld>
  <p:clrMapOvr>
    <a:masterClrMapping/>
  </p:clrMapOvr>
  <p:transition/>
</p:sldLayout>
</file>

<file path=ppt/slideLayouts/slideLayout5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83375152"/>
      </p:ext>
    </p:extLst>
  </p:cSld>
  <p:clrMapOvr>
    <a:masterClrMapping/>
  </p:clrMapOvr>
  <p:transition/>
</p:sldLayout>
</file>

<file path=ppt/slideLayouts/slideLayout55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98697546"/>
      </p:ext>
    </p:extLst>
  </p:cSld>
  <p:clrMapOvr>
    <a:masterClrMapping/>
  </p:clrMapOvr>
  <p:transition/>
</p:sldLayout>
</file>

<file path=ppt/slideLayouts/slideLayout5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13563949"/>
      </p:ext>
    </p:extLst>
  </p:cSld>
  <p:clrMapOvr>
    <a:masterClrMapping/>
  </p:clrMapOvr>
  <p:transition/>
</p:sldLayout>
</file>

<file path=ppt/slideLayouts/slideLayout5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75968767"/>
      </p:ext>
    </p:extLst>
  </p:cSld>
  <p:clrMapOvr>
    <a:masterClrMapping/>
  </p:clrMapOvr>
  <p:transition/>
</p:sldLayout>
</file>

<file path=ppt/slideLayouts/slideLayout5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38010157"/>
      </p:ext>
    </p:extLst>
  </p:cSld>
  <p:clrMapOvr>
    <a:masterClrMapping/>
  </p:clrMapOvr>
  <p:transition/>
</p:sldLayout>
</file>

<file path=ppt/slideLayouts/slideLayout5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70068310"/>
      </p:ext>
    </p:extLst>
  </p:cSld>
  <p:clrMapOvr>
    <a:masterClrMapping/>
  </p:clrMapOvr>
  <p:transition/>
</p:sldLayout>
</file>

<file path=ppt/slideLayouts/slideLayout56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42751675"/>
      </p:ext>
    </p:extLst>
  </p:cSld>
  <p:clrMapOvr>
    <a:masterClrMapping/>
  </p:clrMapOvr>
  <p:transition/>
</p:sldLayout>
</file>

<file path=ppt/slideLayouts/slideLayout5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13721418"/>
      </p:ext>
    </p:extLst>
  </p:cSld>
  <p:clrMapOvr>
    <a:masterClrMapping/>
  </p:clrMapOvr>
  <p:transition/>
</p:sldLayout>
</file>

<file path=ppt/slideLayouts/slideLayout56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60145277"/>
      </p:ext>
    </p:extLst>
  </p:cSld>
  <p:clrMapOvr>
    <a:masterClrMapping/>
  </p:clrMapOvr>
  <p:transition/>
</p:sldLayout>
</file>

<file path=ppt/slideLayouts/slideLayout5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53586944"/>
      </p:ext>
    </p:extLst>
  </p:cSld>
  <p:clrMapOvr>
    <a:masterClrMapping/>
  </p:clrMapOvr>
  <p:transition/>
</p:sldLayout>
</file>

<file path=ppt/slideLayouts/slideLayout5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26344101"/>
      </p:ext>
    </p:extLst>
  </p:cSld>
  <p:clrMapOvr>
    <a:masterClrMapping/>
  </p:clrMapOvr>
  <p:transition/>
</p:sldLayout>
</file>

<file path=ppt/slideLayouts/slideLayout5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44338968"/>
      </p:ext>
    </p:extLst>
  </p:cSld>
  <p:clrMapOvr>
    <a:masterClrMapping/>
  </p:clrMapOvr>
  <p:transition/>
</p:sldLayout>
</file>

<file path=ppt/slideLayouts/slideLayout56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pPr>
              <a:defRPr/>
            </a:pPr>
            <a:fld id="{AF4A5797-4A52-3C47-A60F-384E101789BB}" type="slidenum">
              <a:rPr lang="en-US"/>
              <a:pPr>
                <a:defRPr/>
              </a:pPr>
              <a:t>‹#›</a:t>
            </a:fld>
            <a:endParaRPr lang="en-US"/>
          </a:p>
        </p:txBody>
      </p:sp>
    </p:spTree>
    <p:extLst>
      <p:ext uri="{BB962C8B-B14F-4D97-AF65-F5344CB8AC3E}">
        <p14:creationId xmlns:p14="http://schemas.microsoft.com/office/powerpoint/2010/main" val="1532664424"/>
      </p:ext>
    </p:extLst>
  </p:cSld>
  <p:clrMapOvr>
    <a:masterClrMapping/>
  </p:clrMapOvr>
  <p:transition/>
</p:sldLayout>
</file>

<file path=ppt/slideLayouts/slideLayout5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5A4FB91F-8620-9C4D-8A32-1AD02BFD54B1}" type="slidenum">
              <a:rPr lang="en-US"/>
              <a:pPr>
                <a:defRPr/>
              </a:pPr>
              <a:t>‹#›</a:t>
            </a:fld>
            <a:endParaRPr lang="en-US"/>
          </a:p>
        </p:txBody>
      </p:sp>
    </p:spTree>
    <p:extLst>
      <p:ext uri="{BB962C8B-B14F-4D97-AF65-F5344CB8AC3E}">
        <p14:creationId xmlns:p14="http://schemas.microsoft.com/office/powerpoint/2010/main" val="1013330960"/>
      </p:ext>
    </p:extLst>
  </p:cSld>
  <p:clrMapOvr>
    <a:masterClrMapping/>
  </p:clrMapOvr>
  <p:transition/>
</p:sldLayout>
</file>

<file path=ppt/slideLayouts/slideLayout5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073B9C50-E303-F947-B3E2-3E825F48C7D2}" type="slidenum">
              <a:rPr lang="en-US"/>
              <a:pPr>
                <a:defRPr/>
              </a:pPr>
              <a:t>‹#›</a:t>
            </a:fld>
            <a:endParaRPr lang="en-US"/>
          </a:p>
        </p:txBody>
      </p:sp>
    </p:spTree>
    <p:extLst>
      <p:ext uri="{BB962C8B-B14F-4D97-AF65-F5344CB8AC3E}">
        <p14:creationId xmlns:p14="http://schemas.microsoft.com/office/powerpoint/2010/main" val="780721335"/>
      </p:ext>
    </p:extLst>
  </p:cSld>
  <p:clrMapOvr>
    <a:masterClrMapping/>
  </p:clrMapOvr>
  <p:transition/>
</p:sldLayout>
</file>

<file path=ppt/slideLayouts/slideLayout5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220808B7-3DFC-6D40-89A2-98C67E53C3E2}" type="slidenum">
              <a:rPr lang="en-US"/>
              <a:pPr>
                <a:defRPr/>
              </a:pPr>
              <a:t>‹#›</a:t>
            </a:fld>
            <a:endParaRPr lang="en-US"/>
          </a:p>
        </p:txBody>
      </p:sp>
    </p:spTree>
    <p:extLst>
      <p:ext uri="{BB962C8B-B14F-4D97-AF65-F5344CB8AC3E}">
        <p14:creationId xmlns:p14="http://schemas.microsoft.com/office/powerpoint/2010/main" val="2994295624"/>
      </p:ext>
    </p:extLst>
  </p:cSld>
  <p:clrMapOvr>
    <a:masterClrMapping/>
  </p:clrMapOvr>
  <p:transition/>
</p:sldLayout>
</file>

<file path=ppt/slideLayouts/slideLayout5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pPr>
              <a:defRPr/>
            </a:pPr>
            <a:fld id="{FA78E456-01DF-094D-8CFB-DA5FA9E8BD10}" type="slidenum">
              <a:rPr lang="en-US"/>
              <a:pPr>
                <a:defRPr/>
              </a:pPr>
              <a:t>‹#›</a:t>
            </a:fld>
            <a:endParaRPr lang="en-US"/>
          </a:p>
        </p:txBody>
      </p:sp>
    </p:spTree>
    <p:extLst>
      <p:ext uri="{BB962C8B-B14F-4D97-AF65-F5344CB8AC3E}">
        <p14:creationId xmlns:p14="http://schemas.microsoft.com/office/powerpoint/2010/main" val="229640177"/>
      </p:ext>
    </p:extLst>
  </p:cSld>
  <p:clrMapOvr>
    <a:masterClrMapping/>
  </p:clrMapOvr>
  <p:transition/>
</p:sldLayout>
</file>

<file path=ppt/slideLayouts/slideLayout5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pPr>
              <a:defRPr/>
            </a:pPr>
            <a:fld id="{428B0D83-FC11-C440-9D61-A92EDF7AC339}" type="slidenum">
              <a:rPr lang="en-US"/>
              <a:pPr>
                <a:defRPr/>
              </a:pPr>
              <a:t>‹#›</a:t>
            </a:fld>
            <a:endParaRPr lang="en-US"/>
          </a:p>
        </p:txBody>
      </p:sp>
    </p:spTree>
    <p:extLst>
      <p:ext uri="{BB962C8B-B14F-4D97-AF65-F5344CB8AC3E}">
        <p14:creationId xmlns:p14="http://schemas.microsoft.com/office/powerpoint/2010/main" val="3883942028"/>
      </p:ext>
    </p:extLst>
  </p:cSld>
  <p:clrMapOvr>
    <a:masterClrMapping/>
  </p:clrMapOvr>
  <p:transition/>
</p:sldLayout>
</file>

<file path=ppt/slideLayouts/slideLayout5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pPr>
              <a:defRPr/>
            </a:pPr>
            <a:fld id="{293D0A55-7789-CF47-ACA7-2311AFA1B98E}" type="slidenum">
              <a:rPr lang="en-US"/>
              <a:pPr>
                <a:defRPr/>
              </a:pPr>
              <a:t>‹#›</a:t>
            </a:fld>
            <a:endParaRPr lang="en-US"/>
          </a:p>
        </p:txBody>
      </p:sp>
    </p:spTree>
    <p:extLst>
      <p:ext uri="{BB962C8B-B14F-4D97-AF65-F5344CB8AC3E}">
        <p14:creationId xmlns:p14="http://schemas.microsoft.com/office/powerpoint/2010/main" val="3374944274"/>
      </p:ext>
    </p:extLst>
  </p:cSld>
  <p:clrMapOvr>
    <a:masterClrMapping/>
  </p:clrMapOvr>
  <p:transition/>
</p:sldLayout>
</file>

<file path=ppt/slideLayouts/slideLayout5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DE99BBE6-A637-304C-B5B7-9A7E3C08C57E}" type="slidenum">
              <a:rPr lang="en-US"/>
              <a:pPr>
                <a:defRPr/>
              </a:pPr>
              <a:t>‹#›</a:t>
            </a:fld>
            <a:endParaRPr lang="en-US"/>
          </a:p>
        </p:txBody>
      </p:sp>
    </p:spTree>
    <p:extLst>
      <p:ext uri="{BB962C8B-B14F-4D97-AF65-F5344CB8AC3E}">
        <p14:creationId xmlns:p14="http://schemas.microsoft.com/office/powerpoint/2010/main" val="847208058"/>
      </p:ext>
    </p:extLst>
  </p:cSld>
  <p:clrMapOvr>
    <a:masterClrMapping/>
  </p:clrMapOvr>
  <p:transition/>
</p:sldLayout>
</file>

<file path=ppt/slideLayouts/slideLayout5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E35BCF56-964A-F947-93A6-92ACEE6C7F5E}" type="slidenum">
              <a:rPr lang="en-US"/>
              <a:pPr>
                <a:defRPr/>
              </a:pPr>
              <a:t>‹#›</a:t>
            </a:fld>
            <a:endParaRPr lang="en-US"/>
          </a:p>
        </p:txBody>
      </p:sp>
    </p:spTree>
    <p:extLst>
      <p:ext uri="{BB962C8B-B14F-4D97-AF65-F5344CB8AC3E}">
        <p14:creationId xmlns:p14="http://schemas.microsoft.com/office/powerpoint/2010/main" val="3856979627"/>
      </p:ext>
    </p:extLst>
  </p:cSld>
  <p:clrMapOvr>
    <a:masterClrMapping/>
  </p:clrMapOvr>
  <p:transition/>
</p:sldLayout>
</file>

<file path=ppt/slideLayouts/slideLayout5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AF1CA570-B74D-4749-94AD-86C253965FD8}" type="slidenum">
              <a:rPr lang="en-US"/>
              <a:pPr>
                <a:defRPr/>
              </a:pPr>
              <a:t>‹#›</a:t>
            </a:fld>
            <a:endParaRPr lang="en-US"/>
          </a:p>
        </p:txBody>
      </p:sp>
    </p:spTree>
    <p:extLst>
      <p:ext uri="{BB962C8B-B14F-4D97-AF65-F5344CB8AC3E}">
        <p14:creationId xmlns:p14="http://schemas.microsoft.com/office/powerpoint/2010/main" val="557915780"/>
      </p:ext>
    </p:extLst>
  </p:cSld>
  <p:clrMapOvr>
    <a:masterClrMapping/>
  </p:clrMapOvr>
  <p:transition/>
</p:sldLayout>
</file>

<file path=ppt/slideLayouts/slideLayout5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20CE11DC-2133-4F4D-8A86-82695C13466E}" type="slidenum">
              <a:rPr lang="en-US"/>
              <a:pPr>
                <a:defRPr/>
              </a:pPr>
              <a:t>‹#›</a:t>
            </a:fld>
            <a:endParaRPr lang="en-US"/>
          </a:p>
        </p:txBody>
      </p:sp>
    </p:spTree>
    <p:extLst>
      <p:ext uri="{BB962C8B-B14F-4D97-AF65-F5344CB8AC3E}">
        <p14:creationId xmlns:p14="http://schemas.microsoft.com/office/powerpoint/2010/main" val="2231705550"/>
      </p:ext>
    </p:extLst>
  </p:cSld>
  <p:clrMapOvr>
    <a:masterClrMapping/>
  </p:clrMapOvr>
  <p:transition/>
</p:sldLayout>
</file>

<file path=ppt/slideLayouts/slideLayout579.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26D320AC-71F7-B345-A8F3-275013FA312A}" type="slidenum">
              <a:rPr lang="en-US"/>
              <a:pPr>
                <a:defRPr/>
              </a:pPr>
              <a:t>‹#›</a:t>
            </a:fld>
            <a:endParaRPr lang="en-US"/>
          </a:p>
        </p:txBody>
      </p:sp>
    </p:spTree>
    <p:extLst>
      <p:ext uri="{BB962C8B-B14F-4D97-AF65-F5344CB8AC3E}">
        <p14:creationId xmlns:p14="http://schemas.microsoft.com/office/powerpoint/2010/main" val="3489979743"/>
      </p:ext>
    </p:extLst>
  </p:cSld>
  <p:clrMapOvr>
    <a:masterClrMapping/>
  </p:clrMapOvr>
  <p:transition/>
</p:sldLayout>
</file>

<file path=ppt/slideLayouts/slideLayout58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fontAlgn="auto" hangingPunct="1">
              <a:spcBef>
                <a:spcPts val="0"/>
              </a:spcBef>
              <a:spcAft>
                <a:spcPts val="0"/>
              </a:spcAft>
            </a:pPr>
            <a:endParaRPr lang="en-US">
              <a:solidFill>
                <a:srgbClr val="000000"/>
              </a:solidFill>
              <a:latin typeface="Tahoma"/>
              <a:ea typeface=""/>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67269631"/>
      </p:ext>
    </p:extLst>
  </p:cSld>
  <p:clrMapOvr>
    <a:masterClrMapping/>
  </p:clrMapOvr>
  <p:transition/>
</p:sldLayout>
</file>

<file path=ppt/slideLayouts/slideLayout58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4574391"/>
      </p:ext>
    </p:extLst>
  </p:cSld>
  <p:clrMapOvr>
    <a:masterClrMapping/>
  </p:clrMapOvr>
  <p:transition/>
</p:sldLayout>
</file>

<file path=ppt/slideLayouts/slideLayout58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25482950"/>
      </p:ext>
    </p:extLst>
  </p:cSld>
  <p:clrMapOvr>
    <a:masterClrMapping/>
  </p:clrMapOvr>
  <p:transition/>
</p:sldLayout>
</file>

<file path=ppt/slideLayouts/slideLayout58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9484604"/>
      </p:ext>
    </p:extLst>
  </p:cSld>
  <p:clrMapOvr>
    <a:masterClrMapping/>
  </p:clrMapOvr>
  <p:transition/>
</p:sldLayout>
</file>

<file path=ppt/slideLayouts/slideLayout58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56305679"/>
      </p:ext>
    </p:extLst>
  </p:cSld>
  <p:clrMapOvr>
    <a:masterClrMapping/>
  </p:clrMapOvr>
  <p:transition/>
</p:sldLayout>
</file>

<file path=ppt/slideLayouts/slideLayout58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94105328"/>
      </p:ext>
    </p:extLst>
  </p:cSld>
  <p:clrMapOvr>
    <a:masterClrMapping/>
  </p:clrMapOvr>
  <p:transition/>
</p:sldLayout>
</file>

<file path=ppt/slideLayouts/slideLayout58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74969480"/>
      </p:ext>
    </p:extLst>
  </p:cSld>
  <p:clrMapOvr>
    <a:masterClrMapping/>
  </p:clrMapOvr>
  <p:transition/>
</p:sldLayout>
</file>

<file path=ppt/slideLayouts/slideLayout58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5185131"/>
      </p:ext>
    </p:extLst>
  </p:cSld>
  <p:clrMapOvr>
    <a:masterClrMapping/>
  </p:clrMapOvr>
  <p:transition/>
</p:sldLayout>
</file>

<file path=ppt/slideLayouts/slideLayout58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44230101"/>
      </p:ext>
    </p:extLst>
  </p:cSld>
  <p:clrMapOvr>
    <a:masterClrMapping/>
  </p:clrMapOvr>
  <p:transition/>
</p:sldLayout>
</file>

<file path=ppt/slideLayouts/slideLayout5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8935113"/>
      </p:ext>
    </p:extLst>
  </p:cSld>
  <p:clrMapOvr>
    <a:masterClrMapping/>
  </p:clrMapOvr>
  <p:transition/>
</p:sldLayout>
</file>

<file path=ppt/slideLayouts/slideLayout5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95070776"/>
      </p:ext>
    </p:extLst>
  </p:cSld>
  <p:clrMapOvr>
    <a:masterClrMapping/>
  </p:clrMapOvr>
  <p:transition/>
</p:sldLayout>
</file>

<file path=ppt/slideLayouts/slideLayout59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53503890"/>
      </p:ext>
    </p:extLst>
  </p:cSld>
  <p:clrMapOvr>
    <a:masterClrMapping/>
  </p:clrMapOvr>
  <p:transition/>
</p:sldLayout>
</file>

<file path=ppt/slideLayouts/slideLayout5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22647218"/>
      </p:ext>
    </p:extLst>
  </p:cSld>
  <p:clrMapOvr>
    <a:masterClrMapping/>
  </p:clrMapOvr>
  <p:transition/>
</p:sldLayout>
</file>

<file path=ppt/slideLayouts/slideLayout5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46397697"/>
      </p:ext>
    </p:extLst>
  </p:cSld>
  <p:clrMapOvr>
    <a:masterClrMapping/>
  </p:clrMapOvr>
  <p:transition/>
</p:sldLayout>
</file>

<file path=ppt/slideLayouts/slideLayout5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71724017"/>
      </p:ext>
    </p:extLst>
  </p:cSld>
  <p:clrMapOvr>
    <a:masterClrMapping/>
  </p:clrMapOvr>
  <p:transition/>
</p:sldLayout>
</file>

<file path=ppt/slideLayouts/slideLayout5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54423395"/>
      </p:ext>
    </p:extLst>
  </p:cSld>
  <p:clrMapOvr>
    <a:masterClrMapping/>
  </p:clrMapOvr>
  <p:transition/>
</p:sldLayout>
</file>

<file path=ppt/slideLayouts/slideLayout5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58492406"/>
      </p:ext>
    </p:extLst>
  </p:cSld>
  <p:clrMapOvr>
    <a:masterClrMapping/>
  </p:clrMapOvr>
  <p:transition/>
</p:sldLayout>
</file>

<file path=ppt/slideLayouts/slideLayout5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88364639"/>
      </p:ext>
    </p:extLst>
  </p:cSld>
  <p:clrMapOvr>
    <a:masterClrMapping/>
  </p:clrMapOvr>
  <p:transition/>
</p:sldLayout>
</file>

<file path=ppt/slideLayouts/slideLayout5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02089538"/>
      </p:ext>
    </p:extLst>
  </p:cSld>
  <p:clrMapOvr>
    <a:masterClrMapping/>
  </p:clrMapOvr>
  <p:transition/>
</p:sldLayout>
</file>

<file path=ppt/slideLayouts/slideLayout5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31450286"/>
      </p:ext>
    </p:extLst>
  </p:cSld>
  <p:clrMapOvr>
    <a:masterClrMapping/>
  </p:clrMapOvr>
  <p:transition/>
</p:sldLayout>
</file>

<file path=ppt/slideLayouts/slideLayout6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15437046"/>
      </p:ext>
    </p:extLst>
  </p:cSld>
  <p:clrMapOvr>
    <a:masterClrMapping/>
  </p:clrMapOvr>
  <p:transition/>
</p:sldLayout>
</file>

<file path=ppt/slideLayouts/slideLayout6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55617253"/>
      </p:ext>
    </p:extLst>
  </p:cSld>
  <p:clrMapOvr>
    <a:masterClrMapping/>
  </p:clrMapOvr>
  <p:transition/>
</p:sldLayout>
</file>

<file path=ppt/slideLayouts/slideLayout60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80975" y="6411913"/>
            <a:ext cx="1025525" cy="2968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p:txBody>
          <a:bodyPr/>
          <a:lstStyle>
            <a:lvl1pPr>
              <a:defRPr/>
            </a:lvl1pPr>
          </a:lstStyle>
          <a:p>
            <a:pPr>
              <a:defRPr/>
            </a:pPr>
            <a:fld id="{ACFCE054-F1E5-374D-A24E-887477C053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9625676"/>
      </p:ext>
    </p:extLst>
  </p:cSld>
  <p:clrMapOvr>
    <a:masterClrMapping/>
  </p:clrMapOvr>
  <p:transition/>
</p:sldLayout>
</file>

<file path=ppt/slideLayouts/slideLayout60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292004D-7284-C244-B275-AB956C66515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82090546"/>
      </p:ext>
    </p:extLst>
  </p:cSld>
  <p:clrMapOvr>
    <a:masterClrMapping/>
  </p:clrMapOvr>
  <p:transition/>
</p:sldLayout>
</file>

<file path=ppt/slideLayouts/slideLayout60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B79817D1-13B0-D341-B1C4-34616D393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69100005"/>
      </p:ext>
    </p:extLst>
  </p:cSld>
  <p:clrMapOvr>
    <a:masterClrMapping/>
  </p:clrMapOvr>
  <p:transition/>
</p:sldLayout>
</file>

<file path=ppt/slideLayouts/slideLayout60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62067096-FD7F-A949-B565-8298951E6B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55056819"/>
      </p:ext>
    </p:extLst>
  </p:cSld>
  <p:clrMapOvr>
    <a:masterClrMapping/>
  </p:clrMapOvr>
  <p:transition/>
</p:sldLayout>
</file>

<file path=ppt/slideLayouts/slideLayout60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pPr>
              <a:defRPr/>
            </a:pPr>
            <a:fld id="{701077C3-3C60-8640-A1DD-3718D4D0D7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36412476"/>
      </p:ext>
    </p:extLst>
  </p:cSld>
  <p:clrMapOvr>
    <a:masterClrMapping/>
  </p:clrMapOvr>
  <p:transition/>
</p:sldLayout>
</file>

<file path=ppt/slideLayouts/slideLayout60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pPr>
              <a:defRPr/>
            </a:pPr>
            <a:fld id="{D4D41FDD-73B6-EC4A-BB35-BA0C8CCC36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28089379"/>
      </p:ext>
    </p:extLst>
  </p:cSld>
  <p:clrMapOvr>
    <a:masterClrMapping/>
  </p:clrMapOvr>
  <p:transition/>
</p:sldLayout>
</file>

<file path=ppt/slideLayouts/slideLayout60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pPr>
              <a:defRPr/>
            </a:pPr>
            <a:fld id="{D88D2B92-4EF8-0940-9F90-1D39CCADBD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95081763"/>
      </p:ext>
    </p:extLst>
  </p:cSld>
  <p:clrMapOvr>
    <a:masterClrMapping/>
  </p:clrMapOvr>
  <p:transition/>
</p:sldLayout>
</file>

<file path=ppt/slideLayouts/slideLayout60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1224B1A2-EC3E-4448-972E-E198354A3E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78603731"/>
      </p:ext>
    </p:extLst>
  </p:cSld>
  <p:clrMapOvr>
    <a:masterClrMapping/>
  </p:clrMapOvr>
  <p:transition/>
</p:sldLayout>
</file>

<file path=ppt/slideLayouts/slideLayout6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B25B71B7-33A4-004A-B24D-5E8A20C1D7A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48735776"/>
      </p:ext>
    </p:extLst>
  </p:cSld>
  <p:clrMapOvr>
    <a:masterClrMapping/>
  </p:clrMapOvr>
  <p:transition/>
</p:sldLayout>
</file>

<file path=ppt/slideLayouts/slideLayout6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1F5EE445-AD48-2049-A03E-4C865681EA4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5766877"/>
      </p:ext>
    </p:extLst>
  </p:cSld>
  <p:clrMapOvr>
    <a:masterClrMapping/>
  </p:clrMapOvr>
  <p:transition/>
</p:sldLayout>
</file>

<file path=ppt/slideLayouts/slideLayout6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EF8603A9-60B6-0741-B15F-17172804C1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16333599"/>
      </p:ext>
    </p:extLst>
  </p:cSld>
  <p:clrMapOvr>
    <a:masterClrMapping/>
  </p:clrMapOvr>
  <p:transition/>
</p:sldLayout>
</file>

<file path=ppt/slideLayouts/slideLayout61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066D58A-9B40-E846-A790-9B6CD5A585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61804900"/>
      </p:ext>
    </p:extLst>
  </p:cSld>
  <p:clrMapOvr>
    <a:masterClrMapping/>
  </p:clrMapOvr>
  <p:transition/>
</p:sldLayout>
</file>

<file path=ppt/slideLayouts/slideLayout61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467627032"/>
      </p:ext>
    </p:extLst>
  </p:cSld>
  <p:clrMapOvr>
    <a:masterClrMapping/>
  </p:clrMapOvr>
  <p:transition/>
</p:sldLayout>
</file>

<file path=ppt/slideLayouts/slideLayout6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2867705307"/>
      </p:ext>
    </p:extLst>
  </p:cSld>
  <p:clrMapOvr>
    <a:masterClrMapping/>
  </p:clrMapOvr>
  <p:transition/>
</p:sldLayout>
</file>

<file path=ppt/slideLayouts/slideLayout6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909213287"/>
      </p:ext>
    </p:extLst>
  </p:cSld>
  <p:clrMapOvr>
    <a:masterClrMapping/>
  </p:clrMapOvr>
  <p:transition/>
</p:sldLayout>
</file>

<file path=ppt/slideLayouts/slideLayout6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4004551678"/>
      </p:ext>
    </p:extLst>
  </p:cSld>
  <p:clrMapOvr>
    <a:masterClrMapping/>
  </p:clrMapOvr>
  <p:transition/>
</p:sldLayout>
</file>

<file path=ppt/slideLayouts/slideLayout6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152114607"/>
      </p:ext>
    </p:extLst>
  </p:cSld>
  <p:clrMapOvr>
    <a:masterClrMapping/>
  </p:clrMapOvr>
  <p:transition/>
</p:sldLayout>
</file>

<file path=ppt/slideLayouts/slideLayout6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2396304225"/>
      </p:ext>
    </p:extLst>
  </p:cSld>
  <p:clrMapOvr>
    <a:masterClrMapping/>
  </p:clrMapOvr>
  <p:transition/>
</p:sldLayout>
</file>

<file path=ppt/slideLayouts/slideLayout6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686446272"/>
      </p:ext>
    </p:extLst>
  </p:cSld>
  <p:clrMapOvr>
    <a:masterClrMapping/>
  </p:clrMapOvr>
  <p:transition/>
</p:sldLayout>
</file>

<file path=ppt/slideLayouts/slideLayout6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4147850429"/>
      </p:ext>
    </p:extLst>
  </p:cSld>
  <p:clrMapOvr>
    <a:masterClrMapping/>
  </p:clrMapOvr>
  <p:transition/>
</p:sldLayout>
</file>

<file path=ppt/slideLayouts/slideLayout6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2727827147"/>
      </p:ext>
    </p:extLst>
  </p:cSld>
  <p:clrMapOvr>
    <a:masterClrMapping/>
  </p:clrMapOvr>
  <p:transition/>
</p:sldLayout>
</file>

<file path=ppt/slideLayouts/slideLayout6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402603565"/>
      </p:ext>
    </p:extLst>
  </p:cSld>
  <p:clrMapOvr>
    <a:masterClrMapping/>
  </p:clrMapOvr>
  <p:transition/>
</p:sldLayout>
</file>

<file path=ppt/slideLayouts/slideLayout6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341652260"/>
      </p:ext>
    </p:extLst>
  </p:cSld>
  <p:clrMapOvr>
    <a:masterClrMapping/>
  </p:clrMapOvr>
  <p:transition/>
</p:sldLayout>
</file>

<file path=ppt/slideLayouts/slideLayout62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30238494"/>
      </p:ext>
    </p:extLst>
  </p:cSld>
  <p:clrMapOvr>
    <a:masterClrMapping/>
  </p:clrMapOvr>
  <p:transition/>
</p:sldLayout>
</file>

<file path=ppt/slideLayouts/slideLayout6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27273774"/>
      </p:ext>
    </p:extLst>
  </p:cSld>
  <p:clrMapOvr>
    <a:masterClrMapping/>
  </p:clrMapOvr>
  <p:transition/>
</p:sldLayout>
</file>

<file path=ppt/slideLayouts/slideLayout6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01525032"/>
      </p:ext>
    </p:extLst>
  </p:cSld>
  <p:clrMapOvr>
    <a:masterClrMapping/>
  </p:clrMapOvr>
  <p:transition/>
</p:sldLayout>
</file>

<file path=ppt/slideLayouts/slideLayout6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0407841"/>
      </p:ext>
    </p:extLst>
  </p:cSld>
  <p:clrMapOvr>
    <a:masterClrMapping/>
  </p:clrMapOvr>
  <p:transition/>
</p:sldLayout>
</file>

<file path=ppt/slideLayouts/slideLayout6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68197304"/>
      </p:ext>
    </p:extLst>
  </p:cSld>
  <p:clrMapOvr>
    <a:masterClrMapping/>
  </p:clrMapOvr>
  <p:transition/>
</p:sldLayout>
</file>

<file path=ppt/slideLayouts/slideLayout6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35844893"/>
      </p:ext>
    </p:extLst>
  </p:cSld>
  <p:clrMapOvr>
    <a:masterClrMapping/>
  </p:clrMapOvr>
  <p:transition/>
</p:sldLayout>
</file>

<file path=ppt/slideLayouts/slideLayout6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26572785"/>
      </p:ext>
    </p:extLst>
  </p:cSld>
  <p:clrMapOvr>
    <a:masterClrMapping/>
  </p:clrMapOvr>
  <p:transition/>
</p:sldLayout>
</file>

<file path=ppt/slideLayouts/slideLayout6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62490012"/>
      </p:ext>
    </p:extLst>
  </p:cSld>
  <p:clrMapOvr>
    <a:masterClrMapping/>
  </p:clrMapOvr>
  <p:transition/>
</p:sldLayout>
</file>

<file path=ppt/slideLayouts/slideLayout6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24392628"/>
      </p:ext>
    </p:extLst>
  </p:cSld>
  <p:clrMapOvr>
    <a:masterClrMapping/>
  </p:clrMapOvr>
  <p:transition/>
</p:sldLayout>
</file>

<file path=ppt/slideLayouts/slideLayout6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73930839"/>
      </p:ext>
    </p:extLst>
  </p:cSld>
  <p:clrMapOvr>
    <a:masterClrMapping/>
  </p:clrMapOvr>
  <p:transition/>
</p:sldLayout>
</file>

<file path=ppt/slideLayouts/slideLayout6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46634247"/>
      </p:ext>
    </p:extLst>
  </p:cSld>
  <p:clrMapOvr>
    <a:masterClrMapping/>
  </p:clrMapOvr>
  <p:transition/>
</p:sldLayout>
</file>

<file path=ppt/slideLayouts/slideLayout6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80975" y="6411913"/>
            <a:ext cx="1025525" cy="2968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p:txBody>
          <a:bodyPr/>
          <a:lstStyle>
            <a:lvl1pPr>
              <a:defRPr/>
            </a:lvl1pPr>
          </a:lstStyle>
          <a:p>
            <a:pPr>
              <a:defRPr/>
            </a:pPr>
            <a:fld id="{ACFCE054-F1E5-374D-A24E-887477C053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53547196"/>
      </p:ext>
    </p:extLst>
  </p:cSld>
  <p:clrMapOvr>
    <a:masterClrMapping/>
  </p:clrMapOvr>
  <p:transition/>
</p:sldLayout>
</file>

<file path=ppt/slideLayouts/slideLayout6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292004D-7284-C244-B275-AB956C66515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99537139"/>
      </p:ext>
    </p:extLst>
  </p:cSld>
  <p:clrMapOvr>
    <a:masterClrMapping/>
  </p:clrMapOvr>
  <p:transition/>
</p:sldLayout>
</file>

<file path=ppt/slideLayouts/slideLayout6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B79817D1-13B0-D341-B1C4-34616D393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34076267"/>
      </p:ext>
    </p:extLst>
  </p:cSld>
  <p:clrMapOvr>
    <a:masterClrMapping/>
  </p:clrMapOvr>
  <p:transition/>
</p:sldLayout>
</file>

<file path=ppt/slideLayouts/slideLayout6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62067096-FD7F-A949-B565-8298951E6B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37316184"/>
      </p:ext>
    </p:extLst>
  </p:cSld>
  <p:clrMapOvr>
    <a:masterClrMapping/>
  </p:clrMapOvr>
  <p:transition/>
</p:sldLayout>
</file>

<file path=ppt/slideLayouts/slideLayout6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pPr>
              <a:defRPr/>
            </a:pPr>
            <a:fld id="{701077C3-3C60-8640-A1DD-3718D4D0D7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25361187"/>
      </p:ext>
    </p:extLst>
  </p:cSld>
  <p:clrMapOvr>
    <a:masterClrMapping/>
  </p:clrMapOvr>
  <p:transition/>
</p:sldLayout>
</file>

<file path=ppt/slideLayouts/slideLayout6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pPr>
              <a:defRPr/>
            </a:pPr>
            <a:fld id="{D4D41FDD-73B6-EC4A-BB35-BA0C8CCC36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55929227"/>
      </p:ext>
    </p:extLst>
  </p:cSld>
  <p:clrMapOvr>
    <a:masterClrMapping/>
  </p:clrMapOvr>
  <p:transition/>
</p:sldLayout>
</file>

<file path=ppt/slideLayouts/slideLayout6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pPr>
              <a:defRPr/>
            </a:pPr>
            <a:fld id="{D88D2B92-4EF8-0940-9F90-1D39CCADBD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40194000"/>
      </p:ext>
    </p:extLst>
  </p:cSld>
  <p:clrMapOvr>
    <a:masterClrMapping/>
  </p:clrMapOvr>
  <p:transition/>
</p:sldLayout>
</file>

<file path=ppt/slideLayouts/slideLayout6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1224B1A2-EC3E-4448-972E-E198354A3E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65794084"/>
      </p:ext>
    </p:extLst>
  </p:cSld>
  <p:clrMapOvr>
    <a:masterClrMapping/>
  </p:clrMapOvr>
  <p:transition/>
</p:sldLayout>
</file>

<file path=ppt/slideLayouts/slideLayout6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B25B71B7-33A4-004A-B24D-5E8A20C1D7A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89503525"/>
      </p:ext>
    </p:extLst>
  </p:cSld>
  <p:clrMapOvr>
    <a:masterClrMapping/>
  </p:clrMapOvr>
  <p:transition/>
</p:sldLayout>
</file>

<file path=ppt/slideLayouts/slideLayout6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1F5EE445-AD48-2049-A03E-4C865681EA4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69029388"/>
      </p:ext>
    </p:extLst>
  </p:cSld>
  <p:clrMapOvr>
    <a:masterClrMapping/>
  </p:clrMapOvr>
  <p:transition/>
</p:sldLayout>
</file>

<file path=ppt/slideLayouts/slideLayout6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EF8603A9-60B6-0741-B15F-17172804C1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87053703"/>
      </p:ext>
    </p:extLst>
  </p:cSld>
  <p:clrMapOvr>
    <a:masterClrMapping/>
  </p:clrMapOvr>
  <p:transition/>
</p:sldLayout>
</file>

<file path=ppt/slideLayouts/slideLayout647.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066D58A-9B40-E846-A790-9B6CD5A585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51183286"/>
      </p:ext>
    </p:extLst>
  </p:cSld>
  <p:clrMapOvr>
    <a:masterClrMapping/>
  </p:clrMapOvr>
  <p:transition/>
</p:sldLayout>
</file>

<file path=ppt/slideLayouts/slideLayout64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65651554"/>
      </p:ext>
    </p:extLst>
  </p:cSld>
  <p:clrMapOvr>
    <a:masterClrMapping/>
  </p:clrMapOvr>
</p:sldLayout>
</file>

<file path=ppt/slideLayouts/slideLayout6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5991" y="73725"/>
            <a:ext cx="8987623" cy="740193"/>
          </a:xfrm>
          <a:prstGeom prst="rect">
            <a:avLst/>
          </a:prstGeom>
        </p:spPr>
        <p:txBody>
          <a:bodyPr/>
          <a:lstStyle>
            <a:lvl1pPr>
              <a:defRPr sz="4800">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911225"/>
            <a:ext cx="8987623" cy="5318753"/>
          </a:xfrm>
          <a:prstGeom prst="rect">
            <a:avLst/>
          </a:prstGeom>
        </p:spPr>
        <p:txBody>
          <a:bodyPr/>
          <a:lstStyle>
            <a:lvl1pPr>
              <a:defRPr sz="3600">
                <a:latin typeface="Cambria" panose="02040503050406030204" pitchFamily="18" charset="0"/>
              </a:defRPr>
            </a:lvl1pPr>
            <a:lvl2pPr marL="685783" indent="-228594">
              <a:buFont typeface="Cambria" panose="02040503050406030204" pitchFamily="18" charset="0"/>
              <a:buChar char="-"/>
              <a:defRPr sz="2800">
                <a:latin typeface="Cambria" panose="02040503050406030204" pitchFamily="18" charset="0"/>
              </a:defRPr>
            </a:lvl2pPr>
            <a:lvl3pPr>
              <a:defRPr sz="2400">
                <a:latin typeface="Cambria" panose="02040503050406030204" pitchFamily="18" charset="0"/>
              </a:defRPr>
            </a:lvl3pPr>
            <a:lvl4pPr>
              <a:defRPr sz="2400">
                <a:latin typeface="Cambria" panose="02040503050406030204" pitchFamily="18" charset="0"/>
              </a:defRPr>
            </a:lvl4pPr>
            <a:lvl5pPr>
              <a:defRPr sz="24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9" name="Picture 8" descr="safari.png"/>
          <p:cNvPicPr>
            <a:picLocks noChangeAspect="1"/>
          </p:cNvPicPr>
          <p:nvPr userDrawn="1"/>
        </p:nvPicPr>
        <p:blipFill>
          <a:blip r:embed="rId2" cstate="print"/>
          <a:stretch>
            <a:fillRect/>
          </a:stretch>
        </p:blipFill>
        <p:spPr>
          <a:xfrm>
            <a:off x="189560" y="6413144"/>
            <a:ext cx="1080120" cy="312523"/>
          </a:xfrm>
          <a:prstGeom prst="rect">
            <a:avLst/>
          </a:prstGeom>
        </p:spPr>
      </p:pic>
    </p:spTree>
    <p:extLst>
      <p:ext uri="{BB962C8B-B14F-4D97-AF65-F5344CB8AC3E}">
        <p14:creationId xmlns:p14="http://schemas.microsoft.com/office/powerpoint/2010/main" val="408745664"/>
      </p:ext>
    </p:extLst>
  </p:cSld>
  <p:clrMapOvr>
    <a:masterClrMapping/>
  </p:clrMapOvr>
</p:sldLayout>
</file>

<file path=ppt/slideLayouts/slideLayout650.xml><?xml version="1.0" encoding="utf-8"?>
<p:sldLayout xmlns:a="http://schemas.openxmlformats.org/drawingml/2006/main" xmlns:r="http://schemas.openxmlformats.org/officeDocument/2006/relationships" xmlns:p="http://schemas.openxmlformats.org/presentationml/2006/main" matchingName="Title slide" type="title">
  <p:cSld name="1_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992767"/>
            <a:ext cx="8520600" cy="27368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3778833"/>
            <a:ext cx="8520600" cy="105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911090338"/>
      </p:ext>
    </p:extLst>
  </p:cSld>
  <p:clrMapOvr>
    <a:masterClrMapping/>
  </p:clrMapOvr>
</p:sldLayout>
</file>

<file path=ppt/slideLayouts/slideLayout651.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189" lvl="0" indent="-342891">
              <a:spcBef>
                <a:spcPts val="0"/>
              </a:spcBef>
              <a:spcAft>
                <a:spcPts val="0"/>
              </a:spcAft>
              <a:buSzPts val="1800"/>
              <a:buChar char="●"/>
              <a:defRPr/>
            </a:lvl1pPr>
            <a:lvl2pPr marL="914377" lvl="1" indent="-317492">
              <a:spcBef>
                <a:spcPts val="1600"/>
              </a:spcBef>
              <a:spcAft>
                <a:spcPts val="0"/>
              </a:spcAft>
              <a:buSzPts val="1400"/>
              <a:buChar char="○"/>
              <a:defRPr/>
            </a:lvl2pPr>
            <a:lvl3pPr marL="1371566" lvl="2" indent="-317492">
              <a:spcBef>
                <a:spcPts val="1600"/>
              </a:spcBef>
              <a:spcAft>
                <a:spcPts val="0"/>
              </a:spcAft>
              <a:buSzPts val="1400"/>
              <a:buChar char="■"/>
              <a:defRPr/>
            </a:lvl3pPr>
            <a:lvl4pPr marL="1828754" lvl="3" indent="-317492">
              <a:spcBef>
                <a:spcPts val="1600"/>
              </a:spcBef>
              <a:spcAft>
                <a:spcPts val="0"/>
              </a:spcAft>
              <a:buSzPts val="1400"/>
              <a:buChar char="●"/>
              <a:defRPr/>
            </a:lvl4pPr>
            <a:lvl5pPr marL="2285943" lvl="4" indent="-317492">
              <a:spcBef>
                <a:spcPts val="1600"/>
              </a:spcBef>
              <a:spcAft>
                <a:spcPts val="0"/>
              </a:spcAft>
              <a:buSzPts val="1400"/>
              <a:buChar char="○"/>
              <a:defRPr/>
            </a:lvl5pPr>
            <a:lvl6pPr marL="2743131" lvl="5" indent="-317492">
              <a:spcBef>
                <a:spcPts val="1600"/>
              </a:spcBef>
              <a:spcAft>
                <a:spcPts val="0"/>
              </a:spcAft>
              <a:buSzPts val="1400"/>
              <a:buChar char="■"/>
              <a:defRPr/>
            </a:lvl6pPr>
            <a:lvl7pPr marL="3200320" lvl="6" indent="-317492">
              <a:spcBef>
                <a:spcPts val="1600"/>
              </a:spcBef>
              <a:spcAft>
                <a:spcPts val="0"/>
              </a:spcAft>
              <a:buSzPts val="1400"/>
              <a:buChar char="●"/>
              <a:defRPr/>
            </a:lvl7pPr>
            <a:lvl8pPr marL="3657509" lvl="7" indent="-317492">
              <a:spcBef>
                <a:spcPts val="1600"/>
              </a:spcBef>
              <a:spcAft>
                <a:spcPts val="0"/>
              </a:spcAft>
              <a:buSzPts val="1400"/>
              <a:buChar char="○"/>
              <a:defRPr/>
            </a:lvl8pPr>
            <a:lvl9pPr marL="4114697" lvl="8" indent="-317492">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75870631"/>
      </p:ext>
    </p:extLst>
  </p:cSld>
  <p:clrMapOvr>
    <a:masterClrMapping/>
  </p:clrMapOvr>
</p:sldLayout>
</file>

<file path=ppt/slideLayouts/slideLayout65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pPr>
              <a:defRPr/>
            </a:pPr>
            <a:fld id="{DEBDFEA4-C20F-104A-BC27-408CBECDF119}" type="slidenum">
              <a:rPr lang="en-US" altLang="en-US"/>
              <a:pPr>
                <a:defRPr/>
              </a:pPr>
              <a:t>‹#›</a:t>
            </a:fld>
            <a:endParaRPr lang="en-US" altLang="en-US"/>
          </a:p>
        </p:txBody>
      </p:sp>
    </p:spTree>
    <p:extLst>
      <p:ext uri="{BB962C8B-B14F-4D97-AF65-F5344CB8AC3E}">
        <p14:creationId xmlns:p14="http://schemas.microsoft.com/office/powerpoint/2010/main" val="3669861593"/>
      </p:ext>
    </p:extLst>
  </p:cSld>
  <p:clrMapOvr>
    <a:masterClrMapping/>
  </p:clrMapOvr>
  <p:transition/>
</p:sldLayout>
</file>

<file path=ppt/slideLayouts/slideLayout6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85EC0B31-7E1A-5D4D-983E-2275653A8B31}" type="slidenum">
              <a:rPr lang="en-US" altLang="en-US"/>
              <a:pPr>
                <a:defRPr/>
              </a:pPr>
              <a:t>‹#›</a:t>
            </a:fld>
            <a:endParaRPr lang="en-US" altLang="en-US"/>
          </a:p>
        </p:txBody>
      </p:sp>
    </p:spTree>
    <p:extLst>
      <p:ext uri="{BB962C8B-B14F-4D97-AF65-F5344CB8AC3E}">
        <p14:creationId xmlns:p14="http://schemas.microsoft.com/office/powerpoint/2010/main" val="134450037"/>
      </p:ext>
    </p:extLst>
  </p:cSld>
  <p:clrMapOvr>
    <a:masterClrMapping/>
  </p:clrMapOvr>
  <p:transition/>
</p:sldLayout>
</file>

<file path=ppt/slideLayouts/slideLayout6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E0BEF943-F4A0-4D46-B4C9-58E9F66D0EF1}" type="slidenum">
              <a:rPr lang="en-US" altLang="en-US"/>
              <a:pPr>
                <a:defRPr/>
              </a:pPr>
              <a:t>‹#›</a:t>
            </a:fld>
            <a:endParaRPr lang="en-US" altLang="en-US"/>
          </a:p>
        </p:txBody>
      </p:sp>
    </p:spTree>
    <p:extLst>
      <p:ext uri="{BB962C8B-B14F-4D97-AF65-F5344CB8AC3E}">
        <p14:creationId xmlns:p14="http://schemas.microsoft.com/office/powerpoint/2010/main" val="1064580612"/>
      </p:ext>
    </p:extLst>
  </p:cSld>
  <p:clrMapOvr>
    <a:masterClrMapping/>
  </p:clrMapOvr>
  <p:transition/>
</p:sldLayout>
</file>

<file path=ppt/slideLayouts/slideLayout6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64475E6A-3752-FC41-B8A3-75D7F64530DA}" type="slidenum">
              <a:rPr lang="en-US" altLang="en-US"/>
              <a:pPr>
                <a:defRPr/>
              </a:pPr>
              <a:t>‹#›</a:t>
            </a:fld>
            <a:endParaRPr lang="en-US" altLang="en-US"/>
          </a:p>
        </p:txBody>
      </p:sp>
    </p:spTree>
    <p:extLst>
      <p:ext uri="{BB962C8B-B14F-4D97-AF65-F5344CB8AC3E}">
        <p14:creationId xmlns:p14="http://schemas.microsoft.com/office/powerpoint/2010/main" val="3360622150"/>
      </p:ext>
    </p:extLst>
  </p:cSld>
  <p:clrMapOvr>
    <a:masterClrMapping/>
  </p:clrMapOvr>
  <p:transition/>
</p:sldLayout>
</file>

<file path=ppt/slideLayouts/slideLayout6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pPr>
              <a:defRPr/>
            </a:pPr>
            <a:fld id="{D5D7E345-B863-7F48-B37E-C4D1A0E761A7}" type="slidenum">
              <a:rPr lang="en-US" altLang="en-US"/>
              <a:pPr>
                <a:defRPr/>
              </a:pPr>
              <a:t>‹#›</a:t>
            </a:fld>
            <a:endParaRPr lang="en-US" altLang="en-US"/>
          </a:p>
        </p:txBody>
      </p:sp>
    </p:spTree>
    <p:extLst>
      <p:ext uri="{BB962C8B-B14F-4D97-AF65-F5344CB8AC3E}">
        <p14:creationId xmlns:p14="http://schemas.microsoft.com/office/powerpoint/2010/main" val="3825790000"/>
      </p:ext>
    </p:extLst>
  </p:cSld>
  <p:clrMapOvr>
    <a:masterClrMapping/>
  </p:clrMapOvr>
  <p:transition/>
</p:sldLayout>
</file>

<file path=ppt/slideLayouts/slideLayout6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pPr>
              <a:defRPr/>
            </a:pPr>
            <a:fld id="{DDAD7548-FD3A-9B40-80D2-DE711E168A26}" type="slidenum">
              <a:rPr lang="en-US" altLang="en-US"/>
              <a:pPr>
                <a:defRPr/>
              </a:pPr>
              <a:t>‹#›</a:t>
            </a:fld>
            <a:endParaRPr lang="en-US" altLang="en-US"/>
          </a:p>
        </p:txBody>
      </p:sp>
    </p:spTree>
    <p:extLst>
      <p:ext uri="{BB962C8B-B14F-4D97-AF65-F5344CB8AC3E}">
        <p14:creationId xmlns:p14="http://schemas.microsoft.com/office/powerpoint/2010/main" val="3839668887"/>
      </p:ext>
    </p:extLst>
  </p:cSld>
  <p:clrMapOvr>
    <a:masterClrMapping/>
  </p:clrMapOvr>
  <p:transition/>
</p:sldLayout>
</file>

<file path=ppt/slideLayouts/slideLayout6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pPr>
              <a:defRPr/>
            </a:pPr>
            <a:fld id="{08DCDF4F-585B-6D4F-A4CB-C67AB7D5B765}" type="slidenum">
              <a:rPr lang="en-US" altLang="en-US"/>
              <a:pPr>
                <a:defRPr/>
              </a:pPr>
              <a:t>‹#›</a:t>
            </a:fld>
            <a:endParaRPr lang="en-US" altLang="en-US"/>
          </a:p>
        </p:txBody>
      </p:sp>
    </p:spTree>
    <p:extLst>
      <p:ext uri="{BB962C8B-B14F-4D97-AF65-F5344CB8AC3E}">
        <p14:creationId xmlns:p14="http://schemas.microsoft.com/office/powerpoint/2010/main" val="378820143"/>
      </p:ext>
    </p:extLst>
  </p:cSld>
  <p:clrMapOvr>
    <a:masterClrMapping/>
  </p:clrMapOvr>
  <p:transition/>
</p:sldLayout>
</file>

<file path=ppt/slideLayouts/slideLayout6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90FC4979-FCD7-694E-8B26-68BFE56F7694}" type="slidenum">
              <a:rPr lang="en-US" altLang="en-US"/>
              <a:pPr>
                <a:defRPr/>
              </a:pPr>
              <a:t>‹#›</a:t>
            </a:fld>
            <a:endParaRPr lang="en-US" altLang="en-US"/>
          </a:p>
        </p:txBody>
      </p:sp>
    </p:spTree>
    <p:extLst>
      <p:ext uri="{BB962C8B-B14F-4D97-AF65-F5344CB8AC3E}">
        <p14:creationId xmlns:p14="http://schemas.microsoft.com/office/powerpoint/2010/main" val="3828807734"/>
      </p:ext>
    </p:extLst>
  </p:cSld>
  <p:clrMapOvr>
    <a:masterClrMapping/>
  </p:clrMapOvr>
  <p:transition/>
</p:sldLayout>
</file>

<file path=ppt/slideLayouts/slideLayout6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CF8051ED-7F0F-1747-91E3-F6CFAF063EC3}" type="slidenum">
              <a:rPr lang="en-US" altLang="en-US"/>
              <a:pPr>
                <a:defRPr/>
              </a:pPr>
              <a:t>‹#›</a:t>
            </a:fld>
            <a:endParaRPr lang="en-US" altLang="en-US"/>
          </a:p>
        </p:txBody>
      </p:sp>
    </p:spTree>
    <p:extLst>
      <p:ext uri="{BB962C8B-B14F-4D97-AF65-F5344CB8AC3E}">
        <p14:creationId xmlns:p14="http://schemas.microsoft.com/office/powerpoint/2010/main" val="3815451285"/>
      </p:ext>
    </p:extLst>
  </p:cSld>
  <p:clrMapOvr>
    <a:masterClrMapping/>
  </p:clrMapOvr>
  <p:transition/>
</p:sldLayout>
</file>

<file path=ppt/slideLayouts/slideLayout6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DF10535E-D52C-7148-ABB0-7547E77158BC}" type="slidenum">
              <a:rPr lang="en-US" altLang="en-US"/>
              <a:pPr>
                <a:defRPr/>
              </a:pPr>
              <a:t>‹#›</a:t>
            </a:fld>
            <a:endParaRPr lang="en-US" altLang="en-US"/>
          </a:p>
        </p:txBody>
      </p:sp>
    </p:spTree>
    <p:extLst>
      <p:ext uri="{BB962C8B-B14F-4D97-AF65-F5344CB8AC3E}">
        <p14:creationId xmlns:p14="http://schemas.microsoft.com/office/powerpoint/2010/main" val="2917025023"/>
      </p:ext>
    </p:extLst>
  </p:cSld>
  <p:clrMapOvr>
    <a:masterClrMapping/>
  </p:clrMapOvr>
  <p:transition/>
</p:sldLayout>
</file>

<file path=ppt/slideLayouts/slideLayout6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437D0A7A-F6FB-1F48-9A4B-A6A40DC9AC24}" type="slidenum">
              <a:rPr lang="en-US" altLang="en-US"/>
              <a:pPr>
                <a:defRPr/>
              </a:pPr>
              <a:t>‹#›</a:t>
            </a:fld>
            <a:endParaRPr lang="en-US" altLang="en-US"/>
          </a:p>
        </p:txBody>
      </p:sp>
    </p:spTree>
    <p:extLst>
      <p:ext uri="{BB962C8B-B14F-4D97-AF65-F5344CB8AC3E}">
        <p14:creationId xmlns:p14="http://schemas.microsoft.com/office/powerpoint/2010/main" val="1321780326"/>
      </p:ext>
    </p:extLst>
  </p:cSld>
  <p:clrMapOvr>
    <a:masterClrMapping/>
  </p:clrMapOvr>
  <p:transition/>
</p:sldLayout>
</file>

<file path=ppt/slideLayouts/slideLayout663.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F40AFC27-E9C2-A540-A3C4-249358E56051}" type="slidenum">
              <a:rPr lang="en-US" altLang="en-US"/>
              <a:pPr>
                <a:defRPr/>
              </a:pPr>
              <a:t>‹#›</a:t>
            </a:fld>
            <a:endParaRPr lang="en-US" altLang="en-US"/>
          </a:p>
        </p:txBody>
      </p:sp>
    </p:spTree>
    <p:extLst>
      <p:ext uri="{BB962C8B-B14F-4D97-AF65-F5344CB8AC3E}">
        <p14:creationId xmlns:p14="http://schemas.microsoft.com/office/powerpoint/2010/main" val="1439888438"/>
      </p:ext>
    </p:extLst>
  </p:cSld>
  <p:clrMapOvr>
    <a:masterClrMapping/>
  </p:clrMapOvr>
  <p:transition/>
</p:sldLayout>
</file>

<file path=ppt/slideLayouts/slideLayout66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F95B04E4-937C-664F-B51F-D8C30ABD33B0}"/>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48FE1C4B-D953-0249-AAC5-1CEBC09BA0D3}"/>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6CEAA0A5-E9E4-5140-BD46-DA6256C8BD9D}"/>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D19D6D91-79A7-6D42-B64F-582CA85CF65A}"/>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FA33B19D-FBD6-3545-A911-696365B2674E}"/>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E3F69791-C3A5-1144-92B1-333CF796E52A}"/>
              </a:ext>
            </a:extLst>
          </p:cNvPr>
          <p:cNvSpPr>
            <a:spLocks noGrp="1" noChangeArrowheads="1"/>
          </p:cNvSpPr>
          <p:nvPr>
            <p:ph type="sldNum" sz="quarter" idx="12"/>
          </p:nvPr>
        </p:nvSpPr>
        <p:spPr/>
        <p:txBody>
          <a:bodyPr/>
          <a:lstStyle>
            <a:lvl1pPr>
              <a:defRPr sz="1200" smtClean="0"/>
            </a:lvl1pPr>
          </a:lstStyle>
          <a:p>
            <a:pPr>
              <a:defRPr/>
            </a:pPr>
            <a:fld id="{3B3FDAE8-A59F-B84A-B845-84C535A39ED0}" type="slidenum">
              <a:rPr lang="en-US" altLang="en-US"/>
              <a:pPr>
                <a:defRPr/>
              </a:pPr>
              <a:t>‹#›</a:t>
            </a:fld>
            <a:endParaRPr lang="en-US" altLang="en-US"/>
          </a:p>
        </p:txBody>
      </p:sp>
    </p:spTree>
    <p:extLst>
      <p:ext uri="{BB962C8B-B14F-4D97-AF65-F5344CB8AC3E}">
        <p14:creationId xmlns:p14="http://schemas.microsoft.com/office/powerpoint/2010/main" val="656669209"/>
      </p:ext>
    </p:extLst>
  </p:cSld>
  <p:clrMapOvr>
    <a:masterClrMapping/>
  </p:clrMapOvr>
  <p:transition/>
</p:sldLayout>
</file>

<file path=ppt/slideLayouts/slideLayout6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73A97B69-F936-9541-A4C0-4803E0D9803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ACF1560-B282-884D-8A11-92C4A17C9387}"/>
              </a:ext>
            </a:extLst>
          </p:cNvPr>
          <p:cNvSpPr>
            <a:spLocks noGrp="1" noChangeArrowheads="1"/>
          </p:cNvSpPr>
          <p:nvPr>
            <p:ph type="sldNum" sz="quarter" idx="11"/>
          </p:nvPr>
        </p:nvSpPr>
        <p:spPr>
          <a:ln/>
        </p:spPr>
        <p:txBody>
          <a:bodyPr/>
          <a:lstStyle>
            <a:lvl1pPr>
              <a:defRPr/>
            </a:lvl1pPr>
          </a:lstStyle>
          <a:p>
            <a:pPr>
              <a:defRPr/>
            </a:pPr>
            <a:fld id="{ABF4462A-42FE-A84B-9002-68A00ADE644F}" type="slidenum">
              <a:rPr lang="en-US" altLang="en-US"/>
              <a:pPr>
                <a:defRPr/>
              </a:pPr>
              <a:t>‹#›</a:t>
            </a:fld>
            <a:endParaRPr lang="en-US" altLang="en-US"/>
          </a:p>
        </p:txBody>
      </p:sp>
    </p:spTree>
    <p:extLst>
      <p:ext uri="{BB962C8B-B14F-4D97-AF65-F5344CB8AC3E}">
        <p14:creationId xmlns:p14="http://schemas.microsoft.com/office/powerpoint/2010/main" val="336813805"/>
      </p:ext>
    </p:extLst>
  </p:cSld>
  <p:clrMapOvr>
    <a:masterClrMapping/>
  </p:clrMapOvr>
  <p:transition/>
</p:sldLayout>
</file>

<file path=ppt/slideLayouts/slideLayout6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F2623055-6F7E-CF4A-ADEE-B8106026EC5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508F7ABC-7804-9A45-8345-A3C1D4AE2951}"/>
              </a:ext>
            </a:extLst>
          </p:cNvPr>
          <p:cNvSpPr>
            <a:spLocks noGrp="1" noChangeArrowheads="1"/>
          </p:cNvSpPr>
          <p:nvPr>
            <p:ph type="sldNum" sz="quarter" idx="11"/>
          </p:nvPr>
        </p:nvSpPr>
        <p:spPr>
          <a:ln/>
        </p:spPr>
        <p:txBody>
          <a:bodyPr/>
          <a:lstStyle>
            <a:lvl1pPr>
              <a:defRPr/>
            </a:lvl1pPr>
          </a:lstStyle>
          <a:p>
            <a:pPr>
              <a:defRPr/>
            </a:pPr>
            <a:fld id="{33CFE70D-E1B6-6444-B39A-56D9F01DCD47}" type="slidenum">
              <a:rPr lang="en-US" altLang="en-US"/>
              <a:pPr>
                <a:defRPr/>
              </a:pPr>
              <a:t>‹#›</a:t>
            </a:fld>
            <a:endParaRPr lang="en-US" altLang="en-US"/>
          </a:p>
        </p:txBody>
      </p:sp>
    </p:spTree>
    <p:extLst>
      <p:ext uri="{BB962C8B-B14F-4D97-AF65-F5344CB8AC3E}">
        <p14:creationId xmlns:p14="http://schemas.microsoft.com/office/powerpoint/2010/main" val="3520389837"/>
      </p:ext>
    </p:extLst>
  </p:cSld>
  <p:clrMapOvr>
    <a:masterClrMapping/>
  </p:clrMapOvr>
  <p:transition/>
</p:sldLayout>
</file>

<file path=ppt/slideLayouts/slideLayout6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371F563C-CD40-A941-946F-51381E41C508}"/>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C3913447-512A-8E4A-90A4-7079BD9A51DA}"/>
              </a:ext>
            </a:extLst>
          </p:cNvPr>
          <p:cNvSpPr>
            <a:spLocks noGrp="1" noChangeArrowheads="1"/>
          </p:cNvSpPr>
          <p:nvPr>
            <p:ph type="sldNum" sz="quarter" idx="11"/>
          </p:nvPr>
        </p:nvSpPr>
        <p:spPr>
          <a:ln/>
        </p:spPr>
        <p:txBody>
          <a:bodyPr/>
          <a:lstStyle>
            <a:lvl1pPr>
              <a:defRPr/>
            </a:lvl1pPr>
          </a:lstStyle>
          <a:p>
            <a:pPr>
              <a:defRPr/>
            </a:pPr>
            <a:fld id="{F061E867-9ECF-604D-A3A5-B01890269E4D}" type="slidenum">
              <a:rPr lang="en-US" altLang="en-US"/>
              <a:pPr>
                <a:defRPr/>
              </a:pPr>
              <a:t>‹#›</a:t>
            </a:fld>
            <a:endParaRPr lang="en-US" altLang="en-US"/>
          </a:p>
        </p:txBody>
      </p:sp>
    </p:spTree>
    <p:extLst>
      <p:ext uri="{BB962C8B-B14F-4D97-AF65-F5344CB8AC3E}">
        <p14:creationId xmlns:p14="http://schemas.microsoft.com/office/powerpoint/2010/main" val="3125631256"/>
      </p:ext>
    </p:extLst>
  </p:cSld>
  <p:clrMapOvr>
    <a:masterClrMapping/>
  </p:clrMapOvr>
  <p:transition/>
</p:sldLayout>
</file>

<file path=ppt/slideLayouts/slideLayout6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5F572121-A8E8-2D44-9C8A-867F1E7CF2D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375A6BC4-4875-D14C-AD8B-EDD376D8CFAC}"/>
              </a:ext>
            </a:extLst>
          </p:cNvPr>
          <p:cNvSpPr>
            <a:spLocks noGrp="1" noChangeArrowheads="1"/>
          </p:cNvSpPr>
          <p:nvPr>
            <p:ph type="sldNum" sz="quarter" idx="11"/>
          </p:nvPr>
        </p:nvSpPr>
        <p:spPr>
          <a:ln/>
        </p:spPr>
        <p:txBody>
          <a:bodyPr/>
          <a:lstStyle>
            <a:lvl1pPr>
              <a:defRPr/>
            </a:lvl1pPr>
          </a:lstStyle>
          <a:p>
            <a:pPr>
              <a:defRPr/>
            </a:pPr>
            <a:fld id="{6BF9FD31-60B6-C346-9D89-A4089B899D90}" type="slidenum">
              <a:rPr lang="en-US" altLang="en-US"/>
              <a:pPr>
                <a:defRPr/>
              </a:pPr>
              <a:t>‹#›</a:t>
            </a:fld>
            <a:endParaRPr lang="en-US" altLang="en-US"/>
          </a:p>
        </p:txBody>
      </p:sp>
    </p:spTree>
    <p:extLst>
      <p:ext uri="{BB962C8B-B14F-4D97-AF65-F5344CB8AC3E}">
        <p14:creationId xmlns:p14="http://schemas.microsoft.com/office/powerpoint/2010/main" val="3008841999"/>
      </p:ext>
    </p:extLst>
  </p:cSld>
  <p:clrMapOvr>
    <a:masterClrMapping/>
  </p:clrMapOvr>
  <p:transition/>
</p:sldLayout>
</file>

<file path=ppt/slideLayouts/slideLayout6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24209F53-5EDE-1248-9733-CEB7AFA430D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CED11C88-124D-0347-AECA-31127847197C}"/>
              </a:ext>
            </a:extLst>
          </p:cNvPr>
          <p:cNvSpPr>
            <a:spLocks noGrp="1" noChangeArrowheads="1"/>
          </p:cNvSpPr>
          <p:nvPr>
            <p:ph type="sldNum" sz="quarter" idx="11"/>
          </p:nvPr>
        </p:nvSpPr>
        <p:spPr>
          <a:ln/>
        </p:spPr>
        <p:txBody>
          <a:bodyPr/>
          <a:lstStyle>
            <a:lvl1pPr>
              <a:defRPr/>
            </a:lvl1pPr>
          </a:lstStyle>
          <a:p>
            <a:pPr>
              <a:defRPr/>
            </a:pPr>
            <a:fld id="{ABA189F7-876C-7946-AB0D-5451C843C772}" type="slidenum">
              <a:rPr lang="en-US" altLang="en-US"/>
              <a:pPr>
                <a:defRPr/>
              </a:pPr>
              <a:t>‹#›</a:t>
            </a:fld>
            <a:endParaRPr lang="en-US" altLang="en-US"/>
          </a:p>
        </p:txBody>
      </p:sp>
    </p:spTree>
    <p:extLst>
      <p:ext uri="{BB962C8B-B14F-4D97-AF65-F5344CB8AC3E}">
        <p14:creationId xmlns:p14="http://schemas.microsoft.com/office/powerpoint/2010/main" val="2700192181"/>
      </p:ext>
    </p:extLst>
  </p:cSld>
  <p:clrMapOvr>
    <a:masterClrMapping/>
  </p:clrMapOvr>
  <p:transition/>
</p:sldLayout>
</file>

<file path=ppt/slideLayouts/slideLayout6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9347127D-50D6-804E-BBDB-090FFD76C82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34CA717C-BE13-1D47-AAC5-E762962F17AE}"/>
              </a:ext>
            </a:extLst>
          </p:cNvPr>
          <p:cNvSpPr>
            <a:spLocks noGrp="1" noChangeArrowheads="1"/>
          </p:cNvSpPr>
          <p:nvPr>
            <p:ph type="sldNum" sz="quarter" idx="11"/>
          </p:nvPr>
        </p:nvSpPr>
        <p:spPr>
          <a:ln/>
        </p:spPr>
        <p:txBody>
          <a:bodyPr/>
          <a:lstStyle>
            <a:lvl1pPr>
              <a:defRPr/>
            </a:lvl1pPr>
          </a:lstStyle>
          <a:p>
            <a:pPr>
              <a:defRPr/>
            </a:pPr>
            <a:fld id="{AA20B547-CD99-0740-9575-71E48EA0F20D}" type="slidenum">
              <a:rPr lang="en-US" altLang="en-US"/>
              <a:pPr>
                <a:defRPr/>
              </a:pPr>
              <a:t>‹#›</a:t>
            </a:fld>
            <a:endParaRPr lang="en-US" altLang="en-US"/>
          </a:p>
        </p:txBody>
      </p:sp>
    </p:spTree>
    <p:extLst>
      <p:ext uri="{BB962C8B-B14F-4D97-AF65-F5344CB8AC3E}">
        <p14:creationId xmlns:p14="http://schemas.microsoft.com/office/powerpoint/2010/main" val="2363873900"/>
      </p:ext>
    </p:extLst>
  </p:cSld>
  <p:clrMapOvr>
    <a:masterClrMapping/>
  </p:clrMapOvr>
  <p:transition/>
</p:sldLayout>
</file>

<file path=ppt/slideLayouts/slideLayout6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5A4E499A-3343-9649-900F-C1B6B1CC41A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9BAFF69-6AD8-F144-AFCC-520891BC230A}"/>
              </a:ext>
            </a:extLst>
          </p:cNvPr>
          <p:cNvSpPr>
            <a:spLocks noGrp="1" noChangeArrowheads="1"/>
          </p:cNvSpPr>
          <p:nvPr>
            <p:ph type="sldNum" sz="quarter" idx="11"/>
          </p:nvPr>
        </p:nvSpPr>
        <p:spPr>
          <a:ln/>
        </p:spPr>
        <p:txBody>
          <a:bodyPr/>
          <a:lstStyle>
            <a:lvl1pPr>
              <a:defRPr/>
            </a:lvl1pPr>
          </a:lstStyle>
          <a:p>
            <a:pPr>
              <a:defRPr/>
            </a:pPr>
            <a:fld id="{0EE647DD-C717-6B4E-971B-369A4AC6E6F3}" type="slidenum">
              <a:rPr lang="en-US" altLang="en-US"/>
              <a:pPr>
                <a:defRPr/>
              </a:pPr>
              <a:t>‹#›</a:t>
            </a:fld>
            <a:endParaRPr lang="en-US" altLang="en-US"/>
          </a:p>
        </p:txBody>
      </p:sp>
    </p:spTree>
    <p:extLst>
      <p:ext uri="{BB962C8B-B14F-4D97-AF65-F5344CB8AC3E}">
        <p14:creationId xmlns:p14="http://schemas.microsoft.com/office/powerpoint/2010/main" val="1931207740"/>
      </p:ext>
    </p:extLst>
  </p:cSld>
  <p:clrMapOvr>
    <a:masterClrMapping/>
  </p:clrMapOvr>
  <p:transition/>
</p:sldLayout>
</file>

<file path=ppt/slideLayouts/slideLayout6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AE62CFF8-7633-3B4B-A468-F476C6361E39}"/>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23917E0F-F572-F344-8271-E7F412A98639}"/>
              </a:ext>
            </a:extLst>
          </p:cNvPr>
          <p:cNvSpPr>
            <a:spLocks noGrp="1" noChangeArrowheads="1"/>
          </p:cNvSpPr>
          <p:nvPr>
            <p:ph type="sldNum" sz="quarter" idx="11"/>
          </p:nvPr>
        </p:nvSpPr>
        <p:spPr>
          <a:ln/>
        </p:spPr>
        <p:txBody>
          <a:bodyPr/>
          <a:lstStyle>
            <a:lvl1pPr>
              <a:defRPr/>
            </a:lvl1pPr>
          </a:lstStyle>
          <a:p>
            <a:pPr>
              <a:defRPr/>
            </a:pPr>
            <a:fld id="{64A61CCF-7B61-6046-A6E3-819C5F7B3F8C}" type="slidenum">
              <a:rPr lang="en-US" altLang="en-US"/>
              <a:pPr>
                <a:defRPr/>
              </a:pPr>
              <a:t>‹#›</a:t>
            </a:fld>
            <a:endParaRPr lang="en-US" altLang="en-US"/>
          </a:p>
        </p:txBody>
      </p:sp>
    </p:spTree>
    <p:extLst>
      <p:ext uri="{BB962C8B-B14F-4D97-AF65-F5344CB8AC3E}">
        <p14:creationId xmlns:p14="http://schemas.microsoft.com/office/powerpoint/2010/main" val="2776628319"/>
      </p:ext>
    </p:extLst>
  </p:cSld>
  <p:clrMapOvr>
    <a:masterClrMapping/>
  </p:clrMapOvr>
  <p:transition/>
</p:sldLayout>
</file>

<file path=ppt/slideLayouts/slideLayout67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FF2FD485-06A1-EE45-9A8B-F048E7EEEAE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3E0F4D9-5214-6441-8A0F-C2CBFC75B8CF}"/>
              </a:ext>
            </a:extLst>
          </p:cNvPr>
          <p:cNvSpPr>
            <a:spLocks noGrp="1" noChangeArrowheads="1"/>
          </p:cNvSpPr>
          <p:nvPr>
            <p:ph type="sldNum" sz="quarter" idx="11"/>
          </p:nvPr>
        </p:nvSpPr>
        <p:spPr>
          <a:ln/>
        </p:spPr>
        <p:txBody>
          <a:bodyPr/>
          <a:lstStyle>
            <a:lvl1pPr>
              <a:defRPr/>
            </a:lvl1pPr>
          </a:lstStyle>
          <a:p>
            <a:pPr>
              <a:defRPr/>
            </a:pPr>
            <a:fld id="{F24D7BF4-82CD-7E43-873E-37D879C1B9E0}" type="slidenum">
              <a:rPr lang="en-US" altLang="en-US"/>
              <a:pPr>
                <a:defRPr/>
              </a:pPr>
              <a:t>‹#›</a:t>
            </a:fld>
            <a:endParaRPr lang="en-US" altLang="en-US"/>
          </a:p>
        </p:txBody>
      </p:sp>
    </p:spTree>
    <p:extLst>
      <p:ext uri="{BB962C8B-B14F-4D97-AF65-F5344CB8AC3E}">
        <p14:creationId xmlns:p14="http://schemas.microsoft.com/office/powerpoint/2010/main" val="2834360889"/>
      </p:ext>
    </p:extLst>
  </p:cSld>
  <p:clrMapOvr>
    <a:masterClrMapping/>
  </p:clrMapOvr>
  <p:transition/>
</p:sldLayout>
</file>

<file path=ppt/slideLayouts/slideLayout67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0F2C3A7A-5BD4-D542-A789-B3C16EBBD7D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C538ED7B-3605-2040-BC3F-5A78278E3E39}"/>
              </a:ext>
            </a:extLst>
          </p:cNvPr>
          <p:cNvSpPr>
            <a:spLocks noGrp="1" noChangeArrowheads="1"/>
          </p:cNvSpPr>
          <p:nvPr>
            <p:ph type="sldNum" sz="quarter" idx="11"/>
          </p:nvPr>
        </p:nvSpPr>
        <p:spPr>
          <a:ln/>
        </p:spPr>
        <p:txBody>
          <a:bodyPr/>
          <a:lstStyle>
            <a:lvl1pPr>
              <a:defRPr/>
            </a:lvl1pPr>
          </a:lstStyle>
          <a:p>
            <a:pPr>
              <a:defRPr/>
            </a:pPr>
            <a:fld id="{1F0AD733-BDC3-EB40-9C11-FAC3CFD161D0}" type="slidenum">
              <a:rPr lang="en-US" altLang="en-US"/>
              <a:pPr>
                <a:defRPr/>
              </a:pPr>
              <a:t>‹#›</a:t>
            </a:fld>
            <a:endParaRPr lang="en-US" altLang="en-US"/>
          </a:p>
        </p:txBody>
      </p:sp>
    </p:spTree>
    <p:extLst>
      <p:ext uri="{BB962C8B-B14F-4D97-AF65-F5344CB8AC3E}">
        <p14:creationId xmlns:p14="http://schemas.microsoft.com/office/powerpoint/2010/main" val="264920298"/>
      </p:ext>
    </p:extLst>
  </p:cSld>
  <p:clrMapOvr>
    <a:masterClrMapping/>
  </p:clrMapOvr>
  <p:transition/>
</p:sldLayout>
</file>

<file path=ppt/slideLayouts/slideLayout675.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8D14A05F-C43C-B549-A1DA-16E973F5AA3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04D961FA-CC1E-B14D-A413-07AD525F4F1D}"/>
              </a:ext>
            </a:extLst>
          </p:cNvPr>
          <p:cNvSpPr>
            <a:spLocks noGrp="1" noChangeArrowheads="1"/>
          </p:cNvSpPr>
          <p:nvPr>
            <p:ph type="sldNum" sz="quarter" idx="11"/>
          </p:nvPr>
        </p:nvSpPr>
        <p:spPr>
          <a:ln/>
        </p:spPr>
        <p:txBody>
          <a:bodyPr/>
          <a:lstStyle>
            <a:lvl1pPr>
              <a:defRPr/>
            </a:lvl1pPr>
          </a:lstStyle>
          <a:p>
            <a:pPr>
              <a:defRPr/>
            </a:pPr>
            <a:fld id="{8897B481-D5ED-9E41-8320-7EA96DF4FEC5}" type="slidenum">
              <a:rPr lang="en-US" altLang="en-US"/>
              <a:pPr>
                <a:defRPr/>
              </a:pPr>
              <a:t>‹#›</a:t>
            </a:fld>
            <a:endParaRPr lang="en-US" altLang="en-US"/>
          </a:p>
        </p:txBody>
      </p:sp>
    </p:spTree>
    <p:extLst>
      <p:ext uri="{BB962C8B-B14F-4D97-AF65-F5344CB8AC3E}">
        <p14:creationId xmlns:p14="http://schemas.microsoft.com/office/powerpoint/2010/main" val="1988320743"/>
      </p:ext>
    </p:extLst>
  </p:cSld>
  <p:clrMapOvr>
    <a:masterClrMapping/>
  </p:clrMapOvr>
  <p:transition/>
</p:sldLayout>
</file>

<file path=ppt/slideLayouts/slideLayout67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8AD672FA-6339-CE41-9F07-09C3D4EAFFEB}"/>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8A9478E9-6D3F-3141-A5A1-C884727CF6F8}"/>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7CA3EB0D-EA22-834D-9D29-4A066205305E}"/>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F2025DFA-C983-F343-95CF-857FE2DECA67}"/>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3485F640-0DE9-0C43-B145-E80A4A815CB6}"/>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A863ED2B-36DB-A641-AB6F-11943435264D}"/>
              </a:ext>
            </a:extLst>
          </p:cNvPr>
          <p:cNvSpPr>
            <a:spLocks noGrp="1" noChangeArrowheads="1"/>
          </p:cNvSpPr>
          <p:nvPr>
            <p:ph type="sldNum" sz="quarter" idx="12"/>
          </p:nvPr>
        </p:nvSpPr>
        <p:spPr/>
        <p:txBody>
          <a:bodyPr/>
          <a:lstStyle>
            <a:lvl1pPr>
              <a:defRPr sz="1200"/>
            </a:lvl1pPr>
          </a:lstStyle>
          <a:p>
            <a:pPr>
              <a:defRPr/>
            </a:pPr>
            <a:fld id="{1DD8A012-9FFD-AF43-993B-1B5111DE884D}" type="slidenum">
              <a:rPr lang="en-US" altLang="en-US"/>
              <a:pPr>
                <a:defRPr/>
              </a:pPr>
              <a:t>‹#›</a:t>
            </a:fld>
            <a:endParaRPr lang="en-US" altLang="en-US"/>
          </a:p>
        </p:txBody>
      </p:sp>
    </p:spTree>
    <p:extLst>
      <p:ext uri="{BB962C8B-B14F-4D97-AF65-F5344CB8AC3E}">
        <p14:creationId xmlns:p14="http://schemas.microsoft.com/office/powerpoint/2010/main" val="1926379301"/>
      </p:ext>
    </p:extLst>
  </p:cSld>
  <p:clrMapOvr>
    <a:masterClrMapping/>
  </p:clrMapOvr>
  <p:transition/>
</p:sldLayout>
</file>

<file path=ppt/slideLayouts/slideLayout67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487A28DB-EB70-C549-9CBF-EC5A384A4B5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D7420B76-A099-C64B-9B67-800067521FE6}"/>
              </a:ext>
            </a:extLst>
          </p:cNvPr>
          <p:cNvSpPr>
            <a:spLocks noGrp="1" noChangeArrowheads="1"/>
          </p:cNvSpPr>
          <p:nvPr>
            <p:ph type="sldNum" sz="quarter" idx="11"/>
          </p:nvPr>
        </p:nvSpPr>
        <p:spPr>
          <a:ln/>
        </p:spPr>
        <p:txBody>
          <a:bodyPr/>
          <a:lstStyle>
            <a:lvl1pPr>
              <a:defRPr/>
            </a:lvl1pPr>
          </a:lstStyle>
          <a:p>
            <a:pPr>
              <a:defRPr/>
            </a:pPr>
            <a:fld id="{2F90E66B-D170-A84B-AD98-A0D06085EB20}" type="slidenum">
              <a:rPr lang="en-US" altLang="en-US"/>
              <a:pPr>
                <a:defRPr/>
              </a:pPr>
              <a:t>‹#›</a:t>
            </a:fld>
            <a:endParaRPr lang="en-US" altLang="en-US"/>
          </a:p>
        </p:txBody>
      </p:sp>
    </p:spTree>
    <p:extLst>
      <p:ext uri="{BB962C8B-B14F-4D97-AF65-F5344CB8AC3E}">
        <p14:creationId xmlns:p14="http://schemas.microsoft.com/office/powerpoint/2010/main" val="3887994603"/>
      </p:ext>
    </p:extLst>
  </p:cSld>
  <p:clrMapOvr>
    <a:masterClrMapping/>
  </p:clrMapOvr>
  <p:transition/>
</p:sldLayout>
</file>

<file path=ppt/slideLayouts/slideLayout67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68F6DD82-5894-9443-AFB2-2DB6F31FE4F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90B67BC-4A11-FE42-9669-EFCCA2F1F040}"/>
              </a:ext>
            </a:extLst>
          </p:cNvPr>
          <p:cNvSpPr>
            <a:spLocks noGrp="1" noChangeArrowheads="1"/>
          </p:cNvSpPr>
          <p:nvPr>
            <p:ph type="sldNum" sz="quarter" idx="11"/>
          </p:nvPr>
        </p:nvSpPr>
        <p:spPr>
          <a:ln/>
        </p:spPr>
        <p:txBody>
          <a:bodyPr/>
          <a:lstStyle>
            <a:lvl1pPr>
              <a:defRPr/>
            </a:lvl1pPr>
          </a:lstStyle>
          <a:p>
            <a:pPr>
              <a:defRPr/>
            </a:pPr>
            <a:fld id="{5ECD8E6A-C3E3-D64A-BDB1-C1623B5F98F3}" type="slidenum">
              <a:rPr lang="en-US" altLang="en-US"/>
              <a:pPr>
                <a:defRPr/>
              </a:pPr>
              <a:t>‹#›</a:t>
            </a:fld>
            <a:endParaRPr lang="en-US" altLang="en-US"/>
          </a:p>
        </p:txBody>
      </p:sp>
    </p:spTree>
    <p:extLst>
      <p:ext uri="{BB962C8B-B14F-4D97-AF65-F5344CB8AC3E}">
        <p14:creationId xmlns:p14="http://schemas.microsoft.com/office/powerpoint/2010/main" val="2083778801"/>
      </p:ext>
    </p:extLst>
  </p:cSld>
  <p:clrMapOvr>
    <a:masterClrMapping/>
  </p:clrMapOvr>
  <p:transition/>
</p:sldLayout>
</file>

<file path=ppt/slideLayouts/slideLayout67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0D1C58E8-B0C3-C044-8C95-923E6424918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2CFD7574-337C-D849-80E5-5F4A5D4D1A24}"/>
              </a:ext>
            </a:extLst>
          </p:cNvPr>
          <p:cNvSpPr>
            <a:spLocks noGrp="1" noChangeArrowheads="1"/>
          </p:cNvSpPr>
          <p:nvPr>
            <p:ph type="sldNum" sz="quarter" idx="11"/>
          </p:nvPr>
        </p:nvSpPr>
        <p:spPr>
          <a:ln/>
        </p:spPr>
        <p:txBody>
          <a:bodyPr/>
          <a:lstStyle>
            <a:lvl1pPr>
              <a:defRPr/>
            </a:lvl1pPr>
          </a:lstStyle>
          <a:p>
            <a:pPr>
              <a:defRPr/>
            </a:pPr>
            <a:fld id="{E85F5822-869C-614B-8FBD-5D7C2F57C28C}" type="slidenum">
              <a:rPr lang="en-US" altLang="en-US"/>
              <a:pPr>
                <a:defRPr/>
              </a:pPr>
              <a:t>‹#›</a:t>
            </a:fld>
            <a:endParaRPr lang="en-US" altLang="en-US"/>
          </a:p>
        </p:txBody>
      </p:sp>
    </p:spTree>
    <p:extLst>
      <p:ext uri="{BB962C8B-B14F-4D97-AF65-F5344CB8AC3E}">
        <p14:creationId xmlns:p14="http://schemas.microsoft.com/office/powerpoint/2010/main" val="2309291151"/>
      </p:ext>
    </p:extLst>
  </p:cSld>
  <p:clrMapOvr>
    <a:masterClrMapping/>
  </p:clrMapOvr>
  <p:transition/>
</p:sldLayout>
</file>

<file path=ppt/slideLayouts/slideLayout68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34AFD789-89FA-8642-8359-527022AA9EDA}"/>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8B38C27A-4594-7142-8DD1-0B5D92B48620}"/>
              </a:ext>
            </a:extLst>
          </p:cNvPr>
          <p:cNvSpPr>
            <a:spLocks noGrp="1" noChangeArrowheads="1"/>
          </p:cNvSpPr>
          <p:nvPr>
            <p:ph type="sldNum" sz="quarter" idx="11"/>
          </p:nvPr>
        </p:nvSpPr>
        <p:spPr>
          <a:ln/>
        </p:spPr>
        <p:txBody>
          <a:bodyPr/>
          <a:lstStyle>
            <a:lvl1pPr>
              <a:defRPr/>
            </a:lvl1pPr>
          </a:lstStyle>
          <a:p>
            <a:pPr>
              <a:defRPr/>
            </a:pPr>
            <a:fld id="{503FE3E7-3301-EC4F-BAF4-DA08D63D48A2}" type="slidenum">
              <a:rPr lang="en-US" altLang="en-US"/>
              <a:pPr>
                <a:defRPr/>
              </a:pPr>
              <a:t>‹#›</a:t>
            </a:fld>
            <a:endParaRPr lang="en-US" altLang="en-US"/>
          </a:p>
        </p:txBody>
      </p:sp>
    </p:spTree>
    <p:extLst>
      <p:ext uri="{BB962C8B-B14F-4D97-AF65-F5344CB8AC3E}">
        <p14:creationId xmlns:p14="http://schemas.microsoft.com/office/powerpoint/2010/main" val="667195961"/>
      </p:ext>
    </p:extLst>
  </p:cSld>
  <p:clrMapOvr>
    <a:masterClrMapping/>
  </p:clrMapOvr>
  <p:transition/>
</p:sldLayout>
</file>

<file path=ppt/slideLayouts/slideLayout68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4179D247-6FE5-2446-843D-38D2BFBB796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9D05C15A-9ECB-1649-A20E-D8040C8C8D09}"/>
              </a:ext>
            </a:extLst>
          </p:cNvPr>
          <p:cNvSpPr>
            <a:spLocks noGrp="1" noChangeArrowheads="1"/>
          </p:cNvSpPr>
          <p:nvPr>
            <p:ph type="sldNum" sz="quarter" idx="11"/>
          </p:nvPr>
        </p:nvSpPr>
        <p:spPr>
          <a:ln/>
        </p:spPr>
        <p:txBody>
          <a:bodyPr/>
          <a:lstStyle>
            <a:lvl1pPr>
              <a:defRPr/>
            </a:lvl1pPr>
          </a:lstStyle>
          <a:p>
            <a:pPr>
              <a:defRPr/>
            </a:pPr>
            <a:fld id="{9EEA160B-8660-A04F-9AB1-52C56219BFBB}" type="slidenum">
              <a:rPr lang="en-US" altLang="en-US"/>
              <a:pPr>
                <a:defRPr/>
              </a:pPr>
              <a:t>‹#›</a:t>
            </a:fld>
            <a:endParaRPr lang="en-US" altLang="en-US"/>
          </a:p>
        </p:txBody>
      </p:sp>
    </p:spTree>
    <p:extLst>
      <p:ext uri="{BB962C8B-B14F-4D97-AF65-F5344CB8AC3E}">
        <p14:creationId xmlns:p14="http://schemas.microsoft.com/office/powerpoint/2010/main" val="4279668005"/>
      </p:ext>
    </p:extLst>
  </p:cSld>
  <p:clrMapOvr>
    <a:masterClrMapping/>
  </p:clrMapOvr>
  <p:transition/>
</p:sldLayout>
</file>

<file path=ppt/slideLayouts/slideLayout68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1B6342D5-357A-B242-98F7-B5A4AF27632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44C803E1-C885-104B-9026-B620951D1F62}"/>
              </a:ext>
            </a:extLst>
          </p:cNvPr>
          <p:cNvSpPr>
            <a:spLocks noGrp="1" noChangeArrowheads="1"/>
          </p:cNvSpPr>
          <p:nvPr>
            <p:ph type="sldNum" sz="quarter" idx="11"/>
          </p:nvPr>
        </p:nvSpPr>
        <p:spPr>
          <a:ln/>
        </p:spPr>
        <p:txBody>
          <a:bodyPr/>
          <a:lstStyle>
            <a:lvl1pPr>
              <a:defRPr/>
            </a:lvl1pPr>
          </a:lstStyle>
          <a:p>
            <a:pPr>
              <a:defRPr/>
            </a:pPr>
            <a:fld id="{1260C3CB-FFC5-2943-86BB-92490FEA3C87}" type="slidenum">
              <a:rPr lang="en-US" altLang="en-US"/>
              <a:pPr>
                <a:defRPr/>
              </a:pPr>
              <a:t>‹#›</a:t>
            </a:fld>
            <a:endParaRPr lang="en-US" altLang="en-US"/>
          </a:p>
        </p:txBody>
      </p:sp>
    </p:spTree>
    <p:extLst>
      <p:ext uri="{BB962C8B-B14F-4D97-AF65-F5344CB8AC3E}">
        <p14:creationId xmlns:p14="http://schemas.microsoft.com/office/powerpoint/2010/main" val="4144253915"/>
      </p:ext>
    </p:extLst>
  </p:cSld>
  <p:clrMapOvr>
    <a:masterClrMapping/>
  </p:clrMapOvr>
  <p:transition/>
</p:sldLayout>
</file>

<file path=ppt/slideLayouts/slideLayout68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CC452122-67F4-254F-90B7-EEFE7EA78B4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7F7320F4-1D75-6A47-971C-DF47D1A08DF5}"/>
              </a:ext>
            </a:extLst>
          </p:cNvPr>
          <p:cNvSpPr>
            <a:spLocks noGrp="1" noChangeArrowheads="1"/>
          </p:cNvSpPr>
          <p:nvPr>
            <p:ph type="sldNum" sz="quarter" idx="11"/>
          </p:nvPr>
        </p:nvSpPr>
        <p:spPr>
          <a:ln/>
        </p:spPr>
        <p:txBody>
          <a:bodyPr/>
          <a:lstStyle>
            <a:lvl1pPr>
              <a:defRPr/>
            </a:lvl1pPr>
          </a:lstStyle>
          <a:p>
            <a:pPr>
              <a:defRPr/>
            </a:pPr>
            <a:fld id="{2A60F1EE-C46E-A64A-BA91-3AC0D2DB9FD5}" type="slidenum">
              <a:rPr lang="en-US" altLang="en-US"/>
              <a:pPr>
                <a:defRPr/>
              </a:pPr>
              <a:t>‹#›</a:t>
            </a:fld>
            <a:endParaRPr lang="en-US" altLang="en-US"/>
          </a:p>
        </p:txBody>
      </p:sp>
    </p:spTree>
    <p:extLst>
      <p:ext uri="{BB962C8B-B14F-4D97-AF65-F5344CB8AC3E}">
        <p14:creationId xmlns:p14="http://schemas.microsoft.com/office/powerpoint/2010/main" val="1697673626"/>
      </p:ext>
    </p:extLst>
  </p:cSld>
  <p:clrMapOvr>
    <a:masterClrMapping/>
  </p:clrMapOvr>
  <p:transition/>
</p:sldLayout>
</file>

<file path=ppt/slideLayouts/slideLayout68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CFFCFE6C-36AF-E640-A2BC-E189297B94C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4C43B765-AAD5-6F42-8D0C-1BD8EF5BD48D}"/>
              </a:ext>
            </a:extLst>
          </p:cNvPr>
          <p:cNvSpPr>
            <a:spLocks noGrp="1" noChangeArrowheads="1"/>
          </p:cNvSpPr>
          <p:nvPr>
            <p:ph type="sldNum" sz="quarter" idx="11"/>
          </p:nvPr>
        </p:nvSpPr>
        <p:spPr>
          <a:ln/>
        </p:spPr>
        <p:txBody>
          <a:bodyPr/>
          <a:lstStyle>
            <a:lvl1pPr>
              <a:defRPr/>
            </a:lvl1pPr>
          </a:lstStyle>
          <a:p>
            <a:pPr>
              <a:defRPr/>
            </a:pPr>
            <a:fld id="{93F00F3A-745D-F649-9D38-49583842D181}" type="slidenum">
              <a:rPr lang="en-US" altLang="en-US"/>
              <a:pPr>
                <a:defRPr/>
              </a:pPr>
              <a:t>‹#›</a:t>
            </a:fld>
            <a:endParaRPr lang="en-US" altLang="en-US"/>
          </a:p>
        </p:txBody>
      </p:sp>
    </p:spTree>
    <p:extLst>
      <p:ext uri="{BB962C8B-B14F-4D97-AF65-F5344CB8AC3E}">
        <p14:creationId xmlns:p14="http://schemas.microsoft.com/office/powerpoint/2010/main" val="1263830155"/>
      </p:ext>
    </p:extLst>
  </p:cSld>
  <p:clrMapOvr>
    <a:masterClrMapping/>
  </p:clrMapOvr>
  <p:transition/>
</p:sldLayout>
</file>

<file path=ppt/slideLayouts/slideLayout68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9E8655C5-7BD0-3442-886E-234821E407D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2604EF9B-850A-994A-A1C0-9E6E45BEAC8E}"/>
              </a:ext>
            </a:extLst>
          </p:cNvPr>
          <p:cNvSpPr>
            <a:spLocks noGrp="1" noChangeArrowheads="1"/>
          </p:cNvSpPr>
          <p:nvPr>
            <p:ph type="sldNum" sz="quarter" idx="11"/>
          </p:nvPr>
        </p:nvSpPr>
        <p:spPr>
          <a:ln/>
        </p:spPr>
        <p:txBody>
          <a:bodyPr/>
          <a:lstStyle>
            <a:lvl1pPr>
              <a:defRPr/>
            </a:lvl1pPr>
          </a:lstStyle>
          <a:p>
            <a:pPr>
              <a:defRPr/>
            </a:pPr>
            <a:fld id="{5767DCD7-BC73-E847-B0C3-6A1166D4C5DD}" type="slidenum">
              <a:rPr lang="en-US" altLang="en-US"/>
              <a:pPr>
                <a:defRPr/>
              </a:pPr>
              <a:t>‹#›</a:t>
            </a:fld>
            <a:endParaRPr lang="en-US" altLang="en-US"/>
          </a:p>
        </p:txBody>
      </p:sp>
    </p:spTree>
    <p:extLst>
      <p:ext uri="{BB962C8B-B14F-4D97-AF65-F5344CB8AC3E}">
        <p14:creationId xmlns:p14="http://schemas.microsoft.com/office/powerpoint/2010/main" val="3003269670"/>
      </p:ext>
    </p:extLst>
  </p:cSld>
  <p:clrMapOvr>
    <a:masterClrMapping/>
  </p:clrMapOvr>
  <p:transition/>
</p:sldLayout>
</file>

<file path=ppt/slideLayouts/slideLayout68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DDC2D6A6-7EB8-A34F-8DCF-4DEE370284E1}"/>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01D3AC6C-E0BA-8B4B-9078-28F01E1F537C}"/>
              </a:ext>
            </a:extLst>
          </p:cNvPr>
          <p:cNvSpPr>
            <a:spLocks noGrp="1" noChangeArrowheads="1"/>
          </p:cNvSpPr>
          <p:nvPr>
            <p:ph type="sldNum" sz="quarter" idx="11"/>
          </p:nvPr>
        </p:nvSpPr>
        <p:spPr>
          <a:ln/>
        </p:spPr>
        <p:txBody>
          <a:bodyPr/>
          <a:lstStyle>
            <a:lvl1pPr>
              <a:defRPr/>
            </a:lvl1pPr>
          </a:lstStyle>
          <a:p>
            <a:pPr>
              <a:defRPr/>
            </a:pPr>
            <a:fld id="{F83DF811-9866-7545-B37C-ECEFF032CC59}" type="slidenum">
              <a:rPr lang="en-US" altLang="en-US"/>
              <a:pPr>
                <a:defRPr/>
              </a:pPr>
              <a:t>‹#›</a:t>
            </a:fld>
            <a:endParaRPr lang="en-US" altLang="en-US"/>
          </a:p>
        </p:txBody>
      </p:sp>
    </p:spTree>
    <p:extLst>
      <p:ext uri="{BB962C8B-B14F-4D97-AF65-F5344CB8AC3E}">
        <p14:creationId xmlns:p14="http://schemas.microsoft.com/office/powerpoint/2010/main" val="124387686"/>
      </p:ext>
    </p:extLst>
  </p:cSld>
  <p:clrMapOvr>
    <a:masterClrMapping/>
  </p:clrMapOvr>
  <p:transition/>
</p:sldLayout>
</file>

<file path=ppt/slideLayouts/slideLayout687.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99FFBC4E-B5F7-684F-9032-173071980B9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A59679A0-D655-8B48-9C34-E461C1BCD408}"/>
              </a:ext>
            </a:extLst>
          </p:cNvPr>
          <p:cNvSpPr>
            <a:spLocks noGrp="1" noChangeArrowheads="1"/>
          </p:cNvSpPr>
          <p:nvPr>
            <p:ph type="sldNum" sz="quarter" idx="11"/>
          </p:nvPr>
        </p:nvSpPr>
        <p:spPr>
          <a:ln/>
        </p:spPr>
        <p:txBody>
          <a:bodyPr/>
          <a:lstStyle>
            <a:lvl1pPr>
              <a:defRPr/>
            </a:lvl1pPr>
          </a:lstStyle>
          <a:p>
            <a:pPr>
              <a:defRPr/>
            </a:pPr>
            <a:fld id="{AA974377-449D-1442-BFA7-E8E1157DE0FC}" type="slidenum">
              <a:rPr lang="en-US" altLang="en-US"/>
              <a:pPr>
                <a:defRPr/>
              </a:pPr>
              <a:t>‹#›</a:t>
            </a:fld>
            <a:endParaRPr lang="en-US" altLang="en-US"/>
          </a:p>
        </p:txBody>
      </p:sp>
    </p:spTree>
    <p:extLst>
      <p:ext uri="{BB962C8B-B14F-4D97-AF65-F5344CB8AC3E}">
        <p14:creationId xmlns:p14="http://schemas.microsoft.com/office/powerpoint/2010/main" val="3901614098"/>
      </p:ext>
    </p:extLst>
  </p:cSld>
  <p:clrMapOvr>
    <a:masterClrMapping/>
  </p:clrMapOvr>
  <p:transition/>
</p:sldLayout>
</file>

<file path=ppt/slideLayouts/slideLayout68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819398"/>
      </p:ext>
    </p:extLst>
  </p:cSld>
  <p:clrMapOvr>
    <a:masterClrMapping/>
  </p:clrMapOvr>
</p:sldLayout>
</file>

<file path=ppt/slideLayouts/slideLayout68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5991" y="73725"/>
            <a:ext cx="8987623" cy="740193"/>
          </a:xfrm>
          <a:prstGeom prst="rect">
            <a:avLst/>
          </a:prstGeom>
        </p:spPr>
        <p:txBody>
          <a:bodyPr/>
          <a:lstStyle>
            <a:lvl1pPr>
              <a:defRPr sz="4800">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911225"/>
            <a:ext cx="8987623" cy="5318753"/>
          </a:xfrm>
          <a:prstGeom prst="rect">
            <a:avLst/>
          </a:prstGeom>
        </p:spPr>
        <p:txBody>
          <a:bodyPr/>
          <a:lstStyle>
            <a:lvl1pPr>
              <a:defRPr sz="3600">
                <a:latin typeface="Cambria" panose="02040503050406030204" pitchFamily="18" charset="0"/>
              </a:defRPr>
            </a:lvl1pPr>
            <a:lvl2pPr marL="685783" indent="-228594">
              <a:buFont typeface="Cambria" panose="02040503050406030204" pitchFamily="18" charset="0"/>
              <a:buChar char="-"/>
              <a:defRPr sz="2800">
                <a:latin typeface="Cambria" panose="02040503050406030204" pitchFamily="18" charset="0"/>
              </a:defRPr>
            </a:lvl2pPr>
            <a:lvl3pPr>
              <a:defRPr sz="2400">
                <a:latin typeface="Cambria" panose="02040503050406030204" pitchFamily="18" charset="0"/>
              </a:defRPr>
            </a:lvl3pPr>
            <a:lvl4pPr>
              <a:defRPr sz="2400">
                <a:latin typeface="Cambria" panose="02040503050406030204" pitchFamily="18" charset="0"/>
              </a:defRPr>
            </a:lvl4pPr>
            <a:lvl5pPr>
              <a:defRPr sz="24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9" name="Picture 8"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89560" y="6413144"/>
            <a:ext cx="1080120" cy="312523"/>
          </a:xfrm>
          <a:prstGeom prst="rect">
            <a:avLst/>
          </a:prstGeom>
        </p:spPr>
      </p:pic>
    </p:spTree>
    <p:extLst>
      <p:ext uri="{BB962C8B-B14F-4D97-AF65-F5344CB8AC3E}">
        <p14:creationId xmlns:p14="http://schemas.microsoft.com/office/powerpoint/2010/main" val="2989149324"/>
      </p:ext>
    </p:extLst>
  </p:cSld>
  <p:clrMapOvr>
    <a:masterClrMapping/>
  </p:clrMapOvr>
</p:sldLayout>
</file>

<file path=ppt/slideLayouts/slideLayout690.xml><?xml version="1.0" encoding="utf-8"?>
<p:sldLayout xmlns:a="http://schemas.openxmlformats.org/drawingml/2006/main" xmlns:r="http://schemas.openxmlformats.org/officeDocument/2006/relationships" xmlns:p="http://schemas.openxmlformats.org/presentationml/2006/main" matchingName="Title slide" type="title">
  <p:cSld name="1_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992767"/>
            <a:ext cx="8520600" cy="27368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3778833"/>
            <a:ext cx="8520600" cy="105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641631205"/>
      </p:ext>
    </p:extLst>
  </p:cSld>
  <p:clrMapOvr>
    <a:masterClrMapping/>
  </p:clrMapOvr>
</p:sldLayout>
</file>

<file path=ppt/slideLayouts/slideLayout691.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189" lvl="0" indent="-342891">
              <a:spcBef>
                <a:spcPts val="0"/>
              </a:spcBef>
              <a:spcAft>
                <a:spcPts val="0"/>
              </a:spcAft>
              <a:buSzPts val="1800"/>
              <a:buChar char="●"/>
              <a:defRPr/>
            </a:lvl1pPr>
            <a:lvl2pPr marL="914377" lvl="1" indent="-317492">
              <a:spcBef>
                <a:spcPts val="1600"/>
              </a:spcBef>
              <a:spcAft>
                <a:spcPts val="0"/>
              </a:spcAft>
              <a:buSzPts val="1400"/>
              <a:buChar char="○"/>
              <a:defRPr/>
            </a:lvl2pPr>
            <a:lvl3pPr marL="1371566" lvl="2" indent="-317492">
              <a:spcBef>
                <a:spcPts val="1600"/>
              </a:spcBef>
              <a:spcAft>
                <a:spcPts val="0"/>
              </a:spcAft>
              <a:buSzPts val="1400"/>
              <a:buChar char="■"/>
              <a:defRPr/>
            </a:lvl3pPr>
            <a:lvl4pPr marL="1828754" lvl="3" indent="-317492">
              <a:spcBef>
                <a:spcPts val="1600"/>
              </a:spcBef>
              <a:spcAft>
                <a:spcPts val="0"/>
              </a:spcAft>
              <a:buSzPts val="1400"/>
              <a:buChar char="●"/>
              <a:defRPr/>
            </a:lvl4pPr>
            <a:lvl5pPr marL="2285943" lvl="4" indent="-317492">
              <a:spcBef>
                <a:spcPts val="1600"/>
              </a:spcBef>
              <a:spcAft>
                <a:spcPts val="0"/>
              </a:spcAft>
              <a:buSzPts val="1400"/>
              <a:buChar char="○"/>
              <a:defRPr/>
            </a:lvl5pPr>
            <a:lvl6pPr marL="2743131" lvl="5" indent="-317492">
              <a:spcBef>
                <a:spcPts val="1600"/>
              </a:spcBef>
              <a:spcAft>
                <a:spcPts val="0"/>
              </a:spcAft>
              <a:buSzPts val="1400"/>
              <a:buChar char="■"/>
              <a:defRPr/>
            </a:lvl6pPr>
            <a:lvl7pPr marL="3200320" lvl="6" indent="-317492">
              <a:spcBef>
                <a:spcPts val="1600"/>
              </a:spcBef>
              <a:spcAft>
                <a:spcPts val="0"/>
              </a:spcAft>
              <a:buSzPts val="1400"/>
              <a:buChar char="●"/>
              <a:defRPr/>
            </a:lvl7pPr>
            <a:lvl8pPr marL="3657509" lvl="7" indent="-317492">
              <a:spcBef>
                <a:spcPts val="1600"/>
              </a:spcBef>
              <a:spcAft>
                <a:spcPts val="0"/>
              </a:spcAft>
              <a:buSzPts val="1400"/>
              <a:buChar char="○"/>
              <a:defRPr/>
            </a:lvl8pPr>
            <a:lvl9pPr marL="4114697" lvl="8" indent="-317492">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569469044"/>
      </p:ext>
    </p:extLst>
  </p:cSld>
  <p:clrMapOvr>
    <a:masterClrMapping/>
  </p:clrMapOvr>
</p:sldLayout>
</file>

<file path=ppt/slideLayouts/slideLayout69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5" charset="0"/>
                <a:ea typeface="Arial" pitchFamily="-105" charset="0"/>
                <a:cs typeface="Arial" pitchFamily="-105"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latin typeface="Garamond"/>
            </a:endParaRPr>
          </a:p>
        </p:txBody>
      </p:sp>
      <p:sp>
        <p:nvSpPr>
          <p:cNvPr id="9" name="Rectangle 6"/>
          <p:cNvSpPr>
            <a:spLocks noGrp="1" noChangeArrowheads="1"/>
          </p:cNvSpPr>
          <p:nvPr>
            <p:ph type="sldNum" sz="quarter" idx="12"/>
          </p:nvPr>
        </p:nvSpPr>
        <p:spPr/>
        <p:txBody>
          <a:bodyPr/>
          <a:lstStyle>
            <a:lvl1pPr>
              <a:defRPr sz="1200"/>
            </a:lvl1pPr>
          </a:lstStyle>
          <a:p>
            <a:fld id="{08C9543E-5205-9747-9651-834D4A4090BA}" type="slidenum">
              <a:rPr lang="en-US"/>
              <a:pPr/>
              <a:t>‹#›</a:t>
            </a:fld>
            <a:endParaRPr lang="en-US"/>
          </a:p>
        </p:txBody>
      </p:sp>
    </p:spTree>
    <p:extLst>
      <p:ext uri="{BB962C8B-B14F-4D97-AF65-F5344CB8AC3E}">
        <p14:creationId xmlns:p14="http://schemas.microsoft.com/office/powerpoint/2010/main" val="3937871407"/>
      </p:ext>
    </p:extLst>
  </p:cSld>
  <p:clrMapOvr>
    <a:masterClrMapping/>
  </p:clrMapOvr>
  <p:transition/>
</p:sldLayout>
</file>

<file path=ppt/slideLayouts/slideLayout69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27F28456-B93E-5440-A8F9-7EDDF5DA4557}" type="slidenum">
              <a:rPr lang="en-US"/>
              <a:pPr/>
              <a:t>‹#›</a:t>
            </a:fld>
            <a:endParaRPr lang="en-US"/>
          </a:p>
        </p:txBody>
      </p:sp>
    </p:spTree>
    <p:extLst>
      <p:ext uri="{BB962C8B-B14F-4D97-AF65-F5344CB8AC3E}">
        <p14:creationId xmlns:p14="http://schemas.microsoft.com/office/powerpoint/2010/main" val="3250957968"/>
      </p:ext>
    </p:extLst>
  </p:cSld>
  <p:clrMapOvr>
    <a:masterClrMapping/>
  </p:clrMapOvr>
  <p:transition/>
</p:sldLayout>
</file>

<file path=ppt/slideLayouts/slideLayout69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805E74C4-6B34-3540-BD78-3BF22C79F728}" type="slidenum">
              <a:rPr lang="en-US"/>
              <a:pPr/>
              <a:t>‹#›</a:t>
            </a:fld>
            <a:endParaRPr lang="en-US"/>
          </a:p>
        </p:txBody>
      </p:sp>
    </p:spTree>
    <p:extLst>
      <p:ext uri="{BB962C8B-B14F-4D97-AF65-F5344CB8AC3E}">
        <p14:creationId xmlns:p14="http://schemas.microsoft.com/office/powerpoint/2010/main" val="2881416963"/>
      </p:ext>
    </p:extLst>
  </p:cSld>
  <p:clrMapOvr>
    <a:masterClrMapping/>
  </p:clrMapOvr>
  <p:transition/>
</p:sldLayout>
</file>

<file path=ppt/slideLayouts/slideLayout69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8C3A4C24-166C-5343-9210-F74E0D4C9304}" type="slidenum">
              <a:rPr lang="en-US"/>
              <a:pPr/>
              <a:t>‹#›</a:t>
            </a:fld>
            <a:endParaRPr lang="en-US"/>
          </a:p>
        </p:txBody>
      </p:sp>
    </p:spTree>
    <p:extLst>
      <p:ext uri="{BB962C8B-B14F-4D97-AF65-F5344CB8AC3E}">
        <p14:creationId xmlns:p14="http://schemas.microsoft.com/office/powerpoint/2010/main" val="1436695258"/>
      </p:ext>
    </p:extLst>
  </p:cSld>
  <p:clrMapOvr>
    <a:masterClrMapping/>
  </p:clrMapOvr>
  <p:transition/>
</p:sldLayout>
</file>

<file path=ppt/slideLayouts/slideLayout69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8" name="Rectangle 1030"/>
          <p:cNvSpPr>
            <a:spLocks noGrp="1" noChangeArrowheads="1"/>
          </p:cNvSpPr>
          <p:nvPr>
            <p:ph type="sldNum" sz="quarter" idx="11"/>
          </p:nvPr>
        </p:nvSpPr>
        <p:spPr>
          <a:ln/>
        </p:spPr>
        <p:txBody>
          <a:bodyPr/>
          <a:lstStyle>
            <a:lvl1pPr>
              <a:defRPr/>
            </a:lvl1pPr>
          </a:lstStyle>
          <a:p>
            <a:fld id="{713D87D2-DA19-8940-8B3B-FF8552C5B77C}" type="slidenum">
              <a:rPr lang="en-US"/>
              <a:pPr/>
              <a:t>‹#›</a:t>
            </a:fld>
            <a:endParaRPr lang="en-US"/>
          </a:p>
        </p:txBody>
      </p:sp>
    </p:spTree>
    <p:extLst>
      <p:ext uri="{BB962C8B-B14F-4D97-AF65-F5344CB8AC3E}">
        <p14:creationId xmlns:p14="http://schemas.microsoft.com/office/powerpoint/2010/main" val="243919184"/>
      </p:ext>
    </p:extLst>
  </p:cSld>
  <p:clrMapOvr>
    <a:masterClrMapping/>
  </p:clrMapOvr>
  <p:transition/>
</p:sldLayout>
</file>

<file path=ppt/slideLayouts/slideLayout69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4" name="Rectangle 1030"/>
          <p:cNvSpPr>
            <a:spLocks noGrp="1" noChangeArrowheads="1"/>
          </p:cNvSpPr>
          <p:nvPr>
            <p:ph type="sldNum" sz="quarter" idx="11"/>
          </p:nvPr>
        </p:nvSpPr>
        <p:spPr>
          <a:ln/>
        </p:spPr>
        <p:txBody>
          <a:bodyPr/>
          <a:lstStyle>
            <a:lvl1pPr>
              <a:defRPr/>
            </a:lvl1pPr>
          </a:lstStyle>
          <a:p>
            <a:fld id="{A2AE99FD-8268-5940-A9CC-24B1D52103AE}" type="slidenum">
              <a:rPr lang="en-US"/>
              <a:pPr/>
              <a:t>‹#›</a:t>
            </a:fld>
            <a:endParaRPr lang="en-US"/>
          </a:p>
        </p:txBody>
      </p:sp>
    </p:spTree>
    <p:extLst>
      <p:ext uri="{BB962C8B-B14F-4D97-AF65-F5344CB8AC3E}">
        <p14:creationId xmlns:p14="http://schemas.microsoft.com/office/powerpoint/2010/main" val="2419350342"/>
      </p:ext>
    </p:extLst>
  </p:cSld>
  <p:clrMapOvr>
    <a:masterClrMapping/>
  </p:clrMapOvr>
  <p:transition/>
</p:sldLayout>
</file>

<file path=ppt/slideLayouts/slideLayout69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3" name="Rectangle 1030"/>
          <p:cNvSpPr>
            <a:spLocks noGrp="1" noChangeArrowheads="1"/>
          </p:cNvSpPr>
          <p:nvPr>
            <p:ph type="sldNum" sz="quarter" idx="11"/>
          </p:nvPr>
        </p:nvSpPr>
        <p:spPr>
          <a:ln/>
        </p:spPr>
        <p:txBody>
          <a:bodyPr/>
          <a:lstStyle>
            <a:lvl1pPr>
              <a:defRPr/>
            </a:lvl1pPr>
          </a:lstStyle>
          <a:p>
            <a:fld id="{9CE2CAEC-1353-BA41-92DA-2E5E12ABA71A}" type="slidenum">
              <a:rPr lang="en-US"/>
              <a:pPr/>
              <a:t>‹#›</a:t>
            </a:fld>
            <a:endParaRPr lang="en-US"/>
          </a:p>
        </p:txBody>
      </p:sp>
    </p:spTree>
    <p:extLst>
      <p:ext uri="{BB962C8B-B14F-4D97-AF65-F5344CB8AC3E}">
        <p14:creationId xmlns:p14="http://schemas.microsoft.com/office/powerpoint/2010/main" val="3992204742"/>
      </p:ext>
    </p:extLst>
  </p:cSld>
  <p:clrMapOvr>
    <a:masterClrMapping/>
  </p:clrMapOvr>
  <p:transition/>
</p:sldLayout>
</file>

<file path=ppt/slideLayouts/slideLayout69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EED2ADA9-1537-724E-8CE4-71E37348B15C}" type="slidenum">
              <a:rPr lang="en-US"/>
              <a:pPr/>
              <a:t>‹#›</a:t>
            </a:fld>
            <a:endParaRPr lang="en-US"/>
          </a:p>
        </p:txBody>
      </p:sp>
    </p:spTree>
    <p:extLst>
      <p:ext uri="{BB962C8B-B14F-4D97-AF65-F5344CB8AC3E}">
        <p14:creationId xmlns:p14="http://schemas.microsoft.com/office/powerpoint/2010/main" val="3713288902"/>
      </p:ext>
    </p:extLst>
  </p:cSld>
  <p:clrMapOvr>
    <a:masterClrMapping/>
  </p:clrMapOvr>
  <p:transition/>
</p:sldLayout>
</file>

<file path=ppt/slideLayouts/slideLayout70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90FD07FE-2D64-9D48-9FEC-8FE722137A75}" type="slidenum">
              <a:rPr lang="en-US"/>
              <a:pPr/>
              <a:t>‹#›</a:t>
            </a:fld>
            <a:endParaRPr lang="en-US"/>
          </a:p>
        </p:txBody>
      </p:sp>
    </p:spTree>
    <p:extLst>
      <p:ext uri="{BB962C8B-B14F-4D97-AF65-F5344CB8AC3E}">
        <p14:creationId xmlns:p14="http://schemas.microsoft.com/office/powerpoint/2010/main" val="3038239228"/>
      </p:ext>
    </p:extLst>
  </p:cSld>
  <p:clrMapOvr>
    <a:masterClrMapping/>
  </p:clrMapOvr>
  <p:transition/>
</p:sldLayout>
</file>

<file path=ppt/slideLayouts/slideLayout70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8EE5A95C-21DE-4C43-BF97-15D8A913B216}" type="slidenum">
              <a:rPr lang="en-US"/>
              <a:pPr/>
              <a:t>‹#›</a:t>
            </a:fld>
            <a:endParaRPr lang="en-US"/>
          </a:p>
        </p:txBody>
      </p:sp>
    </p:spTree>
    <p:extLst>
      <p:ext uri="{BB962C8B-B14F-4D97-AF65-F5344CB8AC3E}">
        <p14:creationId xmlns:p14="http://schemas.microsoft.com/office/powerpoint/2010/main" val="1500862515"/>
      </p:ext>
    </p:extLst>
  </p:cSld>
  <p:clrMapOvr>
    <a:masterClrMapping/>
  </p:clrMapOvr>
  <p:transition/>
</p:sldLayout>
</file>

<file path=ppt/slideLayouts/slideLayout70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5" name="Rectangle 1030"/>
          <p:cNvSpPr>
            <a:spLocks noGrp="1" noChangeArrowheads="1"/>
          </p:cNvSpPr>
          <p:nvPr>
            <p:ph type="sldNum" sz="quarter" idx="11"/>
          </p:nvPr>
        </p:nvSpPr>
        <p:spPr>
          <a:ln/>
        </p:spPr>
        <p:txBody>
          <a:bodyPr/>
          <a:lstStyle>
            <a:lvl1pPr>
              <a:defRPr/>
            </a:lvl1pPr>
          </a:lstStyle>
          <a:p>
            <a:fld id="{8742D8AE-8785-5A4E-95AC-C39405B3DBA1}" type="slidenum">
              <a:rPr lang="en-US"/>
              <a:pPr/>
              <a:t>‹#›</a:t>
            </a:fld>
            <a:endParaRPr lang="en-US"/>
          </a:p>
        </p:txBody>
      </p:sp>
    </p:spTree>
    <p:extLst>
      <p:ext uri="{BB962C8B-B14F-4D97-AF65-F5344CB8AC3E}">
        <p14:creationId xmlns:p14="http://schemas.microsoft.com/office/powerpoint/2010/main" val="3943734647"/>
      </p:ext>
    </p:extLst>
  </p:cSld>
  <p:clrMapOvr>
    <a:masterClrMapping/>
  </p:clrMapOvr>
  <p:transition/>
</p:sldLayout>
</file>

<file path=ppt/slideLayouts/slideLayout703.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latin typeface="Garamond"/>
            </a:endParaRPr>
          </a:p>
        </p:txBody>
      </p:sp>
      <p:sp>
        <p:nvSpPr>
          <p:cNvPr id="6" name="Rectangle 1030"/>
          <p:cNvSpPr>
            <a:spLocks noGrp="1" noChangeArrowheads="1"/>
          </p:cNvSpPr>
          <p:nvPr>
            <p:ph type="sldNum" sz="quarter" idx="11"/>
          </p:nvPr>
        </p:nvSpPr>
        <p:spPr>
          <a:ln/>
        </p:spPr>
        <p:txBody>
          <a:bodyPr/>
          <a:lstStyle>
            <a:lvl1pPr>
              <a:defRPr/>
            </a:lvl1pPr>
          </a:lstStyle>
          <a:p>
            <a:fld id="{719EA279-ECCA-8F44-B787-311CA82BAECD}" type="slidenum">
              <a:rPr lang="en-US"/>
              <a:pPr/>
              <a:t>‹#›</a:t>
            </a:fld>
            <a:endParaRPr lang="en-US"/>
          </a:p>
        </p:txBody>
      </p:sp>
    </p:spTree>
    <p:extLst>
      <p:ext uri="{BB962C8B-B14F-4D97-AF65-F5344CB8AC3E}">
        <p14:creationId xmlns:p14="http://schemas.microsoft.com/office/powerpoint/2010/main" val="1739906517"/>
      </p:ext>
    </p:extLst>
  </p:cSld>
  <p:clrMapOvr>
    <a:masterClrMapping/>
  </p:clrMapOvr>
  <p:transition/>
</p:sldLayout>
</file>

<file path=ppt/slideLayouts/slideLayout70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4DFF4F-ED49-E545-9049-57D68EB3BF4A}"/>
              </a:ext>
            </a:extLst>
          </p:cNvPr>
          <p:cNvSpPr/>
          <p:nvPr userDrawn="1"/>
        </p:nvSpPr>
        <p:spPr>
          <a:xfrm>
            <a:off x="0" y="0"/>
            <a:ext cx="9144000" cy="4379053"/>
          </a:xfrm>
          <a:prstGeom prst="rect">
            <a:avLst/>
          </a:prstGeom>
          <a:solidFill>
            <a:srgbClr val="A5A5A5">
              <a:lumMod val="20000"/>
              <a:lumOff val="80000"/>
            </a:srgbClr>
          </a:solidFill>
          <a:ln w="12700" cap="flat" cmpd="sng" algn="ctr">
            <a:solidFill>
              <a:sysClr val="window" lastClr="FFFFFF"/>
            </a:solidFill>
            <a:prstDash val="solid"/>
            <a:miter lim="800000"/>
          </a:ln>
          <a:effectLst/>
        </p:spPr>
        <p:txBody>
          <a:bodyPr rtlCol="0" anchor="ctr"/>
          <a:lstStyle/>
          <a:p>
            <a:pPr marL="0" marR="0" lvl="0" indent="0" algn="ctr" defTabSz="914354" eaLnBrk="1" fontAlgn="auto" latinLnBrk="0" hangingPunct="1">
              <a:lnSpc>
                <a:spcPct val="100000"/>
              </a:lnSpc>
              <a:spcBef>
                <a:spcPts val="0"/>
              </a:spcBef>
              <a:spcAft>
                <a:spcPts val="0"/>
              </a:spcAft>
              <a:buClrTx/>
              <a:buSzTx/>
              <a:buFontTx/>
              <a:buNone/>
              <a:tabLst/>
              <a:defRPr/>
            </a:pPr>
            <a:endParaRPr kumimoji="0" lang="en-CH" sz="1351" b="0" i="0" u="none" strike="noStrike" kern="0" cap="none" spc="0" normalizeH="0" baseline="0" noProof="0" dirty="0">
              <a:ln>
                <a:noFill/>
              </a:ln>
              <a:solidFill>
                <a:srgbClr val="002060"/>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1109311" y="2839453"/>
            <a:ext cx="6858000" cy="1539600"/>
          </a:xfrm>
        </p:spPr>
        <p:txBody>
          <a:bodyPr>
            <a:normAutofit/>
          </a:bodyPr>
          <a:lstStyle>
            <a:lvl1pPr marL="0" indent="0" algn="ctr">
              <a:buNone/>
              <a:defRPr sz="3200" b="1" i="0" baseline="0">
                <a:latin typeface="+mj-lt"/>
              </a:defRPr>
            </a:lvl1pPr>
            <a:lvl2pPr marL="457178" indent="0" algn="ctr">
              <a:buNone/>
              <a:defRPr sz="2000"/>
            </a:lvl2pPr>
            <a:lvl3pPr marL="914354" indent="0" algn="ctr">
              <a:buNone/>
              <a:defRPr sz="1800"/>
            </a:lvl3pPr>
            <a:lvl4pPr marL="1371532" indent="0" algn="ctr">
              <a:buNone/>
              <a:defRPr sz="1600"/>
            </a:lvl4pPr>
            <a:lvl5pPr marL="1828709" indent="0" algn="ctr">
              <a:buNone/>
              <a:defRPr sz="1600"/>
            </a:lvl5pPr>
            <a:lvl6pPr marL="2285886" indent="0" algn="ctr">
              <a:buNone/>
              <a:defRPr sz="1600"/>
            </a:lvl6pPr>
            <a:lvl7pPr marL="2743062" indent="0" algn="ctr">
              <a:buNone/>
              <a:defRPr sz="1600"/>
            </a:lvl7pPr>
            <a:lvl8pPr marL="3200240" indent="0" algn="ctr">
              <a:buNone/>
              <a:defRPr sz="1600"/>
            </a:lvl8pPr>
            <a:lvl9pPr marL="3657418" indent="0" algn="ctr">
              <a:buNone/>
              <a:defRPr sz="1600"/>
            </a:lvl9pPr>
          </a:lstStyle>
          <a:p>
            <a:r>
              <a:rPr lang="en-US" sz="3200" b="1" dirty="0">
                <a:latin typeface="Segoe UI" panose="020B0502040204020203" pitchFamily="34" charset="0"/>
                <a:ea typeface="Cambria" panose="02040503050406030204" pitchFamily="18" charset="0"/>
                <a:cs typeface="Segoe UI" panose="020B0502040204020203" pitchFamily="34" charset="0"/>
              </a:rPr>
              <a:t>Click to edit Master subtitle style</a:t>
            </a:r>
            <a:endParaRPr lang="en-US" dirty="0"/>
          </a:p>
        </p:txBody>
      </p:sp>
      <p:pic>
        <p:nvPicPr>
          <p:cNvPr id="12" name="Picture 2" descr="http://www.euroc-project.eu/fileadmin/imgEuroc/eurocConsortiumLogos/ethLogo.png">
            <a:extLst>
              <a:ext uri="{FF2B5EF4-FFF2-40B4-BE49-F238E27FC236}">
                <a16:creationId xmlns:a16="http://schemas.microsoft.com/office/drawing/2014/main" id="{8CF7D528-60B9-7C4D-8128-F52BA3A7A4B6}"/>
              </a:ext>
            </a:extLst>
          </p:cNvPr>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386696" y="6030665"/>
            <a:ext cx="2397512" cy="49249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D4EC1F6D-190B-B448-B175-2B9886767CE2}"/>
              </a:ext>
            </a:extLst>
          </p:cNvPr>
          <p:cNvPicPr>
            <a:picLocks noChangeAspect="1"/>
          </p:cNvPicPr>
          <p:nvPr userDrawn="1"/>
        </p:nvPicPr>
        <p:blipFill>
          <a:blip r:embed="rId3"/>
          <a:stretch>
            <a:fillRect/>
          </a:stretch>
        </p:blipFill>
        <p:spPr>
          <a:xfrm>
            <a:off x="6084489" y="5887318"/>
            <a:ext cx="2640412" cy="607663"/>
          </a:xfrm>
          <a:prstGeom prst="rect">
            <a:avLst/>
          </a:prstGeom>
        </p:spPr>
      </p:pic>
      <p:sp>
        <p:nvSpPr>
          <p:cNvPr id="20" name="Text Placeholder 19">
            <a:extLst>
              <a:ext uri="{FF2B5EF4-FFF2-40B4-BE49-F238E27FC236}">
                <a16:creationId xmlns:a16="http://schemas.microsoft.com/office/drawing/2014/main" id="{0C2DCD12-E0A7-964E-8C01-30F57AE18A60}"/>
              </a:ext>
            </a:extLst>
          </p:cNvPr>
          <p:cNvSpPr>
            <a:spLocks noGrp="1"/>
          </p:cNvSpPr>
          <p:nvPr>
            <p:ph type="body" sz="quarter" idx="10" hasCustomPrompt="1"/>
          </p:nvPr>
        </p:nvSpPr>
        <p:spPr>
          <a:xfrm>
            <a:off x="0" y="220667"/>
            <a:ext cx="9144000" cy="2619375"/>
          </a:xfrm>
        </p:spPr>
        <p:txBody>
          <a:bodyPr anchor="ctr">
            <a:normAutofit/>
          </a:bodyPr>
          <a:lstStyle>
            <a:lvl1pPr marL="0" indent="0" algn="ctr">
              <a:buNone/>
              <a:defRPr sz="4800" b="1">
                <a:latin typeface="Segoe UI Symbol" panose="020B0502040204020203" pitchFamily="34" charset="0"/>
                <a:ea typeface="Segoe UI Symbol" panose="020B0502040204020203" pitchFamily="34" charset="0"/>
                <a:cs typeface="Segoe UI Historic" panose="020B0502040204020203" pitchFamily="34" charset="0"/>
              </a:defRPr>
            </a:lvl1pPr>
          </a:lstStyle>
          <a:p>
            <a:pPr lvl="0"/>
            <a:r>
              <a:rPr lang="en-US" dirty="0"/>
              <a:t>Click to edit Title</a:t>
            </a:r>
          </a:p>
        </p:txBody>
      </p:sp>
    </p:spTree>
    <p:extLst>
      <p:ext uri="{BB962C8B-B14F-4D97-AF65-F5344CB8AC3E}">
        <p14:creationId xmlns:p14="http://schemas.microsoft.com/office/powerpoint/2010/main" val="1503228778"/>
      </p:ext>
    </p:extLst>
  </p:cSld>
  <p:clrMapOvr>
    <a:masterClrMapping/>
  </p:clrMapOvr>
</p:sldLayout>
</file>

<file path=ppt/slideLayouts/slideLayout70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ED2D3B90-BDF0-9E4D-963A-CE3F0519DFF8}"/>
              </a:ext>
            </a:extLst>
          </p:cNvPr>
          <p:cNvSpPr>
            <a:spLocks noGrp="1"/>
          </p:cNvSpPr>
          <p:nvPr>
            <p:ph type="title"/>
          </p:nvPr>
        </p:nvSpPr>
        <p:spPr>
          <a:xfrm>
            <a:off x="169011" y="132335"/>
            <a:ext cx="8894602" cy="606084"/>
          </a:xfrm>
          <a:prstGeom prst="rect">
            <a:avLst/>
          </a:prstGeom>
        </p:spPr>
        <p:txBody>
          <a:bodyPr/>
          <a:lstStyle>
            <a:lvl1pPr>
              <a:defRPr sz="4400" b="1">
                <a:latin typeface="Segoe UI" panose="020B0502040204020203" pitchFamily="34" charset="0"/>
                <a:cs typeface="Segoe UI" panose="020B0502040204020203" pitchFamily="34" charset="0"/>
              </a:defRPr>
            </a:lvl1pPr>
          </a:lstStyle>
          <a:p>
            <a:r>
              <a:rPr lang="en-US" dirty="0"/>
              <a:t>Click to edit Master title style</a:t>
            </a:r>
          </a:p>
        </p:txBody>
      </p:sp>
      <p:sp>
        <p:nvSpPr>
          <p:cNvPr id="13" name="Content Placeholder 2">
            <a:extLst>
              <a:ext uri="{FF2B5EF4-FFF2-40B4-BE49-F238E27FC236}">
                <a16:creationId xmlns:a16="http://schemas.microsoft.com/office/drawing/2014/main" id="{85EB6F8F-19D9-7A4A-967C-A1B0DB23569E}"/>
              </a:ext>
            </a:extLst>
          </p:cNvPr>
          <p:cNvSpPr>
            <a:spLocks noGrp="1"/>
          </p:cNvSpPr>
          <p:nvPr>
            <p:ph idx="1"/>
          </p:nvPr>
        </p:nvSpPr>
        <p:spPr>
          <a:xfrm>
            <a:off x="169011" y="936172"/>
            <a:ext cx="8894602" cy="5293805"/>
          </a:xfrm>
          <a:prstGeom prst="rect">
            <a:avLst/>
          </a:prstGeom>
        </p:spPr>
        <p:txBody>
          <a:bodyPr/>
          <a:lstStyle>
            <a:lvl1pPr>
              <a:defRPr sz="2800">
                <a:latin typeface="Segoe UI" panose="020B0502040204020203" pitchFamily="34" charset="0"/>
                <a:cs typeface="Segoe UI" panose="020B0502040204020203" pitchFamily="34" charset="0"/>
              </a:defRPr>
            </a:lvl1pPr>
            <a:lvl2pPr marL="685766" indent="-228589">
              <a:buFont typeface="Cambria" panose="02040503050406030204" pitchFamily="18" charset="0"/>
              <a:buChar char="-"/>
              <a:defRPr sz="2400">
                <a:latin typeface="Segoe UI" panose="020B0502040204020203" pitchFamily="34" charset="0"/>
                <a:cs typeface="Segoe UI" panose="020B0502040204020203" pitchFamily="34" charset="0"/>
              </a:defRPr>
            </a:lvl2pPr>
            <a:lvl3pPr>
              <a:defRPr sz="2000">
                <a:latin typeface="Segoe UI" panose="020B0502040204020203" pitchFamily="34" charset="0"/>
                <a:cs typeface="Segoe UI" panose="020B0502040204020203" pitchFamily="34" charset="0"/>
              </a:defRPr>
            </a:lvl3pPr>
            <a:lvl4pPr>
              <a:defRPr sz="2000">
                <a:latin typeface="Segoe UI" panose="020B0502040204020203" pitchFamily="34" charset="0"/>
                <a:cs typeface="Segoe UI" panose="020B0502040204020203" pitchFamily="34" charset="0"/>
              </a:defRPr>
            </a:lvl4pPr>
            <a:lvl5pPr>
              <a:defRPr sz="2000">
                <a:latin typeface="Segoe UI" panose="020B0502040204020203" pitchFamily="34" charset="0"/>
                <a:cs typeface="Segoe UI" panose="020B0502040204020203"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Slide Number Placeholder 5">
            <a:extLst>
              <a:ext uri="{FF2B5EF4-FFF2-40B4-BE49-F238E27FC236}">
                <a16:creationId xmlns:a16="http://schemas.microsoft.com/office/drawing/2014/main" id="{B8B30CEA-A32F-0B4F-94FF-2F238104D6CE}"/>
              </a:ext>
            </a:extLst>
          </p:cNvPr>
          <p:cNvSpPr txBox="1">
            <a:spLocks/>
          </p:cNvSpPr>
          <p:nvPr userDrawn="1"/>
        </p:nvSpPr>
        <p:spPr>
          <a:xfrm>
            <a:off x="7977054" y="6355716"/>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z="2000" smtClean="0">
                <a:latin typeface="Segoe UI" panose="020B0502040204020203" pitchFamily="34" charset="0"/>
                <a:cs typeface="Segoe UI" panose="020B0502040204020203" pitchFamily="34" charset="0"/>
              </a:rPr>
              <a:pPr/>
              <a:t>‹#›</a:t>
            </a:fld>
            <a:endParaRPr lang="en-US" sz="2000" dirty="0">
              <a:latin typeface="Segoe UI" panose="020B0502040204020203" pitchFamily="34" charset="0"/>
              <a:cs typeface="Segoe UI" panose="020B0502040204020203" pitchFamily="34" charset="0"/>
            </a:endParaRPr>
          </a:p>
        </p:txBody>
      </p:sp>
      <p:pic>
        <p:nvPicPr>
          <p:cNvPr id="15" name="Picture 14" descr="safari.png">
            <a:extLst>
              <a:ext uri="{FF2B5EF4-FFF2-40B4-BE49-F238E27FC236}">
                <a16:creationId xmlns:a16="http://schemas.microsoft.com/office/drawing/2014/main" id="{DCA7EB8C-F307-874D-B152-028FC5CC7DF9}"/>
              </a:ext>
            </a:extLst>
          </p:cNvPr>
          <p:cNvPicPr>
            <a:picLocks noChangeAspect="1"/>
          </p:cNvPicPr>
          <p:nvPr userDrawn="1"/>
        </p:nvPicPr>
        <p:blipFill>
          <a:blip r:embed="rId2" cstate="print"/>
          <a:stretch>
            <a:fillRect/>
          </a:stretch>
        </p:blipFill>
        <p:spPr>
          <a:xfrm>
            <a:off x="189560" y="6413145"/>
            <a:ext cx="1080120" cy="312523"/>
          </a:xfrm>
          <a:prstGeom prst="rect">
            <a:avLst/>
          </a:prstGeom>
        </p:spPr>
      </p:pic>
      <p:cxnSp>
        <p:nvCxnSpPr>
          <p:cNvPr id="16" name="Straight Connector 15">
            <a:extLst>
              <a:ext uri="{FF2B5EF4-FFF2-40B4-BE49-F238E27FC236}">
                <a16:creationId xmlns:a16="http://schemas.microsoft.com/office/drawing/2014/main" id="{89CD1133-1492-4A44-93C1-B89EF4FD41F6}"/>
              </a:ext>
            </a:extLst>
          </p:cNvPr>
          <p:cNvCxnSpPr>
            <a:cxnSpLocks/>
          </p:cNvCxnSpPr>
          <p:nvPr userDrawn="1"/>
        </p:nvCxnSpPr>
        <p:spPr>
          <a:xfrm>
            <a:off x="117027" y="831499"/>
            <a:ext cx="8894601" cy="0"/>
          </a:xfrm>
          <a:prstGeom prst="line">
            <a:avLst/>
          </a:prstGeom>
          <a:ln w="2857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3639277"/>
      </p:ext>
    </p:extLst>
  </p:cSld>
  <p:clrMapOvr>
    <a:masterClrMapping/>
  </p:clrMapOvr>
</p:sldLayout>
</file>

<file path=ppt/slideLayouts/slideLayout70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4187587689"/>
      </p:ext>
    </p:extLst>
  </p:cSld>
  <p:clrMapOvr>
    <a:masterClrMapping/>
  </p:clrMapOvr>
  <p:transition/>
</p:sldLayout>
</file>

<file path=ppt/slideLayouts/slideLayout70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2906073210"/>
      </p:ext>
    </p:extLst>
  </p:cSld>
  <p:clrMapOvr>
    <a:masterClrMapping/>
  </p:clrMapOvr>
  <p:transition/>
</p:sldLayout>
</file>

<file path=ppt/slideLayouts/slideLayout70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841937945"/>
      </p:ext>
    </p:extLst>
  </p:cSld>
  <p:clrMapOvr>
    <a:masterClrMapping/>
  </p:clrMapOvr>
  <p:transition/>
</p:sldLayout>
</file>

<file path=ppt/slideLayouts/slideLayout70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610741826"/>
      </p:ext>
    </p:extLst>
  </p:cSld>
  <p:clrMapOvr>
    <a:masterClrMapping/>
  </p:clrMapOvr>
  <p:transition/>
</p:sldLayout>
</file>

<file path=ppt/slideLayouts/slideLayout7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554522207"/>
      </p:ext>
    </p:extLst>
  </p:cSld>
  <p:clrMapOvr>
    <a:masterClrMapping/>
  </p:clrMapOvr>
  <p:transition/>
</p:sldLayout>
</file>

<file path=ppt/slideLayouts/slideLayout7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2081880840"/>
      </p:ext>
    </p:extLst>
  </p:cSld>
  <p:clrMapOvr>
    <a:masterClrMapping/>
  </p:clrMapOvr>
  <p:transition/>
</p:sldLayout>
</file>

<file path=ppt/slideLayouts/slideLayout7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2232130875"/>
      </p:ext>
    </p:extLst>
  </p:cSld>
  <p:clrMapOvr>
    <a:masterClrMapping/>
  </p:clrMapOvr>
  <p:transition/>
</p:sldLayout>
</file>

<file path=ppt/slideLayouts/slideLayout7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2104288215"/>
      </p:ext>
    </p:extLst>
  </p:cSld>
  <p:clrMapOvr>
    <a:masterClrMapping/>
  </p:clrMapOvr>
  <p:transition/>
</p:sldLayout>
</file>

<file path=ppt/slideLayouts/slideLayout7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1178303478"/>
      </p:ext>
    </p:extLst>
  </p:cSld>
  <p:clrMapOvr>
    <a:masterClrMapping/>
  </p:clrMapOvr>
  <p:transition/>
</p:sldLayout>
</file>

<file path=ppt/slideLayouts/slideLayout7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1405102020"/>
      </p:ext>
    </p:extLst>
  </p:cSld>
  <p:clrMapOvr>
    <a:masterClrMapping/>
  </p:clrMapOvr>
  <p:transition/>
</p:sldLayout>
</file>

<file path=ppt/slideLayouts/slideLayout7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457200"/>
          </a:xfrm>
          <a:prstGeom prst="rect">
            <a:avLst/>
          </a:prstGeom>
          <a:ln/>
        </p:spPr>
        <p:txBody>
          <a:bodyPr/>
          <a:lstStyle>
            <a:lvl1pPr>
              <a:defRPr/>
            </a:lvl1pPr>
          </a:lstStyle>
          <a:p>
            <a:r>
              <a:rPr lang="en-US" altLang="en-US"/>
              <a:t>Juan Gómez Luna. NTNU Gjøvik, 16/August/2016</a:t>
            </a: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2170455392"/>
      </p:ext>
    </p:extLst>
  </p:cSld>
  <p:clrMapOvr>
    <a:masterClrMapping/>
  </p:clrMapOvr>
  <p:transition/>
</p:sldLayout>
</file>

<file path=ppt/slideLayouts/slideLayout71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3406493594"/>
      </p:ext>
    </p:extLst>
  </p:cSld>
  <p:clrMapOvr>
    <a:masterClrMapping/>
  </p:clrMapOvr>
  <p:transition/>
</p:sldLayout>
</file>

<file path=ppt/slideLayouts/slideLayout7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3541418167"/>
      </p:ext>
    </p:extLst>
  </p:cSld>
  <p:clrMapOvr>
    <a:masterClrMapping/>
  </p:clrMapOvr>
  <p:transition/>
</p:sldLayout>
</file>

<file path=ppt/slideLayouts/slideLayout7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219222955"/>
      </p:ext>
    </p:extLst>
  </p:cSld>
  <p:clrMapOvr>
    <a:masterClrMapping/>
  </p:clrMapOvr>
  <p:transition/>
</p:sldLayout>
</file>

<file path=ppt/slideLayouts/slideLayout7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198287346"/>
      </p:ext>
    </p:extLst>
  </p:cSld>
  <p:clrMapOvr>
    <a:masterClrMapping/>
  </p:clrMapOvr>
  <p:transition/>
</p:sldLayout>
</file>

<file path=ppt/slideLayouts/slideLayout7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224051311"/>
      </p:ext>
    </p:extLst>
  </p:cSld>
  <p:clrMapOvr>
    <a:masterClrMapping/>
  </p:clrMapOvr>
  <p:transition/>
</p:sldLayout>
</file>

<file path=ppt/slideLayouts/slideLayout7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3293033677"/>
      </p:ext>
    </p:extLst>
  </p:cSld>
  <p:clrMapOvr>
    <a:masterClrMapping/>
  </p:clrMapOvr>
  <p:transition/>
</p:sldLayout>
</file>

<file path=ppt/slideLayouts/slideLayout7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3783937851"/>
      </p:ext>
    </p:extLst>
  </p:cSld>
  <p:clrMapOvr>
    <a:masterClrMapping/>
  </p:clrMapOvr>
  <p:transition/>
</p:sldLayout>
</file>

<file path=ppt/slideLayouts/slideLayout7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2894882459"/>
      </p:ext>
    </p:extLst>
  </p:cSld>
  <p:clrMapOvr>
    <a:masterClrMapping/>
  </p:clrMapOvr>
  <p:transition/>
</p:sldLayout>
</file>

<file path=ppt/slideLayouts/slideLayout7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550556957"/>
      </p:ext>
    </p:extLst>
  </p:cSld>
  <p:clrMapOvr>
    <a:masterClrMapping/>
  </p:clrMapOvr>
  <p:transition/>
</p:sldLayout>
</file>

<file path=ppt/slideLayouts/slideLayout7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4073670780"/>
      </p:ext>
    </p:extLst>
  </p:cSld>
  <p:clrMapOvr>
    <a:masterClrMapping/>
  </p:clrMapOvr>
  <p:transition/>
</p:sldLayout>
</file>

<file path=ppt/slideLayouts/slideLayout7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10584815"/>
      </p:ext>
    </p:extLst>
  </p:cSld>
  <p:clrMapOvr>
    <a:masterClrMapping/>
  </p:clrMapOvr>
  <p:transition/>
</p:sldLayout>
</file>

<file path=ppt/slideLayouts/slideLayout728.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6" name="Date Placeholder 5"/>
          <p:cNvSpPr>
            <a:spLocks noGrp="1"/>
          </p:cNvSpPr>
          <p:nvPr>
            <p:ph type="dt" sz="half" idx="10"/>
          </p:nvPr>
        </p:nvSpPr>
        <p:spPr/>
        <p:txBody>
          <a:bodyPr/>
          <a:lstStyle/>
          <a:p>
            <a:fld id="{9FD9DB3E-E709-42CF-B11F-1DFE1D210A82}" type="datetime1">
              <a:rPr lang="en-US" smtClean="0"/>
              <a:t>1/18/23</a:t>
            </a:fld>
            <a:endParaRPr lang="en-US"/>
          </a:p>
        </p:txBody>
      </p:sp>
      <p:sp>
        <p:nvSpPr>
          <p:cNvPr id="10" name="Footer Placeholder 9"/>
          <p:cNvSpPr>
            <a:spLocks noGrp="1"/>
          </p:cNvSpPr>
          <p:nvPr>
            <p:ph type="ftr" sz="quarter" idx="11"/>
          </p:nvPr>
        </p:nvSpPr>
        <p:spPr/>
        <p:txBody>
          <a:bodyPr/>
          <a:lstStyle/>
          <a:p>
            <a:endParaRPr lang="en-US" dirty="0"/>
          </a:p>
        </p:txBody>
      </p:sp>
      <p:sp>
        <p:nvSpPr>
          <p:cNvPr id="11" name="Slide Number Placeholder 10"/>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3492315846"/>
      </p:ext>
    </p:extLst>
  </p:cSld>
  <p:clrMapOvr>
    <a:overrideClrMapping bg1="lt1" tx1="dk1" bg2="lt2" tx2="dk2" accent1="accent1" accent2="accent2" accent3="accent3" accent4="accent4" accent5="accent5" accent6="accent6" hlink="hlink" folHlink="folHlink"/>
  </p:clrMapOvr>
</p:sldLayout>
</file>

<file path=ppt/slideLayouts/slideLayout729.xml><?xml version="1.0" encoding="utf-8"?>
<p:sldLayout xmlns:a="http://schemas.openxmlformats.org/drawingml/2006/main" xmlns:r="http://schemas.openxmlformats.org/officeDocument/2006/relationships" xmlns:p="http://schemas.openxmlformats.org/presentationml/2006/main" type="title" preserve="1">
  <p:cSld name="1_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528637" y="712594"/>
            <a:ext cx="8086725" cy="2898708"/>
          </a:xfrm>
          <a:noFill/>
        </p:spPr>
        <p:txBody>
          <a:bodyPr anchor="b">
            <a:noAutofit/>
          </a:bodyPr>
          <a:lstStyle>
            <a:lvl1pPr algn="ctr">
              <a:lnSpc>
                <a:spcPct val="80000"/>
              </a:lnSpc>
              <a:defRPr sz="8000" spc="-12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528638" y="3897565"/>
            <a:ext cx="8086724" cy="1645920"/>
          </a:xfrm>
        </p:spPr>
        <p:txBody>
          <a:bodyPr>
            <a:normAutofit/>
          </a:bodyPr>
          <a:lstStyle>
            <a:lvl1pPr marL="0" indent="0" algn="ctr">
              <a:buNone/>
              <a:defRPr sz="2800">
                <a:solidFill>
                  <a:schemeClr val="tx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5" name="Date Placeholder 4"/>
          <p:cNvSpPr>
            <a:spLocks noGrp="1"/>
          </p:cNvSpPr>
          <p:nvPr>
            <p:ph type="dt" sz="half" idx="10"/>
          </p:nvPr>
        </p:nvSpPr>
        <p:spPr/>
        <p:txBody>
          <a:bodyPr/>
          <a:lstStyle/>
          <a:p>
            <a:fld id="{9FD9DB3E-E709-42CF-B11F-1DFE1D210A82}" type="datetime1">
              <a:rPr lang="en-US" smtClean="0"/>
              <a:t>1/18/23</a:t>
            </a:fld>
            <a:endParaRPr lang="en-US"/>
          </a:p>
        </p:txBody>
      </p:sp>
      <p:sp>
        <p:nvSpPr>
          <p:cNvPr id="6" name="Footer Placeholder 5"/>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3156730039"/>
      </p:ext>
    </p:extLst>
  </p:cSld>
  <p:clrMapOvr>
    <a:overrideClrMapping bg1="lt1" tx1="dk1" bg2="lt2" tx2="dk2" accent1="accent1" accent2="accent2" accent3="accent3" accent4="accent4" accent5="accent5" accent6="accent6" hlink="hlink" folHlink="folHlink"/>
  </p:clrMapOvr>
</p:sldLayout>
</file>

<file path=ppt/slideLayouts/slideLayout730.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11" name="Title Placeholder 1"/>
          <p:cNvSpPr>
            <a:spLocks noGrp="1"/>
          </p:cNvSpPr>
          <p:nvPr>
            <p:ph type="title"/>
          </p:nvPr>
        </p:nvSpPr>
        <p:spPr>
          <a:xfrm>
            <a:off x="0" y="0"/>
            <a:ext cx="9144000" cy="1085850"/>
          </a:xfrm>
          <a:prstGeom prst="rect">
            <a:avLst/>
          </a:prstGeom>
        </p:spPr>
        <p:txBody>
          <a:bodyPr vert="horz" lIns="91440" tIns="45720" rIns="91440" bIns="45720" rtlCol="0" anchor="ctr">
            <a:normAutofit/>
          </a:bodyPr>
          <a:lstStyle>
            <a:lvl1pPr marL="0">
              <a:defRPr/>
            </a:lvl1pPr>
          </a:lstStyle>
          <a:p>
            <a:r>
              <a:rPr lang="en-US" dirty="0"/>
              <a:t>Click to edit Master title style</a:t>
            </a:r>
          </a:p>
        </p:txBody>
      </p:sp>
      <p:sp>
        <p:nvSpPr>
          <p:cNvPr id="24" name="Content Placeholder 22"/>
          <p:cNvSpPr>
            <a:spLocks noGrp="1"/>
          </p:cNvSpPr>
          <p:nvPr>
            <p:ph sz="quarter" idx="11"/>
          </p:nvPr>
        </p:nvSpPr>
        <p:spPr>
          <a:xfrm>
            <a:off x="123825" y="1241652"/>
            <a:ext cx="8897938" cy="52244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2"/>
          </p:nvPr>
        </p:nvSpPr>
        <p:spPr/>
        <p:txBody>
          <a:bodyPr/>
          <a:lstStyle/>
          <a:p>
            <a:fld id="{9FD9DB3E-E709-42CF-B11F-1DFE1D210A82}" type="datetime1">
              <a:rPr lang="en-US" smtClean="0"/>
              <a:t>1/18/23</a:t>
            </a:fld>
            <a:endParaRPr lang="en-US"/>
          </a:p>
        </p:txBody>
      </p:sp>
      <p:sp>
        <p:nvSpPr>
          <p:cNvPr id="6" name="Footer Placeholder 5"/>
          <p:cNvSpPr>
            <a:spLocks noGrp="1"/>
          </p:cNvSpPr>
          <p:nvPr>
            <p:ph type="ftr" sz="quarter" idx="13"/>
          </p:nvPr>
        </p:nvSpPr>
        <p:spPr/>
        <p:txBody>
          <a:bodyPr/>
          <a:lstStyle/>
          <a:p>
            <a:endParaRPr lang="en-US" dirty="0"/>
          </a:p>
        </p:txBody>
      </p:sp>
      <p:sp>
        <p:nvSpPr>
          <p:cNvPr id="7" name="Slide Number Placeholder 6"/>
          <p:cNvSpPr>
            <a:spLocks noGrp="1"/>
          </p:cNvSpPr>
          <p:nvPr>
            <p:ph type="sldNum" sz="quarter" idx="14"/>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2453638048"/>
      </p:ext>
    </p:extLst>
  </p:cSld>
  <p:clrMapOvr>
    <a:masterClrMapping/>
  </p:clrMapOvr>
</p:sldLayout>
</file>

<file path=ppt/slideLayouts/slideLayout7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a:solidFill>
            <a:schemeClr val="bg1"/>
          </a:solidFill>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D9DB3E-E709-42CF-B11F-1DFE1D210A82}" type="datetime1">
              <a:rPr lang="en-US" smtClean="0"/>
              <a:t>1/18/23</a:t>
            </a:fld>
            <a:endParaRPr lang="en-US"/>
          </a:p>
        </p:txBody>
      </p:sp>
      <p:sp>
        <p:nvSpPr>
          <p:cNvPr id="5" name="Footer Placeholder 4"/>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1075341329"/>
      </p:ext>
    </p:extLst>
  </p:cSld>
  <p:clrMapOvr>
    <a:masterClrMapping/>
  </p:clrMapOvr>
</p:sldLayout>
</file>

<file path=ppt/slideLayouts/slideLayout7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8798"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1603"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D9DB3E-E709-42CF-B11F-1DFE1D210A82}" type="datetime1">
              <a:rPr lang="en-US" smtClean="0"/>
              <a:t>1/18/23</a:t>
            </a:fld>
            <a:endParaRPr lang="en-US"/>
          </a:p>
        </p:txBody>
      </p:sp>
      <p:sp>
        <p:nvSpPr>
          <p:cNvPr id="6" name="Footer Placeholder 5"/>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2156889935"/>
      </p:ext>
    </p:extLst>
  </p:cSld>
  <p:clrMapOvr>
    <a:masterClrMapping/>
  </p:clrMapOvr>
</p:sldLayout>
</file>

<file path=ppt/slideLayouts/slideLayout73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88798" y="1197209"/>
            <a:ext cx="4271962" cy="723400"/>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88798" y="2029968"/>
            <a:ext cx="4271962" cy="4231057"/>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1603" y="1194345"/>
            <a:ext cx="4271962" cy="722376"/>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51603" y="2025216"/>
            <a:ext cx="4271962" cy="4235809"/>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t>1/18/23</a:t>
            </a:fld>
            <a:endParaRPr lang="en-US"/>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2164471572"/>
      </p:ext>
    </p:extLst>
  </p:cSld>
  <p:clrMapOvr>
    <a:masterClrMapping/>
  </p:clrMapOvr>
</p:sldLayout>
</file>

<file path=ppt/slideLayouts/slideLayout7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9FD9DB3E-E709-42CF-B11F-1DFE1D210A82}" type="datetime1">
              <a:rPr lang="en-US" smtClean="0"/>
              <a:t>1/18/23</a:t>
            </a:fld>
            <a:endParaRPr lang="en-US"/>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425733146"/>
      </p:ext>
    </p:extLst>
  </p:cSld>
  <p:clrMapOvr>
    <a:masterClrMapping/>
  </p:clrMapOvr>
</p:sldLayout>
</file>

<file path=ppt/slideLayouts/slideLayout7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FD9DB3E-E709-42CF-B11F-1DFE1D210A82}" type="datetime1">
              <a:rPr lang="en-US" smtClean="0"/>
              <a:t>1/18/23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2377600235"/>
      </p:ext>
    </p:extLst>
  </p:cSld>
  <p:clrMapOvr>
    <a:masterClrMapping/>
  </p:clrMapOvr>
</p:sldLayout>
</file>

<file path=ppt/slideLayouts/slideLayout7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t>1/18/23</a:t>
            </a:fld>
            <a:endParaRPr lang="en-US"/>
          </a:p>
        </p:txBody>
      </p:sp>
      <p:sp>
        <p:nvSpPr>
          <p:cNvPr id="10" name="Footer Placeholder 9"/>
          <p:cNvSpPr>
            <a:spLocks noGrp="1"/>
          </p:cNvSpPr>
          <p:nvPr>
            <p:ph type="ftr" sz="quarter" idx="11"/>
          </p:nvPr>
        </p:nvSpPr>
        <p:spPr/>
        <p:txBody>
          <a:bodyPr/>
          <a:lstStyle/>
          <a:p>
            <a:endParaRPr lang="en-US" dirty="0"/>
          </a:p>
        </p:txBody>
      </p:sp>
      <p:sp>
        <p:nvSpPr>
          <p:cNvPr id="11" name="Slide Number Placeholder 10"/>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309409846"/>
      </p:ext>
    </p:extLst>
  </p:cSld>
  <p:clrMapOvr>
    <a:masterClrMapping/>
  </p:clrMapOvr>
</p:sldLayout>
</file>

<file path=ppt/slideLayouts/slideLayout737.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6031951"/>
            <a:ext cx="6922008" cy="411184"/>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FD9DB3E-E709-42CF-B11F-1DFE1D210A82}" type="datetime1">
              <a:rPr lang="en-US" smtClean="0"/>
              <a:t>1/18/23</a:t>
            </a:fld>
            <a:endParaRPr lang="en-US"/>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3802169756"/>
      </p:ext>
    </p:extLst>
  </p:cSld>
  <p:clrMapOvr>
    <a:overrideClrMapping bg1="dk1" tx1="lt1" bg2="dk2" tx2="lt2" accent1="accent1" accent2="accent2" accent3="accent3" accent4="accent4" accent5="accent5" accent6="accent6" hlink="hlink" folHlink="folHlink"/>
  </p:clrMapOvr>
</p:sldLayout>
</file>

<file path=ppt/slideLayouts/slideLayout7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t>1/18/23</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449382373"/>
      </p:ext>
    </p:extLst>
  </p:cSld>
  <p:clrMapOvr>
    <a:masterClrMapping/>
  </p:clrMapOvr>
</p:sldLayout>
</file>

<file path=ppt/slideLayouts/slideLayout7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DB3E-E709-42CF-B11F-1DFE1D210A82}" type="datetime1">
              <a:rPr lang="en-US" smtClean="0"/>
              <a:t>1/18/23</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1819989314"/>
      </p:ext>
    </p:extLst>
  </p:cSld>
  <p:clrMapOvr>
    <a:masterClrMapping/>
  </p:clrMapOvr>
</p:sldLayout>
</file>

<file path=ppt/slideLayouts/slideLayout74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BB22F3D8-372A-7E4F-BAF0-2B62E16D72F9}"/>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2538D10A-B20C-1F4A-A69F-0F0B507B6CBC}"/>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323C0A52-D6B6-4A4D-BD73-5955293DBD07}"/>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203D96CF-D2B5-284A-8A3B-88E2B14F16CA}"/>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ECE92EBB-E8F1-BB42-9972-9FC2F1E39DD3}"/>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D815D7EE-6875-8949-837F-2AE3A4F79FD4}"/>
              </a:ext>
            </a:extLst>
          </p:cNvPr>
          <p:cNvSpPr>
            <a:spLocks noGrp="1" noChangeArrowheads="1"/>
          </p:cNvSpPr>
          <p:nvPr>
            <p:ph type="sldNum" sz="quarter" idx="12"/>
          </p:nvPr>
        </p:nvSpPr>
        <p:spPr/>
        <p:txBody>
          <a:bodyPr/>
          <a:lstStyle>
            <a:lvl1pPr>
              <a:defRPr sz="1200"/>
            </a:lvl1pPr>
          </a:lstStyle>
          <a:p>
            <a:pPr>
              <a:defRPr/>
            </a:pPr>
            <a:fld id="{800691C5-9FA5-3F46-90A7-ED5D0D102BB3}" type="slidenum">
              <a:rPr lang="en-US" altLang="en-US"/>
              <a:pPr>
                <a:defRPr/>
              </a:pPr>
              <a:t>‹#›</a:t>
            </a:fld>
            <a:endParaRPr lang="en-US" altLang="en-US"/>
          </a:p>
        </p:txBody>
      </p:sp>
    </p:spTree>
    <p:extLst>
      <p:ext uri="{BB962C8B-B14F-4D97-AF65-F5344CB8AC3E}">
        <p14:creationId xmlns:p14="http://schemas.microsoft.com/office/powerpoint/2010/main" val="1070578482"/>
      </p:ext>
    </p:extLst>
  </p:cSld>
  <p:clrMapOvr>
    <a:masterClrMapping/>
  </p:clrMapOvr>
  <p:transition/>
</p:sldLayout>
</file>

<file path=ppt/slideLayouts/slideLayout7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30D4116A-1656-924F-8339-968CDC00B50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A92E4BB7-CF8F-934D-88CB-2C51D02F6495}"/>
              </a:ext>
            </a:extLst>
          </p:cNvPr>
          <p:cNvSpPr>
            <a:spLocks noGrp="1" noChangeArrowheads="1"/>
          </p:cNvSpPr>
          <p:nvPr>
            <p:ph type="sldNum" sz="quarter" idx="11"/>
          </p:nvPr>
        </p:nvSpPr>
        <p:spPr>
          <a:ln/>
        </p:spPr>
        <p:txBody>
          <a:bodyPr/>
          <a:lstStyle>
            <a:lvl1pPr>
              <a:defRPr/>
            </a:lvl1pPr>
          </a:lstStyle>
          <a:p>
            <a:pPr>
              <a:defRPr/>
            </a:pPr>
            <a:fld id="{8DE33320-76E4-0249-8CA9-3902D97168FA}" type="slidenum">
              <a:rPr lang="en-US" altLang="en-US"/>
              <a:pPr>
                <a:defRPr/>
              </a:pPr>
              <a:t>‹#›</a:t>
            </a:fld>
            <a:endParaRPr lang="en-US" altLang="en-US"/>
          </a:p>
        </p:txBody>
      </p:sp>
    </p:spTree>
    <p:extLst>
      <p:ext uri="{BB962C8B-B14F-4D97-AF65-F5344CB8AC3E}">
        <p14:creationId xmlns:p14="http://schemas.microsoft.com/office/powerpoint/2010/main" val="380498551"/>
      </p:ext>
    </p:extLst>
  </p:cSld>
  <p:clrMapOvr>
    <a:masterClrMapping/>
  </p:clrMapOvr>
  <p:transition/>
</p:sldLayout>
</file>

<file path=ppt/slideLayouts/slideLayout7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2D009077-10AD-0947-8806-7D3C25918E64}"/>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AA347429-32EA-F843-AE5C-FC1A699EBC2F}"/>
              </a:ext>
            </a:extLst>
          </p:cNvPr>
          <p:cNvSpPr>
            <a:spLocks noGrp="1" noChangeArrowheads="1"/>
          </p:cNvSpPr>
          <p:nvPr>
            <p:ph type="sldNum" sz="quarter" idx="11"/>
          </p:nvPr>
        </p:nvSpPr>
        <p:spPr>
          <a:ln/>
        </p:spPr>
        <p:txBody>
          <a:bodyPr/>
          <a:lstStyle>
            <a:lvl1pPr>
              <a:defRPr/>
            </a:lvl1pPr>
          </a:lstStyle>
          <a:p>
            <a:pPr>
              <a:defRPr/>
            </a:pPr>
            <a:fld id="{06FAB052-3664-BF4F-993F-29369860E1D8}" type="slidenum">
              <a:rPr lang="en-US" altLang="en-US"/>
              <a:pPr>
                <a:defRPr/>
              </a:pPr>
              <a:t>‹#›</a:t>
            </a:fld>
            <a:endParaRPr lang="en-US" altLang="en-US"/>
          </a:p>
        </p:txBody>
      </p:sp>
    </p:spTree>
    <p:extLst>
      <p:ext uri="{BB962C8B-B14F-4D97-AF65-F5344CB8AC3E}">
        <p14:creationId xmlns:p14="http://schemas.microsoft.com/office/powerpoint/2010/main" val="2842300859"/>
      </p:ext>
    </p:extLst>
  </p:cSld>
  <p:clrMapOvr>
    <a:masterClrMapping/>
  </p:clrMapOvr>
  <p:transition/>
</p:sldLayout>
</file>

<file path=ppt/slideLayouts/slideLayout7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24642810-0270-CB48-A1CA-24DCF4455E9E}"/>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431DA97B-4E00-DC4F-B7DB-18E15C434422}"/>
              </a:ext>
            </a:extLst>
          </p:cNvPr>
          <p:cNvSpPr>
            <a:spLocks noGrp="1" noChangeArrowheads="1"/>
          </p:cNvSpPr>
          <p:nvPr>
            <p:ph type="sldNum" sz="quarter" idx="11"/>
          </p:nvPr>
        </p:nvSpPr>
        <p:spPr>
          <a:ln/>
        </p:spPr>
        <p:txBody>
          <a:bodyPr/>
          <a:lstStyle>
            <a:lvl1pPr>
              <a:defRPr/>
            </a:lvl1pPr>
          </a:lstStyle>
          <a:p>
            <a:pPr>
              <a:defRPr/>
            </a:pPr>
            <a:fld id="{6C6EB4A5-7404-294B-999D-175F606D6201}" type="slidenum">
              <a:rPr lang="en-US" altLang="en-US"/>
              <a:pPr>
                <a:defRPr/>
              </a:pPr>
              <a:t>‹#›</a:t>
            </a:fld>
            <a:endParaRPr lang="en-US" altLang="en-US"/>
          </a:p>
        </p:txBody>
      </p:sp>
    </p:spTree>
    <p:extLst>
      <p:ext uri="{BB962C8B-B14F-4D97-AF65-F5344CB8AC3E}">
        <p14:creationId xmlns:p14="http://schemas.microsoft.com/office/powerpoint/2010/main" val="704176024"/>
      </p:ext>
    </p:extLst>
  </p:cSld>
  <p:clrMapOvr>
    <a:masterClrMapping/>
  </p:clrMapOvr>
  <p:transition/>
</p:sldLayout>
</file>

<file path=ppt/slideLayouts/slideLayout7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24BD8FCD-1BEB-6A42-B8B1-C39ED5BE279E}"/>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91A21973-5A9E-154E-A49A-033DD08EB7E1}"/>
              </a:ext>
            </a:extLst>
          </p:cNvPr>
          <p:cNvSpPr>
            <a:spLocks noGrp="1" noChangeArrowheads="1"/>
          </p:cNvSpPr>
          <p:nvPr>
            <p:ph type="sldNum" sz="quarter" idx="11"/>
          </p:nvPr>
        </p:nvSpPr>
        <p:spPr>
          <a:ln/>
        </p:spPr>
        <p:txBody>
          <a:bodyPr/>
          <a:lstStyle>
            <a:lvl1pPr>
              <a:defRPr/>
            </a:lvl1pPr>
          </a:lstStyle>
          <a:p>
            <a:pPr>
              <a:defRPr/>
            </a:pPr>
            <a:fld id="{08A13A1E-7D24-2943-AA19-843CF9E69946}" type="slidenum">
              <a:rPr lang="en-US" altLang="en-US"/>
              <a:pPr>
                <a:defRPr/>
              </a:pPr>
              <a:t>‹#›</a:t>
            </a:fld>
            <a:endParaRPr lang="en-US" altLang="en-US"/>
          </a:p>
        </p:txBody>
      </p:sp>
    </p:spTree>
    <p:extLst>
      <p:ext uri="{BB962C8B-B14F-4D97-AF65-F5344CB8AC3E}">
        <p14:creationId xmlns:p14="http://schemas.microsoft.com/office/powerpoint/2010/main" val="1391142666"/>
      </p:ext>
    </p:extLst>
  </p:cSld>
  <p:clrMapOvr>
    <a:masterClrMapping/>
  </p:clrMapOvr>
  <p:transition/>
</p:sldLayout>
</file>

<file path=ppt/slideLayouts/slideLayout7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DB659D62-F008-694B-A107-310AB43E4CD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866F093A-DC6C-3444-8F25-CDFB50F79EDF}"/>
              </a:ext>
            </a:extLst>
          </p:cNvPr>
          <p:cNvSpPr>
            <a:spLocks noGrp="1" noChangeArrowheads="1"/>
          </p:cNvSpPr>
          <p:nvPr>
            <p:ph type="sldNum" sz="quarter" idx="11"/>
          </p:nvPr>
        </p:nvSpPr>
        <p:spPr>
          <a:ln/>
        </p:spPr>
        <p:txBody>
          <a:bodyPr/>
          <a:lstStyle>
            <a:lvl1pPr>
              <a:defRPr/>
            </a:lvl1pPr>
          </a:lstStyle>
          <a:p>
            <a:pPr>
              <a:defRPr/>
            </a:pPr>
            <a:fld id="{3BD812E9-CA0A-8244-A046-0571FC545305}" type="slidenum">
              <a:rPr lang="en-US" altLang="en-US"/>
              <a:pPr>
                <a:defRPr/>
              </a:pPr>
              <a:t>‹#›</a:t>
            </a:fld>
            <a:endParaRPr lang="en-US" altLang="en-US"/>
          </a:p>
        </p:txBody>
      </p:sp>
    </p:spTree>
    <p:extLst>
      <p:ext uri="{BB962C8B-B14F-4D97-AF65-F5344CB8AC3E}">
        <p14:creationId xmlns:p14="http://schemas.microsoft.com/office/powerpoint/2010/main" val="771534073"/>
      </p:ext>
    </p:extLst>
  </p:cSld>
  <p:clrMapOvr>
    <a:masterClrMapping/>
  </p:clrMapOvr>
  <p:transition/>
</p:sldLayout>
</file>

<file path=ppt/slideLayouts/slideLayout7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F96B94DE-149A-A84D-858F-4D5B428FA7A4}"/>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24B1C692-591D-3346-8E1A-A19CC1BBF043}"/>
              </a:ext>
            </a:extLst>
          </p:cNvPr>
          <p:cNvSpPr>
            <a:spLocks noGrp="1" noChangeArrowheads="1"/>
          </p:cNvSpPr>
          <p:nvPr>
            <p:ph type="sldNum" sz="quarter" idx="11"/>
          </p:nvPr>
        </p:nvSpPr>
        <p:spPr>
          <a:ln/>
        </p:spPr>
        <p:txBody>
          <a:bodyPr/>
          <a:lstStyle>
            <a:lvl1pPr>
              <a:defRPr/>
            </a:lvl1pPr>
          </a:lstStyle>
          <a:p>
            <a:pPr>
              <a:defRPr/>
            </a:pPr>
            <a:fld id="{1D4001C4-BF5C-F640-BD99-70162C2025EC}" type="slidenum">
              <a:rPr lang="en-US" altLang="en-US"/>
              <a:pPr>
                <a:defRPr/>
              </a:pPr>
              <a:t>‹#›</a:t>
            </a:fld>
            <a:endParaRPr lang="en-US" altLang="en-US"/>
          </a:p>
        </p:txBody>
      </p:sp>
    </p:spTree>
    <p:extLst>
      <p:ext uri="{BB962C8B-B14F-4D97-AF65-F5344CB8AC3E}">
        <p14:creationId xmlns:p14="http://schemas.microsoft.com/office/powerpoint/2010/main" val="1776676437"/>
      </p:ext>
    </p:extLst>
  </p:cSld>
  <p:clrMapOvr>
    <a:masterClrMapping/>
  </p:clrMapOvr>
  <p:transition/>
</p:sldLayout>
</file>

<file path=ppt/slideLayouts/slideLayout7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7690CA2F-7EF4-4D4B-B05E-9CD06D97C0C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3EF9E563-85B6-884B-A069-BAB01B87B7D8}"/>
              </a:ext>
            </a:extLst>
          </p:cNvPr>
          <p:cNvSpPr>
            <a:spLocks noGrp="1" noChangeArrowheads="1"/>
          </p:cNvSpPr>
          <p:nvPr>
            <p:ph type="sldNum" sz="quarter" idx="11"/>
          </p:nvPr>
        </p:nvSpPr>
        <p:spPr>
          <a:ln/>
        </p:spPr>
        <p:txBody>
          <a:bodyPr/>
          <a:lstStyle>
            <a:lvl1pPr>
              <a:defRPr/>
            </a:lvl1pPr>
          </a:lstStyle>
          <a:p>
            <a:pPr>
              <a:defRPr/>
            </a:pPr>
            <a:fld id="{7D3D0717-7499-9E44-845B-E851FCB16976}" type="slidenum">
              <a:rPr lang="en-US" altLang="en-US"/>
              <a:pPr>
                <a:defRPr/>
              </a:pPr>
              <a:t>‹#›</a:t>
            </a:fld>
            <a:endParaRPr lang="en-US" altLang="en-US"/>
          </a:p>
        </p:txBody>
      </p:sp>
    </p:spTree>
    <p:extLst>
      <p:ext uri="{BB962C8B-B14F-4D97-AF65-F5344CB8AC3E}">
        <p14:creationId xmlns:p14="http://schemas.microsoft.com/office/powerpoint/2010/main" val="1398444785"/>
      </p:ext>
    </p:extLst>
  </p:cSld>
  <p:clrMapOvr>
    <a:masterClrMapping/>
  </p:clrMapOvr>
  <p:transition/>
</p:sldLayout>
</file>

<file path=ppt/slideLayouts/slideLayout7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9562426B-A5A0-F944-991E-0F589442A93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EBECD59-3F6D-0145-A9B5-5EE2DF859F8B}"/>
              </a:ext>
            </a:extLst>
          </p:cNvPr>
          <p:cNvSpPr>
            <a:spLocks noGrp="1" noChangeArrowheads="1"/>
          </p:cNvSpPr>
          <p:nvPr>
            <p:ph type="sldNum" sz="quarter" idx="11"/>
          </p:nvPr>
        </p:nvSpPr>
        <p:spPr>
          <a:ln/>
        </p:spPr>
        <p:txBody>
          <a:bodyPr/>
          <a:lstStyle>
            <a:lvl1pPr>
              <a:defRPr/>
            </a:lvl1pPr>
          </a:lstStyle>
          <a:p>
            <a:pPr>
              <a:defRPr/>
            </a:pPr>
            <a:fld id="{25E9139E-1132-E74D-AAEB-A81F8150B18F}" type="slidenum">
              <a:rPr lang="en-US" altLang="en-US"/>
              <a:pPr>
                <a:defRPr/>
              </a:pPr>
              <a:t>‹#›</a:t>
            </a:fld>
            <a:endParaRPr lang="en-US" altLang="en-US"/>
          </a:p>
        </p:txBody>
      </p:sp>
    </p:spTree>
    <p:extLst>
      <p:ext uri="{BB962C8B-B14F-4D97-AF65-F5344CB8AC3E}">
        <p14:creationId xmlns:p14="http://schemas.microsoft.com/office/powerpoint/2010/main" val="726192138"/>
      </p:ext>
    </p:extLst>
  </p:cSld>
  <p:clrMapOvr>
    <a:masterClrMapping/>
  </p:clrMapOvr>
  <p:transition/>
</p:sldLayout>
</file>

<file path=ppt/slideLayouts/slideLayout7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BB00FC4D-28B2-774A-BDF5-CB3A5D1E70EC}"/>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EBDB0E60-2A7B-1B44-BB6D-97BF3A139C97}"/>
              </a:ext>
            </a:extLst>
          </p:cNvPr>
          <p:cNvSpPr>
            <a:spLocks noGrp="1" noChangeArrowheads="1"/>
          </p:cNvSpPr>
          <p:nvPr>
            <p:ph type="sldNum" sz="quarter" idx="11"/>
          </p:nvPr>
        </p:nvSpPr>
        <p:spPr>
          <a:ln/>
        </p:spPr>
        <p:txBody>
          <a:bodyPr/>
          <a:lstStyle>
            <a:lvl1pPr>
              <a:defRPr/>
            </a:lvl1pPr>
          </a:lstStyle>
          <a:p>
            <a:pPr>
              <a:defRPr/>
            </a:pPr>
            <a:fld id="{FC5C9412-F662-064D-BEDC-D33A60B08A72}" type="slidenum">
              <a:rPr lang="en-US" altLang="en-US"/>
              <a:pPr>
                <a:defRPr/>
              </a:pPr>
              <a:t>‹#›</a:t>
            </a:fld>
            <a:endParaRPr lang="en-US" altLang="en-US"/>
          </a:p>
        </p:txBody>
      </p:sp>
    </p:spTree>
    <p:extLst>
      <p:ext uri="{BB962C8B-B14F-4D97-AF65-F5344CB8AC3E}">
        <p14:creationId xmlns:p14="http://schemas.microsoft.com/office/powerpoint/2010/main" val="1607606529"/>
      </p:ext>
    </p:extLst>
  </p:cSld>
  <p:clrMapOvr>
    <a:masterClrMapping/>
  </p:clrMapOvr>
  <p:transition/>
</p:sldLayout>
</file>

<file path=ppt/slideLayouts/slideLayout7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10E3EA30-DFF3-9C4B-9691-5C9AAB88EB4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2B2EE262-3A13-4443-80B8-614C7A4B25F7}"/>
              </a:ext>
            </a:extLst>
          </p:cNvPr>
          <p:cNvSpPr>
            <a:spLocks noGrp="1" noChangeArrowheads="1"/>
          </p:cNvSpPr>
          <p:nvPr>
            <p:ph type="sldNum" sz="quarter" idx="11"/>
          </p:nvPr>
        </p:nvSpPr>
        <p:spPr>
          <a:ln/>
        </p:spPr>
        <p:txBody>
          <a:bodyPr/>
          <a:lstStyle>
            <a:lvl1pPr>
              <a:defRPr/>
            </a:lvl1pPr>
          </a:lstStyle>
          <a:p>
            <a:pPr>
              <a:defRPr/>
            </a:pPr>
            <a:fld id="{C5970A1F-36EE-AC4A-B790-1CFE7EECDED3}" type="slidenum">
              <a:rPr lang="en-US" altLang="en-US"/>
              <a:pPr>
                <a:defRPr/>
              </a:pPr>
              <a:t>‹#›</a:t>
            </a:fld>
            <a:endParaRPr lang="en-US" altLang="en-US"/>
          </a:p>
        </p:txBody>
      </p:sp>
    </p:spTree>
    <p:extLst>
      <p:ext uri="{BB962C8B-B14F-4D97-AF65-F5344CB8AC3E}">
        <p14:creationId xmlns:p14="http://schemas.microsoft.com/office/powerpoint/2010/main" val="495334145"/>
      </p:ext>
    </p:extLst>
  </p:cSld>
  <p:clrMapOvr>
    <a:masterClrMapping/>
  </p:clrMapOvr>
  <p:transition/>
</p:sldLayout>
</file>

<file path=ppt/slideLayouts/slideLayout751.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2A476F68-C964-6F4C-B323-CADD64DDE3DD}"/>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F4A41114-0EC5-4244-A8AE-388F27C49018}"/>
              </a:ext>
            </a:extLst>
          </p:cNvPr>
          <p:cNvSpPr>
            <a:spLocks noGrp="1" noChangeArrowheads="1"/>
          </p:cNvSpPr>
          <p:nvPr>
            <p:ph type="sldNum" sz="quarter" idx="11"/>
          </p:nvPr>
        </p:nvSpPr>
        <p:spPr>
          <a:ln/>
        </p:spPr>
        <p:txBody>
          <a:bodyPr/>
          <a:lstStyle>
            <a:lvl1pPr>
              <a:defRPr/>
            </a:lvl1pPr>
          </a:lstStyle>
          <a:p>
            <a:pPr>
              <a:defRPr/>
            </a:pPr>
            <a:fld id="{C811C9BF-9555-1749-A87B-CA7C52D013D0}" type="slidenum">
              <a:rPr lang="en-US" altLang="en-US"/>
              <a:pPr>
                <a:defRPr/>
              </a:pPr>
              <a:t>‹#›</a:t>
            </a:fld>
            <a:endParaRPr lang="en-US" altLang="en-US"/>
          </a:p>
        </p:txBody>
      </p:sp>
    </p:spTree>
    <p:extLst>
      <p:ext uri="{BB962C8B-B14F-4D97-AF65-F5344CB8AC3E}">
        <p14:creationId xmlns:p14="http://schemas.microsoft.com/office/powerpoint/2010/main" val="4091680657"/>
      </p:ext>
    </p:extLst>
  </p:cSld>
  <p:clrMapOvr>
    <a:masterClrMapping/>
  </p:clrMapOvr>
  <p:transition/>
</p:sldLayout>
</file>

<file path=ppt/slideLayouts/slideLayout75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0C8C929E-28D9-A841-B8CA-FC3027FDB36A}"/>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6564B97F-161A-D54C-808B-F3F916EFED6B}"/>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AAC5913C-196A-0247-8DD1-1FA6DB92536B}"/>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C7A83FE5-DCB7-644D-A455-D19C7BEC10FE}"/>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B2A417AE-95FE-8F4C-8E63-6FDC3E78F068}"/>
              </a:ext>
            </a:extLst>
          </p:cNvPr>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008D3888-D486-C848-B450-BD582C72A73A}"/>
              </a:ext>
            </a:extLst>
          </p:cNvPr>
          <p:cNvSpPr>
            <a:spLocks noGrp="1" noChangeArrowheads="1"/>
          </p:cNvSpPr>
          <p:nvPr>
            <p:ph type="sldNum" sz="quarter" idx="12"/>
          </p:nvPr>
        </p:nvSpPr>
        <p:spPr/>
        <p:txBody>
          <a:bodyPr/>
          <a:lstStyle>
            <a:lvl1pPr>
              <a:defRPr sz="1200"/>
            </a:lvl1pPr>
          </a:lstStyle>
          <a:p>
            <a:pPr>
              <a:defRPr/>
            </a:pPr>
            <a:fld id="{871A1AF6-C29A-3A49-AA01-42F32EB73108}" type="slidenum">
              <a:rPr lang="en-US" altLang="en-US"/>
              <a:pPr>
                <a:defRPr/>
              </a:pPr>
              <a:t>‹#›</a:t>
            </a:fld>
            <a:endParaRPr lang="en-US" altLang="en-US"/>
          </a:p>
        </p:txBody>
      </p:sp>
    </p:spTree>
    <p:extLst>
      <p:ext uri="{BB962C8B-B14F-4D97-AF65-F5344CB8AC3E}">
        <p14:creationId xmlns:p14="http://schemas.microsoft.com/office/powerpoint/2010/main" val="816064743"/>
      </p:ext>
    </p:extLst>
  </p:cSld>
  <p:clrMapOvr>
    <a:masterClrMapping/>
  </p:clrMapOvr>
  <p:transition/>
</p:sldLayout>
</file>

<file path=ppt/slideLayouts/slideLayout7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34B96156-E2A2-7147-AB6D-65FBC4DBD0A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507F09E6-2AF5-2A4F-ABE8-548BBCAFDE2E}"/>
              </a:ext>
            </a:extLst>
          </p:cNvPr>
          <p:cNvSpPr>
            <a:spLocks noGrp="1" noChangeArrowheads="1"/>
          </p:cNvSpPr>
          <p:nvPr>
            <p:ph type="sldNum" sz="quarter" idx="11"/>
          </p:nvPr>
        </p:nvSpPr>
        <p:spPr>
          <a:ln/>
        </p:spPr>
        <p:txBody>
          <a:bodyPr/>
          <a:lstStyle>
            <a:lvl1pPr>
              <a:defRPr/>
            </a:lvl1pPr>
          </a:lstStyle>
          <a:p>
            <a:pPr>
              <a:defRPr/>
            </a:pPr>
            <a:fld id="{5AE8A6BA-C088-9441-9826-2C0854D7F910}" type="slidenum">
              <a:rPr lang="en-US" altLang="en-US"/>
              <a:pPr>
                <a:defRPr/>
              </a:pPr>
              <a:t>‹#›</a:t>
            </a:fld>
            <a:endParaRPr lang="en-US" altLang="en-US"/>
          </a:p>
        </p:txBody>
      </p:sp>
    </p:spTree>
    <p:extLst>
      <p:ext uri="{BB962C8B-B14F-4D97-AF65-F5344CB8AC3E}">
        <p14:creationId xmlns:p14="http://schemas.microsoft.com/office/powerpoint/2010/main" val="3929974850"/>
      </p:ext>
    </p:extLst>
  </p:cSld>
  <p:clrMapOvr>
    <a:masterClrMapping/>
  </p:clrMapOvr>
  <p:transition/>
</p:sldLayout>
</file>

<file path=ppt/slideLayouts/slideLayout7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6C681852-FB9F-314D-A270-CA1A64B63AEF}"/>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B203247E-42B6-794D-826B-9C94F89AB759}"/>
              </a:ext>
            </a:extLst>
          </p:cNvPr>
          <p:cNvSpPr>
            <a:spLocks noGrp="1" noChangeArrowheads="1"/>
          </p:cNvSpPr>
          <p:nvPr>
            <p:ph type="sldNum" sz="quarter" idx="11"/>
          </p:nvPr>
        </p:nvSpPr>
        <p:spPr>
          <a:ln/>
        </p:spPr>
        <p:txBody>
          <a:bodyPr/>
          <a:lstStyle>
            <a:lvl1pPr>
              <a:defRPr/>
            </a:lvl1pPr>
          </a:lstStyle>
          <a:p>
            <a:pPr>
              <a:defRPr/>
            </a:pPr>
            <a:fld id="{5F9CE593-9420-3945-9878-BC99587A47DD}" type="slidenum">
              <a:rPr lang="en-US" altLang="en-US"/>
              <a:pPr>
                <a:defRPr/>
              </a:pPr>
              <a:t>‹#›</a:t>
            </a:fld>
            <a:endParaRPr lang="en-US" altLang="en-US"/>
          </a:p>
        </p:txBody>
      </p:sp>
    </p:spTree>
    <p:extLst>
      <p:ext uri="{BB962C8B-B14F-4D97-AF65-F5344CB8AC3E}">
        <p14:creationId xmlns:p14="http://schemas.microsoft.com/office/powerpoint/2010/main" val="4121396729"/>
      </p:ext>
    </p:extLst>
  </p:cSld>
  <p:clrMapOvr>
    <a:masterClrMapping/>
  </p:clrMapOvr>
  <p:transition/>
</p:sldLayout>
</file>

<file path=ppt/slideLayouts/slideLayout7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DF312C2C-ABBC-3549-B0D7-D9DA757D28A2}"/>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68A422CE-8B8B-C247-973A-2CC423A82E76}"/>
              </a:ext>
            </a:extLst>
          </p:cNvPr>
          <p:cNvSpPr>
            <a:spLocks noGrp="1" noChangeArrowheads="1"/>
          </p:cNvSpPr>
          <p:nvPr>
            <p:ph type="sldNum" sz="quarter" idx="11"/>
          </p:nvPr>
        </p:nvSpPr>
        <p:spPr>
          <a:ln/>
        </p:spPr>
        <p:txBody>
          <a:bodyPr/>
          <a:lstStyle>
            <a:lvl1pPr>
              <a:defRPr/>
            </a:lvl1pPr>
          </a:lstStyle>
          <a:p>
            <a:pPr>
              <a:defRPr/>
            </a:pPr>
            <a:fld id="{96B8EAE1-AABF-8048-B71C-71DBD38CCF0A}" type="slidenum">
              <a:rPr lang="en-US" altLang="en-US"/>
              <a:pPr>
                <a:defRPr/>
              </a:pPr>
              <a:t>‹#›</a:t>
            </a:fld>
            <a:endParaRPr lang="en-US" altLang="en-US"/>
          </a:p>
        </p:txBody>
      </p:sp>
    </p:spTree>
    <p:extLst>
      <p:ext uri="{BB962C8B-B14F-4D97-AF65-F5344CB8AC3E}">
        <p14:creationId xmlns:p14="http://schemas.microsoft.com/office/powerpoint/2010/main" val="3409590619"/>
      </p:ext>
    </p:extLst>
  </p:cSld>
  <p:clrMapOvr>
    <a:masterClrMapping/>
  </p:clrMapOvr>
  <p:transition/>
</p:sldLayout>
</file>

<file path=ppt/slideLayouts/slideLayout7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F2BACE98-82C2-DA4F-BAFE-79DACFB31A24}"/>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a:extLst>
              <a:ext uri="{FF2B5EF4-FFF2-40B4-BE49-F238E27FC236}">
                <a16:creationId xmlns:a16="http://schemas.microsoft.com/office/drawing/2014/main" id="{1C3C3AFB-1D2D-1642-8A0D-BC56BC6AC915}"/>
              </a:ext>
            </a:extLst>
          </p:cNvPr>
          <p:cNvSpPr>
            <a:spLocks noGrp="1" noChangeArrowheads="1"/>
          </p:cNvSpPr>
          <p:nvPr>
            <p:ph type="sldNum" sz="quarter" idx="11"/>
          </p:nvPr>
        </p:nvSpPr>
        <p:spPr>
          <a:ln/>
        </p:spPr>
        <p:txBody>
          <a:bodyPr/>
          <a:lstStyle>
            <a:lvl1pPr>
              <a:defRPr/>
            </a:lvl1pPr>
          </a:lstStyle>
          <a:p>
            <a:pPr>
              <a:defRPr/>
            </a:pPr>
            <a:fld id="{2E73ED02-06CD-7448-B59F-41E374859A4A}" type="slidenum">
              <a:rPr lang="en-US" altLang="en-US"/>
              <a:pPr>
                <a:defRPr/>
              </a:pPr>
              <a:t>‹#›</a:t>
            </a:fld>
            <a:endParaRPr lang="en-US" altLang="en-US"/>
          </a:p>
        </p:txBody>
      </p:sp>
    </p:spTree>
    <p:extLst>
      <p:ext uri="{BB962C8B-B14F-4D97-AF65-F5344CB8AC3E}">
        <p14:creationId xmlns:p14="http://schemas.microsoft.com/office/powerpoint/2010/main" val="2037730715"/>
      </p:ext>
    </p:extLst>
  </p:cSld>
  <p:clrMapOvr>
    <a:masterClrMapping/>
  </p:clrMapOvr>
  <p:transition/>
</p:sldLayout>
</file>

<file path=ppt/slideLayouts/slideLayout7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574218F4-92E0-D04C-BB27-25849AB017E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a:extLst>
              <a:ext uri="{FF2B5EF4-FFF2-40B4-BE49-F238E27FC236}">
                <a16:creationId xmlns:a16="http://schemas.microsoft.com/office/drawing/2014/main" id="{3ADA5DEB-2219-E04E-B3F6-9CEF3E38799B}"/>
              </a:ext>
            </a:extLst>
          </p:cNvPr>
          <p:cNvSpPr>
            <a:spLocks noGrp="1" noChangeArrowheads="1"/>
          </p:cNvSpPr>
          <p:nvPr>
            <p:ph type="sldNum" sz="quarter" idx="11"/>
          </p:nvPr>
        </p:nvSpPr>
        <p:spPr>
          <a:ln/>
        </p:spPr>
        <p:txBody>
          <a:bodyPr/>
          <a:lstStyle>
            <a:lvl1pPr>
              <a:defRPr/>
            </a:lvl1pPr>
          </a:lstStyle>
          <a:p>
            <a:pPr>
              <a:defRPr/>
            </a:pPr>
            <a:fld id="{A7275B1E-1F0C-8347-8A2D-F7FF8FA3E1F1}" type="slidenum">
              <a:rPr lang="en-US" altLang="en-US"/>
              <a:pPr>
                <a:defRPr/>
              </a:pPr>
              <a:t>‹#›</a:t>
            </a:fld>
            <a:endParaRPr lang="en-US" altLang="en-US"/>
          </a:p>
        </p:txBody>
      </p:sp>
    </p:spTree>
    <p:extLst>
      <p:ext uri="{BB962C8B-B14F-4D97-AF65-F5344CB8AC3E}">
        <p14:creationId xmlns:p14="http://schemas.microsoft.com/office/powerpoint/2010/main" val="3673601223"/>
      </p:ext>
    </p:extLst>
  </p:cSld>
  <p:clrMapOvr>
    <a:masterClrMapping/>
  </p:clrMapOvr>
  <p:transition/>
</p:sldLayout>
</file>

<file path=ppt/slideLayouts/slideLayout7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77076116-9A8E-DD43-BB96-FF74C521A572}"/>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a:extLst>
              <a:ext uri="{FF2B5EF4-FFF2-40B4-BE49-F238E27FC236}">
                <a16:creationId xmlns:a16="http://schemas.microsoft.com/office/drawing/2014/main" id="{C6453045-3278-114F-9B94-E3CCF6BA765D}"/>
              </a:ext>
            </a:extLst>
          </p:cNvPr>
          <p:cNvSpPr>
            <a:spLocks noGrp="1" noChangeArrowheads="1"/>
          </p:cNvSpPr>
          <p:nvPr>
            <p:ph type="sldNum" sz="quarter" idx="11"/>
          </p:nvPr>
        </p:nvSpPr>
        <p:spPr>
          <a:ln/>
        </p:spPr>
        <p:txBody>
          <a:bodyPr/>
          <a:lstStyle>
            <a:lvl1pPr>
              <a:defRPr/>
            </a:lvl1pPr>
          </a:lstStyle>
          <a:p>
            <a:pPr>
              <a:defRPr/>
            </a:pPr>
            <a:fld id="{B0A63811-0C88-424D-807E-72BFC158FD04}" type="slidenum">
              <a:rPr lang="en-US" altLang="en-US"/>
              <a:pPr>
                <a:defRPr/>
              </a:pPr>
              <a:t>‹#›</a:t>
            </a:fld>
            <a:endParaRPr lang="en-US" altLang="en-US"/>
          </a:p>
        </p:txBody>
      </p:sp>
    </p:spTree>
    <p:extLst>
      <p:ext uri="{BB962C8B-B14F-4D97-AF65-F5344CB8AC3E}">
        <p14:creationId xmlns:p14="http://schemas.microsoft.com/office/powerpoint/2010/main" val="1865964792"/>
      </p:ext>
    </p:extLst>
  </p:cSld>
  <p:clrMapOvr>
    <a:masterClrMapping/>
  </p:clrMapOvr>
  <p:transition/>
</p:sldLayout>
</file>

<file path=ppt/slideLayouts/slideLayout7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CFCCB6FE-6843-6C43-9199-F29F5DA9153B}"/>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9CD7F3DB-ED82-EF49-AE0E-16C445D66EBA}"/>
              </a:ext>
            </a:extLst>
          </p:cNvPr>
          <p:cNvSpPr>
            <a:spLocks noGrp="1" noChangeArrowheads="1"/>
          </p:cNvSpPr>
          <p:nvPr>
            <p:ph type="sldNum" sz="quarter" idx="11"/>
          </p:nvPr>
        </p:nvSpPr>
        <p:spPr>
          <a:ln/>
        </p:spPr>
        <p:txBody>
          <a:bodyPr/>
          <a:lstStyle>
            <a:lvl1pPr>
              <a:defRPr/>
            </a:lvl1pPr>
          </a:lstStyle>
          <a:p>
            <a:pPr>
              <a:defRPr/>
            </a:pPr>
            <a:fld id="{3727BDC7-4286-0348-B3E3-35EBC125A67C}" type="slidenum">
              <a:rPr lang="en-US" altLang="en-US"/>
              <a:pPr>
                <a:defRPr/>
              </a:pPr>
              <a:t>‹#›</a:t>
            </a:fld>
            <a:endParaRPr lang="en-US" altLang="en-US"/>
          </a:p>
        </p:txBody>
      </p:sp>
    </p:spTree>
    <p:extLst>
      <p:ext uri="{BB962C8B-B14F-4D97-AF65-F5344CB8AC3E}">
        <p14:creationId xmlns:p14="http://schemas.microsoft.com/office/powerpoint/2010/main" val="224056542"/>
      </p:ext>
    </p:extLst>
  </p:cSld>
  <p:clrMapOvr>
    <a:masterClrMapping/>
  </p:clrMapOvr>
  <p:transition/>
</p:sldLayout>
</file>

<file path=ppt/slideLayouts/slideLayout7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6C501A7E-E808-2A4D-A294-3FE38ED883D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A55CA164-8BFD-454B-98A1-8883538D6EA8}"/>
              </a:ext>
            </a:extLst>
          </p:cNvPr>
          <p:cNvSpPr>
            <a:spLocks noGrp="1" noChangeArrowheads="1"/>
          </p:cNvSpPr>
          <p:nvPr>
            <p:ph type="sldNum" sz="quarter" idx="11"/>
          </p:nvPr>
        </p:nvSpPr>
        <p:spPr>
          <a:ln/>
        </p:spPr>
        <p:txBody>
          <a:bodyPr/>
          <a:lstStyle>
            <a:lvl1pPr>
              <a:defRPr/>
            </a:lvl1pPr>
          </a:lstStyle>
          <a:p>
            <a:pPr>
              <a:defRPr/>
            </a:pPr>
            <a:fld id="{203E3525-7C23-FA4A-84E9-CD20986B9C3D}" type="slidenum">
              <a:rPr lang="en-US" altLang="en-US"/>
              <a:pPr>
                <a:defRPr/>
              </a:pPr>
              <a:t>‹#›</a:t>
            </a:fld>
            <a:endParaRPr lang="en-US" altLang="en-US"/>
          </a:p>
        </p:txBody>
      </p:sp>
    </p:spTree>
    <p:extLst>
      <p:ext uri="{BB962C8B-B14F-4D97-AF65-F5344CB8AC3E}">
        <p14:creationId xmlns:p14="http://schemas.microsoft.com/office/powerpoint/2010/main" val="3727952080"/>
      </p:ext>
    </p:extLst>
  </p:cSld>
  <p:clrMapOvr>
    <a:masterClrMapping/>
  </p:clrMapOvr>
  <p:transition/>
</p:sldLayout>
</file>

<file path=ppt/slideLayouts/slideLayout7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C4C5C39E-8AAC-984A-99D0-C96378C34CC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62EAD916-AFF0-5040-8789-7A5150BE3DA5}"/>
              </a:ext>
            </a:extLst>
          </p:cNvPr>
          <p:cNvSpPr>
            <a:spLocks noGrp="1" noChangeArrowheads="1"/>
          </p:cNvSpPr>
          <p:nvPr>
            <p:ph type="sldNum" sz="quarter" idx="11"/>
          </p:nvPr>
        </p:nvSpPr>
        <p:spPr>
          <a:ln/>
        </p:spPr>
        <p:txBody>
          <a:bodyPr/>
          <a:lstStyle>
            <a:lvl1pPr>
              <a:defRPr/>
            </a:lvl1pPr>
          </a:lstStyle>
          <a:p>
            <a:pPr>
              <a:defRPr/>
            </a:pPr>
            <a:fld id="{C9F34B8E-6385-4148-B32C-E4FF21BA5340}" type="slidenum">
              <a:rPr lang="en-US" altLang="en-US"/>
              <a:pPr>
                <a:defRPr/>
              </a:pPr>
              <a:t>‹#›</a:t>
            </a:fld>
            <a:endParaRPr lang="en-US" altLang="en-US"/>
          </a:p>
        </p:txBody>
      </p:sp>
    </p:spTree>
    <p:extLst>
      <p:ext uri="{BB962C8B-B14F-4D97-AF65-F5344CB8AC3E}">
        <p14:creationId xmlns:p14="http://schemas.microsoft.com/office/powerpoint/2010/main" val="2075983477"/>
      </p:ext>
    </p:extLst>
  </p:cSld>
  <p:clrMapOvr>
    <a:masterClrMapping/>
  </p:clrMapOvr>
  <p:transition/>
</p:sldLayout>
</file>

<file path=ppt/slideLayouts/slideLayout7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838DED25-2CDF-1945-8893-6959FB69CF06}"/>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a:extLst>
              <a:ext uri="{FF2B5EF4-FFF2-40B4-BE49-F238E27FC236}">
                <a16:creationId xmlns:a16="http://schemas.microsoft.com/office/drawing/2014/main" id="{A3DC90B0-FB99-1C4D-A9D6-A99F30E87A88}"/>
              </a:ext>
            </a:extLst>
          </p:cNvPr>
          <p:cNvSpPr>
            <a:spLocks noGrp="1" noChangeArrowheads="1"/>
          </p:cNvSpPr>
          <p:nvPr>
            <p:ph type="sldNum" sz="quarter" idx="11"/>
          </p:nvPr>
        </p:nvSpPr>
        <p:spPr>
          <a:ln/>
        </p:spPr>
        <p:txBody>
          <a:bodyPr/>
          <a:lstStyle>
            <a:lvl1pPr>
              <a:defRPr/>
            </a:lvl1pPr>
          </a:lstStyle>
          <a:p>
            <a:pPr>
              <a:defRPr/>
            </a:pPr>
            <a:fld id="{7C58E949-C242-A64E-A739-C1B5ADFC6D10}" type="slidenum">
              <a:rPr lang="en-US" altLang="en-US"/>
              <a:pPr>
                <a:defRPr/>
              </a:pPr>
              <a:t>‹#›</a:t>
            </a:fld>
            <a:endParaRPr lang="en-US" altLang="en-US"/>
          </a:p>
        </p:txBody>
      </p:sp>
    </p:spTree>
    <p:extLst>
      <p:ext uri="{BB962C8B-B14F-4D97-AF65-F5344CB8AC3E}">
        <p14:creationId xmlns:p14="http://schemas.microsoft.com/office/powerpoint/2010/main" val="504664582"/>
      </p:ext>
    </p:extLst>
  </p:cSld>
  <p:clrMapOvr>
    <a:masterClrMapping/>
  </p:clrMapOvr>
  <p:transition/>
</p:sldLayout>
</file>

<file path=ppt/slideLayouts/slideLayout763.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EE55F241-12A6-A04E-BE21-E2FB81C9E0B5}"/>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a:extLst>
              <a:ext uri="{FF2B5EF4-FFF2-40B4-BE49-F238E27FC236}">
                <a16:creationId xmlns:a16="http://schemas.microsoft.com/office/drawing/2014/main" id="{197070D8-8DAD-7241-9957-9EFC528BD426}"/>
              </a:ext>
            </a:extLst>
          </p:cNvPr>
          <p:cNvSpPr>
            <a:spLocks noGrp="1" noChangeArrowheads="1"/>
          </p:cNvSpPr>
          <p:nvPr>
            <p:ph type="sldNum" sz="quarter" idx="11"/>
          </p:nvPr>
        </p:nvSpPr>
        <p:spPr>
          <a:ln/>
        </p:spPr>
        <p:txBody>
          <a:bodyPr/>
          <a:lstStyle>
            <a:lvl1pPr>
              <a:defRPr/>
            </a:lvl1pPr>
          </a:lstStyle>
          <a:p>
            <a:pPr>
              <a:defRPr/>
            </a:pPr>
            <a:fld id="{C963C093-3ACA-694F-A135-17D0BEB3F4A5}" type="slidenum">
              <a:rPr lang="en-US" altLang="en-US"/>
              <a:pPr>
                <a:defRPr/>
              </a:pPr>
              <a:t>‹#›</a:t>
            </a:fld>
            <a:endParaRPr lang="en-US" altLang="en-US"/>
          </a:p>
        </p:txBody>
      </p:sp>
    </p:spTree>
    <p:extLst>
      <p:ext uri="{BB962C8B-B14F-4D97-AF65-F5344CB8AC3E}">
        <p14:creationId xmlns:p14="http://schemas.microsoft.com/office/powerpoint/2010/main" val="1068045670"/>
      </p:ext>
    </p:extLst>
  </p:cSld>
  <p:clrMapOvr>
    <a:masterClrMapping/>
  </p:clrMapOvr>
  <p:transition/>
</p:sldLayout>
</file>

<file path=ppt/slideLayouts/slideLayout76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94196126"/>
      </p:ext>
    </p:extLst>
  </p:cSld>
  <p:clrMapOvr>
    <a:masterClrMapping/>
  </p:clrMapOvr>
</p:sldLayout>
</file>

<file path=ppt/slideLayouts/slideLayout7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FD989BB-6B22-6F4F-A2DB-495D1361DBE3}"/>
              </a:ext>
            </a:extLst>
          </p:cNvPr>
          <p:cNvSpPr/>
          <p:nvPr userDrawn="1"/>
        </p:nvSpPr>
        <p:spPr>
          <a:xfrm>
            <a:off x="0" y="-23584"/>
            <a:ext cx="9144000" cy="685800"/>
          </a:xfrm>
          <a:prstGeom prst="rect">
            <a:avLst/>
          </a:prstGeom>
          <a:solidFill>
            <a:srgbClr val="45A1E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991" y="73723"/>
            <a:ext cx="8987622" cy="740193"/>
          </a:xfrm>
          <a:prstGeom prst="rect">
            <a:avLst/>
          </a:prstGeom>
        </p:spPr>
        <p:txBody>
          <a:bodyPr/>
          <a:lstStyle>
            <a:lvl1pPr algn="l">
              <a:defRPr sz="3600" b="1">
                <a:solidFill>
                  <a:schemeClr val="bg1"/>
                </a:solidFill>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813916"/>
            <a:ext cx="8987622" cy="5416061"/>
          </a:xfrm>
          <a:prstGeom prst="rect">
            <a:avLst/>
          </a:prstGeom>
        </p:spPr>
        <p:txBody>
          <a:bodyPr/>
          <a:lstStyle>
            <a:lvl1pPr>
              <a:defRPr sz="2800">
                <a:latin typeface="Cambria" panose="02040503050406030204" pitchFamily="18" charset="0"/>
              </a:defRPr>
            </a:lvl1pPr>
            <a:lvl2pPr marL="685800" indent="-228600">
              <a:buFont typeface="Cambria" panose="02040503050406030204" pitchFamily="18" charset="0"/>
              <a:buChar char="-"/>
              <a:defRPr sz="2400">
                <a:latin typeface="Cambria" panose="02040503050406030204" pitchFamily="18" charset="0"/>
              </a:defRPr>
            </a:lvl2pPr>
            <a:lvl3pPr>
              <a:defRPr sz="2000">
                <a:latin typeface="Cambria" panose="02040503050406030204" pitchFamily="18" charset="0"/>
              </a:defRPr>
            </a:lvl3pPr>
            <a:lvl4pPr>
              <a:defRPr sz="2000">
                <a:latin typeface="Cambria" panose="02040503050406030204" pitchFamily="18" charset="0"/>
              </a:defRPr>
            </a:lvl4pPr>
            <a:lvl5pPr>
              <a:defRPr sz="20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826016507"/>
      </p:ext>
    </p:extLst>
  </p:cSld>
  <p:clrMapOvr>
    <a:masterClrMapping/>
  </p:clrMapOvr>
</p:sldLayout>
</file>

<file path=ppt/slideLayouts/slideLayout76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7617582"/>
      </p:ext>
    </p:extLst>
  </p:cSld>
  <p:clrMapOvr>
    <a:masterClrMapping/>
  </p:clrMapOvr>
  <p:transition/>
</p:sldLayout>
</file>

<file path=ppt/slideLayouts/slideLayout7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6257509"/>
      </p:ext>
    </p:extLst>
  </p:cSld>
  <p:clrMapOvr>
    <a:masterClrMapping/>
  </p:clrMapOvr>
  <p:transition/>
</p:sldLayout>
</file>

<file path=ppt/slideLayouts/slideLayout76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14662162"/>
      </p:ext>
    </p:extLst>
  </p:cSld>
  <p:clrMapOvr>
    <a:masterClrMapping/>
  </p:clrMapOvr>
  <p:transition/>
</p:sldLayout>
</file>

<file path=ppt/slideLayouts/slideLayout76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93185493"/>
      </p:ext>
    </p:extLst>
  </p:cSld>
  <p:clrMapOvr>
    <a:masterClrMapping/>
  </p:clrMapOvr>
  <p:transition/>
</p:sldLayout>
</file>

<file path=ppt/slideLayouts/slideLayout77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39682941"/>
      </p:ext>
    </p:extLst>
  </p:cSld>
  <p:clrMapOvr>
    <a:masterClrMapping/>
  </p:clrMapOvr>
  <p:transition/>
</p:sldLayout>
</file>

<file path=ppt/slideLayouts/slideLayout77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35294882"/>
      </p:ext>
    </p:extLst>
  </p:cSld>
  <p:clrMapOvr>
    <a:masterClrMapping/>
  </p:clrMapOvr>
  <p:transition/>
</p:sldLayout>
</file>

<file path=ppt/slideLayouts/slideLayout77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988996"/>
      </p:ext>
    </p:extLst>
  </p:cSld>
  <p:clrMapOvr>
    <a:masterClrMapping/>
  </p:clrMapOvr>
  <p:transition/>
</p:sldLayout>
</file>

<file path=ppt/slideLayouts/slideLayout77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41250370"/>
      </p:ext>
    </p:extLst>
  </p:cSld>
  <p:clrMapOvr>
    <a:masterClrMapping/>
  </p:clrMapOvr>
  <p:transition/>
</p:sldLayout>
</file>

<file path=ppt/slideLayouts/slideLayout77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97860778"/>
      </p:ext>
    </p:extLst>
  </p:cSld>
  <p:clrMapOvr>
    <a:masterClrMapping/>
  </p:clrMapOvr>
  <p:transition/>
</p:sldLayout>
</file>

<file path=ppt/slideLayouts/slideLayout77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974112"/>
      </p:ext>
    </p:extLst>
  </p:cSld>
  <p:clrMapOvr>
    <a:masterClrMapping/>
  </p:clrMapOvr>
  <p:transition/>
</p:sldLayout>
</file>

<file path=ppt/slideLayouts/slideLayout77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2168815"/>
      </p:ext>
    </p:extLst>
  </p:cSld>
  <p:clrMapOvr>
    <a:masterClrMapping/>
  </p:clrMapOvr>
  <p:transition/>
</p:sldLayout>
</file>

<file path=ppt/slideLayouts/slideLayout77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4DFF4F-ED49-E545-9049-57D68EB3BF4A}"/>
              </a:ext>
            </a:extLst>
          </p:cNvPr>
          <p:cNvSpPr/>
          <p:nvPr userDrawn="1"/>
        </p:nvSpPr>
        <p:spPr>
          <a:xfrm>
            <a:off x="0" y="0"/>
            <a:ext cx="9144000" cy="4379053"/>
          </a:xfrm>
          <a:prstGeom prst="rect">
            <a:avLst/>
          </a:prstGeom>
          <a:solidFill>
            <a:srgbClr val="A5A5A5">
              <a:lumMod val="20000"/>
              <a:lumOff val="80000"/>
            </a:srgbClr>
          </a:solidFill>
          <a:ln w="12700" cap="flat" cmpd="sng" algn="ctr">
            <a:solidFill>
              <a:sysClr val="window" lastClr="FFFFFF"/>
            </a:solidFill>
            <a:prstDash val="solid"/>
            <a:miter lim="800000"/>
          </a:ln>
          <a:effectLst/>
        </p:spPr>
        <p:txBody>
          <a:bodyPr rtlCol="0" anchor="ctr"/>
          <a:lstStyle/>
          <a:p>
            <a:pPr marL="0" marR="0" lvl="0" indent="0" algn="ctr" defTabSz="914354" eaLnBrk="1" fontAlgn="auto" latinLnBrk="0" hangingPunct="1">
              <a:lnSpc>
                <a:spcPct val="100000"/>
              </a:lnSpc>
              <a:spcBef>
                <a:spcPts val="0"/>
              </a:spcBef>
              <a:spcAft>
                <a:spcPts val="0"/>
              </a:spcAft>
              <a:buClrTx/>
              <a:buSzTx/>
              <a:buFontTx/>
              <a:buNone/>
              <a:tabLst/>
              <a:defRPr/>
            </a:pPr>
            <a:endParaRPr kumimoji="0" lang="en-CH" sz="1351" b="0" i="0" u="none" strike="noStrike" kern="0" cap="none" spc="0" normalizeH="0" baseline="0" noProof="0" dirty="0">
              <a:ln>
                <a:noFill/>
              </a:ln>
              <a:solidFill>
                <a:srgbClr val="002060"/>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1109311" y="2839453"/>
            <a:ext cx="6858000" cy="1539600"/>
          </a:xfrm>
        </p:spPr>
        <p:txBody>
          <a:bodyPr>
            <a:normAutofit/>
          </a:bodyPr>
          <a:lstStyle>
            <a:lvl1pPr marL="0" indent="0" algn="ctr">
              <a:buNone/>
              <a:defRPr sz="3200" b="1" i="0" baseline="0">
                <a:latin typeface="+mj-lt"/>
              </a:defRPr>
            </a:lvl1pPr>
            <a:lvl2pPr marL="457178" indent="0" algn="ctr">
              <a:buNone/>
              <a:defRPr sz="2000"/>
            </a:lvl2pPr>
            <a:lvl3pPr marL="914354" indent="0" algn="ctr">
              <a:buNone/>
              <a:defRPr sz="1800"/>
            </a:lvl3pPr>
            <a:lvl4pPr marL="1371532" indent="0" algn="ctr">
              <a:buNone/>
              <a:defRPr sz="1600"/>
            </a:lvl4pPr>
            <a:lvl5pPr marL="1828709" indent="0" algn="ctr">
              <a:buNone/>
              <a:defRPr sz="1600"/>
            </a:lvl5pPr>
            <a:lvl6pPr marL="2285886" indent="0" algn="ctr">
              <a:buNone/>
              <a:defRPr sz="1600"/>
            </a:lvl6pPr>
            <a:lvl7pPr marL="2743062" indent="0" algn="ctr">
              <a:buNone/>
              <a:defRPr sz="1600"/>
            </a:lvl7pPr>
            <a:lvl8pPr marL="3200240" indent="0" algn="ctr">
              <a:buNone/>
              <a:defRPr sz="1600"/>
            </a:lvl8pPr>
            <a:lvl9pPr marL="3657418" indent="0" algn="ctr">
              <a:buNone/>
              <a:defRPr sz="1600"/>
            </a:lvl9pPr>
          </a:lstStyle>
          <a:p>
            <a:r>
              <a:rPr lang="en-US" sz="3200" b="1" dirty="0">
                <a:latin typeface="Segoe UI" panose="020B0502040204020203" pitchFamily="34" charset="0"/>
                <a:ea typeface="Cambria" panose="02040503050406030204" pitchFamily="18" charset="0"/>
                <a:cs typeface="Segoe UI" panose="020B0502040204020203" pitchFamily="34" charset="0"/>
              </a:rPr>
              <a:t>Click to edit Master subtitle style</a:t>
            </a:r>
            <a:endParaRPr lang="en-US" dirty="0"/>
          </a:p>
        </p:txBody>
      </p:sp>
      <p:pic>
        <p:nvPicPr>
          <p:cNvPr id="12" name="Picture 2" descr="http://www.euroc-project.eu/fileadmin/imgEuroc/eurocConsortiumLogos/ethLogo.png">
            <a:extLst>
              <a:ext uri="{FF2B5EF4-FFF2-40B4-BE49-F238E27FC236}">
                <a16:creationId xmlns:a16="http://schemas.microsoft.com/office/drawing/2014/main" id="{8CF7D528-60B9-7C4D-8128-F52BA3A7A4B6}"/>
              </a:ext>
            </a:extLst>
          </p:cNvPr>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386696" y="6030665"/>
            <a:ext cx="2397512" cy="49249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D4EC1F6D-190B-B448-B175-2B9886767CE2}"/>
              </a:ext>
            </a:extLst>
          </p:cNvPr>
          <p:cNvPicPr>
            <a:picLocks noChangeAspect="1"/>
          </p:cNvPicPr>
          <p:nvPr userDrawn="1"/>
        </p:nvPicPr>
        <p:blipFill>
          <a:blip r:embed="rId3"/>
          <a:stretch>
            <a:fillRect/>
          </a:stretch>
        </p:blipFill>
        <p:spPr>
          <a:xfrm>
            <a:off x="6084489" y="5887318"/>
            <a:ext cx="2640412" cy="607663"/>
          </a:xfrm>
          <a:prstGeom prst="rect">
            <a:avLst/>
          </a:prstGeom>
        </p:spPr>
      </p:pic>
      <p:sp>
        <p:nvSpPr>
          <p:cNvPr id="20" name="Text Placeholder 19">
            <a:extLst>
              <a:ext uri="{FF2B5EF4-FFF2-40B4-BE49-F238E27FC236}">
                <a16:creationId xmlns:a16="http://schemas.microsoft.com/office/drawing/2014/main" id="{0C2DCD12-E0A7-964E-8C01-30F57AE18A60}"/>
              </a:ext>
            </a:extLst>
          </p:cNvPr>
          <p:cNvSpPr>
            <a:spLocks noGrp="1"/>
          </p:cNvSpPr>
          <p:nvPr>
            <p:ph type="body" sz="quarter" idx="10" hasCustomPrompt="1"/>
          </p:nvPr>
        </p:nvSpPr>
        <p:spPr>
          <a:xfrm>
            <a:off x="0" y="220667"/>
            <a:ext cx="9144000" cy="2619375"/>
          </a:xfrm>
        </p:spPr>
        <p:txBody>
          <a:bodyPr anchor="ctr">
            <a:normAutofit/>
          </a:bodyPr>
          <a:lstStyle>
            <a:lvl1pPr marL="0" indent="0" algn="ctr">
              <a:buNone/>
              <a:defRPr sz="4800" b="1">
                <a:latin typeface="Segoe UI Symbol" panose="020B0502040204020203" pitchFamily="34" charset="0"/>
                <a:ea typeface="Segoe UI Symbol" panose="020B0502040204020203" pitchFamily="34" charset="0"/>
                <a:cs typeface="Segoe UI Historic" panose="020B0502040204020203" pitchFamily="34" charset="0"/>
              </a:defRPr>
            </a:lvl1pPr>
          </a:lstStyle>
          <a:p>
            <a:pPr lvl="0"/>
            <a:r>
              <a:rPr lang="en-US" dirty="0"/>
              <a:t>Click to edit Title</a:t>
            </a:r>
          </a:p>
        </p:txBody>
      </p:sp>
    </p:spTree>
    <p:extLst>
      <p:ext uri="{BB962C8B-B14F-4D97-AF65-F5344CB8AC3E}">
        <p14:creationId xmlns:p14="http://schemas.microsoft.com/office/powerpoint/2010/main" val="4255879790"/>
      </p:ext>
    </p:extLst>
  </p:cSld>
  <p:clrMapOvr>
    <a:masterClrMapping/>
  </p:clrMapOvr>
</p:sldLayout>
</file>

<file path=ppt/slideLayouts/slideLayout77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ED2D3B90-BDF0-9E4D-963A-CE3F0519DFF8}"/>
              </a:ext>
            </a:extLst>
          </p:cNvPr>
          <p:cNvSpPr>
            <a:spLocks noGrp="1"/>
          </p:cNvSpPr>
          <p:nvPr>
            <p:ph type="title"/>
          </p:nvPr>
        </p:nvSpPr>
        <p:spPr>
          <a:xfrm>
            <a:off x="169011" y="132335"/>
            <a:ext cx="8894602" cy="606084"/>
          </a:xfrm>
          <a:prstGeom prst="rect">
            <a:avLst/>
          </a:prstGeom>
        </p:spPr>
        <p:txBody>
          <a:bodyPr/>
          <a:lstStyle>
            <a:lvl1pPr>
              <a:defRPr sz="4400" b="1">
                <a:latin typeface="Candara" panose="020E0502030303020204" pitchFamily="34" charset="0"/>
                <a:ea typeface="Geneva" panose="020B0503030404040204" pitchFamily="34" charset="0"/>
                <a:cs typeface="Futura Medium" panose="020B0602020204020303" pitchFamily="34" charset="-79"/>
              </a:defRPr>
            </a:lvl1pPr>
          </a:lstStyle>
          <a:p>
            <a:r>
              <a:rPr lang="en-US" dirty="0"/>
              <a:t>Click to edit Master title style</a:t>
            </a:r>
          </a:p>
        </p:txBody>
      </p:sp>
      <p:sp>
        <p:nvSpPr>
          <p:cNvPr id="13" name="Content Placeholder 2">
            <a:extLst>
              <a:ext uri="{FF2B5EF4-FFF2-40B4-BE49-F238E27FC236}">
                <a16:creationId xmlns:a16="http://schemas.microsoft.com/office/drawing/2014/main" id="{85EB6F8F-19D9-7A4A-967C-A1B0DB23569E}"/>
              </a:ext>
            </a:extLst>
          </p:cNvPr>
          <p:cNvSpPr>
            <a:spLocks noGrp="1"/>
          </p:cNvSpPr>
          <p:nvPr>
            <p:ph idx="1"/>
          </p:nvPr>
        </p:nvSpPr>
        <p:spPr>
          <a:xfrm>
            <a:off x="169011" y="936172"/>
            <a:ext cx="8894602" cy="5293805"/>
          </a:xfrm>
          <a:prstGeom prst="rect">
            <a:avLst/>
          </a:prstGeom>
        </p:spPr>
        <p:txBody>
          <a:bodyPr/>
          <a:lstStyle>
            <a:lvl1pPr>
              <a:defRPr sz="2800">
                <a:latin typeface="Candara" panose="020E0502030303020204" pitchFamily="34" charset="0"/>
                <a:ea typeface="Geneva" panose="020B0503030404040204" pitchFamily="34" charset="0"/>
                <a:cs typeface="Beirut" pitchFamily="2" charset="-78"/>
              </a:defRPr>
            </a:lvl1pPr>
            <a:lvl2pPr marL="685766" indent="-228589">
              <a:buFont typeface="Cambria" panose="02040503050406030204" pitchFamily="18" charset="0"/>
              <a:buChar char="-"/>
              <a:defRPr sz="2400">
                <a:latin typeface="Candara" panose="020E0502030303020204" pitchFamily="34" charset="0"/>
                <a:ea typeface="Geneva" panose="020B0503030404040204" pitchFamily="34" charset="0"/>
                <a:cs typeface="Beirut" pitchFamily="2" charset="-78"/>
              </a:defRPr>
            </a:lvl2pPr>
            <a:lvl3pPr>
              <a:defRPr sz="2000">
                <a:latin typeface="Candara" panose="020E0502030303020204" pitchFamily="34" charset="0"/>
                <a:ea typeface="Geneva" panose="020B0503030404040204" pitchFamily="34" charset="0"/>
                <a:cs typeface="Beirut" pitchFamily="2" charset="-78"/>
              </a:defRPr>
            </a:lvl3pPr>
            <a:lvl4pPr>
              <a:defRPr sz="2000">
                <a:latin typeface="Candara" panose="020E0502030303020204" pitchFamily="34" charset="0"/>
                <a:ea typeface="Geneva" panose="020B0503030404040204" pitchFamily="34" charset="0"/>
                <a:cs typeface="Beirut" pitchFamily="2" charset="-78"/>
              </a:defRPr>
            </a:lvl4pPr>
            <a:lvl5pPr>
              <a:defRPr sz="2000">
                <a:latin typeface="Candara" panose="020E0502030303020204" pitchFamily="34" charset="0"/>
                <a:ea typeface="Geneva" panose="020B0503030404040204" pitchFamily="34" charset="0"/>
                <a:cs typeface="Beirut" pitchFamily="2" charset="-78"/>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Slide Number Placeholder 5">
            <a:extLst>
              <a:ext uri="{FF2B5EF4-FFF2-40B4-BE49-F238E27FC236}">
                <a16:creationId xmlns:a16="http://schemas.microsoft.com/office/drawing/2014/main" id="{B8B30CEA-A32F-0B4F-94FF-2F238104D6CE}"/>
              </a:ext>
            </a:extLst>
          </p:cNvPr>
          <p:cNvSpPr txBox="1">
            <a:spLocks/>
          </p:cNvSpPr>
          <p:nvPr userDrawn="1"/>
        </p:nvSpPr>
        <p:spPr>
          <a:xfrm>
            <a:off x="7977054" y="6476480"/>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z="2000" smtClean="0">
                <a:latin typeface="Segoe UI" panose="020B0502040204020203" pitchFamily="34" charset="0"/>
                <a:cs typeface="Segoe UI" panose="020B0502040204020203" pitchFamily="34" charset="0"/>
              </a:rPr>
              <a:pPr/>
              <a:t>‹#›</a:t>
            </a:fld>
            <a:endParaRPr lang="en-US" sz="2000" dirty="0">
              <a:latin typeface="Segoe UI" panose="020B0502040204020203" pitchFamily="34" charset="0"/>
              <a:cs typeface="Segoe UI" panose="020B0502040204020203" pitchFamily="34" charset="0"/>
            </a:endParaRPr>
          </a:p>
        </p:txBody>
      </p:sp>
      <p:pic>
        <p:nvPicPr>
          <p:cNvPr id="15" name="Picture 14" descr="safari.png">
            <a:extLst>
              <a:ext uri="{FF2B5EF4-FFF2-40B4-BE49-F238E27FC236}">
                <a16:creationId xmlns:a16="http://schemas.microsoft.com/office/drawing/2014/main" id="{DCA7EB8C-F307-874D-B152-028FC5CC7DF9}"/>
              </a:ext>
            </a:extLst>
          </p:cNvPr>
          <p:cNvPicPr>
            <a:picLocks noChangeAspect="1"/>
          </p:cNvPicPr>
          <p:nvPr userDrawn="1"/>
        </p:nvPicPr>
        <p:blipFill>
          <a:blip r:embed="rId2" cstate="print"/>
          <a:stretch>
            <a:fillRect/>
          </a:stretch>
        </p:blipFill>
        <p:spPr>
          <a:xfrm>
            <a:off x="189560" y="6525283"/>
            <a:ext cx="1080120" cy="312523"/>
          </a:xfrm>
          <a:prstGeom prst="rect">
            <a:avLst/>
          </a:prstGeom>
        </p:spPr>
      </p:pic>
      <p:cxnSp>
        <p:nvCxnSpPr>
          <p:cNvPr id="16" name="Straight Connector 15">
            <a:extLst>
              <a:ext uri="{FF2B5EF4-FFF2-40B4-BE49-F238E27FC236}">
                <a16:creationId xmlns:a16="http://schemas.microsoft.com/office/drawing/2014/main" id="{89CD1133-1492-4A44-93C1-B89EF4FD41F6}"/>
              </a:ext>
            </a:extLst>
          </p:cNvPr>
          <p:cNvCxnSpPr>
            <a:cxnSpLocks/>
          </p:cNvCxnSpPr>
          <p:nvPr userDrawn="1"/>
        </p:nvCxnSpPr>
        <p:spPr>
          <a:xfrm>
            <a:off x="117027" y="831499"/>
            <a:ext cx="8894601" cy="0"/>
          </a:xfrm>
          <a:prstGeom prst="line">
            <a:avLst/>
          </a:prstGeom>
          <a:ln w="28575">
            <a:solidFill>
              <a:srgbClr val="ED7D3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A4E97BD3-6BDD-8949-ACFE-8F75374CA53C}"/>
              </a:ext>
            </a:extLst>
          </p:cNvPr>
          <p:cNvCxnSpPr>
            <a:cxnSpLocks/>
          </p:cNvCxnSpPr>
          <p:nvPr userDrawn="1"/>
        </p:nvCxnSpPr>
        <p:spPr>
          <a:xfrm>
            <a:off x="117027" y="6482153"/>
            <a:ext cx="8894601" cy="0"/>
          </a:xfrm>
          <a:prstGeom prst="line">
            <a:avLst/>
          </a:prstGeom>
          <a:ln w="28575">
            <a:solidFill>
              <a:srgbClr val="ED7D3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6363259"/>
      </p:ext>
    </p:extLst>
  </p:cSld>
  <p:clrMapOvr>
    <a:masterClrMapping/>
  </p:clrMapOvr>
</p:sldLayout>
</file>

<file path=ppt/slideLayouts/slideLayout77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charset="0"/>
                <a:ea typeface="Arial" charset="0"/>
                <a:cs typeface="Arial" charset="0"/>
              </a:defRPr>
            </a:lvl1pPr>
          </a:lstStyle>
          <a:p>
            <a:pPr fontAlgn="base">
              <a:spcBef>
                <a:spcPct val="0"/>
              </a:spcBef>
              <a:spcAft>
                <a:spcPct val="0"/>
              </a:spcAft>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fld id="{D3A7DCBA-C183-8B41-90A0-6DFD962BF7FD}" type="slidenum">
              <a:rPr lang="en-US" altLang="en-US"/>
              <a:pPr/>
              <a:t>‹#›</a:t>
            </a:fld>
            <a:endParaRPr lang="en-US" altLang="en-US"/>
          </a:p>
        </p:txBody>
      </p:sp>
    </p:spTree>
    <p:extLst>
      <p:ext uri="{BB962C8B-B14F-4D97-AF65-F5344CB8AC3E}">
        <p14:creationId xmlns:p14="http://schemas.microsoft.com/office/powerpoint/2010/main" val="1172316345"/>
      </p:ext>
    </p:extLst>
  </p:cSld>
  <p:clrMapOvr>
    <a:masterClrMapping/>
  </p:clrMapOvr>
  <p:transition/>
</p:sldLayout>
</file>

<file path=ppt/slideLayouts/slideLayout7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76EADBC6-E218-9749-83D0-D418C023158C}" type="slidenum">
              <a:rPr lang="en-US" altLang="en-US"/>
              <a:pPr/>
              <a:t>‹#›</a:t>
            </a:fld>
            <a:endParaRPr lang="en-US" altLang="en-US"/>
          </a:p>
        </p:txBody>
      </p:sp>
    </p:spTree>
    <p:extLst>
      <p:ext uri="{BB962C8B-B14F-4D97-AF65-F5344CB8AC3E}">
        <p14:creationId xmlns:p14="http://schemas.microsoft.com/office/powerpoint/2010/main" val="3864428345"/>
      </p:ext>
    </p:extLst>
  </p:cSld>
  <p:clrMapOvr>
    <a:masterClrMapping/>
  </p:clrMapOvr>
  <p:transition/>
</p:sldLayout>
</file>

<file path=ppt/slideLayouts/slideLayout7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6"/>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764B5091-F527-F846-B0E6-8A00610558CF}" type="slidenum">
              <a:rPr lang="en-US" altLang="en-US"/>
              <a:pPr/>
              <a:t>‹#›</a:t>
            </a:fld>
            <a:endParaRPr lang="en-US" altLang="en-US"/>
          </a:p>
        </p:txBody>
      </p:sp>
    </p:spTree>
    <p:extLst>
      <p:ext uri="{BB962C8B-B14F-4D97-AF65-F5344CB8AC3E}">
        <p14:creationId xmlns:p14="http://schemas.microsoft.com/office/powerpoint/2010/main" val="2741554101"/>
      </p:ext>
    </p:extLst>
  </p:cSld>
  <p:clrMapOvr>
    <a:masterClrMapping/>
  </p:clrMapOvr>
  <p:transition/>
</p:sldLayout>
</file>

<file path=ppt/slideLayouts/slideLayout7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3566FAC6-684A-9245-8840-0A684E5C0892}" type="slidenum">
              <a:rPr lang="en-US" altLang="en-US"/>
              <a:pPr/>
              <a:t>‹#›</a:t>
            </a:fld>
            <a:endParaRPr lang="en-US" altLang="en-US"/>
          </a:p>
        </p:txBody>
      </p:sp>
    </p:spTree>
    <p:extLst>
      <p:ext uri="{BB962C8B-B14F-4D97-AF65-F5344CB8AC3E}">
        <p14:creationId xmlns:p14="http://schemas.microsoft.com/office/powerpoint/2010/main" val="2173400386"/>
      </p:ext>
    </p:extLst>
  </p:cSld>
  <p:clrMapOvr>
    <a:masterClrMapping/>
  </p:clrMapOvr>
  <p:transition/>
</p:sldLayout>
</file>

<file path=ppt/slideLayouts/slideLayout7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6"/>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3" y="1535116"/>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206B168E-7910-294E-9278-FD11E61804A0}" type="slidenum">
              <a:rPr lang="en-US" altLang="en-US"/>
              <a:pPr/>
              <a:t>‹#›</a:t>
            </a:fld>
            <a:endParaRPr lang="en-US" altLang="en-US"/>
          </a:p>
        </p:txBody>
      </p:sp>
    </p:spTree>
    <p:extLst>
      <p:ext uri="{BB962C8B-B14F-4D97-AF65-F5344CB8AC3E}">
        <p14:creationId xmlns:p14="http://schemas.microsoft.com/office/powerpoint/2010/main" val="3249980054"/>
      </p:ext>
    </p:extLst>
  </p:cSld>
  <p:clrMapOvr>
    <a:masterClrMapping/>
  </p:clrMapOvr>
  <p:transition/>
</p:sldLayout>
</file>

<file path=ppt/slideLayouts/slideLayout7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EA08563-1837-0448-940A-95C1DD1C7A24}" type="slidenum">
              <a:rPr lang="en-US" altLang="en-US"/>
              <a:pPr/>
              <a:t>‹#›</a:t>
            </a:fld>
            <a:endParaRPr lang="en-US" altLang="en-US"/>
          </a:p>
        </p:txBody>
      </p:sp>
    </p:spTree>
    <p:extLst>
      <p:ext uri="{BB962C8B-B14F-4D97-AF65-F5344CB8AC3E}">
        <p14:creationId xmlns:p14="http://schemas.microsoft.com/office/powerpoint/2010/main" val="3909970159"/>
      </p:ext>
    </p:extLst>
  </p:cSld>
  <p:clrMapOvr>
    <a:masterClrMapping/>
  </p:clrMapOvr>
  <p:transition/>
</p:sldLayout>
</file>

<file path=ppt/slideLayouts/slideLayout7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A138FEB-0220-8F40-B141-083F92526A24}" type="slidenum">
              <a:rPr lang="en-US" altLang="en-US"/>
              <a:pPr/>
              <a:t>‹#›</a:t>
            </a:fld>
            <a:endParaRPr lang="en-US" altLang="en-US"/>
          </a:p>
        </p:txBody>
      </p:sp>
    </p:spTree>
    <p:extLst>
      <p:ext uri="{BB962C8B-B14F-4D97-AF65-F5344CB8AC3E}">
        <p14:creationId xmlns:p14="http://schemas.microsoft.com/office/powerpoint/2010/main" val="2667655766"/>
      </p:ext>
    </p:extLst>
  </p:cSld>
  <p:clrMapOvr>
    <a:masterClrMapping/>
  </p:clrMapOvr>
  <p:transition/>
</p:sldLayout>
</file>

<file path=ppt/slideLayouts/slideLayout7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19" y="273052"/>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19" y="1435104"/>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B85F1E1-4E96-7648-9FF9-1E2FF1A018C5}" type="slidenum">
              <a:rPr lang="en-US" altLang="en-US"/>
              <a:pPr/>
              <a:t>‹#›</a:t>
            </a:fld>
            <a:endParaRPr lang="en-US" altLang="en-US"/>
          </a:p>
        </p:txBody>
      </p:sp>
    </p:spTree>
    <p:extLst>
      <p:ext uri="{BB962C8B-B14F-4D97-AF65-F5344CB8AC3E}">
        <p14:creationId xmlns:p14="http://schemas.microsoft.com/office/powerpoint/2010/main" val="2456802514"/>
      </p:ext>
    </p:extLst>
  </p:cSld>
  <p:clrMapOvr>
    <a:masterClrMapping/>
  </p:clrMapOvr>
  <p:transition/>
</p:sldLayout>
</file>

<file path=ppt/slideLayouts/slideLayout7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028D7F92-C12C-EF45-9367-36B78FAF3EAF}" type="slidenum">
              <a:rPr lang="en-US" altLang="en-US"/>
              <a:pPr/>
              <a:t>‹#›</a:t>
            </a:fld>
            <a:endParaRPr lang="en-US" altLang="en-US"/>
          </a:p>
        </p:txBody>
      </p:sp>
    </p:spTree>
    <p:extLst>
      <p:ext uri="{BB962C8B-B14F-4D97-AF65-F5344CB8AC3E}">
        <p14:creationId xmlns:p14="http://schemas.microsoft.com/office/powerpoint/2010/main" val="423976022"/>
      </p:ext>
    </p:extLst>
  </p:cSld>
  <p:clrMapOvr>
    <a:masterClrMapping/>
  </p:clrMapOvr>
  <p:transition/>
</p:sldLayout>
</file>

<file path=ppt/slideLayouts/slideLayout7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0F532642-5A6A-9B4A-9D8A-C48DB28F3013}" type="slidenum">
              <a:rPr lang="en-US" altLang="en-US"/>
              <a:pPr/>
              <a:t>‹#›</a:t>
            </a:fld>
            <a:endParaRPr lang="en-US" altLang="en-US"/>
          </a:p>
        </p:txBody>
      </p:sp>
    </p:spTree>
    <p:extLst>
      <p:ext uri="{BB962C8B-B14F-4D97-AF65-F5344CB8AC3E}">
        <p14:creationId xmlns:p14="http://schemas.microsoft.com/office/powerpoint/2010/main" val="1457700787"/>
      </p:ext>
    </p:extLst>
  </p:cSld>
  <p:clrMapOvr>
    <a:masterClrMapping/>
  </p:clrMapOvr>
  <p:transition/>
</p:sldLayout>
</file>

<file path=ppt/slideLayouts/slideLayout7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C2D5E10-3460-A148-95EA-8279587B97D8}" type="slidenum">
              <a:rPr lang="en-US" altLang="en-US"/>
              <a:pPr/>
              <a:t>‹#›</a:t>
            </a:fld>
            <a:endParaRPr lang="en-US" altLang="en-US"/>
          </a:p>
        </p:txBody>
      </p:sp>
    </p:spTree>
    <p:extLst>
      <p:ext uri="{BB962C8B-B14F-4D97-AF65-F5344CB8AC3E}">
        <p14:creationId xmlns:p14="http://schemas.microsoft.com/office/powerpoint/2010/main" val="2850360790"/>
      </p:ext>
    </p:extLst>
  </p:cSld>
  <p:clrMapOvr>
    <a:masterClrMapping/>
  </p:clrMapOvr>
  <p:transition/>
</p:sldLayout>
</file>

<file path=ppt/slideLayouts/slideLayout790.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7A2F47BF-2E15-9244-A7ED-4945DA8BCDB7}" type="slidenum">
              <a:rPr lang="en-US" altLang="en-US"/>
              <a:pPr/>
              <a:t>‹#›</a:t>
            </a:fld>
            <a:endParaRPr lang="en-US" altLang="en-US"/>
          </a:p>
        </p:txBody>
      </p:sp>
    </p:spTree>
    <p:extLst>
      <p:ext uri="{BB962C8B-B14F-4D97-AF65-F5344CB8AC3E}">
        <p14:creationId xmlns:p14="http://schemas.microsoft.com/office/powerpoint/2010/main" val="1448994278"/>
      </p:ext>
    </p:extLst>
  </p:cSld>
  <p:clrMapOvr>
    <a:masterClrMapping/>
  </p:clrMapOvr>
  <p:transition/>
</p:sldLayout>
</file>

<file path=ppt/slideLayouts/slideLayout79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eaLnBrk="1" hangingPunct="1">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pPr>
              <a:defRPr/>
            </a:pPr>
            <a:fld id="{AF4A5797-4A52-3C47-A60F-384E101789BB}" type="slidenum">
              <a:rPr lang="en-US"/>
              <a:pPr>
                <a:defRPr/>
              </a:pPr>
              <a:t>‹#›</a:t>
            </a:fld>
            <a:endParaRPr lang="en-US"/>
          </a:p>
        </p:txBody>
      </p:sp>
    </p:spTree>
    <p:extLst>
      <p:ext uri="{BB962C8B-B14F-4D97-AF65-F5344CB8AC3E}">
        <p14:creationId xmlns:p14="http://schemas.microsoft.com/office/powerpoint/2010/main" val="3033175743"/>
      </p:ext>
    </p:extLst>
  </p:cSld>
  <p:clrMapOvr>
    <a:masterClrMapping/>
  </p:clrMapOvr>
  <p:transition/>
</p:sldLayout>
</file>

<file path=ppt/slideLayouts/slideLayout7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5A4FB91F-8620-9C4D-8A32-1AD02BFD54B1}" type="slidenum">
              <a:rPr lang="en-US"/>
              <a:pPr>
                <a:defRPr/>
              </a:pPr>
              <a:t>‹#›</a:t>
            </a:fld>
            <a:endParaRPr lang="en-US"/>
          </a:p>
        </p:txBody>
      </p:sp>
    </p:spTree>
    <p:extLst>
      <p:ext uri="{BB962C8B-B14F-4D97-AF65-F5344CB8AC3E}">
        <p14:creationId xmlns:p14="http://schemas.microsoft.com/office/powerpoint/2010/main" val="1875140316"/>
      </p:ext>
    </p:extLst>
  </p:cSld>
  <p:clrMapOvr>
    <a:masterClrMapping/>
  </p:clrMapOvr>
  <p:transition/>
</p:sldLayout>
</file>

<file path=ppt/slideLayouts/slideLayout7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073B9C50-E303-F947-B3E2-3E825F48C7D2}" type="slidenum">
              <a:rPr lang="en-US"/>
              <a:pPr>
                <a:defRPr/>
              </a:pPr>
              <a:t>‹#›</a:t>
            </a:fld>
            <a:endParaRPr lang="en-US"/>
          </a:p>
        </p:txBody>
      </p:sp>
    </p:spTree>
    <p:extLst>
      <p:ext uri="{BB962C8B-B14F-4D97-AF65-F5344CB8AC3E}">
        <p14:creationId xmlns:p14="http://schemas.microsoft.com/office/powerpoint/2010/main" val="2593909193"/>
      </p:ext>
    </p:extLst>
  </p:cSld>
  <p:clrMapOvr>
    <a:masterClrMapping/>
  </p:clrMapOvr>
  <p:transition/>
</p:sldLayout>
</file>

<file path=ppt/slideLayouts/slideLayout7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220808B7-3DFC-6D40-89A2-98C67E53C3E2}" type="slidenum">
              <a:rPr lang="en-US"/>
              <a:pPr>
                <a:defRPr/>
              </a:pPr>
              <a:t>‹#›</a:t>
            </a:fld>
            <a:endParaRPr lang="en-US"/>
          </a:p>
        </p:txBody>
      </p:sp>
    </p:spTree>
    <p:extLst>
      <p:ext uri="{BB962C8B-B14F-4D97-AF65-F5344CB8AC3E}">
        <p14:creationId xmlns:p14="http://schemas.microsoft.com/office/powerpoint/2010/main" val="1775769250"/>
      </p:ext>
    </p:extLst>
  </p:cSld>
  <p:clrMapOvr>
    <a:masterClrMapping/>
  </p:clrMapOvr>
  <p:transition/>
</p:sldLayout>
</file>

<file path=ppt/slideLayouts/slideLayout7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pPr>
              <a:defRPr/>
            </a:pPr>
            <a:fld id="{FA78E456-01DF-094D-8CFB-DA5FA9E8BD10}" type="slidenum">
              <a:rPr lang="en-US"/>
              <a:pPr>
                <a:defRPr/>
              </a:pPr>
              <a:t>‹#›</a:t>
            </a:fld>
            <a:endParaRPr lang="en-US"/>
          </a:p>
        </p:txBody>
      </p:sp>
    </p:spTree>
    <p:extLst>
      <p:ext uri="{BB962C8B-B14F-4D97-AF65-F5344CB8AC3E}">
        <p14:creationId xmlns:p14="http://schemas.microsoft.com/office/powerpoint/2010/main" val="925262687"/>
      </p:ext>
    </p:extLst>
  </p:cSld>
  <p:clrMapOvr>
    <a:masterClrMapping/>
  </p:clrMapOvr>
  <p:transition/>
</p:sldLayout>
</file>

<file path=ppt/slideLayouts/slideLayout7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pPr>
              <a:defRPr/>
            </a:pPr>
            <a:fld id="{428B0D83-FC11-C440-9D61-A92EDF7AC339}" type="slidenum">
              <a:rPr lang="en-US"/>
              <a:pPr>
                <a:defRPr/>
              </a:pPr>
              <a:t>‹#›</a:t>
            </a:fld>
            <a:endParaRPr lang="en-US"/>
          </a:p>
        </p:txBody>
      </p:sp>
    </p:spTree>
    <p:extLst>
      <p:ext uri="{BB962C8B-B14F-4D97-AF65-F5344CB8AC3E}">
        <p14:creationId xmlns:p14="http://schemas.microsoft.com/office/powerpoint/2010/main" val="747580221"/>
      </p:ext>
    </p:extLst>
  </p:cSld>
  <p:clrMapOvr>
    <a:masterClrMapping/>
  </p:clrMapOvr>
  <p:transition/>
</p:sldLayout>
</file>

<file path=ppt/slideLayouts/slideLayout7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pPr>
              <a:defRPr/>
            </a:pPr>
            <a:fld id="{293D0A55-7789-CF47-ACA7-2311AFA1B98E}" type="slidenum">
              <a:rPr lang="en-US"/>
              <a:pPr>
                <a:defRPr/>
              </a:pPr>
              <a:t>‹#›</a:t>
            </a:fld>
            <a:endParaRPr lang="en-US"/>
          </a:p>
        </p:txBody>
      </p:sp>
    </p:spTree>
    <p:extLst>
      <p:ext uri="{BB962C8B-B14F-4D97-AF65-F5344CB8AC3E}">
        <p14:creationId xmlns:p14="http://schemas.microsoft.com/office/powerpoint/2010/main" val="1602896071"/>
      </p:ext>
    </p:extLst>
  </p:cSld>
  <p:clrMapOvr>
    <a:masterClrMapping/>
  </p:clrMapOvr>
  <p:transition/>
</p:sldLayout>
</file>

<file path=ppt/slideLayouts/slideLayout7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DE99BBE6-A637-304C-B5B7-9A7E3C08C57E}" type="slidenum">
              <a:rPr lang="en-US"/>
              <a:pPr>
                <a:defRPr/>
              </a:pPr>
              <a:t>‹#›</a:t>
            </a:fld>
            <a:endParaRPr lang="en-US"/>
          </a:p>
        </p:txBody>
      </p:sp>
    </p:spTree>
    <p:extLst>
      <p:ext uri="{BB962C8B-B14F-4D97-AF65-F5344CB8AC3E}">
        <p14:creationId xmlns:p14="http://schemas.microsoft.com/office/powerpoint/2010/main" val="1513302669"/>
      </p:ext>
    </p:extLst>
  </p:cSld>
  <p:clrMapOvr>
    <a:masterClrMapping/>
  </p:clrMapOvr>
  <p:transition/>
</p:sldLayout>
</file>

<file path=ppt/slideLayouts/slideLayout7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E35BCF56-964A-F947-93A6-92ACEE6C7F5E}" type="slidenum">
              <a:rPr lang="en-US"/>
              <a:pPr>
                <a:defRPr/>
              </a:pPr>
              <a:t>‹#›</a:t>
            </a:fld>
            <a:endParaRPr lang="en-US"/>
          </a:p>
        </p:txBody>
      </p:sp>
    </p:spTree>
    <p:extLst>
      <p:ext uri="{BB962C8B-B14F-4D97-AF65-F5344CB8AC3E}">
        <p14:creationId xmlns:p14="http://schemas.microsoft.com/office/powerpoint/2010/main" val="3164354378"/>
      </p:ext>
    </p:extLst>
  </p:cSld>
  <p:clrMapOvr>
    <a:masterClrMapping/>
  </p:clrMapOvr>
  <p:transition/>
</p:sldLayout>
</file>

<file path=ppt/slideLayouts/slideLayout8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AF1CA570-B74D-4749-94AD-86C253965FD8}" type="slidenum">
              <a:rPr lang="en-US"/>
              <a:pPr>
                <a:defRPr/>
              </a:pPr>
              <a:t>‹#›</a:t>
            </a:fld>
            <a:endParaRPr lang="en-US"/>
          </a:p>
        </p:txBody>
      </p:sp>
    </p:spTree>
    <p:extLst>
      <p:ext uri="{BB962C8B-B14F-4D97-AF65-F5344CB8AC3E}">
        <p14:creationId xmlns:p14="http://schemas.microsoft.com/office/powerpoint/2010/main" val="1211296647"/>
      </p:ext>
    </p:extLst>
  </p:cSld>
  <p:clrMapOvr>
    <a:masterClrMapping/>
  </p:clrMapOvr>
  <p:transition/>
</p:sldLayout>
</file>

<file path=ppt/slideLayouts/slideLayout8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20CE11DC-2133-4F4D-8A86-82695C13466E}" type="slidenum">
              <a:rPr lang="en-US"/>
              <a:pPr>
                <a:defRPr/>
              </a:pPr>
              <a:t>‹#›</a:t>
            </a:fld>
            <a:endParaRPr lang="en-US"/>
          </a:p>
        </p:txBody>
      </p:sp>
    </p:spTree>
    <p:extLst>
      <p:ext uri="{BB962C8B-B14F-4D97-AF65-F5344CB8AC3E}">
        <p14:creationId xmlns:p14="http://schemas.microsoft.com/office/powerpoint/2010/main" val="936069390"/>
      </p:ext>
    </p:extLst>
  </p:cSld>
  <p:clrMapOvr>
    <a:masterClrMapping/>
  </p:clrMapOvr>
  <p:transition/>
</p:sldLayout>
</file>

<file path=ppt/slideLayouts/slideLayout80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26D320AC-71F7-B345-A8F3-275013FA312A}" type="slidenum">
              <a:rPr lang="en-US"/>
              <a:pPr>
                <a:defRPr/>
              </a:pPr>
              <a:t>‹#›</a:t>
            </a:fld>
            <a:endParaRPr lang="en-US"/>
          </a:p>
        </p:txBody>
      </p:sp>
    </p:spTree>
    <p:extLst>
      <p:ext uri="{BB962C8B-B14F-4D97-AF65-F5344CB8AC3E}">
        <p14:creationId xmlns:p14="http://schemas.microsoft.com/office/powerpoint/2010/main" val="116524221"/>
      </p:ext>
    </p:extLst>
  </p:cSld>
  <p:clrMapOvr>
    <a:masterClrMapping/>
  </p:clrMapOvr>
  <p:transition/>
</p:sldLayout>
</file>

<file path=ppt/slideLayouts/slideLayout80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6" charset="0"/>
                <a:ea typeface="Arial" pitchFamily="-106" charset="0"/>
                <a:cs typeface="Arial" pitchFamily="-106" charset="0"/>
              </a:defRPr>
            </a:lvl1pPr>
          </a:lstStyle>
          <a:p>
            <a:pPr eaLnBrk="1" hangingPunct="1">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pPr>
              <a:defRPr/>
            </a:pPr>
            <a:fld id="{7A08EACC-8CBF-5A41-8FD1-0ADD9A6E61AA}" type="slidenum">
              <a:rPr lang="en-US"/>
              <a:pPr>
                <a:defRPr/>
              </a:pPr>
              <a:t>‹#›</a:t>
            </a:fld>
            <a:endParaRPr lang="en-US"/>
          </a:p>
        </p:txBody>
      </p:sp>
    </p:spTree>
    <p:extLst>
      <p:ext uri="{BB962C8B-B14F-4D97-AF65-F5344CB8AC3E}">
        <p14:creationId xmlns:p14="http://schemas.microsoft.com/office/powerpoint/2010/main" val="3718015199"/>
      </p:ext>
    </p:extLst>
  </p:cSld>
  <p:clrMapOvr>
    <a:masterClrMapping/>
  </p:clrMapOvr>
  <p:transition/>
</p:sldLayout>
</file>

<file path=ppt/slideLayouts/slideLayout80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DA95AFC4-B67F-BC48-882B-8F3B14641016}" type="slidenum">
              <a:rPr lang="en-US"/>
              <a:pPr>
                <a:defRPr/>
              </a:pPr>
              <a:t>‹#›</a:t>
            </a:fld>
            <a:endParaRPr lang="en-US"/>
          </a:p>
        </p:txBody>
      </p:sp>
    </p:spTree>
    <p:extLst>
      <p:ext uri="{BB962C8B-B14F-4D97-AF65-F5344CB8AC3E}">
        <p14:creationId xmlns:p14="http://schemas.microsoft.com/office/powerpoint/2010/main" val="406770333"/>
      </p:ext>
    </p:extLst>
  </p:cSld>
  <p:clrMapOvr>
    <a:masterClrMapping/>
  </p:clrMapOvr>
  <p:transition/>
</p:sldLayout>
</file>

<file path=ppt/slideLayouts/slideLayout80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C5605ADE-6E00-1045-8F07-42D08E36EF70}" type="slidenum">
              <a:rPr lang="en-US"/>
              <a:pPr>
                <a:defRPr/>
              </a:pPr>
              <a:t>‹#›</a:t>
            </a:fld>
            <a:endParaRPr lang="en-US"/>
          </a:p>
        </p:txBody>
      </p:sp>
    </p:spTree>
    <p:extLst>
      <p:ext uri="{BB962C8B-B14F-4D97-AF65-F5344CB8AC3E}">
        <p14:creationId xmlns:p14="http://schemas.microsoft.com/office/powerpoint/2010/main" val="2582148389"/>
      </p:ext>
    </p:extLst>
  </p:cSld>
  <p:clrMapOvr>
    <a:masterClrMapping/>
  </p:clrMapOvr>
  <p:transition/>
</p:sldLayout>
</file>

<file path=ppt/slideLayouts/slideLayout80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4BE20E1A-63D1-9042-BE64-E6D77CA223CD}" type="slidenum">
              <a:rPr lang="en-US"/>
              <a:pPr>
                <a:defRPr/>
              </a:pPr>
              <a:t>‹#›</a:t>
            </a:fld>
            <a:endParaRPr lang="en-US"/>
          </a:p>
        </p:txBody>
      </p:sp>
    </p:spTree>
    <p:extLst>
      <p:ext uri="{BB962C8B-B14F-4D97-AF65-F5344CB8AC3E}">
        <p14:creationId xmlns:p14="http://schemas.microsoft.com/office/powerpoint/2010/main" val="3983874236"/>
      </p:ext>
    </p:extLst>
  </p:cSld>
  <p:clrMapOvr>
    <a:masterClrMapping/>
  </p:clrMapOvr>
  <p:transition/>
</p:sldLayout>
</file>

<file path=ppt/slideLayouts/slideLayout80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pPr>
              <a:defRPr/>
            </a:pPr>
            <a:fld id="{EC9CE9EA-6A87-A74E-8999-D522750AE4F5}" type="slidenum">
              <a:rPr lang="en-US"/>
              <a:pPr>
                <a:defRPr/>
              </a:pPr>
              <a:t>‹#›</a:t>
            </a:fld>
            <a:endParaRPr lang="en-US"/>
          </a:p>
        </p:txBody>
      </p:sp>
    </p:spTree>
    <p:extLst>
      <p:ext uri="{BB962C8B-B14F-4D97-AF65-F5344CB8AC3E}">
        <p14:creationId xmlns:p14="http://schemas.microsoft.com/office/powerpoint/2010/main" val="2834001420"/>
      </p:ext>
    </p:extLst>
  </p:cSld>
  <p:clrMapOvr>
    <a:masterClrMapping/>
  </p:clrMapOvr>
  <p:transition/>
</p:sldLayout>
</file>

<file path=ppt/slideLayouts/slideLayout80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pPr>
              <a:defRPr/>
            </a:pPr>
            <a:fld id="{FAB19C08-DC79-A243-8132-5D8141635E46}" type="slidenum">
              <a:rPr lang="en-US"/>
              <a:pPr>
                <a:defRPr/>
              </a:pPr>
              <a:t>‹#›</a:t>
            </a:fld>
            <a:endParaRPr lang="en-US"/>
          </a:p>
        </p:txBody>
      </p:sp>
    </p:spTree>
    <p:extLst>
      <p:ext uri="{BB962C8B-B14F-4D97-AF65-F5344CB8AC3E}">
        <p14:creationId xmlns:p14="http://schemas.microsoft.com/office/powerpoint/2010/main" val="1775775776"/>
      </p:ext>
    </p:extLst>
  </p:cSld>
  <p:clrMapOvr>
    <a:masterClrMapping/>
  </p:clrMapOvr>
  <p:transition/>
</p:sldLayout>
</file>

<file path=ppt/slideLayouts/slideLayout80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pPr>
              <a:defRPr/>
            </a:pPr>
            <a:fld id="{D78B06AB-FCA2-444B-B377-4DCE2DDA6114}" type="slidenum">
              <a:rPr lang="en-US"/>
              <a:pPr>
                <a:defRPr/>
              </a:pPr>
              <a:t>‹#›</a:t>
            </a:fld>
            <a:endParaRPr lang="en-US"/>
          </a:p>
        </p:txBody>
      </p:sp>
    </p:spTree>
    <p:extLst>
      <p:ext uri="{BB962C8B-B14F-4D97-AF65-F5344CB8AC3E}">
        <p14:creationId xmlns:p14="http://schemas.microsoft.com/office/powerpoint/2010/main" val="3058545123"/>
      </p:ext>
    </p:extLst>
  </p:cSld>
  <p:clrMapOvr>
    <a:masterClrMapping/>
  </p:clrMapOvr>
  <p:transition/>
</p:sldLayout>
</file>

<file path=ppt/slideLayouts/slideLayout8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6A52F9B4-FA90-5240-B648-E2D01A3C941B}" type="slidenum">
              <a:rPr lang="en-US"/>
              <a:pPr>
                <a:defRPr/>
              </a:pPr>
              <a:t>‹#›</a:t>
            </a:fld>
            <a:endParaRPr lang="en-US"/>
          </a:p>
        </p:txBody>
      </p:sp>
    </p:spTree>
    <p:extLst>
      <p:ext uri="{BB962C8B-B14F-4D97-AF65-F5344CB8AC3E}">
        <p14:creationId xmlns:p14="http://schemas.microsoft.com/office/powerpoint/2010/main" val="2936658775"/>
      </p:ext>
    </p:extLst>
  </p:cSld>
  <p:clrMapOvr>
    <a:masterClrMapping/>
  </p:clrMapOvr>
  <p:transition/>
</p:sldLayout>
</file>

<file path=ppt/slideLayouts/slideLayout8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445DFDB1-BFE0-744A-994F-30B5CFD210AD}" type="slidenum">
              <a:rPr lang="en-US"/>
              <a:pPr>
                <a:defRPr/>
              </a:pPr>
              <a:t>‹#›</a:t>
            </a:fld>
            <a:endParaRPr lang="en-US"/>
          </a:p>
        </p:txBody>
      </p:sp>
    </p:spTree>
    <p:extLst>
      <p:ext uri="{BB962C8B-B14F-4D97-AF65-F5344CB8AC3E}">
        <p14:creationId xmlns:p14="http://schemas.microsoft.com/office/powerpoint/2010/main" val="3094252578"/>
      </p:ext>
    </p:extLst>
  </p:cSld>
  <p:clrMapOvr>
    <a:masterClrMapping/>
  </p:clrMapOvr>
  <p:transition/>
</p:sldLayout>
</file>

<file path=ppt/slideLayouts/slideLayout8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F7316A19-9990-D640-B1D8-2C318F01C3A0}" type="slidenum">
              <a:rPr lang="en-US"/>
              <a:pPr>
                <a:defRPr/>
              </a:pPr>
              <a:t>‹#›</a:t>
            </a:fld>
            <a:endParaRPr lang="en-US"/>
          </a:p>
        </p:txBody>
      </p:sp>
    </p:spTree>
    <p:extLst>
      <p:ext uri="{BB962C8B-B14F-4D97-AF65-F5344CB8AC3E}">
        <p14:creationId xmlns:p14="http://schemas.microsoft.com/office/powerpoint/2010/main" val="3537281912"/>
      </p:ext>
    </p:extLst>
  </p:cSld>
  <p:clrMapOvr>
    <a:masterClrMapping/>
  </p:clrMapOvr>
  <p:transition/>
</p:sldLayout>
</file>

<file path=ppt/slideLayouts/slideLayout8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pPr>
              <a:defRPr/>
            </a:pPr>
            <a:fld id="{AFC9D8FC-307F-634F-81A0-60FAC0836A9B}" type="slidenum">
              <a:rPr lang="en-US"/>
              <a:pPr>
                <a:defRPr/>
              </a:pPr>
              <a:t>‹#›</a:t>
            </a:fld>
            <a:endParaRPr lang="en-US"/>
          </a:p>
        </p:txBody>
      </p:sp>
    </p:spTree>
    <p:extLst>
      <p:ext uri="{BB962C8B-B14F-4D97-AF65-F5344CB8AC3E}">
        <p14:creationId xmlns:p14="http://schemas.microsoft.com/office/powerpoint/2010/main" val="1051279134"/>
      </p:ext>
    </p:extLst>
  </p:cSld>
  <p:clrMapOvr>
    <a:masterClrMapping/>
  </p:clrMapOvr>
  <p:transition/>
</p:sldLayout>
</file>

<file path=ppt/slideLayouts/slideLayout814.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pPr>
              <a:defRPr/>
            </a:pPr>
            <a:fld id="{61D04884-23F1-204A-AF38-4A3015EE9154}" type="slidenum">
              <a:rPr lang="en-US"/>
              <a:pPr>
                <a:defRPr/>
              </a:pPr>
              <a:t>‹#›</a:t>
            </a:fld>
            <a:endParaRPr lang="en-US"/>
          </a:p>
        </p:txBody>
      </p:sp>
    </p:spTree>
    <p:extLst>
      <p:ext uri="{BB962C8B-B14F-4D97-AF65-F5344CB8AC3E}">
        <p14:creationId xmlns:p14="http://schemas.microsoft.com/office/powerpoint/2010/main" val="682673342"/>
      </p:ext>
    </p:extLst>
  </p:cSld>
  <p:clrMapOvr>
    <a:masterClrMapping/>
  </p:clrMapOvr>
  <p:transition/>
</p:sldLayout>
</file>

<file path=ppt/slideLayouts/slideLayout815.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69011" y="132334"/>
            <a:ext cx="8894602" cy="606084"/>
          </a:xfrm>
          <a:prstGeom prst="rect">
            <a:avLst/>
          </a:prstGeom>
        </p:spPr>
        <p:txBody>
          <a:bodyPr>
            <a:noAutofit/>
          </a:bodyPr>
          <a:lstStyle>
            <a:lvl1pPr>
              <a:defRPr sz="4200" b="1" i="0">
                <a:latin typeface="Lato Black" panose="020F0502020204030203" pitchFamily="34" charset="77"/>
                <a:cs typeface="Segoe UI" panose="020B0502040204020203" pitchFamily="34" charset="0"/>
              </a:defRPr>
            </a:lvl1pPr>
          </a:lstStyle>
          <a:p>
            <a:r>
              <a:rPr lang="en-GB"/>
              <a:t>Click to edit Master title style</a:t>
            </a:r>
            <a:endParaRPr lang="en-US" dirty="0"/>
          </a:p>
        </p:txBody>
      </p:sp>
      <p:sp>
        <p:nvSpPr>
          <p:cNvPr id="3" name="Content Placeholder 2"/>
          <p:cNvSpPr>
            <a:spLocks noGrp="1"/>
          </p:cNvSpPr>
          <p:nvPr>
            <p:ph idx="1"/>
          </p:nvPr>
        </p:nvSpPr>
        <p:spPr>
          <a:xfrm>
            <a:off x="169011" y="936172"/>
            <a:ext cx="8894602" cy="5419543"/>
          </a:xfrm>
          <a:prstGeom prst="rect">
            <a:avLst/>
          </a:prstGeom>
        </p:spPr>
        <p:txBody>
          <a:bodyPr/>
          <a:lstStyle>
            <a:lvl1pPr>
              <a:defRPr sz="2800">
                <a:latin typeface="Lato" panose="020F0502020204030203" pitchFamily="34" charset="77"/>
                <a:cs typeface="Segoe UI" panose="020B0502040204020203" pitchFamily="34" charset="0"/>
              </a:defRPr>
            </a:lvl1pPr>
            <a:lvl2pPr marL="685800" indent="-228600">
              <a:buFont typeface="Cambria" panose="02040503050406030204" pitchFamily="18" charset="0"/>
              <a:buChar char="-"/>
              <a:defRPr sz="2400">
                <a:latin typeface="Lato" panose="020F0502020204030203" pitchFamily="34" charset="77"/>
                <a:cs typeface="Segoe UI" panose="020B0502040204020203" pitchFamily="34" charset="0"/>
              </a:defRPr>
            </a:lvl2pPr>
            <a:lvl3pPr>
              <a:defRPr sz="2000">
                <a:latin typeface="Lato" panose="020F0502020204030203" pitchFamily="34" charset="77"/>
                <a:cs typeface="Segoe UI" panose="020B0502040204020203" pitchFamily="34" charset="0"/>
              </a:defRPr>
            </a:lvl3pPr>
            <a:lvl4pPr>
              <a:defRPr sz="2000">
                <a:latin typeface="Lato" panose="020F0502020204030203" pitchFamily="34" charset="77"/>
                <a:cs typeface="Segoe UI" panose="020B0502040204020203" pitchFamily="34" charset="0"/>
              </a:defRPr>
            </a:lvl4pPr>
            <a:lvl5pPr>
              <a:defRPr sz="2000">
                <a:latin typeface="Lato" panose="020F0502020204030203" pitchFamily="34" charset="77"/>
                <a:cs typeface="Segoe UI" panose="020B0502040204020203"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Slide Number Placeholder 5"/>
          <p:cNvSpPr txBox="1">
            <a:spLocks/>
          </p:cNvSpPr>
          <p:nvPr userDrawn="1"/>
        </p:nvSpPr>
        <p:spPr>
          <a:xfrm>
            <a:off x="7977054" y="635571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z="1400" smtClean="0">
                <a:latin typeface="Lato" panose="020F0502020204030203" pitchFamily="34" charset="77"/>
                <a:cs typeface="Segoe UI" panose="020B0502040204020203" pitchFamily="34" charset="0"/>
              </a:rPr>
              <a:pPr/>
              <a:t>‹#›</a:t>
            </a:fld>
            <a:endParaRPr lang="en-US" dirty="0">
              <a:latin typeface="Lato" panose="020F0502020204030203" pitchFamily="34" charset="77"/>
              <a:cs typeface="Segoe UI" panose="020B0502040204020203" pitchFamily="34" charset="0"/>
            </a:endParaRPr>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cxnSp>
        <p:nvCxnSpPr>
          <p:cNvPr id="6" name="Straight Connector 5">
            <a:extLst>
              <a:ext uri="{FF2B5EF4-FFF2-40B4-BE49-F238E27FC236}">
                <a16:creationId xmlns:a16="http://schemas.microsoft.com/office/drawing/2014/main" id="{13D6C95C-F5A1-47A0-B338-935B91ACFEDF}"/>
              </a:ext>
            </a:extLst>
          </p:cNvPr>
          <p:cNvCxnSpPr>
            <a:cxnSpLocks/>
          </p:cNvCxnSpPr>
          <p:nvPr userDrawn="1"/>
        </p:nvCxnSpPr>
        <p:spPr>
          <a:xfrm>
            <a:off x="117021" y="831498"/>
            <a:ext cx="8894601" cy="0"/>
          </a:xfrm>
          <a:prstGeom prst="line">
            <a:avLst/>
          </a:prstGeom>
          <a:ln w="2857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1733812"/>
      </p:ext>
    </p:extLst>
  </p:cSld>
  <p:clrMapOvr>
    <a:masterClrMapping/>
  </p:clrMapOvr>
</p:sldLayout>
</file>

<file path=ppt/slideLayouts/slideLayout8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AF3772-9A14-4310-AA97-ADA9BE0847FC}" type="datetimeFigureOut">
              <a:rPr lang="en-CH" smtClean="0"/>
              <a:t>1/18/23</a:t>
            </a:fld>
            <a:endParaRPr lang="en-CH"/>
          </a:p>
        </p:txBody>
      </p:sp>
      <p:sp>
        <p:nvSpPr>
          <p:cNvPr id="5" name="Footer Placeholder 4"/>
          <p:cNvSpPr>
            <a:spLocks noGrp="1"/>
          </p:cNvSpPr>
          <p:nvPr>
            <p:ph type="ftr" sz="quarter" idx="11"/>
          </p:nvPr>
        </p:nvSpPr>
        <p:spPr/>
        <p:txBody>
          <a:bodyPr/>
          <a:lstStyle/>
          <a:p>
            <a:endParaRPr lang="en-CH"/>
          </a:p>
        </p:txBody>
      </p:sp>
      <p:sp>
        <p:nvSpPr>
          <p:cNvPr id="6" name="Slide Number Placeholder 5"/>
          <p:cNvSpPr>
            <a:spLocks noGrp="1"/>
          </p:cNvSpPr>
          <p:nvPr>
            <p:ph type="sldNum" sz="quarter" idx="12"/>
          </p:nvPr>
        </p:nvSpPr>
        <p:spPr/>
        <p:txBody>
          <a:bodyPr/>
          <a:lstStyle/>
          <a:p>
            <a:fld id="{B6571078-45FA-4BA5-9BE9-4C6ADE012FE3}" type="slidenum">
              <a:rPr lang="en-CH" smtClean="0"/>
              <a:t>‹#›</a:t>
            </a:fld>
            <a:endParaRPr lang="en-CH"/>
          </a:p>
        </p:txBody>
      </p:sp>
    </p:spTree>
    <p:extLst>
      <p:ext uri="{BB962C8B-B14F-4D97-AF65-F5344CB8AC3E}">
        <p14:creationId xmlns:p14="http://schemas.microsoft.com/office/powerpoint/2010/main" val="3392684974"/>
      </p:ext>
    </p:extLst>
  </p:cSld>
  <p:clrMapOvr>
    <a:masterClrMapping/>
  </p:clrMapOvr>
</p:sldLayout>
</file>

<file path=ppt/slideLayouts/slideLayout8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AF3772-9A14-4310-AA97-ADA9BE0847FC}" type="datetimeFigureOut">
              <a:rPr lang="en-CH" smtClean="0"/>
              <a:t>1/18/23</a:t>
            </a:fld>
            <a:endParaRPr lang="en-CH"/>
          </a:p>
        </p:txBody>
      </p:sp>
      <p:sp>
        <p:nvSpPr>
          <p:cNvPr id="5" name="Footer Placeholder 4"/>
          <p:cNvSpPr>
            <a:spLocks noGrp="1"/>
          </p:cNvSpPr>
          <p:nvPr>
            <p:ph type="ftr" sz="quarter" idx="11"/>
          </p:nvPr>
        </p:nvSpPr>
        <p:spPr/>
        <p:txBody>
          <a:bodyPr/>
          <a:lstStyle/>
          <a:p>
            <a:endParaRPr lang="en-CH"/>
          </a:p>
        </p:txBody>
      </p:sp>
      <p:sp>
        <p:nvSpPr>
          <p:cNvPr id="6" name="Slide Number Placeholder 5"/>
          <p:cNvSpPr>
            <a:spLocks noGrp="1"/>
          </p:cNvSpPr>
          <p:nvPr>
            <p:ph type="sldNum" sz="quarter" idx="12"/>
          </p:nvPr>
        </p:nvSpPr>
        <p:spPr/>
        <p:txBody>
          <a:bodyPr/>
          <a:lstStyle/>
          <a:p>
            <a:fld id="{B6571078-45FA-4BA5-9BE9-4C6ADE012FE3}" type="slidenum">
              <a:rPr lang="en-CH" smtClean="0"/>
              <a:t>‹#›</a:t>
            </a:fld>
            <a:endParaRPr lang="en-CH"/>
          </a:p>
        </p:txBody>
      </p:sp>
    </p:spTree>
    <p:extLst>
      <p:ext uri="{BB962C8B-B14F-4D97-AF65-F5344CB8AC3E}">
        <p14:creationId xmlns:p14="http://schemas.microsoft.com/office/powerpoint/2010/main" val="2512271658"/>
      </p:ext>
    </p:extLst>
  </p:cSld>
  <p:clrMapOvr>
    <a:masterClrMapping/>
  </p:clrMapOvr>
</p:sldLayout>
</file>

<file path=ppt/slideLayouts/slideLayout8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7300363"/>
      </p:ext>
    </p:extLst>
  </p:cSld>
  <p:clrMapOvr>
    <a:masterClrMapping/>
  </p:clrMapOvr>
</p:sldLayout>
</file>

<file path=ppt/slideLayouts/slideLayout8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solidFill>
                  <a:srgbClr val="C00000"/>
                </a:solidFill>
              </a:defRPr>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4" name="Date Placeholder 3"/>
          <p:cNvSpPr>
            <a:spLocks noGrp="1"/>
          </p:cNvSpPr>
          <p:nvPr>
            <p:ph type="dt" sz="half" idx="10"/>
          </p:nvPr>
        </p:nvSpPr>
        <p:spPr/>
        <p:txBody>
          <a:bodyPr/>
          <a:lstStyle/>
          <a:p>
            <a:fld id="{A40A767E-AEE4-460C-925C-09B56CD94AC7}" type="datetime1">
              <a:rPr lang="en-US" smtClean="0"/>
              <a:t>1/18/23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EBB9B-B08F-4F4F-A422-C245B70DFA91}" type="slidenum">
              <a:rPr lang="en-US" smtClean="0"/>
              <a:pPr/>
              <a:t>‹#›</a:t>
            </a:fld>
            <a:endParaRPr lang="en-US" dirty="0"/>
          </a:p>
        </p:txBody>
      </p:sp>
    </p:spTree>
    <p:extLst>
      <p:ext uri="{BB962C8B-B14F-4D97-AF65-F5344CB8AC3E}">
        <p14:creationId xmlns:p14="http://schemas.microsoft.com/office/powerpoint/2010/main" val="2660285668"/>
      </p:ext>
    </p:extLst>
  </p:cSld>
  <p:clrMapOvr>
    <a:masterClrMapping/>
  </p:clrMapOvr>
</p:sldLayout>
</file>

<file path=ppt/slideLayouts/slideLayout8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955675"/>
          </a:xfrm>
        </p:spPr>
        <p:txBody>
          <a:bodyPr/>
          <a:lstStyle>
            <a:lvl1pPr>
              <a:defRPr>
                <a:solidFill>
                  <a:schemeClr val="accent3"/>
                </a:solidFill>
              </a:defRPr>
            </a:lvl1pPr>
          </a:lstStyle>
          <a:p>
            <a:r>
              <a:rPr lang="en-US" dirty="0"/>
              <a:t>Click to edit Master title style</a:t>
            </a:r>
          </a:p>
        </p:txBody>
      </p:sp>
      <p:sp>
        <p:nvSpPr>
          <p:cNvPr id="3" name="Content Placeholder 2"/>
          <p:cNvSpPr>
            <a:spLocks noGrp="1"/>
          </p:cNvSpPr>
          <p:nvPr>
            <p:ph idx="1"/>
          </p:nvPr>
        </p:nvSpPr>
        <p:spPr>
          <a:xfrm>
            <a:off x="628650" y="1560945"/>
            <a:ext cx="7886700" cy="4616018"/>
          </a:xfrm>
        </p:spPr>
        <p:txBody>
          <a:bodyPr/>
          <a:lstStyle>
            <a:lvl1pPr marL="171450" indent="-171450">
              <a:buFont typeface="Wingdings" panose="05000000000000000000" pitchFamily="2" charset="2"/>
              <a:buChar char="§"/>
              <a:defRPr/>
            </a:lvl1pPr>
            <a:lvl2pPr marL="514350" indent="-171450">
              <a:buFontTx/>
              <a:buChar char="−"/>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AC16DFAE-86FD-443D-803F-BD9F119A6357}" type="datetime1">
              <a:rPr lang="en-US" smtClean="0"/>
              <a:t>1/18/23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403595069"/>
      </p:ext>
    </p:extLst>
  </p:cSld>
  <p:clrMapOvr>
    <a:masterClrMapping/>
  </p:clrMapOvr>
</p:sldLayout>
</file>

<file path=ppt/slideLayouts/slideLayout821.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solidFill>
                  <a:schemeClr val="bg1"/>
                </a:solidFill>
              </a:defRPr>
            </a:lvl1pPr>
          </a:lstStyle>
          <a:p>
            <a:r>
              <a:rPr lang="en-US" dirty="0"/>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73F6E132-3200-40E5-B88F-9645628A7DA7}" type="datetime1">
              <a:rPr lang="en-US" smtClean="0"/>
              <a:t>1/18/23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293629824"/>
      </p:ext>
    </p:extLst>
  </p:cSld>
  <p:clrMapOvr>
    <a:masterClrMapping/>
  </p:clrMapOvr>
</p:sldLayout>
</file>

<file path=ppt/slideLayouts/slideLayout8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F8268CF-893E-4A9A-BD8A-DBDA3FADF8A1}" type="datetime1">
              <a:rPr lang="en-US" smtClean="0"/>
              <a:t>1/18/23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3076040822"/>
      </p:ext>
    </p:extLst>
  </p:cSld>
  <p:clrMapOvr>
    <a:masterClrMapping/>
  </p:clrMapOvr>
</p:sldLayout>
</file>

<file path=ppt/slideLayouts/slideLayout8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CFD0879-F2BC-42F4-A4D6-0C65BCF03718}" type="datetime1">
              <a:rPr lang="en-US" smtClean="0"/>
              <a:t>1/18/23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1690117939"/>
      </p:ext>
    </p:extLst>
  </p:cSld>
  <p:clrMapOvr>
    <a:masterClrMapping/>
  </p:clrMapOvr>
</p:sldLayout>
</file>

<file path=ppt/slideLayouts/slideLayout8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F27251-A192-48DC-8713-15973C92DF78}" type="datetime1">
              <a:rPr lang="en-US" smtClean="0"/>
              <a:t>1/18/23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1925639921"/>
      </p:ext>
    </p:extLst>
  </p:cSld>
  <p:clrMapOvr>
    <a:masterClrMapping/>
  </p:clrMapOvr>
</p:sldLayout>
</file>

<file path=ppt/slideLayouts/slideLayout8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239BD8-FF51-4090-B0B5-C6B47937851C}" type="datetime1">
              <a:rPr lang="en-US" smtClean="0"/>
              <a:t>1/18/23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1373290855"/>
      </p:ext>
    </p:extLst>
  </p:cSld>
  <p:clrMapOvr>
    <a:masterClrMapping/>
  </p:clrMapOvr>
</p:sldLayout>
</file>

<file path=ppt/slideLayouts/slideLayout8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E353E770-745B-45D1-AA8D-237ED6E44ED9}" type="datetime1">
              <a:rPr lang="en-US" smtClean="0"/>
              <a:t>1/18/23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3871903488"/>
      </p:ext>
    </p:extLst>
  </p:cSld>
  <p:clrMapOvr>
    <a:masterClrMapping/>
  </p:clrMapOvr>
</p:sldLayout>
</file>

<file path=ppt/slideLayouts/slideLayout8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7D4B97A4-2A07-47EF-9A00-4886366C7C45}" type="datetime1">
              <a:rPr lang="en-US" smtClean="0"/>
              <a:t>1/18/23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1210382127"/>
      </p:ext>
    </p:extLst>
  </p:cSld>
  <p:clrMapOvr>
    <a:masterClrMapping/>
  </p:clrMapOvr>
</p:sldLayout>
</file>

<file path=ppt/slideLayouts/slideLayout8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F33734-022E-4152-9CBB-70166AD2E165}" type="datetime1">
              <a:rPr lang="en-US" smtClean="0"/>
              <a:t>1/18/23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706122978"/>
      </p:ext>
    </p:extLst>
  </p:cSld>
  <p:clrMapOvr>
    <a:masterClrMapping/>
  </p:clrMapOvr>
</p:sldLayout>
</file>

<file path=ppt/slideLayouts/slideLayout8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94E59A-AF5A-42E8-A2E8-DA78FD2C9995}" type="datetime1">
              <a:rPr lang="en-US" smtClean="0"/>
              <a:t>1/18/23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EBB9B-B08F-4F4F-A422-C245B70DFA91}" type="slidenum">
              <a:rPr lang="en-US" smtClean="0"/>
              <a:t>‹#›</a:t>
            </a:fld>
            <a:endParaRPr lang="en-US"/>
          </a:p>
        </p:txBody>
      </p:sp>
    </p:spTree>
    <p:extLst>
      <p:ext uri="{BB962C8B-B14F-4D97-AF65-F5344CB8AC3E}">
        <p14:creationId xmlns:p14="http://schemas.microsoft.com/office/powerpoint/2010/main" val="3148104787"/>
      </p:ext>
    </p:extLst>
  </p:cSld>
  <p:clrMapOvr>
    <a:masterClrMapping/>
  </p:clrMapOvr>
</p:sldLayout>
</file>

<file path=ppt/slideLayouts/slideLayout83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lIns="91440"/>
          <a:lstStyle>
            <a:lvl1pPr algn="ctr">
              <a:defRPr/>
            </a:lvl1p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920D214A-2AFC-4BE3-89FE-6518807E148F}" type="datetime1">
              <a:rPr lang="en-US" smtClean="0">
                <a:solidFill>
                  <a:prstClr val="black"/>
                </a:solidFill>
              </a:rPr>
              <a:pPr/>
              <a:t>1/18/23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2169322514"/>
      </p:ext>
    </p:extLst>
  </p:cSld>
  <p:clrMapOvr>
    <a:masterClrMapping/>
  </p:clrMapOvr>
</p:sldLayout>
</file>

<file path=ppt/slideLayouts/slideLayout8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solidFill>
                  <a:schemeClr val="tx1">
                    <a:lumMod val="75000"/>
                    <a:lumOff val="25000"/>
                  </a:schemeClr>
                </a:solidFil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E9021861-6BD7-4EE9-A68B-37E75913A333}" type="datetime1">
              <a:rPr lang="en-US" smtClean="0">
                <a:solidFill>
                  <a:prstClr val="black"/>
                </a:solidFill>
              </a:rPr>
              <a:pPr/>
              <a:t>1/18/23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49120498"/>
      </p:ext>
    </p:extLst>
  </p:cSld>
  <p:clrMapOvr>
    <a:masterClrMapping/>
  </p:clrMapOvr>
</p:sldLayout>
</file>

<file path=ppt/slideLayouts/slideLayout8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CE294271-EC2C-4AA4-B1D8-6325DBCD6885}" type="datetime1">
              <a:rPr lang="en-US" smtClean="0">
                <a:solidFill>
                  <a:prstClr val="black"/>
                </a:solidFill>
              </a:rPr>
              <a:pPr/>
              <a:t>1/18/23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3843591645"/>
      </p:ext>
    </p:extLst>
  </p:cSld>
  <p:clrMapOvr>
    <a:masterClrMapping/>
  </p:clrMapOvr>
</p:sldLayout>
</file>

<file path=ppt/slideLayouts/slideLayout8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C26C81D6-5C0A-4888-8AA2-94A703B72A86}" type="datetime1">
              <a:rPr lang="en-US" smtClean="0">
                <a:solidFill>
                  <a:prstClr val="black"/>
                </a:solidFill>
              </a:rPr>
              <a:pPr/>
              <a:t>1/18/23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3246344373"/>
      </p:ext>
    </p:extLst>
  </p:cSld>
  <p:clrMapOvr>
    <a:masterClrMapping/>
  </p:clrMapOvr>
</p:sldLayout>
</file>

<file path=ppt/slideLayouts/slideLayout8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5C6A7242-E7F0-452E-9AAD-6A266A1C3304}" type="datetime1">
              <a:rPr lang="en-US" smtClean="0">
                <a:solidFill>
                  <a:prstClr val="black"/>
                </a:solidFill>
              </a:rPr>
              <a:pPr/>
              <a:t>1/18/23</a:t>
            </a:fld>
            <a:endParaRPr lang="en-US">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9" name="Slide Number Placeholder 8"/>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2915995385"/>
      </p:ext>
    </p:extLst>
  </p:cSld>
  <p:clrMapOvr>
    <a:masterClrMapping/>
  </p:clrMapOvr>
</p:sldLayout>
</file>

<file path=ppt/slideLayouts/slideLayout8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E4A2E865-F686-4BA8-A1F8-7363E1251590}" type="datetime1">
              <a:rPr lang="en-US" smtClean="0">
                <a:solidFill>
                  <a:prstClr val="black"/>
                </a:solidFill>
              </a:rPr>
              <a:pPr/>
              <a:t>1/18/23</a:t>
            </a:fld>
            <a:endParaRPr lang="en-US">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5" name="Slide Number Placeholder 4"/>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345975296"/>
      </p:ext>
    </p:extLst>
  </p:cSld>
  <p:clrMapOvr>
    <a:masterClrMapping/>
  </p:clrMapOvr>
</p:sldLayout>
</file>

<file path=ppt/slideLayouts/slideLayout8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13858B6D-F0A8-4A5A-A21C-F2DDFAEE91CA}" type="datetime1">
              <a:rPr lang="en-US" smtClean="0">
                <a:solidFill>
                  <a:prstClr val="black"/>
                </a:solidFill>
              </a:rPr>
              <a:pPr/>
              <a:t>1/18/23</a:t>
            </a:fld>
            <a:endParaRPr lang="en-US">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4" name="Slide Number Placeholder 3"/>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681389219"/>
      </p:ext>
    </p:extLst>
  </p:cSld>
  <p:clrMapOvr>
    <a:masterClrMapping/>
  </p:clrMapOvr>
</p:sldLayout>
</file>

<file path=ppt/slideLayouts/slideLayout8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4BE59F63-4AED-4D19-AEDC-2344A5DC207C}" type="datetime1">
              <a:rPr lang="en-US" smtClean="0">
                <a:solidFill>
                  <a:prstClr val="black"/>
                </a:solidFill>
              </a:rPr>
              <a:pPr/>
              <a:t>1/18/23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1306260141"/>
      </p:ext>
    </p:extLst>
  </p:cSld>
  <p:clrMapOvr>
    <a:masterClrMapping/>
  </p:clrMapOvr>
</p:sldLayout>
</file>

<file path=ppt/slideLayouts/slideLayout8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CE2DF23D-22DE-41A0-9045-8939205C2A67}" type="datetime1">
              <a:rPr lang="en-US" smtClean="0">
                <a:solidFill>
                  <a:prstClr val="black"/>
                </a:solidFill>
              </a:rPr>
              <a:pPr/>
              <a:t>1/18/23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3430173168"/>
      </p:ext>
    </p:extLst>
  </p:cSld>
  <p:clrMapOvr>
    <a:masterClrMapping/>
  </p:clrMapOvr>
</p:sldLayout>
</file>

<file path=ppt/slideLayouts/slideLayout8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206B5BB5-C062-4C16-8C4E-0D7EE65EA5A7}" type="datetime1">
              <a:rPr lang="en-US" smtClean="0">
                <a:solidFill>
                  <a:prstClr val="black"/>
                </a:solidFill>
              </a:rPr>
              <a:pPr/>
              <a:t>1/18/23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185577000"/>
      </p:ext>
    </p:extLst>
  </p:cSld>
  <p:clrMapOvr>
    <a:masterClrMapping/>
  </p:clrMapOvr>
</p:sldLayout>
</file>

<file path=ppt/slideLayouts/slideLayout8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93CCC17E-136C-4D5B-9C83-1E9F6F691804}" type="datetime1">
              <a:rPr lang="en-US" smtClean="0">
                <a:solidFill>
                  <a:prstClr val="black"/>
                </a:solidFill>
              </a:rPr>
              <a:pPr/>
              <a:t>1/18/23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A2D8F13-174C-467F-9D40-7DDEF70CAB8C}" type="slidenum">
              <a:rPr lang="en-US" smtClean="0"/>
              <a:pPr/>
              <a:t>‹#›</a:t>
            </a:fld>
            <a:endParaRPr lang="en-US"/>
          </a:p>
        </p:txBody>
      </p:sp>
    </p:spTree>
    <p:extLst>
      <p:ext uri="{BB962C8B-B14F-4D97-AF65-F5344CB8AC3E}">
        <p14:creationId xmlns:p14="http://schemas.microsoft.com/office/powerpoint/2010/main" val="1592880051"/>
      </p:ext>
    </p:extLst>
  </p:cSld>
  <p:clrMapOvr>
    <a:masterClrMapping/>
  </p:clrMapOvr>
</p:sldLayout>
</file>

<file path=ppt/slideLayouts/slideLayout84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411474844"/>
      </p:ext>
    </p:extLst>
  </p:cSld>
  <p:clrMapOvr>
    <a:masterClrMapping/>
  </p:clrMapOvr>
</p:sldLayout>
</file>

<file path=ppt/slideLayouts/slideLayout8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945C0-6189-45F9-A8E4-849CD1DF2EC8}"/>
              </a:ext>
            </a:extLst>
          </p:cNvPr>
          <p:cNvSpPr>
            <a:spLocks noGrp="1"/>
          </p:cNvSpPr>
          <p:nvPr>
            <p:ph type="ctrTitle"/>
          </p:nvPr>
        </p:nvSpPr>
        <p:spPr>
          <a:xfrm>
            <a:off x="1143000" y="1122363"/>
            <a:ext cx="6858000" cy="2387600"/>
          </a:xfrm>
        </p:spPr>
        <p:txBody>
          <a:bodyPr anchor="b"/>
          <a:lstStyle>
            <a:lvl1pPr algn="ctr">
              <a:defRPr sz="4500"/>
            </a:lvl1pPr>
          </a:lstStyle>
          <a:p>
            <a:r>
              <a:rPr lang="en-US" dirty="0"/>
              <a:t>Click to edit Master title style</a:t>
            </a:r>
          </a:p>
        </p:txBody>
      </p:sp>
      <p:sp>
        <p:nvSpPr>
          <p:cNvPr id="3" name="Subtitle 2">
            <a:extLst>
              <a:ext uri="{FF2B5EF4-FFF2-40B4-BE49-F238E27FC236}">
                <a16:creationId xmlns:a16="http://schemas.microsoft.com/office/drawing/2014/main" id="{9AE678AC-468B-4020-B66A-F26093C6C3CF}"/>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785063D3-AC3D-4E76-A78A-B51591A90B5E}"/>
              </a:ext>
            </a:extLst>
          </p:cNvPr>
          <p:cNvSpPr>
            <a:spLocks noGrp="1"/>
          </p:cNvSpPr>
          <p:nvPr>
            <p:ph type="dt" sz="half" idx="10"/>
          </p:nvPr>
        </p:nvSpPr>
        <p:spPr/>
        <p:txBody>
          <a:bodyPr/>
          <a:lstStyle/>
          <a:p>
            <a:fld id="{EED55A64-A1A7-4311-9820-88C9ECC830DB}" type="datetime1">
              <a:rPr lang="en-US" smtClean="0"/>
              <a:t>1/18/23</a:t>
            </a:fld>
            <a:endParaRPr lang="en-US"/>
          </a:p>
        </p:txBody>
      </p:sp>
      <p:sp>
        <p:nvSpPr>
          <p:cNvPr id="5" name="Footer Placeholder 4">
            <a:extLst>
              <a:ext uri="{FF2B5EF4-FFF2-40B4-BE49-F238E27FC236}">
                <a16:creationId xmlns:a16="http://schemas.microsoft.com/office/drawing/2014/main" id="{B1A38CE1-BA36-4FB2-88E1-7E09F3AB92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58B6EB-C060-4924-9B34-88A9864EAA9F}"/>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2030951747"/>
      </p:ext>
    </p:extLst>
  </p:cSld>
  <p:clrMapOvr>
    <a:masterClrMapping/>
  </p:clrMapOvr>
</p:sldLayout>
</file>

<file path=ppt/slideLayouts/slideLayout8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38A2E-E498-4BCD-947B-EFD8C5D78457}"/>
              </a:ext>
            </a:extLst>
          </p:cNvPr>
          <p:cNvSpPr>
            <a:spLocks noGrp="1"/>
          </p:cNvSpPr>
          <p:nvPr>
            <p:ph type="title"/>
          </p:nvPr>
        </p:nvSpPr>
        <p:spPr/>
        <p:txBody>
          <a:bodyPr/>
          <a:lstStyle>
            <a:lvl1pPr>
              <a:defRPr b="1">
                <a:latin typeface="Myriad Pro Cond" panose="020B0506030403020204" pitchFamily="34"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1FBCCAA5-BEA7-4B42-A5C2-FBC93371BFF7}"/>
              </a:ext>
            </a:extLst>
          </p:cNvPr>
          <p:cNvSpPr>
            <a:spLocks noGrp="1"/>
          </p:cNvSpPr>
          <p:nvPr>
            <p:ph idx="1"/>
          </p:nvPr>
        </p:nvSpPr>
        <p:spPr/>
        <p:txBody>
          <a:bodyPr/>
          <a:lstStyle>
            <a:lvl1pPr>
              <a:defRPr b="1">
                <a:latin typeface="Myriad Pro Cond" panose="020B0506030403020204" pitchFamily="34" charset="0"/>
              </a:defRPr>
            </a:lvl1pPr>
            <a:lvl2pPr>
              <a:defRPr b="1">
                <a:latin typeface="Myriad Pro Cond" panose="020B0506030403020204" pitchFamily="34" charset="0"/>
              </a:defRPr>
            </a:lvl2pPr>
            <a:lvl3pPr>
              <a:defRPr b="1">
                <a:latin typeface="Myriad Pro Cond" panose="020B0506030403020204" pitchFamily="34" charset="0"/>
              </a:defRPr>
            </a:lvl3pPr>
            <a:lvl4pPr>
              <a:defRPr b="1">
                <a:latin typeface="Myriad Pro Cond" panose="020B0506030403020204" pitchFamily="34" charset="0"/>
              </a:defRPr>
            </a:lvl4pPr>
            <a:lvl5pPr>
              <a:defRPr b="1">
                <a:latin typeface="Myriad Pro Cond" panose="020B0506030403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D2F03B-B56E-4DD2-ABA2-715658E533A5}"/>
              </a:ext>
            </a:extLst>
          </p:cNvPr>
          <p:cNvSpPr>
            <a:spLocks noGrp="1"/>
          </p:cNvSpPr>
          <p:nvPr>
            <p:ph type="dt" sz="half" idx="10"/>
          </p:nvPr>
        </p:nvSpPr>
        <p:spPr/>
        <p:txBody>
          <a:bodyPr/>
          <a:lstStyle/>
          <a:p>
            <a:fld id="{6B17AEC4-674B-404B-BD94-FD6D9808E6DE}" type="datetime1">
              <a:rPr lang="en-US" smtClean="0"/>
              <a:t>1/18/23</a:t>
            </a:fld>
            <a:endParaRPr lang="en-US"/>
          </a:p>
        </p:txBody>
      </p:sp>
      <p:sp>
        <p:nvSpPr>
          <p:cNvPr id="5" name="Footer Placeholder 4">
            <a:extLst>
              <a:ext uri="{FF2B5EF4-FFF2-40B4-BE49-F238E27FC236}">
                <a16:creationId xmlns:a16="http://schemas.microsoft.com/office/drawing/2014/main" id="{C3F6711E-CC1D-458A-92D8-6F660BA8D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C9852C-DF95-435C-B2E7-2E5B7793EE71}"/>
              </a:ext>
            </a:extLst>
          </p:cNvPr>
          <p:cNvSpPr>
            <a:spLocks noGrp="1"/>
          </p:cNvSpPr>
          <p:nvPr>
            <p:ph type="sldNum" sz="quarter" idx="12"/>
          </p:nvPr>
        </p:nvSpPr>
        <p:spPr/>
        <p:txBody>
          <a:bodyPr/>
          <a:lstStyle>
            <a:lvl1pPr>
              <a:defRPr sz="2100"/>
            </a:lvl1pPr>
          </a:lstStyle>
          <a:p>
            <a:fld id="{2C27E80B-A655-44B0-A6D9-E5EAFBEBB6E2}" type="slidenum">
              <a:rPr lang="en-US" smtClean="0"/>
              <a:pPr/>
              <a:t>‹#›</a:t>
            </a:fld>
            <a:endParaRPr lang="en-US" dirty="0"/>
          </a:p>
        </p:txBody>
      </p:sp>
    </p:spTree>
    <p:extLst>
      <p:ext uri="{BB962C8B-B14F-4D97-AF65-F5344CB8AC3E}">
        <p14:creationId xmlns:p14="http://schemas.microsoft.com/office/powerpoint/2010/main" val="559982869"/>
      </p:ext>
    </p:extLst>
  </p:cSld>
  <p:clrMapOvr>
    <a:masterClrMapping/>
  </p:clrMapOvr>
</p:sldLayout>
</file>

<file path=ppt/slideLayouts/slideLayout8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712F3-7128-47A5-A901-A4ACA2FD0D4E}"/>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FE91C3FA-7C62-46A7-889B-BAAF2989A7E6}"/>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1C76295-0E82-4E7D-A4DF-61967F4D683F}"/>
              </a:ext>
            </a:extLst>
          </p:cNvPr>
          <p:cNvSpPr>
            <a:spLocks noGrp="1"/>
          </p:cNvSpPr>
          <p:nvPr>
            <p:ph type="dt" sz="half" idx="10"/>
          </p:nvPr>
        </p:nvSpPr>
        <p:spPr/>
        <p:txBody>
          <a:bodyPr/>
          <a:lstStyle/>
          <a:p>
            <a:fld id="{EE06B6A0-53E4-46BE-B7EB-8C109DB24BE1}" type="datetime1">
              <a:rPr lang="en-US" smtClean="0"/>
              <a:t>1/18/23</a:t>
            </a:fld>
            <a:endParaRPr lang="en-US"/>
          </a:p>
        </p:txBody>
      </p:sp>
      <p:sp>
        <p:nvSpPr>
          <p:cNvPr id="5" name="Footer Placeholder 4">
            <a:extLst>
              <a:ext uri="{FF2B5EF4-FFF2-40B4-BE49-F238E27FC236}">
                <a16:creationId xmlns:a16="http://schemas.microsoft.com/office/drawing/2014/main" id="{F31FB585-9159-484F-B86C-E399141CE4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AD0D0F-9310-4D13-96CB-221E769D56AB}"/>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3799030846"/>
      </p:ext>
    </p:extLst>
  </p:cSld>
  <p:clrMapOvr>
    <a:masterClrMapping/>
  </p:clrMapOvr>
</p:sldLayout>
</file>

<file path=ppt/slideLayouts/slideLayout8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81E01-B7CF-447C-A24B-903A8ECE369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EEBDE5-9085-4E58-8199-DA390C8A671E}"/>
              </a:ext>
            </a:extLst>
          </p:cNvPr>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8C06C08-827D-40DE-A323-1B69BD0D765F}"/>
              </a:ext>
            </a:extLst>
          </p:cNvPr>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F6B6AFD-AE7D-4C80-B660-19FA11AC5AA3}"/>
              </a:ext>
            </a:extLst>
          </p:cNvPr>
          <p:cNvSpPr>
            <a:spLocks noGrp="1"/>
          </p:cNvSpPr>
          <p:nvPr>
            <p:ph type="dt" sz="half" idx="10"/>
          </p:nvPr>
        </p:nvSpPr>
        <p:spPr/>
        <p:txBody>
          <a:bodyPr/>
          <a:lstStyle/>
          <a:p>
            <a:fld id="{456C68CF-6361-4B6F-96E5-B6DE7111586E}" type="datetime1">
              <a:rPr lang="en-US" smtClean="0"/>
              <a:t>1/18/23</a:t>
            </a:fld>
            <a:endParaRPr lang="en-US"/>
          </a:p>
        </p:txBody>
      </p:sp>
      <p:sp>
        <p:nvSpPr>
          <p:cNvPr id="6" name="Footer Placeholder 5">
            <a:extLst>
              <a:ext uri="{FF2B5EF4-FFF2-40B4-BE49-F238E27FC236}">
                <a16:creationId xmlns:a16="http://schemas.microsoft.com/office/drawing/2014/main" id="{DD1AA9C8-3795-4A4C-B978-CC4FC2715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17D1B4-EC34-44B5-870E-4916AAE3F3CC}"/>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3959231734"/>
      </p:ext>
    </p:extLst>
  </p:cSld>
  <p:clrMapOvr>
    <a:masterClrMapping/>
  </p:clrMapOvr>
</p:sldLayout>
</file>

<file path=ppt/slideLayouts/slideLayout8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42F32-BF12-4E6E-9D0E-8DEB5ED790E9}"/>
              </a:ext>
            </a:extLst>
          </p:cNvPr>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619FB2A-6E70-451C-AE42-6361AC8B2177}"/>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a:extLst>
              <a:ext uri="{FF2B5EF4-FFF2-40B4-BE49-F238E27FC236}">
                <a16:creationId xmlns:a16="http://schemas.microsoft.com/office/drawing/2014/main" id="{D2EC8E6D-A0CC-4B7C-A3B8-A4092AE88027}"/>
              </a:ext>
            </a:extLst>
          </p:cNvPr>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761A02B-11BC-4A8E-88B7-2E7B26D63281}"/>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a:extLst>
              <a:ext uri="{FF2B5EF4-FFF2-40B4-BE49-F238E27FC236}">
                <a16:creationId xmlns:a16="http://schemas.microsoft.com/office/drawing/2014/main" id="{3B355BE3-71E0-41FD-8082-2533166CE536}"/>
              </a:ext>
            </a:extLst>
          </p:cNvPr>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76165C3-2FD7-4F62-8147-54EEABCFBC69}"/>
              </a:ext>
            </a:extLst>
          </p:cNvPr>
          <p:cNvSpPr>
            <a:spLocks noGrp="1"/>
          </p:cNvSpPr>
          <p:nvPr>
            <p:ph type="dt" sz="half" idx="10"/>
          </p:nvPr>
        </p:nvSpPr>
        <p:spPr/>
        <p:txBody>
          <a:bodyPr/>
          <a:lstStyle/>
          <a:p>
            <a:fld id="{AA6DCAE1-8880-4CED-8D84-4A472FE9B7DD}" type="datetime1">
              <a:rPr lang="en-US" smtClean="0"/>
              <a:t>1/18/23</a:t>
            </a:fld>
            <a:endParaRPr lang="en-US"/>
          </a:p>
        </p:txBody>
      </p:sp>
      <p:sp>
        <p:nvSpPr>
          <p:cNvPr id="8" name="Footer Placeholder 7">
            <a:extLst>
              <a:ext uri="{FF2B5EF4-FFF2-40B4-BE49-F238E27FC236}">
                <a16:creationId xmlns:a16="http://schemas.microsoft.com/office/drawing/2014/main" id="{03FB7643-3F0C-413F-A6FF-CE7E52B70BB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EA1A58E-5CF6-4E60-8348-CDC976DF9286}"/>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1522846291"/>
      </p:ext>
    </p:extLst>
  </p:cSld>
  <p:clrMapOvr>
    <a:masterClrMapping/>
  </p:clrMapOvr>
</p:sldLayout>
</file>

<file path=ppt/slideLayouts/slideLayout8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EA521-D0ED-4F32-9C05-1CED72364A8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4B80FF-8F21-4A93-9A9D-1D24CC62EA6C}"/>
              </a:ext>
            </a:extLst>
          </p:cNvPr>
          <p:cNvSpPr>
            <a:spLocks noGrp="1"/>
          </p:cNvSpPr>
          <p:nvPr>
            <p:ph type="dt" sz="half" idx="10"/>
          </p:nvPr>
        </p:nvSpPr>
        <p:spPr/>
        <p:txBody>
          <a:bodyPr/>
          <a:lstStyle/>
          <a:p>
            <a:fld id="{86D44A67-F383-4CC9-826E-3C5047A652BF}" type="datetime1">
              <a:rPr lang="en-US" smtClean="0"/>
              <a:t>1/18/23</a:t>
            </a:fld>
            <a:endParaRPr lang="en-US"/>
          </a:p>
        </p:txBody>
      </p:sp>
      <p:sp>
        <p:nvSpPr>
          <p:cNvPr id="4" name="Footer Placeholder 3">
            <a:extLst>
              <a:ext uri="{FF2B5EF4-FFF2-40B4-BE49-F238E27FC236}">
                <a16:creationId xmlns:a16="http://schemas.microsoft.com/office/drawing/2014/main" id="{76FB90A6-7A3E-460F-809B-E7AC23C58CF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C802378-A3CD-4657-ABB1-FAA6F52CEC26}"/>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1274273838"/>
      </p:ext>
    </p:extLst>
  </p:cSld>
  <p:clrMapOvr>
    <a:masterClrMapping/>
  </p:clrMapOvr>
</p:sldLayout>
</file>

<file path=ppt/slideLayouts/slideLayout8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CC2E51-5953-4DA5-93BC-41DBE0718035}"/>
              </a:ext>
            </a:extLst>
          </p:cNvPr>
          <p:cNvSpPr>
            <a:spLocks noGrp="1"/>
          </p:cNvSpPr>
          <p:nvPr>
            <p:ph type="dt" sz="half" idx="10"/>
          </p:nvPr>
        </p:nvSpPr>
        <p:spPr/>
        <p:txBody>
          <a:bodyPr/>
          <a:lstStyle/>
          <a:p>
            <a:fld id="{7F3D46DC-A844-4AF4-92BE-CD29DB61E1D4}" type="datetime1">
              <a:rPr lang="en-US" smtClean="0"/>
              <a:t>1/18/23</a:t>
            </a:fld>
            <a:endParaRPr lang="en-US"/>
          </a:p>
        </p:txBody>
      </p:sp>
      <p:sp>
        <p:nvSpPr>
          <p:cNvPr id="3" name="Footer Placeholder 2">
            <a:extLst>
              <a:ext uri="{FF2B5EF4-FFF2-40B4-BE49-F238E27FC236}">
                <a16:creationId xmlns:a16="http://schemas.microsoft.com/office/drawing/2014/main" id="{9AD99423-AB3B-43D6-9DA0-1D68F96F70F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BE77AB9-06C5-47D0-9AB2-EB19C77814E7}"/>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1661757663"/>
      </p:ext>
    </p:extLst>
  </p:cSld>
  <p:clrMapOvr>
    <a:masterClrMapping/>
  </p:clrMapOvr>
</p:sldLayout>
</file>

<file path=ppt/slideLayouts/slideLayout8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E011D-2F27-45D9-A75D-718F4CE6A97E}"/>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E215BE6F-BC5F-4FC4-8CA4-B3EB6FFF2CAB}"/>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0973DF-CDBB-4F17-AF9B-65387D38BCBD}"/>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C951773F-1E93-4D17-8AF6-4567B907764D}"/>
              </a:ext>
            </a:extLst>
          </p:cNvPr>
          <p:cNvSpPr>
            <a:spLocks noGrp="1"/>
          </p:cNvSpPr>
          <p:nvPr>
            <p:ph type="dt" sz="half" idx="10"/>
          </p:nvPr>
        </p:nvSpPr>
        <p:spPr/>
        <p:txBody>
          <a:bodyPr/>
          <a:lstStyle/>
          <a:p>
            <a:fld id="{81FC8FD4-D350-45CD-8669-52ABB5E2D0B5}" type="datetime1">
              <a:rPr lang="en-US" smtClean="0"/>
              <a:t>1/18/23</a:t>
            </a:fld>
            <a:endParaRPr lang="en-US"/>
          </a:p>
        </p:txBody>
      </p:sp>
      <p:sp>
        <p:nvSpPr>
          <p:cNvPr id="6" name="Footer Placeholder 5">
            <a:extLst>
              <a:ext uri="{FF2B5EF4-FFF2-40B4-BE49-F238E27FC236}">
                <a16:creationId xmlns:a16="http://schemas.microsoft.com/office/drawing/2014/main" id="{F918B7AC-6A7C-49AF-8E05-18CD7983047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256CA0-2AD6-4CB0-A263-63A063D17F3B}"/>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2551028429"/>
      </p:ext>
    </p:extLst>
  </p:cSld>
  <p:clrMapOvr>
    <a:masterClrMapping/>
  </p:clrMapOvr>
</p:sldLayout>
</file>

<file path=ppt/slideLayouts/slideLayout8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944E9-475D-45F1-87FC-221F0ACA8E8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DAC85F34-77D8-4238-A2AD-61D9FB6E05F6}"/>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2767E0C8-F160-4535-888B-CF534C91092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41B52E6D-D87E-4833-A79F-F4E3A1F19AE0}"/>
              </a:ext>
            </a:extLst>
          </p:cNvPr>
          <p:cNvSpPr>
            <a:spLocks noGrp="1"/>
          </p:cNvSpPr>
          <p:nvPr>
            <p:ph type="dt" sz="half" idx="10"/>
          </p:nvPr>
        </p:nvSpPr>
        <p:spPr/>
        <p:txBody>
          <a:bodyPr/>
          <a:lstStyle/>
          <a:p>
            <a:fld id="{32C21CBC-A120-4339-9349-8DA6ADB24C47}" type="datetime1">
              <a:rPr lang="en-US" smtClean="0"/>
              <a:t>1/18/23</a:t>
            </a:fld>
            <a:endParaRPr lang="en-US"/>
          </a:p>
        </p:txBody>
      </p:sp>
      <p:sp>
        <p:nvSpPr>
          <p:cNvPr id="6" name="Footer Placeholder 5">
            <a:extLst>
              <a:ext uri="{FF2B5EF4-FFF2-40B4-BE49-F238E27FC236}">
                <a16:creationId xmlns:a16="http://schemas.microsoft.com/office/drawing/2014/main" id="{63C6BF33-4AAE-4AFB-8216-0C45F35AE79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1A5AF4-3F17-429F-9C73-B93D82120A2F}"/>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2538924081"/>
      </p:ext>
    </p:extLst>
  </p:cSld>
  <p:clrMapOvr>
    <a:masterClrMapping/>
  </p:clrMapOvr>
</p:sldLayout>
</file>

<file path=ppt/slideLayouts/slideLayout8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6459E-BE5E-491B-AEF7-CCC35653F87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885A17B-10C3-4BC3-896E-F4A7480A3CD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41A13C5-9D68-4087-94B1-CEAD73FEE5CE}"/>
              </a:ext>
            </a:extLst>
          </p:cNvPr>
          <p:cNvSpPr>
            <a:spLocks noGrp="1"/>
          </p:cNvSpPr>
          <p:nvPr>
            <p:ph type="dt" sz="half" idx="10"/>
          </p:nvPr>
        </p:nvSpPr>
        <p:spPr/>
        <p:txBody>
          <a:bodyPr/>
          <a:lstStyle/>
          <a:p>
            <a:fld id="{5AA05AD3-EA63-48CD-B0D0-8A9B64D98C5F}" type="datetime1">
              <a:rPr lang="en-US" smtClean="0"/>
              <a:t>1/18/23</a:t>
            </a:fld>
            <a:endParaRPr lang="en-US"/>
          </a:p>
        </p:txBody>
      </p:sp>
      <p:sp>
        <p:nvSpPr>
          <p:cNvPr id="5" name="Footer Placeholder 4">
            <a:extLst>
              <a:ext uri="{FF2B5EF4-FFF2-40B4-BE49-F238E27FC236}">
                <a16:creationId xmlns:a16="http://schemas.microsoft.com/office/drawing/2014/main" id="{F19E33D7-DBC3-4872-A104-16CD8C71B8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5B39CF-823E-448C-8E9C-E8F8436968F0}"/>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2500959692"/>
      </p:ext>
    </p:extLst>
  </p:cSld>
  <p:clrMapOvr>
    <a:masterClrMapping/>
  </p:clrMapOvr>
</p:sldLayout>
</file>

<file path=ppt/slideLayouts/slideLayout8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2E8218-3921-4591-9CEB-1E93553B8D68}"/>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8A1F1C2-8E82-4C14-AC81-B0F87B274281}"/>
              </a:ext>
            </a:extLst>
          </p:cNvPr>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C563B6-21C8-4604-99A3-8D4882C83D30}"/>
              </a:ext>
            </a:extLst>
          </p:cNvPr>
          <p:cNvSpPr>
            <a:spLocks noGrp="1"/>
          </p:cNvSpPr>
          <p:nvPr>
            <p:ph type="dt" sz="half" idx="10"/>
          </p:nvPr>
        </p:nvSpPr>
        <p:spPr/>
        <p:txBody>
          <a:bodyPr/>
          <a:lstStyle/>
          <a:p>
            <a:fld id="{55899882-172B-42F4-A6E0-F35CF045E667}" type="datetime1">
              <a:rPr lang="en-US" smtClean="0"/>
              <a:t>1/18/23</a:t>
            </a:fld>
            <a:endParaRPr lang="en-US"/>
          </a:p>
        </p:txBody>
      </p:sp>
      <p:sp>
        <p:nvSpPr>
          <p:cNvPr id="5" name="Footer Placeholder 4">
            <a:extLst>
              <a:ext uri="{FF2B5EF4-FFF2-40B4-BE49-F238E27FC236}">
                <a16:creationId xmlns:a16="http://schemas.microsoft.com/office/drawing/2014/main" id="{AA7C49B4-F7EE-423B-A741-B6749DD8A2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91E3C1-79D2-45C4-BE80-5F170BA4DF3D}"/>
              </a:ext>
            </a:extLst>
          </p:cNvPr>
          <p:cNvSpPr>
            <a:spLocks noGrp="1"/>
          </p:cNvSpPr>
          <p:nvPr>
            <p:ph type="sldNum" sz="quarter" idx="12"/>
          </p:nvPr>
        </p:nvSpPr>
        <p:spPr/>
        <p:txBody>
          <a:bodyPr/>
          <a:lstStyle/>
          <a:p>
            <a:fld id="{2C27E80B-A655-44B0-A6D9-E5EAFBEBB6E2}" type="slidenum">
              <a:rPr lang="en-US" smtClean="0"/>
              <a:t>‹#›</a:t>
            </a:fld>
            <a:endParaRPr lang="en-US"/>
          </a:p>
        </p:txBody>
      </p:sp>
    </p:spTree>
    <p:extLst>
      <p:ext uri="{BB962C8B-B14F-4D97-AF65-F5344CB8AC3E}">
        <p14:creationId xmlns:p14="http://schemas.microsoft.com/office/powerpoint/2010/main" val="1015960257"/>
      </p:ext>
    </p:extLst>
  </p:cSld>
  <p:clrMapOvr>
    <a:masterClrMapping/>
  </p:clrMapOvr>
</p:sldLayout>
</file>

<file path=ppt/slideLayouts/slideLayout853.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867800"/>
            <a:ext cx="8520600" cy="11224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062998939"/>
      </p:ext>
    </p:extLst>
  </p:cSld>
  <p:clrMapOvr>
    <a:masterClrMapping/>
  </p:clrMapOvr>
</p:sldLayout>
</file>

<file path=ppt/slideLayouts/slideLayout854.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189" lvl="0" indent="-342891">
              <a:spcBef>
                <a:spcPts val="0"/>
              </a:spcBef>
              <a:spcAft>
                <a:spcPts val="0"/>
              </a:spcAft>
              <a:buSzPts val="1800"/>
              <a:buChar char="●"/>
              <a:defRPr/>
            </a:lvl1pPr>
            <a:lvl2pPr marL="914377" lvl="1" indent="-317492">
              <a:spcBef>
                <a:spcPts val="1600"/>
              </a:spcBef>
              <a:spcAft>
                <a:spcPts val="0"/>
              </a:spcAft>
              <a:buSzPts val="1400"/>
              <a:buChar char="○"/>
              <a:defRPr/>
            </a:lvl2pPr>
            <a:lvl3pPr marL="1371566" lvl="2" indent="-317492">
              <a:spcBef>
                <a:spcPts val="1600"/>
              </a:spcBef>
              <a:spcAft>
                <a:spcPts val="0"/>
              </a:spcAft>
              <a:buSzPts val="1400"/>
              <a:buChar char="■"/>
              <a:defRPr/>
            </a:lvl3pPr>
            <a:lvl4pPr marL="1828754" lvl="3" indent="-317492">
              <a:spcBef>
                <a:spcPts val="1600"/>
              </a:spcBef>
              <a:spcAft>
                <a:spcPts val="0"/>
              </a:spcAft>
              <a:buSzPts val="1400"/>
              <a:buChar char="●"/>
              <a:defRPr/>
            </a:lvl4pPr>
            <a:lvl5pPr marL="2285943" lvl="4" indent="-317492">
              <a:spcBef>
                <a:spcPts val="1600"/>
              </a:spcBef>
              <a:spcAft>
                <a:spcPts val="0"/>
              </a:spcAft>
              <a:buSzPts val="1400"/>
              <a:buChar char="○"/>
              <a:defRPr/>
            </a:lvl5pPr>
            <a:lvl6pPr marL="2743131" lvl="5" indent="-317492">
              <a:spcBef>
                <a:spcPts val="1600"/>
              </a:spcBef>
              <a:spcAft>
                <a:spcPts val="0"/>
              </a:spcAft>
              <a:buSzPts val="1400"/>
              <a:buChar char="■"/>
              <a:defRPr/>
            </a:lvl6pPr>
            <a:lvl7pPr marL="3200320" lvl="6" indent="-317492">
              <a:spcBef>
                <a:spcPts val="1600"/>
              </a:spcBef>
              <a:spcAft>
                <a:spcPts val="0"/>
              </a:spcAft>
              <a:buSzPts val="1400"/>
              <a:buChar char="●"/>
              <a:defRPr/>
            </a:lvl7pPr>
            <a:lvl8pPr marL="3657509" lvl="7" indent="-317492">
              <a:spcBef>
                <a:spcPts val="1600"/>
              </a:spcBef>
              <a:spcAft>
                <a:spcPts val="0"/>
              </a:spcAft>
              <a:buSzPts val="1400"/>
              <a:buChar char="○"/>
              <a:defRPr/>
            </a:lvl8pPr>
            <a:lvl9pPr marL="4114697" lvl="8" indent="-317492">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877182158"/>
      </p:ext>
    </p:extLst>
  </p:cSld>
  <p:clrMapOvr>
    <a:masterClrMapping/>
  </p:clrMapOvr>
</p:sldLayout>
</file>

<file path=ppt/slideLayouts/slideLayout855.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1" y="1536633"/>
            <a:ext cx="3999900" cy="4555200"/>
          </a:xfrm>
          <a:prstGeom prst="rect">
            <a:avLst/>
          </a:prstGeom>
        </p:spPr>
        <p:txBody>
          <a:bodyPr spcFirstLastPara="1" wrap="square" lIns="91425" tIns="91425" rIns="91425" bIns="91425" anchor="t" anchorCtr="0">
            <a:noAutofit/>
          </a:bodyPr>
          <a:lstStyle>
            <a:lvl1pPr marL="457189" lvl="0" indent="-317492">
              <a:spcBef>
                <a:spcPts val="0"/>
              </a:spcBef>
              <a:spcAft>
                <a:spcPts val="0"/>
              </a:spcAft>
              <a:buSzPts val="1400"/>
              <a:buChar char="●"/>
              <a:defRPr sz="1400"/>
            </a:lvl1pPr>
            <a:lvl2pPr marL="914377" lvl="1" indent="-304792">
              <a:spcBef>
                <a:spcPts val="1600"/>
              </a:spcBef>
              <a:spcAft>
                <a:spcPts val="0"/>
              </a:spcAft>
              <a:buSzPts val="1200"/>
              <a:buChar char="○"/>
              <a:defRPr sz="1200"/>
            </a:lvl2pPr>
            <a:lvl3pPr marL="1371566" lvl="2" indent="-304792">
              <a:spcBef>
                <a:spcPts val="1600"/>
              </a:spcBef>
              <a:spcAft>
                <a:spcPts val="0"/>
              </a:spcAft>
              <a:buSzPts val="1200"/>
              <a:buChar char="■"/>
              <a:defRPr sz="1200"/>
            </a:lvl3pPr>
            <a:lvl4pPr marL="1828754" lvl="3" indent="-304792">
              <a:spcBef>
                <a:spcPts val="1600"/>
              </a:spcBef>
              <a:spcAft>
                <a:spcPts val="0"/>
              </a:spcAft>
              <a:buSzPts val="1200"/>
              <a:buChar char="●"/>
              <a:defRPr sz="1200"/>
            </a:lvl4pPr>
            <a:lvl5pPr marL="2285943" lvl="4" indent="-304792">
              <a:spcBef>
                <a:spcPts val="1600"/>
              </a:spcBef>
              <a:spcAft>
                <a:spcPts val="0"/>
              </a:spcAft>
              <a:buSzPts val="1200"/>
              <a:buChar char="○"/>
              <a:defRPr sz="1200"/>
            </a:lvl5pPr>
            <a:lvl6pPr marL="2743131" lvl="5" indent="-304792">
              <a:spcBef>
                <a:spcPts val="1600"/>
              </a:spcBef>
              <a:spcAft>
                <a:spcPts val="0"/>
              </a:spcAft>
              <a:buSzPts val="1200"/>
              <a:buChar char="■"/>
              <a:defRPr sz="1200"/>
            </a:lvl6pPr>
            <a:lvl7pPr marL="3200320" lvl="6" indent="-304792">
              <a:spcBef>
                <a:spcPts val="1600"/>
              </a:spcBef>
              <a:spcAft>
                <a:spcPts val="0"/>
              </a:spcAft>
              <a:buSzPts val="1200"/>
              <a:buChar char="●"/>
              <a:defRPr sz="1200"/>
            </a:lvl7pPr>
            <a:lvl8pPr marL="3657509" lvl="7" indent="-304792">
              <a:spcBef>
                <a:spcPts val="1600"/>
              </a:spcBef>
              <a:spcAft>
                <a:spcPts val="0"/>
              </a:spcAft>
              <a:buSzPts val="1200"/>
              <a:buChar char="○"/>
              <a:defRPr sz="1200"/>
            </a:lvl8pPr>
            <a:lvl9pPr marL="4114697" lvl="8" indent="-304792">
              <a:spcBef>
                <a:spcPts val="1600"/>
              </a:spcBef>
              <a:spcAft>
                <a:spcPts val="1600"/>
              </a:spcAft>
              <a:buSzPts val="1200"/>
              <a:buChar char="■"/>
              <a:defRPr sz="1200"/>
            </a:lvl9pPr>
          </a:lstStyle>
          <a:p>
            <a:endParaRPr/>
          </a:p>
        </p:txBody>
      </p:sp>
      <p:sp>
        <p:nvSpPr>
          <p:cNvPr id="23" name="Google Shape;23;p5"/>
          <p:cNvSpPr txBox="1">
            <a:spLocks noGrp="1"/>
          </p:cNvSpPr>
          <p:nvPr>
            <p:ph type="body" idx="2"/>
          </p:nvPr>
        </p:nvSpPr>
        <p:spPr>
          <a:xfrm>
            <a:off x="4832401" y="1536633"/>
            <a:ext cx="3999900" cy="4555200"/>
          </a:xfrm>
          <a:prstGeom prst="rect">
            <a:avLst/>
          </a:prstGeom>
        </p:spPr>
        <p:txBody>
          <a:bodyPr spcFirstLastPara="1" wrap="square" lIns="91425" tIns="91425" rIns="91425" bIns="91425" anchor="t" anchorCtr="0">
            <a:noAutofit/>
          </a:bodyPr>
          <a:lstStyle>
            <a:lvl1pPr marL="457189" lvl="0" indent="-317492">
              <a:spcBef>
                <a:spcPts val="0"/>
              </a:spcBef>
              <a:spcAft>
                <a:spcPts val="0"/>
              </a:spcAft>
              <a:buSzPts val="1400"/>
              <a:buChar char="●"/>
              <a:defRPr sz="1400"/>
            </a:lvl1pPr>
            <a:lvl2pPr marL="914377" lvl="1" indent="-304792">
              <a:spcBef>
                <a:spcPts val="1600"/>
              </a:spcBef>
              <a:spcAft>
                <a:spcPts val="0"/>
              </a:spcAft>
              <a:buSzPts val="1200"/>
              <a:buChar char="○"/>
              <a:defRPr sz="1200"/>
            </a:lvl2pPr>
            <a:lvl3pPr marL="1371566" lvl="2" indent="-304792">
              <a:spcBef>
                <a:spcPts val="1600"/>
              </a:spcBef>
              <a:spcAft>
                <a:spcPts val="0"/>
              </a:spcAft>
              <a:buSzPts val="1200"/>
              <a:buChar char="■"/>
              <a:defRPr sz="1200"/>
            </a:lvl3pPr>
            <a:lvl4pPr marL="1828754" lvl="3" indent="-304792">
              <a:spcBef>
                <a:spcPts val="1600"/>
              </a:spcBef>
              <a:spcAft>
                <a:spcPts val="0"/>
              </a:spcAft>
              <a:buSzPts val="1200"/>
              <a:buChar char="●"/>
              <a:defRPr sz="1200"/>
            </a:lvl4pPr>
            <a:lvl5pPr marL="2285943" lvl="4" indent="-304792">
              <a:spcBef>
                <a:spcPts val="1600"/>
              </a:spcBef>
              <a:spcAft>
                <a:spcPts val="0"/>
              </a:spcAft>
              <a:buSzPts val="1200"/>
              <a:buChar char="○"/>
              <a:defRPr sz="1200"/>
            </a:lvl5pPr>
            <a:lvl6pPr marL="2743131" lvl="5" indent="-304792">
              <a:spcBef>
                <a:spcPts val="1600"/>
              </a:spcBef>
              <a:spcAft>
                <a:spcPts val="0"/>
              </a:spcAft>
              <a:buSzPts val="1200"/>
              <a:buChar char="■"/>
              <a:defRPr sz="1200"/>
            </a:lvl6pPr>
            <a:lvl7pPr marL="3200320" lvl="6" indent="-304792">
              <a:spcBef>
                <a:spcPts val="1600"/>
              </a:spcBef>
              <a:spcAft>
                <a:spcPts val="0"/>
              </a:spcAft>
              <a:buSzPts val="1200"/>
              <a:buChar char="●"/>
              <a:defRPr sz="1200"/>
            </a:lvl7pPr>
            <a:lvl8pPr marL="3657509" lvl="7" indent="-304792">
              <a:spcBef>
                <a:spcPts val="1600"/>
              </a:spcBef>
              <a:spcAft>
                <a:spcPts val="0"/>
              </a:spcAft>
              <a:buSzPts val="1200"/>
              <a:buChar char="○"/>
              <a:defRPr sz="1200"/>
            </a:lvl8pPr>
            <a:lvl9pPr marL="4114697" lvl="8" indent="-304792">
              <a:spcBef>
                <a:spcPts val="1600"/>
              </a:spcBef>
              <a:spcAft>
                <a:spcPts val="1600"/>
              </a:spcAft>
              <a:buSzPts val="1200"/>
              <a:buChar char="■"/>
              <a:defRPr sz="1200"/>
            </a:lvl9pPr>
          </a:lstStyle>
          <a:p>
            <a:endParaRPr/>
          </a:p>
        </p:txBody>
      </p:sp>
      <p:sp>
        <p:nvSpPr>
          <p:cNvPr id="24" name="Google Shape;24;p5"/>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77198717"/>
      </p:ext>
    </p:extLst>
  </p:cSld>
  <p:clrMapOvr>
    <a:masterClrMapping/>
  </p:clrMapOvr>
</p:sldLayout>
</file>

<file path=ppt/slideLayouts/slideLayout856.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561948374"/>
      </p:ext>
    </p:extLst>
  </p:cSld>
  <p:clrMapOvr>
    <a:masterClrMapping/>
  </p:clrMapOvr>
</p:sldLayout>
</file>

<file path=ppt/slideLayouts/slideLayout857.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740800"/>
            <a:ext cx="2808000" cy="10076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852800"/>
            <a:ext cx="2808000" cy="4239200"/>
          </a:xfrm>
          <a:prstGeom prst="rect">
            <a:avLst/>
          </a:prstGeom>
        </p:spPr>
        <p:txBody>
          <a:bodyPr spcFirstLastPara="1" wrap="square" lIns="91425" tIns="91425" rIns="91425" bIns="91425" anchor="t" anchorCtr="0">
            <a:noAutofit/>
          </a:bodyPr>
          <a:lstStyle>
            <a:lvl1pPr marL="457189" lvl="0" indent="-304792">
              <a:spcBef>
                <a:spcPts val="0"/>
              </a:spcBef>
              <a:spcAft>
                <a:spcPts val="0"/>
              </a:spcAft>
              <a:buSzPts val="1200"/>
              <a:buChar char="●"/>
              <a:defRPr sz="1200"/>
            </a:lvl1pPr>
            <a:lvl2pPr marL="914377" lvl="1" indent="-304792">
              <a:spcBef>
                <a:spcPts val="1600"/>
              </a:spcBef>
              <a:spcAft>
                <a:spcPts val="0"/>
              </a:spcAft>
              <a:buSzPts val="1200"/>
              <a:buChar char="○"/>
              <a:defRPr sz="1200"/>
            </a:lvl2pPr>
            <a:lvl3pPr marL="1371566" lvl="2" indent="-304792">
              <a:spcBef>
                <a:spcPts val="1600"/>
              </a:spcBef>
              <a:spcAft>
                <a:spcPts val="0"/>
              </a:spcAft>
              <a:buSzPts val="1200"/>
              <a:buChar char="■"/>
              <a:defRPr sz="1200"/>
            </a:lvl3pPr>
            <a:lvl4pPr marL="1828754" lvl="3" indent="-304792">
              <a:spcBef>
                <a:spcPts val="1600"/>
              </a:spcBef>
              <a:spcAft>
                <a:spcPts val="0"/>
              </a:spcAft>
              <a:buSzPts val="1200"/>
              <a:buChar char="●"/>
              <a:defRPr sz="1200"/>
            </a:lvl4pPr>
            <a:lvl5pPr marL="2285943" lvl="4" indent="-304792">
              <a:spcBef>
                <a:spcPts val="1600"/>
              </a:spcBef>
              <a:spcAft>
                <a:spcPts val="0"/>
              </a:spcAft>
              <a:buSzPts val="1200"/>
              <a:buChar char="○"/>
              <a:defRPr sz="1200"/>
            </a:lvl5pPr>
            <a:lvl6pPr marL="2743131" lvl="5" indent="-304792">
              <a:spcBef>
                <a:spcPts val="1600"/>
              </a:spcBef>
              <a:spcAft>
                <a:spcPts val="0"/>
              </a:spcAft>
              <a:buSzPts val="1200"/>
              <a:buChar char="■"/>
              <a:defRPr sz="1200"/>
            </a:lvl6pPr>
            <a:lvl7pPr marL="3200320" lvl="6" indent="-304792">
              <a:spcBef>
                <a:spcPts val="1600"/>
              </a:spcBef>
              <a:spcAft>
                <a:spcPts val="0"/>
              </a:spcAft>
              <a:buSzPts val="1200"/>
              <a:buChar char="●"/>
              <a:defRPr sz="1200"/>
            </a:lvl7pPr>
            <a:lvl8pPr marL="3657509" lvl="7" indent="-304792">
              <a:spcBef>
                <a:spcPts val="1600"/>
              </a:spcBef>
              <a:spcAft>
                <a:spcPts val="0"/>
              </a:spcAft>
              <a:buSzPts val="1200"/>
              <a:buChar char="○"/>
              <a:defRPr sz="1200"/>
            </a:lvl8pPr>
            <a:lvl9pPr marL="4114697" lvl="8" indent="-304792">
              <a:spcBef>
                <a:spcPts val="1600"/>
              </a:spcBef>
              <a:spcAft>
                <a:spcPts val="1600"/>
              </a:spcAft>
              <a:buSzPts val="1200"/>
              <a:buChar char="■"/>
              <a:defRPr sz="1200"/>
            </a:lvl9pPr>
          </a:lstStyle>
          <a:p>
            <a:endParaRPr/>
          </a:p>
        </p:txBody>
      </p:sp>
      <p:sp>
        <p:nvSpPr>
          <p:cNvPr id="31" name="Google Shape;31;p7"/>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871321998"/>
      </p:ext>
    </p:extLst>
  </p:cSld>
  <p:clrMapOvr>
    <a:masterClrMapping/>
  </p:clrMapOvr>
</p:sldLayout>
</file>

<file path=ppt/slideLayouts/slideLayout858.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1" y="600200"/>
            <a:ext cx="6367800" cy="54544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737367744"/>
      </p:ext>
    </p:extLst>
  </p:cSld>
  <p:clrMapOvr>
    <a:masterClrMapping/>
  </p:clrMapOvr>
</p:sldLayout>
</file>

<file path=ppt/slideLayouts/slideLayout859.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4572000" y="-167"/>
            <a:ext cx="4572000" cy="68580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400"/>
          </a:p>
        </p:txBody>
      </p:sp>
      <p:sp>
        <p:nvSpPr>
          <p:cNvPr id="37" name="Google Shape;37;p9"/>
          <p:cNvSpPr txBox="1">
            <a:spLocks noGrp="1"/>
          </p:cNvSpPr>
          <p:nvPr>
            <p:ph type="title"/>
          </p:nvPr>
        </p:nvSpPr>
        <p:spPr>
          <a:xfrm>
            <a:off x="265500" y="1644233"/>
            <a:ext cx="4045200" cy="19764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3737433"/>
            <a:ext cx="4045200" cy="164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965433"/>
            <a:ext cx="3837000" cy="4926800"/>
          </a:xfrm>
          <a:prstGeom prst="rect">
            <a:avLst/>
          </a:prstGeom>
        </p:spPr>
        <p:txBody>
          <a:bodyPr spcFirstLastPara="1" wrap="square" lIns="91425" tIns="91425" rIns="91425" bIns="91425" anchor="ctr" anchorCtr="0">
            <a:noAutofit/>
          </a:bodyPr>
          <a:lstStyle>
            <a:lvl1pPr marL="457189" lvl="0" indent="-342891">
              <a:spcBef>
                <a:spcPts val="0"/>
              </a:spcBef>
              <a:spcAft>
                <a:spcPts val="0"/>
              </a:spcAft>
              <a:buSzPts val="1800"/>
              <a:buChar char="●"/>
              <a:defRPr/>
            </a:lvl1pPr>
            <a:lvl2pPr marL="914377" lvl="1" indent="-317492">
              <a:spcBef>
                <a:spcPts val="1600"/>
              </a:spcBef>
              <a:spcAft>
                <a:spcPts val="0"/>
              </a:spcAft>
              <a:buSzPts val="1400"/>
              <a:buChar char="○"/>
              <a:defRPr/>
            </a:lvl2pPr>
            <a:lvl3pPr marL="1371566" lvl="2" indent="-317492">
              <a:spcBef>
                <a:spcPts val="1600"/>
              </a:spcBef>
              <a:spcAft>
                <a:spcPts val="0"/>
              </a:spcAft>
              <a:buSzPts val="1400"/>
              <a:buChar char="■"/>
              <a:defRPr/>
            </a:lvl3pPr>
            <a:lvl4pPr marL="1828754" lvl="3" indent="-317492">
              <a:spcBef>
                <a:spcPts val="1600"/>
              </a:spcBef>
              <a:spcAft>
                <a:spcPts val="0"/>
              </a:spcAft>
              <a:buSzPts val="1400"/>
              <a:buChar char="●"/>
              <a:defRPr/>
            </a:lvl4pPr>
            <a:lvl5pPr marL="2285943" lvl="4" indent="-317492">
              <a:spcBef>
                <a:spcPts val="1600"/>
              </a:spcBef>
              <a:spcAft>
                <a:spcPts val="0"/>
              </a:spcAft>
              <a:buSzPts val="1400"/>
              <a:buChar char="○"/>
              <a:defRPr/>
            </a:lvl5pPr>
            <a:lvl6pPr marL="2743131" lvl="5" indent="-317492">
              <a:spcBef>
                <a:spcPts val="1600"/>
              </a:spcBef>
              <a:spcAft>
                <a:spcPts val="0"/>
              </a:spcAft>
              <a:buSzPts val="1400"/>
              <a:buChar char="■"/>
              <a:defRPr/>
            </a:lvl6pPr>
            <a:lvl7pPr marL="3200320" lvl="6" indent="-317492">
              <a:spcBef>
                <a:spcPts val="1600"/>
              </a:spcBef>
              <a:spcAft>
                <a:spcPts val="0"/>
              </a:spcAft>
              <a:buSzPts val="1400"/>
              <a:buChar char="●"/>
              <a:defRPr/>
            </a:lvl7pPr>
            <a:lvl8pPr marL="3657509" lvl="7" indent="-317492">
              <a:spcBef>
                <a:spcPts val="1600"/>
              </a:spcBef>
              <a:spcAft>
                <a:spcPts val="0"/>
              </a:spcAft>
              <a:buSzPts val="1400"/>
              <a:buChar char="○"/>
              <a:defRPr/>
            </a:lvl8pPr>
            <a:lvl9pPr marL="4114697" lvl="8" indent="-317492">
              <a:spcBef>
                <a:spcPts val="1600"/>
              </a:spcBef>
              <a:spcAft>
                <a:spcPts val="1600"/>
              </a:spcAft>
              <a:buSzPts val="1400"/>
              <a:buChar char="■"/>
              <a:defRPr/>
            </a:lvl9pPr>
          </a:lstStyle>
          <a:p>
            <a:endParaRPr/>
          </a:p>
        </p:txBody>
      </p:sp>
      <p:sp>
        <p:nvSpPr>
          <p:cNvPr id="40" name="Google Shape;40;p9"/>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79987463"/>
      </p:ext>
    </p:extLst>
  </p:cSld>
  <p:clrMapOvr>
    <a:masterClrMapping/>
  </p:clrMapOvr>
</p:sldLayout>
</file>

<file path=ppt/slideLayouts/slideLayout860.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5640767"/>
            <a:ext cx="5998800" cy="806800"/>
          </a:xfrm>
          <a:prstGeom prst="rect">
            <a:avLst/>
          </a:prstGeom>
        </p:spPr>
        <p:txBody>
          <a:bodyPr spcFirstLastPara="1" wrap="square" lIns="91425" tIns="91425" rIns="91425" bIns="91425" anchor="ctr" anchorCtr="0">
            <a:noAutofit/>
          </a:bodyPr>
          <a:lstStyle>
            <a:lvl1pPr marL="457189" lvl="0" indent="-228594">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438577259"/>
      </p:ext>
    </p:extLst>
  </p:cSld>
  <p:clrMapOvr>
    <a:masterClrMapping/>
  </p:clrMapOvr>
</p:sldLayout>
</file>

<file path=ppt/slideLayouts/slideLayout861.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474833"/>
            <a:ext cx="8520600" cy="26180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4202967"/>
            <a:ext cx="8520600" cy="1734400"/>
          </a:xfrm>
          <a:prstGeom prst="rect">
            <a:avLst/>
          </a:prstGeom>
        </p:spPr>
        <p:txBody>
          <a:bodyPr spcFirstLastPara="1" wrap="square" lIns="91425" tIns="91425" rIns="91425" bIns="91425" anchor="t" anchorCtr="0">
            <a:noAutofit/>
          </a:bodyPr>
          <a:lstStyle>
            <a:lvl1pPr marL="457189" lvl="0" indent="-342891" algn="ctr">
              <a:spcBef>
                <a:spcPts val="0"/>
              </a:spcBef>
              <a:spcAft>
                <a:spcPts val="0"/>
              </a:spcAft>
              <a:buSzPts val="1800"/>
              <a:buChar char="●"/>
              <a:defRPr/>
            </a:lvl1pPr>
            <a:lvl2pPr marL="914377" lvl="1" indent="-317492" algn="ctr">
              <a:spcBef>
                <a:spcPts val="1600"/>
              </a:spcBef>
              <a:spcAft>
                <a:spcPts val="0"/>
              </a:spcAft>
              <a:buSzPts val="1400"/>
              <a:buChar char="○"/>
              <a:defRPr/>
            </a:lvl2pPr>
            <a:lvl3pPr marL="1371566" lvl="2" indent="-317492" algn="ctr">
              <a:spcBef>
                <a:spcPts val="1600"/>
              </a:spcBef>
              <a:spcAft>
                <a:spcPts val="0"/>
              </a:spcAft>
              <a:buSzPts val="1400"/>
              <a:buChar char="■"/>
              <a:defRPr/>
            </a:lvl3pPr>
            <a:lvl4pPr marL="1828754" lvl="3" indent="-317492" algn="ctr">
              <a:spcBef>
                <a:spcPts val="1600"/>
              </a:spcBef>
              <a:spcAft>
                <a:spcPts val="0"/>
              </a:spcAft>
              <a:buSzPts val="1400"/>
              <a:buChar char="●"/>
              <a:defRPr/>
            </a:lvl4pPr>
            <a:lvl5pPr marL="2285943" lvl="4" indent="-317492" algn="ctr">
              <a:spcBef>
                <a:spcPts val="1600"/>
              </a:spcBef>
              <a:spcAft>
                <a:spcPts val="0"/>
              </a:spcAft>
              <a:buSzPts val="1400"/>
              <a:buChar char="○"/>
              <a:defRPr/>
            </a:lvl5pPr>
            <a:lvl6pPr marL="2743131" lvl="5" indent="-317492" algn="ctr">
              <a:spcBef>
                <a:spcPts val="1600"/>
              </a:spcBef>
              <a:spcAft>
                <a:spcPts val="0"/>
              </a:spcAft>
              <a:buSzPts val="1400"/>
              <a:buChar char="■"/>
              <a:defRPr/>
            </a:lvl6pPr>
            <a:lvl7pPr marL="3200320" lvl="6" indent="-317492" algn="ctr">
              <a:spcBef>
                <a:spcPts val="1600"/>
              </a:spcBef>
              <a:spcAft>
                <a:spcPts val="0"/>
              </a:spcAft>
              <a:buSzPts val="1400"/>
              <a:buChar char="●"/>
              <a:defRPr/>
            </a:lvl7pPr>
            <a:lvl8pPr marL="3657509" lvl="7" indent="-317492" algn="ctr">
              <a:spcBef>
                <a:spcPts val="1600"/>
              </a:spcBef>
              <a:spcAft>
                <a:spcPts val="0"/>
              </a:spcAft>
              <a:buSzPts val="1400"/>
              <a:buChar char="○"/>
              <a:defRPr/>
            </a:lvl8pPr>
            <a:lvl9pPr marL="4114697" lvl="8" indent="-317492" algn="ctr">
              <a:spcBef>
                <a:spcPts val="1600"/>
              </a:spcBef>
              <a:spcAft>
                <a:spcPts val="1600"/>
              </a:spcAft>
              <a:buSzPts val="1400"/>
              <a:buChar char="■"/>
              <a:defRPr/>
            </a:lvl9pPr>
          </a:lstStyle>
          <a:p>
            <a:endParaRPr/>
          </a:p>
        </p:txBody>
      </p:sp>
      <p:sp>
        <p:nvSpPr>
          <p:cNvPr id="47" name="Google Shape;47;p11"/>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135131565"/>
      </p:ext>
    </p:extLst>
  </p:cSld>
  <p:clrMapOvr>
    <a:masterClrMapping/>
  </p:clrMapOvr>
</p:sldLayout>
</file>

<file path=ppt/slideLayouts/slideLayout86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9"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146761880"/>
      </p:ext>
    </p:extLst>
  </p:cSld>
  <p:clrMapOvr>
    <a:masterClrMapping/>
  </p:clrMapOvr>
</p:sldLayout>
</file>

<file path=ppt/slideLayouts/slideLayout86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3504494551"/>
      </p:ext>
    </p:extLst>
  </p:cSld>
  <p:clrMapOvr>
    <a:masterClrMapping/>
  </p:clrMapOvr>
  <p:transition/>
</p:sldLayout>
</file>

<file path=ppt/slideLayouts/slideLayout8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464722346"/>
      </p:ext>
    </p:extLst>
  </p:cSld>
  <p:clrMapOvr>
    <a:masterClrMapping/>
  </p:clrMapOvr>
  <p:transition/>
</p:sldLayout>
</file>

<file path=ppt/slideLayouts/slideLayout86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2951266905"/>
      </p:ext>
    </p:extLst>
  </p:cSld>
  <p:clrMapOvr>
    <a:masterClrMapping/>
  </p:clrMapOvr>
  <p:transition/>
</p:sldLayout>
</file>

<file path=ppt/slideLayouts/slideLayout8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2049135"/>
      </p:ext>
    </p:extLst>
  </p:cSld>
  <p:clrMapOvr>
    <a:masterClrMapping/>
  </p:clrMapOvr>
  <p:transition/>
</p:sldLayout>
</file>

<file path=ppt/slideLayouts/slideLayout8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2912208044"/>
      </p:ext>
    </p:extLst>
  </p:cSld>
  <p:clrMapOvr>
    <a:masterClrMapping/>
  </p:clrMapOvr>
  <p:transition/>
</p:sldLayout>
</file>

<file path=ppt/slideLayouts/slideLayout8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3185326197"/>
      </p:ext>
    </p:extLst>
  </p:cSld>
  <p:clrMapOvr>
    <a:masterClrMapping/>
  </p:clrMapOvr>
  <p:transition/>
</p:sldLayout>
</file>

<file path=ppt/slideLayouts/slideLayout8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1479488599"/>
      </p:ext>
    </p:extLst>
  </p:cSld>
  <p:clrMapOvr>
    <a:masterClrMapping/>
  </p:clrMapOvr>
  <p:transition/>
</p:sldLayout>
</file>

<file path=ppt/slideLayouts/slideLayout8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14669865"/>
      </p:ext>
    </p:extLst>
  </p:cSld>
  <p:clrMapOvr>
    <a:masterClrMapping/>
  </p:clrMapOvr>
  <p:transition/>
</p:sldLayout>
</file>

<file path=ppt/slideLayouts/slideLayout8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2769677468"/>
      </p:ext>
    </p:extLst>
  </p:cSld>
  <p:clrMapOvr>
    <a:masterClrMapping/>
  </p:clrMapOvr>
  <p:transition/>
</p:sldLayout>
</file>

<file path=ppt/slideLayouts/slideLayout8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2237133227"/>
      </p:ext>
    </p:extLst>
  </p:cSld>
  <p:clrMapOvr>
    <a:masterClrMapping/>
  </p:clrMapOvr>
  <p:transition/>
</p:sldLayout>
</file>

<file path=ppt/slideLayouts/slideLayout8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1522553654"/>
      </p:ext>
    </p:extLst>
  </p:cSld>
  <p:clrMapOvr>
    <a:masterClrMapping/>
  </p:clrMapOvr>
  <p:transition/>
</p:sldLayout>
</file>

<file path=ppt/slideLayouts/slideLayout874.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477863980"/>
      </p:ext>
    </p:extLst>
  </p:cSld>
  <p:clrMapOvr>
    <a:masterClrMapping/>
  </p:clrMapOvr>
</p:sldLayout>
</file>

<file path=ppt/slideLayouts/slideLayout87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a:extLst>
              <a:ext uri="{FF2B5EF4-FFF2-40B4-BE49-F238E27FC236}">
                <a16:creationId xmlns:a16="http://schemas.microsoft.com/office/drawing/2014/main" id="{90EDC1BF-D507-7F45-A7C4-0B906829077C}"/>
              </a:ext>
            </a:extLst>
          </p:cNvPr>
          <p:cNvSpPr>
            <a:spLocks noChangeArrowheads="1"/>
          </p:cNvSpPr>
          <p:nvPr/>
        </p:nvSpPr>
        <p:spPr bwMode="auto">
          <a:xfrm>
            <a:off x="457200" y="1123950"/>
            <a:ext cx="82296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 name="Line 8">
            <a:extLst>
              <a:ext uri="{FF2B5EF4-FFF2-40B4-BE49-F238E27FC236}">
                <a16:creationId xmlns:a16="http://schemas.microsoft.com/office/drawing/2014/main" id="{1992A2FD-3614-2F4F-8D8D-1968A4FCD5C3}"/>
              </a:ext>
            </a:extLst>
          </p:cNvPr>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 name="Line 10">
            <a:extLst>
              <a:ext uri="{FF2B5EF4-FFF2-40B4-BE49-F238E27FC236}">
                <a16:creationId xmlns:a16="http://schemas.microsoft.com/office/drawing/2014/main" id="{88F423D4-7D62-A046-9486-902C5E643230}"/>
              </a:ext>
            </a:extLst>
          </p:cNvPr>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a:extLst>
              <a:ext uri="{FF2B5EF4-FFF2-40B4-BE49-F238E27FC236}">
                <a16:creationId xmlns:a16="http://schemas.microsoft.com/office/drawing/2014/main" id="{93B21A48-4278-2847-949C-8F4EE04798A4}"/>
              </a:ext>
            </a:extLst>
          </p:cNvPr>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eaLnBrk="1" hangingPunct="1">
              <a:defRPr sz="1200">
                <a:solidFill>
                  <a:srgbClr val="000000"/>
                </a:solidFill>
                <a:latin typeface="Garamond" pitchFamily="-106" charset="0"/>
                <a:ea typeface="Arial" pitchFamily="-106" charset="0"/>
                <a:cs typeface="Arial" pitchFamily="-106" charset="0"/>
              </a:defRPr>
            </a:lvl1pPr>
          </a:lstStyle>
          <a:p>
            <a:pPr>
              <a:defRPr/>
            </a:pPr>
            <a:r>
              <a:rPr lang="en-US"/>
              <a:t>Efficient Runahead Execution</a:t>
            </a:r>
          </a:p>
        </p:txBody>
      </p:sp>
      <p:sp>
        <p:nvSpPr>
          <p:cNvPr id="8" name="Rectangle 5">
            <a:extLst>
              <a:ext uri="{FF2B5EF4-FFF2-40B4-BE49-F238E27FC236}">
                <a16:creationId xmlns:a16="http://schemas.microsoft.com/office/drawing/2014/main" id="{B665F9C1-6ECF-784D-8FE7-AA1307BE8426}"/>
              </a:ext>
            </a:extLst>
          </p:cNvPr>
          <p:cNvSpPr>
            <a:spLocks noGrp="1" noChangeArrowheads="1"/>
          </p:cNvSpPr>
          <p:nvPr>
            <p:ph type="ftr" sz="quarter" idx="11"/>
          </p:nvPr>
        </p:nvSpPr>
        <p:spPr>
          <a:xfrm>
            <a:off x="3124200" y="6243638"/>
            <a:ext cx="2895600" cy="457200"/>
          </a:xfrm>
        </p:spPr>
        <p:txBody>
          <a:bodyPr/>
          <a:lstStyle>
            <a:lvl1pPr eaLnBrk="0" hangingPunct="0">
              <a:defRPr/>
            </a:lvl1pPr>
          </a:lstStyle>
          <a:p>
            <a:pPr>
              <a:defRPr/>
            </a:pPr>
            <a:endParaRPr lang="en-US" altLang="en-US"/>
          </a:p>
        </p:txBody>
      </p:sp>
      <p:sp>
        <p:nvSpPr>
          <p:cNvPr id="9" name="Rectangle 6">
            <a:extLst>
              <a:ext uri="{FF2B5EF4-FFF2-40B4-BE49-F238E27FC236}">
                <a16:creationId xmlns:a16="http://schemas.microsoft.com/office/drawing/2014/main" id="{11459B8B-977C-BF46-961F-BB3F0DCA34CC}"/>
              </a:ext>
            </a:extLst>
          </p:cNvPr>
          <p:cNvSpPr>
            <a:spLocks noGrp="1" noChangeArrowheads="1"/>
          </p:cNvSpPr>
          <p:nvPr>
            <p:ph type="sldNum" sz="quarter" idx="12"/>
          </p:nvPr>
        </p:nvSpPr>
        <p:spPr/>
        <p:txBody>
          <a:bodyPr/>
          <a:lstStyle>
            <a:lvl1pPr eaLnBrk="0" hangingPunct="0">
              <a:defRPr sz="1200"/>
            </a:lvl1pPr>
          </a:lstStyle>
          <a:p>
            <a:pPr>
              <a:defRPr/>
            </a:pPr>
            <a:fld id="{FE9E5A73-BAFF-F548-9E2E-21289D47583D}" type="slidenum">
              <a:rPr lang="en-US" altLang="en-US"/>
              <a:pPr>
                <a:defRPr/>
              </a:pPr>
              <a:t>‹#›</a:t>
            </a:fld>
            <a:endParaRPr lang="en-US" altLang="en-US"/>
          </a:p>
        </p:txBody>
      </p:sp>
    </p:spTree>
    <p:extLst>
      <p:ext uri="{BB962C8B-B14F-4D97-AF65-F5344CB8AC3E}">
        <p14:creationId xmlns:p14="http://schemas.microsoft.com/office/powerpoint/2010/main" val="285576032"/>
      </p:ext>
    </p:extLst>
  </p:cSld>
  <p:clrMapOvr>
    <a:masterClrMapping/>
  </p:clrMapOvr>
  <p:transition/>
</p:sldLayout>
</file>

<file path=ppt/slideLayouts/slideLayout87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9"/>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7F827B9E-D107-FE47-BCBA-A0F54423FF28}"/>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a:extLst>
              <a:ext uri="{FF2B5EF4-FFF2-40B4-BE49-F238E27FC236}">
                <a16:creationId xmlns:a16="http://schemas.microsoft.com/office/drawing/2014/main" id="{AAE25E78-7811-3E45-9C3F-3AE96402681A}"/>
              </a:ext>
            </a:extLst>
          </p:cNvPr>
          <p:cNvSpPr>
            <a:spLocks noGrp="1" noChangeArrowheads="1"/>
          </p:cNvSpPr>
          <p:nvPr>
            <p:ph type="sldNum" sz="quarter" idx="11"/>
          </p:nvPr>
        </p:nvSpPr>
        <p:spPr/>
        <p:txBody>
          <a:bodyPr/>
          <a:lstStyle>
            <a:lvl1pPr eaLnBrk="0" hangingPunct="0">
              <a:defRPr/>
            </a:lvl1pPr>
          </a:lstStyle>
          <a:p>
            <a:pPr>
              <a:defRPr/>
            </a:pPr>
            <a:fld id="{9CD3246B-4504-6A44-A3C6-3AD1B220008A}" type="slidenum">
              <a:rPr lang="en-US" altLang="en-US"/>
              <a:pPr>
                <a:defRPr/>
              </a:pPr>
              <a:t>‹#›</a:t>
            </a:fld>
            <a:endParaRPr lang="en-US" altLang="en-US"/>
          </a:p>
        </p:txBody>
      </p:sp>
    </p:spTree>
    <p:extLst>
      <p:ext uri="{BB962C8B-B14F-4D97-AF65-F5344CB8AC3E}">
        <p14:creationId xmlns:p14="http://schemas.microsoft.com/office/powerpoint/2010/main" val="411795746"/>
      </p:ext>
    </p:extLst>
  </p:cSld>
  <p:clrMapOvr>
    <a:masterClrMapping/>
  </p:clrMapOvr>
  <p:transition/>
</p:sldLayout>
</file>

<file path=ppt/slideLayouts/slideLayout87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94D63735-01BA-B944-9CAC-1B9C54BD73C2}"/>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a:extLst>
              <a:ext uri="{FF2B5EF4-FFF2-40B4-BE49-F238E27FC236}">
                <a16:creationId xmlns:a16="http://schemas.microsoft.com/office/drawing/2014/main" id="{7C670B12-B340-A643-9F4E-E46E2789DC7F}"/>
              </a:ext>
            </a:extLst>
          </p:cNvPr>
          <p:cNvSpPr>
            <a:spLocks noGrp="1" noChangeArrowheads="1"/>
          </p:cNvSpPr>
          <p:nvPr>
            <p:ph type="sldNum" sz="quarter" idx="11"/>
          </p:nvPr>
        </p:nvSpPr>
        <p:spPr/>
        <p:txBody>
          <a:bodyPr/>
          <a:lstStyle>
            <a:lvl1pPr eaLnBrk="0" hangingPunct="0">
              <a:defRPr/>
            </a:lvl1pPr>
          </a:lstStyle>
          <a:p>
            <a:pPr>
              <a:defRPr/>
            </a:pPr>
            <a:fld id="{CB2591BB-F593-DC41-9202-A6281FB4FDB6}" type="slidenum">
              <a:rPr lang="en-US" altLang="en-US"/>
              <a:pPr>
                <a:defRPr/>
              </a:pPr>
              <a:t>‹#›</a:t>
            </a:fld>
            <a:endParaRPr lang="en-US" altLang="en-US"/>
          </a:p>
        </p:txBody>
      </p:sp>
    </p:spTree>
    <p:extLst>
      <p:ext uri="{BB962C8B-B14F-4D97-AF65-F5344CB8AC3E}">
        <p14:creationId xmlns:p14="http://schemas.microsoft.com/office/powerpoint/2010/main" val="2624071484"/>
      </p:ext>
    </p:extLst>
  </p:cSld>
  <p:clrMapOvr>
    <a:masterClrMapping/>
  </p:clrMapOvr>
  <p:transition/>
</p:sldLayout>
</file>

<file path=ppt/slideLayouts/slideLayout87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3"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FD1CFE7F-38BF-7E4F-8084-41548CC6EB39}"/>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a:extLst>
              <a:ext uri="{FF2B5EF4-FFF2-40B4-BE49-F238E27FC236}">
                <a16:creationId xmlns:a16="http://schemas.microsoft.com/office/drawing/2014/main" id="{0B09D385-5ADD-F044-A1E9-12910F637D9B}"/>
              </a:ext>
            </a:extLst>
          </p:cNvPr>
          <p:cNvSpPr>
            <a:spLocks noGrp="1" noChangeArrowheads="1"/>
          </p:cNvSpPr>
          <p:nvPr>
            <p:ph type="sldNum" sz="quarter" idx="11"/>
          </p:nvPr>
        </p:nvSpPr>
        <p:spPr/>
        <p:txBody>
          <a:bodyPr/>
          <a:lstStyle>
            <a:lvl1pPr eaLnBrk="0" hangingPunct="0">
              <a:defRPr/>
            </a:lvl1pPr>
          </a:lstStyle>
          <a:p>
            <a:pPr>
              <a:defRPr/>
            </a:pPr>
            <a:fld id="{A850AAB8-6D13-F74D-82DE-01543047371E}" type="slidenum">
              <a:rPr lang="en-US" altLang="en-US"/>
              <a:pPr>
                <a:defRPr/>
              </a:pPr>
              <a:t>‹#›</a:t>
            </a:fld>
            <a:endParaRPr lang="en-US" altLang="en-US"/>
          </a:p>
        </p:txBody>
      </p:sp>
    </p:spTree>
    <p:extLst>
      <p:ext uri="{BB962C8B-B14F-4D97-AF65-F5344CB8AC3E}">
        <p14:creationId xmlns:p14="http://schemas.microsoft.com/office/powerpoint/2010/main" val="2651874735"/>
      </p:ext>
    </p:extLst>
  </p:cSld>
  <p:clrMapOvr>
    <a:masterClrMapping/>
  </p:clrMapOvr>
  <p:transition/>
</p:sldLayout>
</file>

<file path=ppt/slideLayouts/slideLayout87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3"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3"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5F562CE1-D7B9-2B48-AABD-520F279FD19B}"/>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8" name="Rectangle 1030">
            <a:extLst>
              <a:ext uri="{FF2B5EF4-FFF2-40B4-BE49-F238E27FC236}">
                <a16:creationId xmlns:a16="http://schemas.microsoft.com/office/drawing/2014/main" id="{48A76E69-B5F0-BF4B-B407-6D552D390EF3}"/>
              </a:ext>
            </a:extLst>
          </p:cNvPr>
          <p:cNvSpPr>
            <a:spLocks noGrp="1" noChangeArrowheads="1"/>
          </p:cNvSpPr>
          <p:nvPr>
            <p:ph type="sldNum" sz="quarter" idx="11"/>
          </p:nvPr>
        </p:nvSpPr>
        <p:spPr/>
        <p:txBody>
          <a:bodyPr/>
          <a:lstStyle>
            <a:lvl1pPr eaLnBrk="0" hangingPunct="0">
              <a:defRPr/>
            </a:lvl1pPr>
          </a:lstStyle>
          <a:p>
            <a:pPr>
              <a:defRPr/>
            </a:pPr>
            <a:fld id="{7DCC7F1B-7885-0949-97FC-084E8A56F43B}" type="slidenum">
              <a:rPr lang="en-US" altLang="en-US"/>
              <a:pPr>
                <a:defRPr/>
              </a:pPr>
              <a:t>‹#›</a:t>
            </a:fld>
            <a:endParaRPr lang="en-US" altLang="en-US"/>
          </a:p>
        </p:txBody>
      </p:sp>
    </p:spTree>
    <p:extLst>
      <p:ext uri="{BB962C8B-B14F-4D97-AF65-F5344CB8AC3E}">
        <p14:creationId xmlns:p14="http://schemas.microsoft.com/office/powerpoint/2010/main" val="1691528761"/>
      </p:ext>
    </p:extLst>
  </p:cSld>
  <p:clrMapOvr>
    <a:masterClrMapping/>
  </p:clrMapOvr>
  <p:transition/>
</p:sldLayout>
</file>

<file path=ppt/slideLayouts/slideLayout88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335DD151-C820-B34A-B26B-2D2F1D3E1F83}"/>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4" name="Rectangle 1030">
            <a:extLst>
              <a:ext uri="{FF2B5EF4-FFF2-40B4-BE49-F238E27FC236}">
                <a16:creationId xmlns:a16="http://schemas.microsoft.com/office/drawing/2014/main" id="{CCFDF57E-6974-814A-893F-5B3EC8AC9CA0}"/>
              </a:ext>
            </a:extLst>
          </p:cNvPr>
          <p:cNvSpPr>
            <a:spLocks noGrp="1" noChangeArrowheads="1"/>
          </p:cNvSpPr>
          <p:nvPr>
            <p:ph type="sldNum" sz="quarter" idx="11"/>
          </p:nvPr>
        </p:nvSpPr>
        <p:spPr/>
        <p:txBody>
          <a:bodyPr/>
          <a:lstStyle>
            <a:lvl1pPr eaLnBrk="0" hangingPunct="0">
              <a:defRPr/>
            </a:lvl1pPr>
          </a:lstStyle>
          <a:p>
            <a:pPr>
              <a:defRPr/>
            </a:pPr>
            <a:fld id="{BDA969E1-C8A6-544B-920A-17EB75C6EE01}" type="slidenum">
              <a:rPr lang="en-US" altLang="en-US"/>
              <a:pPr>
                <a:defRPr/>
              </a:pPr>
              <a:t>‹#›</a:t>
            </a:fld>
            <a:endParaRPr lang="en-US" altLang="en-US"/>
          </a:p>
        </p:txBody>
      </p:sp>
    </p:spTree>
    <p:extLst>
      <p:ext uri="{BB962C8B-B14F-4D97-AF65-F5344CB8AC3E}">
        <p14:creationId xmlns:p14="http://schemas.microsoft.com/office/powerpoint/2010/main" val="1078949230"/>
      </p:ext>
    </p:extLst>
  </p:cSld>
  <p:clrMapOvr>
    <a:masterClrMapping/>
  </p:clrMapOvr>
  <p:transition/>
</p:sldLayout>
</file>

<file path=ppt/slideLayouts/slideLayout88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53C2F28A-A914-FE46-A024-DF13262B8C5F}"/>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3" name="Rectangle 1030">
            <a:extLst>
              <a:ext uri="{FF2B5EF4-FFF2-40B4-BE49-F238E27FC236}">
                <a16:creationId xmlns:a16="http://schemas.microsoft.com/office/drawing/2014/main" id="{19100917-C7B6-434C-99E9-E987DCCAA5D8}"/>
              </a:ext>
            </a:extLst>
          </p:cNvPr>
          <p:cNvSpPr>
            <a:spLocks noGrp="1" noChangeArrowheads="1"/>
          </p:cNvSpPr>
          <p:nvPr>
            <p:ph type="sldNum" sz="quarter" idx="11"/>
          </p:nvPr>
        </p:nvSpPr>
        <p:spPr/>
        <p:txBody>
          <a:bodyPr/>
          <a:lstStyle>
            <a:lvl1pPr eaLnBrk="0" hangingPunct="0">
              <a:defRPr/>
            </a:lvl1pPr>
          </a:lstStyle>
          <a:p>
            <a:pPr>
              <a:defRPr/>
            </a:pPr>
            <a:fld id="{6585CF00-0E48-FA45-8634-07059AC75E63}" type="slidenum">
              <a:rPr lang="en-US" altLang="en-US"/>
              <a:pPr>
                <a:defRPr/>
              </a:pPr>
              <a:t>‹#›</a:t>
            </a:fld>
            <a:endParaRPr lang="en-US" altLang="en-US"/>
          </a:p>
        </p:txBody>
      </p:sp>
    </p:spTree>
    <p:extLst>
      <p:ext uri="{BB962C8B-B14F-4D97-AF65-F5344CB8AC3E}">
        <p14:creationId xmlns:p14="http://schemas.microsoft.com/office/powerpoint/2010/main" val="1621676667"/>
      </p:ext>
    </p:extLst>
  </p:cSld>
  <p:clrMapOvr>
    <a:masterClrMapping/>
  </p:clrMapOvr>
  <p:transition/>
</p:sldLayout>
</file>

<file path=ppt/slideLayouts/slideLayout88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6"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5" y="273055"/>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6" y="1435105"/>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8552A2B8-84EB-424B-AB45-BF86C41D24AC}"/>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a:extLst>
              <a:ext uri="{FF2B5EF4-FFF2-40B4-BE49-F238E27FC236}">
                <a16:creationId xmlns:a16="http://schemas.microsoft.com/office/drawing/2014/main" id="{A2D8C86B-640E-DD49-A5A7-2807F5B6B58F}"/>
              </a:ext>
            </a:extLst>
          </p:cNvPr>
          <p:cNvSpPr>
            <a:spLocks noGrp="1" noChangeArrowheads="1"/>
          </p:cNvSpPr>
          <p:nvPr>
            <p:ph type="sldNum" sz="quarter" idx="11"/>
          </p:nvPr>
        </p:nvSpPr>
        <p:spPr/>
        <p:txBody>
          <a:bodyPr/>
          <a:lstStyle>
            <a:lvl1pPr eaLnBrk="0" hangingPunct="0">
              <a:defRPr/>
            </a:lvl1pPr>
          </a:lstStyle>
          <a:p>
            <a:pPr>
              <a:defRPr/>
            </a:pPr>
            <a:fld id="{2C344135-9420-D548-BD7C-79317C91434F}" type="slidenum">
              <a:rPr lang="en-US" altLang="en-US"/>
              <a:pPr>
                <a:defRPr/>
              </a:pPr>
              <a:t>‹#›</a:t>
            </a:fld>
            <a:endParaRPr lang="en-US" altLang="en-US"/>
          </a:p>
        </p:txBody>
      </p:sp>
    </p:spTree>
    <p:extLst>
      <p:ext uri="{BB962C8B-B14F-4D97-AF65-F5344CB8AC3E}">
        <p14:creationId xmlns:p14="http://schemas.microsoft.com/office/powerpoint/2010/main" val="2875020726"/>
      </p:ext>
    </p:extLst>
  </p:cSld>
  <p:clrMapOvr>
    <a:masterClrMapping/>
  </p:clrMapOvr>
  <p:transition/>
</p:sldLayout>
</file>

<file path=ppt/slideLayouts/slideLayout88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8EBB0C76-64C6-2942-B4EB-EE86FC1D051F}"/>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a:extLst>
              <a:ext uri="{FF2B5EF4-FFF2-40B4-BE49-F238E27FC236}">
                <a16:creationId xmlns:a16="http://schemas.microsoft.com/office/drawing/2014/main" id="{2E47F2FC-584D-BF4D-AF6A-AD9133707603}"/>
              </a:ext>
            </a:extLst>
          </p:cNvPr>
          <p:cNvSpPr>
            <a:spLocks noGrp="1" noChangeArrowheads="1"/>
          </p:cNvSpPr>
          <p:nvPr>
            <p:ph type="sldNum" sz="quarter" idx="11"/>
          </p:nvPr>
        </p:nvSpPr>
        <p:spPr/>
        <p:txBody>
          <a:bodyPr/>
          <a:lstStyle>
            <a:lvl1pPr eaLnBrk="0" hangingPunct="0">
              <a:defRPr/>
            </a:lvl1pPr>
          </a:lstStyle>
          <a:p>
            <a:pPr>
              <a:defRPr/>
            </a:pPr>
            <a:fld id="{F1DB68E5-2868-6D4F-A89F-4CC0EFD4A2B9}" type="slidenum">
              <a:rPr lang="en-US" altLang="en-US"/>
              <a:pPr>
                <a:defRPr/>
              </a:pPr>
              <a:t>‹#›</a:t>
            </a:fld>
            <a:endParaRPr lang="en-US" altLang="en-US"/>
          </a:p>
        </p:txBody>
      </p:sp>
    </p:spTree>
    <p:extLst>
      <p:ext uri="{BB962C8B-B14F-4D97-AF65-F5344CB8AC3E}">
        <p14:creationId xmlns:p14="http://schemas.microsoft.com/office/powerpoint/2010/main" val="1022421767"/>
      </p:ext>
    </p:extLst>
  </p:cSld>
  <p:clrMapOvr>
    <a:masterClrMapping/>
  </p:clrMapOvr>
  <p:transition/>
</p:sldLayout>
</file>

<file path=ppt/slideLayouts/slideLayout88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7631792A-AD76-664C-A1F8-67622FD12195}"/>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a:extLst>
              <a:ext uri="{FF2B5EF4-FFF2-40B4-BE49-F238E27FC236}">
                <a16:creationId xmlns:a16="http://schemas.microsoft.com/office/drawing/2014/main" id="{AD1CFAAE-D710-B945-880C-4838C9E27A0A}"/>
              </a:ext>
            </a:extLst>
          </p:cNvPr>
          <p:cNvSpPr>
            <a:spLocks noGrp="1" noChangeArrowheads="1"/>
          </p:cNvSpPr>
          <p:nvPr>
            <p:ph type="sldNum" sz="quarter" idx="11"/>
          </p:nvPr>
        </p:nvSpPr>
        <p:spPr/>
        <p:txBody>
          <a:bodyPr/>
          <a:lstStyle>
            <a:lvl1pPr eaLnBrk="0" hangingPunct="0">
              <a:defRPr/>
            </a:lvl1pPr>
          </a:lstStyle>
          <a:p>
            <a:pPr>
              <a:defRPr/>
            </a:pPr>
            <a:fld id="{B99F8390-5E7B-F84D-BB5A-F0643481A975}" type="slidenum">
              <a:rPr lang="en-US" altLang="en-US"/>
              <a:pPr>
                <a:defRPr/>
              </a:pPr>
              <a:t>‹#›</a:t>
            </a:fld>
            <a:endParaRPr lang="en-US" altLang="en-US"/>
          </a:p>
        </p:txBody>
      </p:sp>
    </p:spTree>
    <p:extLst>
      <p:ext uri="{BB962C8B-B14F-4D97-AF65-F5344CB8AC3E}">
        <p14:creationId xmlns:p14="http://schemas.microsoft.com/office/powerpoint/2010/main" val="1893274077"/>
      </p:ext>
    </p:extLst>
  </p:cSld>
  <p:clrMapOvr>
    <a:masterClrMapping/>
  </p:clrMapOvr>
  <p:transition/>
</p:sldLayout>
</file>

<file path=ppt/slideLayouts/slideLayout88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49" y="152400"/>
            <a:ext cx="2152651"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6" y="152400"/>
            <a:ext cx="63055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550158EE-260B-B548-928C-E911F37962D7}"/>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5" name="Rectangle 1030">
            <a:extLst>
              <a:ext uri="{FF2B5EF4-FFF2-40B4-BE49-F238E27FC236}">
                <a16:creationId xmlns:a16="http://schemas.microsoft.com/office/drawing/2014/main" id="{D3577B43-A5DC-1B40-946C-9AFCCF79B3B1}"/>
              </a:ext>
            </a:extLst>
          </p:cNvPr>
          <p:cNvSpPr>
            <a:spLocks noGrp="1" noChangeArrowheads="1"/>
          </p:cNvSpPr>
          <p:nvPr>
            <p:ph type="sldNum" sz="quarter" idx="11"/>
          </p:nvPr>
        </p:nvSpPr>
        <p:spPr/>
        <p:txBody>
          <a:bodyPr/>
          <a:lstStyle>
            <a:lvl1pPr eaLnBrk="0" hangingPunct="0">
              <a:defRPr/>
            </a:lvl1pPr>
          </a:lstStyle>
          <a:p>
            <a:pPr>
              <a:defRPr/>
            </a:pPr>
            <a:fld id="{954DE8F5-A1D7-DB49-969C-EAC86A464DD7}" type="slidenum">
              <a:rPr lang="en-US" altLang="en-US"/>
              <a:pPr>
                <a:defRPr/>
              </a:pPr>
              <a:t>‹#›</a:t>
            </a:fld>
            <a:endParaRPr lang="en-US" altLang="en-US"/>
          </a:p>
        </p:txBody>
      </p:sp>
    </p:spTree>
    <p:extLst>
      <p:ext uri="{BB962C8B-B14F-4D97-AF65-F5344CB8AC3E}">
        <p14:creationId xmlns:p14="http://schemas.microsoft.com/office/powerpoint/2010/main" val="3395671225"/>
      </p:ext>
    </p:extLst>
  </p:cSld>
  <p:clrMapOvr>
    <a:masterClrMapping/>
  </p:clrMapOvr>
  <p:transition/>
</p:sldLayout>
</file>

<file path=ppt/slideLayouts/slideLayout886.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3"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3"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26F2D48B-DA98-9943-BC1C-A3EA9EB5DCED}"/>
              </a:ext>
            </a:extLst>
          </p:cNvPr>
          <p:cNvSpPr>
            <a:spLocks noGrp="1" noChangeArrowheads="1"/>
          </p:cNvSpPr>
          <p:nvPr>
            <p:ph type="ftr" sz="quarter" idx="10"/>
          </p:nvPr>
        </p:nvSpPr>
        <p:spPr/>
        <p:txBody>
          <a:bodyPr/>
          <a:lstStyle>
            <a:lvl1pPr eaLnBrk="0" hangingPunct="0">
              <a:defRPr/>
            </a:lvl1pPr>
          </a:lstStyle>
          <a:p>
            <a:pPr>
              <a:defRPr/>
            </a:pPr>
            <a:endParaRPr lang="en-US" altLang="en-US"/>
          </a:p>
        </p:txBody>
      </p:sp>
      <p:sp>
        <p:nvSpPr>
          <p:cNvPr id="6" name="Rectangle 1030">
            <a:extLst>
              <a:ext uri="{FF2B5EF4-FFF2-40B4-BE49-F238E27FC236}">
                <a16:creationId xmlns:a16="http://schemas.microsoft.com/office/drawing/2014/main" id="{D1997EEF-E597-CB49-82CE-E15B3C1E8B73}"/>
              </a:ext>
            </a:extLst>
          </p:cNvPr>
          <p:cNvSpPr>
            <a:spLocks noGrp="1" noChangeArrowheads="1"/>
          </p:cNvSpPr>
          <p:nvPr>
            <p:ph type="sldNum" sz="quarter" idx="11"/>
          </p:nvPr>
        </p:nvSpPr>
        <p:spPr/>
        <p:txBody>
          <a:bodyPr/>
          <a:lstStyle>
            <a:lvl1pPr eaLnBrk="0" hangingPunct="0">
              <a:defRPr/>
            </a:lvl1pPr>
          </a:lstStyle>
          <a:p>
            <a:pPr>
              <a:defRPr/>
            </a:pPr>
            <a:fld id="{C61C15F8-46C5-1E47-A52A-D0FDBA87F580}" type="slidenum">
              <a:rPr lang="en-US" altLang="en-US"/>
              <a:pPr>
                <a:defRPr/>
              </a:pPr>
              <a:t>‹#›</a:t>
            </a:fld>
            <a:endParaRPr lang="en-US" altLang="en-US"/>
          </a:p>
        </p:txBody>
      </p:sp>
    </p:spTree>
    <p:extLst>
      <p:ext uri="{BB962C8B-B14F-4D97-AF65-F5344CB8AC3E}">
        <p14:creationId xmlns:p14="http://schemas.microsoft.com/office/powerpoint/2010/main" val="273338151"/>
      </p:ext>
    </p:extLst>
  </p:cSld>
  <p:clrMapOvr>
    <a:masterClrMapping/>
  </p:clrMapOvr>
  <p:transition/>
</p:sldLayout>
</file>

<file path=ppt/slideLayouts/slideLayout88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solidFill>
                  <a:srgbClr val="000000"/>
                </a:solidFill>
                <a:latin typeface="Garamond" pitchFamily="-105" charset="0"/>
                <a:ea typeface="Arial" pitchFamily="-105" charset="0"/>
                <a:cs typeface="Arial" pitchFamily="-105" charset="0"/>
              </a:defRPr>
            </a:lvl1pPr>
          </a:lstStyle>
          <a:p>
            <a:pPr eaLnBrk="1" hangingPunct="1">
              <a:defRPr/>
            </a:pPr>
            <a:r>
              <a:rPr lang="en-US"/>
              <a:t>Efficient Runahead Execution</a:t>
            </a: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a:defRPr sz="1200"/>
            </a:lvl1pPr>
          </a:lstStyle>
          <a:p>
            <a:fld id="{08C9543E-5205-9747-9651-834D4A4090BA}" type="slidenum">
              <a:rPr lang="en-US"/>
              <a:pPr/>
              <a:t>‹#›</a:t>
            </a:fld>
            <a:endParaRPr lang="en-US"/>
          </a:p>
        </p:txBody>
      </p:sp>
    </p:spTree>
    <p:extLst>
      <p:ext uri="{BB962C8B-B14F-4D97-AF65-F5344CB8AC3E}">
        <p14:creationId xmlns:p14="http://schemas.microsoft.com/office/powerpoint/2010/main" val="1519692779"/>
      </p:ext>
    </p:extLst>
  </p:cSld>
  <p:clrMapOvr>
    <a:masterClrMapping/>
  </p:clrMapOvr>
  <p:transition/>
</p:sldLayout>
</file>

<file path=ppt/slideLayouts/slideLayout88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228600" y="997527"/>
            <a:ext cx="8610600" cy="51937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27F28456-B93E-5440-A8F9-7EDDF5DA4557}" type="slidenum">
              <a:rPr lang="en-US"/>
              <a:pPr/>
              <a:t>‹#›</a:t>
            </a:fld>
            <a:endParaRPr lang="en-US"/>
          </a:p>
        </p:txBody>
      </p:sp>
    </p:spTree>
    <p:extLst>
      <p:ext uri="{BB962C8B-B14F-4D97-AF65-F5344CB8AC3E}">
        <p14:creationId xmlns:p14="http://schemas.microsoft.com/office/powerpoint/2010/main" val="3146301177"/>
      </p:ext>
    </p:extLst>
  </p:cSld>
  <p:clrMapOvr>
    <a:masterClrMapping/>
  </p:clrMapOvr>
  <p:transition/>
</p:sldLayout>
</file>

<file path=ppt/slideLayouts/slideLayout88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805E74C4-6B34-3540-BD78-3BF22C79F728}" type="slidenum">
              <a:rPr lang="en-US"/>
              <a:pPr/>
              <a:t>‹#›</a:t>
            </a:fld>
            <a:endParaRPr lang="en-US"/>
          </a:p>
        </p:txBody>
      </p:sp>
    </p:spTree>
    <p:extLst>
      <p:ext uri="{BB962C8B-B14F-4D97-AF65-F5344CB8AC3E}">
        <p14:creationId xmlns:p14="http://schemas.microsoft.com/office/powerpoint/2010/main" val="3065118346"/>
      </p:ext>
    </p:extLst>
  </p:cSld>
  <p:clrMapOvr>
    <a:masterClrMapping/>
  </p:clrMapOvr>
  <p:transition/>
</p:sldLayout>
</file>

<file path=ppt/slideLayouts/slideLayout89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8C3A4C24-166C-5343-9210-F74E0D4C9304}" type="slidenum">
              <a:rPr lang="en-US"/>
              <a:pPr/>
              <a:t>‹#›</a:t>
            </a:fld>
            <a:endParaRPr lang="en-US"/>
          </a:p>
        </p:txBody>
      </p:sp>
    </p:spTree>
    <p:extLst>
      <p:ext uri="{BB962C8B-B14F-4D97-AF65-F5344CB8AC3E}">
        <p14:creationId xmlns:p14="http://schemas.microsoft.com/office/powerpoint/2010/main" val="1483246772"/>
      </p:ext>
    </p:extLst>
  </p:cSld>
  <p:clrMapOvr>
    <a:masterClrMapping/>
  </p:clrMapOvr>
  <p:transition/>
</p:sldLayout>
</file>

<file path=ppt/slideLayouts/slideLayout89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713D87D2-DA19-8940-8B3B-FF8552C5B77C}" type="slidenum">
              <a:rPr lang="en-US"/>
              <a:pPr/>
              <a:t>‹#›</a:t>
            </a:fld>
            <a:endParaRPr lang="en-US"/>
          </a:p>
        </p:txBody>
      </p:sp>
    </p:spTree>
    <p:extLst>
      <p:ext uri="{BB962C8B-B14F-4D97-AF65-F5344CB8AC3E}">
        <p14:creationId xmlns:p14="http://schemas.microsoft.com/office/powerpoint/2010/main" val="885478953"/>
      </p:ext>
    </p:extLst>
  </p:cSld>
  <p:clrMapOvr>
    <a:masterClrMapping/>
  </p:clrMapOvr>
  <p:transition/>
</p:sldLayout>
</file>

<file path=ppt/slideLayouts/slideLayout89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A2AE99FD-8268-5940-A9CC-24B1D52103AE}" type="slidenum">
              <a:rPr lang="en-US"/>
              <a:pPr/>
              <a:t>‹#›</a:t>
            </a:fld>
            <a:endParaRPr lang="en-US"/>
          </a:p>
        </p:txBody>
      </p:sp>
    </p:spTree>
    <p:extLst>
      <p:ext uri="{BB962C8B-B14F-4D97-AF65-F5344CB8AC3E}">
        <p14:creationId xmlns:p14="http://schemas.microsoft.com/office/powerpoint/2010/main" val="3253864224"/>
      </p:ext>
    </p:extLst>
  </p:cSld>
  <p:clrMapOvr>
    <a:masterClrMapping/>
  </p:clrMapOvr>
  <p:transition/>
</p:sldLayout>
</file>

<file path=ppt/slideLayouts/slideLayout89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9CE2CAEC-1353-BA41-92DA-2E5E12ABA71A}" type="slidenum">
              <a:rPr lang="en-US"/>
              <a:pPr/>
              <a:t>‹#›</a:t>
            </a:fld>
            <a:endParaRPr lang="en-US"/>
          </a:p>
        </p:txBody>
      </p:sp>
    </p:spTree>
    <p:extLst>
      <p:ext uri="{BB962C8B-B14F-4D97-AF65-F5344CB8AC3E}">
        <p14:creationId xmlns:p14="http://schemas.microsoft.com/office/powerpoint/2010/main" val="3976989733"/>
      </p:ext>
    </p:extLst>
  </p:cSld>
  <p:clrMapOvr>
    <a:masterClrMapping/>
  </p:clrMapOvr>
  <p:transition/>
</p:sldLayout>
</file>

<file path=ppt/slideLayouts/slideLayout89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EED2ADA9-1537-724E-8CE4-71E37348B15C}" type="slidenum">
              <a:rPr lang="en-US"/>
              <a:pPr/>
              <a:t>‹#›</a:t>
            </a:fld>
            <a:endParaRPr lang="en-US"/>
          </a:p>
        </p:txBody>
      </p:sp>
    </p:spTree>
    <p:extLst>
      <p:ext uri="{BB962C8B-B14F-4D97-AF65-F5344CB8AC3E}">
        <p14:creationId xmlns:p14="http://schemas.microsoft.com/office/powerpoint/2010/main" val="1082505316"/>
      </p:ext>
    </p:extLst>
  </p:cSld>
  <p:clrMapOvr>
    <a:masterClrMapping/>
  </p:clrMapOvr>
  <p:transition/>
</p:sldLayout>
</file>

<file path=ppt/slideLayouts/slideLayout89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0FD07FE-2D64-9D48-9FEC-8FE722137A75}" type="slidenum">
              <a:rPr lang="en-US"/>
              <a:pPr/>
              <a:t>‹#›</a:t>
            </a:fld>
            <a:endParaRPr lang="en-US"/>
          </a:p>
        </p:txBody>
      </p:sp>
    </p:spTree>
    <p:extLst>
      <p:ext uri="{BB962C8B-B14F-4D97-AF65-F5344CB8AC3E}">
        <p14:creationId xmlns:p14="http://schemas.microsoft.com/office/powerpoint/2010/main" val="390171636"/>
      </p:ext>
    </p:extLst>
  </p:cSld>
  <p:clrMapOvr>
    <a:masterClrMapping/>
  </p:clrMapOvr>
  <p:transition/>
</p:sldLayout>
</file>

<file path=ppt/slideLayouts/slideLayout89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8EE5A95C-21DE-4C43-BF97-15D8A913B216}" type="slidenum">
              <a:rPr lang="en-US"/>
              <a:pPr/>
              <a:t>‹#›</a:t>
            </a:fld>
            <a:endParaRPr lang="en-US"/>
          </a:p>
        </p:txBody>
      </p:sp>
    </p:spTree>
    <p:extLst>
      <p:ext uri="{BB962C8B-B14F-4D97-AF65-F5344CB8AC3E}">
        <p14:creationId xmlns:p14="http://schemas.microsoft.com/office/powerpoint/2010/main" val="3006189548"/>
      </p:ext>
    </p:extLst>
  </p:cSld>
  <p:clrMapOvr>
    <a:masterClrMapping/>
  </p:clrMapOvr>
  <p:transition/>
</p:sldLayout>
</file>

<file path=ppt/slideLayouts/slideLayout89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8742D8AE-8785-5A4E-95AC-C39405B3DBA1}" type="slidenum">
              <a:rPr lang="en-US"/>
              <a:pPr/>
              <a:t>‹#›</a:t>
            </a:fld>
            <a:endParaRPr lang="en-US"/>
          </a:p>
        </p:txBody>
      </p:sp>
    </p:spTree>
    <p:extLst>
      <p:ext uri="{BB962C8B-B14F-4D97-AF65-F5344CB8AC3E}">
        <p14:creationId xmlns:p14="http://schemas.microsoft.com/office/powerpoint/2010/main" val="536914815"/>
      </p:ext>
    </p:extLst>
  </p:cSld>
  <p:clrMapOvr>
    <a:masterClrMapping/>
  </p:clrMapOvr>
  <p:transition/>
</p:sldLayout>
</file>

<file path=ppt/slideLayouts/slideLayout898.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ClipArt Placeholder 2"/>
          <p:cNvSpPr>
            <a:spLocks noGrp="1"/>
          </p:cNvSpPr>
          <p:nvPr>
            <p:ph type="clipArt" sz="half" idx="1"/>
          </p:nvPr>
        </p:nvSpPr>
        <p:spPr>
          <a:xfrm>
            <a:off x="228600" y="1371600"/>
            <a:ext cx="4229100" cy="4876800"/>
          </a:xfrm>
        </p:spPr>
        <p:txBody>
          <a:bodyPr/>
          <a:lstStyle/>
          <a:p>
            <a:pPr lvl="0"/>
            <a:endParaRPr lang="en-US" noProof="0"/>
          </a:p>
        </p:txBody>
      </p:sp>
      <p:sp>
        <p:nvSpPr>
          <p:cNvPr id="4" name="Text Placeholder 3"/>
          <p:cNvSpPr>
            <a:spLocks noGrp="1"/>
          </p:cNvSpPr>
          <p:nvPr>
            <p:ph type="body" sz="half" idx="2"/>
          </p:nvPr>
        </p:nvSpPr>
        <p:spPr>
          <a:xfrm>
            <a:off x="4610100" y="1371600"/>
            <a:ext cx="42291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719EA279-ECCA-8F44-B787-311CA82BAECD}" type="slidenum">
              <a:rPr lang="en-US"/>
              <a:pPr/>
              <a:t>‹#›</a:t>
            </a:fld>
            <a:endParaRPr lang="en-US"/>
          </a:p>
        </p:txBody>
      </p:sp>
    </p:spTree>
    <p:extLst>
      <p:ext uri="{BB962C8B-B14F-4D97-AF65-F5344CB8AC3E}">
        <p14:creationId xmlns:p14="http://schemas.microsoft.com/office/powerpoint/2010/main" val="405265272"/>
      </p:ext>
    </p:extLst>
  </p:cSld>
  <p:clrMapOvr>
    <a:masterClrMapping/>
  </p:clrMapOvr>
  <p:transition/>
</p:sldLayout>
</file>

<file path=ppt/slideLayouts/slideLayout899.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56"/>
        <p:cNvGrpSpPr/>
        <p:nvPr/>
      </p:nvGrpSpPr>
      <p:grpSpPr>
        <a:xfrm>
          <a:off x="0" y="0"/>
          <a:ext cx="0" cy="0"/>
          <a:chOff x="0" y="0"/>
          <a:chExt cx="0" cy="0"/>
        </a:xfrm>
      </p:grpSpPr>
      <p:sp>
        <p:nvSpPr>
          <p:cNvPr id="57" name="Google Shape;57;p14"/>
          <p:cNvSpPr txBox="1">
            <a:spLocks noGrp="1"/>
          </p:cNvSpPr>
          <p:nvPr>
            <p:ph type="ctrTitle"/>
          </p:nvPr>
        </p:nvSpPr>
        <p:spPr>
          <a:xfrm>
            <a:off x="1143000" y="1122363"/>
            <a:ext cx="6858000" cy="2387600"/>
          </a:xfrm>
          <a:prstGeom prst="rect">
            <a:avLst/>
          </a:prstGeom>
          <a:noFill/>
          <a:ln>
            <a:noFill/>
          </a:ln>
        </p:spPr>
        <p:txBody>
          <a:bodyPr spcFirstLastPara="1" wrap="square" lIns="68575" tIns="34275" rIns="68575" bIns="34275" anchor="b" anchorCtr="0">
            <a:normAutofit/>
          </a:bodyPr>
          <a:lstStyle>
            <a:lvl1pPr lvl="0" algn="ctr">
              <a:lnSpc>
                <a:spcPct val="90000"/>
              </a:lnSpc>
              <a:spcBef>
                <a:spcPts val="0"/>
              </a:spcBef>
              <a:spcAft>
                <a:spcPts val="0"/>
              </a:spcAft>
              <a:buClr>
                <a:schemeClr val="dk1"/>
              </a:buClr>
              <a:buSzPts val="4500"/>
              <a:buFont typeface="Calibri"/>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58" name="Google Shape;58;p14"/>
          <p:cNvSpPr txBox="1">
            <a:spLocks noGrp="1"/>
          </p:cNvSpPr>
          <p:nvPr>
            <p:ph type="subTitle" idx="1"/>
          </p:nvPr>
        </p:nvSpPr>
        <p:spPr>
          <a:xfrm>
            <a:off x="1143000" y="3602038"/>
            <a:ext cx="6858000" cy="1655761"/>
          </a:xfrm>
          <a:prstGeom prst="rect">
            <a:avLst/>
          </a:prstGeom>
          <a:noFill/>
          <a:ln>
            <a:noFill/>
          </a:ln>
        </p:spPr>
        <p:txBody>
          <a:bodyPr spcFirstLastPara="1" wrap="square" lIns="68575" tIns="34275" rIns="68575" bIns="34275" anchor="t" anchorCtr="0">
            <a:normAutofit/>
          </a:bodyPr>
          <a:lstStyle>
            <a:lvl1pPr lvl="0" algn="ctr">
              <a:lnSpc>
                <a:spcPct val="90000"/>
              </a:lnSpc>
              <a:spcBef>
                <a:spcPts val="800"/>
              </a:spcBef>
              <a:spcAft>
                <a:spcPts val="0"/>
              </a:spcAft>
              <a:buClr>
                <a:schemeClr val="dk1"/>
              </a:buClr>
              <a:buSzPts val="1800"/>
              <a:buNone/>
              <a:defRPr sz="1800"/>
            </a:lvl1pPr>
            <a:lvl2pPr lvl="1" algn="ctr">
              <a:lnSpc>
                <a:spcPct val="90000"/>
              </a:lnSpc>
              <a:spcBef>
                <a:spcPts val="400"/>
              </a:spcBef>
              <a:spcAft>
                <a:spcPts val="0"/>
              </a:spcAft>
              <a:buClr>
                <a:schemeClr val="dk1"/>
              </a:buClr>
              <a:buSzPts val="1500"/>
              <a:buNone/>
              <a:defRPr sz="1500"/>
            </a:lvl2pPr>
            <a:lvl3pPr lvl="2" algn="ctr">
              <a:lnSpc>
                <a:spcPct val="90000"/>
              </a:lnSpc>
              <a:spcBef>
                <a:spcPts val="400"/>
              </a:spcBef>
              <a:spcAft>
                <a:spcPts val="0"/>
              </a:spcAft>
              <a:buClr>
                <a:schemeClr val="dk1"/>
              </a:buClr>
              <a:buSzPts val="1400"/>
              <a:buNone/>
              <a:defRPr sz="1400"/>
            </a:lvl3pPr>
            <a:lvl4pPr lvl="3" algn="ctr">
              <a:lnSpc>
                <a:spcPct val="90000"/>
              </a:lnSpc>
              <a:spcBef>
                <a:spcPts val="400"/>
              </a:spcBef>
              <a:spcAft>
                <a:spcPts val="0"/>
              </a:spcAft>
              <a:buClr>
                <a:schemeClr val="dk1"/>
              </a:buClr>
              <a:buSzPts val="1200"/>
              <a:buNone/>
              <a:defRPr sz="1200"/>
            </a:lvl4pPr>
            <a:lvl5pPr lvl="4" algn="ctr">
              <a:lnSpc>
                <a:spcPct val="90000"/>
              </a:lnSpc>
              <a:spcBef>
                <a:spcPts val="400"/>
              </a:spcBef>
              <a:spcAft>
                <a:spcPts val="0"/>
              </a:spcAft>
              <a:buClr>
                <a:schemeClr val="dk1"/>
              </a:buClr>
              <a:buSzPts val="1200"/>
              <a:buNone/>
              <a:defRPr sz="1200"/>
            </a:lvl5pPr>
            <a:lvl6pPr lvl="5" algn="ctr">
              <a:lnSpc>
                <a:spcPct val="90000"/>
              </a:lnSpc>
              <a:spcBef>
                <a:spcPts val="400"/>
              </a:spcBef>
              <a:spcAft>
                <a:spcPts val="0"/>
              </a:spcAft>
              <a:buClr>
                <a:schemeClr val="dk1"/>
              </a:buClr>
              <a:buSzPts val="1200"/>
              <a:buNone/>
              <a:defRPr sz="1200"/>
            </a:lvl6pPr>
            <a:lvl7pPr lvl="6" algn="ctr">
              <a:lnSpc>
                <a:spcPct val="90000"/>
              </a:lnSpc>
              <a:spcBef>
                <a:spcPts val="400"/>
              </a:spcBef>
              <a:spcAft>
                <a:spcPts val="0"/>
              </a:spcAft>
              <a:buClr>
                <a:schemeClr val="dk1"/>
              </a:buClr>
              <a:buSzPts val="1200"/>
              <a:buNone/>
              <a:defRPr sz="1200"/>
            </a:lvl7pPr>
            <a:lvl8pPr lvl="7" algn="ctr">
              <a:lnSpc>
                <a:spcPct val="90000"/>
              </a:lnSpc>
              <a:spcBef>
                <a:spcPts val="400"/>
              </a:spcBef>
              <a:spcAft>
                <a:spcPts val="0"/>
              </a:spcAft>
              <a:buClr>
                <a:schemeClr val="dk1"/>
              </a:buClr>
              <a:buSzPts val="1200"/>
              <a:buNone/>
              <a:defRPr sz="1200"/>
            </a:lvl8pPr>
            <a:lvl9pPr lvl="8" algn="ctr">
              <a:lnSpc>
                <a:spcPct val="90000"/>
              </a:lnSpc>
              <a:spcBef>
                <a:spcPts val="400"/>
              </a:spcBef>
              <a:spcAft>
                <a:spcPts val="0"/>
              </a:spcAft>
              <a:buClr>
                <a:schemeClr val="dk1"/>
              </a:buClr>
              <a:buSzPts val="1200"/>
              <a:buNone/>
              <a:defRPr sz="1200"/>
            </a:lvl9pPr>
          </a:lstStyle>
          <a:p>
            <a:endParaRPr/>
          </a:p>
        </p:txBody>
      </p:sp>
      <p:sp>
        <p:nvSpPr>
          <p:cNvPr id="59" name="Google Shape;59;p14"/>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0" name="Google Shape;60;p14"/>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1" name="Google Shape;61;p14"/>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52468927"/>
      </p:ext>
    </p:extLst>
  </p:cSld>
  <p:clrMapOvr>
    <a:masterClrMapping/>
  </p:clrMapOvr>
  <p:hf sldNum="0" hdr="0" ftr="0" dt="0"/>
</p:sldLayout>
</file>

<file path=ppt/slideLayouts/slideLayout900.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62"/>
        <p:cNvGrpSpPr/>
        <p:nvPr/>
      </p:nvGrpSpPr>
      <p:grpSpPr>
        <a:xfrm>
          <a:off x="0" y="0"/>
          <a:ext cx="0" cy="0"/>
          <a:chOff x="0" y="0"/>
          <a:chExt cx="0" cy="0"/>
        </a:xfrm>
      </p:grpSpPr>
      <p:sp>
        <p:nvSpPr>
          <p:cNvPr id="63" name="Google Shape;63;p15"/>
          <p:cNvSpPr txBox="1">
            <a:spLocks noGrp="1"/>
          </p:cNvSpPr>
          <p:nvPr>
            <p:ph type="title"/>
          </p:nvPr>
        </p:nvSpPr>
        <p:spPr>
          <a:xfrm>
            <a:off x="196388" y="86648"/>
            <a:ext cx="8787592"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264478"/>
              </a:buClr>
              <a:buSzPts val="3300"/>
              <a:buFont typeface="Garamond"/>
              <a:buNone/>
              <a:defRPr b="1">
                <a:solidFill>
                  <a:srgbClr val="264478"/>
                </a:solidFill>
                <a:latin typeface="Garamond"/>
                <a:ea typeface="Garamond"/>
                <a:cs typeface="Garamond"/>
                <a:sym typeface="Garamond"/>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64" name="Google Shape;64;p15"/>
          <p:cNvSpPr txBox="1">
            <a:spLocks noGrp="1"/>
          </p:cNvSpPr>
          <p:nvPr>
            <p:ph type="body" idx="1"/>
          </p:nvPr>
        </p:nvSpPr>
        <p:spPr>
          <a:xfrm>
            <a:off x="196388" y="1512916"/>
            <a:ext cx="8787592" cy="5345083"/>
          </a:xfrm>
          <a:prstGeom prst="rect">
            <a:avLst/>
          </a:prstGeom>
          <a:noFill/>
          <a:ln>
            <a:noFill/>
          </a:ln>
        </p:spPr>
        <p:txBody>
          <a:bodyPr spcFirstLastPara="1" wrap="square" lIns="68575" tIns="34275" rIns="68575" bIns="34275" anchor="t" anchorCtr="0">
            <a:normAutofit/>
          </a:bodyPr>
          <a:lstStyle>
            <a:lvl1pPr marL="457200" lvl="0" indent="-342900" algn="l">
              <a:lnSpc>
                <a:spcPct val="90000"/>
              </a:lnSpc>
              <a:spcBef>
                <a:spcPts val="800"/>
              </a:spcBef>
              <a:spcAft>
                <a:spcPts val="0"/>
              </a:spcAft>
              <a:buClr>
                <a:schemeClr val="dk1"/>
              </a:buClr>
              <a:buSzPts val="1800"/>
              <a:buChar char="•"/>
              <a:defRPr sz="1800">
                <a:latin typeface="Tahoma"/>
                <a:ea typeface="Tahoma"/>
                <a:cs typeface="Tahoma"/>
                <a:sym typeface="Tahoma"/>
              </a:defRPr>
            </a:lvl1pPr>
            <a:lvl2pPr marL="914400" lvl="1" indent="-336550" algn="l">
              <a:lnSpc>
                <a:spcPct val="90000"/>
              </a:lnSpc>
              <a:spcBef>
                <a:spcPts val="400"/>
              </a:spcBef>
              <a:spcAft>
                <a:spcPts val="0"/>
              </a:spcAft>
              <a:buClr>
                <a:schemeClr val="dk1"/>
              </a:buClr>
              <a:buSzPts val="1700"/>
              <a:buChar char="•"/>
              <a:defRPr sz="1700">
                <a:latin typeface="Tahoma"/>
                <a:ea typeface="Tahoma"/>
                <a:cs typeface="Tahoma"/>
                <a:sym typeface="Tahoma"/>
              </a:defRPr>
            </a:lvl2pPr>
            <a:lvl3pPr marL="1371600" lvl="2" indent="-323850" algn="l">
              <a:lnSpc>
                <a:spcPct val="90000"/>
              </a:lnSpc>
              <a:spcBef>
                <a:spcPts val="400"/>
              </a:spcBef>
              <a:spcAft>
                <a:spcPts val="0"/>
              </a:spcAft>
              <a:buClr>
                <a:schemeClr val="dk1"/>
              </a:buClr>
              <a:buSzPts val="1500"/>
              <a:buChar char="•"/>
              <a:defRPr>
                <a:latin typeface="Tahoma"/>
                <a:ea typeface="Tahoma"/>
                <a:cs typeface="Tahoma"/>
                <a:sym typeface="Tahoma"/>
              </a:defRPr>
            </a:lvl3pPr>
            <a:lvl4pPr marL="1828800" lvl="3" indent="-317500" algn="l">
              <a:lnSpc>
                <a:spcPct val="90000"/>
              </a:lnSpc>
              <a:spcBef>
                <a:spcPts val="400"/>
              </a:spcBef>
              <a:spcAft>
                <a:spcPts val="0"/>
              </a:spcAft>
              <a:buClr>
                <a:schemeClr val="dk1"/>
              </a:buClr>
              <a:buSzPts val="1400"/>
              <a:buChar char="•"/>
              <a:defRPr>
                <a:latin typeface="Tahoma"/>
                <a:ea typeface="Tahoma"/>
                <a:cs typeface="Tahoma"/>
                <a:sym typeface="Tahoma"/>
              </a:defRPr>
            </a:lvl4pPr>
            <a:lvl5pPr marL="2286000" lvl="4" indent="-317500" algn="l">
              <a:lnSpc>
                <a:spcPct val="90000"/>
              </a:lnSpc>
              <a:spcBef>
                <a:spcPts val="400"/>
              </a:spcBef>
              <a:spcAft>
                <a:spcPts val="0"/>
              </a:spcAft>
              <a:buClr>
                <a:schemeClr val="dk1"/>
              </a:buClr>
              <a:buSzPts val="1400"/>
              <a:buChar char="•"/>
              <a:defRPr>
                <a:latin typeface="Tahoma"/>
                <a:ea typeface="Tahoma"/>
                <a:cs typeface="Tahoma"/>
                <a:sym typeface="Tahoma"/>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65" name="Google Shape;65;p15"/>
          <p:cNvSpPr txBox="1">
            <a:spLocks noGrp="1"/>
          </p:cNvSpPr>
          <p:nvPr>
            <p:ph type="dt" idx="10"/>
          </p:nvPr>
        </p:nvSpPr>
        <p:spPr>
          <a:xfrm>
            <a:off x="628650" y="6493507"/>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6" name="Google Shape;66;p15"/>
          <p:cNvSpPr txBox="1">
            <a:spLocks noGrp="1"/>
          </p:cNvSpPr>
          <p:nvPr>
            <p:ph type="ftr" idx="11"/>
          </p:nvPr>
        </p:nvSpPr>
        <p:spPr>
          <a:xfrm>
            <a:off x="3028950" y="6493507"/>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7" name="Google Shape;67;p15"/>
          <p:cNvSpPr txBox="1">
            <a:spLocks noGrp="1"/>
          </p:cNvSpPr>
          <p:nvPr>
            <p:ph type="sldNum" idx="12"/>
          </p:nvPr>
        </p:nvSpPr>
        <p:spPr>
          <a:xfrm>
            <a:off x="7084517" y="6493507"/>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sz="1200" b="1">
                <a:solidFill>
                  <a:schemeClr val="dk1"/>
                </a:solidFill>
                <a:latin typeface="Calibri"/>
                <a:ea typeface="Calibri"/>
                <a:cs typeface="Calibri"/>
                <a:sym typeface="Calibri"/>
              </a:defRPr>
            </a:lvl1pPr>
            <a:lvl2pPr marL="0" lvl="1" indent="0" algn="r">
              <a:spcBef>
                <a:spcPts val="0"/>
              </a:spcBef>
              <a:buNone/>
              <a:defRPr sz="1200" b="1">
                <a:solidFill>
                  <a:schemeClr val="dk1"/>
                </a:solidFill>
                <a:latin typeface="Calibri"/>
                <a:ea typeface="Calibri"/>
                <a:cs typeface="Calibri"/>
                <a:sym typeface="Calibri"/>
              </a:defRPr>
            </a:lvl2pPr>
            <a:lvl3pPr marL="0" lvl="2" indent="0" algn="r">
              <a:spcBef>
                <a:spcPts val="0"/>
              </a:spcBef>
              <a:buNone/>
              <a:defRPr sz="1200" b="1">
                <a:solidFill>
                  <a:schemeClr val="dk1"/>
                </a:solidFill>
                <a:latin typeface="Calibri"/>
                <a:ea typeface="Calibri"/>
                <a:cs typeface="Calibri"/>
                <a:sym typeface="Calibri"/>
              </a:defRPr>
            </a:lvl3pPr>
            <a:lvl4pPr marL="0" lvl="3" indent="0" algn="r">
              <a:spcBef>
                <a:spcPts val="0"/>
              </a:spcBef>
              <a:buNone/>
              <a:defRPr sz="1200" b="1">
                <a:solidFill>
                  <a:schemeClr val="dk1"/>
                </a:solidFill>
                <a:latin typeface="Calibri"/>
                <a:ea typeface="Calibri"/>
                <a:cs typeface="Calibri"/>
                <a:sym typeface="Calibri"/>
              </a:defRPr>
            </a:lvl4pPr>
            <a:lvl5pPr marL="0" lvl="4" indent="0" algn="r">
              <a:spcBef>
                <a:spcPts val="0"/>
              </a:spcBef>
              <a:buNone/>
              <a:defRPr sz="1200" b="1">
                <a:solidFill>
                  <a:schemeClr val="dk1"/>
                </a:solidFill>
                <a:latin typeface="Calibri"/>
                <a:ea typeface="Calibri"/>
                <a:cs typeface="Calibri"/>
                <a:sym typeface="Calibri"/>
              </a:defRPr>
            </a:lvl5pPr>
            <a:lvl6pPr marL="0" lvl="5" indent="0" algn="r">
              <a:spcBef>
                <a:spcPts val="0"/>
              </a:spcBef>
              <a:buNone/>
              <a:defRPr sz="1200" b="1">
                <a:solidFill>
                  <a:schemeClr val="dk1"/>
                </a:solidFill>
                <a:latin typeface="Calibri"/>
                <a:ea typeface="Calibri"/>
                <a:cs typeface="Calibri"/>
                <a:sym typeface="Calibri"/>
              </a:defRPr>
            </a:lvl6pPr>
            <a:lvl7pPr marL="0" lvl="6" indent="0" algn="r">
              <a:spcBef>
                <a:spcPts val="0"/>
              </a:spcBef>
              <a:buNone/>
              <a:defRPr sz="1200" b="1">
                <a:solidFill>
                  <a:schemeClr val="dk1"/>
                </a:solidFill>
                <a:latin typeface="Calibri"/>
                <a:ea typeface="Calibri"/>
                <a:cs typeface="Calibri"/>
                <a:sym typeface="Calibri"/>
              </a:defRPr>
            </a:lvl7pPr>
            <a:lvl8pPr marL="0" lvl="7" indent="0" algn="r">
              <a:spcBef>
                <a:spcPts val="0"/>
              </a:spcBef>
              <a:buNone/>
              <a:defRPr sz="1200" b="1">
                <a:solidFill>
                  <a:schemeClr val="dk1"/>
                </a:solidFill>
                <a:latin typeface="Calibri"/>
                <a:ea typeface="Calibri"/>
                <a:cs typeface="Calibri"/>
                <a:sym typeface="Calibri"/>
              </a:defRPr>
            </a:lvl8pPr>
            <a:lvl9pPr marL="0" lvl="8" indent="0" algn="r">
              <a:spcBef>
                <a:spcPts val="0"/>
              </a:spcBef>
              <a:buNone/>
              <a:defRPr sz="1200" b="1">
                <a:solidFill>
                  <a:schemeClr val="dk1"/>
                </a:solidFill>
                <a:latin typeface="Calibri"/>
                <a:ea typeface="Calibri"/>
                <a:cs typeface="Calibri"/>
                <a:sym typeface="Calibri"/>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219029924"/>
      </p:ext>
    </p:extLst>
  </p:cSld>
  <p:clrMapOvr>
    <a:masterClrMapping/>
  </p:clrMapOvr>
  <p:hf sldNum="0" hdr="0" ftr="0" dt="0"/>
</p:sldLayout>
</file>

<file path=ppt/slideLayouts/slideLayout901.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68"/>
        <p:cNvGrpSpPr/>
        <p:nvPr/>
      </p:nvGrpSpPr>
      <p:grpSpPr>
        <a:xfrm>
          <a:off x="0" y="0"/>
          <a:ext cx="0" cy="0"/>
          <a:chOff x="0" y="0"/>
          <a:chExt cx="0" cy="0"/>
        </a:xfrm>
      </p:grpSpPr>
      <p:sp>
        <p:nvSpPr>
          <p:cNvPr id="69" name="Google Shape;69;p16"/>
          <p:cNvSpPr txBox="1">
            <a:spLocks noGrp="1"/>
          </p:cNvSpPr>
          <p:nvPr>
            <p:ph type="title"/>
          </p:nvPr>
        </p:nvSpPr>
        <p:spPr>
          <a:xfrm>
            <a:off x="623888" y="1709740"/>
            <a:ext cx="7886700" cy="2852737"/>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4500"/>
              <a:buFont typeface="Calibri"/>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70" name="Google Shape;70;p16"/>
          <p:cNvSpPr txBox="1">
            <a:spLocks noGrp="1"/>
          </p:cNvSpPr>
          <p:nvPr>
            <p:ph type="body" idx="1"/>
          </p:nvPr>
        </p:nvSpPr>
        <p:spPr>
          <a:xfrm>
            <a:off x="623888" y="4589463"/>
            <a:ext cx="7886700" cy="1500187"/>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rgbClr val="888888"/>
              </a:buClr>
              <a:buSzPts val="1800"/>
              <a:buNone/>
              <a:defRPr sz="1800">
                <a:solidFill>
                  <a:srgbClr val="888888"/>
                </a:solidFill>
              </a:defRPr>
            </a:lvl1pPr>
            <a:lvl2pPr marL="914400" lvl="1" indent="-228600" algn="l">
              <a:lnSpc>
                <a:spcPct val="90000"/>
              </a:lnSpc>
              <a:spcBef>
                <a:spcPts val="400"/>
              </a:spcBef>
              <a:spcAft>
                <a:spcPts val="0"/>
              </a:spcAft>
              <a:buClr>
                <a:srgbClr val="888888"/>
              </a:buClr>
              <a:buSzPts val="1500"/>
              <a:buNone/>
              <a:defRPr sz="1500">
                <a:solidFill>
                  <a:srgbClr val="888888"/>
                </a:solidFill>
              </a:defRPr>
            </a:lvl2pPr>
            <a:lvl3pPr marL="1371600" lvl="2" indent="-228600" algn="l">
              <a:lnSpc>
                <a:spcPct val="90000"/>
              </a:lnSpc>
              <a:spcBef>
                <a:spcPts val="400"/>
              </a:spcBef>
              <a:spcAft>
                <a:spcPts val="0"/>
              </a:spcAft>
              <a:buClr>
                <a:srgbClr val="888888"/>
              </a:buClr>
              <a:buSzPts val="1400"/>
              <a:buNone/>
              <a:defRPr sz="1400">
                <a:solidFill>
                  <a:srgbClr val="888888"/>
                </a:solidFill>
              </a:defRPr>
            </a:lvl3pPr>
            <a:lvl4pPr marL="1828800" lvl="3" indent="-228600" algn="l">
              <a:lnSpc>
                <a:spcPct val="90000"/>
              </a:lnSpc>
              <a:spcBef>
                <a:spcPts val="400"/>
              </a:spcBef>
              <a:spcAft>
                <a:spcPts val="0"/>
              </a:spcAft>
              <a:buClr>
                <a:srgbClr val="888888"/>
              </a:buClr>
              <a:buSzPts val="1200"/>
              <a:buNone/>
              <a:defRPr sz="1200">
                <a:solidFill>
                  <a:srgbClr val="888888"/>
                </a:solidFill>
              </a:defRPr>
            </a:lvl4pPr>
            <a:lvl5pPr marL="2286000" lvl="4" indent="-228600" algn="l">
              <a:lnSpc>
                <a:spcPct val="90000"/>
              </a:lnSpc>
              <a:spcBef>
                <a:spcPts val="400"/>
              </a:spcBef>
              <a:spcAft>
                <a:spcPts val="0"/>
              </a:spcAft>
              <a:buClr>
                <a:srgbClr val="888888"/>
              </a:buClr>
              <a:buSzPts val="1200"/>
              <a:buNone/>
              <a:defRPr sz="1200">
                <a:solidFill>
                  <a:srgbClr val="888888"/>
                </a:solidFill>
              </a:defRPr>
            </a:lvl5pPr>
            <a:lvl6pPr marL="2743200" lvl="5" indent="-228600" algn="l">
              <a:lnSpc>
                <a:spcPct val="90000"/>
              </a:lnSpc>
              <a:spcBef>
                <a:spcPts val="400"/>
              </a:spcBef>
              <a:spcAft>
                <a:spcPts val="0"/>
              </a:spcAft>
              <a:buClr>
                <a:srgbClr val="888888"/>
              </a:buClr>
              <a:buSzPts val="1200"/>
              <a:buNone/>
              <a:defRPr sz="1200">
                <a:solidFill>
                  <a:srgbClr val="888888"/>
                </a:solidFill>
              </a:defRPr>
            </a:lvl6pPr>
            <a:lvl7pPr marL="3200400" lvl="6" indent="-228600" algn="l">
              <a:lnSpc>
                <a:spcPct val="90000"/>
              </a:lnSpc>
              <a:spcBef>
                <a:spcPts val="400"/>
              </a:spcBef>
              <a:spcAft>
                <a:spcPts val="0"/>
              </a:spcAft>
              <a:buClr>
                <a:srgbClr val="888888"/>
              </a:buClr>
              <a:buSzPts val="1200"/>
              <a:buNone/>
              <a:defRPr sz="1200">
                <a:solidFill>
                  <a:srgbClr val="888888"/>
                </a:solidFill>
              </a:defRPr>
            </a:lvl7pPr>
            <a:lvl8pPr marL="3657600" lvl="7" indent="-228600" algn="l">
              <a:lnSpc>
                <a:spcPct val="90000"/>
              </a:lnSpc>
              <a:spcBef>
                <a:spcPts val="400"/>
              </a:spcBef>
              <a:spcAft>
                <a:spcPts val="0"/>
              </a:spcAft>
              <a:buClr>
                <a:srgbClr val="888888"/>
              </a:buClr>
              <a:buSzPts val="1200"/>
              <a:buNone/>
              <a:defRPr sz="1200">
                <a:solidFill>
                  <a:srgbClr val="888888"/>
                </a:solidFill>
              </a:defRPr>
            </a:lvl8pPr>
            <a:lvl9pPr marL="4114800" lvl="8" indent="-228600" algn="l">
              <a:lnSpc>
                <a:spcPct val="90000"/>
              </a:lnSpc>
              <a:spcBef>
                <a:spcPts val="400"/>
              </a:spcBef>
              <a:spcAft>
                <a:spcPts val="0"/>
              </a:spcAft>
              <a:buClr>
                <a:srgbClr val="888888"/>
              </a:buClr>
              <a:buSzPts val="1200"/>
              <a:buNone/>
              <a:defRPr sz="1200">
                <a:solidFill>
                  <a:srgbClr val="888888"/>
                </a:solidFill>
              </a:defRPr>
            </a:lvl9pPr>
          </a:lstStyle>
          <a:p>
            <a:endParaRPr/>
          </a:p>
        </p:txBody>
      </p:sp>
      <p:sp>
        <p:nvSpPr>
          <p:cNvPr id="71" name="Google Shape;71;p16"/>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2" name="Google Shape;72;p16"/>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3" name="Google Shape;73;p16"/>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64711593"/>
      </p:ext>
    </p:extLst>
  </p:cSld>
  <p:clrMapOvr>
    <a:masterClrMapping/>
  </p:clrMapOvr>
  <p:hf sldNum="0" hdr="0" ftr="0" dt="0"/>
</p:sldLayout>
</file>

<file path=ppt/slideLayouts/slideLayout902.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74"/>
        <p:cNvGrpSpPr/>
        <p:nvPr/>
      </p:nvGrpSpPr>
      <p:grpSpPr>
        <a:xfrm>
          <a:off x="0" y="0"/>
          <a:ext cx="0" cy="0"/>
          <a:chOff x="0" y="0"/>
          <a:chExt cx="0" cy="0"/>
        </a:xfrm>
      </p:grpSpPr>
      <p:sp>
        <p:nvSpPr>
          <p:cNvPr id="75" name="Google Shape;75;p17"/>
          <p:cNvSpPr txBox="1">
            <a:spLocks noGrp="1"/>
          </p:cNvSpPr>
          <p:nvPr>
            <p:ph type="title"/>
          </p:nvPr>
        </p:nvSpPr>
        <p:spPr>
          <a:xfrm>
            <a:off x="628650" y="365125"/>
            <a:ext cx="78867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76" name="Google Shape;76;p17"/>
          <p:cNvSpPr txBox="1">
            <a:spLocks noGrp="1"/>
          </p:cNvSpPr>
          <p:nvPr>
            <p:ph type="body" idx="1"/>
          </p:nvPr>
        </p:nvSpPr>
        <p:spPr>
          <a:xfrm>
            <a:off x="628650" y="1825625"/>
            <a:ext cx="3886200" cy="4351339"/>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77" name="Google Shape;77;p17"/>
          <p:cNvSpPr txBox="1">
            <a:spLocks noGrp="1"/>
          </p:cNvSpPr>
          <p:nvPr>
            <p:ph type="body" idx="2"/>
          </p:nvPr>
        </p:nvSpPr>
        <p:spPr>
          <a:xfrm>
            <a:off x="4629150" y="1825625"/>
            <a:ext cx="3886200" cy="4351339"/>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78" name="Google Shape;78;p17"/>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9" name="Google Shape;79;p17"/>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0" name="Google Shape;80;p17"/>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237204818"/>
      </p:ext>
    </p:extLst>
  </p:cSld>
  <p:clrMapOvr>
    <a:masterClrMapping/>
  </p:clrMapOvr>
  <p:hf sldNum="0" hdr="0" ftr="0" dt="0"/>
</p:sldLayout>
</file>

<file path=ppt/slideLayouts/slideLayout903.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81"/>
        <p:cNvGrpSpPr/>
        <p:nvPr/>
      </p:nvGrpSpPr>
      <p:grpSpPr>
        <a:xfrm>
          <a:off x="0" y="0"/>
          <a:ext cx="0" cy="0"/>
          <a:chOff x="0" y="0"/>
          <a:chExt cx="0" cy="0"/>
        </a:xfrm>
      </p:grpSpPr>
      <p:sp>
        <p:nvSpPr>
          <p:cNvPr id="82" name="Google Shape;82;p18"/>
          <p:cNvSpPr txBox="1">
            <a:spLocks noGrp="1"/>
          </p:cNvSpPr>
          <p:nvPr>
            <p:ph type="title"/>
          </p:nvPr>
        </p:nvSpPr>
        <p:spPr>
          <a:xfrm>
            <a:off x="629841" y="365125"/>
            <a:ext cx="78867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83" name="Google Shape;83;p18"/>
          <p:cNvSpPr txBox="1">
            <a:spLocks noGrp="1"/>
          </p:cNvSpPr>
          <p:nvPr>
            <p:ph type="body" idx="1"/>
          </p:nvPr>
        </p:nvSpPr>
        <p:spPr>
          <a:xfrm>
            <a:off x="629841" y="1681163"/>
            <a:ext cx="3868340" cy="823912"/>
          </a:xfrm>
          <a:prstGeom prst="rect">
            <a:avLst/>
          </a:prstGeom>
          <a:noFill/>
          <a:ln>
            <a:noFill/>
          </a:ln>
        </p:spPr>
        <p:txBody>
          <a:bodyPr spcFirstLastPara="1" wrap="square" lIns="68575" tIns="34275" rIns="68575" bIns="34275" anchor="b" anchorCtr="0">
            <a:normAutofit/>
          </a:bodyPr>
          <a:lstStyle>
            <a:lvl1pPr marL="457200" lvl="0" indent="-228600" algn="l">
              <a:lnSpc>
                <a:spcPct val="90000"/>
              </a:lnSpc>
              <a:spcBef>
                <a:spcPts val="800"/>
              </a:spcBef>
              <a:spcAft>
                <a:spcPts val="0"/>
              </a:spcAft>
              <a:buClr>
                <a:schemeClr val="dk1"/>
              </a:buClr>
              <a:buSzPts val="1800"/>
              <a:buNone/>
              <a:defRPr sz="1800" b="1"/>
            </a:lvl1pPr>
            <a:lvl2pPr marL="914400" lvl="1" indent="-228600" algn="l">
              <a:lnSpc>
                <a:spcPct val="90000"/>
              </a:lnSpc>
              <a:spcBef>
                <a:spcPts val="400"/>
              </a:spcBef>
              <a:spcAft>
                <a:spcPts val="0"/>
              </a:spcAft>
              <a:buClr>
                <a:schemeClr val="dk1"/>
              </a:buClr>
              <a:buSzPts val="1500"/>
              <a:buNone/>
              <a:defRPr sz="1500" b="1"/>
            </a:lvl2pPr>
            <a:lvl3pPr marL="1371600" lvl="2" indent="-228600" algn="l">
              <a:lnSpc>
                <a:spcPct val="90000"/>
              </a:lnSpc>
              <a:spcBef>
                <a:spcPts val="400"/>
              </a:spcBef>
              <a:spcAft>
                <a:spcPts val="0"/>
              </a:spcAft>
              <a:buClr>
                <a:schemeClr val="dk1"/>
              </a:buClr>
              <a:buSzPts val="1400"/>
              <a:buNone/>
              <a:defRPr sz="1400" b="1"/>
            </a:lvl3pPr>
            <a:lvl4pPr marL="1828800" lvl="3" indent="-228600" algn="l">
              <a:lnSpc>
                <a:spcPct val="90000"/>
              </a:lnSpc>
              <a:spcBef>
                <a:spcPts val="400"/>
              </a:spcBef>
              <a:spcAft>
                <a:spcPts val="0"/>
              </a:spcAft>
              <a:buClr>
                <a:schemeClr val="dk1"/>
              </a:buClr>
              <a:buSzPts val="1200"/>
              <a:buNone/>
              <a:defRPr sz="1200" b="1"/>
            </a:lvl4pPr>
            <a:lvl5pPr marL="2286000" lvl="4" indent="-228600" algn="l">
              <a:lnSpc>
                <a:spcPct val="90000"/>
              </a:lnSpc>
              <a:spcBef>
                <a:spcPts val="400"/>
              </a:spcBef>
              <a:spcAft>
                <a:spcPts val="0"/>
              </a:spcAft>
              <a:buClr>
                <a:schemeClr val="dk1"/>
              </a:buClr>
              <a:buSzPts val="1200"/>
              <a:buNone/>
              <a:defRPr sz="1200" b="1"/>
            </a:lvl5pPr>
            <a:lvl6pPr marL="2743200" lvl="5" indent="-228600" algn="l">
              <a:lnSpc>
                <a:spcPct val="90000"/>
              </a:lnSpc>
              <a:spcBef>
                <a:spcPts val="400"/>
              </a:spcBef>
              <a:spcAft>
                <a:spcPts val="0"/>
              </a:spcAft>
              <a:buClr>
                <a:schemeClr val="dk1"/>
              </a:buClr>
              <a:buSzPts val="1200"/>
              <a:buNone/>
              <a:defRPr sz="1200" b="1"/>
            </a:lvl6pPr>
            <a:lvl7pPr marL="3200400" lvl="6" indent="-228600" algn="l">
              <a:lnSpc>
                <a:spcPct val="90000"/>
              </a:lnSpc>
              <a:spcBef>
                <a:spcPts val="400"/>
              </a:spcBef>
              <a:spcAft>
                <a:spcPts val="0"/>
              </a:spcAft>
              <a:buClr>
                <a:schemeClr val="dk1"/>
              </a:buClr>
              <a:buSzPts val="1200"/>
              <a:buNone/>
              <a:defRPr sz="1200" b="1"/>
            </a:lvl7pPr>
            <a:lvl8pPr marL="3657600" lvl="7" indent="-228600" algn="l">
              <a:lnSpc>
                <a:spcPct val="90000"/>
              </a:lnSpc>
              <a:spcBef>
                <a:spcPts val="400"/>
              </a:spcBef>
              <a:spcAft>
                <a:spcPts val="0"/>
              </a:spcAft>
              <a:buClr>
                <a:schemeClr val="dk1"/>
              </a:buClr>
              <a:buSzPts val="1200"/>
              <a:buNone/>
              <a:defRPr sz="1200" b="1"/>
            </a:lvl8pPr>
            <a:lvl9pPr marL="4114800" lvl="8" indent="-228600" algn="l">
              <a:lnSpc>
                <a:spcPct val="90000"/>
              </a:lnSpc>
              <a:spcBef>
                <a:spcPts val="400"/>
              </a:spcBef>
              <a:spcAft>
                <a:spcPts val="0"/>
              </a:spcAft>
              <a:buClr>
                <a:schemeClr val="dk1"/>
              </a:buClr>
              <a:buSzPts val="1200"/>
              <a:buNone/>
              <a:defRPr sz="1200" b="1"/>
            </a:lvl9pPr>
          </a:lstStyle>
          <a:p>
            <a:endParaRPr/>
          </a:p>
        </p:txBody>
      </p:sp>
      <p:sp>
        <p:nvSpPr>
          <p:cNvPr id="84" name="Google Shape;84;p18"/>
          <p:cNvSpPr txBox="1">
            <a:spLocks noGrp="1"/>
          </p:cNvSpPr>
          <p:nvPr>
            <p:ph type="body" idx="2"/>
          </p:nvPr>
        </p:nvSpPr>
        <p:spPr>
          <a:xfrm>
            <a:off x="629841" y="2505075"/>
            <a:ext cx="3868340" cy="3684588"/>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85" name="Google Shape;85;p18"/>
          <p:cNvSpPr txBox="1">
            <a:spLocks noGrp="1"/>
          </p:cNvSpPr>
          <p:nvPr>
            <p:ph type="body" idx="3"/>
          </p:nvPr>
        </p:nvSpPr>
        <p:spPr>
          <a:xfrm>
            <a:off x="4629151" y="1681163"/>
            <a:ext cx="3887391" cy="823912"/>
          </a:xfrm>
          <a:prstGeom prst="rect">
            <a:avLst/>
          </a:prstGeom>
          <a:noFill/>
          <a:ln>
            <a:noFill/>
          </a:ln>
        </p:spPr>
        <p:txBody>
          <a:bodyPr spcFirstLastPara="1" wrap="square" lIns="68575" tIns="34275" rIns="68575" bIns="34275" anchor="b" anchorCtr="0">
            <a:normAutofit/>
          </a:bodyPr>
          <a:lstStyle>
            <a:lvl1pPr marL="457200" lvl="0" indent="-228600" algn="l">
              <a:lnSpc>
                <a:spcPct val="90000"/>
              </a:lnSpc>
              <a:spcBef>
                <a:spcPts val="800"/>
              </a:spcBef>
              <a:spcAft>
                <a:spcPts val="0"/>
              </a:spcAft>
              <a:buClr>
                <a:schemeClr val="dk1"/>
              </a:buClr>
              <a:buSzPts val="1800"/>
              <a:buNone/>
              <a:defRPr sz="1800" b="1"/>
            </a:lvl1pPr>
            <a:lvl2pPr marL="914400" lvl="1" indent="-228600" algn="l">
              <a:lnSpc>
                <a:spcPct val="90000"/>
              </a:lnSpc>
              <a:spcBef>
                <a:spcPts val="400"/>
              </a:spcBef>
              <a:spcAft>
                <a:spcPts val="0"/>
              </a:spcAft>
              <a:buClr>
                <a:schemeClr val="dk1"/>
              </a:buClr>
              <a:buSzPts val="1500"/>
              <a:buNone/>
              <a:defRPr sz="1500" b="1"/>
            </a:lvl2pPr>
            <a:lvl3pPr marL="1371600" lvl="2" indent="-228600" algn="l">
              <a:lnSpc>
                <a:spcPct val="90000"/>
              </a:lnSpc>
              <a:spcBef>
                <a:spcPts val="400"/>
              </a:spcBef>
              <a:spcAft>
                <a:spcPts val="0"/>
              </a:spcAft>
              <a:buClr>
                <a:schemeClr val="dk1"/>
              </a:buClr>
              <a:buSzPts val="1400"/>
              <a:buNone/>
              <a:defRPr sz="1400" b="1"/>
            </a:lvl3pPr>
            <a:lvl4pPr marL="1828800" lvl="3" indent="-228600" algn="l">
              <a:lnSpc>
                <a:spcPct val="90000"/>
              </a:lnSpc>
              <a:spcBef>
                <a:spcPts val="400"/>
              </a:spcBef>
              <a:spcAft>
                <a:spcPts val="0"/>
              </a:spcAft>
              <a:buClr>
                <a:schemeClr val="dk1"/>
              </a:buClr>
              <a:buSzPts val="1200"/>
              <a:buNone/>
              <a:defRPr sz="1200" b="1"/>
            </a:lvl4pPr>
            <a:lvl5pPr marL="2286000" lvl="4" indent="-228600" algn="l">
              <a:lnSpc>
                <a:spcPct val="90000"/>
              </a:lnSpc>
              <a:spcBef>
                <a:spcPts val="400"/>
              </a:spcBef>
              <a:spcAft>
                <a:spcPts val="0"/>
              </a:spcAft>
              <a:buClr>
                <a:schemeClr val="dk1"/>
              </a:buClr>
              <a:buSzPts val="1200"/>
              <a:buNone/>
              <a:defRPr sz="1200" b="1"/>
            </a:lvl5pPr>
            <a:lvl6pPr marL="2743200" lvl="5" indent="-228600" algn="l">
              <a:lnSpc>
                <a:spcPct val="90000"/>
              </a:lnSpc>
              <a:spcBef>
                <a:spcPts val="400"/>
              </a:spcBef>
              <a:spcAft>
                <a:spcPts val="0"/>
              </a:spcAft>
              <a:buClr>
                <a:schemeClr val="dk1"/>
              </a:buClr>
              <a:buSzPts val="1200"/>
              <a:buNone/>
              <a:defRPr sz="1200" b="1"/>
            </a:lvl6pPr>
            <a:lvl7pPr marL="3200400" lvl="6" indent="-228600" algn="l">
              <a:lnSpc>
                <a:spcPct val="90000"/>
              </a:lnSpc>
              <a:spcBef>
                <a:spcPts val="400"/>
              </a:spcBef>
              <a:spcAft>
                <a:spcPts val="0"/>
              </a:spcAft>
              <a:buClr>
                <a:schemeClr val="dk1"/>
              </a:buClr>
              <a:buSzPts val="1200"/>
              <a:buNone/>
              <a:defRPr sz="1200" b="1"/>
            </a:lvl7pPr>
            <a:lvl8pPr marL="3657600" lvl="7" indent="-228600" algn="l">
              <a:lnSpc>
                <a:spcPct val="90000"/>
              </a:lnSpc>
              <a:spcBef>
                <a:spcPts val="400"/>
              </a:spcBef>
              <a:spcAft>
                <a:spcPts val="0"/>
              </a:spcAft>
              <a:buClr>
                <a:schemeClr val="dk1"/>
              </a:buClr>
              <a:buSzPts val="1200"/>
              <a:buNone/>
              <a:defRPr sz="1200" b="1"/>
            </a:lvl8pPr>
            <a:lvl9pPr marL="4114800" lvl="8" indent="-228600" algn="l">
              <a:lnSpc>
                <a:spcPct val="90000"/>
              </a:lnSpc>
              <a:spcBef>
                <a:spcPts val="400"/>
              </a:spcBef>
              <a:spcAft>
                <a:spcPts val="0"/>
              </a:spcAft>
              <a:buClr>
                <a:schemeClr val="dk1"/>
              </a:buClr>
              <a:buSzPts val="1200"/>
              <a:buNone/>
              <a:defRPr sz="1200" b="1"/>
            </a:lvl9pPr>
          </a:lstStyle>
          <a:p>
            <a:endParaRPr/>
          </a:p>
        </p:txBody>
      </p:sp>
      <p:sp>
        <p:nvSpPr>
          <p:cNvPr id="86" name="Google Shape;86;p18"/>
          <p:cNvSpPr txBox="1">
            <a:spLocks noGrp="1"/>
          </p:cNvSpPr>
          <p:nvPr>
            <p:ph type="body" idx="4"/>
          </p:nvPr>
        </p:nvSpPr>
        <p:spPr>
          <a:xfrm>
            <a:off x="4629151" y="2505075"/>
            <a:ext cx="3887391" cy="3684588"/>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87" name="Google Shape;87;p18"/>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8" name="Google Shape;88;p18"/>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9" name="Google Shape;89;p18"/>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388506749"/>
      </p:ext>
    </p:extLst>
  </p:cSld>
  <p:clrMapOvr>
    <a:masterClrMapping/>
  </p:clrMapOvr>
  <p:hf sldNum="0" hdr="0" ftr="0" dt="0"/>
</p:sldLayout>
</file>

<file path=ppt/slideLayouts/slideLayout904.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90"/>
        <p:cNvGrpSpPr/>
        <p:nvPr/>
      </p:nvGrpSpPr>
      <p:grpSpPr>
        <a:xfrm>
          <a:off x="0" y="0"/>
          <a:ext cx="0" cy="0"/>
          <a:chOff x="0" y="0"/>
          <a:chExt cx="0" cy="0"/>
        </a:xfrm>
      </p:grpSpPr>
      <p:sp>
        <p:nvSpPr>
          <p:cNvPr id="91" name="Google Shape;91;p19"/>
          <p:cNvSpPr txBox="1">
            <a:spLocks noGrp="1"/>
          </p:cNvSpPr>
          <p:nvPr>
            <p:ph type="title"/>
          </p:nvPr>
        </p:nvSpPr>
        <p:spPr>
          <a:xfrm>
            <a:off x="628650" y="365125"/>
            <a:ext cx="78867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92" name="Google Shape;92;p19"/>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3" name="Google Shape;93;p19"/>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4" name="Google Shape;94;p19"/>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685796223"/>
      </p:ext>
    </p:extLst>
  </p:cSld>
  <p:clrMapOvr>
    <a:masterClrMapping/>
  </p:clrMapOvr>
  <p:hf sldNum="0" hdr="0" ftr="0" dt="0"/>
</p:sldLayout>
</file>

<file path=ppt/slideLayouts/slideLayout90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95"/>
        <p:cNvGrpSpPr/>
        <p:nvPr/>
      </p:nvGrpSpPr>
      <p:grpSpPr>
        <a:xfrm>
          <a:off x="0" y="0"/>
          <a:ext cx="0" cy="0"/>
          <a:chOff x="0" y="0"/>
          <a:chExt cx="0" cy="0"/>
        </a:xfrm>
      </p:grpSpPr>
      <p:sp>
        <p:nvSpPr>
          <p:cNvPr id="96" name="Google Shape;96;p20"/>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7" name="Google Shape;97;p20"/>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8" name="Google Shape;98;p20"/>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558643101"/>
      </p:ext>
    </p:extLst>
  </p:cSld>
  <p:clrMapOvr>
    <a:masterClrMapping/>
  </p:clrMapOvr>
  <p:hf sldNum="0" hdr="0" ftr="0" dt="0"/>
</p:sldLayout>
</file>

<file path=ppt/slideLayouts/slideLayout906.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99"/>
        <p:cNvGrpSpPr/>
        <p:nvPr/>
      </p:nvGrpSpPr>
      <p:grpSpPr>
        <a:xfrm>
          <a:off x="0" y="0"/>
          <a:ext cx="0" cy="0"/>
          <a:chOff x="0" y="0"/>
          <a:chExt cx="0" cy="0"/>
        </a:xfrm>
      </p:grpSpPr>
      <p:sp>
        <p:nvSpPr>
          <p:cNvPr id="100" name="Google Shape;100;p21"/>
          <p:cNvSpPr txBox="1">
            <a:spLocks noGrp="1"/>
          </p:cNvSpPr>
          <p:nvPr>
            <p:ph type="title"/>
          </p:nvPr>
        </p:nvSpPr>
        <p:spPr>
          <a:xfrm>
            <a:off x="629841" y="457200"/>
            <a:ext cx="2949178" cy="16002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2400"/>
              <a:buFont typeface="Calibri"/>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01" name="Google Shape;101;p21"/>
          <p:cNvSpPr txBox="1">
            <a:spLocks noGrp="1"/>
          </p:cNvSpPr>
          <p:nvPr>
            <p:ph type="body" idx="1"/>
          </p:nvPr>
        </p:nvSpPr>
        <p:spPr>
          <a:xfrm>
            <a:off x="3887391" y="987426"/>
            <a:ext cx="4629150" cy="4873625"/>
          </a:xfrm>
          <a:prstGeom prst="rect">
            <a:avLst/>
          </a:prstGeom>
          <a:noFill/>
          <a:ln>
            <a:noFill/>
          </a:ln>
        </p:spPr>
        <p:txBody>
          <a:bodyPr spcFirstLastPara="1" wrap="square" lIns="68575" tIns="34275" rIns="68575" bIns="34275" anchor="t" anchorCtr="0">
            <a:normAutofit/>
          </a:bodyPr>
          <a:lstStyle>
            <a:lvl1pPr marL="457200" lvl="0" indent="-381000" algn="l">
              <a:lnSpc>
                <a:spcPct val="90000"/>
              </a:lnSpc>
              <a:spcBef>
                <a:spcPts val="800"/>
              </a:spcBef>
              <a:spcAft>
                <a:spcPts val="0"/>
              </a:spcAft>
              <a:buClr>
                <a:schemeClr val="dk1"/>
              </a:buClr>
              <a:buSzPts val="2400"/>
              <a:buChar char="•"/>
              <a:defRPr sz="2400"/>
            </a:lvl1pPr>
            <a:lvl2pPr marL="914400" lvl="1" indent="-361950" algn="l">
              <a:lnSpc>
                <a:spcPct val="90000"/>
              </a:lnSpc>
              <a:spcBef>
                <a:spcPts val="400"/>
              </a:spcBef>
              <a:spcAft>
                <a:spcPts val="0"/>
              </a:spcAft>
              <a:buClr>
                <a:schemeClr val="dk1"/>
              </a:buClr>
              <a:buSzPts val="2100"/>
              <a:buChar char="•"/>
              <a:defRPr sz="2100"/>
            </a:lvl2pPr>
            <a:lvl3pPr marL="1371600" lvl="2" indent="-342900" algn="l">
              <a:lnSpc>
                <a:spcPct val="90000"/>
              </a:lnSpc>
              <a:spcBef>
                <a:spcPts val="400"/>
              </a:spcBef>
              <a:spcAft>
                <a:spcPts val="0"/>
              </a:spcAft>
              <a:buClr>
                <a:schemeClr val="dk1"/>
              </a:buClr>
              <a:buSzPts val="1800"/>
              <a:buChar char="•"/>
              <a:defRPr sz="1800"/>
            </a:lvl3pPr>
            <a:lvl4pPr marL="1828800" lvl="3" indent="-323850" algn="l">
              <a:lnSpc>
                <a:spcPct val="90000"/>
              </a:lnSpc>
              <a:spcBef>
                <a:spcPts val="400"/>
              </a:spcBef>
              <a:spcAft>
                <a:spcPts val="0"/>
              </a:spcAft>
              <a:buClr>
                <a:schemeClr val="dk1"/>
              </a:buClr>
              <a:buSzPts val="1500"/>
              <a:buChar char="•"/>
              <a:defRPr sz="1500"/>
            </a:lvl4pPr>
            <a:lvl5pPr marL="2286000" lvl="4" indent="-323850" algn="l">
              <a:lnSpc>
                <a:spcPct val="90000"/>
              </a:lnSpc>
              <a:spcBef>
                <a:spcPts val="400"/>
              </a:spcBef>
              <a:spcAft>
                <a:spcPts val="0"/>
              </a:spcAft>
              <a:buClr>
                <a:schemeClr val="dk1"/>
              </a:buClr>
              <a:buSzPts val="1500"/>
              <a:buChar char="•"/>
              <a:defRPr sz="1500"/>
            </a:lvl5pPr>
            <a:lvl6pPr marL="2743200" lvl="5" indent="-323850" algn="l">
              <a:lnSpc>
                <a:spcPct val="90000"/>
              </a:lnSpc>
              <a:spcBef>
                <a:spcPts val="400"/>
              </a:spcBef>
              <a:spcAft>
                <a:spcPts val="0"/>
              </a:spcAft>
              <a:buClr>
                <a:schemeClr val="dk1"/>
              </a:buClr>
              <a:buSzPts val="1500"/>
              <a:buChar char="•"/>
              <a:defRPr sz="1500"/>
            </a:lvl6pPr>
            <a:lvl7pPr marL="3200400" lvl="6" indent="-323850" algn="l">
              <a:lnSpc>
                <a:spcPct val="90000"/>
              </a:lnSpc>
              <a:spcBef>
                <a:spcPts val="400"/>
              </a:spcBef>
              <a:spcAft>
                <a:spcPts val="0"/>
              </a:spcAft>
              <a:buClr>
                <a:schemeClr val="dk1"/>
              </a:buClr>
              <a:buSzPts val="1500"/>
              <a:buChar char="•"/>
              <a:defRPr sz="1500"/>
            </a:lvl7pPr>
            <a:lvl8pPr marL="3657600" lvl="7" indent="-323850" algn="l">
              <a:lnSpc>
                <a:spcPct val="90000"/>
              </a:lnSpc>
              <a:spcBef>
                <a:spcPts val="400"/>
              </a:spcBef>
              <a:spcAft>
                <a:spcPts val="0"/>
              </a:spcAft>
              <a:buClr>
                <a:schemeClr val="dk1"/>
              </a:buClr>
              <a:buSzPts val="1500"/>
              <a:buChar char="•"/>
              <a:defRPr sz="1500"/>
            </a:lvl8pPr>
            <a:lvl9pPr marL="4114800" lvl="8" indent="-323850" algn="l">
              <a:lnSpc>
                <a:spcPct val="90000"/>
              </a:lnSpc>
              <a:spcBef>
                <a:spcPts val="400"/>
              </a:spcBef>
              <a:spcAft>
                <a:spcPts val="0"/>
              </a:spcAft>
              <a:buClr>
                <a:schemeClr val="dk1"/>
              </a:buClr>
              <a:buSzPts val="1500"/>
              <a:buChar char="•"/>
              <a:defRPr sz="1500"/>
            </a:lvl9pPr>
          </a:lstStyle>
          <a:p>
            <a:endParaRPr/>
          </a:p>
        </p:txBody>
      </p:sp>
      <p:sp>
        <p:nvSpPr>
          <p:cNvPr id="102" name="Google Shape;102;p21"/>
          <p:cNvSpPr txBox="1">
            <a:spLocks noGrp="1"/>
          </p:cNvSpPr>
          <p:nvPr>
            <p:ph type="body" idx="2"/>
          </p:nvPr>
        </p:nvSpPr>
        <p:spPr>
          <a:xfrm>
            <a:off x="629841" y="2057401"/>
            <a:ext cx="2949178" cy="3811588"/>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chemeClr val="dk1"/>
              </a:buClr>
              <a:buSzPts val="1200"/>
              <a:buNone/>
              <a:defRPr sz="1200"/>
            </a:lvl1pPr>
            <a:lvl2pPr marL="914400" lvl="1" indent="-228600" algn="l">
              <a:lnSpc>
                <a:spcPct val="90000"/>
              </a:lnSpc>
              <a:spcBef>
                <a:spcPts val="400"/>
              </a:spcBef>
              <a:spcAft>
                <a:spcPts val="0"/>
              </a:spcAft>
              <a:buClr>
                <a:schemeClr val="dk1"/>
              </a:buClr>
              <a:buSzPts val="1100"/>
              <a:buNone/>
              <a:defRPr sz="1100"/>
            </a:lvl2pPr>
            <a:lvl3pPr marL="1371600" lvl="2" indent="-228600" algn="l">
              <a:lnSpc>
                <a:spcPct val="90000"/>
              </a:lnSpc>
              <a:spcBef>
                <a:spcPts val="400"/>
              </a:spcBef>
              <a:spcAft>
                <a:spcPts val="0"/>
              </a:spcAft>
              <a:buClr>
                <a:schemeClr val="dk1"/>
              </a:buClr>
              <a:buSzPts val="900"/>
              <a:buNone/>
              <a:defRPr sz="900"/>
            </a:lvl3pPr>
            <a:lvl4pPr marL="1828800" lvl="3" indent="-228600" algn="l">
              <a:lnSpc>
                <a:spcPct val="90000"/>
              </a:lnSpc>
              <a:spcBef>
                <a:spcPts val="400"/>
              </a:spcBef>
              <a:spcAft>
                <a:spcPts val="0"/>
              </a:spcAft>
              <a:buClr>
                <a:schemeClr val="dk1"/>
              </a:buClr>
              <a:buSzPts val="800"/>
              <a:buNone/>
              <a:defRPr sz="800"/>
            </a:lvl4pPr>
            <a:lvl5pPr marL="2286000" lvl="4" indent="-228600" algn="l">
              <a:lnSpc>
                <a:spcPct val="90000"/>
              </a:lnSpc>
              <a:spcBef>
                <a:spcPts val="400"/>
              </a:spcBef>
              <a:spcAft>
                <a:spcPts val="0"/>
              </a:spcAft>
              <a:buClr>
                <a:schemeClr val="dk1"/>
              </a:buClr>
              <a:buSzPts val="800"/>
              <a:buNone/>
              <a:defRPr sz="800"/>
            </a:lvl5pPr>
            <a:lvl6pPr marL="2743200" lvl="5" indent="-228600" algn="l">
              <a:lnSpc>
                <a:spcPct val="90000"/>
              </a:lnSpc>
              <a:spcBef>
                <a:spcPts val="400"/>
              </a:spcBef>
              <a:spcAft>
                <a:spcPts val="0"/>
              </a:spcAft>
              <a:buClr>
                <a:schemeClr val="dk1"/>
              </a:buClr>
              <a:buSzPts val="800"/>
              <a:buNone/>
              <a:defRPr sz="800"/>
            </a:lvl6pPr>
            <a:lvl7pPr marL="3200400" lvl="6" indent="-228600" algn="l">
              <a:lnSpc>
                <a:spcPct val="90000"/>
              </a:lnSpc>
              <a:spcBef>
                <a:spcPts val="400"/>
              </a:spcBef>
              <a:spcAft>
                <a:spcPts val="0"/>
              </a:spcAft>
              <a:buClr>
                <a:schemeClr val="dk1"/>
              </a:buClr>
              <a:buSzPts val="800"/>
              <a:buNone/>
              <a:defRPr sz="800"/>
            </a:lvl7pPr>
            <a:lvl8pPr marL="3657600" lvl="7" indent="-228600" algn="l">
              <a:lnSpc>
                <a:spcPct val="90000"/>
              </a:lnSpc>
              <a:spcBef>
                <a:spcPts val="400"/>
              </a:spcBef>
              <a:spcAft>
                <a:spcPts val="0"/>
              </a:spcAft>
              <a:buClr>
                <a:schemeClr val="dk1"/>
              </a:buClr>
              <a:buSzPts val="800"/>
              <a:buNone/>
              <a:defRPr sz="800"/>
            </a:lvl8pPr>
            <a:lvl9pPr marL="4114800" lvl="8" indent="-228600" algn="l">
              <a:lnSpc>
                <a:spcPct val="90000"/>
              </a:lnSpc>
              <a:spcBef>
                <a:spcPts val="400"/>
              </a:spcBef>
              <a:spcAft>
                <a:spcPts val="0"/>
              </a:spcAft>
              <a:buClr>
                <a:schemeClr val="dk1"/>
              </a:buClr>
              <a:buSzPts val="800"/>
              <a:buNone/>
              <a:defRPr sz="800"/>
            </a:lvl9pPr>
          </a:lstStyle>
          <a:p>
            <a:endParaRPr/>
          </a:p>
        </p:txBody>
      </p:sp>
      <p:sp>
        <p:nvSpPr>
          <p:cNvPr id="103" name="Google Shape;103;p21"/>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4" name="Google Shape;104;p21"/>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5" name="Google Shape;105;p21"/>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024377030"/>
      </p:ext>
    </p:extLst>
  </p:cSld>
  <p:clrMapOvr>
    <a:masterClrMapping/>
  </p:clrMapOvr>
  <p:hf sldNum="0" hdr="0" ftr="0" dt="0"/>
</p:sldLayout>
</file>

<file path=ppt/slideLayouts/slideLayout907.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106"/>
        <p:cNvGrpSpPr/>
        <p:nvPr/>
      </p:nvGrpSpPr>
      <p:grpSpPr>
        <a:xfrm>
          <a:off x="0" y="0"/>
          <a:ext cx="0" cy="0"/>
          <a:chOff x="0" y="0"/>
          <a:chExt cx="0" cy="0"/>
        </a:xfrm>
      </p:grpSpPr>
      <p:sp>
        <p:nvSpPr>
          <p:cNvPr id="107" name="Google Shape;107;p22"/>
          <p:cNvSpPr txBox="1">
            <a:spLocks noGrp="1"/>
          </p:cNvSpPr>
          <p:nvPr>
            <p:ph type="title"/>
          </p:nvPr>
        </p:nvSpPr>
        <p:spPr>
          <a:xfrm>
            <a:off x="629841" y="457200"/>
            <a:ext cx="2949178" cy="16002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2400"/>
              <a:buFont typeface="Calibri"/>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08" name="Google Shape;108;p22"/>
          <p:cNvSpPr>
            <a:spLocks noGrp="1"/>
          </p:cNvSpPr>
          <p:nvPr>
            <p:ph type="pic" idx="2"/>
          </p:nvPr>
        </p:nvSpPr>
        <p:spPr>
          <a:xfrm>
            <a:off x="3887391" y="987426"/>
            <a:ext cx="4629150" cy="4873625"/>
          </a:xfrm>
          <a:prstGeom prst="rect">
            <a:avLst/>
          </a:prstGeom>
          <a:noFill/>
          <a:ln>
            <a:noFill/>
          </a:ln>
        </p:spPr>
      </p:sp>
      <p:sp>
        <p:nvSpPr>
          <p:cNvPr id="109" name="Google Shape;109;p22"/>
          <p:cNvSpPr txBox="1">
            <a:spLocks noGrp="1"/>
          </p:cNvSpPr>
          <p:nvPr>
            <p:ph type="body" idx="1"/>
          </p:nvPr>
        </p:nvSpPr>
        <p:spPr>
          <a:xfrm>
            <a:off x="629841" y="2057401"/>
            <a:ext cx="2949178" cy="3811588"/>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chemeClr val="dk1"/>
              </a:buClr>
              <a:buSzPts val="1200"/>
              <a:buNone/>
              <a:defRPr sz="1200"/>
            </a:lvl1pPr>
            <a:lvl2pPr marL="914400" lvl="1" indent="-228600" algn="l">
              <a:lnSpc>
                <a:spcPct val="90000"/>
              </a:lnSpc>
              <a:spcBef>
                <a:spcPts val="400"/>
              </a:spcBef>
              <a:spcAft>
                <a:spcPts val="0"/>
              </a:spcAft>
              <a:buClr>
                <a:schemeClr val="dk1"/>
              </a:buClr>
              <a:buSzPts val="1100"/>
              <a:buNone/>
              <a:defRPr sz="1100"/>
            </a:lvl2pPr>
            <a:lvl3pPr marL="1371600" lvl="2" indent="-228600" algn="l">
              <a:lnSpc>
                <a:spcPct val="90000"/>
              </a:lnSpc>
              <a:spcBef>
                <a:spcPts val="400"/>
              </a:spcBef>
              <a:spcAft>
                <a:spcPts val="0"/>
              </a:spcAft>
              <a:buClr>
                <a:schemeClr val="dk1"/>
              </a:buClr>
              <a:buSzPts val="900"/>
              <a:buNone/>
              <a:defRPr sz="900"/>
            </a:lvl3pPr>
            <a:lvl4pPr marL="1828800" lvl="3" indent="-228600" algn="l">
              <a:lnSpc>
                <a:spcPct val="90000"/>
              </a:lnSpc>
              <a:spcBef>
                <a:spcPts val="400"/>
              </a:spcBef>
              <a:spcAft>
                <a:spcPts val="0"/>
              </a:spcAft>
              <a:buClr>
                <a:schemeClr val="dk1"/>
              </a:buClr>
              <a:buSzPts val="800"/>
              <a:buNone/>
              <a:defRPr sz="800"/>
            </a:lvl4pPr>
            <a:lvl5pPr marL="2286000" lvl="4" indent="-228600" algn="l">
              <a:lnSpc>
                <a:spcPct val="90000"/>
              </a:lnSpc>
              <a:spcBef>
                <a:spcPts val="400"/>
              </a:spcBef>
              <a:spcAft>
                <a:spcPts val="0"/>
              </a:spcAft>
              <a:buClr>
                <a:schemeClr val="dk1"/>
              </a:buClr>
              <a:buSzPts val="800"/>
              <a:buNone/>
              <a:defRPr sz="800"/>
            </a:lvl5pPr>
            <a:lvl6pPr marL="2743200" lvl="5" indent="-228600" algn="l">
              <a:lnSpc>
                <a:spcPct val="90000"/>
              </a:lnSpc>
              <a:spcBef>
                <a:spcPts val="400"/>
              </a:spcBef>
              <a:spcAft>
                <a:spcPts val="0"/>
              </a:spcAft>
              <a:buClr>
                <a:schemeClr val="dk1"/>
              </a:buClr>
              <a:buSzPts val="800"/>
              <a:buNone/>
              <a:defRPr sz="800"/>
            </a:lvl6pPr>
            <a:lvl7pPr marL="3200400" lvl="6" indent="-228600" algn="l">
              <a:lnSpc>
                <a:spcPct val="90000"/>
              </a:lnSpc>
              <a:spcBef>
                <a:spcPts val="400"/>
              </a:spcBef>
              <a:spcAft>
                <a:spcPts val="0"/>
              </a:spcAft>
              <a:buClr>
                <a:schemeClr val="dk1"/>
              </a:buClr>
              <a:buSzPts val="800"/>
              <a:buNone/>
              <a:defRPr sz="800"/>
            </a:lvl7pPr>
            <a:lvl8pPr marL="3657600" lvl="7" indent="-228600" algn="l">
              <a:lnSpc>
                <a:spcPct val="90000"/>
              </a:lnSpc>
              <a:spcBef>
                <a:spcPts val="400"/>
              </a:spcBef>
              <a:spcAft>
                <a:spcPts val="0"/>
              </a:spcAft>
              <a:buClr>
                <a:schemeClr val="dk1"/>
              </a:buClr>
              <a:buSzPts val="800"/>
              <a:buNone/>
              <a:defRPr sz="800"/>
            </a:lvl8pPr>
            <a:lvl9pPr marL="4114800" lvl="8" indent="-228600" algn="l">
              <a:lnSpc>
                <a:spcPct val="90000"/>
              </a:lnSpc>
              <a:spcBef>
                <a:spcPts val="400"/>
              </a:spcBef>
              <a:spcAft>
                <a:spcPts val="0"/>
              </a:spcAft>
              <a:buClr>
                <a:schemeClr val="dk1"/>
              </a:buClr>
              <a:buSzPts val="800"/>
              <a:buNone/>
              <a:defRPr sz="800"/>
            </a:lvl9pPr>
          </a:lstStyle>
          <a:p>
            <a:endParaRPr/>
          </a:p>
        </p:txBody>
      </p:sp>
      <p:sp>
        <p:nvSpPr>
          <p:cNvPr id="110" name="Google Shape;110;p22"/>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1" name="Google Shape;111;p22"/>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2" name="Google Shape;112;p22"/>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668152574"/>
      </p:ext>
    </p:extLst>
  </p:cSld>
  <p:clrMapOvr>
    <a:masterClrMapping/>
  </p:clrMapOvr>
  <p:hf sldNum="0" hdr="0" ftr="0" dt="0"/>
</p:sldLayout>
</file>

<file path=ppt/slideLayouts/slideLayout908.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113"/>
        <p:cNvGrpSpPr/>
        <p:nvPr/>
      </p:nvGrpSpPr>
      <p:grpSpPr>
        <a:xfrm>
          <a:off x="0" y="0"/>
          <a:ext cx="0" cy="0"/>
          <a:chOff x="0" y="0"/>
          <a:chExt cx="0" cy="0"/>
        </a:xfrm>
      </p:grpSpPr>
      <p:sp>
        <p:nvSpPr>
          <p:cNvPr id="114" name="Google Shape;114;p23"/>
          <p:cNvSpPr txBox="1">
            <a:spLocks noGrp="1"/>
          </p:cNvSpPr>
          <p:nvPr>
            <p:ph type="title"/>
          </p:nvPr>
        </p:nvSpPr>
        <p:spPr>
          <a:xfrm>
            <a:off x="628650" y="365125"/>
            <a:ext cx="78867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15" name="Google Shape;115;p23"/>
          <p:cNvSpPr txBox="1">
            <a:spLocks noGrp="1"/>
          </p:cNvSpPr>
          <p:nvPr>
            <p:ph type="body" idx="1"/>
          </p:nvPr>
        </p:nvSpPr>
        <p:spPr>
          <a:xfrm rot="5400000">
            <a:off x="2396331" y="57945"/>
            <a:ext cx="4351339" cy="78867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116" name="Google Shape;116;p23"/>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7" name="Google Shape;117;p23"/>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8" name="Google Shape;118;p23"/>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67524927"/>
      </p:ext>
    </p:extLst>
  </p:cSld>
  <p:clrMapOvr>
    <a:masterClrMapping/>
  </p:clrMapOvr>
  <p:hf sldNum="0" hdr="0" ftr="0" dt="0"/>
</p:sldLayout>
</file>

<file path=ppt/slideLayouts/slideLayout909.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119"/>
        <p:cNvGrpSpPr/>
        <p:nvPr/>
      </p:nvGrpSpPr>
      <p:grpSpPr>
        <a:xfrm>
          <a:off x="0" y="0"/>
          <a:ext cx="0" cy="0"/>
          <a:chOff x="0" y="0"/>
          <a:chExt cx="0" cy="0"/>
        </a:xfrm>
      </p:grpSpPr>
      <p:sp>
        <p:nvSpPr>
          <p:cNvPr id="120" name="Google Shape;120;p24"/>
          <p:cNvSpPr txBox="1">
            <a:spLocks noGrp="1"/>
          </p:cNvSpPr>
          <p:nvPr>
            <p:ph type="title"/>
          </p:nvPr>
        </p:nvSpPr>
        <p:spPr>
          <a:xfrm rot="5400000">
            <a:off x="4623594" y="2285207"/>
            <a:ext cx="5811839" cy="1971675"/>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21" name="Google Shape;121;p24"/>
          <p:cNvSpPr txBox="1">
            <a:spLocks noGrp="1"/>
          </p:cNvSpPr>
          <p:nvPr>
            <p:ph type="body" idx="1"/>
          </p:nvPr>
        </p:nvSpPr>
        <p:spPr>
          <a:xfrm rot="5400000">
            <a:off x="623094" y="370682"/>
            <a:ext cx="5811839" cy="5800725"/>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122" name="Google Shape;122;p24"/>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23" name="Google Shape;123;p24"/>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24" name="Google Shape;124;p24"/>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62357644"/>
      </p:ext>
    </p:extLst>
  </p:cSld>
  <p:clrMapOvr>
    <a:masterClrMapping/>
  </p:clrMapOvr>
  <p:hf sldNum="0" hdr="0" ftr="0" dt="0"/>
</p:sldLayout>
</file>

<file path=ppt/slideLayouts/slideLayout910.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25"/>
        <p:cNvGrpSpPr/>
        <p:nvPr/>
      </p:nvGrpSpPr>
      <p:grpSpPr>
        <a:xfrm>
          <a:off x="0" y="0"/>
          <a:ext cx="0" cy="0"/>
          <a:chOff x="0" y="0"/>
          <a:chExt cx="0" cy="0"/>
        </a:xfrm>
      </p:grpSpPr>
      <p:sp>
        <p:nvSpPr>
          <p:cNvPr id="126" name="Google Shape;126;p25"/>
          <p:cNvSpPr/>
          <p:nvPr/>
        </p:nvSpPr>
        <p:spPr>
          <a:xfrm>
            <a:off x="-75" y="6727600"/>
            <a:ext cx="9144000" cy="1304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a:solidFill>
                <a:schemeClr val="dk1"/>
              </a:solidFill>
              <a:latin typeface="Calibri"/>
              <a:ea typeface="Calibri"/>
              <a:cs typeface="Calibri"/>
              <a:sym typeface="Calibri"/>
            </a:endParaRPr>
          </a:p>
        </p:txBody>
      </p:sp>
      <p:sp>
        <p:nvSpPr>
          <p:cNvPr id="127" name="Google Shape;127;p25"/>
          <p:cNvSpPr txBox="1">
            <a:spLocks noGrp="1"/>
          </p:cNvSpPr>
          <p:nvPr>
            <p:ph type="title"/>
          </p:nvPr>
        </p:nvSpPr>
        <p:spPr>
          <a:xfrm>
            <a:off x="311700" y="593367"/>
            <a:ext cx="8520600" cy="943200"/>
          </a:xfrm>
          <a:prstGeom prst="rect">
            <a:avLst/>
          </a:prstGeom>
          <a:noFill/>
          <a:ln>
            <a:noFill/>
          </a:ln>
        </p:spPr>
        <p:txBody>
          <a:bodyPr spcFirstLastPara="1" wrap="square" lIns="68575" tIns="68575" rIns="68575" bIns="68575" anchor="t" anchorCtr="0">
            <a:noAutofit/>
          </a:bodyPr>
          <a:lstStyle>
            <a:lvl1pPr lvl="0" algn="l">
              <a:lnSpc>
                <a:spcPct val="90000"/>
              </a:lnSpc>
              <a:spcBef>
                <a:spcPts val="0"/>
              </a:spcBef>
              <a:spcAft>
                <a:spcPts val="0"/>
              </a:spcAft>
              <a:buClr>
                <a:schemeClr val="dk1"/>
              </a:buClr>
              <a:buSzPts val="2700"/>
              <a:buFont typeface="Calibri"/>
              <a:buNone/>
              <a:defRPr/>
            </a:lvl1pPr>
            <a:lvl2pPr lvl="1">
              <a:spcBef>
                <a:spcPts val="0"/>
              </a:spcBef>
              <a:spcAft>
                <a:spcPts val="0"/>
              </a:spcAft>
              <a:buSzPts val="2700"/>
              <a:buNone/>
              <a:defRPr/>
            </a:lvl2pPr>
            <a:lvl3pPr lvl="2">
              <a:spcBef>
                <a:spcPts val="0"/>
              </a:spcBef>
              <a:spcAft>
                <a:spcPts val="0"/>
              </a:spcAft>
              <a:buSzPts val="2700"/>
              <a:buNone/>
              <a:defRPr/>
            </a:lvl3pPr>
            <a:lvl4pPr lvl="3">
              <a:spcBef>
                <a:spcPts val="0"/>
              </a:spcBef>
              <a:spcAft>
                <a:spcPts val="0"/>
              </a:spcAft>
              <a:buSzPts val="2700"/>
              <a:buNone/>
              <a:defRPr/>
            </a:lvl4pPr>
            <a:lvl5pPr lvl="4">
              <a:spcBef>
                <a:spcPts val="0"/>
              </a:spcBef>
              <a:spcAft>
                <a:spcPts val="0"/>
              </a:spcAft>
              <a:buSzPts val="2700"/>
              <a:buNone/>
              <a:defRPr/>
            </a:lvl5pPr>
            <a:lvl6pPr lvl="5">
              <a:spcBef>
                <a:spcPts val="0"/>
              </a:spcBef>
              <a:spcAft>
                <a:spcPts val="0"/>
              </a:spcAft>
              <a:buSzPts val="2700"/>
              <a:buNone/>
              <a:defRPr/>
            </a:lvl6pPr>
            <a:lvl7pPr lvl="6">
              <a:spcBef>
                <a:spcPts val="0"/>
              </a:spcBef>
              <a:spcAft>
                <a:spcPts val="0"/>
              </a:spcAft>
              <a:buSzPts val="2700"/>
              <a:buNone/>
              <a:defRPr/>
            </a:lvl7pPr>
            <a:lvl8pPr lvl="7">
              <a:spcBef>
                <a:spcPts val="0"/>
              </a:spcBef>
              <a:spcAft>
                <a:spcPts val="0"/>
              </a:spcAft>
              <a:buSzPts val="2700"/>
              <a:buNone/>
              <a:defRPr/>
            </a:lvl8pPr>
            <a:lvl9pPr lvl="8">
              <a:spcBef>
                <a:spcPts val="0"/>
              </a:spcBef>
              <a:spcAft>
                <a:spcPts val="0"/>
              </a:spcAft>
              <a:buSzPts val="2700"/>
              <a:buNone/>
              <a:defRPr/>
            </a:lvl9pPr>
          </a:lstStyle>
          <a:p>
            <a:endParaRPr/>
          </a:p>
        </p:txBody>
      </p:sp>
      <p:sp>
        <p:nvSpPr>
          <p:cNvPr id="128" name="Google Shape;128;p25"/>
          <p:cNvSpPr txBox="1">
            <a:spLocks noGrp="1"/>
          </p:cNvSpPr>
          <p:nvPr>
            <p:ph type="body" idx="1"/>
          </p:nvPr>
        </p:nvSpPr>
        <p:spPr>
          <a:xfrm>
            <a:off x="311700" y="1688433"/>
            <a:ext cx="8520600" cy="4403600"/>
          </a:xfrm>
          <a:prstGeom prst="rect">
            <a:avLst/>
          </a:prstGeom>
          <a:noFill/>
          <a:ln>
            <a:noFill/>
          </a:ln>
        </p:spPr>
        <p:txBody>
          <a:bodyPr spcFirstLastPara="1" wrap="square" lIns="68575" tIns="68575" rIns="68575" bIns="68575" anchor="t" anchorCtr="0">
            <a:noAutofit/>
          </a:bodyPr>
          <a:lstStyle>
            <a:lvl1pPr marL="457200" lvl="0" indent="-317500" algn="l">
              <a:lnSpc>
                <a:spcPct val="90000"/>
              </a:lnSpc>
              <a:spcBef>
                <a:spcPts val="0"/>
              </a:spcBef>
              <a:spcAft>
                <a:spcPts val="0"/>
              </a:spcAft>
              <a:buClr>
                <a:schemeClr val="dk1"/>
              </a:buClr>
              <a:buSzPts val="1400"/>
              <a:buChar char="●"/>
              <a:defRPr/>
            </a:lvl1pPr>
            <a:lvl2pPr marL="914400" lvl="1" indent="-298450" algn="l">
              <a:lnSpc>
                <a:spcPct val="90000"/>
              </a:lnSpc>
              <a:spcBef>
                <a:spcPts val="1600"/>
              </a:spcBef>
              <a:spcAft>
                <a:spcPts val="0"/>
              </a:spcAft>
              <a:buClr>
                <a:schemeClr val="dk1"/>
              </a:buClr>
              <a:buSzPts val="1100"/>
              <a:buChar char="○"/>
              <a:defRPr/>
            </a:lvl2pPr>
            <a:lvl3pPr marL="1371600" lvl="2" indent="-298450" algn="l">
              <a:lnSpc>
                <a:spcPct val="90000"/>
              </a:lnSpc>
              <a:spcBef>
                <a:spcPts val="1600"/>
              </a:spcBef>
              <a:spcAft>
                <a:spcPts val="0"/>
              </a:spcAft>
              <a:buClr>
                <a:schemeClr val="dk1"/>
              </a:buClr>
              <a:buSzPts val="1100"/>
              <a:buChar char="■"/>
              <a:defRPr/>
            </a:lvl3pPr>
            <a:lvl4pPr marL="1828800" lvl="3" indent="-298450" algn="l">
              <a:lnSpc>
                <a:spcPct val="90000"/>
              </a:lnSpc>
              <a:spcBef>
                <a:spcPts val="1600"/>
              </a:spcBef>
              <a:spcAft>
                <a:spcPts val="0"/>
              </a:spcAft>
              <a:buClr>
                <a:schemeClr val="dk1"/>
              </a:buClr>
              <a:buSzPts val="1100"/>
              <a:buChar char="●"/>
              <a:defRPr/>
            </a:lvl4pPr>
            <a:lvl5pPr marL="2286000" lvl="4" indent="-298450" algn="l">
              <a:lnSpc>
                <a:spcPct val="90000"/>
              </a:lnSpc>
              <a:spcBef>
                <a:spcPts val="1600"/>
              </a:spcBef>
              <a:spcAft>
                <a:spcPts val="0"/>
              </a:spcAft>
              <a:buClr>
                <a:schemeClr val="dk1"/>
              </a:buClr>
              <a:buSzPts val="1100"/>
              <a:buChar char="○"/>
              <a:defRPr/>
            </a:lvl5pPr>
            <a:lvl6pPr marL="2743200" lvl="5" indent="-298450" algn="l">
              <a:lnSpc>
                <a:spcPct val="90000"/>
              </a:lnSpc>
              <a:spcBef>
                <a:spcPts val="1600"/>
              </a:spcBef>
              <a:spcAft>
                <a:spcPts val="0"/>
              </a:spcAft>
              <a:buClr>
                <a:schemeClr val="dk1"/>
              </a:buClr>
              <a:buSzPts val="1100"/>
              <a:buChar char="■"/>
              <a:defRPr/>
            </a:lvl6pPr>
            <a:lvl7pPr marL="3200400" lvl="6" indent="-298450" algn="l">
              <a:lnSpc>
                <a:spcPct val="90000"/>
              </a:lnSpc>
              <a:spcBef>
                <a:spcPts val="1600"/>
              </a:spcBef>
              <a:spcAft>
                <a:spcPts val="0"/>
              </a:spcAft>
              <a:buClr>
                <a:schemeClr val="dk1"/>
              </a:buClr>
              <a:buSzPts val="1100"/>
              <a:buChar char="●"/>
              <a:defRPr/>
            </a:lvl7pPr>
            <a:lvl8pPr marL="3657600" lvl="7" indent="-298450" algn="l">
              <a:lnSpc>
                <a:spcPct val="90000"/>
              </a:lnSpc>
              <a:spcBef>
                <a:spcPts val="1600"/>
              </a:spcBef>
              <a:spcAft>
                <a:spcPts val="0"/>
              </a:spcAft>
              <a:buClr>
                <a:schemeClr val="dk1"/>
              </a:buClr>
              <a:buSzPts val="1100"/>
              <a:buChar char="○"/>
              <a:defRPr/>
            </a:lvl8pPr>
            <a:lvl9pPr marL="4114800" lvl="8" indent="-298450" algn="l">
              <a:lnSpc>
                <a:spcPct val="90000"/>
              </a:lnSpc>
              <a:spcBef>
                <a:spcPts val="1600"/>
              </a:spcBef>
              <a:spcAft>
                <a:spcPts val="1600"/>
              </a:spcAft>
              <a:buClr>
                <a:schemeClr val="dk1"/>
              </a:buClr>
              <a:buSzPts val="1100"/>
              <a:buChar char="■"/>
              <a:defRPr/>
            </a:lvl9pPr>
          </a:lstStyle>
          <a:p>
            <a:endParaRPr/>
          </a:p>
        </p:txBody>
      </p:sp>
      <p:sp>
        <p:nvSpPr>
          <p:cNvPr id="129" name="Google Shape;129;p25"/>
          <p:cNvSpPr txBox="1">
            <a:spLocks noGrp="1"/>
          </p:cNvSpPr>
          <p:nvPr>
            <p:ph type="sldNum" idx="12"/>
          </p:nvPr>
        </p:nvSpPr>
        <p:spPr>
          <a:xfrm>
            <a:off x="8472458" y="6217623"/>
            <a:ext cx="548700" cy="524800"/>
          </a:xfrm>
          <a:prstGeom prst="rect">
            <a:avLst/>
          </a:prstGeom>
          <a:noFill/>
          <a:ln>
            <a:noFill/>
          </a:ln>
        </p:spPr>
        <p:txBody>
          <a:bodyPr spcFirstLastPara="1" wrap="square" lIns="68575" tIns="68575" rIns="68575" bIns="68575" anchor="ctr" anchorCtr="0">
            <a:noAutofit/>
          </a:bodyPr>
          <a:lstStyle>
            <a:lvl1pPr marL="0" lvl="0" indent="0" algn="r">
              <a:buClr>
                <a:srgbClr val="888888"/>
              </a:buClr>
              <a:buSzPts val="900"/>
              <a:buFont typeface="Calibri"/>
              <a:buNone/>
              <a:defRPr sz="900">
                <a:solidFill>
                  <a:srgbClr val="888888"/>
                </a:solidFill>
                <a:latin typeface="Calibri"/>
                <a:ea typeface="Calibri"/>
                <a:cs typeface="Calibri"/>
                <a:sym typeface="Calibri"/>
              </a:defRPr>
            </a:lvl1pPr>
            <a:lvl2pPr marL="0" lvl="1" indent="0" algn="r">
              <a:buClr>
                <a:srgbClr val="888888"/>
              </a:buClr>
              <a:buSzPts val="900"/>
              <a:buFont typeface="Calibri"/>
              <a:buNone/>
              <a:defRPr sz="900">
                <a:solidFill>
                  <a:srgbClr val="888888"/>
                </a:solidFill>
                <a:latin typeface="Calibri"/>
                <a:ea typeface="Calibri"/>
                <a:cs typeface="Calibri"/>
                <a:sym typeface="Calibri"/>
              </a:defRPr>
            </a:lvl2pPr>
            <a:lvl3pPr marL="0" lvl="2" indent="0" algn="r">
              <a:buClr>
                <a:srgbClr val="888888"/>
              </a:buClr>
              <a:buSzPts val="900"/>
              <a:buFont typeface="Calibri"/>
              <a:buNone/>
              <a:defRPr sz="900">
                <a:solidFill>
                  <a:srgbClr val="888888"/>
                </a:solidFill>
                <a:latin typeface="Calibri"/>
                <a:ea typeface="Calibri"/>
                <a:cs typeface="Calibri"/>
                <a:sym typeface="Calibri"/>
              </a:defRPr>
            </a:lvl3pPr>
            <a:lvl4pPr marL="0" lvl="3" indent="0" algn="r">
              <a:buClr>
                <a:srgbClr val="888888"/>
              </a:buClr>
              <a:buSzPts val="900"/>
              <a:buFont typeface="Calibri"/>
              <a:buNone/>
              <a:defRPr sz="900">
                <a:solidFill>
                  <a:srgbClr val="888888"/>
                </a:solidFill>
                <a:latin typeface="Calibri"/>
                <a:ea typeface="Calibri"/>
                <a:cs typeface="Calibri"/>
                <a:sym typeface="Calibri"/>
              </a:defRPr>
            </a:lvl4pPr>
            <a:lvl5pPr marL="0" lvl="4" indent="0" algn="r">
              <a:buClr>
                <a:srgbClr val="888888"/>
              </a:buClr>
              <a:buSzPts val="900"/>
              <a:buFont typeface="Calibri"/>
              <a:buNone/>
              <a:defRPr sz="900">
                <a:solidFill>
                  <a:srgbClr val="888888"/>
                </a:solidFill>
                <a:latin typeface="Calibri"/>
                <a:ea typeface="Calibri"/>
                <a:cs typeface="Calibri"/>
                <a:sym typeface="Calibri"/>
              </a:defRPr>
            </a:lvl5pPr>
            <a:lvl6pPr marL="0" lvl="5" indent="0" algn="r">
              <a:buClr>
                <a:srgbClr val="888888"/>
              </a:buClr>
              <a:buSzPts val="900"/>
              <a:buFont typeface="Calibri"/>
              <a:buNone/>
              <a:defRPr sz="900">
                <a:solidFill>
                  <a:srgbClr val="888888"/>
                </a:solidFill>
                <a:latin typeface="Calibri"/>
                <a:ea typeface="Calibri"/>
                <a:cs typeface="Calibri"/>
                <a:sym typeface="Calibri"/>
              </a:defRPr>
            </a:lvl6pPr>
            <a:lvl7pPr marL="0" lvl="6" indent="0" algn="r">
              <a:buClr>
                <a:srgbClr val="888888"/>
              </a:buClr>
              <a:buSzPts val="900"/>
              <a:buFont typeface="Calibri"/>
              <a:buNone/>
              <a:defRPr sz="900">
                <a:solidFill>
                  <a:srgbClr val="888888"/>
                </a:solidFill>
                <a:latin typeface="Calibri"/>
                <a:ea typeface="Calibri"/>
                <a:cs typeface="Calibri"/>
                <a:sym typeface="Calibri"/>
              </a:defRPr>
            </a:lvl7pPr>
            <a:lvl8pPr marL="0" lvl="7" indent="0" algn="r">
              <a:buClr>
                <a:srgbClr val="888888"/>
              </a:buClr>
              <a:buSzPts val="900"/>
              <a:buFont typeface="Calibri"/>
              <a:buNone/>
              <a:defRPr sz="900">
                <a:solidFill>
                  <a:srgbClr val="888888"/>
                </a:solidFill>
                <a:latin typeface="Calibri"/>
                <a:ea typeface="Calibri"/>
                <a:cs typeface="Calibri"/>
                <a:sym typeface="Calibri"/>
              </a:defRPr>
            </a:lvl8pPr>
            <a:lvl9pPr marL="0" lvl="8" indent="0" algn="r">
              <a:buClr>
                <a:srgbClr val="888888"/>
              </a:buClr>
              <a:buSzPts val="900"/>
              <a:buFont typeface="Calibri"/>
              <a:buNone/>
              <a:defRPr sz="900">
                <a:solidFill>
                  <a:srgbClr val="888888"/>
                </a:solidFill>
                <a:latin typeface="Calibri"/>
                <a:ea typeface="Calibri"/>
                <a:cs typeface="Calibri"/>
                <a:sym typeface="Calibri"/>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748490905"/>
      </p:ext>
    </p:extLst>
  </p:cSld>
  <p:clrMapOvr>
    <a:masterClrMapping/>
  </p:clrMapOvr>
  <p:hf sldNum="0" hdr="0" ftr="0" dt="0"/>
</p:sldLayout>
</file>

<file path=ppt/slideLayouts/slideLayout911.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130"/>
        <p:cNvGrpSpPr/>
        <p:nvPr/>
      </p:nvGrpSpPr>
      <p:grpSpPr>
        <a:xfrm>
          <a:off x="0" y="0"/>
          <a:ext cx="0" cy="0"/>
          <a:chOff x="0" y="0"/>
          <a:chExt cx="0" cy="0"/>
        </a:xfrm>
      </p:grpSpPr>
      <p:sp>
        <p:nvSpPr>
          <p:cNvPr id="131" name="Google Shape;131;p26"/>
          <p:cNvSpPr txBox="1">
            <a:spLocks noGrp="1"/>
          </p:cNvSpPr>
          <p:nvPr>
            <p:ph type="title"/>
          </p:nvPr>
        </p:nvSpPr>
        <p:spPr>
          <a:xfrm>
            <a:off x="311700" y="593367"/>
            <a:ext cx="8520600" cy="943200"/>
          </a:xfrm>
          <a:prstGeom prst="rect">
            <a:avLst/>
          </a:prstGeom>
          <a:noFill/>
          <a:ln>
            <a:noFill/>
          </a:ln>
        </p:spPr>
        <p:txBody>
          <a:bodyPr spcFirstLastPara="1" wrap="square" lIns="68575" tIns="68575" rIns="68575" bIns="68575" anchor="t" anchorCtr="0">
            <a:normAutofit/>
          </a:bodyPr>
          <a:lstStyle>
            <a:lvl1pPr lvl="0" algn="l">
              <a:lnSpc>
                <a:spcPct val="90000"/>
              </a:lnSpc>
              <a:spcBef>
                <a:spcPts val="0"/>
              </a:spcBef>
              <a:spcAft>
                <a:spcPts val="0"/>
              </a:spcAft>
              <a:buClr>
                <a:schemeClr val="dk1"/>
              </a:buClr>
              <a:buSzPts val="2700"/>
              <a:buFont typeface="Calibri"/>
              <a:buNone/>
              <a:defRPr/>
            </a:lvl1pPr>
            <a:lvl2pPr lvl="1">
              <a:spcBef>
                <a:spcPts val="0"/>
              </a:spcBef>
              <a:spcAft>
                <a:spcPts val="0"/>
              </a:spcAft>
              <a:buSzPts val="2700"/>
              <a:buNone/>
              <a:defRPr/>
            </a:lvl2pPr>
            <a:lvl3pPr lvl="2">
              <a:spcBef>
                <a:spcPts val="0"/>
              </a:spcBef>
              <a:spcAft>
                <a:spcPts val="0"/>
              </a:spcAft>
              <a:buSzPts val="2700"/>
              <a:buNone/>
              <a:defRPr/>
            </a:lvl3pPr>
            <a:lvl4pPr lvl="3">
              <a:spcBef>
                <a:spcPts val="0"/>
              </a:spcBef>
              <a:spcAft>
                <a:spcPts val="0"/>
              </a:spcAft>
              <a:buSzPts val="2700"/>
              <a:buNone/>
              <a:defRPr/>
            </a:lvl4pPr>
            <a:lvl5pPr lvl="4">
              <a:spcBef>
                <a:spcPts val="0"/>
              </a:spcBef>
              <a:spcAft>
                <a:spcPts val="0"/>
              </a:spcAft>
              <a:buSzPts val="2700"/>
              <a:buNone/>
              <a:defRPr/>
            </a:lvl5pPr>
            <a:lvl6pPr lvl="5">
              <a:spcBef>
                <a:spcPts val="0"/>
              </a:spcBef>
              <a:spcAft>
                <a:spcPts val="0"/>
              </a:spcAft>
              <a:buSzPts val="2700"/>
              <a:buNone/>
              <a:defRPr/>
            </a:lvl6pPr>
            <a:lvl7pPr lvl="6">
              <a:spcBef>
                <a:spcPts val="0"/>
              </a:spcBef>
              <a:spcAft>
                <a:spcPts val="0"/>
              </a:spcAft>
              <a:buSzPts val="2700"/>
              <a:buNone/>
              <a:defRPr/>
            </a:lvl7pPr>
            <a:lvl8pPr lvl="7">
              <a:spcBef>
                <a:spcPts val="0"/>
              </a:spcBef>
              <a:spcAft>
                <a:spcPts val="0"/>
              </a:spcAft>
              <a:buSzPts val="2700"/>
              <a:buNone/>
              <a:defRPr/>
            </a:lvl8pPr>
            <a:lvl9pPr lvl="8">
              <a:spcBef>
                <a:spcPts val="0"/>
              </a:spcBef>
              <a:spcAft>
                <a:spcPts val="0"/>
              </a:spcAft>
              <a:buSzPts val="2700"/>
              <a:buNone/>
              <a:defRPr/>
            </a:lvl9pPr>
          </a:lstStyle>
          <a:p>
            <a:endParaRPr/>
          </a:p>
        </p:txBody>
      </p:sp>
      <p:sp>
        <p:nvSpPr>
          <p:cNvPr id="132" name="Google Shape;132;p26"/>
          <p:cNvSpPr txBox="1">
            <a:spLocks noGrp="1"/>
          </p:cNvSpPr>
          <p:nvPr>
            <p:ph type="body" idx="1"/>
          </p:nvPr>
        </p:nvSpPr>
        <p:spPr>
          <a:xfrm>
            <a:off x="311700" y="1688233"/>
            <a:ext cx="3999900" cy="4403600"/>
          </a:xfrm>
          <a:prstGeom prst="rect">
            <a:avLst/>
          </a:prstGeom>
          <a:noFill/>
          <a:ln>
            <a:noFill/>
          </a:ln>
        </p:spPr>
        <p:txBody>
          <a:bodyPr spcFirstLastPara="1" wrap="square" lIns="68575" tIns="68575" rIns="68575" bIns="68575" anchor="t" anchorCtr="0">
            <a:normAutofit/>
          </a:bodyPr>
          <a:lstStyle>
            <a:lvl1pPr marL="457200" lvl="0" indent="-298450" algn="l">
              <a:lnSpc>
                <a:spcPct val="90000"/>
              </a:lnSpc>
              <a:spcBef>
                <a:spcPts val="0"/>
              </a:spcBef>
              <a:spcAft>
                <a:spcPts val="0"/>
              </a:spcAft>
              <a:buClr>
                <a:schemeClr val="dk1"/>
              </a:buClr>
              <a:buSzPts val="1100"/>
              <a:buChar char="●"/>
              <a:defRPr sz="1400"/>
            </a:lvl1pPr>
            <a:lvl2pPr marL="914400" lvl="1" indent="-285750" algn="l">
              <a:lnSpc>
                <a:spcPct val="90000"/>
              </a:lnSpc>
              <a:spcBef>
                <a:spcPts val="0"/>
              </a:spcBef>
              <a:spcAft>
                <a:spcPts val="0"/>
              </a:spcAft>
              <a:buClr>
                <a:schemeClr val="dk1"/>
              </a:buClr>
              <a:buSzPts val="900"/>
              <a:buChar char="○"/>
              <a:defRPr sz="1200"/>
            </a:lvl2pPr>
            <a:lvl3pPr marL="1371600" lvl="2" indent="-285750" algn="l">
              <a:lnSpc>
                <a:spcPct val="90000"/>
              </a:lnSpc>
              <a:spcBef>
                <a:spcPts val="0"/>
              </a:spcBef>
              <a:spcAft>
                <a:spcPts val="0"/>
              </a:spcAft>
              <a:buClr>
                <a:schemeClr val="dk1"/>
              </a:buClr>
              <a:buSzPts val="900"/>
              <a:buChar char="■"/>
              <a:defRPr sz="1200"/>
            </a:lvl3pPr>
            <a:lvl4pPr marL="1828800" lvl="3" indent="-285750" algn="l">
              <a:lnSpc>
                <a:spcPct val="90000"/>
              </a:lnSpc>
              <a:spcBef>
                <a:spcPts val="0"/>
              </a:spcBef>
              <a:spcAft>
                <a:spcPts val="0"/>
              </a:spcAft>
              <a:buClr>
                <a:schemeClr val="dk1"/>
              </a:buClr>
              <a:buSzPts val="900"/>
              <a:buChar char="●"/>
              <a:defRPr sz="1200"/>
            </a:lvl4pPr>
            <a:lvl5pPr marL="2286000" lvl="4" indent="-285750" algn="l">
              <a:lnSpc>
                <a:spcPct val="90000"/>
              </a:lnSpc>
              <a:spcBef>
                <a:spcPts val="0"/>
              </a:spcBef>
              <a:spcAft>
                <a:spcPts val="0"/>
              </a:spcAft>
              <a:buClr>
                <a:schemeClr val="dk1"/>
              </a:buClr>
              <a:buSzPts val="900"/>
              <a:buChar char="○"/>
              <a:defRPr sz="1200"/>
            </a:lvl5pPr>
            <a:lvl6pPr marL="2743200" lvl="5" indent="-285750" algn="l">
              <a:lnSpc>
                <a:spcPct val="90000"/>
              </a:lnSpc>
              <a:spcBef>
                <a:spcPts val="0"/>
              </a:spcBef>
              <a:spcAft>
                <a:spcPts val="0"/>
              </a:spcAft>
              <a:buClr>
                <a:schemeClr val="dk1"/>
              </a:buClr>
              <a:buSzPts val="900"/>
              <a:buChar char="■"/>
              <a:defRPr sz="1200"/>
            </a:lvl6pPr>
            <a:lvl7pPr marL="3200400" lvl="6" indent="-285750" algn="l">
              <a:lnSpc>
                <a:spcPct val="90000"/>
              </a:lnSpc>
              <a:spcBef>
                <a:spcPts val="0"/>
              </a:spcBef>
              <a:spcAft>
                <a:spcPts val="0"/>
              </a:spcAft>
              <a:buClr>
                <a:schemeClr val="dk1"/>
              </a:buClr>
              <a:buSzPts val="900"/>
              <a:buChar char="●"/>
              <a:defRPr sz="1200"/>
            </a:lvl7pPr>
            <a:lvl8pPr marL="3657600" lvl="7" indent="-285750" algn="l">
              <a:lnSpc>
                <a:spcPct val="90000"/>
              </a:lnSpc>
              <a:spcBef>
                <a:spcPts val="0"/>
              </a:spcBef>
              <a:spcAft>
                <a:spcPts val="0"/>
              </a:spcAft>
              <a:buClr>
                <a:schemeClr val="dk1"/>
              </a:buClr>
              <a:buSzPts val="900"/>
              <a:buChar char="○"/>
              <a:defRPr sz="1200"/>
            </a:lvl8pPr>
            <a:lvl9pPr marL="4114800" lvl="8" indent="-285750" algn="l">
              <a:lnSpc>
                <a:spcPct val="90000"/>
              </a:lnSpc>
              <a:spcBef>
                <a:spcPts val="0"/>
              </a:spcBef>
              <a:spcAft>
                <a:spcPts val="0"/>
              </a:spcAft>
              <a:buClr>
                <a:schemeClr val="dk1"/>
              </a:buClr>
              <a:buSzPts val="900"/>
              <a:buChar char="■"/>
              <a:defRPr sz="1200"/>
            </a:lvl9pPr>
          </a:lstStyle>
          <a:p>
            <a:endParaRPr/>
          </a:p>
        </p:txBody>
      </p:sp>
      <p:sp>
        <p:nvSpPr>
          <p:cNvPr id="133" name="Google Shape;133;p26"/>
          <p:cNvSpPr txBox="1">
            <a:spLocks noGrp="1"/>
          </p:cNvSpPr>
          <p:nvPr>
            <p:ph type="body" idx="2"/>
          </p:nvPr>
        </p:nvSpPr>
        <p:spPr>
          <a:xfrm>
            <a:off x="4832400" y="1688233"/>
            <a:ext cx="3999900" cy="4403600"/>
          </a:xfrm>
          <a:prstGeom prst="rect">
            <a:avLst/>
          </a:prstGeom>
          <a:noFill/>
          <a:ln>
            <a:noFill/>
          </a:ln>
        </p:spPr>
        <p:txBody>
          <a:bodyPr spcFirstLastPara="1" wrap="square" lIns="68575" tIns="68575" rIns="68575" bIns="68575" anchor="t" anchorCtr="0">
            <a:normAutofit/>
          </a:bodyPr>
          <a:lstStyle>
            <a:lvl1pPr marL="457200" lvl="0" indent="-298450" algn="l">
              <a:lnSpc>
                <a:spcPct val="90000"/>
              </a:lnSpc>
              <a:spcBef>
                <a:spcPts val="0"/>
              </a:spcBef>
              <a:spcAft>
                <a:spcPts val="0"/>
              </a:spcAft>
              <a:buClr>
                <a:schemeClr val="dk1"/>
              </a:buClr>
              <a:buSzPts val="1100"/>
              <a:buChar char="●"/>
              <a:defRPr sz="1400"/>
            </a:lvl1pPr>
            <a:lvl2pPr marL="914400" lvl="1" indent="-285750" algn="l">
              <a:lnSpc>
                <a:spcPct val="90000"/>
              </a:lnSpc>
              <a:spcBef>
                <a:spcPts val="0"/>
              </a:spcBef>
              <a:spcAft>
                <a:spcPts val="0"/>
              </a:spcAft>
              <a:buClr>
                <a:schemeClr val="dk1"/>
              </a:buClr>
              <a:buSzPts val="900"/>
              <a:buChar char="○"/>
              <a:defRPr sz="1200"/>
            </a:lvl2pPr>
            <a:lvl3pPr marL="1371600" lvl="2" indent="-285750" algn="l">
              <a:lnSpc>
                <a:spcPct val="90000"/>
              </a:lnSpc>
              <a:spcBef>
                <a:spcPts val="0"/>
              </a:spcBef>
              <a:spcAft>
                <a:spcPts val="0"/>
              </a:spcAft>
              <a:buClr>
                <a:schemeClr val="dk1"/>
              </a:buClr>
              <a:buSzPts val="900"/>
              <a:buChar char="■"/>
              <a:defRPr sz="1200"/>
            </a:lvl3pPr>
            <a:lvl4pPr marL="1828800" lvl="3" indent="-285750" algn="l">
              <a:lnSpc>
                <a:spcPct val="90000"/>
              </a:lnSpc>
              <a:spcBef>
                <a:spcPts val="0"/>
              </a:spcBef>
              <a:spcAft>
                <a:spcPts val="0"/>
              </a:spcAft>
              <a:buClr>
                <a:schemeClr val="dk1"/>
              </a:buClr>
              <a:buSzPts val="900"/>
              <a:buChar char="●"/>
              <a:defRPr sz="1200"/>
            </a:lvl4pPr>
            <a:lvl5pPr marL="2286000" lvl="4" indent="-285750" algn="l">
              <a:lnSpc>
                <a:spcPct val="90000"/>
              </a:lnSpc>
              <a:spcBef>
                <a:spcPts val="0"/>
              </a:spcBef>
              <a:spcAft>
                <a:spcPts val="0"/>
              </a:spcAft>
              <a:buClr>
                <a:schemeClr val="dk1"/>
              </a:buClr>
              <a:buSzPts val="900"/>
              <a:buChar char="○"/>
              <a:defRPr sz="1200"/>
            </a:lvl5pPr>
            <a:lvl6pPr marL="2743200" lvl="5" indent="-285750" algn="l">
              <a:lnSpc>
                <a:spcPct val="90000"/>
              </a:lnSpc>
              <a:spcBef>
                <a:spcPts val="0"/>
              </a:spcBef>
              <a:spcAft>
                <a:spcPts val="0"/>
              </a:spcAft>
              <a:buClr>
                <a:schemeClr val="dk1"/>
              </a:buClr>
              <a:buSzPts val="900"/>
              <a:buChar char="■"/>
              <a:defRPr sz="1200"/>
            </a:lvl6pPr>
            <a:lvl7pPr marL="3200400" lvl="6" indent="-285750" algn="l">
              <a:lnSpc>
                <a:spcPct val="90000"/>
              </a:lnSpc>
              <a:spcBef>
                <a:spcPts val="0"/>
              </a:spcBef>
              <a:spcAft>
                <a:spcPts val="0"/>
              </a:spcAft>
              <a:buClr>
                <a:schemeClr val="dk1"/>
              </a:buClr>
              <a:buSzPts val="900"/>
              <a:buChar char="●"/>
              <a:defRPr sz="1200"/>
            </a:lvl7pPr>
            <a:lvl8pPr marL="3657600" lvl="7" indent="-285750" algn="l">
              <a:lnSpc>
                <a:spcPct val="90000"/>
              </a:lnSpc>
              <a:spcBef>
                <a:spcPts val="0"/>
              </a:spcBef>
              <a:spcAft>
                <a:spcPts val="0"/>
              </a:spcAft>
              <a:buClr>
                <a:schemeClr val="dk1"/>
              </a:buClr>
              <a:buSzPts val="900"/>
              <a:buChar char="○"/>
              <a:defRPr sz="1200"/>
            </a:lvl8pPr>
            <a:lvl9pPr marL="4114800" lvl="8" indent="-285750" algn="l">
              <a:lnSpc>
                <a:spcPct val="90000"/>
              </a:lnSpc>
              <a:spcBef>
                <a:spcPts val="0"/>
              </a:spcBef>
              <a:spcAft>
                <a:spcPts val="0"/>
              </a:spcAft>
              <a:buClr>
                <a:schemeClr val="dk1"/>
              </a:buClr>
              <a:buSzPts val="900"/>
              <a:buChar char="■"/>
              <a:defRPr sz="1200"/>
            </a:lvl9pPr>
          </a:lstStyle>
          <a:p>
            <a:endParaRPr/>
          </a:p>
        </p:txBody>
      </p:sp>
      <p:sp>
        <p:nvSpPr>
          <p:cNvPr id="134" name="Google Shape;134;p26"/>
          <p:cNvSpPr txBox="1">
            <a:spLocks noGrp="1"/>
          </p:cNvSpPr>
          <p:nvPr>
            <p:ph type="sldNum" idx="12"/>
          </p:nvPr>
        </p:nvSpPr>
        <p:spPr>
          <a:xfrm>
            <a:off x="8472458" y="6217623"/>
            <a:ext cx="548700" cy="524800"/>
          </a:xfrm>
          <a:prstGeom prst="rect">
            <a:avLst/>
          </a:prstGeom>
          <a:noFill/>
          <a:ln>
            <a:noFill/>
          </a:ln>
        </p:spPr>
        <p:txBody>
          <a:bodyPr spcFirstLastPara="1" wrap="square" lIns="68575" tIns="68575" rIns="68575" bIns="68575" anchor="ctr" anchorCtr="0">
            <a:normAutofit/>
          </a:bodyPr>
          <a:lstStyle>
            <a:lvl1pPr marL="0" lvl="0" indent="0" algn="r">
              <a:buClr>
                <a:srgbClr val="888888"/>
              </a:buClr>
              <a:buSzPts val="900"/>
              <a:buFont typeface="Calibri"/>
              <a:buNone/>
              <a:defRPr sz="900">
                <a:solidFill>
                  <a:srgbClr val="888888"/>
                </a:solidFill>
                <a:latin typeface="Calibri"/>
                <a:ea typeface="Calibri"/>
                <a:cs typeface="Calibri"/>
                <a:sym typeface="Calibri"/>
              </a:defRPr>
            </a:lvl1pPr>
            <a:lvl2pPr marL="0" lvl="1" indent="0" algn="r">
              <a:buClr>
                <a:srgbClr val="888888"/>
              </a:buClr>
              <a:buSzPts val="900"/>
              <a:buFont typeface="Calibri"/>
              <a:buNone/>
              <a:defRPr sz="900">
                <a:solidFill>
                  <a:srgbClr val="888888"/>
                </a:solidFill>
                <a:latin typeface="Calibri"/>
                <a:ea typeface="Calibri"/>
                <a:cs typeface="Calibri"/>
                <a:sym typeface="Calibri"/>
              </a:defRPr>
            </a:lvl2pPr>
            <a:lvl3pPr marL="0" lvl="2" indent="0" algn="r">
              <a:buClr>
                <a:srgbClr val="888888"/>
              </a:buClr>
              <a:buSzPts val="900"/>
              <a:buFont typeface="Calibri"/>
              <a:buNone/>
              <a:defRPr sz="900">
                <a:solidFill>
                  <a:srgbClr val="888888"/>
                </a:solidFill>
                <a:latin typeface="Calibri"/>
                <a:ea typeface="Calibri"/>
                <a:cs typeface="Calibri"/>
                <a:sym typeface="Calibri"/>
              </a:defRPr>
            </a:lvl3pPr>
            <a:lvl4pPr marL="0" lvl="3" indent="0" algn="r">
              <a:buClr>
                <a:srgbClr val="888888"/>
              </a:buClr>
              <a:buSzPts val="900"/>
              <a:buFont typeface="Calibri"/>
              <a:buNone/>
              <a:defRPr sz="900">
                <a:solidFill>
                  <a:srgbClr val="888888"/>
                </a:solidFill>
                <a:latin typeface="Calibri"/>
                <a:ea typeface="Calibri"/>
                <a:cs typeface="Calibri"/>
                <a:sym typeface="Calibri"/>
              </a:defRPr>
            </a:lvl4pPr>
            <a:lvl5pPr marL="0" lvl="4" indent="0" algn="r">
              <a:buClr>
                <a:srgbClr val="888888"/>
              </a:buClr>
              <a:buSzPts val="900"/>
              <a:buFont typeface="Calibri"/>
              <a:buNone/>
              <a:defRPr sz="900">
                <a:solidFill>
                  <a:srgbClr val="888888"/>
                </a:solidFill>
                <a:latin typeface="Calibri"/>
                <a:ea typeface="Calibri"/>
                <a:cs typeface="Calibri"/>
                <a:sym typeface="Calibri"/>
              </a:defRPr>
            </a:lvl5pPr>
            <a:lvl6pPr marL="0" lvl="5" indent="0" algn="r">
              <a:buClr>
                <a:srgbClr val="888888"/>
              </a:buClr>
              <a:buSzPts val="900"/>
              <a:buFont typeface="Calibri"/>
              <a:buNone/>
              <a:defRPr sz="900">
                <a:solidFill>
                  <a:srgbClr val="888888"/>
                </a:solidFill>
                <a:latin typeface="Calibri"/>
                <a:ea typeface="Calibri"/>
                <a:cs typeface="Calibri"/>
                <a:sym typeface="Calibri"/>
              </a:defRPr>
            </a:lvl6pPr>
            <a:lvl7pPr marL="0" lvl="6" indent="0" algn="r">
              <a:buClr>
                <a:srgbClr val="888888"/>
              </a:buClr>
              <a:buSzPts val="900"/>
              <a:buFont typeface="Calibri"/>
              <a:buNone/>
              <a:defRPr sz="900">
                <a:solidFill>
                  <a:srgbClr val="888888"/>
                </a:solidFill>
                <a:latin typeface="Calibri"/>
                <a:ea typeface="Calibri"/>
                <a:cs typeface="Calibri"/>
                <a:sym typeface="Calibri"/>
              </a:defRPr>
            </a:lvl7pPr>
            <a:lvl8pPr marL="0" lvl="7" indent="0" algn="r">
              <a:buClr>
                <a:srgbClr val="888888"/>
              </a:buClr>
              <a:buSzPts val="900"/>
              <a:buFont typeface="Calibri"/>
              <a:buNone/>
              <a:defRPr sz="900">
                <a:solidFill>
                  <a:srgbClr val="888888"/>
                </a:solidFill>
                <a:latin typeface="Calibri"/>
                <a:ea typeface="Calibri"/>
                <a:cs typeface="Calibri"/>
                <a:sym typeface="Calibri"/>
              </a:defRPr>
            </a:lvl8pPr>
            <a:lvl9pPr marL="0" lvl="8" indent="0" algn="r">
              <a:buClr>
                <a:srgbClr val="888888"/>
              </a:buClr>
              <a:buSzPts val="900"/>
              <a:buFont typeface="Calibri"/>
              <a:buNone/>
              <a:defRPr sz="900">
                <a:solidFill>
                  <a:srgbClr val="888888"/>
                </a:solidFill>
                <a:latin typeface="Calibri"/>
                <a:ea typeface="Calibri"/>
                <a:cs typeface="Calibri"/>
                <a:sym typeface="Calibri"/>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616488487"/>
      </p:ext>
    </p:extLst>
  </p:cSld>
  <p:clrMapOvr>
    <a:masterClrMapping/>
  </p:clrMapOvr>
  <p:hf sldNum="0" hdr="0" ftr="0" dt="0"/>
</p:sldLayout>
</file>

<file path=ppt/slideLayouts/slideLayout912.xml><?xml version="1.0" encoding="utf-8"?>
<p:sldLayout xmlns:a="http://schemas.openxmlformats.org/drawingml/2006/main" xmlns:r="http://schemas.openxmlformats.org/officeDocument/2006/relationships" xmlns:p="http://schemas.openxmlformats.org/presentationml/2006/main" matchingName="1_Title and Content" type="obj">
  <p:cSld name="1_Title and Content">
    <p:spTree>
      <p:nvGrpSpPr>
        <p:cNvPr id="1" name="Shape 141"/>
        <p:cNvGrpSpPr/>
        <p:nvPr/>
      </p:nvGrpSpPr>
      <p:grpSpPr>
        <a:xfrm>
          <a:off x="0" y="0"/>
          <a:ext cx="0" cy="0"/>
          <a:chOff x="0" y="0"/>
          <a:chExt cx="0" cy="0"/>
        </a:xfrm>
      </p:grpSpPr>
      <p:sp>
        <p:nvSpPr>
          <p:cNvPr id="142" name="Google Shape;142;p28"/>
          <p:cNvSpPr txBox="1">
            <a:spLocks noGrp="1"/>
          </p:cNvSpPr>
          <p:nvPr>
            <p:ph type="title"/>
          </p:nvPr>
        </p:nvSpPr>
        <p:spPr>
          <a:xfrm>
            <a:off x="169011" y="132335"/>
            <a:ext cx="8894700" cy="606000"/>
          </a:xfrm>
          <a:prstGeom prst="rect">
            <a:avLst/>
          </a:prstGeom>
          <a:noFill/>
          <a:ln>
            <a:noFill/>
          </a:ln>
        </p:spPr>
        <p:txBody>
          <a:bodyPr spcFirstLastPara="1" wrap="square" lIns="91425" tIns="45700" rIns="91425" bIns="45700" anchor="ctr" anchorCtr="0">
            <a:noAutofit/>
          </a:bodyPr>
          <a:lstStyle>
            <a:lvl1pPr lvl="0" algn="l" rtl="0">
              <a:lnSpc>
                <a:spcPct val="90000"/>
              </a:lnSpc>
              <a:spcBef>
                <a:spcPts val="0"/>
              </a:spcBef>
              <a:spcAft>
                <a:spcPts val="0"/>
              </a:spcAft>
              <a:buClr>
                <a:schemeClr val="dk1"/>
              </a:buClr>
              <a:buSzPts val="3800"/>
              <a:buFont typeface="Lato Black"/>
              <a:buNone/>
              <a:defRPr sz="3800" b="1" i="0">
                <a:latin typeface="Lato Black"/>
                <a:ea typeface="Lato Black"/>
                <a:cs typeface="Lato Black"/>
                <a:sym typeface="Lato Black"/>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43" name="Google Shape;143;p28"/>
          <p:cNvSpPr txBox="1">
            <a:spLocks noGrp="1"/>
          </p:cNvSpPr>
          <p:nvPr>
            <p:ph type="body" idx="1"/>
          </p:nvPr>
        </p:nvSpPr>
        <p:spPr>
          <a:xfrm>
            <a:off x="169011" y="936172"/>
            <a:ext cx="8894700" cy="5419600"/>
          </a:xfrm>
          <a:prstGeom prst="rect">
            <a:avLst/>
          </a:prstGeom>
          <a:noFill/>
          <a:ln>
            <a:noFill/>
          </a:ln>
        </p:spPr>
        <p:txBody>
          <a:bodyPr spcFirstLastPara="1" wrap="square" lIns="91425" tIns="45700" rIns="91425" bIns="45700" anchor="t" anchorCtr="0">
            <a:normAutofit/>
          </a:bodyPr>
          <a:lstStyle>
            <a:lvl1pPr marL="457200" lvl="0" indent="-406400" algn="l" rtl="0">
              <a:lnSpc>
                <a:spcPct val="90000"/>
              </a:lnSpc>
              <a:spcBef>
                <a:spcPts val="1000"/>
              </a:spcBef>
              <a:spcAft>
                <a:spcPts val="0"/>
              </a:spcAft>
              <a:buClr>
                <a:schemeClr val="dk1"/>
              </a:buClr>
              <a:buSzPts val="2800"/>
              <a:buChar char="•"/>
              <a:defRPr sz="2800">
                <a:latin typeface="Lato"/>
                <a:ea typeface="Lato"/>
                <a:cs typeface="Lato"/>
                <a:sym typeface="Lato"/>
              </a:defRPr>
            </a:lvl1pPr>
            <a:lvl2pPr marL="914400" lvl="1" indent="-381000" algn="l" rtl="0">
              <a:lnSpc>
                <a:spcPct val="90000"/>
              </a:lnSpc>
              <a:spcBef>
                <a:spcPts val="500"/>
              </a:spcBef>
              <a:spcAft>
                <a:spcPts val="0"/>
              </a:spcAft>
              <a:buClr>
                <a:schemeClr val="dk1"/>
              </a:buClr>
              <a:buSzPts val="2400"/>
              <a:buFont typeface="Cambria"/>
              <a:buChar char="-"/>
              <a:defRPr sz="2400">
                <a:latin typeface="Lato"/>
                <a:ea typeface="Lato"/>
                <a:cs typeface="Lato"/>
                <a:sym typeface="Lato"/>
              </a:defRPr>
            </a:lvl2pPr>
            <a:lvl3pPr marL="1371600" lvl="2" indent="-355600" algn="l" rtl="0">
              <a:lnSpc>
                <a:spcPct val="90000"/>
              </a:lnSpc>
              <a:spcBef>
                <a:spcPts val="500"/>
              </a:spcBef>
              <a:spcAft>
                <a:spcPts val="0"/>
              </a:spcAft>
              <a:buClr>
                <a:schemeClr val="dk1"/>
              </a:buClr>
              <a:buSzPts val="2000"/>
              <a:buChar char="•"/>
              <a:defRPr sz="2000">
                <a:latin typeface="Lato"/>
                <a:ea typeface="Lato"/>
                <a:cs typeface="Lato"/>
                <a:sym typeface="Lato"/>
              </a:defRPr>
            </a:lvl3pPr>
            <a:lvl4pPr marL="1828800" lvl="3" indent="-355600" algn="l" rtl="0">
              <a:lnSpc>
                <a:spcPct val="90000"/>
              </a:lnSpc>
              <a:spcBef>
                <a:spcPts val="500"/>
              </a:spcBef>
              <a:spcAft>
                <a:spcPts val="0"/>
              </a:spcAft>
              <a:buClr>
                <a:schemeClr val="dk1"/>
              </a:buClr>
              <a:buSzPts val="2000"/>
              <a:buChar char="•"/>
              <a:defRPr sz="2000">
                <a:latin typeface="Lato"/>
                <a:ea typeface="Lato"/>
                <a:cs typeface="Lato"/>
                <a:sym typeface="Lato"/>
              </a:defRPr>
            </a:lvl4pPr>
            <a:lvl5pPr marL="2286000" lvl="4" indent="-355600" algn="l" rtl="0">
              <a:lnSpc>
                <a:spcPct val="90000"/>
              </a:lnSpc>
              <a:spcBef>
                <a:spcPts val="500"/>
              </a:spcBef>
              <a:spcAft>
                <a:spcPts val="0"/>
              </a:spcAft>
              <a:buClr>
                <a:schemeClr val="dk1"/>
              </a:buClr>
              <a:buSzPts val="2000"/>
              <a:buChar char="•"/>
              <a:defRPr sz="2000">
                <a:latin typeface="Lato"/>
                <a:ea typeface="Lato"/>
                <a:cs typeface="Lato"/>
                <a:sym typeface="Lato"/>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144" name="Google Shape;144;p28"/>
          <p:cNvSpPr txBox="1"/>
          <p:nvPr/>
        </p:nvSpPr>
        <p:spPr>
          <a:xfrm>
            <a:off x="7977054" y="6355715"/>
            <a:ext cx="990600" cy="365200"/>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None/>
            </a:pPr>
            <a:fld id="{00000000-1234-1234-1234-123412341234}" type="slidenum">
              <a:rPr lang="en" sz="1400" b="0" i="0" u="none" strike="noStrike" cap="none">
                <a:solidFill>
                  <a:srgbClr val="888888"/>
                </a:solidFill>
                <a:latin typeface="Lato"/>
                <a:ea typeface="Lato"/>
                <a:cs typeface="Lato"/>
                <a:sym typeface="Lato"/>
              </a:rPr>
              <a:pPr marL="0" marR="0" lvl="0" indent="0" algn="r" rtl="0">
                <a:spcBef>
                  <a:spcPts val="0"/>
                </a:spcBef>
                <a:spcAft>
                  <a:spcPts val="0"/>
                </a:spcAft>
                <a:buNone/>
              </a:pPr>
              <a:t>‹#›</a:t>
            </a:fld>
            <a:endParaRPr sz="2000" b="0" i="0" u="none" strike="noStrike" cap="none">
              <a:solidFill>
                <a:srgbClr val="888888"/>
              </a:solidFill>
              <a:latin typeface="Lato"/>
              <a:ea typeface="Lato"/>
              <a:cs typeface="Lato"/>
              <a:sym typeface="Lato"/>
            </a:endParaRPr>
          </a:p>
        </p:txBody>
      </p:sp>
      <p:pic>
        <p:nvPicPr>
          <p:cNvPr id="145" name="Google Shape;145;p28" descr="safari.png"/>
          <p:cNvPicPr preferRelativeResize="0"/>
          <p:nvPr/>
        </p:nvPicPr>
        <p:blipFill rotWithShape="1">
          <a:blip r:embed="rId2">
            <a:alphaModFix/>
          </a:blip>
          <a:srcRect/>
          <a:stretch/>
        </p:blipFill>
        <p:spPr>
          <a:xfrm>
            <a:off x="189560" y="6413144"/>
            <a:ext cx="810090" cy="312523"/>
          </a:xfrm>
          <a:prstGeom prst="rect">
            <a:avLst/>
          </a:prstGeom>
          <a:noFill/>
          <a:ln>
            <a:noFill/>
          </a:ln>
        </p:spPr>
      </p:pic>
      <p:cxnSp>
        <p:nvCxnSpPr>
          <p:cNvPr id="146" name="Google Shape;146;p28"/>
          <p:cNvCxnSpPr/>
          <p:nvPr/>
        </p:nvCxnSpPr>
        <p:spPr>
          <a:xfrm>
            <a:off x="117021" y="831499"/>
            <a:ext cx="8894700" cy="0"/>
          </a:xfrm>
          <a:prstGeom prst="straightConnector1">
            <a:avLst/>
          </a:prstGeom>
          <a:noFill/>
          <a:ln w="28575" cap="flat" cmpd="sng">
            <a:solidFill>
              <a:srgbClr val="D8D8D8"/>
            </a:solidFill>
            <a:prstDash val="solid"/>
            <a:miter lim="800000"/>
            <a:headEnd type="none" w="sm" len="sm"/>
            <a:tailEnd type="none" w="sm" len="sm"/>
          </a:ln>
        </p:spPr>
      </p:cxnSp>
    </p:spTree>
    <p:extLst>
      <p:ext uri="{BB962C8B-B14F-4D97-AF65-F5344CB8AC3E}">
        <p14:creationId xmlns:p14="http://schemas.microsoft.com/office/powerpoint/2010/main" val="3610688242"/>
      </p:ext>
    </p:extLst>
  </p:cSld>
  <p:clrMapOvr>
    <a:masterClrMapping/>
  </p:clrMapOvr>
  <p:hf sldNum="0" hdr="0" ftr="0" dt="0"/>
</p:sldLayout>
</file>

<file path=ppt/slideLayouts/slideLayout913.xml><?xml version="1.0" encoding="utf-8"?>
<p:sldLayout xmlns:a="http://schemas.openxmlformats.org/drawingml/2006/main" xmlns:r="http://schemas.openxmlformats.org/officeDocument/2006/relationships" xmlns:p="http://schemas.openxmlformats.org/presentationml/2006/main" matchingName="1_Title Slide">
  <p:cSld name="1_Title Slide">
    <p:spTree>
      <p:nvGrpSpPr>
        <p:cNvPr id="1" name="Shape 147"/>
        <p:cNvGrpSpPr/>
        <p:nvPr/>
      </p:nvGrpSpPr>
      <p:grpSpPr>
        <a:xfrm>
          <a:off x="0" y="0"/>
          <a:ext cx="0" cy="0"/>
          <a:chOff x="0" y="0"/>
          <a:chExt cx="0" cy="0"/>
        </a:xfrm>
      </p:grpSpPr>
    </p:spTree>
    <p:extLst>
      <p:ext uri="{BB962C8B-B14F-4D97-AF65-F5344CB8AC3E}">
        <p14:creationId xmlns:p14="http://schemas.microsoft.com/office/powerpoint/2010/main" val="1727473145"/>
      </p:ext>
    </p:extLst>
  </p:cSld>
  <p:clrMapOvr>
    <a:masterClrMapping/>
  </p:clrMapOvr>
  <p:hf sldNum="0" hdr="0" ftr="0" dt="0"/>
</p:sldLayout>
</file>

<file path=ppt/slideLayouts/slideLayout914.xml><?xml version="1.0" encoding="utf-8"?>
<p:sldLayout xmlns:a="http://schemas.openxmlformats.org/drawingml/2006/main" xmlns:r="http://schemas.openxmlformats.org/officeDocument/2006/relationships" xmlns:p="http://schemas.openxmlformats.org/presentationml/2006/main" matchingName="Title and Content">
  <p:cSld name="Title and Content">
    <p:spTree>
      <p:nvGrpSpPr>
        <p:cNvPr id="1" name="Shape 154"/>
        <p:cNvGrpSpPr/>
        <p:nvPr/>
      </p:nvGrpSpPr>
      <p:grpSpPr>
        <a:xfrm>
          <a:off x="0" y="0"/>
          <a:ext cx="0" cy="0"/>
          <a:chOff x="0" y="0"/>
          <a:chExt cx="0" cy="0"/>
        </a:xfrm>
      </p:grpSpPr>
      <p:sp>
        <p:nvSpPr>
          <p:cNvPr id="155" name="Google Shape;155;p31"/>
          <p:cNvSpPr txBox="1">
            <a:spLocks noGrp="1"/>
          </p:cNvSpPr>
          <p:nvPr>
            <p:ph type="title"/>
          </p:nvPr>
        </p:nvSpPr>
        <p:spPr>
          <a:xfrm>
            <a:off x="628650" y="365127"/>
            <a:ext cx="7886700" cy="7900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chemeClr val="dk1"/>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56" name="Google Shape;156;p31"/>
          <p:cNvSpPr txBox="1">
            <a:spLocks noGrp="1"/>
          </p:cNvSpPr>
          <p:nvPr>
            <p:ph type="body" idx="1"/>
          </p:nvPr>
        </p:nvSpPr>
        <p:spPr>
          <a:xfrm>
            <a:off x="628650" y="1253331"/>
            <a:ext cx="7886700" cy="50032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500"/>
              </a:spcBef>
              <a:spcAft>
                <a:spcPts val="0"/>
              </a:spcAft>
              <a:buClr>
                <a:schemeClr val="dk1"/>
              </a:buClr>
              <a:buSzPts val="1800"/>
              <a:buChar char="•"/>
              <a:defRPr/>
            </a:lvl2pPr>
            <a:lvl3pPr marL="1371600" lvl="2" indent="-342900" algn="l" rtl="0">
              <a:lnSpc>
                <a:spcPct val="90000"/>
              </a:lnSpc>
              <a:spcBef>
                <a:spcPts val="500"/>
              </a:spcBef>
              <a:spcAft>
                <a:spcPts val="0"/>
              </a:spcAft>
              <a:buClr>
                <a:schemeClr val="dk1"/>
              </a:buClr>
              <a:buSzPts val="1800"/>
              <a:buChar char="•"/>
              <a:defRPr/>
            </a:lvl3pPr>
            <a:lvl4pPr marL="1828800" lvl="3" indent="-342900" algn="l" rtl="0">
              <a:lnSpc>
                <a:spcPct val="90000"/>
              </a:lnSpc>
              <a:spcBef>
                <a:spcPts val="500"/>
              </a:spcBef>
              <a:spcAft>
                <a:spcPts val="0"/>
              </a:spcAft>
              <a:buClr>
                <a:schemeClr val="dk1"/>
              </a:buClr>
              <a:buSzPts val="1800"/>
              <a:buChar char="•"/>
              <a:defRPr/>
            </a:lvl4pPr>
            <a:lvl5pPr marL="2286000" lvl="4" indent="-342900" algn="l" rtl="0">
              <a:lnSpc>
                <a:spcPct val="90000"/>
              </a:lnSpc>
              <a:spcBef>
                <a:spcPts val="500"/>
              </a:spcBef>
              <a:spcAft>
                <a:spcPts val="0"/>
              </a:spcAft>
              <a:buClr>
                <a:schemeClr val="dk1"/>
              </a:buClr>
              <a:buSzPts val="1800"/>
              <a:buChar char="•"/>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157" name="Google Shape;157;p31"/>
          <p:cNvSpPr txBox="1">
            <a:spLocks noGrp="1"/>
          </p:cNvSpPr>
          <p:nvPr>
            <p:ph type="dt" idx="10"/>
          </p:nvPr>
        </p:nvSpPr>
        <p:spPr>
          <a:xfrm>
            <a:off x="628650" y="6356351"/>
            <a:ext cx="2057400" cy="3652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158" name="Google Shape;158;p31"/>
          <p:cNvSpPr txBox="1">
            <a:spLocks noGrp="1"/>
          </p:cNvSpPr>
          <p:nvPr>
            <p:ph type="ftr" idx="11"/>
          </p:nvPr>
        </p:nvSpPr>
        <p:spPr>
          <a:xfrm>
            <a:off x="3028950" y="6356351"/>
            <a:ext cx="3086100" cy="3652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159" name="Google Shape;159;p31"/>
          <p:cNvSpPr txBox="1">
            <a:spLocks noGrp="1"/>
          </p:cNvSpPr>
          <p:nvPr>
            <p:ph type="sldNum" idx="12"/>
          </p:nvPr>
        </p:nvSpPr>
        <p:spPr>
          <a:xfrm>
            <a:off x="6457950" y="6356351"/>
            <a:ext cx="2057400" cy="365200"/>
          </a:xfrm>
          <a:prstGeom prst="rect">
            <a:avLst/>
          </a:prstGeom>
          <a:noFill/>
          <a:ln>
            <a:noFill/>
          </a:ln>
        </p:spPr>
        <p:txBody>
          <a:bodyPr spcFirstLastPara="1" wrap="square" lIns="91425" tIns="45700" rIns="91425" bIns="45700" anchor="ctr" anchorCtr="0">
            <a:noAutofit/>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596146528"/>
      </p:ext>
    </p:extLst>
  </p:cSld>
  <p:clrMapOvr>
    <a:masterClrMapping/>
  </p:clrMapOvr>
  <p:hf sldNum="0" hdr="0" ftr="0" dt="0"/>
</p:sldLayout>
</file>

<file path=ppt/slideLayouts/slideLayout9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3"/>
            <a:ext cx="7772400" cy="1470025"/>
          </a:xfrm>
        </p:spPr>
        <p:txBody>
          <a:bodyPr lIns="91440"/>
          <a:lstStyle>
            <a:lvl1pPr algn="ctr">
              <a:defRPr/>
            </a:lvl1p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920D214A-2AFC-4BE3-89FE-6518807E148F}" type="datetime1">
              <a:rPr lang="en-US" smtClean="0"/>
              <a:t>1/18/23</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639893339"/>
      </p:ext>
    </p:extLst>
  </p:cSld>
  <p:clrMapOvr>
    <a:masterClrMapping/>
  </p:clrMapOvr>
</p:sldLayout>
</file>

<file path=ppt/slideLayouts/slideLayout9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4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E9021861-6BD7-4EE9-A68B-37E75913A333}" type="datetime1">
              <a:rPr lang="en-US" smtClean="0"/>
              <a:t>1/18/23</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145227514"/>
      </p:ext>
    </p:extLst>
  </p:cSld>
  <p:clrMapOvr>
    <a:masterClrMapping/>
  </p:clrMapOvr>
</p:sldLayout>
</file>

<file path=ppt/slideLayouts/slideLayout9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CE294271-EC2C-4AA4-B1D8-6325DBCD6885}" type="datetime1">
              <a:rPr lang="en-US" smtClean="0"/>
              <a:t>1/18/23</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548183153"/>
      </p:ext>
    </p:extLst>
  </p:cSld>
  <p:clrMapOvr>
    <a:masterClrMapping/>
  </p:clrMapOvr>
</p:sldLayout>
</file>

<file path=ppt/slideLayouts/slideLayout9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C26C81D6-5C0A-4888-8AA2-94A703B72A86}" type="datetime1">
              <a:rPr lang="en-US" smtClean="0"/>
              <a:t>1/18/23</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670171218"/>
      </p:ext>
    </p:extLst>
  </p:cSld>
  <p:clrMapOvr>
    <a:masterClrMapping/>
  </p:clrMapOvr>
</p:sldLayout>
</file>

<file path=ppt/slideLayouts/slideLayout9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9"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9"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356358"/>
            <a:ext cx="2133600" cy="365125"/>
          </a:xfrm>
          <a:prstGeom prst="rect">
            <a:avLst/>
          </a:prstGeom>
        </p:spPr>
        <p:txBody>
          <a:bodyPr/>
          <a:lstStyle/>
          <a:p>
            <a:fld id="{5C6A7242-E7F0-452E-9AAD-6A266A1C3304}" type="datetime1">
              <a:rPr lang="en-US" smtClean="0"/>
              <a:t>1/18/23</a:t>
            </a:fld>
            <a:endParaRPr lang="en-US"/>
          </a:p>
        </p:txBody>
      </p:sp>
      <p:sp>
        <p:nvSpPr>
          <p:cNvPr id="8" name="Footer Placeholder 7"/>
          <p:cNvSpPr>
            <a:spLocks noGrp="1"/>
          </p:cNvSpPr>
          <p:nvPr>
            <p:ph type="ftr" sz="quarter" idx="11"/>
          </p:nvPr>
        </p:nvSpPr>
        <p:spPr>
          <a:xfrm>
            <a:off x="3124200" y="6356358"/>
            <a:ext cx="2895600" cy="365125"/>
          </a:xfrm>
          <a:prstGeom prst="rect">
            <a:avLst/>
          </a:prstGeom>
        </p:spPr>
        <p:txBody>
          <a:bodyPr/>
          <a:lstStyle/>
          <a:p>
            <a:endParaRPr lang="en-US"/>
          </a:p>
        </p:txBody>
      </p:sp>
      <p:sp>
        <p:nvSpPr>
          <p:cNvPr id="9" name="Slide Number Placeholder 8"/>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065220496"/>
      </p:ext>
    </p:extLst>
  </p:cSld>
  <p:clrMapOvr>
    <a:masterClrMapping/>
  </p:clrMapOvr>
</p:sldLayout>
</file>

<file path=ppt/slideLayouts/slideLayout9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6356358"/>
            <a:ext cx="2133600" cy="365125"/>
          </a:xfrm>
          <a:prstGeom prst="rect">
            <a:avLst/>
          </a:prstGeom>
        </p:spPr>
        <p:txBody>
          <a:bodyPr/>
          <a:lstStyle/>
          <a:p>
            <a:fld id="{E4A2E865-F686-4BA8-A1F8-7363E1251590}" type="datetime1">
              <a:rPr lang="en-US" smtClean="0"/>
              <a:t>1/18/23</a:t>
            </a:fld>
            <a:endParaRPr lang="en-US"/>
          </a:p>
        </p:txBody>
      </p:sp>
      <p:sp>
        <p:nvSpPr>
          <p:cNvPr id="4" name="Footer Placeholder 3"/>
          <p:cNvSpPr>
            <a:spLocks noGrp="1"/>
          </p:cNvSpPr>
          <p:nvPr>
            <p:ph type="ftr" sz="quarter" idx="11"/>
          </p:nvPr>
        </p:nvSpPr>
        <p:spPr>
          <a:xfrm>
            <a:off x="3124200" y="6356358"/>
            <a:ext cx="2895600" cy="365125"/>
          </a:xfrm>
          <a:prstGeom prst="rect">
            <a:avLst/>
          </a:prstGeom>
        </p:spPr>
        <p:txBody>
          <a:bodyPr/>
          <a:lstStyle/>
          <a:p>
            <a:endParaRPr lang="en-US"/>
          </a:p>
        </p:txBody>
      </p:sp>
      <p:sp>
        <p:nvSpPr>
          <p:cNvPr id="5" name="Slide Number Placeholder 4"/>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2709660037"/>
      </p:ext>
    </p:extLst>
  </p:cSld>
  <p:clrMapOvr>
    <a:masterClrMapping/>
  </p:clrMapOvr>
</p:sldLayout>
</file>

<file path=ppt/slideLayouts/slideLayout9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8"/>
            <a:ext cx="2133600" cy="365125"/>
          </a:xfrm>
          <a:prstGeom prst="rect">
            <a:avLst/>
          </a:prstGeom>
        </p:spPr>
        <p:txBody>
          <a:bodyPr/>
          <a:lstStyle/>
          <a:p>
            <a:fld id="{13858B6D-F0A8-4A5A-A21C-F2DDFAEE91CA}" type="datetime1">
              <a:rPr lang="en-US" smtClean="0"/>
              <a:t>1/18/23</a:t>
            </a:fld>
            <a:endParaRPr lang="en-US"/>
          </a:p>
        </p:txBody>
      </p:sp>
      <p:sp>
        <p:nvSpPr>
          <p:cNvPr id="3" name="Footer Placeholder 2"/>
          <p:cNvSpPr>
            <a:spLocks noGrp="1"/>
          </p:cNvSpPr>
          <p:nvPr>
            <p:ph type="ftr" sz="quarter" idx="11"/>
          </p:nvPr>
        </p:nvSpPr>
        <p:spPr>
          <a:xfrm>
            <a:off x="3124200" y="6356358"/>
            <a:ext cx="2895600" cy="365125"/>
          </a:xfrm>
          <a:prstGeom prst="rect">
            <a:avLst/>
          </a:prstGeom>
        </p:spPr>
        <p:txBody>
          <a:bodyPr/>
          <a:lstStyle/>
          <a:p>
            <a:endParaRPr lang="en-US"/>
          </a:p>
        </p:txBody>
      </p:sp>
      <p:sp>
        <p:nvSpPr>
          <p:cNvPr id="4" name="Slide Number Placeholder 3"/>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12231495"/>
      </p:ext>
    </p:extLst>
  </p:cSld>
  <p:clrMapOvr>
    <a:masterClrMapping/>
  </p:clrMapOvr>
</p:sldLayout>
</file>

<file path=ppt/slideLayouts/slideLayout9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4BE59F63-4AED-4D19-AEDC-2344A5DC207C}" type="datetime1">
              <a:rPr lang="en-US" smtClean="0"/>
              <a:t>1/18/23</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635560310"/>
      </p:ext>
    </p:extLst>
  </p:cSld>
  <p:clrMapOvr>
    <a:masterClrMapping/>
  </p:clrMapOvr>
</p:sldLayout>
</file>

<file path=ppt/slideLayouts/slideLayout9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8"/>
            <a:ext cx="2133600" cy="365125"/>
          </a:xfrm>
          <a:prstGeom prst="rect">
            <a:avLst/>
          </a:prstGeom>
        </p:spPr>
        <p:txBody>
          <a:bodyPr/>
          <a:lstStyle/>
          <a:p>
            <a:fld id="{CE2DF23D-22DE-41A0-9045-8939205C2A67}" type="datetime1">
              <a:rPr lang="en-US" smtClean="0"/>
              <a:t>1/18/23</a:t>
            </a:fld>
            <a:endParaRPr lang="en-US"/>
          </a:p>
        </p:txBody>
      </p:sp>
      <p:sp>
        <p:nvSpPr>
          <p:cNvPr id="6" name="Footer Placeholder 5"/>
          <p:cNvSpPr>
            <a:spLocks noGrp="1"/>
          </p:cNvSpPr>
          <p:nvPr>
            <p:ph type="ftr" sz="quarter" idx="11"/>
          </p:nvPr>
        </p:nvSpPr>
        <p:spPr>
          <a:xfrm>
            <a:off x="3124200" y="6356358"/>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2044798555"/>
      </p:ext>
    </p:extLst>
  </p:cSld>
  <p:clrMapOvr>
    <a:masterClrMapping/>
  </p:clrMapOvr>
</p:sldLayout>
</file>

<file path=ppt/slideLayouts/slideLayout9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206B5BB5-C062-4C16-8C4E-0D7EE65EA5A7}" type="datetime1">
              <a:rPr lang="en-US" smtClean="0"/>
              <a:t>1/18/23</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3359268827"/>
      </p:ext>
    </p:extLst>
  </p:cSld>
  <p:clrMapOvr>
    <a:masterClrMapping/>
  </p:clrMapOvr>
</p:sldLayout>
</file>

<file path=ppt/slideLayouts/slideLayout9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6"/>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6"/>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8"/>
            <a:ext cx="2133600" cy="365125"/>
          </a:xfrm>
          <a:prstGeom prst="rect">
            <a:avLst/>
          </a:prstGeom>
        </p:spPr>
        <p:txBody>
          <a:bodyPr/>
          <a:lstStyle/>
          <a:p>
            <a:fld id="{93CCC17E-136C-4D5B-9C83-1E9F6F691804}" type="datetime1">
              <a:rPr lang="en-US" smtClean="0"/>
              <a:t>1/18/23</a:t>
            </a:fld>
            <a:endParaRPr lang="en-US"/>
          </a:p>
        </p:txBody>
      </p:sp>
      <p:sp>
        <p:nvSpPr>
          <p:cNvPr id="5" name="Footer Placeholder 4"/>
          <p:cNvSpPr>
            <a:spLocks noGrp="1"/>
          </p:cNvSpPr>
          <p:nvPr>
            <p:ph type="ftr" sz="quarter" idx="11"/>
          </p:nvPr>
        </p:nvSpPr>
        <p:spPr>
          <a:xfrm>
            <a:off x="3124200" y="635635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A2D8F13-174C-467F-9D40-7DDEF70CAB8C}" type="slidenum">
              <a:rPr lang="en-US" smtClean="0"/>
              <a:t>‹#›</a:t>
            </a:fld>
            <a:endParaRPr lang="en-US"/>
          </a:p>
        </p:txBody>
      </p:sp>
    </p:spTree>
    <p:extLst>
      <p:ext uri="{BB962C8B-B14F-4D97-AF65-F5344CB8AC3E}">
        <p14:creationId xmlns:p14="http://schemas.microsoft.com/office/powerpoint/2010/main" val="691603956"/>
      </p:ext>
    </p:extLst>
  </p:cSld>
  <p:clrMapOvr>
    <a:masterClrMapping/>
  </p:clrMapOvr>
</p:sldLayout>
</file>

<file path=ppt/slideLayouts/slideLayout9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86678B-5A7A-4B90-B104-08D81DE501A8}" type="datetime1">
              <a:rPr lang="en-US" smtClean="0">
                <a:solidFill>
                  <a:prstClr val="black">
                    <a:tint val="75000"/>
                  </a:prstClr>
                </a:solidFill>
              </a:rPr>
              <a:pPr/>
              <a:t>1/18/23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76340911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723445"/>
          </a:xfrm>
        </p:spPr>
        <p:txBody>
          <a:bodyPr>
            <a:normAutofit/>
          </a:bodyPr>
          <a:lstStyle>
            <a:lvl1pPr>
              <a:defRPr sz="3600" b="1">
                <a:solidFill>
                  <a:schemeClr val="accent5">
                    <a:lumMod val="50000"/>
                  </a:schemeClr>
                </a:solidFill>
                <a:latin typeface="Gill Sans MT" panose="020B0502020104020203" pitchFamily="34" charset="0"/>
              </a:defRPr>
            </a:lvl1pPr>
          </a:lstStyle>
          <a:p>
            <a:r>
              <a:rPr lang="en-US" dirty="0"/>
              <a:t>Click to edit Master title style</a:t>
            </a:r>
          </a:p>
        </p:txBody>
      </p:sp>
      <p:sp>
        <p:nvSpPr>
          <p:cNvPr id="3" name="Content Placeholder 2"/>
          <p:cNvSpPr>
            <a:spLocks noGrp="1"/>
          </p:cNvSpPr>
          <p:nvPr>
            <p:ph idx="1"/>
          </p:nvPr>
        </p:nvSpPr>
        <p:spPr>
          <a:xfrm>
            <a:off x="628650" y="1210491"/>
            <a:ext cx="7886700" cy="4966472"/>
          </a:xfrm>
        </p:spPr>
        <p:txBody>
          <a:bodyPr/>
          <a:lstStyle>
            <a:lvl1pPr>
              <a:defRPr>
                <a:latin typeface="Gill Sans MT" panose="020B0502020104020203" pitchFamily="34" charset="0"/>
              </a:defRPr>
            </a:lvl1pPr>
            <a:lvl2pPr>
              <a:defRPr>
                <a:latin typeface="Gill Sans MT" panose="020B0502020104020203" pitchFamily="34" charset="0"/>
              </a:defRPr>
            </a:lvl2pPr>
            <a:lvl3pPr>
              <a:defRPr>
                <a:latin typeface="Gill Sans MT" panose="020B0502020104020203" pitchFamily="34" charset="0"/>
              </a:defRPr>
            </a:lvl3pPr>
            <a:lvl4pPr>
              <a:defRPr>
                <a:latin typeface="Gill Sans MT" panose="020B0502020104020203" pitchFamily="34" charset="0"/>
              </a:defRPr>
            </a:lvl4pPr>
            <a:lvl5pPr>
              <a:defRPr>
                <a:latin typeface="Gill Sans MT" panose="020B0502020104020203"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8C58419-6133-49E9-B2AC-5BC3AB74657C}" type="datetime1">
              <a:rPr lang="en-US" smtClean="0">
                <a:solidFill>
                  <a:prstClr val="black">
                    <a:tint val="75000"/>
                  </a:prstClr>
                </a:solidFill>
              </a:rPr>
              <a:pPr/>
              <a:t>1/18/23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14613312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atin typeface="Gill Sans MT" panose="020B0502020104020203" pitchFamily="34" charset="0"/>
              </a:defRPr>
            </a:lvl1pPr>
          </a:lstStyle>
          <a:p>
            <a:r>
              <a:rPr lang="en-US" dirty="0"/>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0A1266-C3DB-42D6-86AE-14035E33A8BD}" type="datetime1">
              <a:rPr lang="en-US" smtClean="0">
                <a:solidFill>
                  <a:prstClr val="black">
                    <a:tint val="75000"/>
                  </a:prstClr>
                </a:solidFill>
              </a:rPr>
              <a:pPr/>
              <a:t>1/18/23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401024179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F00D769-23A8-4C3A-A7DA-3008081AC88D}" type="datetime1">
              <a:rPr lang="en-US" smtClean="0">
                <a:solidFill>
                  <a:prstClr val="black">
                    <a:tint val="75000"/>
                  </a:prstClr>
                </a:solidFill>
              </a:rPr>
              <a:pPr/>
              <a:t>1/18/23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173816183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A8A3600-220B-4590-B408-BA8ECB6E25BB}" type="datetime1">
              <a:rPr lang="en-US" smtClean="0">
                <a:solidFill>
                  <a:prstClr val="black">
                    <a:tint val="75000"/>
                  </a:prstClr>
                </a:solidFill>
              </a:rPr>
              <a:pPr/>
              <a:t>1/18/23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238042770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CEDA88-5A0B-4296-ADE5-A67D092B0EAE}" type="datetime1">
              <a:rPr lang="en-US" smtClean="0">
                <a:solidFill>
                  <a:prstClr val="black">
                    <a:tint val="75000"/>
                  </a:prstClr>
                </a:solidFill>
              </a:rPr>
              <a:pPr/>
              <a:t>1/18/23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273834605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54AAEB-00FA-49C4-903C-825242744E6F}" type="datetime1">
              <a:rPr lang="en-US" smtClean="0">
                <a:solidFill>
                  <a:prstClr val="black">
                    <a:tint val="75000"/>
                  </a:prstClr>
                </a:solidFill>
              </a:rPr>
              <a:pPr/>
              <a:t>1/18/23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398625873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93D5CC0-D307-42C4-8DD8-A1304BC2F6A7}" type="datetime1">
              <a:rPr lang="en-US" smtClean="0">
                <a:solidFill>
                  <a:prstClr val="black">
                    <a:tint val="75000"/>
                  </a:prstClr>
                </a:solidFill>
              </a:rPr>
              <a:pPr/>
              <a:t>1/18/23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135897024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E897031-1807-44C6-9E33-9D4219CB35E4}" type="datetime1">
              <a:rPr lang="en-US" smtClean="0">
                <a:solidFill>
                  <a:prstClr val="black">
                    <a:tint val="75000"/>
                  </a:prstClr>
                </a:solidFill>
              </a:rPr>
              <a:pPr/>
              <a:t>1/18/23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226741807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070DDE-3A47-4319-8657-B02B4FE328D8}" type="datetime1">
              <a:rPr lang="en-US" smtClean="0">
                <a:solidFill>
                  <a:prstClr val="black">
                    <a:tint val="75000"/>
                  </a:prstClr>
                </a:solidFill>
              </a:rPr>
              <a:pPr/>
              <a:t>1/18/23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166018007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501CC4-A03E-4285-8700-BD0558A54FBC}" type="datetime1">
              <a:rPr lang="en-US" smtClean="0">
                <a:solidFill>
                  <a:prstClr val="black">
                    <a:tint val="75000"/>
                  </a:prstClr>
                </a:solidFill>
              </a:rPr>
              <a:pPr/>
              <a:t>1/18/23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761933-5E43-49A2-AD73-7C7EDD79F2C4}" type="slidenum">
              <a:rPr lang="en-US" smtClean="0">
                <a:solidFill>
                  <a:prstClr val="black">
                    <a:lumMod val="65000"/>
                    <a:lumOff val="35000"/>
                  </a:prstClr>
                </a:solidFill>
              </a:rPr>
              <a:pPr/>
              <a:t>‹#›</a:t>
            </a:fld>
            <a:endParaRPr lang="en-US">
              <a:solidFill>
                <a:prstClr val="black">
                  <a:lumMod val="65000"/>
                  <a:lumOff val="35000"/>
                </a:prstClr>
              </a:solidFill>
            </a:endParaRPr>
          </a:p>
        </p:txBody>
      </p:sp>
    </p:spTree>
    <p:extLst>
      <p:ext uri="{BB962C8B-B14F-4D97-AF65-F5344CB8AC3E}">
        <p14:creationId xmlns:p14="http://schemas.microsoft.com/office/powerpoint/2010/main" val="285594768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Tree>
    <p:extLst>
      <p:ext uri="{BB962C8B-B14F-4D97-AF65-F5344CB8AC3E}">
        <p14:creationId xmlns:p14="http://schemas.microsoft.com/office/powerpoint/2010/main" val="862983386"/>
      </p:ext>
    </p:extLst>
  </p:cSld>
  <p:clrMapOvr>
    <a:masterClrMapping/>
  </p:clrMapOvr>
</p:sldLayout>
</file>

<file path=ppt/slideLayouts/slideLayout9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1000" y="152401"/>
            <a:ext cx="8382000" cy="761999"/>
          </a:xfrm>
        </p:spPr>
        <p:txBody>
          <a:bodyPr>
            <a:noAutofit/>
          </a:bodyPr>
          <a:lstStyle>
            <a:lvl1pPr>
              <a:defRPr sz="4800" b="1"/>
            </a:lvl1pPr>
          </a:lstStyle>
          <a:p>
            <a:r>
              <a:rPr lang="en-US"/>
              <a:t>Click to edit Master title style</a:t>
            </a:r>
            <a:endParaRPr lang="en-US" dirty="0"/>
          </a:p>
        </p:txBody>
      </p:sp>
      <p:sp>
        <p:nvSpPr>
          <p:cNvPr id="3" name="Content Placeholder 2"/>
          <p:cNvSpPr>
            <a:spLocks noGrp="1"/>
          </p:cNvSpPr>
          <p:nvPr>
            <p:ph idx="1"/>
          </p:nvPr>
        </p:nvSpPr>
        <p:spPr>
          <a:xfrm>
            <a:off x="381000" y="1066800"/>
            <a:ext cx="8382000" cy="5638800"/>
          </a:xfrm>
        </p:spPr>
        <p:txBody>
          <a:bodyPr>
            <a:noAutofit/>
          </a:bodyPr>
          <a:lstStyle>
            <a:lvl1pPr marL="285750" indent="-285750">
              <a:defRPr sz="3600">
                <a:latin typeface="+mj-lt"/>
              </a:defRPr>
            </a:lvl1pPr>
            <a:lvl2pPr marL="742950" indent="-285750">
              <a:buFont typeface="Calibri Light" panose="020F0302020204030204" pitchFamily="34" charset="0"/>
              <a:buChar char="–"/>
              <a:defRPr sz="3200">
                <a:latin typeface="+mj-lt"/>
              </a:defRPr>
            </a:lvl2pPr>
            <a:lvl3pPr>
              <a:defRPr sz="2800">
                <a:latin typeface="+mj-lt"/>
              </a:defRPr>
            </a:lvl3pPr>
            <a:lvl4pPr>
              <a:defRPr sz="2400">
                <a:latin typeface="+mj-lt"/>
              </a:defRPr>
            </a:lvl4pPr>
            <a:lvl5pPr>
              <a:defRPr sz="2400">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p:cNvSpPr>
            <a:spLocks noGrp="1"/>
          </p:cNvSpPr>
          <p:nvPr>
            <p:ph type="sldNum" sz="quarter" idx="10"/>
          </p:nvPr>
        </p:nvSpPr>
        <p:spPr>
          <a:xfrm>
            <a:off x="8077200" y="6340475"/>
            <a:ext cx="685800" cy="365125"/>
          </a:xfrm>
        </p:spPr>
        <p:txBody>
          <a:bodyPr wrap="square" numCol="1" anchorCtr="0" compatLnSpc="1">
            <a:prstTxWarp prst="textNoShape">
              <a:avLst/>
            </a:prstTxWarp>
          </a:bodyPr>
          <a:lstStyle>
            <a:lvl1pPr fontAlgn="base">
              <a:spcBef>
                <a:spcPct val="0"/>
              </a:spcBef>
              <a:spcAft>
                <a:spcPct val="0"/>
              </a:spcAft>
              <a:defRPr sz="2000">
                <a:solidFill>
                  <a:srgbClr val="898989"/>
                </a:solidFill>
                <a:latin typeface="Cambria Math" charset="0"/>
                <a:ea typeface="ＭＳ Ｐゴシック" charset="0"/>
                <a:cs typeface="Cambria Math" charset="0"/>
              </a:defRPr>
            </a:lvl1pPr>
          </a:lstStyle>
          <a:p>
            <a:fld id="{2F9AB1DC-1F54-3E4A-95A3-3C4F38B38287}" type="slidenum">
              <a:rPr lang="en-US"/>
              <a:pPr/>
              <a:t>‹#›</a:t>
            </a:fld>
            <a:endParaRPr lang="en-US"/>
          </a:p>
        </p:txBody>
      </p:sp>
    </p:spTree>
    <p:extLst>
      <p:ext uri="{BB962C8B-B14F-4D97-AF65-F5344CB8AC3E}">
        <p14:creationId xmlns:p14="http://schemas.microsoft.com/office/powerpoint/2010/main" val="2088737804"/>
      </p:ext>
    </p:extLst>
  </p:cSld>
  <p:clrMapOvr>
    <a:masterClrMapping/>
  </p:clrMapOvr>
</p:sldLayout>
</file>

<file path=ppt/slideLayouts/slideLayout9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0D5ABD69-D797-204B-8AF8-3D380E6914CA}" type="slidenum">
              <a:rPr lang="en-US"/>
              <a:pPr>
                <a:defRPr/>
              </a:pPr>
              <a:t>‹#›</a:t>
            </a:fld>
            <a:endParaRPr lang="en-US"/>
          </a:p>
        </p:txBody>
      </p:sp>
    </p:spTree>
    <p:extLst>
      <p:ext uri="{BB962C8B-B14F-4D97-AF65-F5344CB8AC3E}">
        <p14:creationId xmlns:p14="http://schemas.microsoft.com/office/powerpoint/2010/main" val="3919698269"/>
      </p:ext>
    </p:extLst>
  </p:cSld>
  <p:clrMapOvr>
    <a:masterClrMapping/>
  </p:clrMapOvr>
</p:sldLayout>
</file>

<file path=ppt/slideLayouts/slideLayout9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D4167CB6-3B08-5F41-8B2C-916DD676D121}" type="slidenum">
              <a:rPr lang="en-US"/>
              <a:pPr>
                <a:defRPr/>
              </a:pPr>
              <a:t>‹#›</a:t>
            </a:fld>
            <a:endParaRPr lang="en-US"/>
          </a:p>
        </p:txBody>
      </p:sp>
    </p:spTree>
    <p:extLst>
      <p:ext uri="{BB962C8B-B14F-4D97-AF65-F5344CB8AC3E}">
        <p14:creationId xmlns:p14="http://schemas.microsoft.com/office/powerpoint/2010/main" val="4249969419"/>
      </p:ext>
    </p:extLst>
  </p:cSld>
  <p:clrMapOvr>
    <a:masterClrMapping/>
  </p:clrMapOvr>
</p:sldLayout>
</file>

<file path=ppt/slideLayouts/slideLayout9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8" name="Footer Placeholder 7"/>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9" name="Slide Number Placeholder 8"/>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AA0D681A-F5B4-9644-896C-61B2B0FDE4AA}" type="slidenum">
              <a:rPr lang="en-US"/>
              <a:pPr>
                <a:defRPr/>
              </a:pPr>
              <a:t>‹#›</a:t>
            </a:fld>
            <a:endParaRPr lang="en-US"/>
          </a:p>
        </p:txBody>
      </p:sp>
    </p:spTree>
    <p:extLst>
      <p:ext uri="{BB962C8B-B14F-4D97-AF65-F5344CB8AC3E}">
        <p14:creationId xmlns:p14="http://schemas.microsoft.com/office/powerpoint/2010/main" val="144047139"/>
      </p:ext>
    </p:extLst>
  </p:cSld>
  <p:clrMapOvr>
    <a:masterClrMapping/>
  </p:clrMapOvr>
</p:sldLayout>
</file>

<file path=ppt/slideLayouts/slideLayout9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4" name="Footer Placeholder 3"/>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Slide Number Placeholder 4"/>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E9EE30A7-2F09-2442-8BD0-04F2DD3C2603}" type="slidenum">
              <a:rPr lang="en-US"/>
              <a:pPr>
                <a:defRPr/>
              </a:pPr>
              <a:t>‹#›</a:t>
            </a:fld>
            <a:endParaRPr lang="en-US"/>
          </a:p>
        </p:txBody>
      </p:sp>
    </p:spTree>
    <p:extLst>
      <p:ext uri="{BB962C8B-B14F-4D97-AF65-F5344CB8AC3E}">
        <p14:creationId xmlns:p14="http://schemas.microsoft.com/office/powerpoint/2010/main" val="1215143481"/>
      </p:ext>
    </p:extLst>
  </p:cSld>
  <p:clrMapOvr>
    <a:masterClrMapping/>
  </p:clrMapOvr>
</p:sldLayout>
</file>

<file path=ppt/slideLayouts/slideLayout9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3" name="Footer Placeholder 2"/>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4" name="Slide Number Placeholder 3"/>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456C5735-7F4B-8947-B422-F91141E3F4AD}" type="slidenum">
              <a:rPr lang="en-US"/>
              <a:pPr>
                <a:defRPr/>
              </a:pPr>
              <a:t>‹#›</a:t>
            </a:fld>
            <a:endParaRPr lang="en-US"/>
          </a:p>
        </p:txBody>
      </p:sp>
    </p:spTree>
    <p:extLst>
      <p:ext uri="{BB962C8B-B14F-4D97-AF65-F5344CB8AC3E}">
        <p14:creationId xmlns:p14="http://schemas.microsoft.com/office/powerpoint/2010/main" val="1470574404"/>
      </p:ext>
    </p:extLst>
  </p:cSld>
  <p:clrMapOvr>
    <a:masterClrMapping/>
  </p:clrMapOvr>
</p:sldLayout>
</file>

<file path=ppt/slideLayouts/slideLayout9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A9E84826-6BA8-884D-A601-2AAB8825DBC3}" type="slidenum">
              <a:rPr lang="en-US"/>
              <a:pPr>
                <a:defRPr/>
              </a:pPr>
              <a:t>‹#›</a:t>
            </a:fld>
            <a:endParaRPr lang="en-US"/>
          </a:p>
        </p:txBody>
      </p:sp>
    </p:spTree>
    <p:extLst>
      <p:ext uri="{BB962C8B-B14F-4D97-AF65-F5344CB8AC3E}">
        <p14:creationId xmlns:p14="http://schemas.microsoft.com/office/powerpoint/2010/main" val="674342937"/>
      </p:ext>
    </p:extLst>
  </p:cSld>
  <p:clrMapOvr>
    <a:masterClrMapping/>
  </p:clrMapOvr>
</p:sldLayout>
</file>

<file path=ppt/slideLayouts/slideLayout9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6531BACC-C330-6040-8E9C-315FB8A2D4F3}" type="slidenum">
              <a:rPr lang="en-US"/>
              <a:pPr>
                <a:defRPr/>
              </a:pPr>
              <a:t>‹#›</a:t>
            </a:fld>
            <a:endParaRPr lang="en-US"/>
          </a:p>
        </p:txBody>
      </p:sp>
    </p:spTree>
    <p:extLst>
      <p:ext uri="{BB962C8B-B14F-4D97-AF65-F5344CB8AC3E}">
        <p14:creationId xmlns:p14="http://schemas.microsoft.com/office/powerpoint/2010/main" val="3294091823"/>
      </p:ext>
    </p:extLst>
  </p:cSld>
  <p:clrMapOvr>
    <a:masterClrMapping/>
  </p:clrMapOvr>
</p:sldLayout>
</file>

<file path=ppt/slideLayouts/slideLayout9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CA13EE9E-551C-B04A-8AEF-33C040418E39}" type="slidenum">
              <a:rPr lang="en-US"/>
              <a:pPr>
                <a:defRPr/>
              </a:pPr>
              <a:t>‹#›</a:t>
            </a:fld>
            <a:endParaRPr lang="en-US"/>
          </a:p>
        </p:txBody>
      </p:sp>
    </p:spTree>
    <p:extLst>
      <p:ext uri="{BB962C8B-B14F-4D97-AF65-F5344CB8AC3E}">
        <p14:creationId xmlns:p14="http://schemas.microsoft.com/office/powerpoint/2010/main" val="1438445132"/>
      </p:ext>
    </p:extLst>
  </p:cSld>
  <p:clrMapOvr>
    <a:masterClrMapping/>
  </p:clrMapOvr>
</p:sldLayout>
</file>

<file path=ppt/slideLayouts/slideLayout9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5"/>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A200974D-7775-EC48-B655-6C7A7623F53B}" type="slidenum">
              <a:rPr lang="en-US"/>
              <a:pPr>
                <a:defRPr/>
              </a:pPr>
              <a:t>‹#›</a:t>
            </a:fld>
            <a:endParaRPr lang="en-US"/>
          </a:p>
        </p:txBody>
      </p:sp>
    </p:spTree>
    <p:extLst>
      <p:ext uri="{BB962C8B-B14F-4D97-AF65-F5344CB8AC3E}">
        <p14:creationId xmlns:p14="http://schemas.microsoft.com/office/powerpoint/2010/main" val="1453484629"/>
      </p:ext>
    </p:extLst>
  </p:cSld>
  <p:clrMapOvr>
    <a:masterClrMapping/>
  </p:clrMapOvr>
</p:sldLayout>
</file>

<file path=ppt/slideLayouts/slideLayout9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Tree>
    <p:extLst>
      <p:ext uri="{BB962C8B-B14F-4D97-AF65-F5344CB8AC3E}">
        <p14:creationId xmlns:p14="http://schemas.microsoft.com/office/powerpoint/2010/main" val="278339259"/>
      </p:ext>
    </p:extLst>
  </p:cSld>
  <p:clrMapOvr>
    <a:masterClrMapping/>
  </p:clrMapOvr>
</p:sldLayout>
</file>

<file path=ppt/slideLayouts/slideLayout9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1000" y="152401"/>
            <a:ext cx="8382000" cy="761999"/>
          </a:xfrm>
        </p:spPr>
        <p:txBody>
          <a:bodyPr>
            <a:noAutofit/>
          </a:bodyPr>
          <a:lstStyle>
            <a:lvl1pPr>
              <a:defRPr sz="4800" b="1"/>
            </a:lvl1pPr>
          </a:lstStyle>
          <a:p>
            <a:r>
              <a:rPr lang="en-US"/>
              <a:t>Click to edit Master title style</a:t>
            </a:r>
            <a:endParaRPr lang="en-US" dirty="0"/>
          </a:p>
        </p:txBody>
      </p:sp>
      <p:sp>
        <p:nvSpPr>
          <p:cNvPr id="3" name="Content Placeholder 2"/>
          <p:cNvSpPr>
            <a:spLocks noGrp="1"/>
          </p:cNvSpPr>
          <p:nvPr>
            <p:ph idx="1"/>
          </p:nvPr>
        </p:nvSpPr>
        <p:spPr>
          <a:xfrm>
            <a:off x="381000" y="1066800"/>
            <a:ext cx="8382000" cy="5638800"/>
          </a:xfrm>
        </p:spPr>
        <p:txBody>
          <a:bodyPr>
            <a:noAutofit/>
          </a:bodyPr>
          <a:lstStyle>
            <a:lvl1pPr marL="285750" indent="-285750">
              <a:defRPr sz="3600">
                <a:latin typeface="+mj-lt"/>
              </a:defRPr>
            </a:lvl1pPr>
            <a:lvl2pPr marL="742950" indent="-285750">
              <a:buFont typeface="Calibri Light" panose="020F0302020204030204" pitchFamily="34" charset="0"/>
              <a:buChar char="–"/>
              <a:defRPr sz="3200">
                <a:latin typeface="+mj-lt"/>
              </a:defRPr>
            </a:lvl2pPr>
            <a:lvl3pPr>
              <a:defRPr sz="2800">
                <a:latin typeface="+mj-lt"/>
              </a:defRPr>
            </a:lvl3pPr>
            <a:lvl4pPr>
              <a:defRPr sz="2400">
                <a:latin typeface="+mj-lt"/>
              </a:defRPr>
            </a:lvl4pPr>
            <a:lvl5pPr>
              <a:defRPr sz="2400">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p:cNvSpPr>
            <a:spLocks noGrp="1"/>
          </p:cNvSpPr>
          <p:nvPr>
            <p:ph type="sldNum" sz="quarter" idx="12"/>
          </p:nvPr>
        </p:nvSpPr>
        <p:spPr>
          <a:xfrm>
            <a:off x="8077200" y="6340475"/>
            <a:ext cx="685800" cy="365125"/>
          </a:xfrm>
        </p:spPr>
        <p:txBody>
          <a:bodyPr/>
          <a:lstStyle>
            <a:lvl1pPr>
              <a:defRPr sz="2000">
                <a:latin typeface="Cambria Math" panose="02040503050406030204" pitchFamily="18" charset="0"/>
                <a:ea typeface="Cambria Math" panose="02040503050406030204" pitchFamily="18" charset="0"/>
              </a:defRPr>
            </a:lvl1p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61368253"/>
      </p:ext>
    </p:extLst>
  </p:cSld>
  <p:clrMapOvr>
    <a:masterClrMapping/>
  </p:clrMapOvr>
</p:sldLayout>
</file>

<file path=ppt/slideLayouts/slideLayout9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50792067"/>
      </p:ext>
    </p:extLst>
  </p:cSld>
  <p:clrMapOvr>
    <a:masterClrMapping/>
  </p:clrMapOvr>
</p:sldLayout>
</file>

<file path=ppt/slideLayouts/slideLayout9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81440937"/>
      </p:ext>
    </p:extLst>
  </p:cSld>
  <p:clrMapOvr>
    <a:masterClrMapping/>
  </p:clrMapOvr>
</p:sldLayout>
</file>

<file path=ppt/slideLayouts/slideLayout9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08482864"/>
      </p:ext>
    </p:extLst>
  </p:cSld>
  <p:clrMapOvr>
    <a:masterClrMapping/>
  </p:clrMapOvr>
</p:sldLayout>
</file>

<file path=ppt/slideLayouts/slideLayout9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99623738"/>
      </p:ext>
    </p:extLst>
  </p:cSld>
  <p:clrMapOvr>
    <a:masterClrMapping/>
  </p:clrMapOvr>
</p:sldLayout>
</file>

<file path=ppt/slideLayouts/slideLayout9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79021301"/>
      </p:ext>
    </p:extLst>
  </p:cSld>
  <p:clrMapOvr>
    <a:masterClrMapping/>
  </p:clrMapOvr>
</p:sldLayout>
</file>

<file path=ppt/slideLayouts/slideLayout9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81597544"/>
      </p:ext>
    </p:extLst>
  </p:cSld>
  <p:clrMapOvr>
    <a:masterClrMapping/>
  </p:clrMapOvr>
</p:sldLayout>
</file>

<file path=ppt/slideLayouts/slideLayout9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20031608"/>
      </p:ext>
    </p:extLst>
  </p:cSld>
  <p:clrMapOvr>
    <a:masterClrMapping/>
  </p:clrMapOvr>
</p:sldLayout>
</file>

<file path=ppt/slideLayouts/slideLayout9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0842604"/>
      </p:ext>
    </p:extLst>
  </p:cSld>
  <p:clrMapOvr>
    <a:masterClrMapping/>
  </p:clrMapOvr>
</p:sldLayout>
</file>

<file path=ppt/slideLayouts/slideLayout9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85751211"/>
      </p:ext>
    </p:extLst>
  </p:cSld>
  <p:clrMapOvr>
    <a:masterClrMapping/>
  </p:clrMapOvr>
</p:sldLayout>
</file>

<file path=ppt/slideLayouts/slideLayout95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533858051"/>
      </p:ext>
    </p:extLst>
  </p:cSld>
  <p:clrMapOvr>
    <a:masterClrMapping/>
  </p:clrMapOvr>
</p:sldLayout>
</file>

<file path=ppt/slideLayouts/slideLayout96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89560" y="95697"/>
            <a:ext cx="8798061" cy="770467"/>
          </a:xfrm>
          <a:prstGeom prst="rect">
            <a:avLst/>
          </a:prstGeom>
        </p:spPr>
        <p:txBody>
          <a:bodyPr anchor="ctr"/>
          <a:lstStyle>
            <a:lvl1pPr>
              <a:lnSpc>
                <a:spcPct val="100000"/>
              </a:lnSpc>
              <a:spcAft>
                <a:spcPts val="600"/>
              </a:spcAft>
              <a:defRPr sz="3600" b="1">
                <a:solidFill>
                  <a:srgbClr val="0062A0"/>
                </a:solidFill>
                <a:latin typeface="Corbel" panose="020B0503020204020204" pitchFamily="34" charset="0"/>
              </a:defRPr>
            </a:lvl1pPr>
          </a:lstStyle>
          <a:p>
            <a:r>
              <a:rPr lang="en-US" dirty="0"/>
              <a:t>Click to edit Master title style</a:t>
            </a:r>
          </a:p>
        </p:txBody>
      </p:sp>
      <p:sp>
        <p:nvSpPr>
          <p:cNvPr id="3" name="Content Placeholder 2"/>
          <p:cNvSpPr>
            <a:spLocks noGrp="1"/>
          </p:cNvSpPr>
          <p:nvPr>
            <p:ph idx="1"/>
          </p:nvPr>
        </p:nvSpPr>
        <p:spPr>
          <a:xfrm>
            <a:off x="189560" y="978194"/>
            <a:ext cx="8798061" cy="5377521"/>
          </a:xfrm>
          <a:prstGeom prst="rect">
            <a:avLst/>
          </a:prstGeom>
        </p:spPr>
        <p:txBody>
          <a:bodyPr/>
          <a:lstStyle>
            <a:lvl1pPr marL="187200" indent="-187200">
              <a:buClr>
                <a:schemeClr val="tx1"/>
              </a:buClr>
              <a:tabLst/>
              <a:defRPr sz="2800">
                <a:latin typeface="Corbel" panose="020B0503020204020204" pitchFamily="34" charset="0"/>
              </a:defRPr>
            </a:lvl1pPr>
            <a:lvl2pPr marL="311150" indent="-187200">
              <a:buFont typeface="Cambria" panose="02040503050406030204" pitchFamily="18" charset="0"/>
              <a:buChar char="-"/>
              <a:tabLst/>
              <a:defRPr sz="2400">
                <a:latin typeface="Corbel" panose="020B0503020204020204" pitchFamily="34" charset="0"/>
              </a:defRPr>
            </a:lvl2pPr>
            <a:lvl3pPr marL="533400" indent="-187200">
              <a:buClr>
                <a:schemeClr val="tx1"/>
              </a:buClr>
              <a:tabLst/>
              <a:defRPr sz="2400">
                <a:latin typeface="Corbel" panose="020B0503020204020204" pitchFamily="34" charset="0"/>
              </a:defRPr>
            </a:lvl3pPr>
            <a:lvl4pPr indent="-187200">
              <a:defRPr sz="2400">
                <a:latin typeface="Corbel" panose="020B0503020204020204" pitchFamily="34" charset="0"/>
              </a:defRPr>
            </a:lvl4pPr>
            <a:lvl5pPr indent="-187200">
              <a:defRPr sz="2400">
                <a:latin typeface="Corbel" panose="020B0503020204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5"/>
          <p:cNvSpPr txBox="1">
            <a:spLocks/>
          </p:cNvSpPr>
          <p:nvPr userDrawn="1"/>
        </p:nvSpPr>
        <p:spPr>
          <a:xfrm>
            <a:off x="7924800" y="635571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mtClean="0">
                <a:latin typeface="+mn-lt"/>
              </a:rPr>
              <a:pPr/>
              <a:t>‹#›</a:t>
            </a:fld>
            <a:endParaRPr lang="en-US" dirty="0">
              <a:latin typeface="+mn-lt"/>
            </a:endParaRPr>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3025077291"/>
      </p:ext>
    </p:extLst>
  </p:cSld>
  <p:clrMapOvr>
    <a:masterClrMapping/>
  </p:clrMapOvr>
</p:sldLayout>
</file>

<file path=ppt/slideLayouts/slideLayout96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a:extLst>
              <a:ext uri="{FF2B5EF4-FFF2-40B4-BE49-F238E27FC236}">
                <a16:creationId xmlns:a16="http://schemas.microsoft.com/office/drawing/2014/main" id="{9CD35D2D-5E91-46D5-981B-E75BA6DA714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80975" y="6411913"/>
            <a:ext cx="1025525" cy="296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a:extLst>
              <a:ext uri="{FF2B5EF4-FFF2-40B4-BE49-F238E27FC236}">
                <a16:creationId xmlns:a16="http://schemas.microsoft.com/office/drawing/2014/main" id="{7A21EAFC-4035-4857-807A-CB62B3BF44F4}"/>
              </a:ext>
            </a:extLst>
          </p:cNvPr>
          <p:cNvSpPr>
            <a:spLocks noGrp="1" noChangeArrowheads="1"/>
          </p:cNvSpPr>
          <p:nvPr>
            <p:ph type="ftr" sz="quarter" idx="10"/>
          </p:nvPr>
        </p:nvSpPr>
        <p:spPr/>
        <p:txBody>
          <a:bodyPr/>
          <a:lstStyle>
            <a:lvl1pPr>
              <a:defRPr/>
            </a:lvl1pPr>
          </a:lstStyle>
          <a:p>
            <a:pPr>
              <a:defRPr/>
            </a:pPr>
            <a:endParaRPr lang="en-US"/>
          </a:p>
        </p:txBody>
      </p:sp>
      <p:sp>
        <p:nvSpPr>
          <p:cNvPr id="6" name="Rectangle 1030">
            <a:extLst>
              <a:ext uri="{FF2B5EF4-FFF2-40B4-BE49-F238E27FC236}">
                <a16:creationId xmlns:a16="http://schemas.microsoft.com/office/drawing/2014/main" id="{C888C28F-145F-424D-84CC-5AE9AF6843AB}"/>
              </a:ext>
            </a:extLst>
          </p:cNvPr>
          <p:cNvSpPr>
            <a:spLocks noGrp="1" noChangeArrowheads="1"/>
          </p:cNvSpPr>
          <p:nvPr>
            <p:ph type="sldNum" sz="quarter" idx="11"/>
          </p:nvPr>
        </p:nvSpPr>
        <p:spPr/>
        <p:txBody>
          <a:bodyPr/>
          <a:lstStyle>
            <a:lvl1pPr>
              <a:defRPr/>
            </a:lvl1pPr>
          </a:lstStyle>
          <a:p>
            <a:pPr>
              <a:defRPr/>
            </a:pPr>
            <a:fld id="{43826BB2-7A42-4BD5-B790-DBCEF432F448}" type="slidenum">
              <a:rPr lang="en-US" altLang="en-US"/>
              <a:pPr>
                <a:defRPr/>
              </a:pPr>
              <a:t>‹#›</a:t>
            </a:fld>
            <a:endParaRPr lang="en-US" altLang="en-US"/>
          </a:p>
        </p:txBody>
      </p:sp>
    </p:spTree>
    <p:extLst>
      <p:ext uri="{BB962C8B-B14F-4D97-AF65-F5344CB8AC3E}">
        <p14:creationId xmlns:p14="http://schemas.microsoft.com/office/powerpoint/2010/main" val="920010822"/>
      </p:ext>
    </p:extLst>
  </p:cSld>
  <p:clrMapOvr>
    <a:masterClrMapping/>
  </p:clrMapOvr>
  <p:transition/>
</p:sldLayout>
</file>

<file path=ppt/slideLayouts/slideLayout9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409AC565-7350-4525-9420-2EB7757D3061}"/>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4AA7F312-6BE9-48B6-AA7B-A6D10D628BA6}"/>
              </a:ext>
            </a:extLst>
          </p:cNvPr>
          <p:cNvSpPr>
            <a:spLocks noGrp="1" noChangeArrowheads="1"/>
          </p:cNvSpPr>
          <p:nvPr>
            <p:ph type="sldNum" sz="quarter" idx="11"/>
          </p:nvPr>
        </p:nvSpPr>
        <p:spPr>
          <a:ln/>
        </p:spPr>
        <p:txBody>
          <a:bodyPr/>
          <a:lstStyle>
            <a:lvl1pPr>
              <a:defRPr/>
            </a:lvl1pPr>
          </a:lstStyle>
          <a:p>
            <a:pPr>
              <a:defRPr/>
            </a:pPr>
            <a:fld id="{8B19D7DF-598B-483B-A6D0-8553CDFAE631}" type="slidenum">
              <a:rPr lang="en-US" altLang="en-US"/>
              <a:pPr>
                <a:defRPr/>
              </a:pPr>
              <a:t>‹#›</a:t>
            </a:fld>
            <a:endParaRPr lang="en-US" altLang="en-US"/>
          </a:p>
        </p:txBody>
      </p:sp>
    </p:spTree>
    <p:extLst>
      <p:ext uri="{BB962C8B-B14F-4D97-AF65-F5344CB8AC3E}">
        <p14:creationId xmlns:p14="http://schemas.microsoft.com/office/powerpoint/2010/main" val="4103998078"/>
      </p:ext>
    </p:extLst>
  </p:cSld>
  <p:clrMapOvr>
    <a:masterClrMapping/>
  </p:clrMapOvr>
  <p:transition/>
</p:sldLayout>
</file>

<file path=ppt/slideLayouts/slideLayout96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a:extLst>
              <a:ext uri="{FF2B5EF4-FFF2-40B4-BE49-F238E27FC236}">
                <a16:creationId xmlns:a16="http://schemas.microsoft.com/office/drawing/2014/main" id="{08787426-EFB2-4064-9F82-5B1B136B39E1}"/>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60038527-DAED-4D79-A54B-129F6A20F670}"/>
              </a:ext>
            </a:extLst>
          </p:cNvPr>
          <p:cNvSpPr>
            <a:spLocks noGrp="1" noChangeArrowheads="1"/>
          </p:cNvSpPr>
          <p:nvPr>
            <p:ph type="sldNum" sz="quarter" idx="11"/>
          </p:nvPr>
        </p:nvSpPr>
        <p:spPr>
          <a:ln/>
        </p:spPr>
        <p:txBody>
          <a:bodyPr/>
          <a:lstStyle>
            <a:lvl1pPr>
              <a:defRPr/>
            </a:lvl1pPr>
          </a:lstStyle>
          <a:p>
            <a:pPr>
              <a:defRPr/>
            </a:pPr>
            <a:fld id="{63D67C19-8364-4600-B88B-828769DCBD4B}" type="slidenum">
              <a:rPr lang="en-US" altLang="en-US"/>
              <a:pPr>
                <a:defRPr/>
              </a:pPr>
              <a:t>‹#›</a:t>
            </a:fld>
            <a:endParaRPr lang="en-US" altLang="en-US"/>
          </a:p>
        </p:txBody>
      </p:sp>
    </p:spTree>
    <p:extLst>
      <p:ext uri="{BB962C8B-B14F-4D97-AF65-F5344CB8AC3E}">
        <p14:creationId xmlns:p14="http://schemas.microsoft.com/office/powerpoint/2010/main" val="2749112868"/>
      </p:ext>
    </p:extLst>
  </p:cSld>
  <p:clrMapOvr>
    <a:masterClrMapping/>
  </p:clrMapOvr>
  <p:transition/>
</p:sldLayout>
</file>

<file path=ppt/slideLayouts/slideLayout9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a:extLst>
              <a:ext uri="{FF2B5EF4-FFF2-40B4-BE49-F238E27FC236}">
                <a16:creationId xmlns:a16="http://schemas.microsoft.com/office/drawing/2014/main" id="{DB333F77-5829-459B-B71C-A401B0AC83F8}"/>
              </a:ext>
            </a:extLst>
          </p:cNvPr>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a:extLst>
              <a:ext uri="{FF2B5EF4-FFF2-40B4-BE49-F238E27FC236}">
                <a16:creationId xmlns:a16="http://schemas.microsoft.com/office/drawing/2014/main" id="{DC357D67-E160-41BD-A8F4-591D3B61CA44}"/>
              </a:ext>
            </a:extLst>
          </p:cNvPr>
          <p:cNvSpPr>
            <a:spLocks noGrp="1" noChangeArrowheads="1"/>
          </p:cNvSpPr>
          <p:nvPr>
            <p:ph type="sldNum" sz="quarter" idx="11"/>
          </p:nvPr>
        </p:nvSpPr>
        <p:spPr>
          <a:ln/>
        </p:spPr>
        <p:txBody>
          <a:bodyPr/>
          <a:lstStyle>
            <a:lvl1pPr>
              <a:defRPr/>
            </a:lvl1pPr>
          </a:lstStyle>
          <a:p>
            <a:pPr>
              <a:defRPr/>
            </a:pPr>
            <a:fld id="{A9E1BDAC-3FCE-4406-AD14-A59ECE86B20E}" type="slidenum">
              <a:rPr lang="en-US" altLang="en-US"/>
              <a:pPr>
                <a:defRPr/>
              </a:pPr>
              <a:t>‹#›</a:t>
            </a:fld>
            <a:endParaRPr lang="en-US" altLang="en-US"/>
          </a:p>
        </p:txBody>
      </p:sp>
    </p:spTree>
    <p:extLst>
      <p:ext uri="{BB962C8B-B14F-4D97-AF65-F5344CB8AC3E}">
        <p14:creationId xmlns:p14="http://schemas.microsoft.com/office/powerpoint/2010/main" val="2135372309"/>
      </p:ext>
    </p:extLst>
  </p:cSld>
  <p:clrMapOvr>
    <a:masterClrMapping/>
  </p:clrMapOvr>
  <p:transition/>
</p:sldLayout>
</file>

<file path=ppt/slideLayouts/slideLayout96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a:extLst>
              <a:ext uri="{FF2B5EF4-FFF2-40B4-BE49-F238E27FC236}">
                <a16:creationId xmlns:a16="http://schemas.microsoft.com/office/drawing/2014/main" id="{D26DBB79-5AEF-450D-8A69-9E473A6D46FD}"/>
              </a:ext>
            </a:extLst>
          </p:cNvPr>
          <p:cNvSpPr>
            <a:spLocks noGrp="1" noChangeArrowheads="1"/>
          </p:cNvSpPr>
          <p:nvPr>
            <p:ph type="ftr" sz="quarter" idx="10"/>
          </p:nvPr>
        </p:nvSpPr>
        <p:spPr>
          <a:ln/>
        </p:spPr>
        <p:txBody>
          <a:bodyPr/>
          <a:lstStyle>
            <a:lvl1pPr>
              <a:defRPr/>
            </a:lvl1pPr>
          </a:lstStyle>
          <a:p>
            <a:pPr>
              <a:defRPr/>
            </a:pPr>
            <a:endParaRPr lang="en-US"/>
          </a:p>
        </p:txBody>
      </p:sp>
      <p:sp>
        <p:nvSpPr>
          <p:cNvPr id="8" name="Rectangle 1030">
            <a:extLst>
              <a:ext uri="{FF2B5EF4-FFF2-40B4-BE49-F238E27FC236}">
                <a16:creationId xmlns:a16="http://schemas.microsoft.com/office/drawing/2014/main" id="{5613F326-A967-4A16-9691-5994EAA77F81}"/>
              </a:ext>
            </a:extLst>
          </p:cNvPr>
          <p:cNvSpPr>
            <a:spLocks noGrp="1" noChangeArrowheads="1"/>
          </p:cNvSpPr>
          <p:nvPr>
            <p:ph type="sldNum" sz="quarter" idx="11"/>
          </p:nvPr>
        </p:nvSpPr>
        <p:spPr>
          <a:ln/>
        </p:spPr>
        <p:txBody>
          <a:bodyPr/>
          <a:lstStyle>
            <a:lvl1pPr>
              <a:defRPr/>
            </a:lvl1pPr>
          </a:lstStyle>
          <a:p>
            <a:pPr>
              <a:defRPr/>
            </a:pPr>
            <a:fld id="{4DDDAB56-7687-49EE-9BFA-357DD2115F9B}" type="slidenum">
              <a:rPr lang="en-US" altLang="en-US"/>
              <a:pPr>
                <a:defRPr/>
              </a:pPr>
              <a:t>‹#›</a:t>
            </a:fld>
            <a:endParaRPr lang="en-US" altLang="en-US"/>
          </a:p>
        </p:txBody>
      </p:sp>
    </p:spTree>
    <p:extLst>
      <p:ext uri="{BB962C8B-B14F-4D97-AF65-F5344CB8AC3E}">
        <p14:creationId xmlns:p14="http://schemas.microsoft.com/office/powerpoint/2010/main" val="1532744262"/>
      </p:ext>
    </p:extLst>
  </p:cSld>
  <p:clrMapOvr>
    <a:masterClrMapping/>
  </p:clrMapOvr>
  <p:transition/>
</p:sldLayout>
</file>

<file path=ppt/slideLayouts/slideLayout96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a:extLst>
              <a:ext uri="{FF2B5EF4-FFF2-40B4-BE49-F238E27FC236}">
                <a16:creationId xmlns:a16="http://schemas.microsoft.com/office/drawing/2014/main" id="{25C5F115-951D-416A-8367-F27935F171CC}"/>
              </a:ext>
            </a:extLst>
          </p:cNvPr>
          <p:cNvSpPr>
            <a:spLocks noGrp="1" noChangeArrowheads="1"/>
          </p:cNvSpPr>
          <p:nvPr>
            <p:ph type="ftr" sz="quarter" idx="10"/>
          </p:nvPr>
        </p:nvSpPr>
        <p:spPr>
          <a:ln/>
        </p:spPr>
        <p:txBody>
          <a:bodyPr/>
          <a:lstStyle>
            <a:lvl1pPr>
              <a:defRPr/>
            </a:lvl1pPr>
          </a:lstStyle>
          <a:p>
            <a:pPr>
              <a:defRPr/>
            </a:pPr>
            <a:endParaRPr lang="en-US"/>
          </a:p>
        </p:txBody>
      </p:sp>
      <p:sp>
        <p:nvSpPr>
          <p:cNvPr id="4" name="Rectangle 1030">
            <a:extLst>
              <a:ext uri="{FF2B5EF4-FFF2-40B4-BE49-F238E27FC236}">
                <a16:creationId xmlns:a16="http://schemas.microsoft.com/office/drawing/2014/main" id="{9FA67899-1E4C-4F33-994F-0FE9DDF922F2}"/>
              </a:ext>
            </a:extLst>
          </p:cNvPr>
          <p:cNvSpPr>
            <a:spLocks noGrp="1" noChangeArrowheads="1"/>
          </p:cNvSpPr>
          <p:nvPr>
            <p:ph type="sldNum" sz="quarter" idx="11"/>
          </p:nvPr>
        </p:nvSpPr>
        <p:spPr>
          <a:ln/>
        </p:spPr>
        <p:txBody>
          <a:bodyPr/>
          <a:lstStyle>
            <a:lvl1pPr>
              <a:defRPr/>
            </a:lvl1pPr>
          </a:lstStyle>
          <a:p>
            <a:pPr>
              <a:defRPr/>
            </a:pPr>
            <a:fld id="{EE6ABE56-5E07-4208-997F-19E78ED34494}" type="slidenum">
              <a:rPr lang="en-US" altLang="en-US"/>
              <a:pPr>
                <a:defRPr/>
              </a:pPr>
              <a:t>‹#›</a:t>
            </a:fld>
            <a:endParaRPr lang="en-US" altLang="en-US"/>
          </a:p>
        </p:txBody>
      </p:sp>
    </p:spTree>
    <p:extLst>
      <p:ext uri="{BB962C8B-B14F-4D97-AF65-F5344CB8AC3E}">
        <p14:creationId xmlns:p14="http://schemas.microsoft.com/office/powerpoint/2010/main" val="2038879376"/>
      </p:ext>
    </p:extLst>
  </p:cSld>
  <p:clrMapOvr>
    <a:masterClrMapping/>
  </p:clrMapOvr>
  <p:transition/>
</p:sldLayout>
</file>

<file path=ppt/slideLayouts/slideLayout96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a:extLst>
              <a:ext uri="{FF2B5EF4-FFF2-40B4-BE49-F238E27FC236}">
                <a16:creationId xmlns:a16="http://schemas.microsoft.com/office/drawing/2014/main" id="{A3210EB8-01E8-436A-B41F-069A2DB8B749}"/>
              </a:ext>
            </a:extLst>
          </p:cNvPr>
          <p:cNvSpPr>
            <a:spLocks noGrp="1" noChangeArrowheads="1"/>
          </p:cNvSpPr>
          <p:nvPr>
            <p:ph type="ftr" sz="quarter" idx="10"/>
          </p:nvPr>
        </p:nvSpPr>
        <p:spPr>
          <a:ln/>
        </p:spPr>
        <p:txBody>
          <a:bodyPr/>
          <a:lstStyle>
            <a:lvl1pPr>
              <a:defRPr/>
            </a:lvl1pPr>
          </a:lstStyle>
          <a:p>
            <a:pPr>
              <a:defRPr/>
            </a:pPr>
            <a:endParaRPr lang="en-US"/>
          </a:p>
        </p:txBody>
      </p:sp>
      <p:sp>
        <p:nvSpPr>
          <p:cNvPr id="3" name="Rectangle 1030">
            <a:extLst>
              <a:ext uri="{FF2B5EF4-FFF2-40B4-BE49-F238E27FC236}">
                <a16:creationId xmlns:a16="http://schemas.microsoft.com/office/drawing/2014/main" id="{88357862-E4F0-4312-AEFB-533810CEB356}"/>
              </a:ext>
            </a:extLst>
          </p:cNvPr>
          <p:cNvSpPr>
            <a:spLocks noGrp="1" noChangeArrowheads="1"/>
          </p:cNvSpPr>
          <p:nvPr>
            <p:ph type="sldNum" sz="quarter" idx="11"/>
          </p:nvPr>
        </p:nvSpPr>
        <p:spPr>
          <a:ln/>
        </p:spPr>
        <p:txBody>
          <a:bodyPr/>
          <a:lstStyle>
            <a:lvl1pPr>
              <a:defRPr/>
            </a:lvl1pPr>
          </a:lstStyle>
          <a:p>
            <a:pPr>
              <a:defRPr/>
            </a:pPr>
            <a:fld id="{63632353-6DA2-4969-8B9B-3DBC4F8425A4}" type="slidenum">
              <a:rPr lang="en-US" altLang="en-US"/>
              <a:pPr>
                <a:defRPr/>
              </a:pPr>
              <a:t>‹#›</a:t>
            </a:fld>
            <a:endParaRPr lang="en-US" altLang="en-US"/>
          </a:p>
        </p:txBody>
      </p:sp>
    </p:spTree>
    <p:extLst>
      <p:ext uri="{BB962C8B-B14F-4D97-AF65-F5344CB8AC3E}">
        <p14:creationId xmlns:p14="http://schemas.microsoft.com/office/powerpoint/2010/main" val="1102853564"/>
      </p:ext>
    </p:extLst>
  </p:cSld>
  <p:clrMapOvr>
    <a:masterClrMapping/>
  </p:clrMapOvr>
  <p:transition/>
</p:sldLayout>
</file>

<file path=ppt/slideLayouts/slideLayout96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7D8C17F0-0F2C-4BA2-ACAD-9F9DD7E1D754}"/>
              </a:ext>
            </a:extLst>
          </p:cNvPr>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a:extLst>
              <a:ext uri="{FF2B5EF4-FFF2-40B4-BE49-F238E27FC236}">
                <a16:creationId xmlns:a16="http://schemas.microsoft.com/office/drawing/2014/main" id="{01206954-09DD-443F-8138-FD04D7E91044}"/>
              </a:ext>
            </a:extLst>
          </p:cNvPr>
          <p:cNvSpPr>
            <a:spLocks noGrp="1" noChangeArrowheads="1"/>
          </p:cNvSpPr>
          <p:nvPr>
            <p:ph type="sldNum" sz="quarter" idx="11"/>
          </p:nvPr>
        </p:nvSpPr>
        <p:spPr>
          <a:ln/>
        </p:spPr>
        <p:txBody>
          <a:bodyPr/>
          <a:lstStyle>
            <a:lvl1pPr>
              <a:defRPr/>
            </a:lvl1pPr>
          </a:lstStyle>
          <a:p>
            <a:pPr>
              <a:defRPr/>
            </a:pPr>
            <a:fld id="{00E294FE-CC9E-4E10-B310-514CFBF72E7D}" type="slidenum">
              <a:rPr lang="en-US" altLang="en-US"/>
              <a:pPr>
                <a:defRPr/>
              </a:pPr>
              <a:t>‹#›</a:t>
            </a:fld>
            <a:endParaRPr lang="en-US" altLang="en-US"/>
          </a:p>
        </p:txBody>
      </p:sp>
    </p:spTree>
    <p:extLst>
      <p:ext uri="{BB962C8B-B14F-4D97-AF65-F5344CB8AC3E}">
        <p14:creationId xmlns:p14="http://schemas.microsoft.com/office/powerpoint/2010/main" val="3350566870"/>
      </p:ext>
    </p:extLst>
  </p:cSld>
  <p:clrMapOvr>
    <a:masterClrMapping/>
  </p:clrMapOvr>
  <p:transition/>
</p:sldLayout>
</file>

<file path=ppt/slideLayouts/slideLayout96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a:extLst>
              <a:ext uri="{FF2B5EF4-FFF2-40B4-BE49-F238E27FC236}">
                <a16:creationId xmlns:a16="http://schemas.microsoft.com/office/drawing/2014/main" id="{2D2B0F18-FF15-4EF6-984A-01641DEDA288}"/>
              </a:ext>
            </a:extLst>
          </p:cNvPr>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a:extLst>
              <a:ext uri="{FF2B5EF4-FFF2-40B4-BE49-F238E27FC236}">
                <a16:creationId xmlns:a16="http://schemas.microsoft.com/office/drawing/2014/main" id="{1E37D587-FAF0-4764-AD77-644AFEF7307D}"/>
              </a:ext>
            </a:extLst>
          </p:cNvPr>
          <p:cNvSpPr>
            <a:spLocks noGrp="1" noChangeArrowheads="1"/>
          </p:cNvSpPr>
          <p:nvPr>
            <p:ph type="sldNum" sz="quarter" idx="11"/>
          </p:nvPr>
        </p:nvSpPr>
        <p:spPr>
          <a:ln/>
        </p:spPr>
        <p:txBody>
          <a:bodyPr/>
          <a:lstStyle>
            <a:lvl1pPr>
              <a:defRPr/>
            </a:lvl1pPr>
          </a:lstStyle>
          <a:p>
            <a:pPr>
              <a:defRPr/>
            </a:pPr>
            <a:fld id="{EA63DEC2-A46B-4DF0-9B6D-3DA55177CC49}" type="slidenum">
              <a:rPr lang="en-US" altLang="en-US"/>
              <a:pPr>
                <a:defRPr/>
              </a:pPr>
              <a:t>‹#›</a:t>
            </a:fld>
            <a:endParaRPr lang="en-US" altLang="en-US"/>
          </a:p>
        </p:txBody>
      </p:sp>
    </p:spTree>
    <p:extLst>
      <p:ext uri="{BB962C8B-B14F-4D97-AF65-F5344CB8AC3E}">
        <p14:creationId xmlns:p14="http://schemas.microsoft.com/office/powerpoint/2010/main" val="280765019"/>
      </p:ext>
    </p:extLst>
  </p:cSld>
  <p:clrMapOvr>
    <a:masterClrMapping/>
  </p:clrMapOvr>
  <p:transition/>
</p:sldLayout>
</file>

<file path=ppt/slideLayouts/slideLayout97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C0A08B9B-687C-4AD3-8C6D-FA4C5E16A313}"/>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5BE2A02B-D63E-4DD6-9FFA-98D71570A2AD}"/>
              </a:ext>
            </a:extLst>
          </p:cNvPr>
          <p:cNvSpPr>
            <a:spLocks noGrp="1" noChangeArrowheads="1"/>
          </p:cNvSpPr>
          <p:nvPr>
            <p:ph type="sldNum" sz="quarter" idx="11"/>
          </p:nvPr>
        </p:nvSpPr>
        <p:spPr>
          <a:ln/>
        </p:spPr>
        <p:txBody>
          <a:bodyPr/>
          <a:lstStyle>
            <a:lvl1pPr>
              <a:defRPr/>
            </a:lvl1pPr>
          </a:lstStyle>
          <a:p>
            <a:pPr>
              <a:defRPr/>
            </a:pPr>
            <a:fld id="{AC4704B9-2B86-45E3-BC5C-2F3F28BAAB8B}" type="slidenum">
              <a:rPr lang="en-US" altLang="en-US"/>
              <a:pPr>
                <a:defRPr/>
              </a:pPr>
              <a:t>‹#›</a:t>
            </a:fld>
            <a:endParaRPr lang="en-US" altLang="en-US"/>
          </a:p>
        </p:txBody>
      </p:sp>
    </p:spTree>
    <p:extLst>
      <p:ext uri="{BB962C8B-B14F-4D97-AF65-F5344CB8AC3E}">
        <p14:creationId xmlns:p14="http://schemas.microsoft.com/office/powerpoint/2010/main" val="3420058119"/>
      </p:ext>
    </p:extLst>
  </p:cSld>
  <p:clrMapOvr>
    <a:masterClrMapping/>
  </p:clrMapOvr>
  <p:transition/>
</p:sldLayout>
</file>

<file path=ppt/slideLayouts/slideLayout97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a:extLst>
              <a:ext uri="{FF2B5EF4-FFF2-40B4-BE49-F238E27FC236}">
                <a16:creationId xmlns:a16="http://schemas.microsoft.com/office/drawing/2014/main" id="{E62CEBD1-E2A7-41F0-A158-62153EC297D5}"/>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6011B996-071A-4884-856A-6B25C3879E5F}"/>
              </a:ext>
            </a:extLst>
          </p:cNvPr>
          <p:cNvSpPr>
            <a:spLocks noGrp="1" noChangeArrowheads="1"/>
          </p:cNvSpPr>
          <p:nvPr>
            <p:ph type="sldNum" sz="quarter" idx="11"/>
          </p:nvPr>
        </p:nvSpPr>
        <p:spPr>
          <a:ln/>
        </p:spPr>
        <p:txBody>
          <a:bodyPr/>
          <a:lstStyle>
            <a:lvl1pPr>
              <a:defRPr/>
            </a:lvl1pPr>
          </a:lstStyle>
          <a:p>
            <a:pPr>
              <a:defRPr/>
            </a:pPr>
            <a:fld id="{9FC1C64C-0813-4AB1-8463-69A3B31BE146}" type="slidenum">
              <a:rPr lang="en-US" altLang="en-US"/>
              <a:pPr>
                <a:defRPr/>
              </a:pPr>
              <a:t>‹#›</a:t>
            </a:fld>
            <a:endParaRPr lang="en-US" altLang="en-US"/>
          </a:p>
        </p:txBody>
      </p:sp>
    </p:spTree>
    <p:extLst>
      <p:ext uri="{BB962C8B-B14F-4D97-AF65-F5344CB8AC3E}">
        <p14:creationId xmlns:p14="http://schemas.microsoft.com/office/powerpoint/2010/main" val="286619212"/>
      </p:ext>
    </p:extLst>
  </p:cSld>
  <p:clrMapOvr>
    <a:masterClrMapping/>
  </p:clrMapOvr>
  <p:transition/>
</p:sldLayout>
</file>

<file path=ppt/slideLayouts/slideLayout97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a:extLst>
              <a:ext uri="{FF2B5EF4-FFF2-40B4-BE49-F238E27FC236}">
                <a16:creationId xmlns:a16="http://schemas.microsoft.com/office/drawing/2014/main" id="{B55989F0-9C2F-467D-8A2B-E760CFC57E82}"/>
              </a:ext>
            </a:extLst>
          </p:cNvPr>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a:extLst>
              <a:ext uri="{FF2B5EF4-FFF2-40B4-BE49-F238E27FC236}">
                <a16:creationId xmlns:a16="http://schemas.microsoft.com/office/drawing/2014/main" id="{B76D41D7-E031-46E6-8D53-528FF913AD9F}"/>
              </a:ext>
            </a:extLst>
          </p:cNvPr>
          <p:cNvSpPr>
            <a:spLocks noGrp="1" noChangeArrowheads="1"/>
          </p:cNvSpPr>
          <p:nvPr>
            <p:ph type="sldNum" sz="quarter" idx="11"/>
          </p:nvPr>
        </p:nvSpPr>
        <p:spPr>
          <a:ln/>
        </p:spPr>
        <p:txBody>
          <a:bodyPr/>
          <a:lstStyle>
            <a:lvl1pPr>
              <a:defRPr/>
            </a:lvl1pPr>
          </a:lstStyle>
          <a:p>
            <a:pPr>
              <a:defRPr/>
            </a:pPr>
            <a:fld id="{20C0357D-5951-4316-833F-FB5D4423D797}" type="slidenum">
              <a:rPr lang="en-US" altLang="en-US"/>
              <a:pPr>
                <a:defRPr/>
              </a:pPr>
              <a:t>‹#›</a:t>
            </a:fld>
            <a:endParaRPr lang="en-US" altLang="en-US"/>
          </a:p>
        </p:txBody>
      </p:sp>
    </p:spTree>
    <p:extLst>
      <p:ext uri="{BB962C8B-B14F-4D97-AF65-F5344CB8AC3E}">
        <p14:creationId xmlns:p14="http://schemas.microsoft.com/office/powerpoint/2010/main" val="865291627"/>
      </p:ext>
    </p:extLst>
  </p:cSld>
  <p:clrMapOvr>
    <a:masterClrMapping/>
  </p:clrMapOvr>
  <p:transition/>
</p:sldLayout>
</file>

<file path=ppt/slideLayouts/slideLayout97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962C6DF-45F1-4B5C-AB56-7A1B175EDAF2}" type="datetime1">
              <a:rPr lang="en-US" smtClean="0">
                <a:solidFill>
                  <a:prstClr val="black">
                    <a:tint val="75000"/>
                  </a:prstClr>
                </a:solidFill>
              </a:rPr>
              <a:pPr/>
              <a:t>1/18/23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78159761"/>
      </p:ext>
    </p:extLst>
  </p:cSld>
  <p:clrMapOvr>
    <a:masterClrMapping/>
  </p:clrMapOvr>
</p:sldLayout>
</file>

<file path=ppt/slideLayouts/slideLayout97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C2F9376-125E-4038-9239-01F6FB99A311}" type="datetime1">
              <a:rPr lang="en-US" smtClean="0">
                <a:solidFill>
                  <a:prstClr val="black">
                    <a:tint val="75000"/>
                  </a:prstClr>
                </a:solidFill>
              </a:rPr>
              <a:pPr/>
              <a:t>1/18/23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62457702"/>
      </p:ext>
    </p:extLst>
  </p:cSld>
  <p:clrMapOvr>
    <a:masterClrMapping/>
  </p:clrMapOvr>
</p:sldLayout>
</file>

<file path=ppt/slideLayouts/slideLayout97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869440-780F-4CA0-ADC0-2E0F480BE34C}" type="datetime1">
              <a:rPr lang="en-US" smtClean="0">
                <a:solidFill>
                  <a:prstClr val="black">
                    <a:tint val="75000"/>
                  </a:prstClr>
                </a:solidFill>
              </a:rPr>
              <a:pPr/>
              <a:t>1/18/23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69734334"/>
      </p:ext>
    </p:extLst>
  </p:cSld>
  <p:clrMapOvr>
    <a:masterClrMapping/>
  </p:clrMapOvr>
</p:sldLayout>
</file>

<file path=ppt/slideLayouts/slideLayout97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991E5A5-56F5-45DD-9EBC-3EBCBD7D9DB6}" type="datetime1">
              <a:rPr lang="en-US" smtClean="0">
                <a:solidFill>
                  <a:prstClr val="black">
                    <a:tint val="75000"/>
                  </a:prstClr>
                </a:solidFill>
              </a:rPr>
              <a:pPr/>
              <a:t>1/18/23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34984619"/>
      </p:ext>
    </p:extLst>
  </p:cSld>
  <p:clrMapOvr>
    <a:masterClrMapping/>
  </p:clrMapOvr>
</p:sldLayout>
</file>

<file path=ppt/slideLayouts/slideLayout97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BBF0BC3-6E3B-45EA-BC57-19A66917F11D}" type="datetime1">
              <a:rPr lang="en-US" smtClean="0">
                <a:solidFill>
                  <a:prstClr val="black">
                    <a:tint val="75000"/>
                  </a:prstClr>
                </a:solidFill>
              </a:rPr>
              <a:pPr/>
              <a:t>1/18/23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60602456"/>
      </p:ext>
    </p:extLst>
  </p:cSld>
  <p:clrMapOvr>
    <a:masterClrMapping/>
  </p:clrMapOvr>
</p:sldLayout>
</file>

<file path=ppt/slideLayouts/slideLayout97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4C4508D-41CE-4C5D-8C95-4F2685A18AA3}" type="datetime1">
              <a:rPr lang="en-US" smtClean="0">
                <a:solidFill>
                  <a:prstClr val="black">
                    <a:tint val="75000"/>
                  </a:prstClr>
                </a:solidFill>
              </a:rPr>
              <a:pPr/>
              <a:t>1/18/23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17631093"/>
      </p:ext>
    </p:extLst>
  </p:cSld>
  <p:clrMapOvr>
    <a:masterClrMapping/>
  </p:clrMapOvr>
</p:sldLayout>
</file>

<file path=ppt/slideLayouts/slideLayout97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8B1997-8A50-49F7-8E56-952DC0A8FF7E}" type="datetime1">
              <a:rPr lang="en-US" smtClean="0">
                <a:solidFill>
                  <a:prstClr val="black">
                    <a:tint val="75000"/>
                  </a:prstClr>
                </a:solidFill>
              </a:rPr>
              <a:pPr/>
              <a:t>1/18/23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32529959"/>
      </p:ext>
    </p:extLst>
  </p:cSld>
  <p:clrMapOvr>
    <a:masterClrMapping/>
  </p:clrMapOvr>
</p:sldLayout>
</file>

<file path=ppt/slideLayouts/slideLayout98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AA5356-38C7-490A-B21B-42AA2783D31F}" type="datetime1">
              <a:rPr lang="en-US" smtClean="0">
                <a:solidFill>
                  <a:prstClr val="black">
                    <a:tint val="75000"/>
                  </a:prstClr>
                </a:solidFill>
              </a:rPr>
              <a:pPr/>
              <a:t>1/18/23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560613"/>
      </p:ext>
    </p:extLst>
  </p:cSld>
  <p:clrMapOvr>
    <a:masterClrMapping/>
  </p:clrMapOvr>
</p:sldLayout>
</file>

<file path=ppt/slideLayouts/slideLayout98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549FDA4-1E33-4FA0-87FA-844395F4715B}" type="datetime1">
              <a:rPr lang="en-US" smtClean="0">
                <a:solidFill>
                  <a:prstClr val="black">
                    <a:tint val="75000"/>
                  </a:prstClr>
                </a:solidFill>
              </a:rPr>
              <a:pPr/>
              <a:t>1/18/23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46189381"/>
      </p:ext>
    </p:extLst>
  </p:cSld>
  <p:clrMapOvr>
    <a:masterClrMapping/>
  </p:clrMapOvr>
</p:sldLayout>
</file>

<file path=ppt/slideLayouts/slideLayout98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A10498C-2F13-458E-B42A-99F5303B9184}" type="datetime1">
              <a:rPr lang="en-US" smtClean="0">
                <a:solidFill>
                  <a:prstClr val="black">
                    <a:tint val="75000"/>
                  </a:prstClr>
                </a:solidFill>
              </a:rPr>
              <a:pPr/>
              <a:t>1/18/23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80317040"/>
      </p:ext>
    </p:extLst>
  </p:cSld>
  <p:clrMapOvr>
    <a:masterClrMapping/>
  </p:clrMapOvr>
</p:sldLayout>
</file>

<file path=ppt/slideLayouts/slideLayout98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1FA4EC7-3420-4389-8C46-A991F3944D59}" type="datetime1">
              <a:rPr lang="en-US" smtClean="0">
                <a:solidFill>
                  <a:prstClr val="black">
                    <a:tint val="75000"/>
                  </a:prstClr>
                </a:solidFill>
              </a:rPr>
              <a:pPr/>
              <a:t>1/18/23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50586060"/>
      </p:ext>
    </p:extLst>
  </p:cSld>
  <p:clrMapOvr>
    <a:masterClrMapping/>
  </p:clrMapOvr>
</p:sldLayout>
</file>

<file path=ppt/slideLayouts/slideLayout98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417208557"/>
      </p:ext>
    </p:extLst>
  </p:cSld>
  <p:clrMapOvr>
    <a:masterClrMapping/>
  </p:clrMapOvr>
</p:sldLayout>
</file>

<file path=ppt/slideLayouts/slideLayout98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79447"/>
            <a:ext cx="8987622" cy="740193"/>
          </a:xfrm>
          <a:prstGeom prst="rect">
            <a:avLst/>
          </a:prstGeom>
        </p:spPr>
        <p:txBody>
          <a:bodyPr/>
          <a:lstStyle>
            <a:lvl1pPr>
              <a:defRPr sz="4000" b="1">
                <a:solidFill>
                  <a:schemeClr val="tx1"/>
                </a:solidFill>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hasCustomPrompt="1"/>
          </p:nvPr>
        </p:nvSpPr>
        <p:spPr>
          <a:xfrm>
            <a:off x="75991" y="911224"/>
            <a:ext cx="8987622" cy="5318753"/>
          </a:xfrm>
          <a:prstGeom prst="rect">
            <a:avLst/>
          </a:prstGeom>
        </p:spPr>
        <p:txBody>
          <a:bodyPr/>
          <a:lstStyle>
            <a:lvl1pPr>
              <a:defRPr sz="2800">
                <a:latin typeface="Cambria" panose="02040503050406030204" pitchFamily="18" charset="0"/>
              </a:defRPr>
            </a:lvl1pPr>
            <a:lvl2pPr marL="685800" indent="-228600">
              <a:buFont typeface="Cambria" panose="02040503050406030204" pitchFamily="18" charset="0"/>
              <a:buChar char="-"/>
              <a:defRPr sz="2400">
                <a:latin typeface="Cambria" panose="02040503050406030204" pitchFamily="18" charset="0"/>
              </a:defRPr>
            </a:lvl2pPr>
            <a:lvl3pPr>
              <a:defRPr sz="2000">
                <a:latin typeface="Cambria" panose="02040503050406030204" pitchFamily="18" charset="0"/>
              </a:defRPr>
            </a:lvl3pPr>
            <a:lvl4pPr>
              <a:defRPr sz="2000">
                <a:latin typeface="Cambria" panose="02040503050406030204" pitchFamily="18" charset="0"/>
              </a:defRPr>
            </a:lvl4pPr>
            <a:lvl5pPr>
              <a:defRPr sz="20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275615101"/>
      </p:ext>
    </p:extLst>
  </p:cSld>
  <p:clrMapOvr>
    <a:masterClrMapping/>
  </p:clrMapOvr>
</p:sldLayout>
</file>

<file path=ppt/slideLayouts/slideLayout98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4523507"/>
      </p:ext>
    </p:extLst>
  </p:cSld>
  <p:clrMapOvr>
    <a:masterClrMapping/>
  </p:clrMapOvr>
</p:sldLayout>
</file>

<file path=ppt/slideLayouts/slideLayout98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38B7E-9D90-9B48-A8F0-5C08F12D53F9}"/>
              </a:ext>
            </a:extLst>
          </p:cNvPr>
          <p:cNvSpPr>
            <a:spLocks noGrp="1"/>
          </p:cNvSpPr>
          <p:nvPr>
            <p:ph type="title"/>
          </p:nvPr>
        </p:nvSpPr>
        <p:spPr>
          <a:xfrm>
            <a:off x="0" y="3370062"/>
            <a:ext cx="9144000" cy="1325563"/>
          </a:xfrm>
          <a:prstGeom prst="rect">
            <a:avLst/>
          </a:prstGeom>
        </p:spPr>
        <p:txBody>
          <a:bodyPr/>
          <a:lstStyle>
            <a:lvl1pPr>
              <a:defRPr sz="6600" b="1" i="1" baseline="0">
                <a:latin typeface="Cambria" panose="02040503050406030204" pitchFamily="18" charset="0"/>
              </a:defRPr>
            </a:lvl1pPr>
          </a:lstStyle>
          <a:p>
            <a:r>
              <a:rPr lang="en-US" dirty="0"/>
              <a:t>Click to edit Master title style</a:t>
            </a:r>
            <a:endParaRPr lang="en-TR" dirty="0"/>
          </a:p>
        </p:txBody>
      </p:sp>
      <p:sp>
        <p:nvSpPr>
          <p:cNvPr id="3" name="Rectangle 2">
            <a:extLst>
              <a:ext uri="{FF2B5EF4-FFF2-40B4-BE49-F238E27FC236}">
                <a16:creationId xmlns:a16="http://schemas.microsoft.com/office/drawing/2014/main" id="{2217C05B-AE6B-CA40-92B3-312C96F8E5F4}"/>
              </a:ext>
            </a:extLst>
          </p:cNvPr>
          <p:cNvSpPr/>
          <p:nvPr userDrawn="1"/>
        </p:nvSpPr>
        <p:spPr>
          <a:xfrm>
            <a:off x="0" y="4697080"/>
            <a:ext cx="9144000" cy="1437501"/>
          </a:xfrm>
          <a:prstGeom prst="rect">
            <a:avLst/>
          </a:prstGeom>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25029251"/>
      </p:ext>
    </p:extLst>
  </p:cSld>
  <p:clrMapOvr>
    <a:masterClrMapping/>
  </p:clrMapOvr>
</p:sldLayout>
</file>

<file path=ppt/slideLayouts/slideLayout98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B6FA48C-FC23-4C73-AC9B-B702C151A810}"/>
              </a:ext>
            </a:extLst>
          </p:cNvPr>
          <p:cNvSpPr/>
          <p:nvPr userDrawn="1"/>
        </p:nvSpPr>
        <p:spPr>
          <a:xfrm>
            <a:off x="0" y="0"/>
            <a:ext cx="9144000" cy="860412"/>
          </a:xfrm>
          <a:prstGeom prst="rect">
            <a:avLst/>
          </a:prstGeom>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5991" y="11100"/>
            <a:ext cx="8987621" cy="761258"/>
          </a:xfrm>
          <a:prstGeom prst="rect">
            <a:avLst/>
          </a:prstGeom>
        </p:spPr>
        <p:txBody>
          <a:bodyPr anchor="ctr"/>
          <a:lstStyle>
            <a:lvl1pPr>
              <a:lnSpc>
                <a:spcPct val="100000"/>
              </a:lnSpc>
              <a:spcAft>
                <a:spcPts val="600"/>
              </a:spcAft>
              <a:defRPr sz="4400" b="1" baseline="0">
                <a:solidFill>
                  <a:schemeClr val="bg1"/>
                </a:solidFill>
                <a:latin typeface="Cambria" panose="02040503050406030204" pitchFamily="18" charset="0"/>
              </a:defRPr>
            </a:lvl1pPr>
          </a:lstStyle>
          <a:p>
            <a:r>
              <a:rPr lang="en-US" dirty="0"/>
              <a:t>Click to edit Master title style</a:t>
            </a:r>
          </a:p>
        </p:txBody>
      </p:sp>
      <p:sp>
        <p:nvSpPr>
          <p:cNvPr id="3" name="Content Placeholder 2"/>
          <p:cNvSpPr>
            <a:spLocks noGrp="1"/>
          </p:cNvSpPr>
          <p:nvPr>
            <p:ph idx="1"/>
          </p:nvPr>
        </p:nvSpPr>
        <p:spPr>
          <a:xfrm>
            <a:off x="75991" y="975034"/>
            <a:ext cx="8987622" cy="5435043"/>
          </a:xfrm>
          <a:prstGeom prst="rect">
            <a:avLst/>
          </a:prstGeom>
        </p:spPr>
        <p:txBody>
          <a:bodyPr/>
          <a:lstStyle>
            <a:lvl1pPr>
              <a:defRPr sz="3600">
                <a:latin typeface="Cambria" panose="02040503050406030204" pitchFamily="18" charset="0"/>
              </a:defRPr>
            </a:lvl1pPr>
            <a:lvl2pPr marL="685800" indent="-228600">
              <a:buFont typeface="Cambria" panose="02040503050406030204" pitchFamily="18" charset="0"/>
              <a:buChar char="-"/>
              <a:defRPr sz="2800">
                <a:latin typeface="Cambria" panose="02040503050406030204" pitchFamily="18" charset="0"/>
              </a:defRPr>
            </a:lvl2pPr>
            <a:lvl3pPr>
              <a:defRPr sz="2400">
                <a:latin typeface="Cambria" panose="02040503050406030204" pitchFamily="18" charset="0"/>
              </a:defRPr>
            </a:lvl3pPr>
            <a:lvl4pPr>
              <a:defRPr sz="2400">
                <a:latin typeface="Cambria" panose="02040503050406030204" pitchFamily="18" charset="0"/>
              </a:defRPr>
            </a:lvl4pPr>
            <a:lvl5pPr>
              <a:defRPr sz="2400">
                <a:latin typeface="Cambria" panose="020405030504060302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5"/>
          <p:cNvSpPr txBox="1">
            <a:spLocks/>
          </p:cNvSpPr>
          <p:nvPr userDrawn="1"/>
        </p:nvSpPr>
        <p:spPr>
          <a:xfrm>
            <a:off x="7924800" y="647146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mtClean="0"/>
              <a:pPr/>
              <a:t>‹#›</a:t>
            </a:fld>
            <a:endParaRPr lang="en-US" dirty="0"/>
          </a:p>
        </p:txBody>
      </p:sp>
      <p:pic>
        <p:nvPicPr>
          <p:cNvPr id="9" name="Picture 8" descr="safari.png"/>
          <p:cNvPicPr>
            <a:picLocks noChangeAspect="1"/>
          </p:cNvPicPr>
          <p:nvPr userDrawn="1"/>
        </p:nvPicPr>
        <p:blipFill>
          <a:blip r:embed="rId2" cstate="print"/>
          <a:stretch>
            <a:fillRect/>
          </a:stretch>
        </p:blipFill>
        <p:spPr>
          <a:xfrm>
            <a:off x="75991" y="6524699"/>
            <a:ext cx="977147" cy="282728"/>
          </a:xfrm>
          <a:prstGeom prst="rect">
            <a:avLst/>
          </a:prstGeom>
        </p:spPr>
      </p:pic>
      <p:pic>
        <p:nvPicPr>
          <p:cNvPr id="10" name="Picture 2">
            <a:extLst>
              <a:ext uri="{FF2B5EF4-FFF2-40B4-BE49-F238E27FC236}">
                <a16:creationId xmlns:a16="http://schemas.microsoft.com/office/drawing/2014/main" id="{22204A7A-FB0E-A441-B9F5-28F279051F9D}"/>
              </a:ext>
            </a:extLst>
          </p:cNvPr>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1114921" y="6449551"/>
            <a:ext cx="1867175" cy="38283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688180C1-8B68-AC4C-94FA-42ACC1C193E9}"/>
              </a:ext>
            </a:extLst>
          </p:cNvPr>
          <p:cNvSpPr/>
          <p:nvPr userDrawn="1"/>
        </p:nvSpPr>
        <p:spPr>
          <a:xfrm>
            <a:off x="1073731" y="6449551"/>
            <a:ext cx="779781" cy="34336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TR"/>
          </a:p>
        </p:txBody>
      </p:sp>
      <p:pic>
        <p:nvPicPr>
          <p:cNvPr id="11" name="Picture 2">
            <a:extLst>
              <a:ext uri="{FF2B5EF4-FFF2-40B4-BE49-F238E27FC236}">
                <a16:creationId xmlns:a16="http://schemas.microsoft.com/office/drawing/2014/main" id="{111B3916-F58F-6644-9FA8-ED642158E897}"/>
              </a:ext>
            </a:extLst>
          </p:cNvPr>
          <p:cNvPicPr>
            <a:picLocks noChangeAspect="1" noChangeArrowheads="1"/>
          </p:cNvPicPr>
          <p:nvPr userDrawn="1"/>
        </p:nvPicPr>
        <p:blipFill rotWithShape="1">
          <a:blip r:embed="rId4" cstate="print">
            <a:extLst>
              <a:ext uri="{28A0092B-C50C-407E-A947-70E740481C1C}">
                <a14:useLocalDpi xmlns:a14="http://schemas.microsoft.com/office/drawing/2010/main" val="0"/>
              </a:ext>
            </a:extLst>
          </a:blip>
          <a:srcRect r="60005"/>
          <a:stretch/>
        </p:blipFill>
        <p:spPr bwMode="auto">
          <a:xfrm>
            <a:off x="1263518" y="6510185"/>
            <a:ext cx="589994" cy="302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4834593"/>
      </p:ext>
    </p:extLst>
  </p:cSld>
  <p:clrMapOvr>
    <a:masterClrMapping/>
  </p:clrMapOvr>
</p:sldLayout>
</file>

<file path=ppt/slideLayouts/slideLayout989.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9"/>
            <a:ext cx="7886700" cy="2852737"/>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4589474"/>
            <a:ext cx="7886700" cy="1500187"/>
          </a:xfrm>
        </p:spPr>
        <p:txBody>
          <a:bodyPr/>
          <a:lstStyle>
            <a:lvl1pPr marL="0" indent="0">
              <a:buNone/>
              <a:defRPr sz="1800">
                <a:solidFill>
                  <a:schemeClr val="tx1">
                    <a:tint val="75000"/>
                  </a:schemeClr>
                </a:solidFill>
              </a:defRPr>
            </a:lvl1pPr>
            <a:lvl2pPr marL="342884" indent="0">
              <a:buNone/>
              <a:defRPr sz="1500">
                <a:solidFill>
                  <a:schemeClr val="tx1">
                    <a:tint val="75000"/>
                  </a:schemeClr>
                </a:solidFill>
              </a:defRPr>
            </a:lvl2pPr>
            <a:lvl3pPr marL="685766" indent="0">
              <a:buNone/>
              <a:defRPr sz="1350">
                <a:solidFill>
                  <a:schemeClr val="tx1">
                    <a:tint val="75000"/>
                  </a:schemeClr>
                </a:solidFill>
              </a:defRPr>
            </a:lvl3pPr>
            <a:lvl4pPr marL="1028649" indent="0">
              <a:buNone/>
              <a:defRPr sz="1200">
                <a:solidFill>
                  <a:schemeClr val="tx1">
                    <a:tint val="75000"/>
                  </a:schemeClr>
                </a:solidFill>
              </a:defRPr>
            </a:lvl4pPr>
            <a:lvl5pPr marL="1371532" indent="0">
              <a:buNone/>
              <a:defRPr sz="1200">
                <a:solidFill>
                  <a:schemeClr val="tx1">
                    <a:tint val="75000"/>
                  </a:schemeClr>
                </a:solidFill>
              </a:defRPr>
            </a:lvl5pPr>
            <a:lvl6pPr marL="1714415" indent="0">
              <a:buNone/>
              <a:defRPr sz="1200">
                <a:solidFill>
                  <a:schemeClr val="tx1">
                    <a:tint val="75000"/>
                  </a:schemeClr>
                </a:solidFill>
              </a:defRPr>
            </a:lvl6pPr>
            <a:lvl7pPr marL="2057297" indent="0">
              <a:buNone/>
              <a:defRPr sz="1200">
                <a:solidFill>
                  <a:schemeClr val="tx1">
                    <a:tint val="75000"/>
                  </a:schemeClr>
                </a:solidFill>
              </a:defRPr>
            </a:lvl7pPr>
            <a:lvl8pPr marL="2400180" indent="0">
              <a:buNone/>
              <a:defRPr sz="1200">
                <a:solidFill>
                  <a:schemeClr val="tx1">
                    <a:tint val="75000"/>
                  </a:schemeClr>
                </a:solidFill>
              </a:defRPr>
            </a:lvl8pPr>
            <a:lvl9pPr marL="2743064" indent="0">
              <a:buNone/>
              <a:defRPr sz="12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73409430"/>
      </p:ext>
    </p:extLst>
  </p:cSld>
  <p:clrMapOvr>
    <a:masterClrMapping/>
  </p:clrMapOvr>
</p:sldLayout>
</file>

<file path=ppt/slideLayouts/slideLayout99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F966C45-5116-0A45-A791-A6553C6E25ED}" type="datetime1">
              <a:rPr lang="en-US" smtClean="0"/>
              <a:t>1/18/23</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2517620879"/>
      </p:ext>
    </p:extLst>
  </p:cSld>
  <p:clrMapOvr>
    <a:masterClrMapping/>
  </p:clrMapOvr>
</p:sldLayout>
</file>

<file path=ppt/slideLayouts/slideLayout9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3A244DF-D368-BA47-B6EB-EDA44C072B34}" type="datetime1">
              <a:rPr lang="en-US" smtClean="0"/>
              <a:t>1/18/23</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2882506405"/>
      </p:ext>
    </p:extLst>
  </p:cSld>
  <p:clrMapOvr>
    <a:masterClrMapping/>
  </p:clrMapOvr>
</p:sldLayout>
</file>

<file path=ppt/slideLayouts/slideLayout9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547F750-DCED-674B-A358-D6F087F8B78E}" type="datetime1">
              <a:rPr lang="en-US" smtClean="0"/>
              <a:t>1/18/23</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4241235549"/>
      </p:ext>
    </p:extLst>
  </p:cSld>
  <p:clrMapOvr>
    <a:masterClrMapping/>
  </p:clrMapOvr>
</p:sldLayout>
</file>

<file path=ppt/slideLayouts/slideLayout9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42767DF-ADE1-114E-BF5F-472C11C13A7E}" type="datetime1">
              <a:rPr lang="en-US" smtClean="0"/>
              <a:t>1/18/23</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41014577"/>
      </p:ext>
    </p:extLst>
  </p:cSld>
  <p:clrMapOvr>
    <a:masterClrMapping/>
  </p:clrMapOvr>
</p:sldLayout>
</file>

<file path=ppt/slideLayouts/slideLayout9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85B6E05-2989-034A-8463-96AC875A570A}" type="datetime1">
              <a:rPr lang="en-US" smtClean="0"/>
              <a:t>1/18/23</a:t>
            </a:fld>
            <a:endParaRPr lang="en-GR"/>
          </a:p>
        </p:txBody>
      </p:sp>
      <p:sp>
        <p:nvSpPr>
          <p:cNvPr id="8" name="Footer Placeholder 7"/>
          <p:cNvSpPr>
            <a:spLocks noGrp="1"/>
          </p:cNvSpPr>
          <p:nvPr>
            <p:ph type="ftr" sz="quarter" idx="11"/>
          </p:nvPr>
        </p:nvSpPr>
        <p:spPr/>
        <p:txBody>
          <a:bodyPr/>
          <a:lstStyle/>
          <a:p>
            <a:endParaRPr lang="en-GR"/>
          </a:p>
        </p:txBody>
      </p:sp>
      <p:sp>
        <p:nvSpPr>
          <p:cNvPr id="9" name="Slide Number Placeholder 8"/>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3323710123"/>
      </p:ext>
    </p:extLst>
  </p:cSld>
  <p:clrMapOvr>
    <a:masterClrMapping/>
  </p:clrMapOvr>
</p:sldLayout>
</file>

<file path=ppt/slideLayouts/slideLayout9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96F26A5-9A1E-164E-A536-C43CF41F2EA7}" type="datetime1">
              <a:rPr lang="en-US" smtClean="0"/>
              <a:t>1/18/23</a:t>
            </a:fld>
            <a:endParaRPr lang="en-GR"/>
          </a:p>
        </p:txBody>
      </p:sp>
      <p:sp>
        <p:nvSpPr>
          <p:cNvPr id="4" name="Footer Placeholder 3"/>
          <p:cNvSpPr>
            <a:spLocks noGrp="1"/>
          </p:cNvSpPr>
          <p:nvPr>
            <p:ph type="ftr" sz="quarter" idx="11"/>
          </p:nvPr>
        </p:nvSpPr>
        <p:spPr/>
        <p:txBody>
          <a:bodyPr/>
          <a:lstStyle/>
          <a:p>
            <a:endParaRPr lang="en-GR"/>
          </a:p>
        </p:txBody>
      </p:sp>
      <p:sp>
        <p:nvSpPr>
          <p:cNvPr id="5" name="Slide Number Placeholder 4"/>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2919634321"/>
      </p:ext>
    </p:extLst>
  </p:cSld>
  <p:clrMapOvr>
    <a:masterClrMapping/>
  </p:clrMapOvr>
</p:sldLayout>
</file>

<file path=ppt/slideLayouts/slideLayout9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1F524B-BC97-0E4A-9813-E00CF4939917}" type="datetime1">
              <a:rPr lang="en-US" smtClean="0"/>
              <a:t>1/18/23</a:t>
            </a:fld>
            <a:endParaRPr lang="en-GR"/>
          </a:p>
        </p:txBody>
      </p:sp>
      <p:sp>
        <p:nvSpPr>
          <p:cNvPr id="3" name="Footer Placeholder 2"/>
          <p:cNvSpPr>
            <a:spLocks noGrp="1"/>
          </p:cNvSpPr>
          <p:nvPr>
            <p:ph type="ftr" sz="quarter" idx="11"/>
          </p:nvPr>
        </p:nvSpPr>
        <p:spPr/>
        <p:txBody>
          <a:bodyPr/>
          <a:lstStyle/>
          <a:p>
            <a:endParaRPr lang="en-GR"/>
          </a:p>
        </p:txBody>
      </p:sp>
      <p:sp>
        <p:nvSpPr>
          <p:cNvPr id="4" name="Slide Number Placeholder 3"/>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2850082319"/>
      </p:ext>
    </p:extLst>
  </p:cSld>
  <p:clrMapOvr>
    <a:masterClrMapping/>
  </p:clrMapOvr>
</p:sldLayout>
</file>

<file path=ppt/slideLayouts/slideLayout9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95BAC-6D1D-2546-8E5E-F4E62E7F6FDF}" type="datetime1">
              <a:rPr lang="en-US" smtClean="0"/>
              <a:t>1/18/23</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3697921389"/>
      </p:ext>
    </p:extLst>
  </p:cSld>
  <p:clrMapOvr>
    <a:masterClrMapping/>
  </p:clrMapOvr>
</p:sldLayout>
</file>

<file path=ppt/slideLayouts/slideLayout9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C130CD9-5DB9-4D4C-B9F8-360C7ABF92B4}" type="datetime1">
              <a:rPr lang="en-US" smtClean="0"/>
              <a:t>1/18/23</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236310980"/>
      </p:ext>
    </p:extLst>
  </p:cSld>
  <p:clrMapOvr>
    <a:masterClrMapping/>
  </p:clrMapOvr>
</p:sldLayout>
</file>

<file path=ppt/slideLayouts/slideLayout9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845F38-B3BE-C747-A907-0F5D4C362283}" type="datetime1">
              <a:rPr lang="en-US" smtClean="0"/>
              <a:t>1/18/23</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3144462877"/>
      </p:ext>
    </p:extLst>
  </p:cSld>
  <p:clrMapOvr>
    <a:masterClrMapping/>
  </p:clrMapOvr>
</p:sldLayout>
</file>

<file path=ppt/slideLayouts/slideLayout10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D059B5-99C9-3B42-A953-0581646B9FF8}" type="datetime1">
              <a:rPr lang="en-US" smtClean="0"/>
              <a:t>1/18/23</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6EF0EDDB-3F8C-454D-B7AF-385D22F27965}" type="slidenum">
              <a:rPr lang="en-GR" smtClean="0"/>
              <a:t>‹#›</a:t>
            </a:fld>
            <a:endParaRPr lang="en-GR"/>
          </a:p>
        </p:txBody>
      </p:sp>
    </p:spTree>
    <p:extLst>
      <p:ext uri="{BB962C8B-B14F-4D97-AF65-F5344CB8AC3E}">
        <p14:creationId xmlns:p14="http://schemas.microsoft.com/office/powerpoint/2010/main" val="1376242333"/>
      </p:ext>
    </p:extLst>
  </p:cSld>
  <p:clrMapOvr>
    <a:masterClrMapping/>
  </p:clrMapOvr>
</p:sldLayout>
</file>

<file path=ppt/slideLayouts/slideLayout100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pic>
        <p:nvPicPr>
          <p:cNvPr id="7" name="Graphic 6">
            <a:extLst>
              <a:ext uri="{FF2B5EF4-FFF2-40B4-BE49-F238E27FC236}">
                <a16:creationId xmlns:a16="http://schemas.microsoft.com/office/drawing/2014/main" id="{ADB56874-CBEE-477D-88E2-7C335B4ADD93}"/>
              </a:ext>
            </a:extLst>
          </p:cNvPr>
          <p:cNvPicPr>
            <a:picLocks noChangeAspect="1"/>
          </p:cNvPicPr>
          <p:nvPr userDrawn="1"/>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318" y="6606468"/>
            <a:ext cx="861689" cy="221030"/>
          </a:xfrm>
          <a:prstGeom prst="rect">
            <a:avLst/>
          </a:prstGeom>
        </p:spPr>
      </p:pic>
    </p:spTree>
    <p:extLst>
      <p:ext uri="{BB962C8B-B14F-4D97-AF65-F5344CB8AC3E}">
        <p14:creationId xmlns:p14="http://schemas.microsoft.com/office/powerpoint/2010/main" val="3376937541"/>
      </p:ext>
    </p:extLst>
  </p:cSld>
  <p:clrMapOvr>
    <a:masterClrMapping/>
  </p:clrMapOvr>
</p:sldLayout>
</file>

<file path=ppt/slideLayouts/slideLayout10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9144000" cy="742861"/>
          </a:xfrm>
          <a:solidFill>
            <a:schemeClr val="tx1">
              <a:lumMod val="65000"/>
              <a:lumOff val="35000"/>
            </a:schemeClr>
          </a:solidFill>
        </p:spPr>
        <p:txBody>
          <a:bodyPr/>
          <a:lstStyle>
            <a:lvl1pPr>
              <a:defRPr b="1">
                <a:solidFill>
                  <a:srgbClr val="91C9F7"/>
                </a:solidFill>
              </a:defRPr>
            </a:lvl1pPr>
          </a:lstStyle>
          <a:p>
            <a:r>
              <a:rPr lang="en-US" dirty="0"/>
              <a:t>Click to edit Master title style</a:t>
            </a:r>
          </a:p>
        </p:txBody>
      </p:sp>
      <p:sp>
        <p:nvSpPr>
          <p:cNvPr id="3" name="Content Placeholder 2"/>
          <p:cNvSpPr>
            <a:spLocks noGrp="1"/>
          </p:cNvSpPr>
          <p:nvPr>
            <p:ph idx="1"/>
          </p:nvPr>
        </p:nvSpPr>
        <p:spPr>
          <a:xfrm>
            <a:off x="152400" y="1253330"/>
            <a:ext cx="8839200" cy="484267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Slide Number Placeholder 5">
            <a:extLst>
              <a:ext uri="{FF2B5EF4-FFF2-40B4-BE49-F238E27FC236}">
                <a16:creationId xmlns:a16="http://schemas.microsoft.com/office/drawing/2014/main" id="{A051F504-DFD3-4983-A334-FD154A78D5BD}"/>
              </a:ext>
            </a:extLst>
          </p:cNvPr>
          <p:cNvSpPr txBox="1">
            <a:spLocks/>
          </p:cNvSpPr>
          <p:nvPr userDrawn="1"/>
        </p:nvSpPr>
        <p:spPr>
          <a:xfrm>
            <a:off x="8229600" y="6355717"/>
            <a:ext cx="685800" cy="365125"/>
          </a:xfrm>
          <a:prstGeom prst="rect">
            <a:avLst/>
          </a:prstGeom>
        </p:spPr>
        <p:txBody>
          <a:bodyPr vert="horz" lIns="68580" tIns="34290" rIns="68580" bIns="3429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z="1500" smtClean="0"/>
              <a:pPr/>
              <a:t>‹#›</a:t>
            </a:fld>
            <a:endParaRPr lang="en-US" sz="1500" dirty="0"/>
          </a:p>
        </p:txBody>
      </p:sp>
      <p:pic>
        <p:nvPicPr>
          <p:cNvPr id="8" name="Graphic 7">
            <a:extLst>
              <a:ext uri="{FF2B5EF4-FFF2-40B4-BE49-F238E27FC236}">
                <a16:creationId xmlns:a16="http://schemas.microsoft.com/office/drawing/2014/main" id="{EBAB07A6-6F80-47FF-97DF-29D1F7ADBA94}"/>
              </a:ext>
            </a:extLst>
          </p:cNvPr>
          <p:cNvPicPr>
            <a:picLocks noChangeAspect="1"/>
          </p:cNvPicPr>
          <p:nvPr userDrawn="1"/>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318" y="6606468"/>
            <a:ext cx="861689" cy="221030"/>
          </a:xfrm>
          <a:prstGeom prst="rect">
            <a:avLst/>
          </a:prstGeom>
        </p:spPr>
      </p:pic>
    </p:spTree>
    <p:extLst>
      <p:ext uri="{BB962C8B-B14F-4D97-AF65-F5344CB8AC3E}">
        <p14:creationId xmlns:p14="http://schemas.microsoft.com/office/powerpoint/2010/main" val="3925018677"/>
      </p:ext>
    </p:extLst>
  </p:cSld>
  <p:clrMapOvr>
    <a:masterClrMapping/>
  </p:clrMapOvr>
</p:sldLayout>
</file>

<file path=ppt/slideLayouts/slideLayout10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897968607"/>
      </p:ext>
    </p:extLst>
  </p:cSld>
  <p:clrMapOvr>
    <a:masterClrMapping/>
  </p:clrMapOvr>
  <p:hf hdr="0" ftr="0" dt="0"/>
</p:sldLayout>
</file>

<file path=ppt/slideLayouts/slideLayout10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3499047620"/>
      </p:ext>
    </p:extLst>
  </p:cSld>
  <p:clrMapOvr>
    <a:masterClrMapping/>
  </p:clrMapOvr>
  <p:hf hdr="0" ftr="0" dt="0"/>
</p:sldLayout>
</file>

<file path=ppt/slideLayouts/slideLayout10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1618918061"/>
      </p:ext>
    </p:extLst>
  </p:cSld>
  <p:clrMapOvr>
    <a:masterClrMapping/>
  </p:clrMapOvr>
  <p:hf hdr="0" ftr="0" dt="0"/>
</p:sldLayout>
</file>

<file path=ppt/slideLayouts/slideLayout10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1853996788"/>
      </p:ext>
    </p:extLst>
  </p:cSld>
  <p:clrMapOvr>
    <a:masterClrMapping/>
  </p:clrMapOvr>
  <p:hf hdr="0" ftr="0" dt="0"/>
</p:sldLayout>
</file>

<file path=ppt/slideLayouts/slideLayout10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731473368"/>
      </p:ext>
    </p:extLst>
  </p:cSld>
  <p:clrMapOvr>
    <a:masterClrMapping/>
  </p:clrMapOvr>
  <p:hf hdr="0" ftr="0" dt="0"/>
</p:sldLayout>
</file>

<file path=ppt/slideLayouts/slideLayout10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3494851700"/>
      </p:ext>
    </p:extLst>
  </p:cSld>
  <p:clrMapOvr>
    <a:masterClrMapping/>
  </p:clrMapOvr>
</p:sldLayout>
</file>

<file path=ppt/slideLayouts/slideLayout10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13942969"/>
      </p:ext>
    </p:extLst>
  </p:cSld>
  <p:clrMapOvr>
    <a:masterClrMapping/>
  </p:clrMapOvr>
</p:sldLayout>
</file>

<file path=ppt/slideLayouts/slideLayout10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2823390141"/>
      </p:ext>
    </p:extLst>
  </p:cSld>
  <p:clrMapOvr>
    <a:masterClrMapping/>
  </p:clrMapOvr>
</p:sldLayout>
</file>

<file path=ppt/slideLayouts/slideLayout10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D2B188-1D62-4FCA-8363-938AD4629BBB}" type="slidenum">
              <a:rPr lang="en-US" smtClean="0"/>
              <a:t>‹#›</a:t>
            </a:fld>
            <a:endParaRPr lang="en-US"/>
          </a:p>
        </p:txBody>
      </p:sp>
    </p:spTree>
    <p:extLst>
      <p:ext uri="{BB962C8B-B14F-4D97-AF65-F5344CB8AC3E}">
        <p14:creationId xmlns:p14="http://schemas.microsoft.com/office/powerpoint/2010/main" val="3368134148"/>
      </p:ext>
    </p:extLst>
  </p:cSld>
  <p:clrMapOvr>
    <a:masterClrMapping/>
  </p:clrMapOvr>
</p:sldLayout>
</file>

<file path=ppt/slideLayouts/slideLayout10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4198790"/>
      </p:ext>
    </p:extLst>
  </p:cSld>
  <p:clrMapOvr>
    <a:masterClrMapping/>
  </p:clrMapOvr>
</p:sldLayout>
</file>

<file path=ppt/slideLayouts/slideLayout10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5991" y="0"/>
            <a:ext cx="8987621" cy="770467"/>
          </a:xfrm>
          <a:prstGeom prst="rect">
            <a:avLst/>
          </a:prstGeom>
        </p:spPr>
        <p:txBody>
          <a:bodyPr anchor="ctr"/>
          <a:lstStyle>
            <a:lvl1pPr>
              <a:lnSpc>
                <a:spcPct val="100000"/>
              </a:lnSpc>
              <a:spcAft>
                <a:spcPts val="600"/>
              </a:spcAft>
              <a:defRPr sz="3200" b="1">
                <a:solidFill>
                  <a:schemeClr val="accent5">
                    <a:lumMod val="75000"/>
                  </a:schemeClr>
                </a:solidFill>
                <a:latin typeface="Cambria" panose="02040503050406030204" pitchFamily="18" charset="0"/>
              </a:defRPr>
            </a:lvl1pPr>
          </a:lstStyle>
          <a:p>
            <a:r>
              <a:rPr lang="en-US"/>
              <a:t>Click to edit Master title style</a:t>
            </a:r>
          </a:p>
        </p:txBody>
      </p:sp>
      <p:sp>
        <p:nvSpPr>
          <p:cNvPr id="3" name="Content Placeholder 2"/>
          <p:cNvSpPr>
            <a:spLocks noGrp="1"/>
          </p:cNvSpPr>
          <p:nvPr>
            <p:ph idx="1"/>
          </p:nvPr>
        </p:nvSpPr>
        <p:spPr>
          <a:xfrm>
            <a:off x="75991" y="770468"/>
            <a:ext cx="8987622" cy="5585248"/>
          </a:xfrm>
          <a:prstGeom prst="rect">
            <a:avLst/>
          </a:prstGeom>
        </p:spPr>
        <p:txBody>
          <a:bodyPr/>
          <a:lstStyle>
            <a:lvl1pPr marL="133350" indent="-133350">
              <a:tabLst/>
              <a:defRPr sz="2400">
                <a:latin typeface="Cambria" panose="02040503050406030204" pitchFamily="18" charset="0"/>
              </a:defRPr>
            </a:lvl1pPr>
            <a:lvl2pPr marL="311150" indent="-133350">
              <a:buFont typeface="Cambria" panose="02040503050406030204" pitchFamily="18" charset="0"/>
              <a:buChar char="-"/>
              <a:tabLst/>
              <a:defRPr sz="2000">
                <a:latin typeface="Cambria" panose="02040503050406030204" pitchFamily="18" charset="0"/>
              </a:defRPr>
            </a:lvl2pPr>
            <a:lvl3pPr marL="533400" indent="-177800">
              <a:tabLst/>
              <a:defRPr sz="2000">
                <a:latin typeface="Cambria" panose="02040503050406030204" pitchFamily="18" charset="0"/>
              </a:defRPr>
            </a:lvl3pPr>
            <a:lvl4pPr>
              <a:defRPr sz="2000">
                <a:latin typeface="Cambria" panose="02040503050406030204" pitchFamily="18" charset="0"/>
              </a:defRPr>
            </a:lvl4pPr>
            <a:lvl5pPr>
              <a:defRPr sz="2000">
                <a:latin typeface="Cambria" panose="02040503050406030204" pitchFamily="18"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5"/>
          <p:cNvSpPr txBox="1">
            <a:spLocks/>
          </p:cNvSpPr>
          <p:nvPr userDrawn="1"/>
        </p:nvSpPr>
        <p:spPr>
          <a:xfrm>
            <a:off x="7924800" y="635571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mtClean="0"/>
              <a:pPr/>
              <a:t>‹#›</a:t>
            </a:fld>
            <a:endParaRPr lang="en-US"/>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3625145690"/>
      </p:ext>
    </p:extLst>
  </p:cSld>
  <p:clrMapOvr>
    <a:masterClrMapping/>
  </p:clrMapOvr>
</p:sldLayout>
</file>

<file path=ppt/slideLayouts/slideLayout10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7DFBE31-050A-2941-8B76-6A2EADBBA8A1}" type="datetime1">
              <a:rPr lang="en-US" smtClean="0"/>
              <a:t>1/18/23</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4133548921"/>
      </p:ext>
    </p:extLst>
  </p:cSld>
  <p:clrMapOvr>
    <a:masterClrMapping/>
  </p:clrMapOvr>
</p:sldLayout>
</file>

<file path=ppt/slideLayouts/slideLayout10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705EB5-98E7-5445-8CCC-518F9D994E32}" type="datetime1">
              <a:rPr lang="en-US" smtClean="0"/>
              <a:t>1/18/23</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2166772080"/>
      </p:ext>
    </p:extLst>
  </p:cSld>
  <p:clrMapOvr>
    <a:masterClrMapping/>
  </p:clrMapOvr>
</p:sldLayout>
</file>

<file path=ppt/slideLayouts/slideLayout10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EED593F-4265-D84C-B551-CD91FF2532D7}" type="datetime1">
              <a:rPr lang="en-US" smtClean="0"/>
              <a:t>1/18/23</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759773622"/>
      </p:ext>
    </p:extLst>
  </p:cSld>
  <p:clrMapOvr>
    <a:masterClrMapping/>
  </p:clrMapOvr>
</p:sldLayout>
</file>

<file path=ppt/slideLayouts/slideLayout10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54BF0C-5607-8C47-AFF1-CCFFB2A677FB}" type="datetime1">
              <a:rPr lang="en-US" smtClean="0"/>
              <a:t>1/18/23</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2804431521"/>
      </p:ext>
    </p:extLst>
  </p:cSld>
  <p:clrMapOvr>
    <a:masterClrMapping/>
  </p:clrMapOvr>
</p:sldLayout>
</file>

<file path=ppt/slideLayouts/slideLayout10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17F517D-B9C4-7B4E-83B8-092B95C1F753}" type="datetime1">
              <a:rPr lang="en-US" smtClean="0"/>
              <a:t>1/18/23</a:t>
            </a:fld>
            <a:endParaRPr lang="en-GR"/>
          </a:p>
        </p:txBody>
      </p:sp>
      <p:sp>
        <p:nvSpPr>
          <p:cNvPr id="8" name="Footer Placeholder 7"/>
          <p:cNvSpPr>
            <a:spLocks noGrp="1"/>
          </p:cNvSpPr>
          <p:nvPr>
            <p:ph type="ftr" sz="quarter" idx="11"/>
          </p:nvPr>
        </p:nvSpPr>
        <p:spPr/>
        <p:txBody>
          <a:bodyPr/>
          <a:lstStyle/>
          <a:p>
            <a:endParaRPr lang="en-GR"/>
          </a:p>
        </p:txBody>
      </p:sp>
      <p:sp>
        <p:nvSpPr>
          <p:cNvPr id="9" name="Slide Number Placeholder 8"/>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3524358683"/>
      </p:ext>
    </p:extLst>
  </p:cSld>
  <p:clrMapOvr>
    <a:masterClrMapping/>
  </p:clrMapOvr>
</p:sldLayout>
</file>

<file path=ppt/slideLayouts/slideLayout10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501C834-04D7-E949-800C-EF01A932F9D2}" type="datetime1">
              <a:rPr lang="en-US" smtClean="0"/>
              <a:t>1/18/23</a:t>
            </a:fld>
            <a:endParaRPr lang="en-GR"/>
          </a:p>
        </p:txBody>
      </p:sp>
      <p:sp>
        <p:nvSpPr>
          <p:cNvPr id="4" name="Footer Placeholder 3"/>
          <p:cNvSpPr>
            <a:spLocks noGrp="1"/>
          </p:cNvSpPr>
          <p:nvPr>
            <p:ph type="ftr" sz="quarter" idx="11"/>
          </p:nvPr>
        </p:nvSpPr>
        <p:spPr/>
        <p:txBody>
          <a:bodyPr/>
          <a:lstStyle/>
          <a:p>
            <a:endParaRPr lang="en-GR"/>
          </a:p>
        </p:txBody>
      </p:sp>
      <p:sp>
        <p:nvSpPr>
          <p:cNvPr id="5" name="Slide Number Placeholder 4"/>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30057133"/>
      </p:ext>
    </p:extLst>
  </p:cSld>
  <p:clrMapOvr>
    <a:masterClrMapping/>
  </p:clrMapOvr>
</p:sldLayout>
</file>

<file path=ppt/slideLayouts/slideLayout10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B6A80E-B6EF-3549-BA47-701E0FBC5CC2}" type="datetime1">
              <a:rPr lang="en-US" smtClean="0"/>
              <a:t>1/18/23</a:t>
            </a:fld>
            <a:endParaRPr lang="en-GR"/>
          </a:p>
        </p:txBody>
      </p:sp>
      <p:sp>
        <p:nvSpPr>
          <p:cNvPr id="3" name="Footer Placeholder 2"/>
          <p:cNvSpPr>
            <a:spLocks noGrp="1"/>
          </p:cNvSpPr>
          <p:nvPr>
            <p:ph type="ftr" sz="quarter" idx="11"/>
          </p:nvPr>
        </p:nvSpPr>
        <p:spPr/>
        <p:txBody>
          <a:bodyPr/>
          <a:lstStyle/>
          <a:p>
            <a:endParaRPr lang="en-GR"/>
          </a:p>
        </p:txBody>
      </p:sp>
      <p:sp>
        <p:nvSpPr>
          <p:cNvPr id="4" name="Slide Number Placeholder 3"/>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2085526483"/>
      </p:ext>
    </p:extLst>
  </p:cSld>
  <p:clrMapOvr>
    <a:masterClrMapping/>
  </p:clrMapOvr>
</p:sldLayout>
</file>

<file path=ppt/slideLayouts/slideLayout10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90507F8-32BA-574E-A10A-117D7F1BF053}" type="datetime1">
              <a:rPr lang="en-US" smtClean="0"/>
              <a:t>1/18/23</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315839709"/>
      </p:ext>
    </p:extLst>
  </p:cSld>
  <p:clrMapOvr>
    <a:masterClrMapping/>
  </p:clrMapOvr>
</p:sldLayout>
</file>

<file path=ppt/slideLayouts/slideLayout10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6AD1FC4-C2A9-9C4D-8814-9647B2B6EC5E}" type="datetime1">
              <a:rPr lang="en-US" smtClean="0"/>
              <a:t>1/18/23</a:t>
            </a:fld>
            <a:endParaRPr lang="en-GR"/>
          </a:p>
        </p:txBody>
      </p:sp>
      <p:sp>
        <p:nvSpPr>
          <p:cNvPr id="6" name="Footer Placeholder 5"/>
          <p:cNvSpPr>
            <a:spLocks noGrp="1"/>
          </p:cNvSpPr>
          <p:nvPr>
            <p:ph type="ftr" sz="quarter" idx="11"/>
          </p:nvPr>
        </p:nvSpPr>
        <p:spPr/>
        <p:txBody>
          <a:bodyPr/>
          <a:lstStyle/>
          <a:p>
            <a:endParaRPr lang="en-GR"/>
          </a:p>
        </p:txBody>
      </p:sp>
      <p:sp>
        <p:nvSpPr>
          <p:cNvPr id="7" name="Slide Number Placeholder 6"/>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2827887529"/>
      </p:ext>
    </p:extLst>
  </p:cSld>
  <p:clrMapOvr>
    <a:masterClrMapping/>
  </p:clrMapOvr>
</p:sldLayout>
</file>

<file path=ppt/slideLayouts/slideLayout10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6E2C457-A765-A444-ADAE-B5BD1A64456D}" type="datetime1">
              <a:rPr lang="en-US" smtClean="0"/>
              <a:t>1/18/23</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1991602140"/>
      </p:ext>
    </p:extLst>
  </p:cSld>
  <p:clrMapOvr>
    <a:masterClrMapping/>
  </p:clrMapOvr>
</p:sldLayout>
</file>

<file path=ppt/slideLayouts/slideLayout10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F1BE005-91FD-9B44-A92B-96D48FC98937}" type="datetime1">
              <a:rPr lang="en-US" smtClean="0"/>
              <a:t>1/18/23</a:t>
            </a:fld>
            <a:endParaRPr lang="en-GR"/>
          </a:p>
        </p:txBody>
      </p:sp>
      <p:sp>
        <p:nvSpPr>
          <p:cNvPr id="5" name="Footer Placeholder 4"/>
          <p:cNvSpPr>
            <a:spLocks noGrp="1"/>
          </p:cNvSpPr>
          <p:nvPr>
            <p:ph type="ftr" sz="quarter" idx="11"/>
          </p:nvPr>
        </p:nvSpPr>
        <p:spPr/>
        <p:txBody>
          <a:bodyPr/>
          <a:lstStyle/>
          <a:p>
            <a:endParaRPr lang="en-GR"/>
          </a:p>
        </p:txBody>
      </p:sp>
      <p:sp>
        <p:nvSpPr>
          <p:cNvPr id="6" name="Slide Number Placeholder 5"/>
          <p:cNvSpPr>
            <a:spLocks noGrp="1"/>
          </p:cNvSpPr>
          <p:nvPr>
            <p:ph type="sldNum" sz="quarter" idx="12"/>
          </p:nvPr>
        </p:nvSpPr>
        <p:spPr/>
        <p:txBody>
          <a:bodyPr/>
          <a:lstStyle/>
          <a:p>
            <a:fld id="{3FF51FFE-7C79-AA48-9559-09CDEF070D61}" type="slidenum">
              <a:rPr lang="en-GR" smtClean="0"/>
              <a:t>‹#›</a:t>
            </a:fld>
            <a:endParaRPr lang="en-GR"/>
          </a:p>
        </p:txBody>
      </p:sp>
    </p:spTree>
    <p:extLst>
      <p:ext uri="{BB962C8B-B14F-4D97-AF65-F5344CB8AC3E}">
        <p14:creationId xmlns:p14="http://schemas.microsoft.com/office/powerpoint/2010/main" val="20977096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5.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pn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6.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slideLayout" Target="../slideLayouts/slideLayout68.xml"/><Relationship Id="rId18" Type="http://schemas.openxmlformats.org/officeDocument/2006/relationships/image" Target="../media/image5.emf"/><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slideLayout" Target="../slideLayouts/slideLayout67.xml"/><Relationship Id="rId17" Type="http://schemas.openxmlformats.org/officeDocument/2006/relationships/image" Target="../media/image4.png"/><Relationship Id="rId2" Type="http://schemas.openxmlformats.org/officeDocument/2006/relationships/slideLayout" Target="../slideLayouts/slideLayout57.xml"/><Relationship Id="rId16" Type="http://schemas.openxmlformats.org/officeDocument/2006/relationships/image" Target="../media/image3.png"/><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5" Type="http://schemas.openxmlformats.org/officeDocument/2006/relationships/image" Target="../media/image2.png"/><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 Id="rId14"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76.xml"/><Relationship Id="rId13" Type="http://schemas.openxmlformats.org/officeDocument/2006/relationships/image" Target="../media/image1.png"/><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theme" Target="../theme/theme8.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87.xml"/><Relationship Id="rId13" Type="http://schemas.openxmlformats.org/officeDocument/2006/relationships/image" Target="../media/image1.png"/><Relationship Id="rId3" Type="http://schemas.openxmlformats.org/officeDocument/2006/relationships/slideLayout" Target="../slideLayouts/slideLayout82.xml"/><Relationship Id="rId7" Type="http://schemas.openxmlformats.org/officeDocument/2006/relationships/slideLayout" Target="../slideLayouts/slideLayout86.xml"/><Relationship Id="rId12" Type="http://schemas.openxmlformats.org/officeDocument/2006/relationships/theme" Target="../theme/theme9.xml"/><Relationship Id="rId2" Type="http://schemas.openxmlformats.org/officeDocument/2006/relationships/slideLayout" Target="../slideLayouts/slideLayout81.xml"/><Relationship Id="rId1" Type="http://schemas.openxmlformats.org/officeDocument/2006/relationships/slideLayout" Target="../slideLayouts/slideLayout80.xml"/><Relationship Id="rId6" Type="http://schemas.openxmlformats.org/officeDocument/2006/relationships/slideLayout" Target="../slideLayouts/slideLayout85.xml"/><Relationship Id="rId11" Type="http://schemas.openxmlformats.org/officeDocument/2006/relationships/slideLayout" Target="../slideLayouts/slideLayout90.xml"/><Relationship Id="rId5" Type="http://schemas.openxmlformats.org/officeDocument/2006/relationships/slideLayout" Target="../slideLayouts/slideLayout84.xml"/><Relationship Id="rId10" Type="http://schemas.openxmlformats.org/officeDocument/2006/relationships/slideLayout" Target="../slideLayouts/slideLayout89.xml"/><Relationship Id="rId4" Type="http://schemas.openxmlformats.org/officeDocument/2006/relationships/slideLayout" Target="../slideLayouts/slideLayout83.xml"/><Relationship Id="rId9" Type="http://schemas.openxmlformats.org/officeDocument/2006/relationships/slideLayout" Target="../slideLayouts/slideLayout88.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98.xml"/><Relationship Id="rId13" Type="http://schemas.openxmlformats.org/officeDocument/2006/relationships/image" Target="../media/image1.png"/><Relationship Id="rId3" Type="http://schemas.openxmlformats.org/officeDocument/2006/relationships/slideLayout" Target="../slideLayouts/slideLayout93.xml"/><Relationship Id="rId7" Type="http://schemas.openxmlformats.org/officeDocument/2006/relationships/slideLayout" Target="../slideLayouts/slideLayout97.xml"/><Relationship Id="rId12" Type="http://schemas.openxmlformats.org/officeDocument/2006/relationships/theme" Target="../theme/theme10.xml"/><Relationship Id="rId2" Type="http://schemas.openxmlformats.org/officeDocument/2006/relationships/slideLayout" Target="../slideLayouts/slideLayout92.xml"/><Relationship Id="rId1" Type="http://schemas.openxmlformats.org/officeDocument/2006/relationships/slideLayout" Target="../slideLayouts/slideLayout91.xml"/><Relationship Id="rId6" Type="http://schemas.openxmlformats.org/officeDocument/2006/relationships/slideLayout" Target="../slideLayouts/slideLayout96.xml"/><Relationship Id="rId11" Type="http://schemas.openxmlformats.org/officeDocument/2006/relationships/slideLayout" Target="../slideLayouts/slideLayout101.xml"/><Relationship Id="rId5" Type="http://schemas.openxmlformats.org/officeDocument/2006/relationships/slideLayout" Target="../slideLayouts/slideLayout95.xml"/><Relationship Id="rId10" Type="http://schemas.openxmlformats.org/officeDocument/2006/relationships/slideLayout" Target="../slideLayouts/slideLayout100.xml"/><Relationship Id="rId4" Type="http://schemas.openxmlformats.org/officeDocument/2006/relationships/slideLayout" Target="../slideLayouts/slideLayout94.xml"/><Relationship Id="rId9" Type="http://schemas.openxmlformats.org/officeDocument/2006/relationships/slideLayout" Target="../slideLayouts/slideLayout99.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09.xml"/><Relationship Id="rId13" Type="http://schemas.openxmlformats.org/officeDocument/2006/relationships/image" Target="../media/image1.png"/><Relationship Id="rId3" Type="http://schemas.openxmlformats.org/officeDocument/2006/relationships/slideLayout" Target="../slideLayouts/slideLayout104.xml"/><Relationship Id="rId7" Type="http://schemas.openxmlformats.org/officeDocument/2006/relationships/slideLayout" Target="../slideLayouts/slideLayout108.xml"/><Relationship Id="rId12" Type="http://schemas.openxmlformats.org/officeDocument/2006/relationships/theme" Target="../theme/theme11.xml"/><Relationship Id="rId2" Type="http://schemas.openxmlformats.org/officeDocument/2006/relationships/slideLayout" Target="../slideLayouts/slideLayout103.xml"/><Relationship Id="rId1" Type="http://schemas.openxmlformats.org/officeDocument/2006/relationships/slideLayout" Target="../slideLayouts/slideLayout102.xml"/><Relationship Id="rId6" Type="http://schemas.openxmlformats.org/officeDocument/2006/relationships/slideLayout" Target="../slideLayouts/slideLayout107.xml"/><Relationship Id="rId11" Type="http://schemas.openxmlformats.org/officeDocument/2006/relationships/slideLayout" Target="../slideLayouts/slideLayout112.xml"/><Relationship Id="rId5" Type="http://schemas.openxmlformats.org/officeDocument/2006/relationships/slideLayout" Target="../slideLayouts/slideLayout106.xml"/><Relationship Id="rId10" Type="http://schemas.openxmlformats.org/officeDocument/2006/relationships/slideLayout" Target="../slideLayouts/slideLayout111.xml"/><Relationship Id="rId4" Type="http://schemas.openxmlformats.org/officeDocument/2006/relationships/slideLayout" Target="../slideLayouts/slideLayout105.xml"/><Relationship Id="rId9" Type="http://schemas.openxmlformats.org/officeDocument/2006/relationships/slideLayout" Target="../slideLayouts/slideLayout110.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20.xml"/><Relationship Id="rId13" Type="http://schemas.openxmlformats.org/officeDocument/2006/relationships/image" Target="../media/image1.png"/><Relationship Id="rId3" Type="http://schemas.openxmlformats.org/officeDocument/2006/relationships/slideLayout" Target="../slideLayouts/slideLayout115.xml"/><Relationship Id="rId7" Type="http://schemas.openxmlformats.org/officeDocument/2006/relationships/slideLayout" Target="../slideLayouts/slideLayout119.xml"/><Relationship Id="rId12" Type="http://schemas.openxmlformats.org/officeDocument/2006/relationships/theme" Target="../theme/theme12.xml"/><Relationship Id="rId2" Type="http://schemas.openxmlformats.org/officeDocument/2006/relationships/slideLayout" Target="../slideLayouts/slideLayout114.xml"/><Relationship Id="rId1" Type="http://schemas.openxmlformats.org/officeDocument/2006/relationships/slideLayout" Target="../slideLayouts/slideLayout113.xml"/><Relationship Id="rId6" Type="http://schemas.openxmlformats.org/officeDocument/2006/relationships/slideLayout" Target="../slideLayouts/slideLayout118.xml"/><Relationship Id="rId11" Type="http://schemas.openxmlformats.org/officeDocument/2006/relationships/slideLayout" Target="../slideLayouts/slideLayout123.xml"/><Relationship Id="rId5" Type="http://schemas.openxmlformats.org/officeDocument/2006/relationships/slideLayout" Target="../slideLayouts/slideLayout117.xml"/><Relationship Id="rId10" Type="http://schemas.openxmlformats.org/officeDocument/2006/relationships/slideLayout" Target="../slideLayouts/slideLayout122.xml"/><Relationship Id="rId4" Type="http://schemas.openxmlformats.org/officeDocument/2006/relationships/slideLayout" Target="../slideLayouts/slideLayout116.xml"/><Relationship Id="rId9" Type="http://schemas.openxmlformats.org/officeDocument/2006/relationships/slideLayout" Target="../slideLayouts/slideLayout121.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31.xml"/><Relationship Id="rId13" Type="http://schemas.openxmlformats.org/officeDocument/2006/relationships/image" Target="../media/image1.png"/><Relationship Id="rId3" Type="http://schemas.openxmlformats.org/officeDocument/2006/relationships/slideLayout" Target="../slideLayouts/slideLayout126.xml"/><Relationship Id="rId7" Type="http://schemas.openxmlformats.org/officeDocument/2006/relationships/slideLayout" Target="../slideLayouts/slideLayout130.xml"/><Relationship Id="rId12" Type="http://schemas.openxmlformats.org/officeDocument/2006/relationships/theme" Target="../theme/theme13.xml"/><Relationship Id="rId2" Type="http://schemas.openxmlformats.org/officeDocument/2006/relationships/slideLayout" Target="../slideLayouts/slideLayout125.xml"/><Relationship Id="rId1" Type="http://schemas.openxmlformats.org/officeDocument/2006/relationships/slideLayout" Target="../slideLayouts/slideLayout124.xml"/><Relationship Id="rId6" Type="http://schemas.openxmlformats.org/officeDocument/2006/relationships/slideLayout" Target="../slideLayouts/slideLayout129.xml"/><Relationship Id="rId11" Type="http://schemas.openxmlformats.org/officeDocument/2006/relationships/slideLayout" Target="../slideLayouts/slideLayout134.xml"/><Relationship Id="rId5" Type="http://schemas.openxmlformats.org/officeDocument/2006/relationships/slideLayout" Target="../slideLayouts/slideLayout128.xml"/><Relationship Id="rId10" Type="http://schemas.openxmlformats.org/officeDocument/2006/relationships/slideLayout" Target="../slideLayouts/slideLayout133.xml"/><Relationship Id="rId4" Type="http://schemas.openxmlformats.org/officeDocument/2006/relationships/slideLayout" Target="../slideLayouts/slideLayout127.xml"/><Relationship Id="rId9" Type="http://schemas.openxmlformats.org/officeDocument/2006/relationships/slideLayout" Target="../slideLayouts/slideLayout132.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42.xml"/><Relationship Id="rId3" Type="http://schemas.openxmlformats.org/officeDocument/2006/relationships/slideLayout" Target="../slideLayouts/slideLayout137.xml"/><Relationship Id="rId7" Type="http://schemas.openxmlformats.org/officeDocument/2006/relationships/slideLayout" Target="../slideLayouts/slideLayout141.xml"/><Relationship Id="rId12" Type="http://schemas.openxmlformats.org/officeDocument/2006/relationships/theme" Target="../theme/theme14.xml"/><Relationship Id="rId2" Type="http://schemas.openxmlformats.org/officeDocument/2006/relationships/slideLayout" Target="../slideLayouts/slideLayout136.xml"/><Relationship Id="rId1" Type="http://schemas.openxmlformats.org/officeDocument/2006/relationships/slideLayout" Target="../slideLayouts/slideLayout135.xml"/><Relationship Id="rId6" Type="http://schemas.openxmlformats.org/officeDocument/2006/relationships/slideLayout" Target="../slideLayouts/slideLayout140.xml"/><Relationship Id="rId11" Type="http://schemas.openxmlformats.org/officeDocument/2006/relationships/slideLayout" Target="../slideLayouts/slideLayout145.xml"/><Relationship Id="rId5" Type="http://schemas.openxmlformats.org/officeDocument/2006/relationships/slideLayout" Target="../slideLayouts/slideLayout139.xml"/><Relationship Id="rId10" Type="http://schemas.openxmlformats.org/officeDocument/2006/relationships/slideLayout" Target="../slideLayouts/slideLayout144.xml"/><Relationship Id="rId4" Type="http://schemas.openxmlformats.org/officeDocument/2006/relationships/slideLayout" Target="../slideLayouts/slideLayout138.xml"/><Relationship Id="rId9" Type="http://schemas.openxmlformats.org/officeDocument/2006/relationships/slideLayout" Target="../slideLayouts/slideLayout1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53.xml"/><Relationship Id="rId13" Type="http://schemas.openxmlformats.org/officeDocument/2006/relationships/image" Target="../media/image1.png"/><Relationship Id="rId3" Type="http://schemas.openxmlformats.org/officeDocument/2006/relationships/slideLayout" Target="../slideLayouts/slideLayout148.xml"/><Relationship Id="rId7" Type="http://schemas.openxmlformats.org/officeDocument/2006/relationships/slideLayout" Target="../slideLayouts/slideLayout152.xml"/><Relationship Id="rId12" Type="http://schemas.openxmlformats.org/officeDocument/2006/relationships/theme" Target="../theme/theme15.xml"/><Relationship Id="rId2" Type="http://schemas.openxmlformats.org/officeDocument/2006/relationships/slideLayout" Target="../slideLayouts/slideLayout147.xml"/><Relationship Id="rId1" Type="http://schemas.openxmlformats.org/officeDocument/2006/relationships/slideLayout" Target="../slideLayouts/slideLayout146.xml"/><Relationship Id="rId6" Type="http://schemas.openxmlformats.org/officeDocument/2006/relationships/slideLayout" Target="../slideLayouts/slideLayout151.xml"/><Relationship Id="rId11" Type="http://schemas.openxmlformats.org/officeDocument/2006/relationships/slideLayout" Target="../slideLayouts/slideLayout156.xml"/><Relationship Id="rId5" Type="http://schemas.openxmlformats.org/officeDocument/2006/relationships/slideLayout" Target="../slideLayouts/slideLayout150.xml"/><Relationship Id="rId10" Type="http://schemas.openxmlformats.org/officeDocument/2006/relationships/slideLayout" Target="../slideLayouts/slideLayout155.xml"/><Relationship Id="rId4" Type="http://schemas.openxmlformats.org/officeDocument/2006/relationships/slideLayout" Target="../slideLayouts/slideLayout149.xml"/><Relationship Id="rId9" Type="http://schemas.openxmlformats.org/officeDocument/2006/relationships/slideLayout" Target="../slideLayouts/slideLayout1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64.xml"/><Relationship Id="rId3" Type="http://schemas.openxmlformats.org/officeDocument/2006/relationships/slideLayout" Target="../slideLayouts/slideLayout159.xml"/><Relationship Id="rId7" Type="http://schemas.openxmlformats.org/officeDocument/2006/relationships/slideLayout" Target="../slideLayouts/slideLayout163.xml"/><Relationship Id="rId12" Type="http://schemas.openxmlformats.org/officeDocument/2006/relationships/theme" Target="../theme/theme16.xml"/><Relationship Id="rId2" Type="http://schemas.openxmlformats.org/officeDocument/2006/relationships/slideLayout" Target="../slideLayouts/slideLayout158.xml"/><Relationship Id="rId1" Type="http://schemas.openxmlformats.org/officeDocument/2006/relationships/slideLayout" Target="../slideLayouts/slideLayout157.xml"/><Relationship Id="rId6" Type="http://schemas.openxmlformats.org/officeDocument/2006/relationships/slideLayout" Target="../slideLayouts/slideLayout162.xml"/><Relationship Id="rId11" Type="http://schemas.openxmlformats.org/officeDocument/2006/relationships/slideLayout" Target="../slideLayouts/slideLayout167.xml"/><Relationship Id="rId5" Type="http://schemas.openxmlformats.org/officeDocument/2006/relationships/slideLayout" Target="../slideLayouts/slideLayout161.xml"/><Relationship Id="rId10" Type="http://schemas.openxmlformats.org/officeDocument/2006/relationships/slideLayout" Target="../slideLayouts/slideLayout166.xml"/><Relationship Id="rId4" Type="http://schemas.openxmlformats.org/officeDocument/2006/relationships/slideLayout" Target="../slideLayouts/slideLayout160.xml"/><Relationship Id="rId9" Type="http://schemas.openxmlformats.org/officeDocument/2006/relationships/slideLayout" Target="../slideLayouts/slideLayout165.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175.xml"/><Relationship Id="rId13" Type="http://schemas.openxmlformats.org/officeDocument/2006/relationships/image" Target="../media/image1.png"/><Relationship Id="rId3" Type="http://schemas.openxmlformats.org/officeDocument/2006/relationships/slideLayout" Target="../slideLayouts/slideLayout170.xml"/><Relationship Id="rId7" Type="http://schemas.openxmlformats.org/officeDocument/2006/relationships/slideLayout" Target="../slideLayouts/slideLayout174.xml"/><Relationship Id="rId12" Type="http://schemas.openxmlformats.org/officeDocument/2006/relationships/theme" Target="../theme/theme17.xml"/><Relationship Id="rId2" Type="http://schemas.openxmlformats.org/officeDocument/2006/relationships/slideLayout" Target="../slideLayouts/slideLayout169.xml"/><Relationship Id="rId1" Type="http://schemas.openxmlformats.org/officeDocument/2006/relationships/slideLayout" Target="../slideLayouts/slideLayout168.xml"/><Relationship Id="rId6" Type="http://schemas.openxmlformats.org/officeDocument/2006/relationships/slideLayout" Target="../slideLayouts/slideLayout173.xml"/><Relationship Id="rId11" Type="http://schemas.openxmlformats.org/officeDocument/2006/relationships/slideLayout" Target="../slideLayouts/slideLayout178.xml"/><Relationship Id="rId5" Type="http://schemas.openxmlformats.org/officeDocument/2006/relationships/slideLayout" Target="../slideLayouts/slideLayout172.xml"/><Relationship Id="rId10" Type="http://schemas.openxmlformats.org/officeDocument/2006/relationships/slideLayout" Target="../slideLayouts/slideLayout177.xml"/><Relationship Id="rId4" Type="http://schemas.openxmlformats.org/officeDocument/2006/relationships/slideLayout" Target="../slideLayouts/slideLayout171.xml"/><Relationship Id="rId9" Type="http://schemas.openxmlformats.org/officeDocument/2006/relationships/slideLayout" Target="../slideLayouts/slideLayout176.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186.xml"/><Relationship Id="rId3" Type="http://schemas.openxmlformats.org/officeDocument/2006/relationships/slideLayout" Target="../slideLayouts/slideLayout181.xml"/><Relationship Id="rId7" Type="http://schemas.openxmlformats.org/officeDocument/2006/relationships/slideLayout" Target="../slideLayouts/slideLayout185.xml"/><Relationship Id="rId12" Type="http://schemas.openxmlformats.org/officeDocument/2006/relationships/theme" Target="../theme/theme18.xml"/><Relationship Id="rId2" Type="http://schemas.openxmlformats.org/officeDocument/2006/relationships/slideLayout" Target="../slideLayouts/slideLayout180.xml"/><Relationship Id="rId1" Type="http://schemas.openxmlformats.org/officeDocument/2006/relationships/slideLayout" Target="../slideLayouts/slideLayout179.xml"/><Relationship Id="rId6" Type="http://schemas.openxmlformats.org/officeDocument/2006/relationships/slideLayout" Target="../slideLayouts/slideLayout184.xml"/><Relationship Id="rId11" Type="http://schemas.openxmlformats.org/officeDocument/2006/relationships/slideLayout" Target="../slideLayouts/slideLayout189.xml"/><Relationship Id="rId5" Type="http://schemas.openxmlformats.org/officeDocument/2006/relationships/slideLayout" Target="../slideLayouts/slideLayout183.xml"/><Relationship Id="rId10" Type="http://schemas.openxmlformats.org/officeDocument/2006/relationships/slideLayout" Target="../slideLayouts/slideLayout188.xml"/><Relationship Id="rId4" Type="http://schemas.openxmlformats.org/officeDocument/2006/relationships/slideLayout" Target="../slideLayouts/slideLayout182.xml"/><Relationship Id="rId9" Type="http://schemas.openxmlformats.org/officeDocument/2006/relationships/slideLayout" Target="../slideLayouts/slideLayout187.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197.xml"/><Relationship Id="rId13" Type="http://schemas.openxmlformats.org/officeDocument/2006/relationships/theme" Target="../theme/theme19.xml"/><Relationship Id="rId3" Type="http://schemas.openxmlformats.org/officeDocument/2006/relationships/slideLayout" Target="../slideLayouts/slideLayout192.xml"/><Relationship Id="rId7" Type="http://schemas.openxmlformats.org/officeDocument/2006/relationships/slideLayout" Target="../slideLayouts/slideLayout196.xml"/><Relationship Id="rId12" Type="http://schemas.openxmlformats.org/officeDocument/2006/relationships/slideLayout" Target="../slideLayouts/slideLayout201.xml"/><Relationship Id="rId2" Type="http://schemas.openxmlformats.org/officeDocument/2006/relationships/slideLayout" Target="../slideLayouts/slideLayout191.xml"/><Relationship Id="rId1" Type="http://schemas.openxmlformats.org/officeDocument/2006/relationships/slideLayout" Target="../slideLayouts/slideLayout190.xml"/><Relationship Id="rId6" Type="http://schemas.openxmlformats.org/officeDocument/2006/relationships/slideLayout" Target="../slideLayouts/slideLayout195.xml"/><Relationship Id="rId11" Type="http://schemas.openxmlformats.org/officeDocument/2006/relationships/slideLayout" Target="../slideLayouts/slideLayout200.xml"/><Relationship Id="rId5" Type="http://schemas.openxmlformats.org/officeDocument/2006/relationships/slideLayout" Target="../slideLayouts/slideLayout194.xml"/><Relationship Id="rId10" Type="http://schemas.openxmlformats.org/officeDocument/2006/relationships/slideLayout" Target="../slideLayouts/slideLayout199.xml"/><Relationship Id="rId4" Type="http://schemas.openxmlformats.org/officeDocument/2006/relationships/slideLayout" Target="../slideLayouts/slideLayout193.xml"/><Relationship Id="rId9" Type="http://schemas.openxmlformats.org/officeDocument/2006/relationships/slideLayout" Target="../slideLayouts/slideLayout198.xml"/><Relationship Id="rId14" Type="http://schemas.openxmlformats.org/officeDocument/2006/relationships/image" Target="../media/image1.png"/></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09.xml"/><Relationship Id="rId3" Type="http://schemas.openxmlformats.org/officeDocument/2006/relationships/slideLayout" Target="../slideLayouts/slideLayout204.xml"/><Relationship Id="rId7" Type="http://schemas.openxmlformats.org/officeDocument/2006/relationships/slideLayout" Target="../slideLayouts/slideLayout208.xml"/><Relationship Id="rId12" Type="http://schemas.openxmlformats.org/officeDocument/2006/relationships/theme" Target="../theme/theme20.xml"/><Relationship Id="rId2" Type="http://schemas.openxmlformats.org/officeDocument/2006/relationships/slideLayout" Target="../slideLayouts/slideLayout203.xml"/><Relationship Id="rId1" Type="http://schemas.openxmlformats.org/officeDocument/2006/relationships/slideLayout" Target="../slideLayouts/slideLayout202.xml"/><Relationship Id="rId6" Type="http://schemas.openxmlformats.org/officeDocument/2006/relationships/slideLayout" Target="../slideLayouts/slideLayout207.xml"/><Relationship Id="rId11" Type="http://schemas.openxmlformats.org/officeDocument/2006/relationships/slideLayout" Target="../slideLayouts/slideLayout212.xml"/><Relationship Id="rId5" Type="http://schemas.openxmlformats.org/officeDocument/2006/relationships/slideLayout" Target="../slideLayouts/slideLayout206.xml"/><Relationship Id="rId10" Type="http://schemas.openxmlformats.org/officeDocument/2006/relationships/slideLayout" Target="../slideLayouts/slideLayout211.xml"/><Relationship Id="rId4" Type="http://schemas.openxmlformats.org/officeDocument/2006/relationships/slideLayout" Target="../slideLayouts/slideLayout205.xml"/><Relationship Id="rId9" Type="http://schemas.openxmlformats.org/officeDocument/2006/relationships/slideLayout" Target="../slideLayouts/slideLayout210.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220.xml"/><Relationship Id="rId13" Type="http://schemas.openxmlformats.org/officeDocument/2006/relationships/image" Target="../media/image1.png"/><Relationship Id="rId3" Type="http://schemas.openxmlformats.org/officeDocument/2006/relationships/slideLayout" Target="../slideLayouts/slideLayout215.xml"/><Relationship Id="rId7" Type="http://schemas.openxmlformats.org/officeDocument/2006/relationships/slideLayout" Target="../slideLayouts/slideLayout219.xml"/><Relationship Id="rId12" Type="http://schemas.openxmlformats.org/officeDocument/2006/relationships/theme" Target="../theme/theme21.xml"/><Relationship Id="rId2" Type="http://schemas.openxmlformats.org/officeDocument/2006/relationships/slideLayout" Target="../slideLayouts/slideLayout214.xml"/><Relationship Id="rId1" Type="http://schemas.openxmlformats.org/officeDocument/2006/relationships/slideLayout" Target="../slideLayouts/slideLayout213.xml"/><Relationship Id="rId6" Type="http://schemas.openxmlformats.org/officeDocument/2006/relationships/slideLayout" Target="../slideLayouts/slideLayout218.xml"/><Relationship Id="rId11" Type="http://schemas.openxmlformats.org/officeDocument/2006/relationships/slideLayout" Target="../slideLayouts/slideLayout223.xml"/><Relationship Id="rId5" Type="http://schemas.openxmlformats.org/officeDocument/2006/relationships/slideLayout" Target="../slideLayouts/slideLayout217.xml"/><Relationship Id="rId10" Type="http://schemas.openxmlformats.org/officeDocument/2006/relationships/slideLayout" Target="../slideLayouts/slideLayout222.xml"/><Relationship Id="rId4" Type="http://schemas.openxmlformats.org/officeDocument/2006/relationships/slideLayout" Target="../slideLayouts/slideLayout216.xml"/><Relationship Id="rId9" Type="http://schemas.openxmlformats.org/officeDocument/2006/relationships/slideLayout" Target="../slideLayouts/slideLayout221.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231.xml"/><Relationship Id="rId3" Type="http://schemas.openxmlformats.org/officeDocument/2006/relationships/slideLayout" Target="../slideLayouts/slideLayout226.xml"/><Relationship Id="rId7" Type="http://schemas.openxmlformats.org/officeDocument/2006/relationships/slideLayout" Target="../slideLayouts/slideLayout230.xml"/><Relationship Id="rId12" Type="http://schemas.openxmlformats.org/officeDocument/2006/relationships/theme" Target="../theme/theme22.xml"/><Relationship Id="rId2" Type="http://schemas.openxmlformats.org/officeDocument/2006/relationships/slideLayout" Target="../slideLayouts/slideLayout225.xml"/><Relationship Id="rId1" Type="http://schemas.openxmlformats.org/officeDocument/2006/relationships/slideLayout" Target="../slideLayouts/slideLayout224.xml"/><Relationship Id="rId6" Type="http://schemas.openxmlformats.org/officeDocument/2006/relationships/slideLayout" Target="../slideLayouts/slideLayout229.xml"/><Relationship Id="rId11" Type="http://schemas.openxmlformats.org/officeDocument/2006/relationships/slideLayout" Target="../slideLayouts/slideLayout234.xml"/><Relationship Id="rId5" Type="http://schemas.openxmlformats.org/officeDocument/2006/relationships/slideLayout" Target="../slideLayouts/slideLayout228.xml"/><Relationship Id="rId10" Type="http://schemas.openxmlformats.org/officeDocument/2006/relationships/slideLayout" Target="../slideLayouts/slideLayout233.xml"/><Relationship Id="rId4" Type="http://schemas.openxmlformats.org/officeDocument/2006/relationships/slideLayout" Target="../slideLayouts/slideLayout227.xml"/><Relationship Id="rId9" Type="http://schemas.openxmlformats.org/officeDocument/2006/relationships/slideLayout" Target="../slideLayouts/slideLayout232.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242.xml"/><Relationship Id="rId13" Type="http://schemas.openxmlformats.org/officeDocument/2006/relationships/theme" Target="../theme/theme23.xml"/><Relationship Id="rId3" Type="http://schemas.openxmlformats.org/officeDocument/2006/relationships/slideLayout" Target="../slideLayouts/slideLayout237.xml"/><Relationship Id="rId7" Type="http://schemas.openxmlformats.org/officeDocument/2006/relationships/slideLayout" Target="../slideLayouts/slideLayout241.xml"/><Relationship Id="rId12" Type="http://schemas.openxmlformats.org/officeDocument/2006/relationships/slideLayout" Target="../slideLayouts/slideLayout246.xml"/><Relationship Id="rId2" Type="http://schemas.openxmlformats.org/officeDocument/2006/relationships/slideLayout" Target="../slideLayouts/slideLayout236.xml"/><Relationship Id="rId1" Type="http://schemas.openxmlformats.org/officeDocument/2006/relationships/slideLayout" Target="../slideLayouts/slideLayout235.xml"/><Relationship Id="rId6" Type="http://schemas.openxmlformats.org/officeDocument/2006/relationships/slideLayout" Target="../slideLayouts/slideLayout240.xml"/><Relationship Id="rId11" Type="http://schemas.openxmlformats.org/officeDocument/2006/relationships/slideLayout" Target="../slideLayouts/slideLayout245.xml"/><Relationship Id="rId5" Type="http://schemas.openxmlformats.org/officeDocument/2006/relationships/slideLayout" Target="../slideLayouts/slideLayout239.xml"/><Relationship Id="rId10" Type="http://schemas.openxmlformats.org/officeDocument/2006/relationships/slideLayout" Target="../slideLayouts/slideLayout244.xml"/><Relationship Id="rId4" Type="http://schemas.openxmlformats.org/officeDocument/2006/relationships/slideLayout" Target="../slideLayouts/slideLayout238.xml"/><Relationship Id="rId9" Type="http://schemas.openxmlformats.org/officeDocument/2006/relationships/slideLayout" Target="../slideLayouts/slideLayout243.xml"/></Relationships>
</file>

<file path=ppt/slideMasters/_rels/slideMaster24.xml.rels><?xml version="1.0" encoding="UTF-8" standalone="yes"?>
<Relationships xmlns="http://schemas.openxmlformats.org/package/2006/relationships"><Relationship Id="rId8" Type="http://schemas.openxmlformats.org/officeDocument/2006/relationships/slideLayout" Target="../slideLayouts/slideLayout254.xml"/><Relationship Id="rId13" Type="http://schemas.openxmlformats.org/officeDocument/2006/relationships/theme" Target="../theme/theme24.xml"/><Relationship Id="rId3" Type="http://schemas.openxmlformats.org/officeDocument/2006/relationships/slideLayout" Target="../slideLayouts/slideLayout249.xml"/><Relationship Id="rId7" Type="http://schemas.openxmlformats.org/officeDocument/2006/relationships/slideLayout" Target="../slideLayouts/slideLayout253.xml"/><Relationship Id="rId12" Type="http://schemas.openxmlformats.org/officeDocument/2006/relationships/slideLayout" Target="../slideLayouts/slideLayout258.xml"/><Relationship Id="rId2" Type="http://schemas.openxmlformats.org/officeDocument/2006/relationships/slideLayout" Target="../slideLayouts/slideLayout248.xml"/><Relationship Id="rId1" Type="http://schemas.openxmlformats.org/officeDocument/2006/relationships/slideLayout" Target="../slideLayouts/slideLayout247.xml"/><Relationship Id="rId6" Type="http://schemas.openxmlformats.org/officeDocument/2006/relationships/slideLayout" Target="../slideLayouts/slideLayout252.xml"/><Relationship Id="rId11" Type="http://schemas.openxmlformats.org/officeDocument/2006/relationships/slideLayout" Target="../slideLayouts/slideLayout257.xml"/><Relationship Id="rId5" Type="http://schemas.openxmlformats.org/officeDocument/2006/relationships/slideLayout" Target="../slideLayouts/slideLayout251.xml"/><Relationship Id="rId10" Type="http://schemas.openxmlformats.org/officeDocument/2006/relationships/slideLayout" Target="../slideLayouts/slideLayout256.xml"/><Relationship Id="rId4" Type="http://schemas.openxmlformats.org/officeDocument/2006/relationships/slideLayout" Target="../slideLayouts/slideLayout250.xml"/><Relationship Id="rId9" Type="http://schemas.openxmlformats.org/officeDocument/2006/relationships/slideLayout" Target="../slideLayouts/slideLayout255.xml"/></Relationships>
</file>

<file path=ppt/slideMasters/_rels/slideMaster25.xml.rels><?xml version="1.0" encoding="UTF-8" standalone="yes"?>
<Relationships xmlns="http://schemas.openxmlformats.org/package/2006/relationships"><Relationship Id="rId8" Type="http://schemas.openxmlformats.org/officeDocument/2006/relationships/slideLayout" Target="../slideLayouts/slideLayout266.xml"/><Relationship Id="rId13" Type="http://schemas.openxmlformats.org/officeDocument/2006/relationships/theme" Target="../theme/theme25.xml"/><Relationship Id="rId3" Type="http://schemas.openxmlformats.org/officeDocument/2006/relationships/slideLayout" Target="../slideLayouts/slideLayout261.xml"/><Relationship Id="rId7" Type="http://schemas.openxmlformats.org/officeDocument/2006/relationships/slideLayout" Target="../slideLayouts/slideLayout265.xml"/><Relationship Id="rId12" Type="http://schemas.openxmlformats.org/officeDocument/2006/relationships/slideLayout" Target="../slideLayouts/slideLayout270.xml"/><Relationship Id="rId2" Type="http://schemas.openxmlformats.org/officeDocument/2006/relationships/slideLayout" Target="../slideLayouts/slideLayout260.xml"/><Relationship Id="rId1" Type="http://schemas.openxmlformats.org/officeDocument/2006/relationships/slideLayout" Target="../slideLayouts/slideLayout259.xml"/><Relationship Id="rId6" Type="http://schemas.openxmlformats.org/officeDocument/2006/relationships/slideLayout" Target="../slideLayouts/slideLayout264.xml"/><Relationship Id="rId11" Type="http://schemas.openxmlformats.org/officeDocument/2006/relationships/slideLayout" Target="../slideLayouts/slideLayout269.xml"/><Relationship Id="rId5" Type="http://schemas.openxmlformats.org/officeDocument/2006/relationships/slideLayout" Target="../slideLayouts/slideLayout263.xml"/><Relationship Id="rId10" Type="http://schemas.openxmlformats.org/officeDocument/2006/relationships/slideLayout" Target="../slideLayouts/slideLayout268.xml"/><Relationship Id="rId4" Type="http://schemas.openxmlformats.org/officeDocument/2006/relationships/slideLayout" Target="../slideLayouts/slideLayout262.xml"/><Relationship Id="rId9" Type="http://schemas.openxmlformats.org/officeDocument/2006/relationships/slideLayout" Target="../slideLayouts/slideLayout267.xml"/><Relationship Id="rId14" Type="http://schemas.openxmlformats.org/officeDocument/2006/relationships/image" Target="../media/image1.png"/></Relationships>
</file>

<file path=ppt/slideMasters/_rels/slideMaster26.xml.rels><?xml version="1.0" encoding="UTF-8" standalone="yes"?>
<Relationships xmlns="http://schemas.openxmlformats.org/package/2006/relationships"><Relationship Id="rId8" Type="http://schemas.openxmlformats.org/officeDocument/2006/relationships/theme" Target="../theme/theme26.xml"/><Relationship Id="rId3" Type="http://schemas.openxmlformats.org/officeDocument/2006/relationships/slideLayout" Target="../slideLayouts/slideLayout273.xml"/><Relationship Id="rId7" Type="http://schemas.openxmlformats.org/officeDocument/2006/relationships/slideLayout" Target="../slideLayouts/slideLayout277.xml"/><Relationship Id="rId2" Type="http://schemas.openxmlformats.org/officeDocument/2006/relationships/slideLayout" Target="../slideLayouts/slideLayout272.xml"/><Relationship Id="rId1" Type="http://schemas.openxmlformats.org/officeDocument/2006/relationships/slideLayout" Target="../slideLayouts/slideLayout271.xml"/><Relationship Id="rId6" Type="http://schemas.openxmlformats.org/officeDocument/2006/relationships/slideLayout" Target="../slideLayouts/slideLayout276.xml"/><Relationship Id="rId5" Type="http://schemas.openxmlformats.org/officeDocument/2006/relationships/slideLayout" Target="../slideLayouts/slideLayout275.xml"/><Relationship Id="rId4" Type="http://schemas.openxmlformats.org/officeDocument/2006/relationships/slideLayout" Target="../slideLayouts/slideLayout274.xml"/></Relationships>
</file>

<file path=ppt/slideMasters/_rels/slideMaster27.xml.rels><?xml version="1.0" encoding="UTF-8" standalone="yes"?>
<Relationships xmlns="http://schemas.openxmlformats.org/package/2006/relationships"><Relationship Id="rId8" Type="http://schemas.openxmlformats.org/officeDocument/2006/relationships/slideLayout" Target="../slideLayouts/slideLayout285.xml"/><Relationship Id="rId13" Type="http://schemas.openxmlformats.org/officeDocument/2006/relationships/image" Target="../media/image1.png"/><Relationship Id="rId3" Type="http://schemas.openxmlformats.org/officeDocument/2006/relationships/slideLayout" Target="../slideLayouts/slideLayout280.xml"/><Relationship Id="rId7" Type="http://schemas.openxmlformats.org/officeDocument/2006/relationships/slideLayout" Target="../slideLayouts/slideLayout284.xml"/><Relationship Id="rId12" Type="http://schemas.openxmlformats.org/officeDocument/2006/relationships/theme" Target="../theme/theme27.xml"/><Relationship Id="rId2" Type="http://schemas.openxmlformats.org/officeDocument/2006/relationships/slideLayout" Target="../slideLayouts/slideLayout279.xml"/><Relationship Id="rId1" Type="http://schemas.openxmlformats.org/officeDocument/2006/relationships/slideLayout" Target="../slideLayouts/slideLayout278.xml"/><Relationship Id="rId6" Type="http://schemas.openxmlformats.org/officeDocument/2006/relationships/slideLayout" Target="../slideLayouts/slideLayout283.xml"/><Relationship Id="rId11" Type="http://schemas.openxmlformats.org/officeDocument/2006/relationships/slideLayout" Target="../slideLayouts/slideLayout288.xml"/><Relationship Id="rId5" Type="http://schemas.openxmlformats.org/officeDocument/2006/relationships/slideLayout" Target="../slideLayouts/slideLayout282.xml"/><Relationship Id="rId10" Type="http://schemas.openxmlformats.org/officeDocument/2006/relationships/slideLayout" Target="../slideLayouts/slideLayout287.xml"/><Relationship Id="rId4" Type="http://schemas.openxmlformats.org/officeDocument/2006/relationships/slideLayout" Target="../slideLayouts/slideLayout281.xml"/><Relationship Id="rId9" Type="http://schemas.openxmlformats.org/officeDocument/2006/relationships/slideLayout" Target="../slideLayouts/slideLayout286.xml"/></Relationships>
</file>

<file path=ppt/slideMasters/_rels/slideMaster28.xml.rels><?xml version="1.0" encoding="UTF-8" standalone="yes"?>
<Relationships xmlns="http://schemas.openxmlformats.org/package/2006/relationships"><Relationship Id="rId8" Type="http://schemas.openxmlformats.org/officeDocument/2006/relationships/slideLayout" Target="../slideLayouts/slideLayout296.xml"/><Relationship Id="rId13" Type="http://schemas.openxmlformats.org/officeDocument/2006/relationships/image" Target="../media/image1.png"/><Relationship Id="rId3" Type="http://schemas.openxmlformats.org/officeDocument/2006/relationships/slideLayout" Target="../slideLayouts/slideLayout291.xml"/><Relationship Id="rId7" Type="http://schemas.openxmlformats.org/officeDocument/2006/relationships/slideLayout" Target="../slideLayouts/slideLayout295.xml"/><Relationship Id="rId12" Type="http://schemas.openxmlformats.org/officeDocument/2006/relationships/theme" Target="../theme/theme28.xml"/><Relationship Id="rId2" Type="http://schemas.openxmlformats.org/officeDocument/2006/relationships/slideLayout" Target="../slideLayouts/slideLayout290.xml"/><Relationship Id="rId1" Type="http://schemas.openxmlformats.org/officeDocument/2006/relationships/slideLayout" Target="../slideLayouts/slideLayout289.xml"/><Relationship Id="rId6" Type="http://schemas.openxmlformats.org/officeDocument/2006/relationships/slideLayout" Target="../slideLayouts/slideLayout294.xml"/><Relationship Id="rId11" Type="http://schemas.openxmlformats.org/officeDocument/2006/relationships/slideLayout" Target="../slideLayouts/slideLayout299.xml"/><Relationship Id="rId5" Type="http://schemas.openxmlformats.org/officeDocument/2006/relationships/slideLayout" Target="../slideLayouts/slideLayout293.xml"/><Relationship Id="rId10" Type="http://schemas.openxmlformats.org/officeDocument/2006/relationships/slideLayout" Target="../slideLayouts/slideLayout298.xml"/><Relationship Id="rId4" Type="http://schemas.openxmlformats.org/officeDocument/2006/relationships/slideLayout" Target="../slideLayouts/slideLayout292.xml"/><Relationship Id="rId9" Type="http://schemas.openxmlformats.org/officeDocument/2006/relationships/slideLayout" Target="../slideLayouts/slideLayout297.xml"/></Relationships>
</file>

<file path=ppt/slideMasters/_rels/slideMaster29.xml.rels><?xml version="1.0" encoding="UTF-8" standalone="yes"?>
<Relationships xmlns="http://schemas.openxmlformats.org/package/2006/relationships"><Relationship Id="rId8" Type="http://schemas.openxmlformats.org/officeDocument/2006/relationships/slideLayout" Target="../slideLayouts/slideLayout307.xml"/><Relationship Id="rId13" Type="http://schemas.openxmlformats.org/officeDocument/2006/relationships/image" Target="../media/image1.png"/><Relationship Id="rId3" Type="http://schemas.openxmlformats.org/officeDocument/2006/relationships/slideLayout" Target="../slideLayouts/slideLayout302.xml"/><Relationship Id="rId7" Type="http://schemas.openxmlformats.org/officeDocument/2006/relationships/slideLayout" Target="../slideLayouts/slideLayout306.xml"/><Relationship Id="rId12" Type="http://schemas.openxmlformats.org/officeDocument/2006/relationships/theme" Target="../theme/theme29.xml"/><Relationship Id="rId2" Type="http://schemas.openxmlformats.org/officeDocument/2006/relationships/slideLayout" Target="../slideLayouts/slideLayout301.xml"/><Relationship Id="rId1" Type="http://schemas.openxmlformats.org/officeDocument/2006/relationships/slideLayout" Target="../slideLayouts/slideLayout300.xml"/><Relationship Id="rId6" Type="http://schemas.openxmlformats.org/officeDocument/2006/relationships/slideLayout" Target="../slideLayouts/slideLayout305.xml"/><Relationship Id="rId11" Type="http://schemas.openxmlformats.org/officeDocument/2006/relationships/slideLayout" Target="../slideLayouts/slideLayout310.xml"/><Relationship Id="rId5" Type="http://schemas.openxmlformats.org/officeDocument/2006/relationships/slideLayout" Target="../slideLayouts/slideLayout304.xml"/><Relationship Id="rId10" Type="http://schemas.openxmlformats.org/officeDocument/2006/relationships/slideLayout" Target="../slideLayouts/slideLayout309.xml"/><Relationship Id="rId4" Type="http://schemas.openxmlformats.org/officeDocument/2006/relationships/slideLayout" Target="../slideLayouts/slideLayout303.xml"/><Relationship Id="rId9" Type="http://schemas.openxmlformats.org/officeDocument/2006/relationships/slideLayout" Target="../slideLayouts/slideLayout308.xml"/></Relationships>
</file>

<file path=ppt/slideMasters/_rels/slideMaster30.xml.rels><?xml version="1.0" encoding="UTF-8" standalone="yes"?>
<Relationships xmlns="http://schemas.openxmlformats.org/package/2006/relationships"><Relationship Id="rId8" Type="http://schemas.openxmlformats.org/officeDocument/2006/relationships/slideLayout" Target="../slideLayouts/slideLayout318.xml"/><Relationship Id="rId13" Type="http://schemas.openxmlformats.org/officeDocument/2006/relationships/theme" Target="../theme/theme30.xml"/><Relationship Id="rId3" Type="http://schemas.openxmlformats.org/officeDocument/2006/relationships/slideLayout" Target="../slideLayouts/slideLayout313.xml"/><Relationship Id="rId7" Type="http://schemas.openxmlformats.org/officeDocument/2006/relationships/slideLayout" Target="../slideLayouts/slideLayout317.xml"/><Relationship Id="rId12" Type="http://schemas.openxmlformats.org/officeDocument/2006/relationships/slideLayout" Target="../slideLayouts/slideLayout322.xml"/><Relationship Id="rId2" Type="http://schemas.openxmlformats.org/officeDocument/2006/relationships/slideLayout" Target="../slideLayouts/slideLayout312.xml"/><Relationship Id="rId1" Type="http://schemas.openxmlformats.org/officeDocument/2006/relationships/slideLayout" Target="../slideLayouts/slideLayout311.xml"/><Relationship Id="rId6" Type="http://schemas.openxmlformats.org/officeDocument/2006/relationships/slideLayout" Target="../slideLayouts/slideLayout316.xml"/><Relationship Id="rId11" Type="http://schemas.openxmlformats.org/officeDocument/2006/relationships/slideLayout" Target="../slideLayouts/slideLayout321.xml"/><Relationship Id="rId5" Type="http://schemas.openxmlformats.org/officeDocument/2006/relationships/slideLayout" Target="../slideLayouts/slideLayout315.xml"/><Relationship Id="rId10" Type="http://schemas.openxmlformats.org/officeDocument/2006/relationships/slideLayout" Target="../slideLayouts/slideLayout320.xml"/><Relationship Id="rId4" Type="http://schemas.openxmlformats.org/officeDocument/2006/relationships/slideLayout" Target="../slideLayouts/slideLayout314.xml"/><Relationship Id="rId9" Type="http://schemas.openxmlformats.org/officeDocument/2006/relationships/slideLayout" Target="../slideLayouts/slideLayout319.xml"/></Relationships>
</file>

<file path=ppt/slideMasters/_rels/slideMaster31.xml.rels><?xml version="1.0" encoding="UTF-8" standalone="yes"?>
<Relationships xmlns="http://schemas.openxmlformats.org/package/2006/relationships"><Relationship Id="rId8" Type="http://schemas.openxmlformats.org/officeDocument/2006/relationships/slideLayout" Target="../slideLayouts/slideLayout330.xml"/><Relationship Id="rId13" Type="http://schemas.openxmlformats.org/officeDocument/2006/relationships/image" Target="../media/image1.png"/><Relationship Id="rId3" Type="http://schemas.openxmlformats.org/officeDocument/2006/relationships/slideLayout" Target="../slideLayouts/slideLayout325.xml"/><Relationship Id="rId7" Type="http://schemas.openxmlformats.org/officeDocument/2006/relationships/slideLayout" Target="../slideLayouts/slideLayout329.xml"/><Relationship Id="rId12" Type="http://schemas.openxmlformats.org/officeDocument/2006/relationships/theme" Target="../theme/theme31.xml"/><Relationship Id="rId2" Type="http://schemas.openxmlformats.org/officeDocument/2006/relationships/slideLayout" Target="../slideLayouts/slideLayout324.xml"/><Relationship Id="rId1" Type="http://schemas.openxmlformats.org/officeDocument/2006/relationships/slideLayout" Target="../slideLayouts/slideLayout323.xml"/><Relationship Id="rId6" Type="http://schemas.openxmlformats.org/officeDocument/2006/relationships/slideLayout" Target="../slideLayouts/slideLayout328.xml"/><Relationship Id="rId11" Type="http://schemas.openxmlformats.org/officeDocument/2006/relationships/slideLayout" Target="../slideLayouts/slideLayout333.xml"/><Relationship Id="rId5" Type="http://schemas.openxmlformats.org/officeDocument/2006/relationships/slideLayout" Target="../slideLayouts/slideLayout327.xml"/><Relationship Id="rId10" Type="http://schemas.openxmlformats.org/officeDocument/2006/relationships/slideLayout" Target="../slideLayouts/slideLayout332.xml"/><Relationship Id="rId4" Type="http://schemas.openxmlformats.org/officeDocument/2006/relationships/slideLayout" Target="../slideLayouts/slideLayout326.xml"/><Relationship Id="rId9" Type="http://schemas.openxmlformats.org/officeDocument/2006/relationships/slideLayout" Target="../slideLayouts/slideLayout331.xml"/></Relationships>
</file>

<file path=ppt/slideMasters/_rels/slideMaster32.xml.rels><?xml version="1.0" encoding="UTF-8" standalone="yes"?>
<Relationships xmlns="http://schemas.openxmlformats.org/package/2006/relationships"><Relationship Id="rId8" Type="http://schemas.openxmlformats.org/officeDocument/2006/relationships/slideLayout" Target="../slideLayouts/slideLayout341.xml"/><Relationship Id="rId3" Type="http://schemas.openxmlformats.org/officeDocument/2006/relationships/slideLayout" Target="../slideLayouts/slideLayout336.xml"/><Relationship Id="rId7" Type="http://schemas.openxmlformats.org/officeDocument/2006/relationships/slideLayout" Target="../slideLayouts/slideLayout340.xml"/><Relationship Id="rId12" Type="http://schemas.openxmlformats.org/officeDocument/2006/relationships/theme" Target="../theme/theme32.xml"/><Relationship Id="rId2" Type="http://schemas.openxmlformats.org/officeDocument/2006/relationships/slideLayout" Target="../slideLayouts/slideLayout335.xml"/><Relationship Id="rId1" Type="http://schemas.openxmlformats.org/officeDocument/2006/relationships/slideLayout" Target="../slideLayouts/slideLayout334.xml"/><Relationship Id="rId6" Type="http://schemas.openxmlformats.org/officeDocument/2006/relationships/slideLayout" Target="../slideLayouts/slideLayout339.xml"/><Relationship Id="rId11" Type="http://schemas.openxmlformats.org/officeDocument/2006/relationships/slideLayout" Target="../slideLayouts/slideLayout344.xml"/><Relationship Id="rId5" Type="http://schemas.openxmlformats.org/officeDocument/2006/relationships/slideLayout" Target="../slideLayouts/slideLayout338.xml"/><Relationship Id="rId10" Type="http://schemas.openxmlformats.org/officeDocument/2006/relationships/slideLayout" Target="../slideLayouts/slideLayout343.xml"/><Relationship Id="rId4" Type="http://schemas.openxmlformats.org/officeDocument/2006/relationships/slideLayout" Target="../slideLayouts/slideLayout337.xml"/><Relationship Id="rId9" Type="http://schemas.openxmlformats.org/officeDocument/2006/relationships/slideLayout" Target="../slideLayouts/slideLayout342.xml"/></Relationships>
</file>

<file path=ppt/slideMasters/_rels/slideMaster33.xml.rels><?xml version="1.0" encoding="UTF-8" standalone="yes"?>
<Relationships xmlns="http://schemas.openxmlformats.org/package/2006/relationships"><Relationship Id="rId8" Type="http://schemas.openxmlformats.org/officeDocument/2006/relationships/slideLayout" Target="../slideLayouts/slideLayout352.xml"/><Relationship Id="rId13" Type="http://schemas.openxmlformats.org/officeDocument/2006/relationships/image" Target="../media/image1.png"/><Relationship Id="rId3" Type="http://schemas.openxmlformats.org/officeDocument/2006/relationships/slideLayout" Target="../slideLayouts/slideLayout347.xml"/><Relationship Id="rId7" Type="http://schemas.openxmlformats.org/officeDocument/2006/relationships/slideLayout" Target="../slideLayouts/slideLayout351.xml"/><Relationship Id="rId12" Type="http://schemas.openxmlformats.org/officeDocument/2006/relationships/theme" Target="../theme/theme33.xml"/><Relationship Id="rId2" Type="http://schemas.openxmlformats.org/officeDocument/2006/relationships/slideLayout" Target="../slideLayouts/slideLayout346.xml"/><Relationship Id="rId1" Type="http://schemas.openxmlformats.org/officeDocument/2006/relationships/slideLayout" Target="../slideLayouts/slideLayout345.xml"/><Relationship Id="rId6" Type="http://schemas.openxmlformats.org/officeDocument/2006/relationships/slideLayout" Target="../slideLayouts/slideLayout350.xml"/><Relationship Id="rId11" Type="http://schemas.openxmlformats.org/officeDocument/2006/relationships/slideLayout" Target="../slideLayouts/slideLayout355.xml"/><Relationship Id="rId5" Type="http://schemas.openxmlformats.org/officeDocument/2006/relationships/slideLayout" Target="../slideLayouts/slideLayout349.xml"/><Relationship Id="rId10" Type="http://schemas.openxmlformats.org/officeDocument/2006/relationships/slideLayout" Target="../slideLayouts/slideLayout354.xml"/><Relationship Id="rId4" Type="http://schemas.openxmlformats.org/officeDocument/2006/relationships/slideLayout" Target="../slideLayouts/slideLayout348.xml"/><Relationship Id="rId9" Type="http://schemas.openxmlformats.org/officeDocument/2006/relationships/slideLayout" Target="../slideLayouts/slideLayout353.xml"/></Relationships>
</file>

<file path=ppt/slideMasters/_rels/slideMaster34.xml.rels><?xml version="1.0" encoding="UTF-8" standalone="yes"?>
<Relationships xmlns="http://schemas.openxmlformats.org/package/2006/relationships"><Relationship Id="rId8" Type="http://schemas.openxmlformats.org/officeDocument/2006/relationships/slideLayout" Target="../slideLayouts/slideLayout363.xml"/><Relationship Id="rId3" Type="http://schemas.openxmlformats.org/officeDocument/2006/relationships/slideLayout" Target="../slideLayouts/slideLayout358.xml"/><Relationship Id="rId7" Type="http://schemas.openxmlformats.org/officeDocument/2006/relationships/slideLayout" Target="../slideLayouts/slideLayout362.xml"/><Relationship Id="rId12" Type="http://schemas.openxmlformats.org/officeDocument/2006/relationships/theme" Target="../theme/theme34.xml"/><Relationship Id="rId2" Type="http://schemas.openxmlformats.org/officeDocument/2006/relationships/slideLayout" Target="../slideLayouts/slideLayout357.xml"/><Relationship Id="rId1" Type="http://schemas.openxmlformats.org/officeDocument/2006/relationships/slideLayout" Target="../slideLayouts/slideLayout356.xml"/><Relationship Id="rId6" Type="http://schemas.openxmlformats.org/officeDocument/2006/relationships/slideLayout" Target="../slideLayouts/slideLayout361.xml"/><Relationship Id="rId11" Type="http://schemas.openxmlformats.org/officeDocument/2006/relationships/slideLayout" Target="../slideLayouts/slideLayout366.xml"/><Relationship Id="rId5" Type="http://schemas.openxmlformats.org/officeDocument/2006/relationships/slideLayout" Target="../slideLayouts/slideLayout360.xml"/><Relationship Id="rId10" Type="http://schemas.openxmlformats.org/officeDocument/2006/relationships/slideLayout" Target="../slideLayouts/slideLayout365.xml"/><Relationship Id="rId4" Type="http://schemas.openxmlformats.org/officeDocument/2006/relationships/slideLayout" Target="../slideLayouts/slideLayout359.xml"/><Relationship Id="rId9" Type="http://schemas.openxmlformats.org/officeDocument/2006/relationships/slideLayout" Target="../slideLayouts/slideLayout364.xml"/></Relationships>
</file>

<file path=ppt/slideMasters/_rels/slideMaster35.xml.rels><?xml version="1.0" encoding="UTF-8" standalone="yes"?>
<Relationships xmlns="http://schemas.openxmlformats.org/package/2006/relationships"><Relationship Id="rId8" Type="http://schemas.openxmlformats.org/officeDocument/2006/relationships/slideLayout" Target="../slideLayouts/slideLayout374.xml"/><Relationship Id="rId13" Type="http://schemas.openxmlformats.org/officeDocument/2006/relationships/image" Target="../media/image1.png"/><Relationship Id="rId3" Type="http://schemas.openxmlformats.org/officeDocument/2006/relationships/slideLayout" Target="../slideLayouts/slideLayout369.xml"/><Relationship Id="rId7" Type="http://schemas.openxmlformats.org/officeDocument/2006/relationships/slideLayout" Target="../slideLayouts/slideLayout373.xml"/><Relationship Id="rId12" Type="http://schemas.openxmlformats.org/officeDocument/2006/relationships/theme" Target="../theme/theme35.xml"/><Relationship Id="rId2" Type="http://schemas.openxmlformats.org/officeDocument/2006/relationships/slideLayout" Target="../slideLayouts/slideLayout368.xml"/><Relationship Id="rId1" Type="http://schemas.openxmlformats.org/officeDocument/2006/relationships/slideLayout" Target="../slideLayouts/slideLayout367.xml"/><Relationship Id="rId6" Type="http://schemas.openxmlformats.org/officeDocument/2006/relationships/slideLayout" Target="../slideLayouts/slideLayout372.xml"/><Relationship Id="rId11" Type="http://schemas.openxmlformats.org/officeDocument/2006/relationships/slideLayout" Target="../slideLayouts/slideLayout377.xml"/><Relationship Id="rId5" Type="http://schemas.openxmlformats.org/officeDocument/2006/relationships/slideLayout" Target="../slideLayouts/slideLayout371.xml"/><Relationship Id="rId10" Type="http://schemas.openxmlformats.org/officeDocument/2006/relationships/slideLayout" Target="../slideLayouts/slideLayout376.xml"/><Relationship Id="rId4" Type="http://schemas.openxmlformats.org/officeDocument/2006/relationships/slideLayout" Target="../slideLayouts/slideLayout370.xml"/><Relationship Id="rId9" Type="http://schemas.openxmlformats.org/officeDocument/2006/relationships/slideLayout" Target="../slideLayouts/slideLayout375.xml"/></Relationships>
</file>

<file path=ppt/slideMasters/_rels/slideMaster36.xml.rels><?xml version="1.0" encoding="UTF-8" standalone="yes"?>
<Relationships xmlns="http://schemas.openxmlformats.org/package/2006/relationships"><Relationship Id="rId8" Type="http://schemas.openxmlformats.org/officeDocument/2006/relationships/slideLayout" Target="../slideLayouts/slideLayout385.xml"/><Relationship Id="rId13" Type="http://schemas.openxmlformats.org/officeDocument/2006/relationships/image" Target="../media/image1.png"/><Relationship Id="rId3" Type="http://schemas.openxmlformats.org/officeDocument/2006/relationships/slideLayout" Target="../slideLayouts/slideLayout380.xml"/><Relationship Id="rId7" Type="http://schemas.openxmlformats.org/officeDocument/2006/relationships/slideLayout" Target="../slideLayouts/slideLayout384.xml"/><Relationship Id="rId12" Type="http://schemas.openxmlformats.org/officeDocument/2006/relationships/theme" Target="../theme/theme36.xml"/><Relationship Id="rId2" Type="http://schemas.openxmlformats.org/officeDocument/2006/relationships/slideLayout" Target="../slideLayouts/slideLayout379.xml"/><Relationship Id="rId1" Type="http://schemas.openxmlformats.org/officeDocument/2006/relationships/slideLayout" Target="../slideLayouts/slideLayout378.xml"/><Relationship Id="rId6" Type="http://schemas.openxmlformats.org/officeDocument/2006/relationships/slideLayout" Target="../slideLayouts/slideLayout383.xml"/><Relationship Id="rId11" Type="http://schemas.openxmlformats.org/officeDocument/2006/relationships/slideLayout" Target="../slideLayouts/slideLayout388.xml"/><Relationship Id="rId5" Type="http://schemas.openxmlformats.org/officeDocument/2006/relationships/slideLayout" Target="../slideLayouts/slideLayout382.xml"/><Relationship Id="rId10" Type="http://schemas.openxmlformats.org/officeDocument/2006/relationships/slideLayout" Target="../slideLayouts/slideLayout387.xml"/><Relationship Id="rId4" Type="http://schemas.openxmlformats.org/officeDocument/2006/relationships/slideLayout" Target="../slideLayouts/slideLayout381.xml"/><Relationship Id="rId9" Type="http://schemas.openxmlformats.org/officeDocument/2006/relationships/slideLayout" Target="../slideLayouts/slideLayout386.xml"/></Relationships>
</file>

<file path=ppt/slideMasters/_rels/slideMaster37.xml.rels><?xml version="1.0" encoding="UTF-8" standalone="yes"?>
<Relationships xmlns="http://schemas.openxmlformats.org/package/2006/relationships"><Relationship Id="rId8" Type="http://schemas.openxmlformats.org/officeDocument/2006/relationships/slideLayout" Target="../slideLayouts/slideLayout396.xml"/><Relationship Id="rId13" Type="http://schemas.openxmlformats.org/officeDocument/2006/relationships/image" Target="../media/image1.png"/><Relationship Id="rId3" Type="http://schemas.openxmlformats.org/officeDocument/2006/relationships/slideLayout" Target="../slideLayouts/slideLayout391.xml"/><Relationship Id="rId7" Type="http://schemas.openxmlformats.org/officeDocument/2006/relationships/slideLayout" Target="../slideLayouts/slideLayout395.xml"/><Relationship Id="rId12" Type="http://schemas.openxmlformats.org/officeDocument/2006/relationships/theme" Target="../theme/theme37.xml"/><Relationship Id="rId2" Type="http://schemas.openxmlformats.org/officeDocument/2006/relationships/slideLayout" Target="../slideLayouts/slideLayout390.xml"/><Relationship Id="rId1" Type="http://schemas.openxmlformats.org/officeDocument/2006/relationships/slideLayout" Target="../slideLayouts/slideLayout389.xml"/><Relationship Id="rId6" Type="http://schemas.openxmlformats.org/officeDocument/2006/relationships/slideLayout" Target="../slideLayouts/slideLayout394.xml"/><Relationship Id="rId11" Type="http://schemas.openxmlformats.org/officeDocument/2006/relationships/slideLayout" Target="../slideLayouts/slideLayout399.xml"/><Relationship Id="rId5" Type="http://schemas.openxmlformats.org/officeDocument/2006/relationships/slideLayout" Target="../slideLayouts/slideLayout393.xml"/><Relationship Id="rId10" Type="http://schemas.openxmlformats.org/officeDocument/2006/relationships/slideLayout" Target="../slideLayouts/slideLayout398.xml"/><Relationship Id="rId4" Type="http://schemas.openxmlformats.org/officeDocument/2006/relationships/slideLayout" Target="../slideLayouts/slideLayout392.xml"/><Relationship Id="rId9" Type="http://schemas.openxmlformats.org/officeDocument/2006/relationships/slideLayout" Target="../slideLayouts/slideLayout397.xml"/></Relationships>
</file>

<file path=ppt/slideMasters/_rels/slideMaster38.xml.rels><?xml version="1.0" encoding="UTF-8" standalone="yes"?>
<Relationships xmlns="http://schemas.openxmlformats.org/package/2006/relationships"><Relationship Id="rId8" Type="http://schemas.openxmlformats.org/officeDocument/2006/relationships/slideLayout" Target="../slideLayouts/slideLayout407.xml"/><Relationship Id="rId13" Type="http://schemas.openxmlformats.org/officeDocument/2006/relationships/theme" Target="../theme/theme38.xml"/><Relationship Id="rId3" Type="http://schemas.openxmlformats.org/officeDocument/2006/relationships/slideLayout" Target="../slideLayouts/slideLayout402.xml"/><Relationship Id="rId7" Type="http://schemas.openxmlformats.org/officeDocument/2006/relationships/slideLayout" Target="../slideLayouts/slideLayout406.xml"/><Relationship Id="rId12" Type="http://schemas.openxmlformats.org/officeDocument/2006/relationships/slideLayout" Target="../slideLayouts/slideLayout411.xml"/><Relationship Id="rId2" Type="http://schemas.openxmlformats.org/officeDocument/2006/relationships/slideLayout" Target="../slideLayouts/slideLayout401.xml"/><Relationship Id="rId1" Type="http://schemas.openxmlformats.org/officeDocument/2006/relationships/slideLayout" Target="../slideLayouts/slideLayout400.xml"/><Relationship Id="rId6" Type="http://schemas.openxmlformats.org/officeDocument/2006/relationships/slideLayout" Target="../slideLayouts/slideLayout405.xml"/><Relationship Id="rId11" Type="http://schemas.openxmlformats.org/officeDocument/2006/relationships/slideLayout" Target="../slideLayouts/slideLayout410.xml"/><Relationship Id="rId5" Type="http://schemas.openxmlformats.org/officeDocument/2006/relationships/slideLayout" Target="../slideLayouts/slideLayout404.xml"/><Relationship Id="rId10" Type="http://schemas.openxmlformats.org/officeDocument/2006/relationships/slideLayout" Target="../slideLayouts/slideLayout409.xml"/><Relationship Id="rId4" Type="http://schemas.openxmlformats.org/officeDocument/2006/relationships/slideLayout" Target="../slideLayouts/slideLayout403.xml"/><Relationship Id="rId9" Type="http://schemas.openxmlformats.org/officeDocument/2006/relationships/slideLayout" Target="../slideLayouts/slideLayout408.xml"/></Relationships>
</file>

<file path=ppt/slideMasters/_rels/slideMaster39.xml.rels><?xml version="1.0" encoding="UTF-8" standalone="yes"?>
<Relationships xmlns="http://schemas.openxmlformats.org/package/2006/relationships"><Relationship Id="rId8" Type="http://schemas.openxmlformats.org/officeDocument/2006/relationships/slideLayout" Target="../slideLayouts/slideLayout419.xml"/><Relationship Id="rId3" Type="http://schemas.openxmlformats.org/officeDocument/2006/relationships/slideLayout" Target="../slideLayouts/slideLayout414.xml"/><Relationship Id="rId7" Type="http://schemas.openxmlformats.org/officeDocument/2006/relationships/slideLayout" Target="../slideLayouts/slideLayout418.xml"/><Relationship Id="rId12" Type="http://schemas.openxmlformats.org/officeDocument/2006/relationships/theme" Target="../theme/theme39.xml"/><Relationship Id="rId2" Type="http://schemas.openxmlformats.org/officeDocument/2006/relationships/slideLayout" Target="../slideLayouts/slideLayout413.xml"/><Relationship Id="rId1" Type="http://schemas.openxmlformats.org/officeDocument/2006/relationships/slideLayout" Target="../slideLayouts/slideLayout412.xml"/><Relationship Id="rId6" Type="http://schemas.openxmlformats.org/officeDocument/2006/relationships/slideLayout" Target="../slideLayouts/slideLayout417.xml"/><Relationship Id="rId11" Type="http://schemas.openxmlformats.org/officeDocument/2006/relationships/slideLayout" Target="../slideLayouts/slideLayout422.xml"/><Relationship Id="rId5" Type="http://schemas.openxmlformats.org/officeDocument/2006/relationships/slideLayout" Target="../slideLayouts/slideLayout416.xml"/><Relationship Id="rId10" Type="http://schemas.openxmlformats.org/officeDocument/2006/relationships/slideLayout" Target="../slideLayouts/slideLayout421.xml"/><Relationship Id="rId4" Type="http://schemas.openxmlformats.org/officeDocument/2006/relationships/slideLayout" Target="../slideLayouts/slideLayout415.xml"/><Relationship Id="rId9" Type="http://schemas.openxmlformats.org/officeDocument/2006/relationships/slideLayout" Target="../slideLayouts/slideLayout420.xml"/></Relationships>
</file>

<file path=ppt/slideMasters/_rels/slideMaster40.xml.rels><?xml version="1.0" encoding="UTF-8" standalone="yes"?>
<Relationships xmlns="http://schemas.openxmlformats.org/package/2006/relationships"><Relationship Id="rId8" Type="http://schemas.openxmlformats.org/officeDocument/2006/relationships/slideLayout" Target="../slideLayouts/slideLayout430.xml"/><Relationship Id="rId3" Type="http://schemas.openxmlformats.org/officeDocument/2006/relationships/slideLayout" Target="../slideLayouts/slideLayout425.xml"/><Relationship Id="rId7" Type="http://schemas.openxmlformats.org/officeDocument/2006/relationships/slideLayout" Target="../slideLayouts/slideLayout429.xml"/><Relationship Id="rId12" Type="http://schemas.openxmlformats.org/officeDocument/2006/relationships/theme" Target="../theme/theme40.xml"/><Relationship Id="rId2" Type="http://schemas.openxmlformats.org/officeDocument/2006/relationships/slideLayout" Target="../slideLayouts/slideLayout424.xml"/><Relationship Id="rId1" Type="http://schemas.openxmlformats.org/officeDocument/2006/relationships/slideLayout" Target="../slideLayouts/slideLayout423.xml"/><Relationship Id="rId6" Type="http://schemas.openxmlformats.org/officeDocument/2006/relationships/slideLayout" Target="../slideLayouts/slideLayout428.xml"/><Relationship Id="rId11" Type="http://schemas.openxmlformats.org/officeDocument/2006/relationships/slideLayout" Target="../slideLayouts/slideLayout433.xml"/><Relationship Id="rId5" Type="http://schemas.openxmlformats.org/officeDocument/2006/relationships/slideLayout" Target="../slideLayouts/slideLayout427.xml"/><Relationship Id="rId10" Type="http://schemas.openxmlformats.org/officeDocument/2006/relationships/slideLayout" Target="../slideLayouts/slideLayout432.xml"/><Relationship Id="rId4" Type="http://schemas.openxmlformats.org/officeDocument/2006/relationships/slideLayout" Target="../slideLayouts/slideLayout426.xml"/><Relationship Id="rId9" Type="http://schemas.openxmlformats.org/officeDocument/2006/relationships/slideLayout" Target="../slideLayouts/slideLayout431.xml"/></Relationships>
</file>

<file path=ppt/slideMasters/_rels/slideMaster41.xml.rels><?xml version="1.0" encoding="UTF-8" standalone="yes"?>
<Relationships xmlns="http://schemas.openxmlformats.org/package/2006/relationships"><Relationship Id="rId8" Type="http://schemas.openxmlformats.org/officeDocument/2006/relationships/slideLayout" Target="../slideLayouts/slideLayout441.xml"/><Relationship Id="rId13" Type="http://schemas.openxmlformats.org/officeDocument/2006/relationships/image" Target="../media/image1.png"/><Relationship Id="rId3" Type="http://schemas.openxmlformats.org/officeDocument/2006/relationships/slideLayout" Target="../slideLayouts/slideLayout436.xml"/><Relationship Id="rId7" Type="http://schemas.openxmlformats.org/officeDocument/2006/relationships/slideLayout" Target="../slideLayouts/slideLayout440.xml"/><Relationship Id="rId12" Type="http://schemas.openxmlformats.org/officeDocument/2006/relationships/theme" Target="../theme/theme41.xml"/><Relationship Id="rId2" Type="http://schemas.openxmlformats.org/officeDocument/2006/relationships/slideLayout" Target="../slideLayouts/slideLayout435.xml"/><Relationship Id="rId1" Type="http://schemas.openxmlformats.org/officeDocument/2006/relationships/slideLayout" Target="../slideLayouts/slideLayout434.xml"/><Relationship Id="rId6" Type="http://schemas.openxmlformats.org/officeDocument/2006/relationships/slideLayout" Target="../slideLayouts/slideLayout439.xml"/><Relationship Id="rId11" Type="http://schemas.openxmlformats.org/officeDocument/2006/relationships/slideLayout" Target="../slideLayouts/slideLayout444.xml"/><Relationship Id="rId5" Type="http://schemas.openxmlformats.org/officeDocument/2006/relationships/slideLayout" Target="../slideLayouts/slideLayout438.xml"/><Relationship Id="rId10" Type="http://schemas.openxmlformats.org/officeDocument/2006/relationships/slideLayout" Target="../slideLayouts/slideLayout443.xml"/><Relationship Id="rId4" Type="http://schemas.openxmlformats.org/officeDocument/2006/relationships/slideLayout" Target="../slideLayouts/slideLayout437.xml"/><Relationship Id="rId9" Type="http://schemas.openxmlformats.org/officeDocument/2006/relationships/slideLayout" Target="../slideLayouts/slideLayout442.xml"/></Relationships>
</file>

<file path=ppt/slideMasters/_rels/slideMaster42.xml.rels><?xml version="1.0" encoding="UTF-8" standalone="yes"?>
<Relationships xmlns="http://schemas.openxmlformats.org/package/2006/relationships"><Relationship Id="rId8" Type="http://schemas.openxmlformats.org/officeDocument/2006/relationships/slideLayout" Target="../slideLayouts/slideLayout452.xml"/><Relationship Id="rId3" Type="http://schemas.openxmlformats.org/officeDocument/2006/relationships/slideLayout" Target="../slideLayouts/slideLayout447.xml"/><Relationship Id="rId7" Type="http://schemas.openxmlformats.org/officeDocument/2006/relationships/slideLayout" Target="../slideLayouts/slideLayout451.xml"/><Relationship Id="rId12" Type="http://schemas.openxmlformats.org/officeDocument/2006/relationships/theme" Target="../theme/theme42.xml"/><Relationship Id="rId2" Type="http://schemas.openxmlformats.org/officeDocument/2006/relationships/slideLayout" Target="../slideLayouts/slideLayout446.xml"/><Relationship Id="rId1" Type="http://schemas.openxmlformats.org/officeDocument/2006/relationships/slideLayout" Target="../slideLayouts/slideLayout445.xml"/><Relationship Id="rId6" Type="http://schemas.openxmlformats.org/officeDocument/2006/relationships/slideLayout" Target="../slideLayouts/slideLayout450.xml"/><Relationship Id="rId11" Type="http://schemas.openxmlformats.org/officeDocument/2006/relationships/slideLayout" Target="../slideLayouts/slideLayout455.xml"/><Relationship Id="rId5" Type="http://schemas.openxmlformats.org/officeDocument/2006/relationships/slideLayout" Target="../slideLayouts/slideLayout449.xml"/><Relationship Id="rId10" Type="http://schemas.openxmlformats.org/officeDocument/2006/relationships/slideLayout" Target="../slideLayouts/slideLayout454.xml"/><Relationship Id="rId4" Type="http://schemas.openxmlformats.org/officeDocument/2006/relationships/slideLayout" Target="../slideLayouts/slideLayout448.xml"/><Relationship Id="rId9" Type="http://schemas.openxmlformats.org/officeDocument/2006/relationships/slideLayout" Target="../slideLayouts/slideLayout453.xml"/></Relationships>
</file>

<file path=ppt/slideMasters/_rels/slideMaster43.xml.rels><?xml version="1.0" encoding="UTF-8" standalone="yes"?>
<Relationships xmlns="http://schemas.openxmlformats.org/package/2006/relationships"><Relationship Id="rId8" Type="http://schemas.openxmlformats.org/officeDocument/2006/relationships/slideLayout" Target="../slideLayouts/slideLayout463.xml"/><Relationship Id="rId3" Type="http://schemas.openxmlformats.org/officeDocument/2006/relationships/slideLayout" Target="../slideLayouts/slideLayout458.xml"/><Relationship Id="rId7" Type="http://schemas.openxmlformats.org/officeDocument/2006/relationships/slideLayout" Target="../slideLayouts/slideLayout462.xml"/><Relationship Id="rId12" Type="http://schemas.openxmlformats.org/officeDocument/2006/relationships/theme" Target="../theme/theme43.xml"/><Relationship Id="rId2" Type="http://schemas.openxmlformats.org/officeDocument/2006/relationships/slideLayout" Target="../slideLayouts/slideLayout457.xml"/><Relationship Id="rId1" Type="http://schemas.openxmlformats.org/officeDocument/2006/relationships/slideLayout" Target="../slideLayouts/slideLayout456.xml"/><Relationship Id="rId6" Type="http://schemas.openxmlformats.org/officeDocument/2006/relationships/slideLayout" Target="../slideLayouts/slideLayout461.xml"/><Relationship Id="rId11" Type="http://schemas.openxmlformats.org/officeDocument/2006/relationships/slideLayout" Target="../slideLayouts/slideLayout466.xml"/><Relationship Id="rId5" Type="http://schemas.openxmlformats.org/officeDocument/2006/relationships/slideLayout" Target="../slideLayouts/slideLayout460.xml"/><Relationship Id="rId10" Type="http://schemas.openxmlformats.org/officeDocument/2006/relationships/slideLayout" Target="../slideLayouts/slideLayout465.xml"/><Relationship Id="rId4" Type="http://schemas.openxmlformats.org/officeDocument/2006/relationships/slideLayout" Target="../slideLayouts/slideLayout459.xml"/><Relationship Id="rId9" Type="http://schemas.openxmlformats.org/officeDocument/2006/relationships/slideLayout" Target="../slideLayouts/slideLayout464.xml"/></Relationships>
</file>

<file path=ppt/slideMasters/_rels/slideMaster44.xml.rels><?xml version="1.0" encoding="UTF-8" standalone="yes"?>
<Relationships xmlns="http://schemas.openxmlformats.org/package/2006/relationships"><Relationship Id="rId8" Type="http://schemas.openxmlformats.org/officeDocument/2006/relationships/slideLayout" Target="../slideLayouts/slideLayout474.xml"/><Relationship Id="rId13" Type="http://schemas.openxmlformats.org/officeDocument/2006/relationships/image" Target="../media/image1.png"/><Relationship Id="rId3" Type="http://schemas.openxmlformats.org/officeDocument/2006/relationships/slideLayout" Target="../slideLayouts/slideLayout469.xml"/><Relationship Id="rId7" Type="http://schemas.openxmlformats.org/officeDocument/2006/relationships/slideLayout" Target="../slideLayouts/slideLayout473.xml"/><Relationship Id="rId12" Type="http://schemas.openxmlformats.org/officeDocument/2006/relationships/theme" Target="../theme/theme44.xml"/><Relationship Id="rId2" Type="http://schemas.openxmlformats.org/officeDocument/2006/relationships/slideLayout" Target="../slideLayouts/slideLayout468.xml"/><Relationship Id="rId1" Type="http://schemas.openxmlformats.org/officeDocument/2006/relationships/slideLayout" Target="../slideLayouts/slideLayout467.xml"/><Relationship Id="rId6" Type="http://schemas.openxmlformats.org/officeDocument/2006/relationships/slideLayout" Target="../slideLayouts/slideLayout472.xml"/><Relationship Id="rId11" Type="http://schemas.openxmlformats.org/officeDocument/2006/relationships/slideLayout" Target="../slideLayouts/slideLayout477.xml"/><Relationship Id="rId5" Type="http://schemas.openxmlformats.org/officeDocument/2006/relationships/slideLayout" Target="../slideLayouts/slideLayout471.xml"/><Relationship Id="rId10" Type="http://schemas.openxmlformats.org/officeDocument/2006/relationships/slideLayout" Target="../slideLayouts/slideLayout476.xml"/><Relationship Id="rId4" Type="http://schemas.openxmlformats.org/officeDocument/2006/relationships/slideLayout" Target="../slideLayouts/slideLayout470.xml"/><Relationship Id="rId9" Type="http://schemas.openxmlformats.org/officeDocument/2006/relationships/slideLayout" Target="../slideLayouts/slideLayout475.xml"/></Relationships>
</file>

<file path=ppt/slideMasters/_rels/slideMaster45.xml.rels><?xml version="1.0" encoding="UTF-8" standalone="yes"?>
<Relationships xmlns="http://schemas.openxmlformats.org/package/2006/relationships"><Relationship Id="rId8" Type="http://schemas.openxmlformats.org/officeDocument/2006/relationships/slideLayout" Target="../slideLayouts/slideLayout485.xml"/><Relationship Id="rId13" Type="http://schemas.openxmlformats.org/officeDocument/2006/relationships/image" Target="../media/image1.png"/><Relationship Id="rId3" Type="http://schemas.openxmlformats.org/officeDocument/2006/relationships/slideLayout" Target="../slideLayouts/slideLayout480.xml"/><Relationship Id="rId7" Type="http://schemas.openxmlformats.org/officeDocument/2006/relationships/slideLayout" Target="../slideLayouts/slideLayout484.xml"/><Relationship Id="rId12" Type="http://schemas.openxmlformats.org/officeDocument/2006/relationships/theme" Target="../theme/theme45.xml"/><Relationship Id="rId2" Type="http://schemas.openxmlformats.org/officeDocument/2006/relationships/slideLayout" Target="../slideLayouts/slideLayout479.xml"/><Relationship Id="rId1" Type="http://schemas.openxmlformats.org/officeDocument/2006/relationships/slideLayout" Target="../slideLayouts/slideLayout478.xml"/><Relationship Id="rId6" Type="http://schemas.openxmlformats.org/officeDocument/2006/relationships/slideLayout" Target="../slideLayouts/slideLayout483.xml"/><Relationship Id="rId11" Type="http://schemas.openxmlformats.org/officeDocument/2006/relationships/slideLayout" Target="../slideLayouts/slideLayout488.xml"/><Relationship Id="rId5" Type="http://schemas.openxmlformats.org/officeDocument/2006/relationships/slideLayout" Target="../slideLayouts/slideLayout482.xml"/><Relationship Id="rId10" Type="http://schemas.openxmlformats.org/officeDocument/2006/relationships/slideLayout" Target="../slideLayouts/slideLayout487.xml"/><Relationship Id="rId4" Type="http://schemas.openxmlformats.org/officeDocument/2006/relationships/slideLayout" Target="../slideLayouts/slideLayout481.xml"/><Relationship Id="rId9" Type="http://schemas.openxmlformats.org/officeDocument/2006/relationships/slideLayout" Target="../slideLayouts/slideLayout486.xml"/></Relationships>
</file>

<file path=ppt/slideMasters/_rels/slideMaster46.xml.rels><?xml version="1.0" encoding="UTF-8" standalone="yes"?>
<Relationships xmlns="http://schemas.openxmlformats.org/package/2006/relationships"><Relationship Id="rId8" Type="http://schemas.openxmlformats.org/officeDocument/2006/relationships/slideLayout" Target="../slideLayouts/slideLayout496.xml"/><Relationship Id="rId13" Type="http://schemas.openxmlformats.org/officeDocument/2006/relationships/theme" Target="../theme/theme46.xml"/><Relationship Id="rId3" Type="http://schemas.openxmlformats.org/officeDocument/2006/relationships/slideLayout" Target="../slideLayouts/slideLayout491.xml"/><Relationship Id="rId7" Type="http://schemas.openxmlformats.org/officeDocument/2006/relationships/slideLayout" Target="../slideLayouts/slideLayout495.xml"/><Relationship Id="rId12" Type="http://schemas.openxmlformats.org/officeDocument/2006/relationships/slideLayout" Target="../slideLayouts/slideLayout500.xml"/><Relationship Id="rId2" Type="http://schemas.openxmlformats.org/officeDocument/2006/relationships/slideLayout" Target="../slideLayouts/slideLayout490.xml"/><Relationship Id="rId1" Type="http://schemas.openxmlformats.org/officeDocument/2006/relationships/slideLayout" Target="../slideLayouts/slideLayout489.xml"/><Relationship Id="rId6" Type="http://schemas.openxmlformats.org/officeDocument/2006/relationships/slideLayout" Target="../slideLayouts/slideLayout494.xml"/><Relationship Id="rId11" Type="http://schemas.openxmlformats.org/officeDocument/2006/relationships/slideLayout" Target="../slideLayouts/slideLayout499.xml"/><Relationship Id="rId5" Type="http://schemas.openxmlformats.org/officeDocument/2006/relationships/slideLayout" Target="../slideLayouts/slideLayout493.xml"/><Relationship Id="rId10" Type="http://schemas.openxmlformats.org/officeDocument/2006/relationships/slideLayout" Target="../slideLayouts/slideLayout498.xml"/><Relationship Id="rId4" Type="http://schemas.openxmlformats.org/officeDocument/2006/relationships/slideLayout" Target="../slideLayouts/slideLayout492.xml"/><Relationship Id="rId9" Type="http://schemas.openxmlformats.org/officeDocument/2006/relationships/slideLayout" Target="../slideLayouts/slideLayout497.xml"/></Relationships>
</file>

<file path=ppt/slideMasters/_rels/slideMaster47.xml.rels><?xml version="1.0" encoding="UTF-8" standalone="yes"?>
<Relationships xmlns="http://schemas.openxmlformats.org/package/2006/relationships"><Relationship Id="rId8" Type="http://schemas.openxmlformats.org/officeDocument/2006/relationships/slideLayout" Target="../slideLayouts/slideLayout508.xml"/><Relationship Id="rId13" Type="http://schemas.openxmlformats.org/officeDocument/2006/relationships/image" Target="../media/image1.png"/><Relationship Id="rId3" Type="http://schemas.openxmlformats.org/officeDocument/2006/relationships/slideLayout" Target="../slideLayouts/slideLayout503.xml"/><Relationship Id="rId7" Type="http://schemas.openxmlformats.org/officeDocument/2006/relationships/slideLayout" Target="../slideLayouts/slideLayout507.xml"/><Relationship Id="rId12" Type="http://schemas.openxmlformats.org/officeDocument/2006/relationships/theme" Target="../theme/theme47.xml"/><Relationship Id="rId2" Type="http://schemas.openxmlformats.org/officeDocument/2006/relationships/slideLayout" Target="../slideLayouts/slideLayout502.xml"/><Relationship Id="rId1" Type="http://schemas.openxmlformats.org/officeDocument/2006/relationships/slideLayout" Target="../slideLayouts/slideLayout501.xml"/><Relationship Id="rId6" Type="http://schemas.openxmlformats.org/officeDocument/2006/relationships/slideLayout" Target="../slideLayouts/slideLayout506.xml"/><Relationship Id="rId11" Type="http://schemas.openxmlformats.org/officeDocument/2006/relationships/slideLayout" Target="../slideLayouts/slideLayout511.xml"/><Relationship Id="rId5" Type="http://schemas.openxmlformats.org/officeDocument/2006/relationships/slideLayout" Target="../slideLayouts/slideLayout505.xml"/><Relationship Id="rId10" Type="http://schemas.openxmlformats.org/officeDocument/2006/relationships/slideLayout" Target="../slideLayouts/slideLayout510.xml"/><Relationship Id="rId4" Type="http://schemas.openxmlformats.org/officeDocument/2006/relationships/slideLayout" Target="../slideLayouts/slideLayout504.xml"/><Relationship Id="rId9" Type="http://schemas.openxmlformats.org/officeDocument/2006/relationships/slideLayout" Target="../slideLayouts/slideLayout509.xml"/></Relationships>
</file>

<file path=ppt/slideMasters/_rels/slideMaster48.xml.rels><?xml version="1.0" encoding="UTF-8" standalone="yes"?>
<Relationships xmlns="http://schemas.openxmlformats.org/package/2006/relationships"><Relationship Id="rId8" Type="http://schemas.openxmlformats.org/officeDocument/2006/relationships/slideLayout" Target="../slideLayouts/slideLayout519.xml"/><Relationship Id="rId13" Type="http://schemas.openxmlformats.org/officeDocument/2006/relationships/image" Target="../media/image1.png"/><Relationship Id="rId3" Type="http://schemas.openxmlformats.org/officeDocument/2006/relationships/slideLayout" Target="../slideLayouts/slideLayout514.xml"/><Relationship Id="rId7" Type="http://schemas.openxmlformats.org/officeDocument/2006/relationships/slideLayout" Target="../slideLayouts/slideLayout518.xml"/><Relationship Id="rId12" Type="http://schemas.openxmlformats.org/officeDocument/2006/relationships/theme" Target="../theme/theme48.xml"/><Relationship Id="rId2" Type="http://schemas.openxmlformats.org/officeDocument/2006/relationships/slideLayout" Target="../slideLayouts/slideLayout513.xml"/><Relationship Id="rId1" Type="http://schemas.openxmlformats.org/officeDocument/2006/relationships/slideLayout" Target="../slideLayouts/slideLayout512.xml"/><Relationship Id="rId6" Type="http://schemas.openxmlformats.org/officeDocument/2006/relationships/slideLayout" Target="../slideLayouts/slideLayout517.xml"/><Relationship Id="rId11" Type="http://schemas.openxmlformats.org/officeDocument/2006/relationships/slideLayout" Target="../slideLayouts/slideLayout522.xml"/><Relationship Id="rId5" Type="http://schemas.openxmlformats.org/officeDocument/2006/relationships/slideLayout" Target="../slideLayouts/slideLayout516.xml"/><Relationship Id="rId10" Type="http://schemas.openxmlformats.org/officeDocument/2006/relationships/slideLayout" Target="../slideLayouts/slideLayout521.xml"/><Relationship Id="rId4" Type="http://schemas.openxmlformats.org/officeDocument/2006/relationships/slideLayout" Target="../slideLayouts/slideLayout515.xml"/><Relationship Id="rId9" Type="http://schemas.openxmlformats.org/officeDocument/2006/relationships/slideLayout" Target="../slideLayouts/slideLayout520.xml"/></Relationships>
</file>

<file path=ppt/slideMasters/_rels/slideMaster49.xml.rels><?xml version="1.0" encoding="UTF-8" standalone="yes"?>
<Relationships xmlns="http://schemas.openxmlformats.org/package/2006/relationships"><Relationship Id="rId8" Type="http://schemas.openxmlformats.org/officeDocument/2006/relationships/slideLayout" Target="../slideLayouts/slideLayout530.xml"/><Relationship Id="rId13" Type="http://schemas.openxmlformats.org/officeDocument/2006/relationships/theme" Target="../theme/theme49.xml"/><Relationship Id="rId3" Type="http://schemas.openxmlformats.org/officeDocument/2006/relationships/slideLayout" Target="../slideLayouts/slideLayout525.xml"/><Relationship Id="rId7" Type="http://schemas.openxmlformats.org/officeDocument/2006/relationships/slideLayout" Target="../slideLayouts/slideLayout529.xml"/><Relationship Id="rId12" Type="http://schemas.openxmlformats.org/officeDocument/2006/relationships/slideLayout" Target="../slideLayouts/slideLayout534.xml"/><Relationship Id="rId2" Type="http://schemas.openxmlformats.org/officeDocument/2006/relationships/slideLayout" Target="../slideLayouts/slideLayout524.xml"/><Relationship Id="rId1" Type="http://schemas.openxmlformats.org/officeDocument/2006/relationships/slideLayout" Target="../slideLayouts/slideLayout523.xml"/><Relationship Id="rId6" Type="http://schemas.openxmlformats.org/officeDocument/2006/relationships/slideLayout" Target="../slideLayouts/slideLayout528.xml"/><Relationship Id="rId11" Type="http://schemas.openxmlformats.org/officeDocument/2006/relationships/slideLayout" Target="../slideLayouts/slideLayout533.xml"/><Relationship Id="rId5" Type="http://schemas.openxmlformats.org/officeDocument/2006/relationships/slideLayout" Target="../slideLayouts/slideLayout527.xml"/><Relationship Id="rId10" Type="http://schemas.openxmlformats.org/officeDocument/2006/relationships/slideLayout" Target="../slideLayouts/slideLayout532.xml"/><Relationship Id="rId4" Type="http://schemas.openxmlformats.org/officeDocument/2006/relationships/slideLayout" Target="../slideLayouts/slideLayout526.xml"/><Relationship Id="rId9" Type="http://schemas.openxmlformats.org/officeDocument/2006/relationships/slideLayout" Target="../slideLayouts/slideLayout531.xml"/><Relationship Id="rId14" Type="http://schemas.openxmlformats.org/officeDocument/2006/relationships/image" Target="../media/image1.png"/></Relationships>
</file>

<file path=ppt/slideMasters/_rels/slideMaster50.xml.rels><?xml version="1.0" encoding="UTF-8" standalone="yes"?>
<Relationships xmlns="http://schemas.openxmlformats.org/package/2006/relationships"><Relationship Id="rId8" Type="http://schemas.openxmlformats.org/officeDocument/2006/relationships/slideLayout" Target="../slideLayouts/slideLayout542.xml"/><Relationship Id="rId13" Type="http://schemas.openxmlformats.org/officeDocument/2006/relationships/image" Target="../media/image1.png"/><Relationship Id="rId3" Type="http://schemas.openxmlformats.org/officeDocument/2006/relationships/slideLayout" Target="../slideLayouts/slideLayout537.xml"/><Relationship Id="rId7" Type="http://schemas.openxmlformats.org/officeDocument/2006/relationships/slideLayout" Target="../slideLayouts/slideLayout541.xml"/><Relationship Id="rId12" Type="http://schemas.openxmlformats.org/officeDocument/2006/relationships/theme" Target="../theme/theme50.xml"/><Relationship Id="rId2" Type="http://schemas.openxmlformats.org/officeDocument/2006/relationships/slideLayout" Target="../slideLayouts/slideLayout536.xml"/><Relationship Id="rId1" Type="http://schemas.openxmlformats.org/officeDocument/2006/relationships/slideLayout" Target="../slideLayouts/slideLayout535.xml"/><Relationship Id="rId6" Type="http://schemas.openxmlformats.org/officeDocument/2006/relationships/slideLayout" Target="../slideLayouts/slideLayout540.xml"/><Relationship Id="rId11" Type="http://schemas.openxmlformats.org/officeDocument/2006/relationships/slideLayout" Target="../slideLayouts/slideLayout545.xml"/><Relationship Id="rId5" Type="http://schemas.openxmlformats.org/officeDocument/2006/relationships/slideLayout" Target="../slideLayouts/slideLayout539.xml"/><Relationship Id="rId10" Type="http://schemas.openxmlformats.org/officeDocument/2006/relationships/slideLayout" Target="../slideLayouts/slideLayout544.xml"/><Relationship Id="rId4" Type="http://schemas.openxmlformats.org/officeDocument/2006/relationships/slideLayout" Target="../slideLayouts/slideLayout538.xml"/><Relationship Id="rId9" Type="http://schemas.openxmlformats.org/officeDocument/2006/relationships/slideLayout" Target="../slideLayouts/slideLayout543.xml"/></Relationships>
</file>

<file path=ppt/slideMasters/_rels/slideMaster51.xml.rels><?xml version="1.0" encoding="UTF-8" standalone="yes"?>
<Relationships xmlns="http://schemas.openxmlformats.org/package/2006/relationships"><Relationship Id="rId8" Type="http://schemas.openxmlformats.org/officeDocument/2006/relationships/slideLayout" Target="../slideLayouts/slideLayout553.xml"/><Relationship Id="rId13" Type="http://schemas.openxmlformats.org/officeDocument/2006/relationships/image" Target="../media/image1.png"/><Relationship Id="rId3" Type="http://schemas.openxmlformats.org/officeDocument/2006/relationships/slideLayout" Target="../slideLayouts/slideLayout548.xml"/><Relationship Id="rId7" Type="http://schemas.openxmlformats.org/officeDocument/2006/relationships/slideLayout" Target="../slideLayouts/slideLayout552.xml"/><Relationship Id="rId12" Type="http://schemas.openxmlformats.org/officeDocument/2006/relationships/theme" Target="../theme/theme51.xml"/><Relationship Id="rId2" Type="http://schemas.openxmlformats.org/officeDocument/2006/relationships/slideLayout" Target="../slideLayouts/slideLayout547.xml"/><Relationship Id="rId1" Type="http://schemas.openxmlformats.org/officeDocument/2006/relationships/slideLayout" Target="../slideLayouts/slideLayout546.xml"/><Relationship Id="rId6" Type="http://schemas.openxmlformats.org/officeDocument/2006/relationships/slideLayout" Target="../slideLayouts/slideLayout551.xml"/><Relationship Id="rId11" Type="http://schemas.openxmlformats.org/officeDocument/2006/relationships/slideLayout" Target="../slideLayouts/slideLayout556.xml"/><Relationship Id="rId5" Type="http://schemas.openxmlformats.org/officeDocument/2006/relationships/slideLayout" Target="../slideLayouts/slideLayout550.xml"/><Relationship Id="rId10" Type="http://schemas.openxmlformats.org/officeDocument/2006/relationships/slideLayout" Target="../slideLayouts/slideLayout555.xml"/><Relationship Id="rId4" Type="http://schemas.openxmlformats.org/officeDocument/2006/relationships/slideLayout" Target="../slideLayouts/slideLayout549.xml"/><Relationship Id="rId9" Type="http://schemas.openxmlformats.org/officeDocument/2006/relationships/slideLayout" Target="../slideLayouts/slideLayout554.xml"/></Relationships>
</file>

<file path=ppt/slideMasters/_rels/slideMaster52.xml.rels><?xml version="1.0" encoding="UTF-8" standalone="yes"?>
<Relationships xmlns="http://schemas.openxmlformats.org/package/2006/relationships"><Relationship Id="rId8" Type="http://schemas.openxmlformats.org/officeDocument/2006/relationships/slideLayout" Target="../slideLayouts/slideLayout564.xml"/><Relationship Id="rId13" Type="http://schemas.openxmlformats.org/officeDocument/2006/relationships/image" Target="../media/image1.png"/><Relationship Id="rId3" Type="http://schemas.openxmlformats.org/officeDocument/2006/relationships/slideLayout" Target="../slideLayouts/slideLayout559.xml"/><Relationship Id="rId7" Type="http://schemas.openxmlformats.org/officeDocument/2006/relationships/slideLayout" Target="../slideLayouts/slideLayout563.xml"/><Relationship Id="rId12" Type="http://schemas.openxmlformats.org/officeDocument/2006/relationships/theme" Target="../theme/theme52.xml"/><Relationship Id="rId2" Type="http://schemas.openxmlformats.org/officeDocument/2006/relationships/slideLayout" Target="../slideLayouts/slideLayout558.xml"/><Relationship Id="rId1" Type="http://schemas.openxmlformats.org/officeDocument/2006/relationships/slideLayout" Target="../slideLayouts/slideLayout557.xml"/><Relationship Id="rId6" Type="http://schemas.openxmlformats.org/officeDocument/2006/relationships/slideLayout" Target="../slideLayouts/slideLayout562.xml"/><Relationship Id="rId11" Type="http://schemas.openxmlformats.org/officeDocument/2006/relationships/slideLayout" Target="../slideLayouts/slideLayout567.xml"/><Relationship Id="rId5" Type="http://schemas.openxmlformats.org/officeDocument/2006/relationships/slideLayout" Target="../slideLayouts/slideLayout561.xml"/><Relationship Id="rId10" Type="http://schemas.openxmlformats.org/officeDocument/2006/relationships/slideLayout" Target="../slideLayouts/slideLayout566.xml"/><Relationship Id="rId4" Type="http://schemas.openxmlformats.org/officeDocument/2006/relationships/slideLayout" Target="../slideLayouts/slideLayout560.xml"/><Relationship Id="rId9" Type="http://schemas.openxmlformats.org/officeDocument/2006/relationships/slideLayout" Target="../slideLayouts/slideLayout565.xml"/></Relationships>
</file>

<file path=ppt/slideMasters/_rels/slideMaster53.xml.rels><?xml version="1.0" encoding="UTF-8" standalone="yes"?>
<Relationships xmlns="http://schemas.openxmlformats.org/package/2006/relationships"><Relationship Id="rId8" Type="http://schemas.openxmlformats.org/officeDocument/2006/relationships/slideLayout" Target="../slideLayouts/slideLayout575.xml"/><Relationship Id="rId13" Type="http://schemas.openxmlformats.org/officeDocument/2006/relationships/theme" Target="../theme/theme53.xml"/><Relationship Id="rId3" Type="http://schemas.openxmlformats.org/officeDocument/2006/relationships/slideLayout" Target="../slideLayouts/slideLayout570.xml"/><Relationship Id="rId7" Type="http://schemas.openxmlformats.org/officeDocument/2006/relationships/slideLayout" Target="../slideLayouts/slideLayout574.xml"/><Relationship Id="rId12" Type="http://schemas.openxmlformats.org/officeDocument/2006/relationships/slideLayout" Target="../slideLayouts/slideLayout579.xml"/><Relationship Id="rId2" Type="http://schemas.openxmlformats.org/officeDocument/2006/relationships/slideLayout" Target="../slideLayouts/slideLayout569.xml"/><Relationship Id="rId1" Type="http://schemas.openxmlformats.org/officeDocument/2006/relationships/slideLayout" Target="../slideLayouts/slideLayout568.xml"/><Relationship Id="rId6" Type="http://schemas.openxmlformats.org/officeDocument/2006/relationships/slideLayout" Target="../slideLayouts/slideLayout573.xml"/><Relationship Id="rId11" Type="http://schemas.openxmlformats.org/officeDocument/2006/relationships/slideLayout" Target="../slideLayouts/slideLayout578.xml"/><Relationship Id="rId5" Type="http://schemas.openxmlformats.org/officeDocument/2006/relationships/slideLayout" Target="../slideLayouts/slideLayout572.xml"/><Relationship Id="rId10" Type="http://schemas.openxmlformats.org/officeDocument/2006/relationships/slideLayout" Target="../slideLayouts/slideLayout577.xml"/><Relationship Id="rId4" Type="http://schemas.openxmlformats.org/officeDocument/2006/relationships/slideLayout" Target="../slideLayouts/slideLayout571.xml"/><Relationship Id="rId9" Type="http://schemas.openxmlformats.org/officeDocument/2006/relationships/slideLayout" Target="../slideLayouts/slideLayout576.xml"/></Relationships>
</file>

<file path=ppt/slideMasters/_rels/slideMaster54.xml.rels><?xml version="1.0" encoding="UTF-8" standalone="yes"?>
<Relationships xmlns="http://schemas.openxmlformats.org/package/2006/relationships"><Relationship Id="rId8" Type="http://schemas.openxmlformats.org/officeDocument/2006/relationships/slideLayout" Target="../slideLayouts/slideLayout587.xml"/><Relationship Id="rId13" Type="http://schemas.openxmlformats.org/officeDocument/2006/relationships/image" Target="../media/image1.png"/><Relationship Id="rId3" Type="http://schemas.openxmlformats.org/officeDocument/2006/relationships/slideLayout" Target="../slideLayouts/slideLayout582.xml"/><Relationship Id="rId7" Type="http://schemas.openxmlformats.org/officeDocument/2006/relationships/slideLayout" Target="../slideLayouts/slideLayout586.xml"/><Relationship Id="rId12" Type="http://schemas.openxmlformats.org/officeDocument/2006/relationships/theme" Target="../theme/theme54.xml"/><Relationship Id="rId2" Type="http://schemas.openxmlformats.org/officeDocument/2006/relationships/slideLayout" Target="../slideLayouts/slideLayout581.xml"/><Relationship Id="rId1" Type="http://schemas.openxmlformats.org/officeDocument/2006/relationships/slideLayout" Target="../slideLayouts/slideLayout580.xml"/><Relationship Id="rId6" Type="http://schemas.openxmlformats.org/officeDocument/2006/relationships/slideLayout" Target="../slideLayouts/slideLayout585.xml"/><Relationship Id="rId11" Type="http://schemas.openxmlformats.org/officeDocument/2006/relationships/slideLayout" Target="../slideLayouts/slideLayout590.xml"/><Relationship Id="rId5" Type="http://schemas.openxmlformats.org/officeDocument/2006/relationships/slideLayout" Target="../slideLayouts/slideLayout584.xml"/><Relationship Id="rId10" Type="http://schemas.openxmlformats.org/officeDocument/2006/relationships/slideLayout" Target="../slideLayouts/slideLayout589.xml"/><Relationship Id="rId4" Type="http://schemas.openxmlformats.org/officeDocument/2006/relationships/slideLayout" Target="../slideLayouts/slideLayout583.xml"/><Relationship Id="rId9" Type="http://schemas.openxmlformats.org/officeDocument/2006/relationships/slideLayout" Target="../slideLayouts/slideLayout588.xml"/></Relationships>
</file>

<file path=ppt/slideMasters/_rels/slideMaster55.xml.rels><?xml version="1.0" encoding="UTF-8" standalone="yes"?>
<Relationships xmlns="http://schemas.openxmlformats.org/package/2006/relationships"><Relationship Id="rId8" Type="http://schemas.openxmlformats.org/officeDocument/2006/relationships/slideLayout" Target="../slideLayouts/slideLayout598.xml"/><Relationship Id="rId13" Type="http://schemas.openxmlformats.org/officeDocument/2006/relationships/image" Target="../media/image1.png"/><Relationship Id="rId3" Type="http://schemas.openxmlformats.org/officeDocument/2006/relationships/slideLayout" Target="../slideLayouts/slideLayout593.xml"/><Relationship Id="rId7" Type="http://schemas.openxmlformats.org/officeDocument/2006/relationships/slideLayout" Target="../slideLayouts/slideLayout597.xml"/><Relationship Id="rId12" Type="http://schemas.openxmlformats.org/officeDocument/2006/relationships/theme" Target="../theme/theme55.xml"/><Relationship Id="rId2" Type="http://schemas.openxmlformats.org/officeDocument/2006/relationships/slideLayout" Target="../slideLayouts/slideLayout592.xml"/><Relationship Id="rId1" Type="http://schemas.openxmlformats.org/officeDocument/2006/relationships/slideLayout" Target="../slideLayouts/slideLayout591.xml"/><Relationship Id="rId6" Type="http://schemas.openxmlformats.org/officeDocument/2006/relationships/slideLayout" Target="../slideLayouts/slideLayout596.xml"/><Relationship Id="rId11" Type="http://schemas.openxmlformats.org/officeDocument/2006/relationships/slideLayout" Target="../slideLayouts/slideLayout601.xml"/><Relationship Id="rId5" Type="http://schemas.openxmlformats.org/officeDocument/2006/relationships/slideLayout" Target="../slideLayouts/slideLayout595.xml"/><Relationship Id="rId10" Type="http://schemas.openxmlformats.org/officeDocument/2006/relationships/slideLayout" Target="../slideLayouts/slideLayout600.xml"/><Relationship Id="rId4" Type="http://schemas.openxmlformats.org/officeDocument/2006/relationships/slideLayout" Target="../slideLayouts/slideLayout594.xml"/><Relationship Id="rId9" Type="http://schemas.openxmlformats.org/officeDocument/2006/relationships/slideLayout" Target="../slideLayouts/slideLayout599.xml"/></Relationships>
</file>

<file path=ppt/slideMasters/_rels/slideMaster56.xml.rels><?xml version="1.0" encoding="UTF-8" standalone="yes"?>
<Relationships xmlns="http://schemas.openxmlformats.org/package/2006/relationships"><Relationship Id="rId8" Type="http://schemas.openxmlformats.org/officeDocument/2006/relationships/slideLayout" Target="../slideLayouts/slideLayout609.xml"/><Relationship Id="rId13" Type="http://schemas.openxmlformats.org/officeDocument/2006/relationships/theme" Target="../theme/theme56.xml"/><Relationship Id="rId3" Type="http://schemas.openxmlformats.org/officeDocument/2006/relationships/slideLayout" Target="../slideLayouts/slideLayout604.xml"/><Relationship Id="rId7" Type="http://schemas.openxmlformats.org/officeDocument/2006/relationships/slideLayout" Target="../slideLayouts/slideLayout608.xml"/><Relationship Id="rId12" Type="http://schemas.openxmlformats.org/officeDocument/2006/relationships/slideLayout" Target="../slideLayouts/slideLayout613.xml"/><Relationship Id="rId2" Type="http://schemas.openxmlformats.org/officeDocument/2006/relationships/slideLayout" Target="../slideLayouts/slideLayout603.xml"/><Relationship Id="rId1" Type="http://schemas.openxmlformats.org/officeDocument/2006/relationships/slideLayout" Target="../slideLayouts/slideLayout602.xml"/><Relationship Id="rId6" Type="http://schemas.openxmlformats.org/officeDocument/2006/relationships/slideLayout" Target="../slideLayouts/slideLayout607.xml"/><Relationship Id="rId11" Type="http://schemas.openxmlformats.org/officeDocument/2006/relationships/slideLayout" Target="../slideLayouts/slideLayout612.xml"/><Relationship Id="rId5" Type="http://schemas.openxmlformats.org/officeDocument/2006/relationships/slideLayout" Target="../slideLayouts/slideLayout606.xml"/><Relationship Id="rId10" Type="http://schemas.openxmlformats.org/officeDocument/2006/relationships/slideLayout" Target="../slideLayouts/slideLayout611.xml"/><Relationship Id="rId4" Type="http://schemas.openxmlformats.org/officeDocument/2006/relationships/slideLayout" Target="../slideLayouts/slideLayout605.xml"/><Relationship Id="rId9" Type="http://schemas.openxmlformats.org/officeDocument/2006/relationships/slideLayout" Target="../slideLayouts/slideLayout610.xml"/><Relationship Id="rId14" Type="http://schemas.openxmlformats.org/officeDocument/2006/relationships/image" Target="../media/image1.png"/></Relationships>
</file>

<file path=ppt/slideMasters/_rels/slideMaster57.xml.rels><?xml version="1.0" encoding="UTF-8" standalone="yes"?>
<Relationships xmlns="http://schemas.openxmlformats.org/package/2006/relationships"><Relationship Id="rId8" Type="http://schemas.openxmlformats.org/officeDocument/2006/relationships/slideLayout" Target="../slideLayouts/slideLayout621.xml"/><Relationship Id="rId13" Type="http://schemas.openxmlformats.org/officeDocument/2006/relationships/image" Target="../media/image1.png"/><Relationship Id="rId3" Type="http://schemas.openxmlformats.org/officeDocument/2006/relationships/slideLayout" Target="../slideLayouts/slideLayout616.xml"/><Relationship Id="rId7" Type="http://schemas.openxmlformats.org/officeDocument/2006/relationships/slideLayout" Target="../slideLayouts/slideLayout620.xml"/><Relationship Id="rId12" Type="http://schemas.openxmlformats.org/officeDocument/2006/relationships/theme" Target="../theme/theme57.xml"/><Relationship Id="rId2" Type="http://schemas.openxmlformats.org/officeDocument/2006/relationships/slideLayout" Target="../slideLayouts/slideLayout615.xml"/><Relationship Id="rId1" Type="http://schemas.openxmlformats.org/officeDocument/2006/relationships/slideLayout" Target="../slideLayouts/slideLayout614.xml"/><Relationship Id="rId6" Type="http://schemas.openxmlformats.org/officeDocument/2006/relationships/slideLayout" Target="../slideLayouts/slideLayout619.xml"/><Relationship Id="rId11" Type="http://schemas.openxmlformats.org/officeDocument/2006/relationships/slideLayout" Target="../slideLayouts/slideLayout624.xml"/><Relationship Id="rId5" Type="http://schemas.openxmlformats.org/officeDocument/2006/relationships/slideLayout" Target="../slideLayouts/slideLayout618.xml"/><Relationship Id="rId10" Type="http://schemas.openxmlformats.org/officeDocument/2006/relationships/slideLayout" Target="../slideLayouts/slideLayout623.xml"/><Relationship Id="rId4" Type="http://schemas.openxmlformats.org/officeDocument/2006/relationships/slideLayout" Target="../slideLayouts/slideLayout617.xml"/><Relationship Id="rId9" Type="http://schemas.openxmlformats.org/officeDocument/2006/relationships/slideLayout" Target="../slideLayouts/slideLayout622.xml"/></Relationships>
</file>

<file path=ppt/slideMasters/_rels/slideMaster58.xml.rels><?xml version="1.0" encoding="UTF-8" standalone="yes"?>
<Relationships xmlns="http://schemas.openxmlformats.org/package/2006/relationships"><Relationship Id="rId8" Type="http://schemas.openxmlformats.org/officeDocument/2006/relationships/slideLayout" Target="../slideLayouts/slideLayout632.xml"/><Relationship Id="rId13" Type="http://schemas.openxmlformats.org/officeDocument/2006/relationships/image" Target="../media/image1.png"/><Relationship Id="rId3" Type="http://schemas.openxmlformats.org/officeDocument/2006/relationships/slideLayout" Target="../slideLayouts/slideLayout627.xml"/><Relationship Id="rId7" Type="http://schemas.openxmlformats.org/officeDocument/2006/relationships/slideLayout" Target="../slideLayouts/slideLayout631.xml"/><Relationship Id="rId12" Type="http://schemas.openxmlformats.org/officeDocument/2006/relationships/theme" Target="../theme/theme58.xml"/><Relationship Id="rId2" Type="http://schemas.openxmlformats.org/officeDocument/2006/relationships/slideLayout" Target="../slideLayouts/slideLayout626.xml"/><Relationship Id="rId1" Type="http://schemas.openxmlformats.org/officeDocument/2006/relationships/slideLayout" Target="../slideLayouts/slideLayout625.xml"/><Relationship Id="rId6" Type="http://schemas.openxmlformats.org/officeDocument/2006/relationships/slideLayout" Target="../slideLayouts/slideLayout630.xml"/><Relationship Id="rId11" Type="http://schemas.openxmlformats.org/officeDocument/2006/relationships/slideLayout" Target="../slideLayouts/slideLayout635.xml"/><Relationship Id="rId5" Type="http://schemas.openxmlformats.org/officeDocument/2006/relationships/slideLayout" Target="../slideLayouts/slideLayout629.xml"/><Relationship Id="rId10" Type="http://schemas.openxmlformats.org/officeDocument/2006/relationships/slideLayout" Target="../slideLayouts/slideLayout634.xml"/><Relationship Id="rId4" Type="http://schemas.openxmlformats.org/officeDocument/2006/relationships/slideLayout" Target="../slideLayouts/slideLayout628.xml"/><Relationship Id="rId9" Type="http://schemas.openxmlformats.org/officeDocument/2006/relationships/slideLayout" Target="../slideLayouts/slideLayout633.xml"/></Relationships>
</file>

<file path=ppt/slideMasters/_rels/slideMaster59.xml.rels><?xml version="1.0" encoding="UTF-8" standalone="yes"?>
<Relationships xmlns="http://schemas.openxmlformats.org/package/2006/relationships"><Relationship Id="rId8" Type="http://schemas.openxmlformats.org/officeDocument/2006/relationships/slideLayout" Target="../slideLayouts/slideLayout643.xml"/><Relationship Id="rId13" Type="http://schemas.openxmlformats.org/officeDocument/2006/relationships/theme" Target="../theme/theme59.xml"/><Relationship Id="rId3" Type="http://schemas.openxmlformats.org/officeDocument/2006/relationships/slideLayout" Target="../slideLayouts/slideLayout638.xml"/><Relationship Id="rId7" Type="http://schemas.openxmlformats.org/officeDocument/2006/relationships/slideLayout" Target="../slideLayouts/slideLayout642.xml"/><Relationship Id="rId12" Type="http://schemas.openxmlformats.org/officeDocument/2006/relationships/slideLayout" Target="../slideLayouts/slideLayout647.xml"/><Relationship Id="rId2" Type="http://schemas.openxmlformats.org/officeDocument/2006/relationships/slideLayout" Target="../slideLayouts/slideLayout637.xml"/><Relationship Id="rId1" Type="http://schemas.openxmlformats.org/officeDocument/2006/relationships/slideLayout" Target="../slideLayouts/slideLayout636.xml"/><Relationship Id="rId6" Type="http://schemas.openxmlformats.org/officeDocument/2006/relationships/slideLayout" Target="../slideLayouts/slideLayout641.xml"/><Relationship Id="rId11" Type="http://schemas.openxmlformats.org/officeDocument/2006/relationships/slideLayout" Target="../slideLayouts/slideLayout646.xml"/><Relationship Id="rId5" Type="http://schemas.openxmlformats.org/officeDocument/2006/relationships/slideLayout" Target="../slideLayouts/slideLayout640.xml"/><Relationship Id="rId10" Type="http://schemas.openxmlformats.org/officeDocument/2006/relationships/slideLayout" Target="../slideLayouts/slideLayout645.xml"/><Relationship Id="rId4" Type="http://schemas.openxmlformats.org/officeDocument/2006/relationships/slideLayout" Target="../slideLayouts/slideLayout639.xml"/><Relationship Id="rId9" Type="http://schemas.openxmlformats.org/officeDocument/2006/relationships/slideLayout" Target="../slideLayouts/slideLayout644.xml"/><Relationship Id="rId14" Type="http://schemas.openxmlformats.org/officeDocument/2006/relationships/image" Target="../media/image1.png"/></Relationships>
</file>

<file path=ppt/slideMasters/_rels/slideMaster60.xml.rels><?xml version="1.0" encoding="UTF-8" standalone="yes"?>
<Relationships xmlns="http://schemas.openxmlformats.org/package/2006/relationships"><Relationship Id="rId3" Type="http://schemas.openxmlformats.org/officeDocument/2006/relationships/slideLayout" Target="../slideLayouts/slideLayout650.xml"/><Relationship Id="rId2" Type="http://schemas.openxmlformats.org/officeDocument/2006/relationships/slideLayout" Target="../slideLayouts/slideLayout649.xml"/><Relationship Id="rId1" Type="http://schemas.openxmlformats.org/officeDocument/2006/relationships/slideLayout" Target="../slideLayouts/slideLayout648.xml"/><Relationship Id="rId5" Type="http://schemas.openxmlformats.org/officeDocument/2006/relationships/theme" Target="../theme/theme60.xml"/><Relationship Id="rId4" Type="http://schemas.openxmlformats.org/officeDocument/2006/relationships/slideLayout" Target="../slideLayouts/slideLayout651.xml"/></Relationships>
</file>

<file path=ppt/slideMasters/_rels/slideMaster61.xml.rels><?xml version="1.0" encoding="UTF-8" standalone="yes"?>
<Relationships xmlns="http://schemas.openxmlformats.org/package/2006/relationships"><Relationship Id="rId8" Type="http://schemas.openxmlformats.org/officeDocument/2006/relationships/slideLayout" Target="../slideLayouts/slideLayout659.xml"/><Relationship Id="rId13" Type="http://schemas.openxmlformats.org/officeDocument/2006/relationships/theme" Target="../theme/theme61.xml"/><Relationship Id="rId3" Type="http://schemas.openxmlformats.org/officeDocument/2006/relationships/slideLayout" Target="../slideLayouts/slideLayout654.xml"/><Relationship Id="rId7" Type="http://schemas.openxmlformats.org/officeDocument/2006/relationships/slideLayout" Target="../slideLayouts/slideLayout658.xml"/><Relationship Id="rId12" Type="http://schemas.openxmlformats.org/officeDocument/2006/relationships/slideLayout" Target="../slideLayouts/slideLayout663.xml"/><Relationship Id="rId2" Type="http://schemas.openxmlformats.org/officeDocument/2006/relationships/slideLayout" Target="../slideLayouts/slideLayout653.xml"/><Relationship Id="rId1" Type="http://schemas.openxmlformats.org/officeDocument/2006/relationships/slideLayout" Target="../slideLayouts/slideLayout652.xml"/><Relationship Id="rId6" Type="http://schemas.openxmlformats.org/officeDocument/2006/relationships/slideLayout" Target="../slideLayouts/slideLayout657.xml"/><Relationship Id="rId11" Type="http://schemas.openxmlformats.org/officeDocument/2006/relationships/slideLayout" Target="../slideLayouts/slideLayout662.xml"/><Relationship Id="rId5" Type="http://schemas.openxmlformats.org/officeDocument/2006/relationships/slideLayout" Target="../slideLayouts/slideLayout656.xml"/><Relationship Id="rId10" Type="http://schemas.openxmlformats.org/officeDocument/2006/relationships/slideLayout" Target="../slideLayouts/slideLayout661.xml"/><Relationship Id="rId4" Type="http://schemas.openxmlformats.org/officeDocument/2006/relationships/slideLayout" Target="../slideLayouts/slideLayout655.xml"/><Relationship Id="rId9" Type="http://schemas.openxmlformats.org/officeDocument/2006/relationships/slideLayout" Target="../slideLayouts/slideLayout660.xml"/></Relationships>
</file>

<file path=ppt/slideMasters/_rels/slideMaster62.xml.rels><?xml version="1.0" encoding="UTF-8" standalone="yes"?>
<Relationships xmlns="http://schemas.openxmlformats.org/package/2006/relationships"><Relationship Id="rId8" Type="http://schemas.openxmlformats.org/officeDocument/2006/relationships/slideLayout" Target="../slideLayouts/slideLayout671.xml"/><Relationship Id="rId13" Type="http://schemas.openxmlformats.org/officeDocument/2006/relationships/theme" Target="../theme/theme62.xml"/><Relationship Id="rId3" Type="http://schemas.openxmlformats.org/officeDocument/2006/relationships/slideLayout" Target="../slideLayouts/slideLayout666.xml"/><Relationship Id="rId7" Type="http://schemas.openxmlformats.org/officeDocument/2006/relationships/slideLayout" Target="../slideLayouts/slideLayout670.xml"/><Relationship Id="rId12" Type="http://schemas.openxmlformats.org/officeDocument/2006/relationships/slideLayout" Target="../slideLayouts/slideLayout675.xml"/><Relationship Id="rId2" Type="http://schemas.openxmlformats.org/officeDocument/2006/relationships/slideLayout" Target="../slideLayouts/slideLayout665.xml"/><Relationship Id="rId1" Type="http://schemas.openxmlformats.org/officeDocument/2006/relationships/slideLayout" Target="../slideLayouts/slideLayout664.xml"/><Relationship Id="rId6" Type="http://schemas.openxmlformats.org/officeDocument/2006/relationships/slideLayout" Target="../slideLayouts/slideLayout669.xml"/><Relationship Id="rId11" Type="http://schemas.openxmlformats.org/officeDocument/2006/relationships/slideLayout" Target="../slideLayouts/slideLayout674.xml"/><Relationship Id="rId5" Type="http://schemas.openxmlformats.org/officeDocument/2006/relationships/slideLayout" Target="../slideLayouts/slideLayout668.xml"/><Relationship Id="rId10" Type="http://schemas.openxmlformats.org/officeDocument/2006/relationships/slideLayout" Target="../slideLayouts/slideLayout673.xml"/><Relationship Id="rId4" Type="http://schemas.openxmlformats.org/officeDocument/2006/relationships/slideLayout" Target="../slideLayouts/slideLayout667.xml"/><Relationship Id="rId9" Type="http://schemas.openxmlformats.org/officeDocument/2006/relationships/slideLayout" Target="../slideLayouts/slideLayout672.xml"/></Relationships>
</file>

<file path=ppt/slideMasters/_rels/slideMaster63.xml.rels><?xml version="1.0" encoding="UTF-8" standalone="yes"?>
<Relationships xmlns="http://schemas.openxmlformats.org/package/2006/relationships"><Relationship Id="rId8" Type="http://schemas.openxmlformats.org/officeDocument/2006/relationships/slideLayout" Target="../slideLayouts/slideLayout683.xml"/><Relationship Id="rId13" Type="http://schemas.openxmlformats.org/officeDocument/2006/relationships/theme" Target="../theme/theme63.xml"/><Relationship Id="rId3" Type="http://schemas.openxmlformats.org/officeDocument/2006/relationships/slideLayout" Target="../slideLayouts/slideLayout678.xml"/><Relationship Id="rId7" Type="http://schemas.openxmlformats.org/officeDocument/2006/relationships/slideLayout" Target="../slideLayouts/slideLayout682.xml"/><Relationship Id="rId12" Type="http://schemas.openxmlformats.org/officeDocument/2006/relationships/slideLayout" Target="../slideLayouts/slideLayout687.xml"/><Relationship Id="rId2" Type="http://schemas.openxmlformats.org/officeDocument/2006/relationships/slideLayout" Target="../slideLayouts/slideLayout677.xml"/><Relationship Id="rId1" Type="http://schemas.openxmlformats.org/officeDocument/2006/relationships/slideLayout" Target="../slideLayouts/slideLayout676.xml"/><Relationship Id="rId6" Type="http://schemas.openxmlformats.org/officeDocument/2006/relationships/slideLayout" Target="../slideLayouts/slideLayout681.xml"/><Relationship Id="rId11" Type="http://schemas.openxmlformats.org/officeDocument/2006/relationships/slideLayout" Target="../slideLayouts/slideLayout686.xml"/><Relationship Id="rId5" Type="http://schemas.openxmlformats.org/officeDocument/2006/relationships/slideLayout" Target="../slideLayouts/slideLayout680.xml"/><Relationship Id="rId10" Type="http://schemas.openxmlformats.org/officeDocument/2006/relationships/slideLayout" Target="../slideLayouts/slideLayout685.xml"/><Relationship Id="rId4" Type="http://schemas.openxmlformats.org/officeDocument/2006/relationships/slideLayout" Target="../slideLayouts/slideLayout679.xml"/><Relationship Id="rId9" Type="http://schemas.openxmlformats.org/officeDocument/2006/relationships/slideLayout" Target="../slideLayouts/slideLayout684.xml"/></Relationships>
</file>

<file path=ppt/slideMasters/_rels/slideMaster64.xml.rels><?xml version="1.0" encoding="UTF-8" standalone="yes"?>
<Relationships xmlns="http://schemas.openxmlformats.org/package/2006/relationships"><Relationship Id="rId3" Type="http://schemas.openxmlformats.org/officeDocument/2006/relationships/slideLayout" Target="../slideLayouts/slideLayout690.xml"/><Relationship Id="rId2" Type="http://schemas.openxmlformats.org/officeDocument/2006/relationships/slideLayout" Target="../slideLayouts/slideLayout689.xml"/><Relationship Id="rId1" Type="http://schemas.openxmlformats.org/officeDocument/2006/relationships/slideLayout" Target="../slideLayouts/slideLayout688.xml"/><Relationship Id="rId5" Type="http://schemas.openxmlformats.org/officeDocument/2006/relationships/theme" Target="../theme/theme64.xml"/><Relationship Id="rId4" Type="http://schemas.openxmlformats.org/officeDocument/2006/relationships/slideLayout" Target="../slideLayouts/slideLayout691.xml"/></Relationships>
</file>

<file path=ppt/slideMasters/_rels/slideMaster65.xml.rels><?xml version="1.0" encoding="UTF-8" standalone="yes"?>
<Relationships xmlns="http://schemas.openxmlformats.org/package/2006/relationships"><Relationship Id="rId8" Type="http://schemas.openxmlformats.org/officeDocument/2006/relationships/slideLayout" Target="../slideLayouts/slideLayout699.xml"/><Relationship Id="rId13" Type="http://schemas.openxmlformats.org/officeDocument/2006/relationships/theme" Target="../theme/theme65.xml"/><Relationship Id="rId3" Type="http://schemas.openxmlformats.org/officeDocument/2006/relationships/slideLayout" Target="../slideLayouts/slideLayout694.xml"/><Relationship Id="rId7" Type="http://schemas.openxmlformats.org/officeDocument/2006/relationships/slideLayout" Target="../slideLayouts/slideLayout698.xml"/><Relationship Id="rId12" Type="http://schemas.openxmlformats.org/officeDocument/2006/relationships/slideLayout" Target="../slideLayouts/slideLayout703.xml"/><Relationship Id="rId2" Type="http://schemas.openxmlformats.org/officeDocument/2006/relationships/slideLayout" Target="../slideLayouts/slideLayout693.xml"/><Relationship Id="rId1" Type="http://schemas.openxmlformats.org/officeDocument/2006/relationships/slideLayout" Target="../slideLayouts/slideLayout692.xml"/><Relationship Id="rId6" Type="http://schemas.openxmlformats.org/officeDocument/2006/relationships/slideLayout" Target="../slideLayouts/slideLayout697.xml"/><Relationship Id="rId11" Type="http://schemas.openxmlformats.org/officeDocument/2006/relationships/slideLayout" Target="../slideLayouts/slideLayout702.xml"/><Relationship Id="rId5" Type="http://schemas.openxmlformats.org/officeDocument/2006/relationships/slideLayout" Target="../slideLayouts/slideLayout696.xml"/><Relationship Id="rId10" Type="http://schemas.openxmlformats.org/officeDocument/2006/relationships/slideLayout" Target="../slideLayouts/slideLayout701.xml"/><Relationship Id="rId4" Type="http://schemas.openxmlformats.org/officeDocument/2006/relationships/slideLayout" Target="../slideLayouts/slideLayout695.xml"/><Relationship Id="rId9" Type="http://schemas.openxmlformats.org/officeDocument/2006/relationships/slideLayout" Target="../slideLayouts/slideLayout700.xml"/><Relationship Id="rId14" Type="http://schemas.openxmlformats.org/officeDocument/2006/relationships/image" Target="../media/image1.png"/></Relationships>
</file>

<file path=ppt/slideMasters/_rels/slideMaster66.xml.rels><?xml version="1.0" encoding="UTF-8" standalone="yes"?>
<Relationships xmlns="http://schemas.openxmlformats.org/package/2006/relationships"><Relationship Id="rId3" Type="http://schemas.openxmlformats.org/officeDocument/2006/relationships/theme" Target="../theme/theme66.xml"/><Relationship Id="rId2" Type="http://schemas.openxmlformats.org/officeDocument/2006/relationships/slideLayout" Target="../slideLayouts/slideLayout705.xml"/><Relationship Id="rId1" Type="http://schemas.openxmlformats.org/officeDocument/2006/relationships/slideLayout" Target="../slideLayouts/slideLayout704.xml"/></Relationships>
</file>

<file path=ppt/slideMasters/_rels/slideMaster67.xml.rels><?xml version="1.0" encoding="UTF-8" standalone="yes"?>
<Relationships xmlns="http://schemas.openxmlformats.org/package/2006/relationships"><Relationship Id="rId8" Type="http://schemas.openxmlformats.org/officeDocument/2006/relationships/slideLayout" Target="../slideLayouts/slideLayout713.xml"/><Relationship Id="rId13" Type="http://schemas.openxmlformats.org/officeDocument/2006/relationships/image" Target="../media/image1.png"/><Relationship Id="rId3" Type="http://schemas.openxmlformats.org/officeDocument/2006/relationships/slideLayout" Target="../slideLayouts/slideLayout708.xml"/><Relationship Id="rId7" Type="http://schemas.openxmlformats.org/officeDocument/2006/relationships/slideLayout" Target="../slideLayouts/slideLayout712.xml"/><Relationship Id="rId12" Type="http://schemas.openxmlformats.org/officeDocument/2006/relationships/theme" Target="../theme/theme67.xml"/><Relationship Id="rId2" Type="http://schemas.openxmlformats.org/officeDocument/2006/relationships/slideLayout" Target="../slideLayouts/slideLayout707.xml"/><Relationship Id="rId1" Type="http://schemas.openxmlformats.org/officeDocument/2006/relationships/slideLayout" Target="../slideLayouts/slideLayout706.xml"/><Relationship Id="rId6" Type="http://schemas.openxmlformats.org/officeDocument/2006/relationships/slideLayout" Target="../slideLayouts/slideLayout711.xml"/><Relationship Id="rId11" Type="http://schemas.openxmlformats.org/officeDocument/2006/relationships/slideLayout" Target="../slideLayouts/slideLayout716.xml"/><Relationship Id="rId5" Type="http://schemas.openxmlformats.org/officeDocument/2006/relationships/slideLayout" Target="../slideLayouts/slideLayout710.xml"/><Relationship Id="rId10" Type="http://schemas.openxmlformats.org/officeDocument/2006/relationships/slideLayout" Target="../slideLayouts/slideLayout715.xml"/><Relationship Id="rId4" Type="http://schemas.openxmlformats.org/officeDocument/2006/relationships/slideLayout" Target="../slideLayouts/slideLayout709.xml"/><Relationship Id="rId9" Type="http://schemas.openxmlformats.org/officeDocument/2006/relationships/slideLayout" Target="../slideLayouts/slideLayout714.xml"/></Relationships>
</file>

<file path=ppt/slideMasters/_rels/slideMaster68.xml.rels><?xml version="1.0" encoding="UTF-8" standalone="yes"?>
<Relationships xmlns="http://schemas.openxmlformats.org/package/2006/relationships"><Relationship Id="rId8" Type="http://schemas.openxmlformats.org/officeDocument/2006/relationships/slideLayout" Target="../slideLayouts/slideLayout724.xml"/><Relationship Id="rId13" Type="http://schemas.openxmlformats.org/officeDocument/2006/relationships/image" Target="../media/image1.png"/><Relationship Id="rId3" Type="http://schemas.openxmlformats.org/officeDocument/2006/relationships/slideLayout" Target="../slideLayouts/slideLayout719.xml"/><Relationship Id="rId7" Type="http://schemas.openxmlformats.org/officeDocument/2006/relationships/slideLayout" Target="../slideLayouts/slideLayout723.xml"/><Relationship Id="rId12" Type="http://schemas.openxmlformats.org/officeDocument/2006/relationships/theme" Target="../theme/theme68.xml"/><Relationship Id="rId2" Type="http://schemas.openxmlformats.org/officeDocument/2006/relationships/slideLayout" Target="../slideLayouts/slideLayout718.xml"/><Relationship Id="rId1" Type="http://schemas.openxmlformats.org/officeDocument/2006/relationships/slideLayout" Target="../slideLayouts/slideLayout717.xml"/><Relationship Id="rId6" Type="http://schemas.openxmlformats.org/officeDocument/2006/relationships/slideLayout" Target="../slideLayouts/slideLayout722.xml"/><Relationship Id="rId11" Type="http://schemas.openxmlformats.org/officeDocument/2006/relationships/slideLayout" Target="../slideLayouts/slideLayout727.xml"/><Relationship Id="rId5" Type="http://schemas.openxmlformats.org/officeDocument/2006/relationships/slideLayout" Target="../slideLayouts/slideLayout721.xml"/><Relationship Id="rId10" Type="http://schemas.openxmlformats.org/officeDocument/2006/relationships/slideLayout" Target="../slideLayouts/slideLayout726.xml"/><Relationship Id="rId4" Type="http://schemas.openxmlformats.org/officeDocument/2006/relationships/slideLayout" Target="../slideLayouts/slideLayout720.xml"/><Relationship Id="rId9" Type="http://schemas.openxmlformats.org/officeDocument/2006/relationships/slideLayout" Target="../slideLayouts/slideLayout725.xml"/></Relationships>
</file>

<file path=ppt/slideMasters/_rels/slideMaster69.xml.rels><?xml version="1.0" encoding="UTF-8" standalone="yes"?>
<Relationships xmlns="http://schemas.openxmlformats.org/package/2006/relationships"><Relationship Id="rId8" Type="http://schemas.openxmlformats.org/officeDocument/2006/relationships/slideLayout" Target="../slideLayouts/slideLayout735.xml"/><Relationship Id="rId13" Type="http://schemas.openxmlformats.org/officeDocument/2006/relationships/theme" Target="../theme/theme69.xml"/><Relationship Id="rId3" Type="http://schemas.openxmlformats.org/officeDocument/2006/relationships/slideLayout" Target="../slideLayouts/slideLayout730.xml"/><Relationship Id="rId7" Type="http://schemas.openxmlformats.org/officeDocument/2006/relationships/slideLayout" Target="../slideLayouts/slideLayout734.xml"/><Relationship Id="rId12" Type="http://schemas.openxmlformats.org/officeDocument/2006/relationships/slideLayout" Target="../slideLayouts/slideLayout739.xml"/><Relationship Id="rId2" Type="http://schemas.openxmlformats.org/officeDocument/2006/relationships/slideLayout" Target="../slideLayouts/slideLayout729.xml"/><Relationship Id="rId1" Type="http://schemas.openxmlformats.org/officeDocument/2006/relationships/slideLayout" Target="../slideLayouts/slideLayout728.xml"/><Relationship Id="rId6" Type="http://schemas.openxmlformats.org/officeDocument/2006/relationships/slideLayout" Target="../slideLayouts/slideLayout733.xml"/><Relationship Id="rId11" Type="http://schemas.openxmlformats.org/officeDocument/2006/relationships/slideLayout" Target="../slideLayouts/slideLayout738.xml"/><Relationship Id="rId5" Type="http://schemas.openxmlformats.org/officeDocument/2006/relationships/slideLayout" Target="../slideLayouts/slideLayout732.xml"/><Relationship Id="rId10" Type="http://schemas.openxmlformats.org/officeDocument/2006/relationships/slideLayout" Target="../slideLayouts/slideLayout737.xml"/><Relationship Id="rId4" Type="http://schemas.openxmlformats.org/officeDocument/2006/relationships/slideLayout" Target="../slideLayouts/slideLayout731.xml"/><Relationship Id="rId9" Type="http://schemas.openxmlformats.org/officeDocument/2006/relationships/slideLayout" Target="../slideLayouts/slideLayout736.xml"/></Relationships>
</file>

<file path=ppt/slideMasters/_rels/slideMaster70.xml.rels><?xml version="1.0" encoding="UTF-8" standalone="yes"?>
<Relationships xmlns="http://schemas.openxmlformats.org/package/2006/relationships"><Relationship Id="rId8" Type="http://schemas.openxmlformats.org/officeDocument/2006/relationships/slideLayout" Target="../slideLayouts/slideLayout747.xml"/><Relationship Id="rId13" Type="http://schemas.openxmlformats.org/officeDocument/2006/relationships/theme" Target="../theme/theme70.xml"/><Relationship Id="rId3" Type="http://schemas.openxmlformats.org/officeDocument/2006/relationships/slideLayout" Target="../slideLayouts/slideLayout742.xml"/><Relationship Id="rId7" Type="http://schemas.openxmlformats.org/officeDocument/2006/relationships/slideLayout" Target="../slideLayouts/slideLayout746.xml"/><Relationship Id="rId12" Type="http://schemas.openxmlformats.org/officeDocument/2006/relationships/slideLayout" Target="../slideLayouts/slideLayout751.xml"/><Relationship Id="rId2" Type="http://schemas.openxmlformats.org/officeDocument/2006/relationships/slideLayout" Target="../slideLayouts/slideLayout741.xml"/><Relationship Id="rId1" Type="http://schemas.openxmlformats.org/officeDocument/2006/relationships/slideLayout" Target="../slideLayouts/slideLayout740.xml"/><Relationship Id="rId6" Type="http://schemas.openxmlformats.org/officeDocument/2006/relationships/slideLayout" Target="../slideLayouts/slideLayout745.xml"/><Relationship Id="rId11" Type="http://schemas.openxmlformats.org/officeDocument/2006/relationships/slideLayout" Target="../slideLayouts/slideLayout750.xml"/><Relationship Id="rId5" Type="http://schemas.openxmlformats.org/officeDocument/2006/relationships/slideLayout" Target="../slideLayouts/slideLayout744.xml"/><Relationship Id="rId10" Type="http://schemas.openxmlformats.org/officeDocument/2006/relationships/slideLayout" Target="../slideLayouts/slideLayout749.xml"/><Relationship Id="rId4" Type="http://schemas.openxmlformats.org/officeDocument/2006/relationships/slideLayout" Target="../slideLayouts/slideLayout743.xml"/><Relationship Id="rId9" Type="http://schemas.openxmlformats.org/officeDocument/2006/relationships/slideLayout" Target="../slideLayouts/slideLayout748.xml"/></Relationships>
</file>

<file path=ppt/slideMasters/_rels/slideMaster71.xml.rels><?xml version="1.0" encoding="UTF-8" standalone="yes"?>
<Relationships xmlns="http://schemas.openxmlformats.org/package/2006/relationships"><Relationship Id="rId8" Type="http://schemas.openxmlformats.org/officeDocument/2006/relationships/slideLayout" Target="../slideLayouts/slideLayout759.xml"/><Relationship Id="rId13" Type="http://schemas.openxmlformats.org/officeDocument/2006/relationships/theme" Target="../theme/theme71.xml"/><Relationship Id="rId3" Type="http://schemas.openxmlformats.org/officeDocument/2006/relationships/slideLayout" Target="../slideLayouts/slideLayout754.xml"/><Relationship Id="rId7" Type="http://schemas.openxmlformats.org/officeDocument/2006/relationships/slideLayout" Target="../slideLayouts/slideLayout758.xml"/><Relationship Id="rId12" Type="http://schemas.openxmlformats.org/officeDocument/2006/relationships/slideLayout" Target="../slideLayouts/slideLayout763.xml"/><Relationship Id="rId2" Type="http://schemas.openxmlformats.org/officeDocument/2006/relationships/slideLayout" Target="../slideLayouts/slideLayout753.xml"/><Relationship Id="rId1" Type="http://schemas.openxmlformats.org/officeDocument/2006/relationships/slideLayout" Target="../slideLayouts/slideLayout752.xml"/><Relationship Id="rId6" Type="http://schemas.openxmlformats.org/officeDocument/2006/relationships/slideLayout" Target="../slideLayouts/slideLayout757.xml"/><Relationship Id="rId11" Type="http://schemas.openxmlformats.org/officeDocument/2006/relationships/slideLayout" Target="../slideLayouts/slideLayout762.xml"/><Relationship Id="rId5" Type="http://schemas.openxmlformats.org/officeDocument/2006/relationships/slideLayout" Target="../slideLayouts/slideLayout756.xml"/><Relationship Id="rId10" Type="http://schemas.openxmlformats.org/officeDocument/2006/relationships/slideLayout" Target="../slideLayouts/slideLayout761.xml"/><Relationship Id="rId4" Type="http://schemas.openxmlformats.org/officeDocument/2006/relationships/slideLayout" Target="../slideLayouts/slideLayout755.xml"/><Relationship Id="rId9" Type="http://schemas.openxmlformats.org/officeDocument/2006/relationships/slideLayout" Target="../slideLayouts/slideLayout760.xml"/></Relationships>
</file>

<file path=ppt/slideMasters/_rels/slideMaster72.xml.rels><?xml version="1.0" encoding="UTF-8" standalone="yes"?>
<Relationships xmlns="http://schemas.openxmlformats.org/package/2006/relationships"><Relationship Id="rId3" Type="http://schemas.openxmlformats.org/officeDocument/2006/relationships/theme" Target="../theme/theme72.xml"/><Relationship Id="rId2" Type="http://schemas.openxmlformats.org/officeDocument/2006/relationships/slideLayout" Target="../slideLayouts/slideLayout765.xml"/><Relationship Id="rId1" Type="http://schemas.openxmlformats.org/officeDocument/2006/relationships/slideLayout" Target="../slideLayouts/slideLayout764.xml"/></Relationships>
</file>

<file path=ppt/slideMasters/_rels/slideMaster73.xml.rels><?xml version="1.0" encoding="UTF-8" standalone="yes"?>
<Relationships xmlns="http://schemas.openxmlformats.org/package/2006/relationships"><Relationship Id="rId8" Type="http://schemas.openxmlformats.org/officeDocument/2006/relationships/slideLayout" Target="../slideLayouts/slideLayout773.xml"/><Relationship Id="rId13" Type="http://schemas.openxmlformats.org/officeDocument/2006/relationships/image" Target="../media/image1.png"/><Relationship Id="rId3" Type="http://schemas.openxmlformats.org/officeDocument/2006/relationships/slideLayout" Target="../slideLayouts/slideLayout768.xml"/><Relationship Id="rId7" Type="http://schemas.openxmlformats.org/officeDocument/2006/relationships/slideLayout" Target="../slideLayouts/slideLayout772.xml"/><Relationship Id="rId12" Type="http://schemas.openxmlformats.org/officeDocument/2006/relationships/theme" Target="../theme/theme73.xml"/><Relationship Id="rId2" Type="http://schemas.openxmlformats.org/officeDocument/2006/relationships/slideLayout" Target="../slideLayouts/slideLayout767.xml"/><Relationship Id="rId1" Type="http://schemas.openxmlformats.org/officeDocument/2006/relationships/slideLayout" Target="../slideLayouts/slideLayout766.xml"/><Relationship Id="rId6" Type="http://schemas.openxmlformats.org/officeDocument/2006/relationships/slideLayout" Target="../slideLayouts/slideLayout771.xml"/><Relationship Id="rId11" Type="http://schemas.openxmlformats.org/officeDocument/2006/relationships/slideLayout" Target="../slideLayouts/slideLayout776.xml"/><Relationship Id="rId5" Type="http://schemas.openxmlformats.org/officeDocument/2006/relationships/slideLayout" Target="../slideLayouts/slideLayout770.xml"/><Relationship Id="rId10" Type="http://schemas.openxmlformats.org/officeDocument/2006/relationships/slideLayout" Target="../slideLayouts/slideLayout775.xml"/><Relationship Id="rId4" Type="http://schemas.openxmlformats.org/officeDocument/2006/relationships/slideLayout" Target="../slideLayouts/slideLayout769.xml"/><Relationship Id="rId9" Type="http://schemas.openxmlformats.org/officeDocument/2006/relationships/slideLayout" Target="../slideLayouts/slideLayout774.xml"/></Relationships>
</file>

<file path=ppt/slideMasters/_rels/slideMaster74.xml.rels><?xml version="1.0" encoding="UTF-8" standalone="yes"?>
<Relationships xmlns="http://schemas.openxmlformats.org/package/2006/relationships"><Relationship Id="rId3" Type="http://schemas.openxmlformats.org/officeDocument/2006/relationships/theme" Target="../theme/theme74.xml"/><Relationship Id="rId2" Type="http://schemas.openxmlformats.org/officeDocument/2006/relationships/slideLayout" Target="../slideLayouts/slideLayout778.xml"/><Relationship Id="rId1" Type="http://schemas.openxmlformats.org/officeDocument/2006/relationships/slideLayout" Target="../slideLayouts/slideLayout777.xml"/></Relationships>
</file>

<file path=ppt/slideMasters/_rels/slideMaster75.xml.rels><?xml version="1.0" encoding="UTF-8" standalone="yes"?>
<Relationships xmlns="http://schemas.openxmlformats.org/package/2006/relationships"><Relationship Id="rId8" Type="http://schemas.openxmlformats.org/officeDocument/2006/relationships/slideLayout" Target="../slideLayouts/slideLayout786.xml"/><Relationship Id="rId13" Type="http://schemas.openxmlformats.org/officeDocument/2006/relationships/theme" Target="../theme/theme75.xml"/><Relationship Id="rId3" Type="http://schemas.openxmlformats.org/officeDocument/2006/relationships/slideLayout" Target="../slideLayouts/slideLayout781.xml"/><Relationship Id="rId7" Type="http://schemas.openxmlformats.org/officeDocument/2006/relationships/slideLayout" Target="../slideLayouts/slideLayout785.xml"/><Relationship Id="rId12" Type="http://schemas.openxmlformats.org/officeDocument/2006/relationships/slideLayout" Target="../slideLayouts/slideLayout790.xml"/><Relationship Id="rId2" Type="http://schemas.openxmlformats.org/officeDocument/2006/relationships/slideLayout" Target="../slideLayouts/slideLayout780.xml"/><Relationship Id="rId1" Type="http://schemas.openxmlformats.org/officeDocument/2006/relationships/slideLayout" Target="../slideLayouts/slideLayout779.xml"/><Relationship Id="rId6" Type="http://schemas.openxmlformats.org/officeDocument/2006/relationships/slideLayout" Target="../slideLayouts/slideLayout784.xml"/><Relationship Id="rId11" Type="http://schemas.openxmlformats.org/officeDocument/2006/relationships/slideLayout" Target="../slideLayouts/slideLayout789.xml"/><Relationship Id="rId5" Type="http://schemas.openxmlformats.org/officeDocument/2006/relationships/slideLayout" Target="../slideLayouts/slideLayout783.xml"/><Relationship Id="rId10" Type="http://schemas.openxmlformats.org/officeDocument/2006/relationships/slideLayout" Target="../slideLayouts/slideLayout788.xml"/><Relationship Id="rId4" Type="http://schemas.openxmlformats.org/officeDocument/2006/relationships/slideLayout" Target="../slideLayouts/slideLayout782.xml"/><Relationship Id="rId9" Type="http://schemas.openxmlformats.org/officeDocument/2006/relationships/slideLayout" Target="../slideLayouts/slideLayout787.xml"/></Relationships>
</file>

<file path=ppt/slideMasters/_rels/slideMaster76.xml.rels><?xml version="1.0" encoding="UTF-8" standalone="yes"?>
<Relationships xmlns="http://schemas.openxmlformats.org/package/2006/relationships"><Relationship Id="rId8" Type="http://schemas.openxmlformats.org/officeDocument/2006/relationships/slideLayout" Target="../slideLayouts/slideLayout798.xml"/><Relationship Id="rId13" Type="http://schemas.openxmlformats.org/officeDocument/2006/relationships/theme" Target="../theme/theme76.xml"/><Relationship Id="rId3" Type="http://schemas.openxmlformats.org/officeDocument/2006/relationships/slideLayout" Target="../slideLayouts/slideLayout793.xml"/><Relationship Id="rId7" Type="http://schemas.openxmlformats.org/officeDocument/2006/relationships/slideLayout" Target="../slideLayouts/slideLayout797.xml"/><Relationship Id="rId12" Type="http://schemas.openxmlformats.org/officeDocument/2006/relationships/slideLayout" Target="../slideLayouts/slideLayout802.xml"/><Relationship Id="rId2" Type="http://schemas.openxmlformats.org/officeDocument/2006/relationships/slideLayout" Target="../slideLayouts/slideLayout792.xml"/><Relationship Id="rId1" Type="http://schemas.openxmlformats.org/officeDocument/2006/relationships/slideLayout" Target="../slideLayouts/slideLayout791.xml"/><Relationship Id="rId6" Type="http://schemas.openxmlformats.org/officeDocument/2006/relationships/slideLayout" Target="../slideLayouts/slideLayout796.xml"/><Relationship Id="rId11" Type="http://schemas.openxmlformats.org/officeDocument/2006/relationships/slideLayout" Target="../slideLayouts/slideLayout801.xml"/><Relationship Id="rId5" Type="http://schemas.openxmlformats.org/officeDocument/2006/relationships/slideLayout" Target="../slideLayouts/slideLayout795.xml"/><Relationship Id="rId10" Type="http://schemas.openxmlformats.org/officeDocument/2006/relationships/slideLayout" Target="../slideLayouts/slideLayout800.xml"/><Relationship Id="rId4" Type="http://schemas.openxmlformats.org/officeDocument/2006/relationships/slideLayout" Target="../slideLayouts/slideLayout794.xml"/><Relationship Id="rId9" Type="http://schemas.openxmlformats.org/officeDocument/2006/relationships/slideLayout" Target="../slideLayouts/slideLayout799.xml"/></Relationships>
</file>

<file path=ppt/slideMasters/_rels/slideMaster77.xml.rels><?xml version="1.0" encoding="UTF-8" standalone="yes"?>
<Relationships xmlns="http://schemas.openxmlformats.org/package/2006/relationships"><Relationship Id="rId8" Type="http://schemas.openxmlformats.org/officeDocument/2006/relationships/slideLayout" Target="../slideLayouts/slideLayout810.xml"/><Relationship Id="rId13" Type="http://schemas.openxmlformats.org/officeDocument/2006/relationships/theme" Target="../theme/theme77.xml"/><Relationship Id="rId3" Type="http://schemas.openxmlformats.org/officeDocument/2006/relationships/slideLayout" Target="../slideLayouts/slideLayout805.xml"/><Relationship Id="rId7" Type="http://schemas.openxmlformats.org/officeDocument/2006/relationships/slideLayout" Target="../slideLayouts/slideLayout809.xml"/><Relationship Id="rId12" Type="http://schemas.openxmlformats.org/officeDocument/2006/relationships/slideLayout" Target="../slideLayouts/slideLayout814.xml"/><Relationship Id="rId2" Type="http://schemas.openxmlformats.org/officeDocument/2006/relationships/slideLayout" Target="../slideLayouts/slideLayout804.xml"/><Relationship Id="rId1" Type="http://schemas.openxmlformats.org/officeDocument/2006/relationships/slideLayout" Target="../slideLayouts/slideLayout803.xml"/><Relationship Id="rId6" Type="http://schemas.openxmlformats.org/officeDocument/2006/relationships/slideLayout" Target="../slideLayouts/slideLayout808.xml"/><Relationship Id="rId11" Type="http://schemas.openxmlformats.org/officeDocument/2006/relationships/slideLayout" Target="../slideLayouts/slideLayout813.xml"/><Relationship Id="rId5" Type="http://schemas.openxmlformats.org/officeDocument/2006/relationships/slideLayout" Target="../slideLayouts/slideLayout807.xml"/><Relationship Id="rId10" Type="http://schemas.openxmlformats.org/officeDocument/2006/relationships/slideLayout" Target="../slideLayouts/slideLayout812.xml"/><Relationship Id="rId4" Type="http://schemas.openxmlformats.org/officeDocument/2006/relationships/slideLayout" Target="../slideLayouts/slideLayout806.xml"/><Relationship Id="rId9" Type="http://schemas.openxmlformats.org/officeDocument/2006/relationships/slideLayout" Target="../slideLayouts/slideLayout811.xml"/></Relationships>
</file>

<file path=ppt/slideMasters/_rels/slideMaster78.xml.rels><?xml version="1.0" encoding="UTF-8" standalone="yes"?>
<Relationships xmlns="http://schemas.openxmlformats.org/package/2006/relationships"><Relationship Id="rId3" Type="http://schemas.openxmlformats.org/officeDocument/2006/relationships/slideLayout" Target="../slideLayouts/slideLayout817.xml"/><Relationship Id="rId2" Type="http://schemas.openxmlformats.org/officeDocument/2006/relationships/slideLayout" Target="../slideLayouts/slideLayout816.xml"/><Relationship Id="rId1" Type="http://schemas.openxmlformats.org/officeDocument/2006/relationships/slideLayout" Target="../slideLayouts/slideLayout815.xml"/><Relationship Id="rId5" Type="http://schemas.openxmlformats.org/officeDocument/2006/relationships/theme" Target="../theme/theme78.xml"/><Relationship Id="rId4" Type="http://schemas.openxmlformats.org/officeDocument/2006/relationships/slideLayout" Target="../slideLayouts/slideLayout818.xml"/></Relationships>
</file>

<file path=ppt/slideMasters/_rels/slideMaster79.xml.rels><?xml version="1.0" encoding="UTF-8" standalone="yes"?>
<Relationships xmlns="http://schemas.openxmlformats.org/package/2006/relationships"><Relationship Id="rId8" Type="http://schemas.openxmlformats.org/officeDocument/2006/relationships/slideLayout" Target="../slideLayouts/slideLayout826.xml"/><Relationship Id="rId3" Type="http://schemas.openxmlformats.org/officeDocument/2006/relationships/slideLayout" Target="../slideLayouts/slideLayout821.xml"/><Relationship Id="rId7" Type="http://schemas.openxmlformats.org/officeDocument/2006/relationships/slideLayout" Target="../slideLayouts/slideLayout825.xml"/><Relationship Id="rId12" Type="http://schemas.openxmlformats.org/officeDocument/2006/relationships/theme" Target="../theme/theme79.xml"/><Relationship Id="rId2" Type="http://schemas.openxmlformats.org/officeDocument/2006/relationships/slideLayout" Target="../slideLayouts/slideLayout820.xml"/><Relationship Id="rId1" Type="http://schemas.openxmlformats.org/officeDocument/2006/relationships/slideLayout" Target="../slideLayouts/slideLayout819.xml"/><Relationship Id="rId6" Type="http://schemas.openxmlformats.org/officeDocument/2006/relationships/slideLayout" Target="../slideLayouts/slideLayout824.xml"/><Relationship Id="rId11" Type="http://schemas.openxmlformats.org/officeDocument/2006/relationships/slideLayout" Target="../slideLayouts/slideLayout829.xml"/><Relationship Id="rId5" Type="http://schemas.openxmlformats.org/officeDocument/2006/relationships/slideLayout" Target="../slideLayouts/slideLayout823.xml"/><Relationship Id="rId10" Type="http://schemas.openxmlformats.org/officeDocument/2006/relationships/slideLayout" Target="../slideLayouts/slideLayout828.xml"/><Relationship Id="rId4" Type="http://schemas.openxmlformats.org/officeDocument/2006/relationships/slideLayout" Target="../slideLayouts/slideLayout822.xml"/><Relationship Id="rId9" Type="http://schemas.openxmlformats.org/officeDocument/2006/relationships/slideLayout" Target="../slideLayouts/slideLayout827.xml"/></Relationships>
</file>

<file path=ppt/slideMasters/_rels/slideMaster80.xml.rels><?xml version="1.0" encoding="UTF-8" standalone="yes"?>
<Relationships xmlns="http://schemas.openxmlformats.org/package/2006/relationships"><Relationship Id="rId8" Type="http://schemas.openxmlformats.org/officeDocument/2006/relationships/slideLayout" Target="../slideLayouts/slideLayout837.xml"/><Relationship Id="rId13" Type="http://schemas.openxmlformats.org/officeDocument/2006/relationships/theme" Target="../theme/theme80.xml"/><Relationship Id="rId3" Type="http://schemas.openxmlformats.org/officeDocument/2006/relationships/slideLayout" Target="../slideLayouts/slideLayout832.xml"/><Relationship Id="rId7" Type="http://schemas.openxmlformats.org/officeDocument/2006/relationships/slideLayout" Target="../slideLayouts/slideLayout836.xml"/><Relationship Id="rId12" Type="http://schemas.openxmlformats.org/officeDocument/2006/relationships/slideLayout" Target="../slideLayouts/slideLayout841.xml"/><Relationship Id="rId2" Type="http://schemas.openxmlformats.org/officeDocument/2006/relationships/slideLayout" Target="../slideLayouts/slideLayout831.xml"/><Relationship Id="rId1" Type="http://schemas.openxmlformats.org/officeDocument/2006/relationships/slideLayout" Target="../slideLayouts/slideLayout830.xml"/><Relationship Id="rId6" Type="http://schemas.openxmlformats.org/officeDocument/2006/relationships/slideLayout" Target="../slideLayouts/slideLayout835.xml"/><Relationship Id="rId11" Type="http://schemas.openxmlformats.org/officeDocument/2006/relationships/slideLayout" Target="../slideLayouts/slideLayout840.xml"/><Relationship Id="rId5" Type="http://schemas.openxmlformats.org/officeDocument/2006/relationships/slideLayout" Target="../slideLayouts/slideLayout834.xml"/><Relationship Id="rId10" Type="http://schemas.openxmlformats.org/officeDocument/2006/relationships/slideLayout" Target="../slideLayouts/slideLayout839.xml"/><Relationship Id="rId4" Type="http://schemas.openxmlformats.org/officeDocument/2006/relationships/slideLayout" Target="../slideLayouts/slideLayout833.xml"/><Relationship Id="rId9" Type="http://schemas.openxmlformats.org/officeDocument/2006/relationships/slideLayout" Target="../slideLayouts/slideLayout838.xml"/></Relationships>
</file>

<file path=ppt/slideMasters/_rels/slideMaster81.xml.rels><?xml version="1.0" encoding="UTF-8" standalone="yes"?>
<Relationships xmlns="http://schemas.openxmlformats.org/package/2006/relationships"><Relationship Id="rId8" Type="http://schemas.openxmlformats.org/officeDocument/2006/relationships/slideLayout" Target="../slideLayouts/slideLayout849.xml"/><Relationship Id="rId3" Type="http://schemas.openxmlformats.org/officeDocument/2006/relationships/slideLayout" Target="../slideLayouts/slideLayout844.xml"/><Relationship Id="rId7" Type="http://schemas.openxmlformats.org/officeDocument/2006/relationships/slideLayout" Target="../slideLayouts/slideLayout848.xml"/><Relationship Id="rId12" Type="http://schemas.openxmlformats.org/officeDocument/2006/relationships/theme" Target="../theme/theme81.xml"/><Relationship Id="rId2" Type="http://schemas.openxmlformats.org/officeDocument/2006/relationships/slideLayout" Target="../slideLayouts/slideLayout843.xml"/><Relationship Id="rId1" Type="http://schemas.openxmlformats.org/officeDocument/2006/relationships/slideLayout" Target="../slideLayouts/slideLayout842.xml"/><Relationship Id="rId6" Type="http://schemas.openxmlformats.org/officeDocument/2006/relationships/slideLayout" Target="../slideLayouts/slideLayout847.xml"/><Relationship Id="rId11" Type="http://schemas.openxmlformats.org/officeDocument/2006/relationships/slideLayout" Target="../slideLayouts/slideLayout852.xml"/><Relationship Id="rId5" Type="http://schemas.openxmlformats.org/officeDocument/2006/relationships/slideLayout" Target="../slideLayouts/slideLayout846.xml"/><Relationship Id="rId10" Type="http://schemas.openxmlformats.org/officeDocument/2006/relationships/slideLayout" Target="../slideLayouts/slideLayout851.xml"/><Relationship Id="rId4" Type="http://schemas.openxmlformats.org/officeDocument/2006/relationships/slideLayout" Target="../slideLayouts/slideLayout845.xml"/><Relationship Id="rId9" Type="http://schemas.openxmlformats.org/officeDocument/2006/relationships/slideLayout" Target="../slideLayouts/slideLayout850.xml"/></Relationships>
</file>

<file path=ppt/slideMasters/_rels/slideMaster82.xml.rels><?xml version="1.0" encoding="UTF-8" standalone="yes"?>
<Relationships xmlns="http://schemas.openxmlformats.org/package/2006/relationships"><Relationship Id="rId8" Type="http://schemas.openxmlformats.org/officeDocument/2006/relationships/slideLayout" Target="../slideLayouts/slideLayout860.xml"/><Relationship Id="rId3" Type="http://schemas.openxmlformats.org/officeDocument/2006/relationships/slideLayout" Target="../slideLayouts/slideLayout855.xml"/><Relationship Id="rId7" Type="http://schemas.openxmlformats.org/officeDocument/2006/relationships/slideLayout" Target="../slideLayouts/slideLayout859.xml"/><Relationship Id="rId2" Type="http://schemas.openxmlformats.org/officeDocument/2006/relationships/slideLayout" Target="../slideLayouts/slideLayout854.xml"/><Relationship Id="rId1" Type="http://schemas.openxmlformats.org/officeDocument/2006/relationships/slideLayout" Target="../slideLayouts/slideLayout853.xml"/><Relationship Id="rId6" Type="http://schemas.openxmlformats.org/officeDocument/2006/relationships/slideLayout" Target="../slideLayouts/slideLayout858.xml"/><Relationship Id="rId11" Type="http://schemas.openxmlformats.org/officeDocument/2006/relationships/theme" Target="../theme/theme82.xml"/><Relationship Id="rId5" Type="http://schemas.openxmlformats.org/officeDocument/2006/relationships/slideLayout" Target="../slideLayouts/slideLayout857.xml"/><Relationship Id="rId10" Type="http://schemas.openxmlformats.org/officeDocument/2006/relationships/slideLayout" Target="../slideLayouts/slideLayout862.xml"/><Relationship Id="rId4" Type="http://schemas.openxmlformats.org/officeDocument/2006/relationships/slideLayout" Target="../slideLayouts/slideLayout856.xml"/><Relationship Id="rId9" Type="http://schemas.openxmlformats.org/officeDocument/2006/relationships/slideLayout" Target="../slideLayouts/slideLayout861.xml"/></Relationships>
</file>

<file path=ppt/slideMasters/_rels/slideMaster83.xml.rels><?xml version="1.0" encoding="UTF-8" standalone="yes"?>
<Relationships xmlns="http://schemas.openxmlformats.org/package/2006/relationships"><Relationship Id="rId8" Type="http://schemas.openxmlformats.org/officeDocument/2006/relationships/slideLayout" Target="../slideLayouts/slideLayout870.xml"/><Relationship Id="rId13" Type="http://schemas.openxmlformats.org/officeDocument/2006/relationships/theme" Target="../theme/theme83.xml"/><Relationship Id="rId3" Type="http://schemas.openxmlformats.org/officeDocument/2006/relationships/slideLayout" Target="../slideLayouts/slideLayout865.xml"/><Relationship Id="rId7" Type="http://schemas.openxmlformats.org/officeDocument/2006/relationships/slideLayout" Target="../slideLayouts/slideLayout869.xml"/><Relationship Id="rId12" Type="http://schemas.openxmlformats.org/officeDocument/2006/relationships/slideLayout" Target="../slideLayouts/slideLayout874.xml"/><Relationship Id="rId2" Type="http://schemas.openxmlformats.org/officeDocument/2006/relationships/slideLayout" Target="../slideLayouts/slideLayout864.xml"/><Relationship Id="rId1" Type="http://schemas.openxmlformats.org/officeDocument/2006/relationships/slideLayout" Target="../slideLayouts/slideLayout863.xml"/><Relationship Id="rId6" Type="http://schemas.openxmlformats.org/officeDocument/2006/relationships/slideLayout" Target="../slideLayouts/slideLayout868.xml"/><Relationship Id="rId11" Type="http://schemas.openxmlformats.org/officeDocument/2006/relationships/slideLayout" Target="../slideLayouts/slideLayout873.xml"/><Relationship Id="rId5" Type="http://schemas.openxmlformats.org/officeDocument/2006/relationships/slideLayout" Target="../slideLayouts/slideLayout867.xml"/><Relationship Id="rId10" Type="http://schemas.openxmlformats.org/officeDocument/2006/relationships/slideLayout" Target="../slideLayouts/slideLayout872.xml"/><Relationship Id="rId4" Type="http://schemas.openxmlformats.org/officeDocument/2006/relationships/slideLayout" Target="../slideLayouts/slideLayout866.xml"/><Relationship Id="rId9" Type="http://schemas.openxmlformats.org/officeDocument/2006/relationships/slideLayout" Target="../slideLayouts/slideLayout871.xml"/><Relationship Id="rId14" Type="http://schemas.openxmlformats.org/officeDocument/2006/relationships/image" Target="../media/image1.png"/></Relationships>
</file>

<file path=ppt/slideMasters/_rels/slideMaster84.xml.rels><?xml version="1.0" encoding="UTF-8" standalone="yes"?>
<Relationships xmlns="http://schemas.openxmlformats.org/package/2006/relationships"><Relationship Id="rId8" Type="http://schemas.openxmlformats.org/officeDocument/2006/relationships/slideLayout" Target="../slideLayouts/slideLayout882.xml"/><Relationship Id="rId13" Type="http://schemas.openxmlformats.org/officeDocument/2006/relationships/theme" Target="../theme/theme84.xml"/><Relationship Id="rId3" Type="http://schemas.openxmlformats.org/officeDocument/2006/relationships/slideLayout" Target="../slideLayouts/slideLayout877.xml"/><Relationship Id="rId7" Type="http://schemas.openxmlformats.org/officeDocument/2006/relationships/slideLayout" Target="../slideLayouts/slideLayout881.xml"/><Relationship Id="rId12" Type="http://schemas.openxmlformats.org/officeDocument/2006/relationships/slideLayout" Target="../slideLayouts/slideLayout886.xml"/><Relationship Id="rId2" Type="http://schemas.openxmlformats.org/officeDocument/2006/relationships/slideLayout" Target="../slideLayouts/slideLayout876.xml"/><Relationship Id="rId1" Type="http://schemas.openxmlformats.org/officeDocument/2006/relationships/slideLayout" Target="../slideLayouts/slideLayout875.xml"/><Relationship Id="rId6" Type="http://schemas.openxmlformats.org/officeDocument/2006/relationships/slideLayout" Target="../slideLayouts/slideLayout880.xml"/><Relationship Id="rId11" Type="http://schemas.openxmlformats.org/officeDocument/2006/relationships/slideLayout" Target="../slideLayouts/slideLayout885.xml"/><Relationship Id="rId5" Type="http://schemas.openxmlformats.org/officeDocument/2006/relationships/slideLayout" Target="../slideLayouts/slideLayout879.xml"/><Relationship Id="rId10" Type="http://schemas.openxmlformats.org/officeDocument/2006/relationships/slideLayout" Target="../slideLayouts/slideLayout884.xml"/><Relationship Id="rId4" Type="http://schemas.openxmlformats.org/officeDocument/2006/relationships/slideLayout" Target="../slideLayouts/slideLayout878.xml"/><Relationship Id="rId9" Type="http://schemas.openxmlformats.org/officeDocument/2006/relationships/slideLayout" Target="../slideLayouts/slideLayout883.xml"/></Relationships>
</file>

<file path=ppt/slideMasters/_rels/slideMaster85.xml.rels><?xml version="1.0" encoding="UTF-8" standalone="yes"?>
<Relationships xmlns="http://schemas.openxmlformats.org/package/2006/relationships"><Relationship Id="rId8" Type="http://schemas.openxmlformats.org/officeDocument/2006/relationships/slideLayout" Target="../slideLayouts/slideLayout894.xml"/><Relationship Id="rId13" Type="http://schemas.openxmlformats.org/officeDocument/2006/relationships/theme" Target="../theme/theme85.xml"/><Relationship Id="rId3" Type="http://schemas.openxmlformats.org/officeDocument/2006/relationships/slideLayout" Target="../slideLayouts/slideLayout889.xml"/><Relationship Id="rId7" Type="http://schemas.openxmlformats.org/officeDocument/2006/relationships/slideLayout" Target="../slideLayouts/slideLayout893.xml"/><Relationship Id="rId12" Type="http://schemas.openxmlformats.org/officeDocument/2006/relationships/slideLayout" Target="../slideLayouts/slideLayout898.xml"/><Relationship Id="rId2" Type="http://schemas.openxmlformats.org/officeDocument/2006/relationships/slideLayout" Target="../slideLayouts/slideLayout888.xml"/><Relationship Id="rId1" Type="http://schemas.openxmlformats.org/officeDocument/2006/relationships/slideLayout" Target="../slideLayouts/slideLayout887.xml"/><Relationship Id="rId6" Type="http://schemas.openxmlformats.org/officeDocument/2006/relationships/slideLayout" Target="../slideLayouts/slideLayout892.xml"/><Relationship Id="rId11" Type="http://schemas.openxmlformats.org/officeDocument/2006/relationships/slideLayout" Target="../slideLayouts/slideLayout897.xml"/><Relationship Id="rId5" Type="http://schemas.openxmlformats.org/officeDocument/2006/relationships/slideLayout" Target="../slideLayouts/slideLayout891.xml"/><Relationship Id="rId10" Type="http://schemas.openxmlformats.org/officeDocument/2006/relationships/slideLayout" Target="../slideLayouts/slideLayout896.xml"/><Relationship Id="rId4" Type="http://schemas.openxmlformats.org/officeDocument/2006/relationships/slideLayout" Target="../slideLayouts/slideLayout890.xml"/><Relationship Id="rId9" Type="http://schemas.openxmlformats.org/officeDocument/2006/relationships/slideLayout" Target="../slideLayouts/slideLayout895.xml"/><Relationship Id="rId14" Type="http://schemas.openxmlformats.org/officeDocument/2006/relationships/image" Target="../media/image1.png"/></Relationships>
</file>

<file path=ppt/slideMasters/_rels/slideMaster86.xml.rels><?xml version="1.0" encoding="UTF-8" standalone="yes"?>
<Relationships xmlns="http://schemas.openxmlformats.org/package/2006/relationships"><Relationship Id="rId8" Type="http://schemas.openxmlformats.org/officeDocument/2006/relationships/slideLayout" Target="../slideLayouts/slideLayout906.xml"/><Relationship Id="rId13" Type="http://schemas.openxmlformats.org/officeDocument/2006/relationships/slideLayout" Target="../slideLayouts/slideLayout911.xml"/><Relationship Id="rId3" Type="http://schemas.openxmlformats.org/officeDocument/2006/relationships/slideLayout" Target="../slideLayouts/slideLayout901.xml"/><Relationship Id="rId7" Type="http://schemas.openxmlformats.org/officeDocument/2006/relationships/slideLayout" Target="../slideLayouts/slideLayout905.xml"/><Relationship Id="rId12" Type="http://schemas.openxmlformats.org/officeDocument/2006/relationships/slideLayout" Target="../slideLayouts/slideLayout910.xml"/><Relationship Id="rId2" Type="http://schemas.openxmlformats.org/officeDocument/2006/relationships/slideLayout" Target="../slideLayouts/slideLayout900.xml"/><Relationship Id="rId1" Type="http://schemas.openxmlformats.org/officeDocument/2006/relationships/slideLayout" Target="../slideLayouts/slideLayout899.xml"/><Relationship Id="rId6" Type="http://schemas.openxmlformats.org/officeDocument/2006/relationships/slideLayout" Target="../slideLayouts/slideLayout904.xml"/><Relationship Id="rId11" Type="http://schemas.openxmlformats.org/officeDocument/2006/relationships/slideLayout" Target="../slideLayouts/slideLayout909.xml"/><Relationship Id="rId5" Type="http://schemas.openxmlformats.org/officeDocument/2006/relationships/slideLayout" Target="../slideLayouts/slideLayout903.xml"/><Relationship Id="rId10" Type="http://schemas.openxmlformats.org/officeDocument/2006/relationships/slideLayout" Target="../slideLayouts/slideLayout908.xml"/><Relationship Id="rId4" Type="http://schemas.openxmlformats.org/officeDocument/2006/relationships/slideLayout" Target="../slideLayouts/slideLayout902.xml"/><Relationship Id="rId9" Type="http://schemas.openxmlformats.org/officeDocument/2006/relationships/slideLayout" Target="../slideLayouts/slideLayout907.xml"/><Relationship Id="rId14" Type="http://schemas.openxmlformats.org/officeDocument/2006/relationships/theme" Target="../theme/theme86.xml"/></Relationships>
</file>

<file path=ppt/slideMasters/_rels/slideMaster87.xml.rels><?xml version="1.0" encoding="UTF-8" standalone="yes"?>
<Relationships xmlns="http://schemas.openxmlformats.org/package/2006/relationships"><Relationship Id="rId3" Type="http://schemas.openxmlformats.org/officeDocument/2006/relationships/slideLayout" Target="../slideLayouts/slideLayout914.xml"/><Relationship Id="rId2" Type="http://schemas.openxmlformats.org/officeDocument/2006/relationships/slideLayout" Target="../slideLayouts/slideLayout913.xml"/><Relationship Id="rId1" Type="http://schemas.openxmlformats.org/officeDocument/2006/relationships/slideLayout" Target="../slideLayouts/slideLayout912.xml"/><Relationship Id="rId4" Type="http://schemas.openxmlformats.org/officeDocument/2006/relationships/theme" Target="../theme/theme87.xml"/></Relationships>
</file>

<file path=ppt/slideMasters/_rels/slideMaster88.xml.rels><?xml version="1.0" encoding="UTF-8" standalone="yes"?>
<Relationships xmlns="http://schemas.openxmlformats.org/package/2006/relationships"><Relationship Id="rId8" Type="http://schemas.openxmlformats.org/officeDocument/2006/relationships/slideLayout" Target="../slideLayouts/slideLayout922.xml"/><Relationship Id="rId3" Type="http://schemas.openxmlformats.org/officeDocument/2006/relationships/slideLayout" Target="../slideLayouts/slideLayout917.xml"/><Relationship Id="rId7" Type="http://schemas.openxmlformats.org/officeDocument/2006/relationships/slideLayout" Target="../slideLayouts/slideLayout921.xml"/><Relationship Id="rId12" Type="http://schemas.openxmlformats.org/officeDocument/2006/relationships/theme" Target="../theme/theme88.xml"/><Relationship Id="rId2" Type="http://schemas.openxmlformats.org/officeDocument/2006/relationships/slideLayout" Target="../slideLayouts/slideLayout916.xml"/><Relationship Id="rId1" Type="http://schemas.openxmlformats.org/officeDocument/2006/relationships/slideLayout" Target="../slideLayouts/slideLayout915.xml"/><Relationship Id="rId6" Type="http://schemas.openxmlformats.org/officeDocument/2006/relationships/slideLayout" Target="../slideLayouts/slideLayout920.xml"/><Relationship Id="rId11" Type="http://schemas.openxmlformats.org/officeDocument/2006/relationships/slideLayout" Target="../slideLayouts/slideLayout925.xml"/><Relationship Id="rId5" Type="http://schemas.openxmlformats.org/officeDocument/2006/relationships/slideLayout" Target="../slideLayouts/slideLayout919.xml"/><Relationship Id="rId10" Type="http://schemas.openxmlformats.org/officeDocument/2006/relationships/slideLayout" Target="../slideLayouts/slideLayout924.xml"/><Relationship Id="rId4" Type="http://schemas.openxmlformats.org/officeDocument/2006/relationships/slideLayout" Target="../slideLayouts/slideLayout918.xml"/><Relationship Id="rId9" Type="http://schemas.openxmlformats.org/officeDocument/2006/relationships/slideLayout" Target="../slideLayouts/slideLayout923.xml"/></Relationships>
</file>

<file path=ppt/slideMasters/_rels/slideMaster89.xml.rels><?xml version="1.0" encoding="UTF-8" standalone="yes"?>
<Relationships xmlns="http://schemas.openxmlformats.org/package/2006/relationships"><Relationship Id="rId8" Type="http://schemas.openxmlformats.org/officeDocument/2006/relationships/slideLayout" Target="../slideLayouts/slideLayout933.xml"/><Relationship Id="rId3" Type="http://schemas.openxmlformats.org/officeDocument/2006/relationships/slideLayout" Target="../slideLayouts/slideLayout928.xml"/><Relationship Id="rId7" Type="http://schemas.openxmlformats.org/officeDocument/2006/relationships/slideLayout" Target="../slideLayouts/slideLayout932.xml"/><Relationship Id="rId12" Type="http://schemas.openxmlformats.org/officeDocument/2006/relationships/theme" Target="../theme/theme89.xml"/><Relationship Id="rId2" Type="http://schemas.openxmlformats.org/officeDocument/2006/relationships/slideLayout" Target="../slideLayouts/slideLayout927.xml"/><Relationship Id="rId1" Type="http://schemas.openxmlformats.org/officeDocument/2006/relationships/slideLayout" Target="../slideLayouts/slideLayout926.xml"/><Relationship Id="rId6" Type="http://schemas.openxmlformats.org/officeDocument/2006/relationships/slideLayout" Target="../slideLayouts/slideLayout931.xml"/><Relationship Id="rId11" Type="http://schemas.openxmlformats.org/officeDocument/2006/relationships/slideLayout" Target="../slideLayouts/slideLayout936.xml"/><Relationship Id="rId5" Type="http://schemas.openxmlformats.org/officeDocument/2006/relationships/slideLayout" Target="../slideLayouts/slideLayout930.xml"/><Relationship Id="rId10" Type="http://schemas.openxmlformats.org/officeDocument/2006/relationships/slideLayout" Target="../slideLayouts/slideLayout935.xml"/><Relationship Id="rId4" Type="http://schemas.openxmlformats.org/officeDocument/2006/relationships/slideLayout" Target="../slideLayouts/slideLayout929.xml"/><Relationship Id="rId9" Type="http://schemas.openxmlformats.org/officeDocument/2006/relationships/slideLayout" Target="../slideLayouts/slideLayout934.xml"/></Relationships>
</file>

<file path=ppt/slideMasters/_rels/slideMaster90.xml.rels><?xml version="1.0" encoding="UTF-8" standalone="yes"?>
<Relationships xmlns="http://schemas.openxmlformats.org/package/2006/relationships"><Relationship Id="rId8" Type="http://schemas.openxmlformats.org/officeDocument/2006/relationships/slideLayout" Target="../slideLayouts/slideLayout944.xml"/><Relationship Id="rId3" Type="http://schemas.openxmlformats.org/officeDocument/2006/relationships/slideLayout" Target="../slideLayouts/slideLayout939.xml"/><Relationship Id="rId7" Type="http://schemas.openxmlformats.org/officeDocument/2006/relationships/slideLayout" Target="../slideLayouts/slideLayout943.xml"/><Relationship Id="rId12" Type="http://schemas.openxmlformats.org/officeDocument/2006/relationships/theme" Target="../theme/theme90.xml"/><Relationship Id="rId2" Type="http://schemas.openxmlformats.org/officeDocument/2006/relationships/slideLayout" Target="../slideLayouts/slideLayout938.xml"/><Relationship Id="rId1" Type="http://schemas.openxmlformats.org/officeDocument/2006/relationships/slideLayout" Target="../slideLayouts/slideLayout937.xml"/><Relationship Id="rId6" Type="http://schemas.openxmlformats.org/officeDocument/2006/relationships/slideLayout" Target="../slideLayouts/slideLayout942.xml"/><Relationship Id="rId11" Type="http://schemas.openxmlformats.org/officeDocument/2006/relationships/slideLayout" Target="../slideLayouts/slideLayout947.xml"/><Relationship Id="rId5" Type="http://schemas.openxmlformats.org/officeDocument/2006/relationships/slideLayout" Target="../slideLayouts/slideLayout941.xml"/><Relationship Id="rId10" Type="http://schemas.openxmlformats.org/officeDocument/2006/relationships/slideLayout" Target="../slideLayouts/slideLayout946.xml"/><Relationship Id="rId4" Type="http://schemas.openxmlformats.org/officeDocument/2006/relationships/slideLayout" Target="../slideLayouts/slideLayout940.xml"/><Relationship Id="rId9" Type="http://schemas.openxmlformats.org/officeDocument/2006/relationships/slideLayout" Target="../slideLayouts/slideLayout945.xml"/></Relationships>
</file>

<file path=ppt/slideMasters/_rels/slideMaster91.xml.rels><?xml version="1.0" encoding="UTF-8" standalone="yes"?>
<Relationships xmlns="http://schemas.openxmlformats.org/package/2006/relationships"><Relationship Id="rId8" Type="http://schemas.openxmlformats.org/officeDocument/2006/relationships/slideLayout" Target="../slideLayouts/slideLayout955.xml"/><Relationship Id="rId3" Type="http://schemas.openxmlformats.org/officeDocument/2006/relationships/slideLayout" Target="../slideLayouts/slideLayout950.xml"/><Relationship Id="rId7" Type="http://schemas.openxmlformats.org/officeDocument/2006/relationships/slideLayout" Target="../slideLayouts/slideLayout954.xml"/><Relationship Id="rId12" Type="http://schemas.openxmlformats.org/officeDocument/2006/relationships/theme" Target="../theme/theme91.xml"/><Relationship Id="rId2" Type="http://schemas.openxmlformats.org/officeDocument/2006/relationships/slideLayout" Target="../slideLayouts/slideLayout949.xml"/><Relationship Id="rId1" Type="http://schemas.openxmlformats.org/officeDocument/2006/relationships/slideLayout" Target="../slideLayouts/slideLayout948.xml"/><Relationship Id="rId6" Type="http://schemas.openxmlformats.org/officeDocument/2006/relationships/slideLayout" Target="../slideLayouts/slideLayout953.xml"/><Relationship Id="rId11" Type="http://schemas.openxmlformats.org/officeDocument/2006/relationships/slideLayout" Target="../slideLayouts/slideLayout958.xml"/><Relationship Id="rId5" Type="http://schemas.openxmlformats.org/officeDocument/2006/relationships/slideLayout" Target="../slideLayouts/slideLayout952.xml"/><Relationship Id="rId10" Type="http://schemas.openxmlformats.org/officeDocument/2006/relationships/slideLayout" Target="../slideLayouts/slideLayout957.xml"/><Relationship Id="rId4" Type="http://schemas.openxmlformats.org/officeDocument/2006/relationships/slideLayout" Target="../slideLayouts/slideLayout951.xml"/><Relationship Id="rId9" Type="http://schemas.openxmlformats.org/officeDocument/2006/relationships/slideLayout" Target="../slideLayouts/slideLayout956.xml"/></Relationships>
</file>

<file path=ppt/slideMasters/_rels/slideMaster92.xml.rels><?xml version="1.0" encoding="UTF-8" standalone="yes"?>
<Relationships xmlns="http://schemas.openxmlformats.org/package/2006/relationships"><Relationship Id="rId3" Type="http://schemas.openxmlformats.org/officeDocument/2006/relationships/theme" Target="../theme/theme92.xml"/><Relationship Id="rId2" Type="http://schemas.openxmlformats.org/officeDocument/2006/relationships/slideLayout" Target="../slideLayouts/slideLayout960.xml"/><Relationship Id="rId1" Type="http://schemas.openxmlformats.org/officeDocument/2006/relationships/slideLayout" Target="../slideLayouts/slideLayout959.xml"/></Relationships>
</file>

<file path=ppt/slideMasters/_rels/slideMaster93.xml.rels><?xml version="1.0" encoding="UTF-8" standalone="yes"?>
<Relationships xmlns="http://schemas.openxmlformats.org/package/2006/relationships"><Relationship Id="rId8" Type="http://schemas.openxmlformats.org/officeDocument/2006/relationships/slideLayout" Target="../slideLayouts/slideLayout968.xml"/><Relationship Id="rId13" Type="http://schemas.openxmlformats.org/officeDocument/2006/relationships/theme" Target="../theme/theme93.xml"/><Relationship Id="rId3" Type="http://schemas.openxmlformats.org/officeDocument/2006/relationships/slideLayout" Target="../slideLayouts/slideLayout963.xml"/><Relationship Id="rId7" Type="http://schemas.openxmlformats.org/officeDocument/2006/relationships/slideLayout" Target="../slideLayouts/slideLayout967.xml"/><Relationship Id="rId12" Type="http://schemas.openxmlformats.org/officeDocument/2006/relationships/slideLayout" Target="../slideLayouts/slideLayout972.xml"/><Relationship Id="rId2" Type="http://schemas.openxmlformats.org/officeDocument/2006/relationships/slideLayout" Target="../slideLayouts/slideLayout962.xml"/><Relationship Id="rId1" Type="http://schemas.openxmlformats.org/officeDocument/2006/relationships/slideLayout" Target="../slideLayouts/slideLayout961.xml"/><Relationship Id="rId6" Type="http://schemas.openxmlformats.org/officeDocument/2006/relationships/slideLayout" Target="../slideLayouts/slideLayout966.xml"/><Relationship Id="rId11" Type="http://schemas.openxmlformats.org/officeDocument/2006/relationships/slideLayout" Target="../slideLayouts/slideLayout971.xml"/><Relationship Id="rId5" Type="http://schemas.openxmlformats.org/officeDocument/2006/relationships/slideLayout" Target="../slideLayouts/slideLayout965.xml"/><Relationship Id="rId10" Type="http://schemas.openxmlformats.org/officeDocument/2006/relationships/slideLayout" Target="../slideLayouts/slideLayout970.xml"/><Relationship Id="rId4" Type="http://schemas.openxmlformats.org/officeDocument/2006/relationships/slideLayout" Target="../slideLayouts/slideLayout964.xml"/><Relationship Id="rId9" Type="http://schemas.openxmlformats.org/officeDocument/2006/relationships/slideLayout" Target="../slideLayouts/slideLayout969.xml"/><Relationship Id="rId14" Type="http://schemas.openxmlformats.org/officeDocument/2006/relationships/image" Target="../media/image1.png"/></Relationships>
</file>

<file path=ppt/slideMasters/_rels/slideMaster94.xml.rels><?xml version="1.0" encoding="UTF-8" standalone="yes"?>
<Relationships xmlns="http://schemas.openxmlformats.org/package/2006/relationships"><Relationship Id="rId8" Type="http://schemas.openxmlformats.org/officeDocument/2006/relationships/slideLayout" Target="../slideLayouts/slideLayout980.xml"/><Relationship Id="rId3" Type="http://schemas.openxmlformats.org/officeDocument/2006/relationships/slideLayout" Target="../slideLayouts/slideLayout975.xml"/><Relationship Id="rId7" Type="http://schemas.openxmlformats.org/officeDocument/2006/relationships/slideLayout" Target="../slideLayouts/slideLayout979.xml"/><Relationship Id="rId12" Type="http://schemas.openxmlformats.org/officeDocument/2006/relationships/theme" Target="../theme/theme94.xml"/><Relationship Id="rId2" Type="http://schemas.openxmlformats.org/officeDocument/2006/relationships/slideLayout" Target="../slideLayouts/slideLayout974.xml"/><Relationship Id="rId1" Type="http://schemas.openxmlformats.org/officeDocument/2006/relationships/slideLayout" Target="../slideLayouts/slideLayout973.xml"/><Relationship Id="rId6" Type="http://schemas.openxmlformats.org/officeDocument/2006/relationships/slideLayout" Target="../slideLayouts/slideLayout978.xml"/><Relationship Id="rId11" Type="http://schemas.openxmlformats.org/officeDocument/2006/relationships/slideLayout" Target="../slideLayouts/slideLayout983.xml"/><Relationship Id="rId5" Type="http://schemas.openxmlformats.org/officeDocument/2006/relationships/slideLayout" Target="../slideLayouts/slideLayout977.xml"/><Relationship Id="rId10" Type="http://schemas.openxmlformats.org/officeDocument/2006/relationships/slideLayout" Target="../slideLayouts/slideLayout982.xml"/><Relationship Id="rId4" Type="http://schemas.openxmlformats.org/officeDocument/2006/relationships/slideLayout" Target="../slideLayouts/slideLayout976.xml"/><Relationship Id="rId9" Type="http://schemas.openxmlformats.org/officeDocument/2006/relationships/slideLayout" Target="../slideLayouts/slideLayout981.xml"/></Relationships>
</file>

<file path=ppt/slideMasters/_rels/slideMaster95.xml.rels><?xml version="1.0" encoding="UTF-8" standalone="yes"?>
<Relationships xmlns="http://schemas.openxmlformats.org/package/2006/relationships"><Relationship Id="rId3" Type="http://schemas.openxmlformats.org/officeDocument/2006/relationships/theme" Target="../theme/theme95.xml"/><Relationship Id="rId2" Type="http://schemas.openxmlformats.org/officeDocument/2006/relationships/slideLayout" Target="../slideLayouts/slideLayout985.xml"/><Relationship Id="rId1" Type="http://schemas.openxmlformats.org/officeDocument/2006/relationships/slideLayout" Target="../slideLayouts/slideLayout984.xml"/></Relationships>
</file>

<file path=ppt/slideMasters/_rels/slideMaster96.xml.rels><?xml version="1.0" encoding="UTF-8" standalone="yes"?>
<Relationships xmlns="http://schemas.openxmlformats.org/package/2006/relationships"><Relationship Id="rId3" Type="http://schemas.openxmlformats.org/officeDocument/2006/relationships/slideLayout" Target="../slideLayouts/slideLayout988.xml"/><Relationship Id="rId2" Type="http://schemas.openxmlformats.org/officeDocument/2006/relationships/slideLayout" Target="../slideLayouts/slideLayout987.xml"/><Relationship Id="rId1" Type="http://schemas.openxmlformats.org/officeDocument/2006/relationships/slideLayout" Target="../slideLayouts/slideLayout986.xml"/><Relationship Id="rId5" Type="http://schemas.openxmlformats.org/officeDocument/2006/relationships/theme" Target="../theme/theme96.xml"/><Relationship Id="rId4" Type="http://schemas.openxmlformats.org/officeDocument/2006/relationships/slideLayout" Target="../slideLayouts/slideLayout989.xml"/></Relationships>
</file>

<file path=ppt/slideMasters/_rels/slideMaster97.xml.rels><?xml version="1.0" encoding="UTF-8" standalone="yes"?>
<Relationships xmlns="http://schemas.openxmlformats.org/package/2006/relationships"><Relationship Id="rId8" Type="http://schemas.openxmlformats.org/officeDocument/2006/relationships/slideLayout" Target="../slideLayouts/slideLayout997.xml"/><Relationship Id="rId3" Type="http://schemas.openxmlformats.org/officeDocument/2006/relationships/slideLayout" Target="../slideLayouts/slideLayout992.xml"/><Relationship Id="rId7" Type="http://schemas.openxmlformats.org/officeDocument/2006/relationships/slideLayout" Target="../slideLayouts/slideLayout996.xml"/><Relationship Id="rId12" Type="http://schemas.openxmlformats.org/officeDocument/2006/relationships/theme" Target="../theme/theme97.xml"/><Relationship Id="rId2" Type="http://schemas.openxmlformats.org/officeDocument/2006/relationships/slideLayout" Target="../slideLayouts/slideLayout991.xml"/><Relationship Id="rId1" Type="http://schemas.openxmlformats.org/officeDocument/2006/relationships/slideLayout" Target="../slideLayouts/slideLayout990.xml"/><Relationship Id="rId6" Type="http://schemas.openxmlformats.org/officeDocument/2006/relationships/slideLayout" Target="../slideLayouts/slideLayout995.xml"/><Relationship Id="rId11" Type="http://schemas.openxmlformats.org/officeDocument/2006/relationships/slideLayout" Target="../slideLayouts/slideLayout1000.xml"/><Relationship Id="rId5" Type="http://schemas.openxmlformats.org/officeDocument/2006/relationships/slideLayout" Target="../slideLayouts/slideLayout994.xml"/><Relationship Id="rId10" Type="http://schemas.openxmlformats.org/officeDocument/2006/relationships/slideLayout" Target="../slideLayouts/slideLayout999.xml"/><Relationship Id="rId4" Type="http://schemas.openxmlformats.org/officeDocument/2006/relationships/slideLayout" Target="../slideLayouts/slideLayout993.xml"/><Relationship Id="rId9" Type="http://schemas.openxmlformats.org/officeDocument/2006/relationships/slideLayout" Target="../slideLayouts/slideLayout998.xml"/></Relationships>
</file>

<file path=ppt/slideMasters/_rels/slideMaster98.xml.rels><?xml version="1.0" encoding="UTF-8" standalone="yes"?>
<Relationships xmlns="http://schemas.openxmlformats.org/package/2006/relationships"><Relationship Id="rId8" Type="http://schemas.openxmlformats.org/officeDocument/2006/relationships/slideLayout" Target="../slideLayouts/slideLayout1008.xml"/><Relationship Id="rId3" Type="http://schemas.openxmlformats.org/officeDocument/2006/relationships/slideLayout" Target="../slideLayouts/slideLayout1003.xml"/><Relationship Id="rId7" Type="http://schemas.openxmlformats.org/officeDocument/2006/relationships/slideLayout" Target="../slideLayouts/slideLayout1007.xml"/><Relationship Id="rId12" Type="http://schemas.openxmlformats.org/officeDocument/2006/relationships/theme" Target="../theme/theme98.xml"/><Relationship Id="rId2" Type="http://schemas.openxmlformats.org/officeDocument/2006/relationships/slideLayout" Target="../slideLayouts/slideLayout1002.xml"/><Relationship Id="rId1" Type="http://schemas.openxmlformats.org/officeDocument/2006/relationships/slideLayout" Target="../slideLayouts/slideLayout1001.xml"/><Relationship Id="rId6" Type="http://schemas.openxmlformats.org/officeDocument/2006/relationships/slideLayout" Target="../slideLayouts/slideLayout1006.xml"/><Relationship Id="rId11" Type="http://schemas.openxmlformats.org/officeDocument/2006/relationships/slideLayout" Target="../slideLayouts/slideLayout1011.xml"/><Relationship Id="rId5" Type="http://schemas.openxmlformats.org/officeDocument/2006/relationships/slideLayout" Target="../slideLayouts/slideLayout1005.xml"/><Relationship Id="rId10" Type="http://schemas.openxmlformats.org/officeDocument/2006/relationships/slideLayout" Target="../slideLayouts/slideLayout1010.xml"/><Relationship Id="rId4" Type="http://schemas.openxmlformats.org/officeDocument/2006/relationships/slideLayout" Target="../slideLayouts/slideLayout1004.xml"/><Relationship Id="rId9" Type="http://schemas.openxmlformats.org/officeDocument/2006/relationships/slideLayout" Target="../slideLayouts/slideLayout1009.xml"/></Relationships>
</file>

<file path=ppt/slideMasters/_rels/slideMaster99.xml.rels><?xml version="1.0" encoding="UTF-8" standalone="yes"?>
<Relationships xmlns="http://schemas.openxmlformats.org/package/2006/relationships"><Relationship Id="rId3" Type="http://schemas.openxmlformats.org/officeDocument/2006/relationships/theme" Target="../theme/theme99.xml"/><Relationship Id="rId2" Type="http://schemas.openxmlformats.org/officeDocument/2006/relationships/slideLayout" Target="../slideLayouts/slideLayout1013.xml"/><Relationship Id="rId1" Type="http://schemas.openxmlformats.org/officeDocument/2006/relationships/slideLayout" Target="../slideLayouts/slideLayout1012.xml"/></Relationships>
</file>

<file path=ppt/slideMasters/_rels/slideMaster100.xml.rels><?xml version="1.0" encoding="UTF-8" standalone="yes"?>
<Relationships xmlns="http://schemas.openxmlformats.org/package/2006/relationships"><Relationship Id="rId8" Type="http://schemas.openxmlformats.org/officeDocument/2006/relationships/slideLayout" Target="../slideLayouts/slideLayout1021.xml"/><Relationship Id="rId3" Type="http://schemas.openxmlformats.org/officeDocument/2006/relationships/slideLayout" Target="../slideLayouts/slideLayout1016.xml"/><Relationship Id="rId7" Type="http://schemas.openxmlformats.org/officeDocument/2006/relationships/slideLayout" Target="../slideLayouts/slideLayout1020.xml"/><Relationship Id="rId12" Type="http://schemas.openxmlformats.org/officeDocument/2006/relationships/theme" Target="../theme/theme100.xml"/><Relationship Id="rId2" Type="http://schemas.openxmlformats.org/officeDocument/2006/relationships/slideLayout" Target="../slideLayouts/slideLayout1015.xml"/><Relationship Id="rId1" Type="http://schemas.openxmlformats.org/officeDocument/2006/relationships/slideLayout" Target="../slideLayouts/slideLayout1014.xml"/><Relationship Id="rId6" Type="http://schemas.openxmlformats.org/officeDocument/2006/relationships/slideLayout" Target="../slideLayouts/slideLayout1019.xml"/><Relationship Id="rId11" Type="http://schemas.openxmlformats.org/officeDocument/2006/relationships/slideLayout" Target="../slideLayouts/slideLayout1024.xml"/><Relationship Id="rId5" Type="http://schemas.openxmlformats.org/officeDocument/2006/relationships/slideLayout" Target="../slideLayouts/slideLayout1018.xml"/><Relationship Id="rId10" Type="http://schemas.openxmlformats.org/officeDocument/2006/relationships/slideLayout" Target="../slideLayouts/slideLayout1023.xml"/><Relationship Id="rId4" Type="http://schemas.openxmlformats.org/officeDocument/2006/relationships/slideLayout" Target="../slideLayouts/slideLayout1017.xml"/><Relationship Id="rId9" Type="http://schemas.openxmlformats.org/officeDocument/2006/relationships/slideLayout" Target="../slideLayouts/slideLayout10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cSld>
  <p:clrMap bg1="lt1" tx1="dk1" bg2="lt2" tx2="dk2" accent1="accent1" accent2="accent2" accent3="accent3" accent4="accent4" accent5="accent5" accent6="accent6" hlink="hlink" folHlink="folHlink"/>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548319655"/>
      </p:ext>
    </p:extLst>
  </p:cSld>
  <p:clrMap bg1="lt1" tx1="dk1" bg2="lt2" tx2="dk2" accent1="accent1" accent2="accent2" accent3="accent3" accent4="accent4" accent5="accent5" accent6="accent6" hlink="hlink" folHlink="folHlink"/>
  <p:sldLayoutIdLst>
    <p:sldLayoutId id="2147483813" r:id="rId1"/>
    <p:sldLayoutId id="2147483814" r:id="rId2"/>
    <p:sldLayoutId id="2147483815" r:id="rId3"/>
    <p:sldLayoutId id="2147483816" r:id="rId4"/>
    <p:sldLayoutId id="2147483817" r:id="rId5"/>
    <p:sldLayoutId id="2147483818" r:id="rId6"/>
    <p:sldLayoutId id="2147483819" r:id="rId7"/>
    <p:sldLayoutId id="2147483820" r:id="rId8"/>
    <p:sldLayoutId id="2147483821" r:id="rId9"/>
    <p:sldLayoutId id="2147483822" r:id="rId10"/>
    <p:sldLayoutId id="2147483823"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3951778093"/>
      </p:ext>
    </p:extLst>
  </p:cSld>
  <p:clrMap bg1="lt1" tx1="dk1" bg2="lt2" tx2="dk2" accent1="accent1" accent2="accent2" accent3="accent3" accent4="accent4" accent5="accent5" accent6="accent6" hlink="hlink" folHlink="folHlink"/>
  <p:sldLayoutIdLst>
    <p:sldLayoutId id="2147483825" r:id="rId1"/>
    <p:sldLayoutId id="2147483826" r:id="rId2"/>
    <p:sldLayoutId id="2147483827" r:id="rId3"/>
    <p:sldLayoutId id="2147483828" r:id="rId4"/>
    <p:sldLayoutId id="2147483829" r:id="rId5"/>
    <p:sldLayoutId id="2147483830" r:id="rId6"/>
    <p:sldLayoutId id="2147483831" r:id="rId7"/>
    <p:sldLayoutId id="2147483832" r:id="rId8"/>
    <p:sldLayoutId id="2147483833" r:id="rId9"/>
    <p:sldLayoutId id="2147483834" r:id="rId10"/>
    <p:sldLayoutId id="2147483835"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31888125"/>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prstClr val="black"/>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prstClr val="black"/>
                </a:solidFill>
              </a:rPr>
              <a:pPr/>
              <a:t>‹#›</a:t>
            </a:fld>
            <a:endParaRPr lang="en-US" altLang="en-US">
              <a:solidFill>
                <a:prstClr val="black"/>
              </a:solidFill>
            </a:endParaRPr>
          </a:p>
        </p:txBody>
      </p:sp>
      <p:pic>
        <p:nvPicPr>
          <p:cNvPr id="6" name="Picture 5"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577287076"/>
      </p:ext>
    </p:extLst>
  </p:cSld>
  <p:clrMap bg1="lt1" tx1="dk1" bg2="lt2" tx2="dk2" accent1="accent1" accent2="accent2" accent3="accent3" accent4="accent4" accent5="accent5" accent6="accent6" hlink="hlink" folHlink="folHlink"/>
  <p:sldLayoutIdLst>
    <p:sldLayoutId id="2147483873" r:id="rId1"/>
    <p:sldLayoutId id="2147483874" r:id="rId2"/>
    <p:sldLayoutId id="2147483875" r:id="rId3"/>
    <p:sldLayoutId id="2147483876" r:id="rId4"/>
    <p:sldLayoutId id="2147483877" r:id="rId5"/>
    <p:sldLayoutId id="2147483878" r:id="rId6"/>
    <p:sldLayoutId id="2147483879" r:id="rId7"/>
    <p:sldLayoutId id="2147483880" r:id="rId8"/>
    <p:sldLayoutId id="2147483881" r:id="rId9"/>
    <p:sldLayoutId id="2147483882" r:id="rId10"/>
    <p:sldLayoutId id="2147483883" r:id="rId11"/>
  </p:sldLayoutIdLst>
  <p:transition/>
  <p:hf hdr="0" ftr="0" dt="0"/>
  <p:txStyles>
    <p:titleStyle>
      <a:lvl1pPr algn="l" rtl="0" eaLnBrk="0" fontAlgn="base" hangingPunct="0">
        <a:spcBef>
          <a:spcPct val="0"/>
        </a:spcBef>
        <a:spcAft>
          <a:spcPct val="0"/>
        </a:spcAft>
        <a:defRPr sz="4000">
          <a:solidFill>
            <a:schemeClr val="tx1"/>
          </a:solidFill>
          <a:latin typeface="Times New Roman"/>
          <a:ea typeface="+mj-ea"/>
          <a:cs typeface="Times New Roman"/>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header.png"/>
          <p:cNvPicPr>
            <a:picLocks noChangeAspect="1"/>
          </p:cNvPicPr>
          <p:nvPr userDrawn="1"/>
        </p:nvPicPr>
        <p:blipFill>
          <a:blip r:embed="rId15"/>
          <a:stretch>
            <a:fillRect/>
          </a:stretch>
        </p:blipFill>
        <p:spPr>
          <a:xfrm>
            <a:off x="4053359" y="264849"/>
            <a:ext cx="5102012" cy="542508"/>
          </a:xfrm>
          <a:prstGeom prst="rect">
            <a:avLst/>
          </a:prstGeom>
        </p:spPr>
      </p:pic>
      <p:sp>
        <p:nvSpPr>
          <p:cNvPr id="8" name="Title Placeholder 1"/>
          <p:cNvSpPr>
            <a:spLocks noGrp="1"/>
          </p:cNvSpPr>
          <p:nvPr>
            <p:ph type="title"/>
          </p:nvPr>
        </p:nvSpPr>
        <p:spPr>
          <a:xfrm>
            <a:off x="299306" y="274638"/>
            <a:ext cx="8387494" cy="532719"/>
          </a:xfrm>
          <a:prstGeom prst="rect">
            <a:avLst/>
          </a:prstGeom>
        </p:spPr>
        <p:txBody>
          <a:bodyPr vert="horz" lIns="91440" tIns="45720" rIns="91440" bIns="45720" rtlCol="0" anchor="ctr">
            <a:noAutofit/>
          </a:bodyPr>
          <a:lstStyle/>
          <a:p>
            <a:r>
              <a:rPr lang="en-US" dirty="0"/>
              <a:t>Click edit Master title style</a:t>
            </a:r>
          </a:p>
        </p:txBody>
      </p:sp>
      <p:pic>
        <p:nvPicPr>
          <p:cNvPr id="9" name="Picture 8" descr="footer.png"/>
          <p:cNvPicPr>
            <a:picLocks noChangeAspect="1"/>
          </p:cNvPicPr>
          <p:nvPr userDrawn="1"/>
        </p:nvPicPr>
        <p:blipFill>
          <a:blip r:embed="rId16"/>
          <a:stretch>
            <a:fillRect/>
          </a:stretch>
        </p:blipFill>
        <p:spPr>
          <a:xfrm>
            <a:off x="-27215" y="6267135"/>
            <a:ext cx="9189720" cy="611833"/>
          </a:xfrm>
          <a:prstGeom prst="rect">
            <a:avLst/>
          </a:prstGeom>
          <a:ln>
            <a:noFill/>
          </a:ln>
        </p:spPr>
      </p:pic>
      <p:pic>
        <p:nvPicPr>
          <p:cNvPr id="10" name="Picture 9" descr="ecelogorb.psd"/>
          <p:cNvPicPr>
            <a:picLocks noChangeAspect="1"/>
          </p:cNvPicPr>
          <p:nvPr userDrawn="1"/>
        </p:nvPicPr>
        <p:blipFill>
          <a:blip r:embed="rId17" cstate="screen">
            <a:lum bright="-8000"/>
            <a:extLst>
              <a:ext uri="{28A0092B-C50C-407E-A947-70E740481C1C}">
                <a14:useLocalDpi xmlns:a14="http://schemas.microsoft.com/office/drawing/2010/main"/>
              </a:ext>
            </a:extLst>
          </a:blip>
          <a:stretch>
            <a:fillRect/>
          </a:stretch>
        </p:blipFill>
        <p:spPr>
          <a:xfrm>
            <a:off x="193350" y="6294367"/>
            <a:ext cx="2563296" cy="512659"/>
          </a:xfrm>
          <a:prstGeom prst="rect">
            <a:avLst/>
          </a:prstGeom>
          <a:effectLst/>
        </p:spPr>
      </p:pic>
      <p:pic>
        <p:nvPicPr>
          <p:cNvPr id="11" name="Picture 10" descr="CMU_logo_horiz_black.eps"/>
          <p:cNvPicPr>
            <a:picLocks noChangeAspect="1"/>
          </p:cNvPicPr>
          <p:nvPr userDrawn="1"/>
        </p:nvPicPr>
        <p:blipFill>
          <a:blip r:embed="rId18" cstate="screen">
            <a:extLst>
              <a:ext uri="{28A0092B-C50C-407E-A947-70E740481C1C}">
                <a14:useLocalDpi xmlns:a14="http://schemas.microsoft.com/office/drawing/2010/main"/>
              </a:ext>
            </a:extLst>
          </a:blip>
          <a:stretch>
            <a:fillRect/>
          </a:stretch>
        </p:blipFill>
        <p:spPr>
          <a:xfrm>
            <a:off x="5263668" y="6393688"/>
            <a:ext cx="3714414" cy="337908"/>
          </a:xfrm>
          <a:prstGeom prst="rect">
            <a:avLst/>
          </a:prstGeom>
          <a:effectLst/>
        </p:spPr>
      </p:pic>
    </p:spTree>
    <p:extLst>
      <p:ext uri="{BB962C8B-B14F-4D97-AF65-F5344CB8AC3E}">
        <p14:creationId xmlns:p14="http://schemas.microsoft.com/office/powerpoint/2010/main" val="1092185447"/>
      </p:ext>
    </p:extLst>
  </p:cSld>
  <p:clrMap bg1="lt1" tx1="dk1" bg2="lt2" tx2="dk2" accent1="accent1" accent2="accent2" accent3="accent3" accent4="accent4" accent5="accent5" accent6="accent6" hlink="hlink" folHlink="folHlink"/>
  <p:sldLayoutIdLst>
    <p:sldLayoutId id="2147483910" r:id="rId1"/>
    <p:sldLayoutId id="2147483911" r:id="rId2"/>
    <p:sldLayoutId id="2147483912" r:id="rId3"/>
    <p:sldLayoutId id="2147483913" r:id="rId4"/>
    <p:sldLayoutId id="2147483914" r:id="rId5"/>
    <p:sldLayoutId id="2147483915" r:id="rId6"/>
    <p:sldLayoutId id="2147483916" r:id="rId7"/>
    <p:sldLayoutId id="2147483917" r:id="rId8"/>
    <p:sldLayoutId id="2147483918" r:id="rId9"/>
    <p:sldLayoutId id="2147483920" r:id="rId10"/>
    <p:sldLayoutId id="2147483921" r:id="rId11"/>
    <p:sldLayoutId id="2147483922" r:id="rId12"/>
    <p:sldLayoutId id="2147483923" r:id="rId13"/>
  </p:sldLayoutIdLst>
  <p:txStyles>
    <p:titleStyle>
      <a:lvl1pPr algn="l" defTabSz="457200" rtl="0" eaLnBrk="1" latinLnBrk="0" hangingPunct="1">
        <a:spcBef>
          <a:spcPct val="0"/>
        </a:spcBef>
        <a:buNone/>
        <a:defRPr sz="3600" kern="1200">
          <a:solidFill>
            <a:schemeClr val="tx1"/>
          </a:solidFill>
          <a:latin typeface="Arial"/>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844848149"/>
      </p:ext>
    </p:extLst>
  </p:cSld>
  <p:clrMap bg1="lt1" tx1="dk1" bg2="lt2" tx2="dk2" accent1="accent1" accent2="accent2" accent3="accent3" accent4="accent4" accent5="accent5" accent6="accent6" hlink="hlink" folHlink="folHlink"/>
  <p:sldLayoutIdLst>
    <p:sldLayoutId id="2147483937" r:id="rId1"/>
    <p:sldLayoutId id="2147483938" r:id="rId2"/>
    <p:sldLayoutId id="2147483939" r:id="rId3"/>
    <p:sldLayoutId id="2147483940" r:id="rId4"/>
    <p:sldLayoutId id="2147483941" r:id="rId5"/>
    <p:sldLayoutId id="2147483942" r:id="rId6"/>
    <p:sldLayoutId id="2147483943" r:id="rId7"/>
    <p:sldLayoutId id="2147483944" r:id="rId8"/>
    <p:sldLayoutId id="2147483945" r:id="rId9"/>
    <p:sldLayoutId id="2147483946" r:id="rId10"/>
    <p:sldLayoutId id="2147483947"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500854"/>
            <a:ext cx="1080120" cy="312522"/>
          </a:xfrm>
          <a:prstGeom prst="rect">
            <a:avLst/>
          </a:prstGeom>
        </p:spPr>
      </p:pic>
    </p:spTree>
    <p:extLst>
      <p:ext uri="{BB962C8B-B14F-4D97-AF65-F5344CB8AC3E}">
        <p14:creationId xmlns:p14="http://schemas.microsoft.com/office/powerpoint/2010/main" val="4278721475"/>
      </p:ext>
    </p:extLst>
  </p:cSld>
  <p:clrMap bg1="lt1" tx1="dk1" bg2="lt2" tx2="dk2" accent1="accent1" accent2="accent2" accent3="accent3" accent4="accent4" accent5="accent5" accent6="accent6" hlink="hlink" folHlink="folHlink"/>
  <p:sldLayoutIdLst>
    <p:sldLayoutId id="2147484088" r:id="rId1"/>
    <p:sldLayoutId id="2147484089" r:id="rId2"/>
    <p:sldLayoutId id="2147484090" r:id="rId3"/>
    <p:sldLayoutId id="2147484091" r:id="rId4"/>
    <p:sldLayoutId id="2147484092" r:id="rId5"/>
    <p:sldLayoutId id="2147484093" r:id="rId6"/>
    <p:sldLayoutId id="2147484094" r:id="rId7"/>
    <p:sldLayoutId id="2147484095" r:id="rId8"/>
    <p:sldLayoutId id="2147484096" r:id="rId9"/>
    <p:sldLayoutId id="2147484097" r:id="rId10"/>
    <p:sldLayoutId id="214748409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ctr">
              <a:defRPr sz="1200">
                <a:latin typeface="Garamond" pitchFamily="18" charset="0"/>
              </a:defRPr>
            </a:lvl1pPr>
          </a:lstStyle>
          <a:p>
            <a:pPr defTabSz="914259"/>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r">
              <a:defRPr sz="1600">
                <a:latin typeface="Garamond" pitchFamily="18" charset="0"/>
              </a:defRPr>
            </a:lvl1pPr>
          </a:lstStyle>
          <a:p>
            <a:pPr defTabSz="914259"/>
            <a:fld id="{6F400BD0-49BF-48FC-8114-37C1D4F5AB3D}" type="slidenum">
              <a:rPr lang="en-US" altLang="en-US">
                <a:solidFill>
                  <a:srgbClr val="000000"/>
                </a:solidFill>
              </a:rPr>
              <a:pPr defTabSz="914259"/>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941076515"/>
      </p:ext>
    </p:extLst>
  </p:cSld>
  <p:clrMap bg1="lt1" tx1="dk1" bg2="lt2" tx2="dk2" accent1="accent1" accent2="accent2" accent3="accent3" accent4="accent4" accent5="accent5" accent6="accent6" hlink="hlink" folHlink="folHlink"/>
  <p:sldLayoutIdLst>
    <p:sldLayoutId id="2147484100" r:id="rId1"/>
    <p:sldLayoutId id="2147484101" r:id="rId2"/>
    <p:sldLayoutId id="2147484102" r:id="rId3"/>
    <p:sldLayoutId id="2147484103" r:id="rId4"/>
    <p:sldLayoutId id="2147484104" r:id="rId5"/>
    <p:sldLayoutId id="2147484105" r:id="rId6"/>
    <p:sldLayoutId id="2147484106" r:id="rId7"/>
    <p:sldLayoutId id="2147484107" r:id="rId8"/>
    <p:sldLayoutId id="2147484108" r:id="rId9"/>
    <p:sldLayoutId id="2147484109" r:id="rId10"/>
    <p:sldLayoutId id="2147484110"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130" algn="l" rtl="0" fontAlgn="base">
        <a:spcBef>
          <a:spcPct val="0"/>
        </a:spcBef>
        <a:spcAft>
          <a:spcPct val="0"/>
        </a:spcAft>
        <a:defRPr sz="4000">
          <a:solidFill>
            <a:schemeClr val="tx2"/>
          </a:solidFill>
          <a:latin typeface="Garamond" pitchFamily="18" charset="0"/>
        </a:defRPr>
      </a:lvl6pPr>
      <a:lvl7pPr marL="914259" algn="l" rtl="0" fontAlgn="base">
        <a:spcBef>
          <a:spcPct val="0"/>
        </a:spcBef>
        <a:spcAft>
          <a:spcPct val="0"/>
        </a:spcAft>
        <a:defRPr sz="4000">
          <a:solidFill>
            <a:schemeClr val="tx2"/>
          </a:solidFill>
          <a:latin typeface="Garamond" pitchFamily="18" charset="0"/>
        </a:defRPr>
      </a:lvl7pPr>
      <a:lvl8pPr marL="1371390" algn="l" rtl="0" fontAlgn="base">
        <a:spcBef>
          <a:spcPct val="0"/>
        </a:spcBef>
        <a:spcAft>
          <a:spcPct val="0"/>
        </a:spcAft>
        <a:defRPr sz="4000">
          <a:solidFill>
            <a:schemeClr val="tx2"/>
          </a:solidFill>
          <a:latin typeface="Garamond" pitchFamily="18" charset="0"/>
        </a:defRPr>
      </a:lvl8pPr>
      <a:lvl9pPr marL="1828519" algn="l" rtl="0" fontAlgn="base">
        <a:spcBef>
          <a:spcPct val="0"/>
        </a:spcBef>
        <a:spcAft>
          <a:spcPct val="0"/>
        </a:spcAft>
        <a:defRPr sz="4000">
          <a:solidFill>
            <a:schemeClr val="tx2"/>
          </a:solidFill>
          <a:latin typeface="Garamond" pitchFamily="18" charset="0"/>
        </a:defRPr>
      </a:lvl9pPr>
    </p:titleStyle>
    <p:bodyStyle>
      <a:lvl1pPr marL="342848" indent="-342848"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822" indent="-32538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193" indent="-35078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645" indent="-31586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905" indent="-339674"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036"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164"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295"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423"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259" rtl="0" eaLnBrk="1" latinLnBrk="0" hangingPunct="1">
        <a:defRPr sz="1800" kern="1200">
          <a:solidFill>
            <a:schemeClr val="tx1"/>
          </a:solidFill>
          <a:latin typeface="+mn-lt"/>
          <a:ea typeface="+mn-ea"/>
          <a:cs typeface="+mn-cs"/>
        </a:defRPr>
      </a:lvl1pPr>
      <a:lvl2pPr marL="457130" algn="l" defTabSz="914259" rtl="0" eaLnBrk="1" latinLnBrk="0" hangingPunct="1">
        <a:defRPr sz="1800" kern="1200">
          <a:solidFill>
            <a:schemeClr val="tx1"/>
          </a:solidFill>
          <a:latin typeface="+mn-lt"/>
          <a:ea typeface="+mn-ea"/>
          <a:cs typeface="+mn-cs"/>
        </a:defRPr>
      </a:lvl2pPr>
      <a:lvl3pPr marL="914259" algn="l" defTabSz="914259" rtl="0" eaLnBrk="1" latinLnBrk="0" hangingPunct="1">
        <a:defRPr sz="1800" kern="1200">
          <a:solidFill>
            <a:schemeClr val="tx1"/>
          </a:solidFill>
          <a:latin typeface="+mn-lt"/>
          <a:ea typeface="+mn-ea"/>
          <a:cs typeface="+mn-cs"/>
        </a:defRPr>
      </a:lvl3pPr>
      <a:lvl4pPr marL="1371390" algn="l" defTabSz="914259" rtl="0" eaLnBrk="1" latinLnBrk="0" hangingPunct="1">
        <a:defRPr sz="1800" kern="1200">
          <a:solidFill>
            <a:schemeClr val="tx1"/>
          </a:solidFill>
          <a:latin typeface="+mn-lt"/>
          <a:ea typeface="+mn-ea"/>
          <a:cs typeface="+mn-cs"/>
        </a:defRPr>
      </a:lvl4pPr>
      <a:lvl5pPr marL="1828519" algn="l" defTabSz="914259" rtl="0" eaLnBrk="1" latinLnBrk="0" hangingPunct="1">
        <a:defRPr sz="1800" kern="1200">
          <a:solidFill>
            <a:schemeClr val="tx1"/>
          </a:solidFill>
          <a:latin typeface="+mn-lt"/>
          <a:ea typeface="+mn-ea"/>
          <a:cs typeface="+mn-cs"/>
        </a:defRPr>
      </a:lvl5pPr>
      <a:lvl6pPr marL="2285649" algn="l" defTabSz="914259" rtl="0" eaLnBrk="1" latinLnBrk="0" hangingPunct="1">
        <a:defRPr sz="1800" kern="1200">
          <a:solidFill>
            <a:schemeClr val="tx1"/>
          </a:solidFill>
          <a:latin typeface="+mn-lt"/>
          <a:ea typeface="+mn-ea"/>
          <a:cs typeface="+mn-cs"/>
        </a:defRPr>
      </a:lvl6pPr>
      <a:lvl7pPr marL="2742780" algn="l" defTabSz="914259" rtl="0" eaLnBrk="1" latinLnBrk="0" hangingPunct="1">
        <a:defRPr sz="1800" kern="1200">
          <a:solidFill>
            <a:schemeClr val="tx1"/>
          </a:solidFill>
          <a:latin typeface="+mn-lt"/>
          <a:ea typeface="+mn-ea"/>
          <a:cs typeface="+mn-cs"/>
        </a:defRPr>
      </a:lvl7pPr>
      <a:lvl8pPr marL="3199908" algn="l" defTabSz="914259" rtl="0" eaLnBrk="1" latinLnBrk="0" hangingPunct="1">
        <a:defRPr sz="1800" kern="1200">
          <a:solidFill>
            <a:schemeClr val="tx1"/>
          </a:solidFill>
          <a:latin typeface="+mn-lt"/>
          <a:ea typeface="+mn-ea"/>
          <a:cs typeface="+mn-cs"/>
        </a:defRPr>
      </a:lvl8pPr>
      <a:lvl9pPr marL="3657039" algn="l" defTabSz="914259"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ctr">
              <a:defRPr sz="1200">
                <a:latin typeface="Garamond" pitchFamily="18" charset="0"/>
              </a:defRPr>
            </a:lvl1pPr>
          </a:lstStyle>
          <a:p>
            <a:pPr defTabSz="914259"/>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r">
              <a:defRPr sz="1600">
                <a:latin typeface="Garamond" pitchFamily="18" charset="0"/>
              </a:defRPr>
            </a:lvl1pPr>
          </a:lstStyle>
          <a:p>
            <a:pPr defTabSz="914259"/>
            <a:fld id="{6F400BD0-49BF-48FC-8114-37C1D4F5AB3D}" type="slidenum">
              <a:rPr lang="en-US" altLang="en-US">
                <a:solidFill>
                  <a:srgbClr val="000000"/>
                </a:solidFill>
              </a:rPr>
              <a:pPr defTabSz="914259"/>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4174514676"/>
      </p:ext>
    </p:extLst>
  </p:cSld>
  <p:clrMap bg1="lt1" tx1="dk1" bg2="lt2" tx2="dk2" accent1="accent1" accent2="accent2" accent3="accent3" accent4="accent4" accent5="accent5" accent6="accent6" hlink="hlink" folHlink="folHlink"/>
  <p:sldLayoutIdLst>
    <p:sldLayoutId id="2147484282" r:id="rId1"/>
    <p:sldLayoutId id="2147484283" r:id="rId2"/>
    <p:sldLayoutId id="2147484284" r:id="rId3"/>
    <p:sldLayoutId id="2147484285" r:id="rId4"/>
    <p:sldLayoutId id="2147484286" r:id="rId5"/>
    <p:sldLayoutId id="2147484287" r:id="rId6"/>
    <p:sldLayoutId id="2147484288" r:id="rId7"/>
    <p:sldLayoutId id="2147484289" r:id="rId8"/>
    <p:sldLayoutId id="2147484290" r:id="rId9"/>
    <p:sldLayoutId id="2147484291" r:id="rId10"/>
    <p:sldLayoutId id="214748429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130" algn="l" rtl="0" fontAlgn="base">
        <a:spcBef>
          <a:spcPct val="0"/>
        </a:spcBef>
        <a:spcAft>
          <a:spcPct val="0"/>
        </a:spcAft>
        <a:defRPr sz="4000">
          <a:solidFill>
            <a:schemeClr val="tx2"/>
          </a:solidFill>
          <a:latin typeface="Garamond" pitchFamily="18" charset="0"/>
        </a:defRPr>
      </a:lvl6pPr>
      <a:lvl7pPr marL="914259" algn="l" rtl="0" fontAlgn="base">
        <a:spcBef>
          <a:spcPct val="0"/>
        </a:spcBef>
        <a:spcAft>
          <a:spcPct val="0"/>
        </a:spcAft>
        <a:defRPr sz="4000">
          <a:solidFill>
            <a:schemeClr val="tx2"/>
          </a:solidFill>
          <a:latin typeface="Garamond" pitchFamily="18" charset="0"/>
        </a:defRPr>
      </a:lvl7pPr>
      <a:lvl8pPr marL="1371390" algn="l" rtl="0" fontAlgn="base">
        <a:spcBef>
          <a:spcPct val="0"/>
        </a:spcBef>
        <a:spcAft>
          <a:spcPct val="0"/>
        </a:spcAft>
        <a:defRPr sz="4000">
          <a:solidFill>
            <a:schemeClr val="tx2"/>
          </a:solidFill>
          <a:latin typeface="Garamond" pitchFamily="18" charset="0"/>
        </a:defRPr>
      </a:lvl8pPr>
      <a:lvl9pPr marL="1828519" algn="l" rtl="0" fontAlgn="base">
        <a:spcBef>
          <a:spcPct val="0"/>
        </a:spcBef>
        <a:spcAft>
          <a:spcPct val="0"/>
        </a:spcAft>
        <a:defRPr sz="4000">
          <a:solidFill>
            <a:schemeClr val="tx2"/>
          </a:solidFill>
          <a:latin typeface="Garamond" pitchFamily="18" charset="0"/>
        </a:defRPr>
      </a:lvl9pPr>
    </p:titleStyle>
    <p:bodyStyle>
      <a:lvl1pPr marL="342848" indent="-342848"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822" indent="-32538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193" indent="-35078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645" indent="-31586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905" indent="-339674"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036"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164"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295"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423"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259" rtl="0" eaLnBrk="1" latinLnBrk="0" hangingPunct="1">
        <a:defRPr sz="1800" kern="1200">
          <a:solidFill>
            <a:schemeClr val="tx1"/>
          </a:solidFill>
          <a:latin typeface="+mn-lt"/>
          <a:ea typeface="+mn-ea"/>
          <a:cs typeface="+mn-cs"/>
        </a:defRPr>
      </a:lvl1pPr>
      <a:lvl2pPr marL="457130" algn="l" defTabSz="914259" rtl="0" eaLnBrk="1" latinLnBrk="0" hangingPunct="1">
        <a:defRPr sz="1800" kern="1200">
          <a:solidFill>
            <a:schemeClr val="tx1"/>
          </a:solidFill>
          <a:latin typeface="+mn-lt"/>
          <a:ea typeface="+mn-ea"/>
          <a:cs typeface="+mn-cs"/>
        </a:defRPr>
      </a:lvl2pPr>
      <a:lvl3pPr marL="914259" algn="l" defTabSz="914259" rtl="0" eaLnBrk="1" latinLnBrk="0" hangingPunct="1">
        <a:defRPr sz="1800" kern="1200">
          <a:solidFill>
            <a:schemeClr val="tx1"/>
          </a:solidFill>
          <a:latin typeface="+mn-lt"/>
          <a:ea typeface="+mn-ea"/>
          <a:cs typeface="+mn-cs"/>
        </a:defRPr>
      </a:lvl3pPr>
      <a:lvl4pPr marL="1371390" algn="l" defTabSz="914259" rtl="0" eaLnBrk="1" latinLnBrk="0" hangingPunct="1">
        <a:defRPr sz="1800" kern="1200">
          <a:solidFill>
            <a:schemeClr val="tx1"/>
          </a:solidFill>
          <a:latin typeface="+mn-lt"/>
          <a:ea typeface="+mn-ea"/>
          <a:cs typeface="+mn-cs"/>
        </a:defRPr>
      </a:lvl4pPr>
      <a:lvl5pPr marL="1828519" algn="l" defTabSz="914259" rtl="0" eaLnBrk="1" latinLnBrk="0" hangingPunct="1">
        <a:defRPr sz="1800" kern="1200">
          <a:solidFill>
            <a:schemeClr val="tx1"/>
          </a:solidFill>
          <a:latin typeface="+mn-lt"/>
          <a:ea typeface="+mn-ea"/>
          <a:cs typeface="+mn-cs"/>
        </a:defRPr>
      </a:lvl5pPr>
      <a:lvl6pPr marL="2285649" algn="l" defTabSz="914259" rtl="0" eaLnBrk="1" latinLnBrk="0" hangingPunct="1">
        <a:defRPr sz="1800" kern="1200">
          <a:solidFill>
            <a:schemeClr val="tx1"/>
          </a:solidFill>
          <a:latin typeface="+mn-lt"/>
          <a:ea typeface="+mn-ea"/>
          <a:cs typeface="+mn-cs"/>
        </a:defRPr>
      </a:lvl6pPr>
      <a:lvl7pPr marL="2742780" algn="l" defTabSz="914259" rtl="0" eaLnBrk="1" latinLnBrk="0" hangingPunct="1">
        <a:defRPr sz="1800" kern="1200">
          <a:solidFill>
            <a:schemeClr val="tx1"/>
          </a:solidFill>
          <a:latin typeface="+mn-lt"/>
          <a:ea typeface="+mn-ea"/>
          <a:cs typeface="+mn-cs"/>
        </a:defRPr>
      </a:lvl7pPr>
      <a:lvl8pPr marL="3199908" algn="l" defTabSz="914259" rtl="0" eaLnBrk="1" latinLnBrk="0" hangingPunct="1">
        <a:defRPr sz="1800" kern="1200">
          <a:solidFill>
            <a:schemeClr val="tx1"/>
          </a:solidFill>
          <a:latin typeface="+mn-lt"/>
          <a:ea typeface="+mn-ea"/>
          <a:cs typeface="+mn-cs"/>
        </a:defRPr>
      </a:lvl8pPr>
      <a:lvl9pPr marL="3657039" algn="l" defTabSz="914259"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r>
              <a:rPr lang="en-US" altLang="en-US" dirty="0">
                <a:solidFill>
                  <a:srgbClr val="000000"/>
                </a:solidFill>
              </a:rPr>
              <a:t>CHIPPER: HPCA 2011</a:t>
            </a: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p:nvPicPr>
        <p:blipFill>
          <a:blip r:embed="rId13" cstate="print"/>
          <a:stretch>
            <a:fillRect/>
          </a:stretch>
        </p:blipFill>
        <p:spPr>
          <a:xfrm>
            <a:off x="285720" y="6357958"/>
            <a:ext cx="1347679" cy="389938"/>
          </a:xfrm>
          <a:prstGeom prst="rect">
            <a:avLst/>
          </a:prstGeom>
        </p:spPr>
      </p:pic>
    </p:spTree>
    <p:extLst>
      <p:ext uri="{BB962C8B-B14F-4D97-AF65-F5344CB8AC3E}">
        <p14:creationId xmlns:p14="http://schemas.microsoft.com/office/powerpoint/2010/main" val="2503778565"/>
      </p:ext>
    </p:extLst>
  </p:cSld>
  <p:clrMap bg1="lt1" tx1="dk1" bg2="lt2" tx2="dk2" accent1="accent1" accent2="accent2" accent3="accent3" accent4="accent4" accent5="accent5" accent6="accent6" hlink="hlink" folHlink="folHlink"/>
  <p:sldLayoutIdLst>
    <p:sldLayoutId id="2147484523" r:id="rId1"/>
    <p:sldLayoutId id="2147484524" r:id="rId2"/>
    <p:sldLayoutId id="2147484525" r:id="rId3"/>
    <p:sldLayoutId id="2147484526" r:id="rId4"/>
    <p:sldLayoutId id="2147484527" r:id="rId5"/>
    <p:sldLayoutId id="2147484528" r:id="rId6"/>
    <p:sldLayoutId id="2147484529" r:id="rId7"/>
    <p:sldLayoutId id="2147484530" r:id="rId8"/>
    <p:sldLayoutId id="2147484531" r:id="rId9"/>
    <p:sldLayoutId id="2147484532" r:id="rId10"/>
    <p:sldLayoutId id="2147484533"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367926"/>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363164"/>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500854"/>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572862"/>
            <a:ext cx="1080120" cy="312522"/>
          </a:xfrm>
          <a:prstGeom prst="rect">
            <a:avLst/>
          </a:prstGeom>
        </p:spPr>
      </p:pic>
    </p:spTree>
    <p:extLst>
      <p:ext uri="{BB962C8B-B14F-4D97-AF65-F5344CB8AC3E}">
        <p14:creationId xmlns:p14="http://schemas.microsoft.com/office/powerpoint/2010/main" val="2586202913"/>
      </p:ext>
    </p:extLst>
  </p:cSld>
  <p:clrMap bg1="lt1" tx1="dk1" bg2="lt2" tx2="dk2" accent1="accent1" accent2="accent2" accent3="accent3" accent4="accent4" accent5="accent5" accent6="accent6" hlink="hlink" folHlink="folHlink"/>
  <p:sldLayoutIdLst>
    <p:sldLayoutId id="2147484572" r:id="rId1"/>
    <p:sldLayoutId id="2147484573" r:id="rId2"/>
    <p:sldLayoutId id="2147484574" r:id="rId3"/>
    <p:sldLayoutId id="2147484575" r:id="rId4"/>
    <p:sldLayoutId id="2147484576" r:id="rId5"/>
    <p:sldLayoutId id="2147484577" r:id="rId6"/>
    <p:sldLayoutId id="2147484578" r:id="rId7"/>
    <p:sldLayoutId id="2147484579" r:id="rId8"/>
    <p:sldLayoutId id="2147484580" r:id="rId9"/>
    <p:sldLayoutId id="2147484581" r:id="rId10"/>
    <p:sldLayoutId id="214748458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47260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614864" y="6356176"/>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dirty="0">
              <a:solidFill>
                <a:srgbClr val="000000"/>
              </a:solidFill>
            </a:endParaRPr>
          </a:p>
        </p:txBody>
      </p:sp>
      <p:sp>
        <p:nvSpPr>
          <p:cNvPr id="100360" name="Line 1032"/>
          <p:cNvSpPr>
            <a:spLocks noChangeShapeType="1"/>
          </p:cNvSpPr>
          <p:nvPr/>
        </p:nvSpPr>
        <p:spPr bwMode="auto">
          <a:xfrm>
            <a:off x="228600" y="6453336"/>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4272753442"/>
      </p:ext>
    </p:extLst>
  </p:cSld>
  <p:clrMap bg1="lt1" tx1="dk1" bg2="lt2" tx2="dk2" accent1="accent1" accent2="accent2" accent3="accent3" accent4="accent4" accent5="accent5" accent6="accent6" hlink="hlink" folHlink="folHlink"/>
  <p:sldLayoutIdLst>
    <p:sldLayoutId id="2147484778" r:id="rId1"/>
    <p:sldLayoutId id="2147484779" r:id="rId2"/>
    <p:sldLayoutId id="2147484780" r:id="rId3"/>
    <p:sldLayoutId id="2147484781" r:id="rId4"/>
    <p:sldLayoutId id="2147484782" r:id="rId5"/>
    <p:sldLayoutId id="2147484783" r:id="rId6"/>
    <p:sldLayoutId id="2147484784" r:id="rId7"/>
    <p:sldLayoutId id="2147484785" r:id="rId8"/>
    <p:sldLayoutId id="2147484786" r:id="rId9"/>
    <p:sldLayoutId id="2147484787" r:id="rId10"/>
    <p:sldLayoutId id="214748478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ctr">
              <a:defRPr sz="1200">
                <a:latin typeface="Garamond" pitchFamily="18" charset="0"/>
              </a:defRPr>
            </a:lvl1pPr>
          </a:lstStyle>
          <a:p>
            <a:pPr defTabSz="914165"/>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r">
              <a:defRPr sz="1600">
                <a:latin typeface="Garamond" pitchFamily="18" charset="0"/>
              </a:defRPr>
            </a:lvl1pPr>
          </a:lstStyle>
          <a:p>
            <a:pPr defTabSz="914165"/>
            <a:fld id="{6F400BD0-49BF-48FC-8114-37C1D4F5AB3D}" type="slidenum">
              <a:rPr lang="en-US" altLang="en-US" smtClean="0">
                <a:solidFill>
                  <a:srgbClr val="000000"/>
                </a:solidFill>
              </a:rPr>
              <a:pPr defTabSz="914165"/>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27860052"/>
      </p:ext>
    </p:extLst>
  </p:cSld>
  <p:clrMap bg1="lt1" tx1="dk1" bg2="lt2" tx2="dk2" accent1="accent1" accent2="accent2" accent3="accent3" accent4="accent4" accent5="accent5" accent6="accent6" hlink="hlink" folHlink="folHlink"/>
  <p:sldLayoutIdLst>
    <p:sldLayoutId id="2147484838" r:id="rId1"/>
    <p:sldLayoutId id="2147484839" r:id="rId2"/>
    <p:sldLayoutId id="2147484840" r:id="rId3"/>
    <p:sldLayoutId id="2147484841" r:id="rId4"/>
    <p:sldLayoutId id="2147484842" r:id="rId5"/>
    <p:sldLayoutId id="2147484843" r:id="rId6"/>
    <p:sldLayoutId id="2147484844" r:id="rId7"/>
    <p:sldLayoutId id="2147484845" r:id="rId8"/>
    <p:sldLayoutId id="2147484846" r:id="rId9"/>
    <p:sldLayoutId id="2147484847" r:id="rId10"/>
    <p:sldLayoutId id="214748484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82" algn="l" rtl="0" fontAlgn="base">
        <a:spcBef>
          <a:spcPct val="0"/>
        </a:spcBef>
        <a:spcAft>
          <a:spcPct val="0"/>
        </a:spcAft>
        <a:defRPr sz="4000">
          <a:solidFill>
            <a:schemeClr val="tx2"/>
          </a:solidFill>
          <a:latin typeface="Garamond" pitchFamily="18" charset="0"/>
        </a:defRPr>
      </a:lvl6pPr>
      <a:lvl7pPr marL="914165" algn="l" rtl="0" fontAlgn="base">
        <a:spcBef>
          <a:spcPct val="0"/>
        </a:spcBef>
        <a:spcAft>
          <a:spcPct val="0"/>
        </a:spcAft>
        <a:defRPr sz="4000">
          <a:solidFill>
            <a:schemeClr val="tx2"/>
          </a:solidFill>
          <a:latin typeface="Garamond" pitchFamily="18" charset="0"/>
        </a:defRPr>
      </a:lvl7pPr>
      <a:lvl8pPr marL="1371250" algn="l" rtl="0" fontAlgn="base">
        <a:spcBef>
          <a:spcPct val="0"/>
        </a:spcBef>
        <a:spcAft>
          <a:spcPct val="0"/>
        </a:spcAft>
        <a:defRPr sz="4000">
          <a:solidFill>
            <a:schemeClr val="tx2"/>
          </a:solidFill>
          <a:latin typeface="Garamond" pitchFamily="18" charset="0"/>
        </a:defRPr>
      </a:lvl8pPr>
      <a:lvl9pPr marL="1828332" algn="l" rtl="0" fontAlgn="base">
        <a:spcBef>
          <a:spcPct val="0"/>
        </a:spcBef>
        <a:spcAft>
          <a:spcPct val="0"/>
        </a:spcAft>
        <a:defRPr sz="4000">
          <a:solidFill>
            <a:schemeClr val="tx2"/>
          </a:solidFill>
          <a:latin typeface="Garamond" pitchFamily="18" charset="0"/>
        </a:defRPr>
      </a:lvl9pPr>
    </p:titleStyle>
    <p:bodyStyle>
      <a:lvl1pPr marL="342813" indent="-342813"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753" indent="-32535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089" indent="-35074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507" indent="-31583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733" indent="-339639"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81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89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98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06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165" rtl="0" eaLnBrk="1" latinLnBrk="0" hangingPunct="1">
        <a:defRPr sz="1800" kern="1200">
          <a:solidFill>
            <a:schemeClr val="tx1"/>
          </a:solidFill>
          <a:latin typeface="+mn-lt"/>
          <a:ea typeface="+mn-ea"/>
          <a:cs typeface="+mn-cs"/>
        </a:defRPr>
      </a:lvl1pPr>
      <a:lvl2pPr marL="457082" algn="l" defTabSz="914165" rtl="0" eaLnBrk="1" latinLnBrk="0" hangingPunct="1">
        <a:defRPr sz="1800" kern="1200">
          <a:solidFill>
            <a:schemeClr val="tx1"/>
          </a:solidFill>
          <a:latin typeface="+mn-lt"/>
          <a:ea typeface="+mn-ea"/>
          <a:cs typeface="+mn-cs"/>
        </a:defRPr>
      </a:lvl2pPr>
      <a:lvl3pPr marL="914165" algn="l" defTabSz="914165" rtl="0" eaLnBrk="1" latinLnBrk="0" hangingPunct="1">
        <a:defRPr sz="1800" kern="1200">
          <a:solidFill>
            <a:schemeClr val="tx1"/>
          </a:solidFill>
          <a:latin typeface="+mn-lt"/>
          <a:ea typeface="+mn-ea"/>
          <a:cs typeface="+mn-cs"/>
        </a:defRPr>
      </a:lvl3pPr>
      <a:lvl4pPr marL="1371250" algn="l" defTabSz="914165" rtl="0" eaLnBrk="1" latinLnBrk="0" hangingPunct="1">
        <a:defRPr sz="1800" kern="1200">
          <a:solidFill>
            <a:schemeClr val="tx1"/>
          </a:solidFill>
          <a:latin typeface="+mn-lt"/>
          <a:ea typeface="+mn-ea"/>
          <a:cs typeface="+mn-cs"/>
        </a:defRPr>
      </a:lvl4pPr>
      <a:lvl5pPr marL="1828332" algn="l" defTabSz="914165" rtl="0" eaLnBrk="1" latinLnBrk="0" hangingPunct="1">
        <a:defRPr sz="1800" kern="1200">
          <a:solidFill>
            <a:schemeClr val="tx1"/>
          </a:solidFill>
          <a:latin typeface="+mn-lt"/>
          <a:ea typeface="+mn-ea"/>
          <a:cs typeface="+mn-cs"/>
        </a:defRPr>
      </a:lvl5pPr>
      <a:lvl6pPr marL="2285415" algn="l" defTabSz="914165" rtl="0" eaLnBrk="1" latinLnBrk="0" hangingPunct="1">
        <a:defRPr sz="1800" kern="1200">
          <a:solidFill>
            <a:schemeClr val="tx1"/>
          </a:solidFill>
          <a:latin typeface="+mn-lt"/>
          <a:ea typeface="+mn-ea"/>
          <a:cs typeface="+mn-cs"/>
        </a:defRPr>
      </a:lvl6pPr>
      <a:lvl7pPr marL="2742500" algn="l" defTabSz="914165" rtl="0" eaLnBrk="1" latinLnBrk="0" hangingPunct="1">
        <a:defRPr sz="1800" kern="1200">
          <a:solidFill>
            <a:schemeClr val="tx1"/>
          </a:solidFill>
          <a:latin typeface="+mn-lt"/>
          <a:ea typeface="+mn-ea"/>
          <a:cs typeface="+mn-cs"/>
        </a:defRPr>
      </a:lvl7pPr>
      <a:lvl8pPr marL="3199580" algn="l" defTabSz="914165" rtl="0" eaLnBrk="1" latinLnBrk="0" hangingPunct="1">
        <a:defRPr sz="1800" kern="1200">
          <a:solidFill>
            <a:schemeClr val="tx1"/>
          </a:solidFill>
          <a:latin typeface="+mn-lt"/>
          <a:ea typeface="+mn-ea"/>
          <a:cs typeface="+mn-cs"/>
        </a:defRPr>
      </a:lvl8pPr>
      <a:lvl9pPr marL="3656665" algn="l" defTabSz="914165"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ctr">
              <a:defRPr sz="1200">
                <a:latin typeface="Garamond" pitchFamily="18" charset="0"/>
              </a:defRPr>
            </a:lvl1pPr>
          </a:lstStyle>
          <a:p>
            <a:pPr defTabSz="914165"/>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r">
              <a:defRPr sz="1600">
                <a:latin typeface="Garamond" pitchFamily="18" charset="0"/>
              </a:defRPr>
            </a:lvl1pPr>
          </a:lstStyle>
          <a:p>
            <a:pPr defTabSz="914165"/>
            <a:fld id="{6F400BD0-49BF-48FC-8114-37C1D4F5AB3D}" type="slidenum">
              <a:rPr lang="en-US" altLang="en-US" smtClean="0">
                <a:solidFill>
                  <a:srgbClr val="000000"/>
                </a:solidFill>
              </a:rPr>
              <a:pPr defTabSz="914165"/>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Tree>
    <p:extLst>
      <p:ext uri="{BB962C8B-B14F-4D97-AF65-F5344CB8AC3E}">
        <p14:creationId xmlns:p14="http://schemas.microsoft.com/office/powerpoint/2010/main" val="2151711694"/>
      </p:ext>
    </p:extLst>
  </p:cSld>
  <p:clrMap bg1="lt1" tx1="dk1" bg2="lt2" tx2="dk2" accent1="accent1" accent2="accent2" accent3="accent3" accent4="accent4" accent5="accent5" accent6="accent6" hlink="hlink" folHlink="folHlink"/>
  <p:sldLayoutIdLst>
    <p:sldLayoutId id="2147484850" r:id="rId1"/>
    <p:sldLayoutId id="2147484851" r:id="rId2"/>
    <p:sldLayoutId id="2147484852" r:id="rId3"/>
    <p:sldLayoutId id="2147484853" r:id="rId4"/>
    <p:sldLayoutId id="2147484854" r:id="rId5"/>
    <p:sldLayoutId id="2147484855" r:id="rId6"/>
    <p:sldLayoutId id="2147484856" r:id="rId7"/>
    <p:sldLayoutId id="2147484857" r:id="rId8"/>
    <p:sldLayoutId id="2147484858" r:id="rId9"/>
    <p:sldLayoutId id="2147484859" r:id="rId10"/>
    <p:sldLayoutId id="2147484860"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82" algn="l" rtl="0" fontAlgn="base">
        <a:spcBef>
          <a:spcPct val="0"/>
        </a:spcBef>
        <a:spcAft>
          <a:spcPct val="0"/>
        </a:spcAft>
        <a:defRPr sz="4000">
          <a:solidFill>
            <a:schemeClr val="tx2"/>
          </a:solidFill>
          <a:latin typeface="Garamond" pitchFamily="18" charset="0"/>
        </a:defRPr>
      </a:lvl6pPr>
      <a:lvl7pPr marL="914165" algn="l" rtl="0" fontAlgn="base">
        <a:spcBef>
          <a:spcPct val="0"/>
        </a:spcBef>
        <a:spcAft>
          <a:spcPct val="0"/>
        </a:spcAft>
        <a:defRPr sz="4000">
          <a:solidFill>
            <a:schemeClr val="tx2"/>
          </a:solidFill>
          <a:latin typeface="Garamond" pitchFamily="18" charset="0"/>
        </a:defRPr>
      </a:lvl7pPr>
      <a:lvl8pPr marL="1371250" algn="l" rtl="0" fontAlgn="base">
        <a:spcBef>
          <a:spcPct val="0"/>
        </a:spcBef>
        <a:spcAft>
          <a:spcPct val="0"/>
        </a:spcAft>
        <a:defRPr sz="4000">
          <a:solidFill>
            <a:schemeClr val="tx2"/>
          </a:solidFill>
          <a:latin typeface="Garamond" pitchFamily="18" charset="0"/>
        </a:defRPr>
      </a:lvl8pPr>
      <a:lvl9pPr marL="1828332" algn="l" rtl="0" fontAlgn="base">
        <a:spcBef>
          <a:spcPct val="0"/>
        </a:spcBef>
        <a:spcAft>
          <a:spcPct val="0"/>
        </a:spcAft>
        <a:defRPr sz="4000">
          <a:solidFill>
            <a:schemeClr val="tx2"/>
          </a:solidFill>
          <a:latin typeface="Garamond" pitchFamily="18" charset="0"/>
        </a:defRPr>
      </a:lvl9pPr>
    </p:titleStyle>
    <p:bodyStyle>
      <a:lvl1pPr marL="342813" indent="-342813"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753" indent="-32535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089" indent="-35074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507" indent="-31583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733" indent="-339639"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81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89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98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06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165" rtl="0" eaLnBrk="1" latinLnBrk="0" hangingPunct="1">
        <a:defRPr sz="1800" kern="1200">
          <a:solidFill>
            <a:schemeClr val="tx1"/>
          </a:solidFill>
          <a:latin typeface="+mn-lt"/>
          <a:ea typeface="+mn-ea"/>
          <a:cs typeface="+mn-cs"/>
        </a:defRPr>
      </a:lvl1pPr>
      <a:lvl2pPr marL="457082" algn="l" defTabSz="914165" rtl="0" eaLnBrk="1" latinLnBrk="0" hangingPunct="1">
        <a:defRPr sz="1800" kern="1200">
          <a:solidFill>
            <a:schemeClr val="tx1"/>
          </a:solidFill>
          <a:latin typeface="+mn-lt"/>
          <a:ea typeface="+mn-ea"/>
          <a:cs typeface="+mn-cs"/>
        </a:defRPr>
      </a:lvl2pPr>
      <a:lvl3pPr marL="914165" algn="l" defTabSz="914165" rtl="0" eaLnBrk="1" latinLnBrk="0" hangingPunct="1">
        <a:defRPr sz="1800" kern="1200">
          <a:solidFill>
            <a:schemeClr val="tx1"/>
          </a:solidFill>
          <a:latin typeface="+mn-lt"/>
          <a:ea typeface="+mn-ea"/>
          <a:cs typeface="+mn-cs"/>
        </a:defRPr>
      </a:lvl3pPr>
      <a:lvl4pPr marL="1371250" algn="l" defTabSz="914165" rtl="0" eaLnBrk="1" latinLnBrk="0" hangingPunct="1">
        <a:defRPr sz="1800" kern="1200">
          <a:solidFill>
            <a:schemeClr val="tx1"/>
          </a:solidFill>
          <a:latin typeface="+mn-lt"/>
          <a:ea typeface="+mn-ea"/>
          <a:cs typeface="+mn-cs"/>
        </a:defRPr>
      </a:lvl4pPr>
      <a:lvl5pPr marL="1828332" algn="l" defTabSz="914165" rtl="0" eaLnBrk="1" latinLnBrk="0" hangingPunct="1">
        <a:defRPr sz="1800" kern="1200">
          <a:solidFill>
            <a:schemeClr val="tx1"/>
          </a:solidFill>
          <a:latin typeface="+mn-lt"/>
          <a:ea typeface="+mn-ea"/>
          <a:cs typeface="+mn-cs"/>
        </a:defRPr>
      </a:lvl5pPr>
      <a:lvl6pPr marL="2285415" algn="l" defTabSz="914165" rtl="0" eaLnBrk="1" latinLnBrk="0" hangingPunct="1">
        <a:defRPr sz="1800" kern="1200">
          <a:solidFill>
            <a:schemeClr val="tx1"/>
          </a:solidFill>
          <a:latin typeface="+mn-lt"/>
          <a:ea typeface="+mn-ea"/>
          <a:cs typeface="+mn-cs"/>
        </a:defRPr>
      </a:lvl6pPr>
      <a:lvl7pPr marL="2742500" algn="l" defTabSz="914165" rtl="0" eaLnBrk="1" latinLnBrk="0" hangingPunct="1">
        <a:defRPr sz="1800" kern="1200">
          <a:solidFill>
            <a:schemeClr val="tx1"/>
          </a:solidFill>
          <a:latin typeface="+mn-lt"/>
          <a:ea typeface="+mn-ea"/>
          <a:cs typeface="+mn-cs"/>
        </a:defRPr>
      </a:lvl7pPr>
      <a:lvl8pPr marL="3199580" algn="l" defTabSz="914165" rtl="0" eaLnBrk="1" latinLnBrk="0" hangingPunct="1">
        <a:defRPr sz="1800" kern="1200">
          <a:solidFill>
            <a:schemeClr val="tx1"/>
          </a:solidFill>
          <a:latin typeface="+mn-lt"/>
          <a:ea typeface="+mn-ea"/>
          <a:cs typeface="+mn-cs"/>
        </a:defRPr>
      </a:lvl8pPr>
      <a:lvl9pPr marL="3656665" algn="l" defTabSz="914165"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ctr">
              <a:defRPr sz="1200">
                <a:latin typeface="Garamond" pitchFamily="18" charset="0"/>
              </a:defRPr>
            </a:lvl1pPr>
          </a:lstStyle>
          <a:p>
            <a:pPr defTabSz="914024"/>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r">
              <a:defRPr sz="1600">
                <a:latin typeface="Garamond" pitchFamily="18" charset="0"/>
              </a:defRPr>
            </a:lvl1pPr>
          </a:lstStyle>
          <a:p>
            <a:pPr defTabSz="914024"/>
            <a:fld id="{6F400BD0-49BF-48FC-8114-37C1D4F5AB3D}" type="slidenum">
              <a:rPr lang="en-US" altLang="en-US">
                <a:solidFill>
                  <a:srgbClr val="000000"/>
                </a:solidFill>
              </a:rPr>
              <a:pPr defTabSz="914024"/>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3691673417"/>
      </p:ext>
    </p:extLst>
  </p:cSld>
  <p:clrMap bg1="lt1" tx1="dk1" bg2="lt2" tx2="dk2" accent1="accent1" accent2="accent2" accent3="accent3" accent4="accent4" accent5="accent5" accent6="accent6" hlink="hlink" folHlink="folHlink"/>
  <p:sldLayoutIdLst>
    <p:sldLayoutId id="2147484862" r:id="rId1"/>
    <p:sldLayoutId id="2147484863" r:id="rId2"/>
    <p:sldLayoutId id="2147484864" r:id="rId3"/>
    <p:sldLayoutId id="2147484865" r:id="rId4"/>
    <p:sldLayoutId id="2147484866" r:id="rId5"/>
    <p:sldLayoutId id="2147484867" r:id="rId6"/>
    <p:sldLayoutId id="2147484868" r:id="rId7"/>
    <p:sldLayoutId id="2147484869" r:id="rId8"/>
    <p:sldLayoutId id="2147484870" r:id="rId9"/>
    <p:sldLayoutId id="2147484871" r:id="rId10"/>
    <p:sldLayoutId id="214748487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11" algn="l" rtl="0" fontAlgn="base">
        <a:spcBef>
          <a:spcPct val="0"/>
        </a:spcBef>
        <a:spcAft>
          <a:spcPct val="0"/>
        </a:spcAft>
        <a:defRPr sz="4000">
          <a:solidFill>
            <a:schemeClr val="tx2"/>
          </a:solidFill>
          <a:latin typeface="Garamond" pitchFamily="18" charset="0"/>
        </a:defRPr>
      </a:lvl6pPr>
      <a:lvl7pPr marL="914024" algn="l" rtl="0" fontAlgn="base">
        <a:spcBef>
          <a:spcPct val="0"/>
        </a:spcBef>
        <a:spcAft>
          <a:spcPct val="0"/>
        </a:spcAft>
        <a:defRPr sz="4000">
          <a:solidFill>
            <a:schemeClr val="tx2"/>
          </a:solidFill>
          <a:latin typeface="Garamond" pitchFamily="18" charset="0"/>
        </a:defRPr>
      </a:lvl7pPr>
      <a:lvl8pPr marL="1371040" algn="l" rtl="0" fontAlgn="base">
        <a:spcBef>
          <a:spcPct val="0"/>
        </a:spcBef>
        <a:spcAft>
          <a:spcPct val="0"/>
        </a:spcAft>
        <a:defRPr sz="4000">
          <a:solidFill>
            <a:schemeClr val="tx2"/>
          </a:solidFill>
          <a:latin typeface="Garamond" pitchFamily="18" charset="0"/>
        </a:defRPr>
      </a:lvl8pPr>
      <a:lvl9pPr marL="1828052" algn="l" rtl="0" fontAlgn="base">
        <a:spcBef>
          <a:spcPct val="0"/>
        </a:spcBef>
        <a:spcAft>
          <a:spcPct val="0"/>
        </a:spcAft>
        <a:defRPr sz="4000">
          <a:solidFill>
            <a:schemeClr val="tx2"/>
          </a:solidFill>
          <a:latin typeface="Garamond" pitchFamily="18" charset="0"/>
        </a:defRPr>
      </a:lvl9pPr>
    </p:titleStyle>
    <p:bodyStyle>
      <a:lvl1pPr marL="342761" indent="-342761"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650" indent="-32530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1933" indent="-35069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301" indent="-31578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475" indent="-339587"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491"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499"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514"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8523"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024" rtl="0" eaLnBrk="1" latinLnBrk="0" hangingPunct="1">
        <a:defRPr sz="1800" kern="1200">
          <a:solidFill>
            <a:schemeClr val="tx1"/>
          </a:solidFill>
          <a:latin typeface="+mn-lt"/>
          <a:ea typeface="+mn-ea"/>
          <a:cs typeface="+mn-cs"/>
        </a:defRPr>
      </a:lvl1pPr>
      <a:lvl2pPr marL="457011" algn="l" defTabSz="914024" rtl="0" eaLnBrk="1" latinLnBrk="0" hangingPunct="1">
        <a:defRPr sz="1800" kern="1200">
          <a:solidFill>
            <a:schemeClr val="tx1"/>
          </a:solidFill>
          <a:latin typeface="+mn-lt"/>
          <a:ea typeface="+mn-ea"/>
          <a:cs typeface="+mn-cs"/>
        </a:defRPr>
      </a:lvl2pPr>
      <a:lvl3pPr marL="914024" algn="l" defTabSz="914024" rtl="0" eaLnBrk="1" latinLnBrk="0" hangingPunct="1">
        <a:defRPr sz="1800" kern="1200">
          <a:solidFill>
            <a:schemeClr val="tx1"/>
          </a:solidFill>
          <a:latin typeface="+mn-lt"/>
          <a:ea typeface="+mn-ea"/>
          <a:cs typeface="+mn-cs"/>
        </a:defRPr>
      </a:lvl3pPr>
      <a:lvl4pPr marL="1371040" algn="l" defTabSz="914024" rtl="0" eaLnBrk="1" latinLnBrk="0" hangingPunct="1">
        <a:defRPr sz="1800" kern="1200">
          <a:solidFill>
            <a:schemeClr val="tx1"/>
          </a:solidFill>
          <a:latin typeface="+mn-lt"/>
          <a:ea typeface="+mn-ea"/>
          <a:cs typeface="+mn-cs"/>
        </a:defRPr>
      </a:lvl4pPr>
      <a:lvl5pPr marL="1828052" algn="l" defTabSz="914024" rtl="0" eaLnBrk="1" latinLnBrk="0" hangingPunct="1">
        <a:defRPr sz="1800" kern="1200">
          <a:solidFill>
            <a:schemeClr val="tx1"/>
          </a:solidFill>
          <a:latin typeface="+mn-lt"/>
          <a:ea typeface="+mn-ea"/>
          <a:cs typeface="+mn-cs"/>
        </a:defRPr>
      </a:lvl5pPr>
      <a:lvl6pPr marL="2285064" algn="l" defTabSz="914024" rtl="0" eaLnBrk="1" latinLnBrk="0" hangingPunct="1">
        <a:defRPr sz="1800" kern="1200">
          <a:solidFill>
            <a:schemeClr val="tx1"/>
          </a:solidFill>
          <a:latin typeface="+mn-lt"/>
          <a:ea typeface="+mn-ea"/>
          <a:cs typeface="+mn-cs"/>
        </a:defRPr>
      </a:lvl6pPr>
      <a:lvl7pPr marL="2742079" algn="l" defTabSz="914024" rtl="0" eaLnBrk="1" latinLnBrk="0" hangingPunct="1">
        <a:defRPr sz="1800" kern="1200">
          <a:solidFill>
            <a:schemeClr val="tx1"/>
          </a:solidFill>
          <a:latin typeface="+mn-lt"/>
          <a:ea typeface="+mn-ea"/>
          <a:cs typeface="+mn-cs"/>
        </a:defRPr>
      </a:lvl7pPr>
      <a:lvl8pPr marL="3199088" algn="l" defTabSz="914024" rtl="0" eaLnBrk="1" latinLnBrk="0" hangingPunct="1">
        <a:defRPr sz="1800" kern="1200">
          <a:solidFill>
            <a:schemeClr val="tx1"/>
          </a:solidFill>
          <a:latin typeface="+mn-lt"/>
          <a:ea typeface="+mn-ea"/>
          <a:cs typeface="+mn-cs"/>
        </a:defRPr>
      </a:lvl8pPr>
      <a:lvl9pPr marL="3656104" algn="l" defTabSz="914024"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1079760595"/>
      </p:ext>
    </p:extLst>
  </p:cSld>
  <p:clrMap bg1="lt1" tx1="dk1" bg2="lt2" tx2="dk2" accent1="accent1" accent2="accent2" accent3="accent3" accent4="accent4" accent5="accent5" accent6="accent6" hlink="hlink" folHlink="folHlink"/>
  <p:sldLayoutIdLst>
    <p:sldLayoutId id="2147484874" r:id="rId1"/>
    <p:sldLayoutId id="2147484875" r:id="rId2"/>
    <p:sldLayoutId id="2147484876" r:id="rId3"/>
    <p:sldLayoutId id="2147484877" r:id="rId4"/>
    <p:sldLayoutId id="2147484878" r:id="rId5"/>
    <p:sldLayoutId id="2147484879" r:id="rId6"/>
    <p:sldLayoutId id="2147484880" r:id="rId7"/>
    <p:sldLayoutId id="2147484881" r:id="rId8"/>
    <p:sldLayoutId id="2147484882" r:id="rId9"/>
    <p:sldLayoutId id="2147484883" r:id="rId10"/>
    <p:sldLayoutId id="2147484884"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43362"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43363"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Garamond" charset="0"/>
              </a:defRPr>
            </a:lvl1pPr>
          </a:lstStyle>
          <a:p>
            <a:pPr fontAlgn="base">
              <a:spcBef>
                <a:spcPct val="0"/>
              </a:spcBef>
              <a:spcAft>
                <a:spcPct val="0"/>
              </a:spcAft>
              <a:defRPr/>
            </a:pPr>
            <a:endParaRPr lang="en-US">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fontAlgn="base">
              <a:spcBef>
                <a:spcPct val="0"/>
              </a:spcBef>
              <a:spcAft>
                <a:spcPct val="0"/>
              </a:spcAft>
              <a:defRPr/>
            </a:pPr>
            <a:fld id="{12B59C95-9F24-CC4B-832C-1D8C21792A43}" type="slidenum">
              <a:rPr lang="en-US">
                <a:ea typeface="ＭＳ Ｐゴシック" charset="0"/>
                <a:cs typeface="ＭＳ Ｐゴシック" charset="0"/>
              </a:rPr>
              <a:pPr fontAlgn="base">
                <a:spcBef>
                  <a:spcPct val="0"/>
                </a:spcBef>
                <a:spcAft>
                  <a:spcPct val="0"/>
                </a:spcAft>
                <a:defRPr/>
              </a:pPr>
              <a:t>‹#›</a:t>
            </a:fld>
            <a:endParaRPr lang="en-US">
              <a:ea typeface="ＭＳ Ｐゴシック" charset="0"/>
              <a:cs typeface="ＭＳ Ｐゴシック" charset="0"/>
            </a:endParaRPr>
          </a:p>
        </p:txBody>
      </p:sp>
      <p:sp>
        <p:nvSpPr>
          <p:cNvPr id="143366"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43367"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43368" name="Picture 7" descr="safari.png"/>
          <p:cNvPicPr>
            <a:picLocks noChangeAspect="1"/>
          </p:cNvPicPr>
          <p:nvPr userDrawn="1"/>
        </p:nvPicPr>
        <p:blipFill>
          <a:blip r:embed="rId14" cstate="screen">
            <a:extLst>
              <a:ext uri="{28A0092B-C50C-407E-A947-70E740481C1C}">
                <a14:useLocalDpi xmlns:a14="http://schemas.microsoft.com/office/drawing/2010/main"/>
              </a:ext>
            </a:extLst>
          </a:blip>
          <a:srcRect/>
          <a:stretch>
            <a:fillRect/>
          </a:stretch>
        </p:blipFill>
        <p:spPr bwMode="auto">
          <a:xfrm>
            <a:off x="180975" y="6602413"/>
            <a:ext cx="847725" cy="246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955159085"/>
      </p:ext>
    </p:extLst>
  </p:cSld>
  <p:clrMap bg1="lt1" tx1="dk1" bg2="lt2" tx2="dk2" accent1="accent1" accent2="accent2" accent3="accent3" accent4="accent4" accent5="accent5" accent6="accent6" hlink="hlink" folHlink="folHlink"/>
  <p:sldLayoutIdLst>
    <p:sldLayoutId id="2147484970" r:id="rId1"/>
    <p:sldLayoutId id="2147484971" r:id="rId2"/>
    <p:sldLayoutId id="2147484972" r:id="rId3"/>
    <p:sldLayoutId id="2147484973" r:id="rId4"/>
    <p:sldLayoutId id="2147484974" r:id="rId5"/>
    <p:sldLayoutId id="2147484975" r:id="rId6"/>
    <p:sldLayoutId id="2147484976" r:id="rId7"/>
    <p:sldLayoutId id="2147484977" r:id="rId8"/>
    <p:sldLayoutId id="2147484978" r:id="rId9"/>
    <p:sldLayoutId id="2147484979" r:id="rId10"/>
    <p:sldLayoutId id="2147484980" r:id="rId11"/>
    <p:sldLayoutId id="2147484981"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858009255"/>
      </p:ext>
    </p:extLst>
  </p:cSld>
  <p:clrMap bg1="lt1" tx1="dk1" bg2="lt2" tx2="dk2" accent1="accent1" accent2="accent2" accent3="accent3" accent4="accent4" accent5="accent5" accent6="accent6" hlink="hlink" folHlink="folHlink"/>
  <p:sldLayoutIdLst>
    <p:sldLayoutId id="2147485411" r:id="rId1"/>
    <p:sldLayoutId id="2147485412" r:id="rId2"/>
    <p:sldLayoutId id="2147485413" r:id="rId3"/>
    <p:sldLayoutId id="2147485414" r:id="rId4"/>
    <p:sldLayoutId id="2147485415" r:id="rId5"/>
    <p:sldLayoutId id="2147485416" r:id="rId6"/>
    <p:sldLayoutId id="2147485417" r:id="rId7"/>
    <p:sldLayoutId id="2147485418" r:id="rId8"/>
    <p:sldLayoutId id="2147485419" r:id="rId9"/>
    <p:sldLayoutId id="2147485420" r:id="rId10"/>
    <p:sldLayoutId id="214748542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ctr">
              <a:defRPr sz="1200">
                <a:latin typeface="Garamond" pitchFamily="18" charset="0"/>
              </a:defRPr>
            </a:lvl1pPr>
          </a:lstStyle>
          <a:p>
            <a:pPr defTabSz="914024"/>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r">
              <a:defRPr sz="1600">
                <a:latin typeface="Garamond" pitchFamily="18" charset="0"/>
              </a:defRPr>
            </a:lvl1pPr>
          </a:lstStyle>
          <a:p>
            <a:pPr defTabSz="914024"/>
            <a:fld id="{6F400BD0-49BF-48FC-8114-37C1D4F5AB3D}" type="slidenum">
              <a:rPr lang="en-US" altLang="en-US">
                <a:solidFill>
                  <a:srgbClr val="000000"/>
                </a:solidFill>
              </a:rPr>
              <a:pPr defTabSz="914024"/>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15848122"/>
      </p:ext>
    </p:extLst>
  </p:cSld>
  <p:clrMap bg1="lt1" tx1="dk1" bg2="lt2" tx2="dk2" accent1="accent1" accent2="accent2" accent3="accent3" accent4="accent4" accent5="accent5" accent6="accent6" hlink="hlink" folHlink="folHlink"/>
  <p:sldLayoutIdLst>
    <p:sldLayoutId id="2147485521" r:id="rId1"/>
    <p:sldLayoutId id="2147485522" r:id="rId2"/>
    <p:sldLayoutId id="2147485523" r:id="rId3"/>
    <p:sldLayoutId id="2147485524" r:id="rId4"/>
    <p:sldLayoutId id="2147485525" r:id="rId5"/>
    <p:sldLayoutId id="2147485526" r:id="rId6"/>
    <p:sldLayoutId id="2147485527" r:id="rId7"/>
    <p:sldLayoutId id="2147485528" r:id="rId8"/>
    <p:sldLayoutId id="2147485529" r:id="rId9"/>
    <p:sldLayoutId id="2147485530" r:id="rId10"/>
    <p:sldLayoutId id="214748553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11" algn="l" rtl="0" fontAlgn="base">
        <a:spcBef>
          <a:spcPct val="0"/>
        </a:spcBef>
        <a:spcAft>
          <a:spcPct val="0"/>
        </a:spcAft>
        <a:defRPr sz="4000">
          <a:solidFill>
            <a:schemeClr val="tx2"/>
          </a:solidFill>
          <a:latin typeface="Garamond" pitchFamily="18" charset="0"/>
        </a:defRPr>
      </a:lvl6pPr>
      <a:lvl7pPr marL="914024" algn="l" rtl="0" fontAlgn="base">
        <a:spcBef>
          <a:spcPct val="0"/>
        </a:spcBef>
        <a:spcAft>
          <a:spcPct val="0"/>
        </a:spcAft>
        <a:defRPr sz="4000">
          <a:solidFill>
            <a:schemeClr val="tx2"/>
          </a:solidFill>
          <a:latin typeface="Garamond" pitchFamily="18" charset="0"/>
        </a:defRPr>
      </a:lvl7pPr>
      <a:lvl8pPr marL="1371040" algn="l" rtl="0" fontAlgn="base">
        <a:spcBef>
          <a:spcPct val="0"/>
        </a:spcBef>
        <a:spcAft>
          <a:spcPct val="0"/>
        </a:spcAft>
        <a:defRPr sz="4000">
          <a:solidFill>
            <a:schemeClr val="tx2"/>
          </a:solidFill>
          <a:latin typeface="Garamond" pitchFamily="18" charset="0"/>
        </a:defRPr>
      </a:lvl8pPr>
      <a:lvl9pPr marL="1828052" algn="l" rtl="0" fontAlgn="base">
        <a:spcBef>
          <a:spcPct val="0"/>
        </a:spcBef>
        <a:spcAft>
          <a:spcPct val="0"/>
        </a:spcAft>
        <a:defRPr sz="4000">
          <a:solidFill>
            <a:schemeClr val="tx2"/>
          </a:solidFill>
          <a:latin typeface="Garamond" pitchFamily="18" charset="0"/>
        </a:defRPr>
      </a:lvl9pPr>
    </p:titleStyle>
    <p:bodyStyle>
      <a:lvl1pPr marL="342761" indent="-342761"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650" indent="-32530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1933" indent="-35069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301" indent="-31578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475" indent="-339587"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491"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499"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514"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8523"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024" rtl="0" eaLnBrk="1" latinLnBrk="0" hangingPunct="1">
        <a:defRPr sz="1800" kern="1200">
          <a:solidFill>
            <a:schemeClr val="tx1"/>
          </a:solidFill>
          <a:latin typeface="+mn-lt"/>
          <a:ea typeface="+mn-ea"/>
          <a:cs typeface="+mn-cs"/>
        </a:defRPr>
      </a:lvl1pPr>
      <a:lvl2pPr marL="457011" algn="l" defTabSz="914024" rtl="0" eaLnBrk="1" latinLnBrk="0" hangingPunct="1">
        <a:defRPr sz="1800" kern="1200">
          <a:solidFill>
            <a:schemeClr val="tx1"/>
          </a:solidFill>
          <a:latin typeface="+mn-lt"/>
          <a:ea typeface="+mn-ea"/>
          <a:cs typeface="+mn-cs"/>
        </a:defRPr>
      </a:lvl2pPr>
      <a:lvl3pPr marL="914024" algn="l" defTabSz="914024" rtl="0" eaLnBrk="1" latinLnBrk="0" hangingPunct="1">
        <a:defRPr sz="1800" kern="1200">
          <a:solidFill>
            <a:schemeClr val="tx1"/>
          </a:solidFill>
          <a:latin typeface="+mn-lt"/>
          <a:ea typeface="+mn-ea"/>
          <a:cs typeface="+mn-cs"/>
        </a:defRPr>
      </a:lvl3pPr>
      <a:lvl4pPr marL="1371040" algn="l" defTabSz="914024" rtl="0" eaLnBrk="1" latinLnBrk="0" hangingPunct="1">
        <a:defRPr sz="1800" kern="1200">
          <a:solidFill>
            <a:schemeClr val="tx1"/>
          </a:solidFill>
          <a:latin typeface="+mn-lt"/>
          <a:ea typeface="+mn-ea"/>
          <a:cs typeface="+mn-cs"/>
        </a:defRPr>
      </a:lvl4pPr>
      <a:lvl5pPr marL="1828052" algn="l" defTabSz="914024" rtl="0" eaLnBrk="1" latinLnBrk="0" hangingPunct="1">
        <a:defRPr sz="1800" kern="1200">
          <a:solidFill>
            <a:schemeClr val="tx1"/>
          </a:solidFill>
          <a:latin typeface="+mn-lt"/>
          <a:ea typeface="+mn-ea"/>
          <a:cs typeface="+mn-cs"/>
        </a:defRPr>
      </a:lvl5pPr>
      <a:lvl6pPr marL="2285064" algn="l" defTabSz="914024" rtl="0" eaLnBrk="1" latinLnBrk="0" hangingPunct="1">
        <a:defRPr sz="1800" kern="1200">
          <a:solidFill>
            <a:schemeClr val="tx1"/>
          </a:solidFill>
          <a:latin typeface="+mn-lt"/>
          <a:ea typeface="+mn-ea"/>
          <a:cs typeface="+mn-cs"/>
        </a:defRPr>
      </a:lvl6pPr>
      <a:lvl7pPr marL="2742079" algn="l" defTabSz="914024" rtl="0" eaLnBrk="1" latinLnBrk="0" hangingPunct="1">
        <a:defRPr sz="1800" kern="1200">
          <a:solidFill>
            <a:schemeClr val="tx1"/>
          </a:solidFill>
          <a:latin typeface="+mn-lt"/>
          <a:ea typeface="+mn-ea"/>
          <a:cs typeface="+mn-cs"/>
        </a:defRPr>
      </a:lvl7pPr>
      <a:lvl8pPr marL="3199088" algn="l" defTabSz="914024" rtl="0" eaLnBrk="1" latinLnBrk="0" hangingPunct="1">
        <a:defRPr sz="1800" kern="1200">
          <a:solidFill>
            <a:schemeClr val="tx1"/>
          </a:solidFill>
          <a:latin typeface="+mn-lt"/>
          <a:ea typeface="+mn-ea"/>
          <a:cs typeface="+mn-cs"/>
        </a:defRPr>
      </a:lvl8pPr>
      <a:lvl9pPr marL="3656104" algn="l" defTabSz="914024"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75632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ctr">
              <a:defRPr sz="1200">
                <a:latin typeface="Garamond" pitchFamily="18" charset="0"/>
              </a:defRPr>
            </a:lvl1pPr>
          </a:lstStyle>
          <a:p>
            <a:pPr defTabSz="914165"/>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r">
              <a:defRPr sz="1600">
                <a:latin typeface="Garamond" pitchFamily="18" charset="0"/>
              </a:defRPr>
            </a:lvl1pPr>
          </a:lstStyle>
          <a:p>
            <a:pPr defTabSz="914165"/>
            <a:fld id="{6F400BD0-49BF-48FC-8114-37C1D4F5AB3D}" type="slidenum">
              <a:rPr lang="en-US" altLang="en-US" smtClean="0">
                <a:solidFill>
                  <a:srgbClr val="000000"/>
                </a:solidFill>
              </a:rPr>
              <a:pPr defTabSz="914165"/>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Tree>
    <p:extLst>
      <p:ext uri="{BB962C8B-B14F-4D97-AF65-F5344CB8AC3E}">
        <p14:creationId xmlns:p14="http://schemas.microsoft.com/office/powerpoint/2010/main" val="1921638257"/>
      </p:ext>
    </p:extLst>
  </p:cSld>
  <p:clrMap bg1="lt1" tx1="dk1" bg2="lt2" tx2="dk2" accent1="accent1" accent2="accent2" accent3="accent3" accent4="accent4" accent5="accent5" accent6="accent6" hlink="hlink" folHlink="folHlink"/>
  <p:sldLayoutIdLst>
    <p:sldLayoutId id="2147485533" r:id="rId1"/>
    <p:sldLayoutId id="2147485534" r:id="rId2"/>
    <p:sldLayoutId id="2147485535" r:id="rId3"/>
    <p:sldLayoutId id="2147485536" r:id="rId4"/>
    <p:sldLayoutId id="2147485537" r:id="rId5"/>
    <p:sldLayoutId id="2147485538" r:id="rId6"/>
    <p:sldLayoutId id="2147485539" r:id="rId7"/>
    <p:sldLayoutId id="2147485540" r:id="rId8"/>
    <p:sldLayoutId id="2147485541" r:id="rId9"/>
    <p:sldLayoutId id="2147485542" r:id="rId10"/>
    <p:sldLayoutId id="2147485543"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82" algn="l" rtl="0" fontAlgn="base">
        <a:spcBef>
          <a:spcPct val="0"/>
        </a:spcBef>
        <a:spcAft>
          <a:spcPct val="0"/>
        </a:spcAft>
        <a:defRPr sz="4000">
          <a:solidFill>
            <a:schemeClr val="tx2"/>
          </a:solidFill>
          <a:latin typeface="Garamond" pitchFamily="18" charset="0"/>
        </a:defRPr>
      </a:lvl6pPr>
      <a:lvl7pPr marL="914165" algn="l" rtl="0" fontAlgn="base">
        <a:spcBef>
          <a:spcPct val="0"/>
        </a:spcBef>
        <a:spcAft>
          <a:spcPct val="0"/>
        </a:spcAft>
        <a:defRPr sz="4000">
          <a:solidFill>
            <a:schemeClr val="tx2"/>
          </a:solidFill>
          <a:latin typeface="Garamond" pitchFamily="18" charset="0"/>
        </a:defRPr>
      </a:lvl7pPr>
      <a:lvl8pPr marL="1371250" algn="l" rtl="0" fontAlgn="base">
        <a:spcBef>
          <a:spcPct val="0"/>
        </a:spcBef>
        <a:spcAft>
          <a:spcPct val="0"/>
        </a:spcAft>
        <a:defRPr sz="4000">
          <a:solidFill>
            <a:schemeClr val="tx2"/>
          </a:solidFill>
          <a:latin typeface="Garamond" pitchFamily="18" charset="0"/>
        </a:defRPr>
      </a:lvl8pPr>
      <a:lvl9pPr marL="1828332" algn="l" rtl="0" fontAlgn="base">
        <a:spcBef>
          <a:spcPct val="0"/>
        </a:spcBef>
        <a:spcAft>
          <a:spcPct val="0"/>
        </a:spcAft>
        <a:defRPr sz="4000">
          <a:solidFill>
            <a:schemeClr val="tx2"/>
          </a:solidFill>
          <a:latin typeface="Garamond" pitchFamily="18" charset="0"/>
        </a:defRPr>
      </a:lvl9pPr>
    </p:titleStyle>
    <p:bodyStyle>
      <a:lvl1pPr marL="342813" indent="-342813"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753" indent="-32535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089" indent="-35074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507" indent="-31583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733" indent="-339639"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81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89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98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06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165" rtl="0" eaLnBrk="1" latinLnBrk="0" hangingPunct="1">
        <a:defRPr sz="1800" kern="1200">
          <a:solidFill>
            <a:schemeClr val="tx1"/>
          </a:solidFill>
          <a:latin typeface="+mn-lt"/>
          <a:ea typeface="+mn-ea"/>
          <a:cs typeface="+mn-cs"/>
        </a:defRPr>
      </a:lvl1pPr>
      <a:lvl2pPr marL="457082" algn="l" defTabSz="914165" rtl="0" eaLnBrk="1" latinLnBrk="0" hangingPunct="1">
        <a:defRPr sz="1800" kern="1200">
          <a:solidFill>
            <a:schemeClr val="tx1"/>
          </a:solidFill>
          <a:latin typeface="+mn-lt"/>
          <a:ea typeface="+mn-ea"/>
          <a:cs typeface="+mn-cs"/>
        </a:defRPr>
      </a:lvl2pPr>
      <a:lvl3pPr marL="914165" algn="l" defTabSz="914165" rtl="0" eaLnBrk="1" latinLnBrk="0" hangingPunct="1">
        <a:defRPr sz="1800" kern="1200">
          <a:solidFill>
            <a:schemeClr val="tx1"/>
          </a:solidFill>
          <a:latin typeface="+mn-lt"/>
          <a:ea typeface="+mn-ea"/>
          <a:cs typeface="+mn-cs"/>
        </a:defRPr>
      </a:lvl3pPr>
      <a:lvl4pPr marL="1371250" algn="l" defTabSz="914165" rtl="0" eaLnBrk="1" latinLnBrk="0" hangingPunct="1">
        <a:defRPr sz="1800" kern="1200">
          <a:solidFill>
            <a:schemeClr val="tx1"/>
          </a:solidFill>
          <a:latin typeface="+mn-lt"/>
          <a:ea typeface="+mn-ea"/>
          <a:cs typeface="+mn-cs"/>
        </a:defRPr>
      </a:lvl4pPr>
      <a:lvl5pPr marL="1828332" algn="l" defTabSz="914165" rtl="0" eaLnBrk="1" latinLnBrk="0" hangingPunct="1">
        <a:defRPr sz="1800" kern="1200">
          <a:solidFill>
            <a:schemeClr val="tx1"/>
          </a:solidFill>
          <a:latin typeface="+mn-lt"/>
          <a:ea typeface="+mn-ea"/>
          <a:cs typeface="+mn-cs"/>
        </a:defRPr>
      </a:lvl5pPr>
      <a:lvl6pPr marL="2285415" algn="l" defTabSz="914165" rtl="0" eaLnBrk="1" latinLnBrk="0" hangingPunct="1">
        <a:defRPr sz="1800" kern="1200">
          <a:solidFill>
            <a:schemeClr val="tx1"/>
          </a:solidFill>
          <a:latin typeface="+mn-lt"/>
          <a:ea typeface="+mn-ea"/>
          <a:cs typeface="+mn-cs"/>
        </a:defRPr>
      </a:lvl6pPr>
      <a:lvl7pPr marL="2742500" algn="l" defTabSz="914165" rtl="0" eaLnBrk="1" latinLnBrk="0" hangingPunct="1">
        <a:defRPr sz="1800" kern="1200">
          <a:solidFill>
            <a:schemeClr val="tx1"/>
          </a:solidFill>
          <a:latin typeface="+mn-lt"/>
          <a:ea typeface="+mn-ea"/>
          <a:cs typeface="+mn-cs"/>
        </a:defRPr>
      </a:lvl7pPr>
      <a:lvl8pPr marL="3199580" algn="l" defTabSz="914165" rtl="0" eaLnBrk="1" latinLnBrk="0" hangingPunct="1">
        <a:defRPr sz="1800" kern="1200">
          <a:solidFill>
            <a:schemeClr val="tx1"/>
          </a:solidFill>
          <a:latin typeface="+mn-lt"/>
          <a:ea typeface="+mn-ea"/>
          <a:cs typeface="+mn-cs"/>
        </a:defRPr>
      </a:lvl8pPr>
      <a:lvl9pPr marL="3656665" algn="l" defTabSz="914165"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4339"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Garamond"/>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cs typeface="Arial" charset="0"/>
              </a:defRPr>
            </a:lvl1pPr>
          </a:lstStyle>
          <a:p>
            <a:pPr fontAlgn="base">
              <a:spcBef>
                <a:spcPct val="0"/>
              </a:spcBef>
              <a:spcAft>
                <a:spcPct val="0"/>
              </a:spcAft>
              <a:defRPr/>
            </a:pPr>
            <a:fld id="{227335F6-6954-3C40-A4A8-B5A9BB3542FD}" type="slidenum">
              <a:rPr lang="en-US">
                <a:ea typeface="ＭＳ Ｐゴシック" charset="0"/>
              </a:rPr>
              <a:pPr fontAlgn="base">
                <a:spcBef>
                  <a:spcPct val="0"/>
                </a:spcBef>
                <a:spcAft>
                  <a:spcPct val="0"/>
                </a:spcAft>
                <a:defRPr/>
              </a:pPr>
              <a:t>‹#›</a:t>
            </a:fld>
            <a:endParaRPr lang="en-US">
              <a:ea typeface="ＭＳ Ｐゴシック" charset="0"/>
            </a:endParaRPr>
          </a:p>
        </p:txBody>
      </p:sp>
      <p:sp>
        <p:nvSpPr>
          <p:cNvPr id="14342"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4343"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858000284"/>
      </p:ext>
    </p:extLst>
  </p:cSld>
  <p:clrMap bg1="lt1" tx1="dk1" bg2="lt2" tx2="dk2" accent1="accent1" accent2="accent2" accent3="accent3" accent4="accent4" accent5="accent5" accent6="accent6" hlink="hlink" folHlink="folHlink"/>
  <p:sldLayoutIdLst>
    <p:sldLayoutId id="2147485653" r:id="rId1"/>
    <p:sldLayoutId id="2147485654" r:id="rId2"/>
    <p:sldLayoutId id="2147485655" r:id="rId3"/>
    <p:sldLayoutId id="2147485656" r:id="rId4"/>
    <p:sldLayoutId id="2147485657" r:id="rId5"/>
    <p:sldLayoutId id="2147485658" r:id="rId6"/>
    <p:sldLayoutId id="2147485659" r:id="rId7"/>
    <p:sldLayoutId id="2147485660" r:id="rId8"/>
    <p:sldLayoutId id="2147485661" r:id="rId9"/>
    <p:sldLayoutId id="2147485662" r:id="rId10"/>
    <p:sldLayoutId id="2147485663" r:id="rId11"/>
    <p:sldLayoutId id="2147485664"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8"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1085850"/>
          </a:xfrm>
          <a:prstGeom prst="rect">
            <a:avLst/>
          </a:prstGeom>
          <a:solidFill>
            <a:schemeClr val="accent1"/>
          </a:solidFill>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4033" y="1250443"/>
            <a:ext cx="8897503" cy="522383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4033" y="6544372"/>
            <a:ext cx="1820636"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9FD9DB3E-E709-42CF-B11F-1DFE1D210A82}" type="datetime1">
              <a:rPr lang="en-US" smtClean="0">
                <a:solidFill>
                  <a:prstClr val="black">
                    <a:alpha val="75000"/>
                  </a:prstClr>
                </a:solidFill>
                <a:latin typeface="Calibri"/>
              </a:rPr>
              <a:pPr/>
              <a:t>1/18/23</a:t>
            </a:fld>
            <a:endParaRPr lang="en-US">
              <a:solidFill>
                <a:prstClr val="black">
                  <a:alpha val="75000"/>
                </a:prstClr>
              </a:solidFill>
              <a:latin typeface="Calibri"/>
            </a:endParaRPr>
          </a:p>
        </p:txBody>
      </p:sp>
      <p:sp>
        <p:nvSpPr>
          <p:cNvPr id="5" name="Footer Placeholder 4"/>
          <p:cNvSpPr>
            <a:spLocks noGrp="1"/>
          </p:cNvSpPr>
          <p:nvPr>
            <p:ph type="ftr" sz="quarter" idx="3"/>
          </p:nvPr>
        </p:nvSpPr>
        <p:spPr>
          <a:xfrm>
            <a:off x="2548826" y="6544372"/>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4"/>
          </p:nvPr>
        </p:nvSpPr>
        <p:spPr>
          <a:xfrm>
            <a:off x="6924883" y="6456309"/>
            <a:ext cx="2057400" cy="365125"/>
          </a:xfrm>
          <a:prstGeom prst="rect">
            <a:avLst/>
          </a:prstGeom>
        </p:spPr>
        <p:txBody>
          <a:bodyPr vert="horz" lIns="91440" tIns="45720" rIns="91440" bIns="45720" rtlCol="0" anchor="ctr"/>
          <a:lstStyle>
            <a:lvl1pPr algn="r">
              <a:defRPr sz="1600">
                <a:solidFill>
                  <a:schemeClr val="tx1"/>
                </a:solidFill>
              </a:defRPr>
            </a:lvl1p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072826778"/>
      </p:ext>
    </p:extLst>
  </p:cSld>
  <p:clrMap bg1="lt1" tx1="dk1" bg2="lt2" tx2="dk2" accent1="accent1" accent2="accent2" accent3="accent3" accent4="accent4" accent5="accent5" accent6="accent6" hlink="hlink" folHlink="folHlink"/>
  <p:sldLayoutIdLst>
    <p:sldLayoutId id="2147485666" r:id="rId1"/>
    <p:sldLayoutId id="2147485667" r:id="rId2"/>
    <p:sldLayoutId id="2147485668" r:id="rId3"/>
    <p:sldLayoutId id="2147485669" r:id="rId4"/>
    <p:sldLayoutId id="2147485670" r:id="rId5"/>
    <p:sldLayoutId id="2147485671" r:id="rId6"/>
    <p:sldLayoutId id="2147485672" r:id="rId7"/>
    <p:sldLayoutId id="2147485673" r:id="rId8"/>
    <p:sldLayoutId id="2147485674" r:id="rId9"/>
    <p:sldLayoutId id="2147485675" r:id="rId10"/>
    <p:sldLayoutId id="2147485676" r:id="rId11"/>
    <p:sldLayoutId id="2147485677" r:id="rId12"/>
  </p:sldLayoutIdLst>
  <p:hf hdr="0" ftr="0" dt="0"/>
  <p:txStyles>
    <p:titleStyle>
      <a:lvl1pPr marL="0" algn="ctr" defTabSz="914400" rtl="0" eaLnBrk="1" latinLnBrk="0" hangingPunct="1">
        <a:lnSpc>
          <a:spcPct val="90000"/>
        </a:lnSpc>
        <a:spcBef>
          <a:spcPct val="0"/>
        </a:spcBef>
        <a:buNone/>
        <a:defRPr sz="4800" kern="1200" spc="-120" baseline="0">
          <a:solidFill>
            <a:schemeClr val="bg1"/>
          </a:solidFill>
          <a:latin typeface="+mj-lt"/>
          <a:ea typeface="+mj-ea"/>
          <a:cs typeface="+mj-cs"/>
        </a:defRPr>
      </a:lvl1pPr>
    </p:titleStyle>
    <p:bodyStyle>
      <a:lvl1pPr marL="182880" indent="-182880" algn="l" defTabSz="914400" rtl="0" eaLnBrk="1" latinLnBrk="0" hangingPunct="1">
        <a:lnSpc>
          <a:spcPct val="85000"/>
        </a:lnSpc>
        <a:spcBef>
          <a:spcPts val="1300"/>
        </a:spcBef>
        <a:buFont typeface="Arial" panose="020B0604020202020204" pitchFamily="34" charset="0"/>
        <a:buChar char="•"/>
        <a:defRPr sz="2800" i="1" kern="1200">
          <a:solidFill>
            <a:schemeClr val="tx1"/>
          </a:solidFill>
          <a:latin typeface="+mn-lt"/>
          <a:ea typeface="+mn-ea"/>
          <a:cs typeface="+mn-cs"/>
        </a:defRPr>
      </a:lvl1pPr>
      <a:lvl2pPr marL="365760" indent="-182880" algn="l" defTabSz="914400" rtl="0" eaLnBrk="1" latinLnBrk="0" hangingPunct="1">
        <a:lnSpc>
          <a:spcPct val="85000"/>
        </a:lnSpc>
        <a:spcBef>
          <a:spcPts val="600"/>
        </a:spcBef>
        <a:buFont typeface="Calibri" panose="020F0502020204030204" pitchFamily="34" charset="0"/>
        <a:buChar char="‐"/>
        <a:defRPr sz="2400" kern="1200">
          <a:solidFill>
            <a:schemeClr val="tx1"/>
          </a:solidFill>
          <a:latin typeface="+mn-lt"/>
          <a:ea typeface="+mn-ea"/>
          <a:cs typeface="+mn-cs"/>
        </a:defRPr>
      </a:lvl2pPr>
      <a:lvl3pPr marL="548640" indent="-182880" algn="l" defTabSz="914400" rtl="0" eaLnBrk="1" latinLnBrk="0" hangingPunct="1">
        <a:lnSpc>
          <a:spcPct val="85000"/>
        </a:lnSpc>
        <a:spcBef>
          <a:spcPts val="600"/>
        </a:spcBef>
        <a:buFont typeface="Arial" panose="020B0604020202020204" pitchFamily="34" charset="0"/>
        <a:buChar char="•"/>
        <a:defRPr sz="2000" i="1" kern="1200">
          <a:solidFill>
            <a:schemeClr val="tx1"/>
          </a:solidFill>
          <a:latin typeface="+mn-lt"/>
          <a:ea typeface="+mn-ea"/>
          <a:cs typeface="+mn-cs"/>
        </a:defRPr>
      </a:lvl3pPr>
      <a:lvl4pPr marL="73152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4pPr>
      <a:lvl5pPr marL="91440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fontAlgn="base">
              <a:spcBef>
                <a:spcPct val="0"/>
              </a:spcBef>
              <a:spcAft>
                <a:spcPct val="0"/>
              </a:spcAft>
              <a:defRPr/>
            </a:pPr>
            <a:endParaRPr 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fontAlgn="base">
              <a:spcBef>
                <a:spcPct val="0"/>
              </a:spcBef>
              <a:spcAft>
                <a:spcPct val="0"/>
              </a:spcAft>
              <a:defRPr/>
            </a:pPr>
            <a:fld id="{FB5C1105-7C02-0A4A-BBB4-558A73CD3ACF}" type="slidenum">
              <a:rPr lang="en-US">
                <a:solidFill>
                  <a:srgbClr val="000000"/>
                </a:solidFill>
                <a:ea typeface="ＭＳ Ｐゴシック" charset="0"/>
                <a:cs typeface="ＭＳ Ｐゴシック" charset="0"/>
              </a:rPr>
              <a:pPr fontAlgn="base">
                <a:spcBef>
                  <a:spcPct val="0"/>
                </a:spcBef>
                <a:spcAft>
                  <a:spcPct val="0"/>
                </a:spcAft>
                <a:defRPr/>
              </a:pPr>
              <a:t>‹#›</a:t>
            </a:fld>
            <a:endParaRPr lang="en-US">
              <a:solidFill>
                <a:srgbClr val="000000"/>
              </a:solidFill>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cstate="screen">
            <a:extLst>
              <a:ext uri="{28A0092B-C50C-407E-A947-70E740481C1C}">
                <a14:useLocalDpi xmlns:a14="http://schemas.microsoft.com/office/drawing/2010/main"/>
              </a:ext>
            </a:extLst>
          </a:blip>
          <a:srcRect/>
          <a:stretch>
            <a:fillRect/>
          </a:stretch>
        </p:blipFill>
        <p:spPr bwMode="auto">
          <a:xfrm>
            <a:off x="180975" y="6602413"/>
            <a:ext cx="847725" cy="246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448738813"/>
      </p:ext>
    </p:extLst>
  </p:cSld>
  <p:clrMap bg1="lt1" tx1="dk1" bg2="lt2" tx2="dk2" accent1="accent1" accent2="accent2" accent3="accent3" accent4="accent4" accent5="accent5" accent6="accent6" hlink="hlink" folHlink="folHlink"/>
  <p:sldLayoutIdLst>
    <p:sldLayoutId id="2147485715" r:id="rId1"/>
    <p:sldLayoutId id="2147485716" r:id="rId2"/>
    <p:sldLayoutId id="2147485717" r:id="rId3"/>
    <p:sldLayoutId id="2147485718" r:id="rId4"/>
    <p:sldLayoutId id="2147485719" r:id="rId5"/>
    <p:sldLayoutId id="2147485720" r:id="rId6"/>
    <p:sldLayoutId id="2147485721" r:id="rId7"/>
    <p:sldLayoutId id="2147485722" r:id="rId8"/>
    <p:sldLayoutId id="2147485723" r:id="rId9"/>
    <p:sldLayoutId id="2147485724" r:id="rId10"/>
    <p:sldLayoutId id="2147485725" r:id="rId11"/>
    <p:sldLayoutId id="214748572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제목 개체 틀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ko-KR" altLang="en-US" dirty="0"/>
              <a:t>마스터 제목 스타일 편집</a:t>
            </a:r>
          </a:p>
        </p:txBody>
      </p:sp>
      <p:sp>
        <p:nvSpPr>
          <p:cNvPr id="3" name="텍스트 개체 틀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ko-KR" altLang="en-US" dirty="0"/>
              <a:t>마스터 텍스트 스타일을 편집합니다</a:t>
            </a:r>
          </a:p>
          <a:p>
            <a:pPr lvl="1"/>
            <a:r>
              <a:rPr lang="ko-KR" altLang="en-US" dirty="0"/>
              <a:t>둘째 수준</a:t>
            </a:r>
          </a:p>
          <a:p>
            <a:pPr lvl="2"/>
            <a:r>
              <a:rPr lang="ko-KR" altLang="en-US" dirty="0"/>
              <a:t>셋째 수준</a:t>
            </a:r>
          </a:p>
          <a:p>
            <a:pPr lvl="3"/>
            <a:r>
              <a:rPr lang="ko-KR" altLang="en-US" dirty="0"/>
              <a:t>넷째 수준</a:t>
            </a:r>
          </a:p>
          <a:p>
            <a:pPr lvl="4"/>
            <a:r>
              <a:rPr lang="ko-KR" altLang="en-US" dirty="0"/>
              <a:t>다섯째 수준</a:t>
            </a:r>
          </a:p>
        </p:txBody>
      </p:sp>
      <p:sp>
        <p:nvSpPr>
          <p:cNvPr id="4" name="날짜 개체 틀 3"/>
          <p:cNvSpPr>
            <a:spLocks noGrp="1"/>
          </p:cNvSpPr>
          <p:nvPr>
            <p:ph type="dt" sz="half" idx="2"/>
          </p:nvPr>
        </p:nvSpPr>
        <p:spPr>
          <a:xfrm>
            <a:off x="457200" y="6453336"/>
            <a:ext cx="2133600" cy="268139"/>
          </a:xfrm>
          <a:prstGeom prst="rect">
            <a:avLst/>
          </a:prstGeom>
        </p:spPr>
        <p:txBody>
          <a:bodyPr vert="horz" lIns="91440" tIns="45720" rIns="91440" bIns="45720" rtlCol="0" anchor="ctr"/>
          <a:lstStyle>
            <a:lvl1pPr algn="l">
              <a:defRPr sz="1200">
                <a:solidFill>
                  <a:schemeClr val="tx1">
                    <a:tint val="75000"/>
                  </a:schemeClr>
                </a:solidFill>
              </a:defRPr>
            </a:lvl1pPr>
          </a:lstStyle>
          <a:p>
            <a:pPr latinLnBrk="1"/>
            <a:fld id="{FB30EDBD-1C2D-4C1E-B459-B60219FAB484}" type="datetimeFigureOut">
              <a:rPr lang="ko-KR" altLang="en-US" smtClean="0">
                <a:solidFill>
                  <a:prstClr val="black">
                    <a:tint val="75000"/>
                  </a:prstClr>
                </a:solidFill>
                <a:latin typeface="Calibri"/>
                <a:ea typeface="나눔고딕"/>
              </a:rPr>
              <a:pPr latinLnBrk="1"/>
              <a:t>2023. 1. 18.</a:t>
            </a:fld>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3"/>
          </p:nvPr>
        </p:nvSpPr>
        <p:spPr>
          <a:xfrm>
            <a:off x="3124200" y="6453336"/>
            <a:ext cx="2895600" cy="268139"/>
          </a:xfrm>
          <a:prstGeom prst="rect">
            <a:avLst/>
          </a:prstGeom>
        </p:spPr>
        <p:txBody>
          <a:bodyPr vert="horz" lIns="91440" tIns="45720" rIns="91440" bIns="45720" rtlCol="0" anchor="ctr"/>
          <a:lstStyle>
            <a:lvl1pPr algn="ctr">
              <a:defRPr sz="1200">
                <a:solidFill>
                  <a:schemeClr val="tx1">
                    <a:tint val="75000"/>
                  </a:schemeClr>
                </a:solidFill>
              </a:defRPr>
            </a:lvl1pPr>
          </a:lstStyle>
          <a:p>
            <a:pPr latinLnBrk="1"/>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4"/>
          </p:nvPr>
        </p:nvSpPr>
        <p:spPr>
          <a:xfrm>
            <a:off x="6553200" y="6453336"/>
            <a:ext cx="2133600" cy="268139"/>
          </a:xfrm>
          <a:prstGeom prst="rect">
            <a:avLst/>
          </a:prstGeom>
        </p:spPr>
        <p:txBody>
          <a:bodyPr vert="horz" lIns="91440" tIns="45720" rIns="91440" bIns="45720" rtlCol="0" anchor="ctr"/>
          <a:lstStyle>
            <a:lvl1pPr algn="r">
              <a:defRPr sz="1200">
                <a:solidFill>
                  <a:schemeClr val="tx1">
                    <a:tint val="75000"/>
                  </a:schemeClr>
                </a:solidFill>
              </a:defRPr>
            </a:lvl1pPr>
          </a:lstStyle>
          <a:p>
            <a:pPr latinLnBrk="1"/>
            <a:fld id="{4BEDD84E-25D4-4983-8AA1-2863C96F08D9}" type="slidenum">
              <a:rPr lang="ko-KR" altLang="en-US" smtClean="0">
                <a:solidFill>
                  <a:prstClr val="black">
                    <a:tint val="75000"/>
                  </a:prstClr>
                </a:solidFill>
                <a:latin typeface="Calibri"/>
                <a:ea typeface="나눔고딕"/>
              </a:rPr>
              <a:pPr latinLnBrk="1"/>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1377926446"/>
      </p:ext>
    </p:extLst>
  </p:cSld>
  <p:clrMap bg1="lt1" tx1="dk1" bg2="lt2" tx2="dk2" accent1="accent1" accent2="accent2" accent3="accent3" accent4="accent4" accent5="accent5" accent6="accent6" hlink="hlink" folHlink="folHlink"/>
  <p:sldLayoutIdLst>
    <p:sldLayoutId id="2147486473" r:id="rId1"/>
    <p:sldLayoutId id="2147486474" r:id="rId2"/>
    <p:sldLayoutId id="2147486475" r:id="rId3"/>
    <p:sldLayoutId id="2147486476" r:id="rId4"/>
    <p:sldLayoutId id="2147486477" r:id="rId5"/>
    <p:sldLayoutId id="2147486478" r:id="rId6"/>
    <p:sldLayoutId id="2147486479" r:id="rId7"/>
  </p:sldLayoutIdLst>
  <p:txStyles>
    <p:titleStyle>
      <a:lvl1pPr algn="ctr" defTabSz="914400" rtl="0" eaLnBrk="1" latinLnBrk="1" hangingPunct="1">
        <a:spcBef>
          <a:spcPct val="0"/>
        </a:spcBef>
        <a:buNone/>
        <a:defRPr sz="4000" b="1" kern="1200">
          <a:solidFill>
            <a:schemeClr val="tx1"/>
          </a:solidFill>
          <a:latin typeface="+mj-lt"/>
          <a:ea typeface="+mj-ea"/>
          <a:cs typeface="+mj-cs"/>
        </a:defRPr>
      </a:lvl1pPr>
    </p:titleStyle>
    <p:bodyStyle>
      <a:lvl1pPr marL="342900" indent="-342900" algn="l" defTabSz="914400" rtl="0" eaLnBrk="1" latinLnBrk="1" hangingPunct="1">
        <a:spcBef>
          <a:spcPts val="5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1" hangingPunct="1">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1" hangingPunct="1">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218258153"/>
      </p:ext>
    </p:extLst>
  </p:cSld>
  <p:clrMap bg1="lt1" tx1="dk1" bg2="lt2" tx2="dk2" accent1="accent1" accent2="accent2" accent3="accent3" accent4="accent4" accent5="accent5" accent6="accent6" hlink="hlink" folHlink="folHlink"/>
  <p:sldLayoutIdLst>
    <p:sldLayoutId id="2147486595" r:id="rId1"/>
    <p:sldLayoutId id="2147486596" r:id="rId2"/>
    <p:sldLayoutId id="2147486597" r:id="rId3"/>
    <p:sldLayoutId id="2147486598" r:id="rId4"/>
    <p:sldLayoutId id="2147486599" r:id="rId5"/>
    <p:sldLayoutId id="2147486600" r:id="rId6"/>
    <p:sldLayoutId id="2147486601" r:id="rId7"/>
    <p:sldLayoutId id="2147486602" r:id="rId8"/>
    <p:sldLayoutId id="2147486603" r:id="rId9"/>
    <p:sldLayoutId id="2147486604" r:id="rId10"/>
    <p:sldLayoutId id="2147486605"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96494495"/>
      </p:ext>
    </p:extLst>
  </p:cSld>
  <p:clrMap bg1="lt1" tx1="dk1" bg2="lt2" tx2="dk2" accent1="accent1" accent2="accent2" accent3="accent3" accent4="accent4" accent5="accent5" accent6="accent6" hlink="hlink" folHlink="folHlink"/>
  <p:sldLayoutIdLst>
    <p:sldLayoutId id="2147486872" r:id="rId1"/>
    <p:sldLayoutId id="2147486873" r:id="rId2"/>
    <p:sldLayoutId id="2147486874" r:id="rId3"/>
    <p:sldLayoutId id="2147486875" r:id="rId4"/>
    <p:sldLayoutId id="2147486876" r:id="rId5"/>
    <p:sldLayoutId id="2147486877" r:id="rId6"/>
    <p:sldLayoutId id="2147486878" r:id="rId7"/>
    <p:sldLayoutId id="2147486879" r:id="rId8"/>
    <p:sldLayoutId id="2147486880" r:id="rId9"/>
    <p:sldLayoutId id="2147486881" r:id="rId10"/>
    <p:sldLayoutId id="2147486882"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31074"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31075"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a:defRPr/>
            </a:pPr>
            <a:fld id="{B223C560-0E5F-EA4E-BC8F-576A57968152}" type="slidenum">
              <a:rPr lang="en-US" altLang="en-US"/>
              <a:pPr>
                <a:defRPr/>
              </a:pPr>
              <a:t>‹#›</a:t>
            </a:fld>
            <a:endParaRPr lang="en-US" altLang="en-US"/>
          </a:p>
        </p:txBody>
      </p:sp>
      <p:sp>
        <p:nvSpPr>
          <p:cNvPr id="131078"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31079"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31080"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rcRect/>
          <a:stretch>
            <a:fillRect/>
          </a:stretch>
        </p:blipFill>
        <p:spPr bwMode="auto">
          <a:xfrm>
            <a:off x="179388" y="6453188"/>
            <a:ext cx="1079500" cy="3127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993472234"/>
      </p:ext>
    </p:extLst>
  </p:cSld>
  <p:clrMap bg1="lt1" tx1="dk1" bg2="lt2" tx2="dk2" accent1="accent1" accent2="accent2" accent3="accent3" accent4="accent4" accent5="accent5" accent6="accent6" hlink="hlink" folHlink="folHlink"/>
  <p:sldLayoutIdLst>
    <p:sldLayoutId id="2147487121" r:id="rId1"/>
    <p:sldLayoutId id="2147487122" r:id="rId2"/>
    <p:sldLayoutId id="2147487123" r:id="rId3"/>
    <p:sldLayoutId id="2147487124" r:id="rId4"/>
    <p:sldLayoutId id="2147487125" r:id="rId5"/>
    <p:sldLayoutId id="2147487126" r:id="rId6"/>
    <p:sldLayoutId id="2147487127" r:id="rId7"/>
    <p:sldLayoutId id="2147487128" r:id="rId8"/>
    <p:sldLayoutId id="2147487129" r:id="rId9"/>
    <p:sldLayoutId id="2147487130" r:id="rId10"/>
    <p:sldLayoutId id="214748713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1085850"/>
          </a:xfrm>
          <a:prstGeom prst="rect">
            <a:avLst/>
          </a:prstGeom>
          <a:solidFill>
            <a:schemeClr val="accent1"/>
          </a:solidFill>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4033" y="1250443"/>
            <a:ext cx="8897503" cy="522383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4033" y="6544372"/>
            <a:ext cx="1820636"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9FD9DB3E-E709-42CF-B11F-1DFE1D210A82}" type="datetime1">
              <a:rPr lang="en-US" smtClean="0">
                <a:solidFill>
                  <a:prstClr val="black">
                    <a:alpha val="75000"/>
                  </a:prstClr>
                </a:solidFill>
                <a:latin typeface="Calibri"/>
              </a:rPr>
              <a:pPr/>
              <a:t>1/18/23</a:t>
            </a:fld>
            <a:endParaRPr lang="en-US">
              <a:solidFill>
                <a:prstClr val="black">
                  <a:alpha val="75000"/>
                </a:prstClr>
              </a:solidFill>
              <a:latin typeface="Calibri"/>
            </a:endParaRPr>
          </a:p>
        </p:txBody>
      </p:sp>
      <p:sp>
        <p:nvSpPr>
          <p:cNvPr id="5" name="Footer Placeholder 4"/>
          <p:cNvSpPr>
            <a:spLocks noGrp="1"/>
          </p:cNvSpPr>
          <p:nvPr>
            <p:ph type="ftr" sz="quarter" idx="3"/>
          </p:nvPr>
        </p:nvSpPr>
        <p:spPr>
          <a:xfrm>
            <a:off x="2548826" y="6544372"/>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4"/>
          </p:nvPr>
        </p:nvSpPr>
        <p:spPr>
          <a:xfrm>
            <a:off x="6924883" y="6456309"/>
            <a:ext cx="2057400" cy="365125"/>
          </a:xfrm>
          <a:prstGeom prst="rect">
            <a:avLst/>
          </a:prstGeom>
        </p:spPr>
        <p:txBody>
          <a:bodyPr vert="horz" lIns="91440" tIns="45720" rIns="91440" bIns="45720" rtlCol="0" anchor="ctr"/>
          <a:lstStyle>
            <a:lvl1pPr algn="r">
              <a:defRPr sz="1600">
                <a:solidFill>
                  <a:schemeClr val="tx1"/>
                </a:solidFill>
              </a:defRPr>
            </a:lvl1p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929406329"/>
      </p:ext>
    </p:extLst>
  </p:cSld>
  <p:clrMap bg1="lt1" tx1="dk1" bg2="lt2" tx2="dk2" accent1="accent1" accent2="accent2" accent3="accent3" accent4="accent4" accent5="accent5" accent6="accent6" hlink="hlink" folHlink="folHlink"/>
  <p:sldLayoutIdLst>
    <p:sldLayoutId id="2147487145" r:id="rId1"/>
    <p:sldLayoutId id="2147487146" r:id="rId2"/>
    <p:sldLayoutId id="2147487147" r:id="rId3"/>
    <p:sldLayoutId id="2147487148" r:id="rId4"/>
    <p:sldLayoutId id="2147487149" r:id="rId5"/>
    <p:sldLayoutId id="2147487150" r:id="rId6"/>
    <p:sldLayoutId id="2147487151" r:id="rId7"/>
    <p:sldLayoutId id="2147487152" r:id="rId8"/>
    <p:sldLayoutId id="2147487153" r:id="rId9"/>
    <p:sldLayoutId id="2147487154" r:id="rId10"/>
    <p:sldLayoutId id="2147487155" r:id="rId11"/>
    <p:sldLayoutId id="2147487156" r:id="rId12"/>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marL="0" algn="ctr" defTabSz="914400" rtl="0" eaLnBrk="1" latinLnBrk="0" hangingPunct="1">
        <a:lnSpc>
          <a:spcPct val="90000"/>
        </a:lnSpc>
        <a:spcBef>
          <a:spcPct val="0"/>
        </a:spcBef>
        <a:buNone/>
        <a:defRPr sz="4800" kern="1200" spc="-120" baseline="0">
          <a:solidFill>
            <a:schemeClr val="bg1"/>
          </a:solidFill>
          <a:latin typeface="+mj-lt"/>
          <a:ea typeface="+mj-ea"/>
          <a:cs typeface="+mj-cs"/>
        </a:defRPr>
      </a:lvl1pPr>
    </p:titleStyle>
    <p:bodyStyle>
      <a:lvl1pPr marL="182880" indent="-182880" algn="l" defTabSz="914400" rtl="0" eaLnBrk="1" latinLnBrk="0" hangingPunct="1">
        <a:lnSpc>
          <a:spcPct val="85000"/>
        </a:lnSpc>
        <a:spcBef>
          <a:spcPts val="1300"/>
        </a:spcBef>
        <a:buFont typeface="Arial" panose="020B0604020202020204" pitchFamily="34" charset="0"/>
        <a:buChar char="•"/>
        <a:defRPr sz="2800" i="1" kern="1200">
          <a:solidFill>
            <a:schemeClr val="tx1"/>
          </a:solidFill>
          <a:latin typeface="+mn-lt"/>
          <a:ea typeface="+mn-ea"/>
          <a:cs typeface="+mn-cs"/>
        </a:defRPr>
      </a:lvl1pPr>
      <a:lvl2pPr marL="365760" indent="-182880" algn="l" defTabSz="914400" rtl="0" eaLnBrk="1" latinLnBrk="0" hangingPunct="1">
        <a:lnSpc>
          <a:spcPct val="85000"/>
        </a:lnSpc>
        <a:spcBef>
          <a:spcPts val="600"/>
        </a:spcBef>
        <a:buFont typeface="Calibri" panose="020F0502020204030204" pitchFamily="34" charset="0"/>
        <a:buChar char="‐"/>
        <a:defRPr sz="2400" kern="1200">
          <a:solidFill>
            <a:schemeClr val="tx1"/>
          </a:solidFill>
          <a:latin typeface="+mn-lt"/>
          <a:ea typeface="+mn-ea"/>
          <a:cs typeface="+mn-cs"/>
        </a:defRPr>
      </a:lvl2pPr>
      <a:lvl3pPr marL="548640" indent="-182880" algn="l" defTabSz="914400" rtl="0" eaLnBrk="1" latinLnBrk="0" hangingPunct="1">
        <a:lnSpc>
          <a:spcPct val="85000"/>
        </a:lnSpc>
        <a:spcBef>
          <a:spcPts val="600"/>
        </a:spcBef>
        <a:buFont typeface="Arial" panose="020B0604020202020204" pitchFamily="34" charset="0"/>
        <a:buChar char="•"/>
        <a:defRPr sz="2000" i="1" kern="1200">
          <a:solidFill>
            <a:schemeClr val="tx1"/>
          </a:solidFill>
          <a:latin typeface="+mn-lt"/>
          <a:ea typeface="+mn-ea"/>
          <a:cs typeface="+mn-cs"/>
        </a:defRPr>
      </a:lvl3pPr>
      <a:lvl4pPr marL="73152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4pPr>
      <a:lvl5pPr marL="91440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6998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69987"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a:defRPr/>
            </a:pPr>
            <a:fld id="{EFC36330-171D-874A-B302-CA3D70443983}" type="slidenum">
              <a:rPr lang="en-US" altLang="en-US"/>
              <a:pPr>
                <a:defRPr/>
              </a:pPr>
              <a:t>‹#›</a:t>
            </a:fld>
            <a:endParaRPr lang="en-US" altLang="en-US"/>
          </a:p>
        </p:txBody>
      </p:sp>
      <p:sp>
        <p:nvSpPr>
          <p:cNvPr id="169990"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69991"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69992"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rcRect/>
          <a:stretch>
            <a:fillRect/>
          </a:stretch>
        </p:blipFill>
        <p:spPr bwMode="auto">
          <a:xfrm>
            <a:off x="179388" y="6453188"/>
            <a:ext cx="1079500" cy="3127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73560839"/>
      </p:ext>
    </p:extLst>
  </p:cSld>
  <p:clrMap bg1="lt1" tx1="dk1" bg2="lt2" tx2="dk2" accent1="accent1" accent2="accent2" accent3="accent3" accent4="accent4" accent5="accent5" accent6="accent6" hlink="hlink" folHlink="folHlink"/>
  <p:sldLayoutIdLst>
    <p:sldLayoutId id="2147487195" r:id="rId1"/>
    <p:sldLayoutId id="2147487196" r:id="rId2"/>
    <p:sldLayoutId id="2147487197" r:id="rId3"/>
    <p:sldLayoutId id="2147487198" r:id="rId4"/>
    <p:sldLayoutId id="2147487199" r:id="rId5"/>
    <p:sldLayoutId id="2147487200" r:id="rId6"/>
    <p:sldLayoutId id="2147487201" r:id="rId7"/>
    <p:sldLayoutId id="2147487202" r:id="rId8"/>
    <p:sldLayoutId id="2147487203" r:id="rId9"/>
    <p:sldLayoutId id="2147487204" r:id="rId10"/>
    <p:sldLayoutId id="2147487205"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8914"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38915"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a:defRPr/>
            </a:pPr>
            <a:fld id="{72694B9D-8BFE-654E-8D86-2D1B27ECA5D0}" type="slidenum">
              <a:rPr lang="en-US" altLang="en-US"/>
              <a:pPr>
                <a:defRPr/>
              </a:pPr>
              <a:t>‹#›</a:t>
            </a:fld>
            <a:endParaRPr lang="en-US" altLang="en-US"/>
          </a:p>
        </p:txBody>
      </p:sp>
      <p:sp>
        <p:nvSpPr>
          <p:cNvPr id="38918"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38919"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237550987"/>
      </p:ext>
    </p:extLst>
  </p:cSld>
  <p:clrMap bg1="lt1" tx1="dk1" bg2="lt2" tx2="dk2" accent1="accent1" accent2="accent2" accent3="accent3" accent4="accent4" accent5="accent5" accent6="accent6" hlink="hlink" folHlink="folHlink"/>
  <p:sldLayoutIdLst>
    <p:sldLayoutId id="2147487207" r:id="rId1"/>
    <p:sldLayoutId id="2147487208" r:id="rId2"/>
    <p:sldLayoutId id="2147487209" r:id="rId3"/>
    <p:sldLayoutId id="2147487210" r:id="rId4"/>
    <p:sldLayoutId id="2147487211" r:id="rId5"/>
    <p:sldLayoutId id="2147487212" r:id="rId6"/>
    <p:sldLayoutId id="2147487213" r:id="rId7"/>
    <p:sldLayoutId id="2147487214" r:id="rId8"/>
    <p:sldLayoutId id="2147487215" r:id="rId9"/>
    <p:sldLayoutId id="2147487216" r:id="rId10"/>
    <p:sldLayoutId id="2147487217"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894431041"/>
      </p:ext>
    </p:extLst>
  </p:cSld>
  <p:clrMap bg1="lt1" tx1="dk1" bg2="lt2" tx2="dk2" accent1="accent1" accent2="accent2" accent3="accent3" accent4="accent4" accent5="accent5" accent6="accent6" hlink="hlink" folHlink="folHlink"/>
  <p:sldLayoutIdLst>
    <p:sldLayoutId id="2147487259" r:id="rId1"/>
    <p:sldLayoutId id="2147487260" r:id="rId2"/>
    <p:sldLayoutId id="2147487261" r:id="rId3"/>
    <p:sldLayoutId id="2147487262" r:id="rId4"/>
    <p:sldLayoutId id="2147487263" r:id="rId5"/>
    <p:sldLayoutId id="2147487264" r:id="rId6"/>
    <p:sldLayoutId id="2147487265" r:id="rId7"/>
    <p:sldLayoutId id="2147487266" r:id="rId8"/>
    <p:sldLayoutId id="2147487267" r:id="rId9"/>
    <p:sldLayoutId id="2147487268" r:id="rId10"/>
    <p:sldLayoutId id="214748726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9" name="Rectangle 1"/>
          <p:cNvSpPr>
            <a:spLocks noGrp="1" noChangeArrowheads="1"/>
          </p:cNvSpPr>
          <p:nvPr>
            <p:ph type="title"/>
          </p:nvPr>
        </p:nvSpPr>
        <p:spPr bwMode="auto">
          <a:xfrm>
            <a:off x="419100" y="196850"/>
            <a:ext cx="8077200" cy="558800"/>
          </a:xfrm>
          <a:prstGeom prst="rect">
            <a:avLst/>
          </a:prstGeom>
          <a:noFill/>
          <a:ln>
            <a:noFill/>
          </a:ln>
          <a:effectLst/>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vert="horz" wrap="square" lIns="25400" tIns="25400" rIns="25400" bIns="25400" numCol="1" anchor="t" anchorCtr="0" compatLnSpc="1">
            <a:prstTxWarp prst="textNoShape">
              <a:avLst/>
            </a:prstTxWarp>
          </a:bodyPr>
          <a:lstStyle/>
          <a:p>
            <a:pPr lvl="0"/>
            <a:r>
              <a:rPr lang="en-US">
                <a:sym typeface="Myriad Pro Bold Cond" charset="0"/>
              </a:rPr>
              <a:t>Click to edit Master title style</a:t>
            </a:r>
          </a:p>
        </p:txBody>
      </p:sp>
      <p:sp>
        <p:nvSpPr>
          <p:cNvPr id="2050" name="Rectangle 2"/>
          <p:cNvSpPr>
            <a:spLocks noGrp="1" noChangeArrowheads="1"/>
          </p:cNvSpPr>
          <p:nvPr>
            <p:ph type="body" idx="1"/>
          </p:nvPr>
        </p:nvSpPr>
        <p:spPr bwMode="auto">
          <a:xfrm>
            <a:off x="419100" y="1047750"/>
            <a:ext cx="8077200" cy="5175250"/>
          </a:xfrm>
          <a:prstGeom prst="rect">
            <a:avLst/>
          </a:prstGeom>
          <a:noFill/>
          <a:ln>
            <a:noFill/>
          </a:ln>
          <a:effectLst/>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vert="horz" wrap="square" lIns="25400" tIns="25400" rIns="25400" bIns="25400" numCol="1" anchor="t" anchorCtr="0" compatLnSpc="1">
            <a:prstTxWarp prst="textNoShape">
              <a:avLst/>
            </a:prstTxWarp>
          </a:bodyPr>
          <a:lstStyle/>
          <a:p>
            <a:pPr lvl="0"/>
            <a:r>
              <a:rPr lang="en-US">
                <a:sym typeface="Myriad Pro Bold Cond" charset="0"/>
              </a:rPr>
              <a:t>Click to edit Master text styles</a:t>
            </a:r>
          </a:p>
          <a:p>
            <a:pPr lvl="1"/>
            <a:r>
              <a:rPr lang="en-US">
                <a:sym typeface="Myriad Pro Bold Cond" charset="0"/>
              </a:rPr>
              <a:t>Second level</a:t>
            </a:r>
          </a:p>
          <a:p>
            <a:pPr lvl="2"/>
            <a:r>
              <a:rPr lang="en-US">
                <a:sym typeface="Myriad Pro Bold Cond" charset="0"/>
              </a:rPr>
              <a:t>Third level</a:t>
            </a:r>
          </a:p>
          <a:p>
            <a:pPr lvl="3"/>
            <a:r>
              <a:rPr lang="en-US">
                <a:sym typeface="Myriad Pro Bold Cond" charset="0"/>
              </a:rPr>
              <a:t>Fourth level</a:t>
            </a:r>
          </a:p>
          <a:p>
            <a:pPr lvl="4"/>
            <a:r>
              <a:rPr lang="en-US">
                <a:sym typeface="Myriad Pro Bold Cond" charset="0"/>
              </a:rPr>
              <a:t>Fifth level</a:t>
            </a:r>
          </a:p>
        </p:txBody>
      </p:sp>
    </p:spTree>
    <p:extLst>
      <p:ext uri="{BB962C8B-B14F-4D97-AF65-F5344CB8AC3E}">
        <p14:creationId xmlns:p14="http://schemas.microsoft.com/office/powerpoint/2010/main" val="1377622706"/>
      </p:ext>
    </p:extLst>
  </p:cSld>
  <p:clrMap bg1="lt1" tx1="dk1" bg2="lt2" tx2="dk2" accent1="accent1" accent2="accent2" accent3="accent3" accent4="accent4" accent5="accent5" accent6="accent6" hlink="hlink" folHlink="folHlink"/>
  <p:sldLayoutIdLst>
    <p:sldLayoutId id="2147487472" r:id="rId1"/>
    <p:sldLayoutId id="2147487473" r:id="rId2"/>
    <p:sldLayoutId id="2147487474" r:id="rId3"/>
    <p:sldLayoutId id="2147487475" r:id="rId4"/>
    <p:sldLayoutId id="2147487476" r:id="rId5"/>
    <p:sldLayoutId id="2147487477" r:id="rId6"/>
    <p:sldLayoutId id="2147487478" r:id="rId7"/>
    <p:sldLayoutId id="2147487479" r:id="rId8"/>
    <p:sldLayoutId id="2147487480" r:id="rId9"/>
    <p:sldLayoutId id="2147487481" r:id="rId10"/>
    <p:sldLayoutId id="2147487482" r:id="rId11"/>
  </p:sldLayoutIdLst>
  <p:transition/>
  <p:txStyles>
    <p:titleStyle>
      <a:lvl1pPr algn="l" rtl="0" fontAlgn="base">
        <a:spcBef>
          <a:spcPct val="0"/>
        </a:spcBef>
        <a:spcAft>
          <a:spcPct val="0"/>
        </a:spcAft>
        <a:defRPr sz="4200">
          <a:solidFill>
            <a:schemeClr val="tx1"/>
          </a:solidFill>
          <a:latin typeface="+mj-lt"/>
          <a:ea typeface="+mj-ea"/>
          <a:cs typeface="+mj-cs"/>
          <a:sym typeface="Myriad Pro Bold Cond" charset="0"/>
        </a:defRPr>
      </a:lvl1pPr>
      <a:lvl2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2pPr>
      <a:lvl3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3pPr>
      <a:lvl4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4pPr>
      <a:lvl5pPr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5pPr>
      <a:lvl6pPr marL="2286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6pPr>
      <a:lvl7pPr marL="4572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7pPr>
      <a:lvl8pPr marL="6858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8pPr>
      <a:lvl9pPr marL="914400" algn="l" rtl="0" fontAlgn="base">
        <a:spcBef>
          <a:spcPct val="0"/>
        </a:spcBef>
        <a:spcAft>
          <a:spcPct val="0"/>
        </a:spcAft>
        <a:defRPr sz="4200">
          <a:solidFill>
            <a:schemeClr val="tx1"/>
          </a:solidFill>
          <a:latin typeface="Myriad Pro Bold Cond" charset="0"/>
          <a:ea typeface="ヒラギノ角ゴ ProN W6" charset="0"/>
          <a:cs typeface="ヒラギノ角ゴ ProN W6" charset="0"/>
          <a:sym typeface="Myriad Pro Bold Cond" charset="0"/>
        </a:defRPr>
      </a:lvl9pPr>
    </p:titleStyle>
    <p:bodyStyle>
      <a:lvl1pPr marL="400050" indent="-400050" algn="l" rtl="0" fontAlgn="base">
        <a:spcBef>
          <a:spcPts val="700"/>
        </a:spcBef>
        <a:spcAft>
          <a:spcPct val="0"/>
        </a:spcAft>
        <a:buSzPct val="120000"/>
        <a:buFont typeface="Lucida Grande" charset="0"/>
        <a:buChar char="▪"/>
        <a:defRPr sz="2800">
          <a:solidFill>
            <a:schemeClr val="tx1"/>
          </a:solidFill>
          <a:latin typeface="+mn-lt"/>
          <a:ea typeface="+mn-ea"/>
          <a:cs typeface="+mn-cs"/>
          <a:sym typeface="Myriad Pro Bold Cond" charset="0"/>
        </a:defRPr>
      </a:lvl1pPr>
      <a:lvl2pPr marL="6921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2pPr>
      <a:lvl3pPr marL="102870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3pPr>
      <a:lvl4pPr marL="135890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4pPr>
      <a:lvl5pPr marL="16954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5pPr>
      <a:lvl6pPr marL="19240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6pPr>
      <a:lvl7pPr marL="21526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7pPr>
      <a:lvl8pPr marL="23812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8pPr>
      <a:lvl9pPr marL="2609850" indent="-317500" algn="l" rtl="0" fontAlgn="base">
        <a:spcBef>
          <a:spcPts val="700"/>
        </a:spcBef>
        <a:spcAft>
          <a:spcPct val="0"/>
        </a:spcAft>
        <a:buClr>
          <a:srgbClr val="000000"/>
        </a:buClr>
        <a:buSzPct val="129000"/>
        <a:buFont typeface="Myriad Pro Bold Cond" charset="0"/>
        <a:buChar char="-"/>
        <a:defRPr sz="2800">
          <a:solidFill>
            <a:schemeClr val="tx1"/>
          </a:solidFill>
          <a:latin typeface="+mn-lt"/>
          <a:ea typeface="+mn-ea"/>
          <a:cs typeface="+mn-cs"/>
          <a:sym typeface="Myriad Pro Bold Cond" charset="0"/>
        </a:defRPr>
      </a:lvl9pPr>
    </p:bodyStyle>
    <p:otherStyle>
      <a:defPPr>
        <a:defRPr lang="en-US"/>
      </a:defPPr>
      <a:lvl1pPr marL="0" algn="l" defTabSz="228600" rtl="0" eaLnBrk="1" latinLnBrk="0" hangingPunct="1">
        <a:defRPr sz="900" kern="1200">
          <a:solidFill>
            <a:schemeClr val="tx1"/>
          </a:solidFill>
          <a:latin typeface="+mn-lt"/>
          <a:ea typeface="+mn-ea"/>
          <a:cs typeface="+mn-cs"/>
        </a:defRPr>
      </a:lvl1pPr>
      <a:lvl2pPr marL="228600" algn="l" defTabSz="228600" rtl="0" eaLnBrk="1" latinLnBrk="0" hangingPunct="1">
        <a:defRPr sz="900" kern="1200">
          <a:solidFill>
            <a:schemeClr val="tx1"/>
          </a:solidFill>
          <a:latin typeface="+mn-lt"/>
          <a:ea typeface="+mn-ea"/>
          <a:cs typeface="+mn-cs"/>
        </a:defRPr>
      </a:lvl2pPr>
      <a:lvl3pPr marL="457200" algn="l" defTabSz="228600" rtl="0" eaLnBrk="1" latinLnBrk="0" hangingPunct="1">
        <a:defRPr sz="900" kern="1200">
          <a:solidFill>
            <a:schemeClr val="tx1"/>
          </a:solidFill>
          <a:latin typeface="+mn-lt"/>
          <a:ea typeface="+mn-ea"/>
          <a:cs typeface="+mn-cs"/>
        </a:defRPr>
      </a:lvl3pPr>
      <a:lvl4pPr marL="685800" algn="l" defTabSz="228600" rtl="0" eaLnBrk="1" latinLnBrk="0" hangingPunct="1">
        <a:defRPr sz="900" kern="1200">
          <a:solidFill>
            <a:schemeClr val="tx1"/>
          </a:solidFill>
          <a:latin typeface="+mn-lt"/>
          <a:ea typeface="+mn-ea"/>
          <a:cs typeface="+mn-cs"/>
        </a:defRPr>
      </a:lvl4pPr>
      <a:lvl5pPr marL="914400" algn="l" defTabSz="228600" rtl="0" eaLnBrk="1" latinLnBrk="0" hangingPunct="1">
        <a:defRPr sz="900" kern="1200">
          <a:solidFill>
            <a:schemeClr val="tx1"/>
          </a:solidFill>
          <a:latin typeface="+mn-lt"/>
          <a:ea typeface="+mn-ea"/>
          <a:cs typeface="+mn-cs"/>
        </a:defRPr>
      </a:lvl5pPr>
      <a:lvl6pPr marL="1143000" algn="l" defTabSz="228600" rtl="0" eaLnBrk="1" latinLnBrk="0" hangingPunct="1">
        <a:defRPr sz="900" kern="1200">
          <a:solidFill>
            <a:schemeClr val="tx1"/>
          </a:solidFill>
          <a:latin typeface="+mn-lt"/>
          <a:ea typeface="+mn-ea"/>
          <a:cs typeface="+mn-cs"/>
        </a:defRPr>
      </a:lvl6pPr>
      <a:lvl7pPr marL="1371600" algn="l" defTabSz="228600" rtl="0" eaLnBrk="1" latinLnBrk="0" hangingPunct="1">
        <a:defRPr sz="900" kern="1200">
          <a:solidFill>
            <a:schemeClr val="tx1"/>
          </a:solidFill>
          <a:latin typeface="+mn-lt"/>
          <a:ea typeface="+mn-ea"/>
          <a:cs typeface="+mn-cs"/>
        </a:defRPr>
      </a:lvl7pPr>
      <a:lvl8pPr marL="1600200" algn="l" defTabSz="228600" rtl="0" eaLnBrk="1" latinLnBrk="0" hangingPunct="1">
        <a:defRPr sz="900" kern="1200">
          <a:solidFill>
            <a:schemeClr val="tx1"/>
          </a:solidFill>
          <a:latin typeface="+mn-lt"/>
          <a:ea typeface="+mn-ea"/>
          <a:cs typeface="+mn-cs"/>
        </a:defRPr>
      </a:lvl8pPr>
      <a:lvl9pPr marL="1828800" algn="l" defTabSz="228600" rtl="0" eaLnBrk="1" latinLnBrk="0" hangingPunct="1">
        <a:defRPr sz="900" kern="1200">
          <a:solidFill>
            <a:schemeClr val="tx1"/>
          </a:solidFill>
          <a:latin typeface="+mn-lt"/>
          <a:ea typeface="+mn-ea"/>
          <a:cs typeface="+mn-cs"/>
        </a:defRPr>
      </a:lvl9pPr>
    </p:otherStyle>
  </p:txStyles>
</p:sldMaster>
</file>

<file path=ppt/slideMasters/slideMaster3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007527537"/>
      </p:ext>
    </p:extLst>
  </p:cSld>
  <p:clrMap bg1="lt1" tx1="dk1" bg2="lt2" tx2="dk2" accent1="accent1" accent2="accent2" accent3="accent3" accent4="accent4" accent5="accent5" accent6="accent6" hlink="hlink" folHlink="folHlink"/>
  <p:sldLayoutIdLst>
    <p:sldLayoutId id="2147487575" r:id="rId1"/>
    <p:sldLayoutId id="2147487576" r:id="rId2"/>
    <p:sldLayoutId id="2147487577" r:id="rId3"/>
    <p:sldLayoutId id="2147487578" r:id="rId4"/>
    <p:sldLayoutId id="2147487579" r:id="rId5"/>
    <p:sldLayoutId id="2147487580" r:id="rId6"/>
    <p:sldLayoutId id="2147487581" r:id="rId7"/>
    <p:sldLayoutId id="2147487582" r:id="rId8"/>
    <p:sldLayoutId id="2147487583" r:id="rId9"/>
    <p:sldLayoutId id="2147487584" r:id="rId10"/>
    <p:sldLayoutId id="2147487585"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024069023"/>
      </p:ext>
    </p:extLst>
  </p:cSld>
  <p:clrMap bg1="lt1" tx1="dk1" bg2="lt2" tx2="dk2" accent1="accent1" accent2="accent2" accent3="accent3" accent4="accent4" accent5="accent5" accent6="accent6" hlink="hlink" folHlink="folHlink"/>
  <p:sldLayoutIdLst>
    <p:sldLayoutId id="2147487624" r:id="rId1"/>
    <p:sldLayoutId id="2147487625" r:id="rId2"/>
    <p:sldLayoutId id="2147487626" r:id="rId3"/>
    <p:sldLayoutId id="2147487627" r:id="rId4"/>
    <p:sldLayoutId id="2147487628" r:id="rId5"/>
    <p:sldLayoutId id="2147487629" r:id="rId6"/>
    <p:sldLayoutId id="2147487630" r:id="rId7"/>
    <p:sldLayoutId id="2147487631" r:id="rId8"/>
    <p:sldLayoutId id="2147487632" r:id="rId9"/>
    <p:sldLayoutId id="2147487633" r:id="rId10"/>
    <p:sldLayoutId id="2147487634"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zh-TW" altLang="en-US"/>
              <a:t>按一下以編輯母片標題樣式</a:t>
            </a:r>
            <a:endParaRPr lang="en-US" altLang="en-US"/>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ltLang="en-US"/>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900">
                <a:latin typeface="Garamond" pitchFamily="18" charset="0"/>
              </a:defRPr>
            </a:lvl1pPr>
          </a:lstStyle>
          <a:p>
            <a:endParaRPr 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Garamond" pitchFamily="18" charset="0"/>
              </a:defRPr>
            </a:lvl1pPr>
          </a:lstStyle>
          <a:p>
            <a:fld id="{4CAE9295-42F8-0747-9AE1-33958E89C374}" type="slidenum">
              <a:rPr lang="en-US" smtClean="0">
                <a:solidFill>
                  <a:srgbClr val="000000"/>
                </a:solidFill>
              </a:rPr>
              <a:pPr/>
              <a:t>‹#›</a:t>
            </a:fld>
            <a:endParaRPr 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sz="1350">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sz="1350">
              <a:solidFill>
                <a:srgbClr val="000000"/>
              </a:solidFill>
            </a:endParaRPr>
          </a:p>
        </p:txBody>
      </p:sp>
      <p:pic>
        <p:nvPicPr>
          <p:cNvPr id="8" name="Picture 7" descr="safari.png"/>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826463370"/>
      </p:ext>
    </p:extLst>
  </p:cSld>
  <p:clrMap bg1="lt1" tx1="dk1" bg2="lt2" tx2="dk2" accent1="accent1" accent2="accent2" accent3="accent3" accent4="accent4" accent5="accent5" accent6="accent6" hlink="hlink" folHlink="folHlink"/>
  <p:sldLayoutIdLst>
    <p:sldLayoutId id="2147487744" r:id="rId1"/>
    <p:sldLayoutId id="2147487745" r:id="rId2"/>
    <p:sldLayoutId id="2147487746" r:id="rId3"/>
    <p:sldLayoutId id="2147487747" r:id="rId4"/>
    <p:sldLayoutId id="2147487748" r:id="rId5"/>
    <p:sldLayoutId id="2147487749" r:id="rId6"/>
    <p:sldLayoutId id="2147487750" r:id="rId7"/>
    <p:sldLayoutId id="2147487751" r:id="rId8"/>
    <p:sldLayoutId id="2147487752" r:id="rId9"/>
    <p:sldLayoutId id="2147487753" r:id="rId10"/>
    <p:sldLayoutId id="2147487754" r:id="rId11"/>
  </p:sldLayoutIdLst>
  <p:transition/>
  <p:hf hdr="0" ftr="0" dt="0"/>
  <p:txStyles>
    <p:titleStyle>
      <a:lvl1pPr algn="l" rtl="0" eaLnBrk="1" fontAlgn="base" hangingPunct="1">
        <a:spcBef>
          <a:spcPct val="0"/>
        </a:spcBef>
        <a:spcAft>
          <a:spcPct val="0"/>
        </a:spcAft>
        <a:defRPr sz="3000">
          <a:solidFill>
            <a:schemeClr val="tx2"/>
          </a:solidFill>
          <a:latin typeface="+mj-lt"/>
          <a:ea typeface="+mj-ea"/>
          <a:cs typeface="+mj-cs"/>
        </a:defRPr>
      </a:lvl1pPr>
      <a:lvl2pPr algn="l" rtl="0" eaLnBrk="1" fontAlgn="base" hangingPunct="1">
        <a:spcBef>
          <a:spcPct val="0"/>
        </a:spcBef>
        <a:spcAft>
          <a:spcPct val="0"/>
        </a:spcAft>
        <a:defRPr sz="3000">
          <a:solidFill>
            <a:schemeClr val="tx2"/>
          </a:solidFill>
          <a:latin typeface="Garamond" pitchFamily="18" charset="0"/>
        </a:defRPr>
      </a:lvl2pPr>
      <a:lvl3pPr algn="l" rtl="0" eaLnBrk="1" fontAlgn="base" hangingPunct="1">
        <a:spcBef>
          <a:spcPct val="0"/>
        </a:spcBef>
        <a:spcAft>
          <a:spcPct val="0"/>
        </a:spcAft>
        <a:defRPr sz="3000">
          <a:solidFill>
            <a:schemeClr val="tx2"/>
          </a:solidFill>
          <a:latin typeface="Garamond" pitchFamily="18" charset="0"/>
        </a:defRPr>
      </a:lvl3pPr>
      <a:lvl4pPr algn="l" rtl="0" eaLnBrk="1" fontAlgn="base" hangingPunct="1">
        <a:spcBef>
          <a:spcPct val="0"/>
        </a:spcBef>
        <a:spcAft>
          <a:spcPct val="0"/>
        </a:spcAft>
        <a:defRPr sz="3000">
          <a:solidFill>
            <a:schemeClr val="tx2"/>
          </a:solidFill>
          <a:latin typeface="Garamond" pitchFamily="18" charset="0"/>
        </a:defRPr>
      </a:lvl4pPr>
      <a:lvl5pPr algn="l" rtl="0" eaLnBrk="1" fontAlgn="base" hangingPunct="1">
        <a:spcBef>
          <a:spcPct val="0"/>
        </a:spcBef>
        <a:spcAft>
          <a:spcPct val="0"/>
        </a:spcAft>
        <a:defRPr sz="3000">
          <a:solidFill>
            <a:schemeClr val="tx2"/>
          </a:solidFill>
          <a:latin typeface="Garamond" pitchFamily="18" charset="0"/>
        </a:defRPr>
      </a:lvl5pPr>
      <a:lvl6pPr marL="342900" algn="l" rtl="0" eaLnBrk="1" fontAlgn="base" hangingPunct="1">
        <a:spcBef>
          <a:spcPct val="0"/>
        </a:spcBef>
        <a:spcAft>
          <a:spcPct val="0"/>
        </a:spcAft>
        <a:defRPr sz="3000">
          <a:solidFill>
            <a:schemeClr val="tx2"/>
          </a:solidFill>
          <a:latin typeface="Garamond" pitchFamily="18" charset="0"/>
        </a:defRPr>
      </a:lvl6pPr>
      <a:lvl7pPr marL="685800" algn="l" rtl="0" eaLnBrk="1" fontAlgn="base" hangingPunct="1">
        <a:spcBef>
          <a:spcPct val="0"/>
        </a:spcBef>
        <a:spcAft>
          <a:spcPct val="0"/>
        </a:spcAft>
        <a:defRPr sz="3000">
          <a:solidFill>
            <a:schemeClr val="tx2"/>
          </a:solidFill>
          <a:latin typeface="Garamond" pitchFamily="18" charset="0"/>
        </a:defRPr>
      </a:lvl7pPr>
      <a:lvl8pPr marL="1028700" algn="l" rtl="0" eaLnBrk="1" fontAlgn="base" hangingPunct="1">
        <a:spcBef>
          <a:spcPct val="0"/>
        </a:spcBef>
        <a:spcAft>
          <a:spcPct val="0"/>
        </a:spcAft>
        <a:defRPr sz="3000">
          <a:solidFill>
            <a:schemeClr val="tx2"/>
          </a:solidFill>
          <a:latin typeface="Garamond" pitchFamily="18" charset="0"/>
        </a:defRPr>
      </a:lvl8pPr>
      <a:lvl9pPr marL="1371600" algn="l" rtl="0" eaLnBrk="1" fontAlgn="base" hangingPunct="1">
        <a:spcBef>
          <a:spcPct val="0"/>
        </a:spcBef>
        <a:spcAft>
          <a:spcPct val="0"/>
        </a:spcAft>
        <a:defRPr sz="3000">
          <a:solidFill>
            <a:schemeClr val="tx2"/>
          </a:solidFill>
          <a:latin typeface="Garamond" pitchFamily="18" charset="0"/>
        </a:defRPr>
      </a:lvl9pPr>
    </p:titleStyle>
    <p:bodyStyle>
      <a:lvl1pPr marL="257175" indent="-257175" algn="l" rtl="0" eaLnBrk="1" fontAlgn="base" hangingPunct="1">
        <a:spcBef>
          <a:spcPct val="20000"/>
        </a:spcBef>
        <a:spcAft>
          <a:spcPct val="0"/>
        </a:spcAft>
        <a:buClr>
          <a:schemeClr val="accent1"/>
        </a:buClr>
        <a:buSzPct val="65000"/>
        <a:buFont typeface="Wingdings" pitchFamily="2" charset="2"/>
        <a:buChar char="n"/>
        <a:defRPr sz="1800">
          <a:solidFill>
            <a:schemeClr val="tx1"/>
          </a:solidFill>
          <a:latin typeface="+mn-lt"/>
          <a:ea typeface="+mn-ea"/>
          <a:cs typeface="+mn-cs"/>
        </a:defRPr>
      </a:lvl1pPr>
      <a:lvl2pPr marL="502444" indent="-244079" algn="l" rtl="0" eaLnBrk="1" fontAlgn="base" hangingPunct="1">
        <a:spcBef>
          <a:spcPct val="20000"/>
        </a:spcBef>
        <a:spcAft>
          <a:spcPct val="0"/>
        </a:spcAft>
        <a:buClr>
          <a:schemeClr val="accent2"/>
        </a:buClr>
        <a:buSzPct val="60000"/>
        <a:buFont typeface="Wingdings" pitchFamily="2" charset="2"/>
        <a:buChar char="q"/>
        <a:defRPr sz="1650">
          <a:solidFill>
            <a:schemeClr val="tx1"/>
          </a:solidFill>
          <a:latin typeface="+mn-lt"/>
        </a:defRPr>
      </a:lvl2pPr>
      <a:lvl3pPr marL="766763" indent="-263129" algn="l" rtl="0" eaLnBrk="1" fontAlgn="base" hangingPunct="1">
        <a:spcBef>
          <a:spcPct val="20000"/>
        </a:spcBef>
        <a:spcAft>
          <a:spcPct val="0"/>
        </a:spcAft>
        <a:buClr>
          <a:schemeClr val="accent1"/>
        </a:buClr>
        <a:buSzPct val="65000"/>
        <a:buFont typeface="Wingdings" pitchFamily="2" charset="2"/>
        <a:buChar char="n"/>
        <a:defRPr sz="1500">
          <a:solidFill>
            <a:schemeClr val="tx1"/>
          </a:solidFill>
          <a:latin typeface="+mn-lt"/>
        </a:defRPr>
      </a:lvl3pPr>
      <a:lvl4pPr marL="1004888" indent="-236935" algn="l" rtl="0" eaLnBrk="1" fontAlgn="base" hangingPunct="1">
        <a:spcBef>
          <a:spcPct val="20000"/>
        </a:spcBef>
        <a:spcAft>
          <a:spcPct val="0"/>
        </a:spcAft>
        <a:buClr>
          <a:schemeClr val="accent2"/>
        </a:buClr>
        <a:buSzPct val="70000"/>
        <a:buFont typeface="Wingdings" pitchFamily="2" charset="2"/>
        <a:buChar char="q"/>
        <a:defRPr>
          <a:solidFill>
            <a:schemeClr val="tx1"/>
          </a:solidFill>
          <a:latin typeface="+mn-lt"/>
        </a:defRPr>
      </a:lvl4pPr>
      <a:lvl5pPr marL="12608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5pPr>
      <a:lvl6pPr marL="16037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6pPr>
      <a:lvl7pPr marL="19466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7pPr>
      <a:lvl8pPr marL="22895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8pPr>
      <a:lvl9pPr marL="26324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898" name="Rectangle 1026"/>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80899" name="Rectangle 1027"/>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smtClean="0">
                <a:solidFill>
                  <a:srgbClr val="000000"/>
                </a:solidFill>
                <a:latin typeface="Garamond" charset="0"/>
              </a:defRPr>
            </a:lvl1pPr>
          </a:lstStyle>
          <a:p>
            <a:pPr fontAlgn="base">
              <a:spcBef>
                <a:spcPct val="0"/>
              </a:spcBef>
              <a:spcAft>
                <a:spcPct val="0"/>
              </a:spcAft>
              <a:defRPr/>
            </a:pPr>
            <a:fld id="{A09D29E3-D8D3-9442-B127-7FC5C7AABDC8}" type="slidenum">
              <a:rPr lang="en-US" altLang="en-US">
                <a:ea typeface="ＭＳ Ｐゴシック" charset="-128"/>
              </a:rPr>
              <a:pPr fontAlgn="base">
                <a:spcBef>
                  <a:spcPct val="0"/>
                </a:spcBef>
                <a:spcAft>
                  <a:spcPct val="0"/>
                </a:spcAft>
                <a:defRPr/>
              </a:pPr>
              <a:t>‹#›</a:t>
            </a:fld>
            <a:endParaRPr lang="en-US" altLang="en-US">
              <a:ea typeface="ＭＳ Ｐゴシック" charset="-128"/>
            </a:endParaRPr>
          </a:p>
        </p:txBody>
      </p:sp>
      <p:sp>
        <p:nvSpPr>
          <p:cNvPr id="80902"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80903"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Tree>
    <p:extLst>
      <p:ext uri="{BB962C8B-B14F-4D97-AF65-F5344CB8AC3E}">
        <p14:creationId xmlns:p14="http://schemas.microsoft.com/office/powerpoint/2010/main" val="3516416445"/>
      </p:ext>
    </p:extLst>
  </p:cSld>
  <p:clrMap bg1="lt1" tx1="dk1" bg2="lt2" tx2="dk2" accent1="accent1" accent2="accent2" accent3="accent3" accent4="accent4" accent5="accent5" accent6="accent6" hlink="hlink" folHlink="folHlink"/>
  <p:sldLayoutIdLst>
    <p:sldLayoutId id="2147488073" r:id="rId1"/>
    <p:sldLayoutId id="2147488074" r:id="rId2"/>
    <p:sldLayoutId id="2147488075" r:id="rId3"/>
    <p:sldLayoutId id="2147488076" r:id="rId4"/>
    <p:sldLayoutId id="2147488077" r:id="rId5"/>
    <p:sldLayoutId id="2147488078" r:id="rId6"/>
    <p:sldLayoutId id="2147488079" r:id="rId7"/>
    <p:sldLayoutId id="2147488080" r:id="rId8"/>
    <p:sldLayoutId id="2147488081" r:id="rId9"/>
    <p:sldLayoutId id="2147488082" r:id="rId10"/>
    <p:sldLayoutId id="2147488083" r:id="rId11"/>
    <p:sldLayoutId id="2147488084"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prstClr val="black"/>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prstClr val="black"/>
                </a:solidFill>
              </a:rPr>
              <a:pPr/>
              <a:t>‹#›</a:t>
            </a:fld>
            <a:endParaRPr lang="en-US" altLang="en-US">
              <a:solidFill>
                <a:prstClr val="black"/>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prstClr val="black"/>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prstClr val="black"/>
              </a:solidFill>
            </a:endParaRPr>
          </a:p>
        </p:txBody>
      </p:sp>
    </p:spTree>
    <p:extLst>
      <p:ext uri="{BB962C8B-B14F-4D97-AF65-F5344CB8AC3E}">
        <p14:creationId xmlns:p14="http://schemas.microsoft.com/office/powerpoint/2010/main" val="230368275"/>
      </p:ext>
    </p:extLst>
  </p:cSld>
  <p:clrMap bg1="lt1" tx1="dk1" bg2="lt2" tx2="dk2" accent1="accent1" accent2="accent2" accent3="accent3" accent4="accent4" accent5="accent5" accent6="accent6" hlink="hlink" folHlink="folHlink"/>
  <p:sldLayoutIdLst>
    <p:sldLayoutId id="2147488086" r:id="rId1"/>
    <p:sldLayoutId id="2147488087" r:id="rId2"/>
    <p:sldLayoutId id="2147488088" r:id="rId3"/>
    <p:sldLayoutId id="2147488089" r:id="rId4"/>
    <p:sldLayoutId id="2147488090" r:id="rId5"/>
    <p:sldLayoutId id="2147488091" r:id="rId6"/>
    <p:sldLayoutId id="2147488092" r:id="rId7"/>
    <p:sldLayoutId id="2147488093" r:id="rId8"/>
    <p:sldLayoutId id="2147488094" r:id="rId9"/>
    <p:sldLayoutId id="2147488095" r:id="rId10"/>
    <p:sldLayoutId id="2147488096"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spTree>
    <p:extLst>
      <p:ext uri="{BB962C8B-B14F-4D97-AF65-F5344CB8AC3E}">
        <p14:creationId xmlns:p14="http://schemas.microsoft.com/office/powerpoint/2010/main" val="1573160285"/>
      </p:ext>
    </p:extLst>
  </p:cSld>
  <p:clrMap bg1="lt1" tx1="dk1" bg2="lt2" tx2="dk2" accent1="accent1" accent2="accent2" accent3="accent3" accent4="accent4" accent5="accent5" accent6="accent6" hlink="hlink" folHlink="folHlink"/>
  <p:sldLayoutIdLst>
    <p:sldLayoutId id="2147488098" r:id="rId1"/>
    <p:sldLayoutId id="2147488099" r:id="rId2"/>
    <p:sldLayoutId id="2147488100" r:id="rId3"/>
    <p:sldLayoutId id="2147488101" r:id="rId4"/>
    <p:sldLayoutId id="2147488102" r:id="rId5"/>
    <p:sldLayoutId id="2147488103" r:id="rId6"/>
    <p:sldLayoutId id="2147488104" r:id="rId7"/>
    <p:sldLayoutId id="2147488105" r:id="rId8"/>
    <p:sldLayoutId id="2147488106" r:id="rId9"/>
    <p:sldLayoutId id="2147488107" r:id="rId10"/>
    <p:sldLayoutId id="214748810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pPr eaLnBrk="1" fontAlgn="auto" hangingPunct="1">
              <a:spcBef>
                <a:spcPts val="0"/>
              </a:spcBef>
              <a:spcAft>
                <a:spcPts val="0"/>
              </a:spcAft>
            </a:pPr>
            <a:fld id="{6F400BD0-49BF-48FC-8114-37C1D4F5AB3D}" type="slidenum">
              <a:rPr lang="en-US" altLang="en-US">
                <a:solidFill>
                  <a:srgbClr val="000000"/>
                </a:solidFill>
                <a:ea typeface=""/>
              </a:rPr>
              <a:pPr eaLnBrk="1" fontAlgn="auto" hangingPunct="1">
                <a:spcBef>
                  <a:spcPts val="0"/>
                </a:spcBef>
                <a:spcAft>
                  <a:spcPts val="0"/>
                </a:spcAft>
              </a:pPr>
              <a:t>‹#›</a:t>
            </a:fld>
            <a:endParaRPr lang="en-US" altLang="en-US">
              <a:solidFill>
                <a:srgbClr val="000000"/>
              </a:solidFill>
              <a:ea typeface=""/>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3626765284"/>
      </p:ext>
    </p:extLst>
  </p:cSld>
  <p:clrMap bg1="lt1" tx1="dk1" bg2="lt2" tx2="dk2" accent1="accent1" accent2="accent2" accent3="accent3" accent4="accent4" accent5="accent5" accent6="accent6" hlink="hlink" folHlink="folHlink"/>
  <p:sldLayoutIdLst>
    <p:sldLayoutId id="2147488266" r:id="rId1"/>
    <p:sldLayoutId id="2147488267" r:id="rId2"/>
    <p:sldLayoutId id="2147488268" r:id="rId3"/>
    <p:sldLayoutId id="2147488269" r:id="rId4"/>
    <p:sldLayoutId id="2147488270" r:id="rId5"/>
    <p:sldLayoutId id="2147488271" r:id="rId6"/>
    <p:sldLayoutId id="2147488272" r:id="rId7"/>
    <p:sldLayoutId id="2147488273" r:id="rId8"/>
    <p:sldLayoutId id="2147488274" r:id="rId9"/>
    <p:sldLayoutId id="2147488275" r:id="rId10"/>
    <p:sldLayoutId id="2147488276"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914400"/>
          </a:xfrm>
          <a:prstGeom prst="rect">
            <a:avLst/>
          </a:prstGeom>
        </p:spPr>
        <p:txBody>
          <a:bodyPr vert="horz" lIns="36576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52400" y="1143000"/>
            <a:ext cx="8839200" cy="5257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268858751"/>
      </p:ext>
    </p:extLst>
  </p:cSld>
  <p:clrMap bg1="lt1" tx1="dk1" bg2="lt2" tx2="dk2" accent1="accent1" accent2="accent2" accent3="accent3" accent4="accent4" accent5="accent5" accent6="accent6" hlink="hlink" folHlink="folHlink"/>
  <p:sldLayoutIdLst>
    <p:sldLayoutId id="2147488317" r:id="rId1"/>
    <p:sldLayoutId id="2147488318" r:id="rId2"/>
    <p:sldLayoutId id="2147488319" r:id="rId3"/>
    <p:sldLayoutId id="2147488320" r:id="rId4"/>
    <p:sldLayoutId id="2147488321" r:id="rId5"/>
    <p:sldLayoutId id="2147488322" r:id="rId6"/>
    <p:sldLayoutId id="2147488323" r:id="rId7"/>
    <p:sldLayoutId id="2147488324" r:id="rId8"/>
    <p:sldLayoutId id="2147488325" r:id="rId9"/>
    <p:sldLayoutId id="2147488326" r:id="rId10"/>
    <p:sldLayoutId id="2147488327" r:id="rId11"/>
  </p:sldLayoutIdLst>
  <p:hf hdr="0" ftr="0" dt="0"/>
  <p:txStyles>
    <p:titleStyle>
      <a:lvl1pPr algn="l" defTabSz="914400" rtl="0" eaLnBrk="1" latinLnBrk="0" hangingPunct="1">
        <a:spcBef>
          <a:spcPct val="0"/>
        </a:spcBef>
        <a:buNone/>
        <a:defRPr sz="4400" b="1" kern="1200">
          <a:solidFill>
            <a:schemeClr val="tx1">
              <a:lumMod val="65000"/>
              <a:lumOff val="35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600" b="1" kern="1200">
          <a:solidFill>
            <a:schemeClr val="tx1">
              <a:lumMod val="65000"/>
              <a:lumOff val="35000"/>
            </a:schemeClr>
          </a:solidFill>
          <a:latin typeface="+mn-lt"/>
          <a:ea typeface="+mn-ea"/>
          <a:cs typeface="+mn-cs"/>
        </a:defRPr>
      </a:lvl1pPr>
      <a:lvl2pPr marL="742950" indent="-285750" algn="l" defTabSz="914400" rtl="0" eaLnBrk="1" latinLnBrk="0" hangingPunct="1">
        <a:spcBef>
          <a:spcPct val="20000"/>
        </a:spcBef>
        <a:buFont typeface="Arial" pitchFamily="34" charset="0"/>
        <a:buChar char="–"/>
        <a:defRPr sz="3200" b="1" kern="1200">
          <a:solidFill>
            <a:schemeClr val="tx1">
              <a:lumMod val="65000"/>
              <a:lumOff val="35000"/>
            </a:schemeClr>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800" b="1" kern="1200">
          <a:solidFill>
            <a:schemeClr val="tx1">
              <a:lumMod val="65000"/>
              <a:lumOff val="35000"/>
            </a:schemeClr>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8914"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38915"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eaLnBrk="1" hangingPunct="1">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eaLnBrk="1" hangingPunct="1">
              <a:defRPr/>
            </a:pPr>
            <a:fld id="{72694B9D-8BFE-654E-8D86-2D1B27ECA5D0}" type="slidenum">
              <a:rPr lang="en-US" altLang="en-US"/>
              <a:pPr eaLnBrk="1" hangingPunct="1">
                <a:defRPr/>
              </a:pPr>
              <a:t>‹#›</a:t>
            </a:fld>
            <a:endParaRPr lang="en-US" altLang="en-US"/>
          </a:p>
        </p:txBody>
      </p:sp>
      <p:sp>
        <p:nvSpPr>
          <p:cNvPr id="38918"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38919"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Tree>
    <p:extLst>
      <p:ext uri="{BB962C8B-B14F-4D97-AF65-F5344CB8AC3E}">
        <p14:creationId xmlns:p14="http://schemas.microsoft.com/office/powerpoint/2010/main" val="2483791172"/>
      </p:ext>
    </p:extLst>
  </p:cSld>
  <p:clrMap bg1="lt1" tx1="dk1" bg2="lt2" tx2="dk2" accent1="accent1" accent2="accent2" accent3="accent3" accent4="accent4" accent5="accent5" accent6="accent6" hlink="hlink" folHlink="folHlink"/>
  <p:sldLayoutIdLst>
    <p:sldLayoutId id="2147488341" r:id="rId1"/>
    <p:sldLayoutId id="2147488342" r:id="rId2"/>
    <p:sldLayoutId id="2147488343" r:id="rId3"/>
    <p:sldLayoutId id="2147488344" r:id="rId4"/>
    <p:sldLayoutId id="2147488345" r:id="rId5"/>
    <p:sldLayoutId id="2147488346" r:id="rId6"/>
    <p:sldLayoutId id="2147488347" r:id="rId7"/>
    <p:sldLayoutId id="2147488348" r:id="rId8"/>
    <p:sldLayoutId id="2147488349" r:id="rId9"/>
    <p:sldLayoutId id="2147488350" r:id="rId10"/>
    <p:sldLayoutId id="214748835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ctr">
              <a:defRPr sz="1200">
                <a:latin typeface="Garamond" pitchFamily="18" charset="0"/>
              </a:defRPr>
            </a:lvl1pPr>
          </a:lstStyle>
          <a:p>
            <a:pPr defTabSz="914024"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r">
              <a:defRPr sz="1600">
                <a:latin typeface="Garamond" pitchFamily="18" charset="0"/>
              </a:defRPr>
            </a:lvl1pPr>
          </a:lstStyle>
          <a:p>
            <a:pPr defTabSz="914024" eaLnBrk="1" fontAlgn="auto" hangingPunct="1">
              <a:spcBef>
                <a:spcPts val="0"/>
              </a:spcBef>
              <a:spcAft>
                <a:spcPts val="0"/>
              </a:spcAft>
            </a:pPr>
            <a:fld id="{6F400BD0-49BF-48FC-8114-37C1D4F5AB3D}" type="slidenum">
              <a:rPr lang="en-US" altLang="en-US">
                <a:solidFill>
                  <a:srgbClr val="000000"/>
                </a:solidFill>
                <a:ea typeface=""/>
              </a:rPr>
              <a:pPr defTabSz="914024" eaLnBrk="1" fontAlgn="auto" hangingPunct="1">
                <a:spcBef>
                  <a:spcPts val="0"/>
                </a:spcBef>
                <a:spcAft>
                  <a:spcPts val="0"/>
                </a:spcAft>
              </a:pPr>
              <a:t>‹#›</a:t>
            </a:fld>
            <a:endParaRPr lang="en-US" altLang="en-US">
              <a:solidFill>
                <a:srgbClr val="000000"/>
              </a:solidFill>
              <a:ea typeface=""/>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02" tIns="45702" rIns="91402" bIns="45702"/>
          <a:lstStyle/>
          <a:p>
            <a:pPr defTabSz="914024" eaLnBrk="1" fontAlgn="auto" hangingPunct="1">
              <a:spcBef>
                <a:spcPts val="0"/>
              </a:spcBef>
              <a:spcAft>
                <a:spcPts val="0"/>
              </a:spcAft>
              <a:defRPr/>
            </a:pPr>
            <a:endParaRPr lang="en-US">
              <a:solidFill>
                <a:srgbClr val="000000"/>
              </a:solidFill>
              <a:latin typeface="Tahoma"/>
              <a:ea typeface=""/>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141121451"/>
      </p:ext>
    </p:extLst>
  </p:cSld>
  <p:clrMap bg1="lt1" tx1="dk1" bg2="lt2" tx2="dk2" accent1="accent1" accent2="accent2" accent3="accent3" accent4="accent4" accent5="accent5" accent6="accent6" hlink="hlink" folHlink="folHlink"/>
  <p:sldLayoutIdLst>
    <p:sldLayoutId id="2147488379" r:id="rId1"/>
    <p:sldLayoutId id="2147488380" r:id="rId2"/>
    <p:sldLayoutId id="2147488381" r:id="rId3"/>
    <p:sldLayoutId id="2147488382" r:id="rId4"/>
    <p:sldLayoutId id="2147488383" r:id="rId5"/>
    <p:sldLayoutId id="2147488384" r:id="rId6"/>
    <p:sldLayoutId id="2147488385" r:id="rId7"/>
    <p:sldLayoutId id="2147488386" r:id="rId8"/>
    <p:sldLayoutId id="2147488387" r:id="rId9"/>
    <p:sldLayoutId id="2147488388" r:id="rId10"/>
    <p:sldLayoutId id="214748838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11" algn="l" rtl="0" fontAlgn="base">
        <a:spcBef>
          <a:spcPct val="0"/>
        </a:spcBef>
        <a:spcAft>
          <a:spcPct val="0"/>
        </a:spcAft>
        <a:defRPr sz="4000">
          <a:solidFill>
            <a:schemeClr val="tx2"/>
          </a:solidFill>
          <a:latin typeface="Garamond" pitchFamily="18" charset="0"/>
        </a:defRPr>
      </a:lvl6pPr>
      <a:lvl7pPr marL="914024" algn="l" rtl="0" fontAlgn="base">
        <a:spcBef>
          <a:spcPct val="0"/>
        </a:spcBef>
        <a:spcAft>
          <a:spcPct val="0"/>
        </a:spcAft>
        <a:defRPr sz="4000">
          <a:solidFill>
            <a:schemeClr val="tx2"/>
          </a:solidFill>
          <a:latin typeface="Garamond" pitchFamily="18" charset="0"/>
        </a:defRPr>
      </a:lvl7pPr>
      <a:lvl8pPr marL="1371040" algn="l" rtl="0" fontAlgn="base">
        <a:spcBef>
          <a:spcPct val="0"/>
        </a:spcBef>
        <a:spcAft>
          <a:spcPct val="0"/>
        </a:spcAft>
        <a:defRPr sz="4000">
          <a:solidFill>
            <a:schemeClr val="tx2"/>
          </a:solidFill>
          <a:latin typeface="Garamond" pitchFamily="18" charset="0"/>
        </a:defRPr>
      </a:lvl8pPr>
      <a:lvl9pPr marL="1828052" algn="l" rtl="0" fontAlgn="base">
        <a:spcBef>
          <a:spcPct val="0"/>
        </a:spcBef>
        <a:spcAft>
          <a:spcPct val="0"/>
        </a:spcAft>
        <a:defRPr sz="4000">
          <a:solidFill>
            <a:schemeClr val="tx2"/>
          </a:solidFill>
          <a:latin typeface="Garamond" pitchFamily="18" charset="0"/>
        </a:defRPr>
      </a:lvl9pPr>
    </p:titleStyle>
    <p:bodyStyle>
      <a:lvl1pPr marL="342761" indent="-342761"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650" indent="-32530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1933" indent="-35069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301" indent="-31578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475" indent="-339587"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491"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499"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514"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8523"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024" rtl="0" eaLnBrk="1" latinLnBrk="0" hangingPunct="1">
        <a:defRPr sz="1800" kern="1200">
          <a:solidFill>
            <a:schemeClr val="tx1"/>
          </a:solidFill>
          <a:latin typeface="+mn-lt"/>
          <a:ea typeface="+mn-ea"/>
          <a:cs typeface="+mn-cs"/>
        </a:defRPr>
      </a:lvl1pPr>
      <a:lvl2pPr marL="457011" algn="l" defTabSz="914024" rtl="0" eaLnBrk="1" latinLnBrk="0" hangingPunct="1">
        <a:defRPr sz="1800" kern="1200">
          <a:solidFill>
            <a:schemeClr val="tx1"/>
          </a:solidFill>
          <a:latin typeface="+mn-lt"/>
          <a:ea typeface="+mn-ea"/>
          <a:cs typeface="+mn-cs"/>
        </a:defRPr>
      </a:lvl2pPr>
      <a:lvl3pPr marL="914024" algn="l" defTabSz="914024" rtl="0" eaLnBrk="1" latinLnBrk="0" hangingPunct="1">
        <a:defRPr sz="1800" kern="1200">
          <a:solidFill>
            <a:schemeClr val="tx1"/>
          </a:solidFill>
          <a:latin typeface="+mn-lt"/>
          <a:ea typeface="+mn-ea"/>
          <a:cs typeface="+mn-cs"/>
        </a:defRPr>
      </a:lvl3pPr>
      <a:lvl4pPr marL="1371040" algn="l" defTabSz="914024" rtl="0" eaLnBrk="1" latinLnBrk="0" hangingPunct="1">
        <a:defRPr sz="1800" kern="1200">
          <a:solidFill>
            <a:schemeClr val="tx1"/>
          </a:solidFill>
          <a:latin typeface="+mn-lt"/>
          <a:ea typeface="+mn-ea"/>
          <a:cs typeface="+mn-cs"/>
        </a:defRPr>
      </a:lvl4pPr>
      <a:lvl5pPr marL="1828052" algn="l" defTabSz="914024" rtl="0" eaLnBrk="1" latinLnBrk="0" hangingPunct="1">
        <a:defRPr sz="1800" kern="1200">
          <a:solidFill>
            <a:schemeClr val="tx1"/>
          </a:solidFill>
          <a:latin typeface="+mn-lt"/>
          <a:ea typeface="+mn-ea"/>
          <a:cs typeface="+mn-cs"/>
        </a:defRPr>
      </a:lvl5pPr>
      <a:lvl6pPr marL="2285064" algn="l" defTabSz="914024" rtl="0" eaLnBrk="1" latinLnBrk="0" hangingPunct="1">
        <a:defRPr sz="1800" kern="1200">
          <a:solidFill>
            <a:schemeClr val="tx1"/>
          </a:solidFill>
          <a:latin typeface="+mn-lt"/>
          <a:ea typeface="+mn-ea"/>
          <a:cs typeface="+mn-cs"/>
        </a:defRPr>
      </a:lvl6pPr>
      <a:lvl7pPr marL="2742079" algn="l" defTabSz="914024" rtl="0" eaLnBrk="1" latinLnBrk="0" hangingPunct="1">
        <a:defRPr sz="1800" kern="1200">
          <a:solidFill>
            <a:schemeClr val="tx1"/>
          </a:solidFill>
          <a:latin typeface="+mn-lt"/>
          <a:ea typeface="+mn-ea"/>
          <a:cs typeface="+mn-cs"/>
        </a:defRPr>
      </a:lvl7pPr>
      <a:lvl8pPr marL="3199088" algn="l" defTabSz="914024" rtl="0" eaLnBrk="1" latinLnBrk="0" hangingPunct="1">
        <a:defRPr sz="1800" kern="1200">
          <a:solidFill>
            <a:schemeClr val="tx1"/>
          </a:solidFill>
          <a:latin typeface="+mn-lt"/>
          <a:ea typeface="+mn-ea"/>
          <a:cs typeface="+mn-cs"/>
        </a:defRPr>
      </a:lvl8pPr>
      <a:lvl9pPr marL="3656104" algn="l" defTabSz="914024" rtl="0" eaLnBrk="1" latinLnBrk="0" hangingPunct="1">
        <a:defRPr sz="1800" kern="1200">
          <a:solidFill>
            <a:schemeClr val="tx1"/>
          </a:solidFill>
          <a:latin typeface="+mn-lt"/>
          <a:ea typeface="+mn-ea"/>
          <a:cs typeface="+mn-cs"/>
        </a:defRPr>
      </a:lvl9pPr>
    </p:otherStyle>
  </p:txStyles>
</p:sldMaster>
</file>

<file path=ppt/slideMasters/slideMaster4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dirty="0"/>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4072707315"/>
      </p:ext>
    </p:extLst>
  </p:cSld>
  <p:clrMap bg1="lt1" tx1="dk1" bg2="lt2" tx2="dk2" accent1="accent1" accent2="accent2" accent3="accent3" accent4="accent4" accent5="accent5" accent6="accent6" hlink="hlink" folHlink="folHlink"/>
  <p:sldLayoutIdLst>
    <p:sldLayoutId id="2147488560" r:id="rId1"/>
    <p:sldLayoutId id="2147488561" r:id="rId2"/>
    <p:sldLayoutId id="2147488562" r:id="rId3"/>
    <p:sldLayoutId id="2147488563" r:id="rId4"/>
    <p:sldLayoutId id="2147488564" r:id="rId5"/>
    <p:sldLayoutId id="2147488565" r:id="rId6"/>
    <p:sldLayoutId id="2147488566" r:id="rId7"/>
    <p:sldLayoutId id="2147488567" r:id="rId8"/>
    <p:sldLayoutId id="2147488568" r:id="rId9"/>
    <p:sldLayoutId id="2147488569" r:id="rId10"/>
    <p:sldLayoutId id="2147488570"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a:extLst>
              <a:ext uri="{FF2B5EF4-FFF2-40B4-BE49-F238E27FC236}">
                <a16:creationId xmlns:a16="http://schemas.microsoft.com/office/drawing/2014/main" id="{50C7FBDD-E441-CD4F-8D0B-986DA964BE68}"/>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a:extLst>
              <a:ext uri="{FF2B5EF4-FFF2-40B4-BE49-F238E27FC236}">
                <a16:creationId xmlns:a16="http://schemas.microsoft.com/office/drawing/2014/main" id="{4C961336-C8C0-B349-AA8E-7AF2E55425BE}"/>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359B2321-3A35-4A4F-B784-F9EB82CDF06A}"/>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803C6AB3-8E66-0C47-9AFC-E6BBCC85987C}"/>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ea typeface="ＭＳ Ｐゴシック" charset="-128"/>
              </a:defRPr>
            </a:lvl1pPr>
          </a:lstStyle>
          <a:p>
            <a:pPr>
              <a:defRPr/>
            </a:pPr>
            <a:fld id="{1D4941C2-832B-CE44-A6CD-6ECEF1806624}" type="slidenum">
              <a:rPr lang="en-US" altLang="en-US"/>
              <a:pPr>
                <a:defRPr/>
              </a:pPr>
              <a:t>‹#›</a:t>
            </a:fld>
            <a:endParaRPr lang="en-US" altLang="en-US"/>
          </a:p>
        </p:txBody>
      </p:sp>
      <p:sp>
        <p:nvSpPr>
          <p:cNvPr id="1030" name="Line 1032">
            <a:extLst>
              <a:ext uri="{FF2B5EF4-FFF2-40B4-BE49-F238E27FC236}">
                <a16:creationId xmlns:a16="http://schemas.microsoft.com/office/drawing/2014/main" id="{84905974-26AA-1845-8C01-E86327ED24C4}"/>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31" name="Line 1033">
            <a:extLst>
              <a:ext uri="{FF2B5EF4-FFF2-40B4-BE49-F238E27FC236}">
                <a16:creationId xmlns:a16="http://schemas.microsoft.com/office/drawing/2014/main" id="{E18BF5C3-4749-A240-A740-B0558883607B}"/>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172272598"/>
      </p:ext>
    </p:extLst>
  </p:cSld>
  <p:clrMap bg1="lt1" tx1="dk1" bg2="lt2" tx2="dk2" accent1="accent1" accent2="accent2" accent3="accent3" accent4="accent4" accent5="accent5" accent6="accent6" hlink="hlink" folHlink="folHlink"/>
  <p:sldLayoutIdLst>
    <p:sldLayoutId id="2147488625" r:id="rId1"/>
    <p:sldLayoutId id="2147488626" r:id="rId2"/>
    <p:sldLayoutId id="2147488627" r:id="rId3"/>
    <p:sldLayoutId id="2147488628" r:id="rId4"/>
    <p:sldLayoutId id="2147488629" r:id="rId5"/>
    <p:sldLayoutId id="2147488630" r:id="rId6"/>
    <p:sldLayoutId id="2147488631" r:id="rId7"/>
    <p:sldLayoutId id="2147488632" r:id="rId8"/>
    <p:sldLayoutId id="2147488633" r:id="rId9"/>
    <p:sldLayoutId id="2147488634" r:id="rId10"/>
    <p:sldLayoutId id="2147488635" r:id="rId11"/>
    <p:sldLayoutId id="214748863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367926"/>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363164"/>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500854"/>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572862"/>
            <a:ext cx="1080120" cy="312522"/>
          </a:xfrm>
          <a:prstGeom prst="rect">
            <a:avLst/>
          </a:prstGeom>
        </p:spPr>
      </p:pic>
    </p:spTree>
    <p:extLst>
      <p:ext uri="{BB962C8B-B14F-4D97-AF65-F5344CB8AC3E}">
        <p14:creationId xmlns:p14="http://schemas.microsoft.com/office/powerpoint/2010/main" val="4223090201"/>
      </p:ext>
    </p:extLst>
  </p:cSld>
  <p:clrMap bg1="lt1" tx1="dk1" bg2="lt2" tx2="dk2" accent1="accent1" accent2="accent2" accent3="accent3" accent4="accent4" accent5="accent5" accent6="accent6" hlink="hlink" folHlink="folHlink"/>
  <p:sldLayoutIdLst>
    <p:sldLayoutId id="2147488638" r:id="rId1"/>
    <p:sldLayoutId id="2147488639" r:id="rId2"/>
    <p:sldLayoutId id="2147488640" r:id="rId3"/>
    <p:sldLayoutId id="2147488641" r:id="rId4"/>
    <p:sldLayoutId id="2147488642" r:id="rId5"/>
    <p:sldLayoutId id="2147488643" r:id="rId6"/>
    <p:sldLayoutId id="2147488644" r:id="rId7"/>
    <p:sldLayoutId id="2147488645" r:id="rId8"/>
    <p:sldLayoutId id="2147488646" r:id="rId9"/>
    <p:sldLayoutId id="2147488647" r:id="rId10"/>
    <p:sldLayoutId id="2147488648"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605458997"/>
      </p:ext>
    </p:extLst>
  </p:cSld>
  <p:clrMap bg1="lt1" tx1="dk1" bg2="lt2" tx2="dk2" accent1="accent1" accent2="accent2" accent3="accent3" accent4="accent4" accent5="accent5" accent6="accent6" hlink="hlink" folHlink="folHlink"/>
  <p:sldLayoutIdLst>
    <p:sldLayoutId id="2147488748" r:id="rId1"/>
    <p:sldLayoutId id="2147488749" r:id="rId2"/>
    <p:sldLayoutId id="2147488750" r:id="rId3"/>
    <p:sldLayoutId id="2147488751" r:id="rId4"/>
    <p:sldLayoutId id="2147488752" r:id="rId5"/>
    <p:sldLayoutId id="2147488753" r:id="rId6"/>
    <p:sldLayoutId id="2147488754" r:id="rId7"/>
    <p:sldLayoutId id="2147488755" r:id="rId8"/>
    <p:sldLayoutId id="2147488756" r:id="rId9"/>
    <p:sldLayoutId id="2147488757" r:id="rId10"/>
    <p:sldLayoutId id="2147488758"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fontAlgn="base">
              <a:spcBef>
                <a:spcPct val="0"/>
              </a:spcBef>
              <a:spcAft>
                <a:spcPct val="0"/>
              </a:spcAft>
              <a:defRPr/>
            </a:pPr>
            <a:endParaRPr 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fontAlgn="base">
              <a:spcBef>
                <a:spcPct val="0"/>
              </a:spcBef>
              <a:spcAft>
                <a:spcPct val="0"/>
              </a:spcAft>
              <a:defRPr/>
            </a:pPr>
            <a:fld id="{FB5C1105-7C02-0A4A-BBB4-558A73CD3ACF}" type="slidenum">
              <a:rPr lang="en-US">
                <a:solidFill>
                  <a:srgbClr val="000000"/>
                </a:solidFill>
                <a:ea typeface="ＭＳ Ｐゴシック" charset="0"/>
                <a:cs typeface="ＭＳ Ｐゴシック" charset="0"/>
              </a:rPr>
              <a:pPr fontAlgn="base">
                <a:spcBef>
                  <a:spcPct val="0"/>
                </a:spcBef>
                <a:spcAft>
                  <a:spcPct val="0"/>
                </a:spcAft>
                <a:defRPr/>
              </a:pPr>
              <a:t>‹#›</a:t>
            </a:fld>
            <a:endParaRPr lang="en-US">
              <a:solidFill>
                <a:srgbClr val="000000"/>
              </a:solidFill>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cstate="screen">
            <a:extLst>
              <a:ext uri="{28A0092B-C50C-407E-A947-70E740481C1C}">
                <a14:useLocalDpi xmlns:a14="http://schemas.microsoft.com/office/drawing/2010/main"/>
              </a:ext>
            </a:extLst>
          </a:blip>
          <a:srcRect/>
          <a:stretch>
            <a:fillRect/>
          </a:stretch>
        </p:blipFill>
        <p:spPr bwMode="auto">
          <a:xfrm>
            <a:off x="180975" y="6602413"/>
            <a:ext cx="847725" cy="246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68926065"/>
      </p:ext>
    </p:extLst>
  </p:cSld>
  <p:clrMap bg1="lt1" tx1="dk1" bg2="lt2" tx2="dk2" accent1="accent1" accent2="accent2" accent3="accent3" accent4="accent4" accent5="accent5" accent6="accent6" hlink="hlink" folHlink="folHlink"/>
  <p:sldLayoutIdLst>
    <p:sldLayoutId id="2147488979" r:id="rId1"/>
    <p:sldLayoutId id="2147488980" r:id="rId2"/>
    <p:sldLayoutId id="2147488981" r:id="rId3"/>
    <p:sldLayoutId id="2147488982" r:id="rId4"/>
    <p:sldLayoutId id="2147488983" r:id="rId5"/>
    <p:sldLayoutId id="2147488984" r:id="rId6"/>
    <p:sldLayoutId id="2147488985" r:id="rId7"/>
    <p:sldLayoutId id="2147488986" r:id="rId8"/>
    <p:sldLayoutId id="2147488987" r:id="rId9"/>
    <p:sldLayoutId id="2147488988" r:id="rId10"/>
    <p:sldLayoutId id="2147488989" r:id="rId11"/>
    <p:sldLayoutId id="2147488990" r:id="rId12"/>
  </p:sldLayoutIdLst>
  <p:transition/>
  <p:hf sldNum="0"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pPr eaLnBrk="1" fontAlgn="auto" hangingPunct="1">
              <a:spcBef>
                <a:spcPts val="0"/>
              </a:spcBef>
              <a:spcAft>
                <a:spcPts val="0"/>
              </a:spcAft>
            </a:pPr>
            <a:fld id="{6F400BD0-49BF-48FC-8114-37C1D4F5AB3D}" type="slidenum">
              <a:rPr lang="en-US" altLang="en-US">
                <a:solidFill>
                  <a:srgbClr val="000000"/>
                </a:solidFill>
                <a:ea typeface=""/>
              </a:rPr>
              <a:pPr eaLnBrk="1" fontAlgn="auto" hangingPunct="1">
                <a:spcBef>
                  <a:spcPts val="0"/>
                </a:spcBef>
                <a:spcAft>
                  <a:spcPts val="0"/>
                </a:spcAft>
              </a:pPr>
              <a:t>‹#›</a:t>
            </a:fld>
            <a:endParaRPr lang="en-US" altLang="en-US">
              <a:solidFill>
                <a:srgbClr val="000000"/>
              </a:solidFill>
              <a:ea typeface=""/>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pic>
        <p:nvPicPr>
          <p:cNvPr id="8" name="Picture 7" descr="safari.png"/>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632983355"/>
      </p:ext>
    </p:extLst>
  </p:cSld>
  <p:clrMap bg1="lt1" tx1="dk1" bg2="lt2" tx2="dk2" accent1="accent1" accent2="accent2" accent3="accent3" accent4="accent4" accent5="accent5" accent6="accent6" hlink="hlink" folHlink="folHlink"/>
  <p:sldLayoutIdLst>
    <p:sldLayoutId id="2147488992" r:id="rId1"/>
    <p:sldLayoutId id="2147488993" r:id="rId2"/>
    <p:sldLayoutId id="2147488994" r:id="rId3"/>
    <p:sldLayoutId id="2147488995" r:id="rId4"/>
    <p:sldLayoutId id="2147488996" r:id="rId5"/>
    <p:sldLayoutId id="2147488997" r:id="rId6"/>
    <p:sldLayoutId id="2147488998" r:id="rId7"/>
    <p:sldLayoutId id="2147488999" r:id="rId8"/>
    <p:sldLayoutId id="2147489000" r:id="rId9"/>
    <p:sldLayoutId id="2147489001" r:id="rId10"/>
    <p:sldLayoutId id="214748900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945773964"/>
      </p:ext>
    </p:extLst>
  </p:cSld>
  <p:clrMap bg1="lt1" tx1="dk1" bg2="lt2" tx2="dk2" accent1="accent1" accent2="accent2" accent3="accent3" accent4="accent4" accent5="accent5" accent6="accent6" hlink="hlink" folHlink="folHlink"/>
  <p:sldLayoutIdLst>
    <p:sldLayoutId id="2147489017" r:id="rId1"/>
    <p:sldLayoutId id="2147489018" r:id="rId2"/>
    <p:sldLayoutId id="2147489019" r:id="rId3"/>
    <p:sldLayoutId id="2147489020" r:id="rId4"/>
    <p:sldLayoutId id="2147489021" r:id="rId5"/>
    <p:sldLayoutId id="2147489022" r:id="rId6"/>
    <p:sldLayoutId id="2147489023" r:id="rId7"/>
    <p:sldLayoutId id="2147489024" r:id="rId8"/>
    <p:sldLayoutId id="2147489025" r:id="rId9"/>
    <p:sldLayoutId id="2147489026" r:id="rId10"/>
    <p:sldLayoutId id="2147489027"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screen">
            <a:extLst>
              <a:ext uri="{28A0092B-C50C-407E-A947-70E740481C1C}">
                <a14:useLocalDpi xmlns:a14="http://schemas.microsoft.com/office/drawing/2010/main"/>
              </a:ext>
            </a:extLst>
          </a:blip>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3575735985"/>
      </p:ext>
    </p:extLst>
  </p:cSld>
  <p:clrMap bg1="lt1" tx1="dk1" bg2="lt2" tx2="dk2" accent1="accent1" accent2="accent2" accent3="accent3" accent4="accent4" accent5="accent5" accent6="accent6" hlink="hlink" folHlink="folHlink"/>
  <p:sldLayoutIdLst>
    <p:sldLayoutId id="2147489029" r:id="rId1"/>
    <p:sldLayoutId id="2147489030" r:id="rId2"/>
    <p:sldLayoutId id="2147489031" r:id="rId3"/>
    <p:sldLayoutId id="2147489032" r:id="rId4"/>
    <p:sldLayoutId id="2147489033" r:id="rId5"/>
    <p:sldLayoutId id="2147489034" r:id="rId6"/>
    <p:sldLayoutId id="2147489035" r:id="rId7"/>
    <p:sldLayoutId id="2147489036" r:id="rId8"/>
    <p:sldLayoutId id="2147489037" r:id="rId9"/>
    <p:sldLayoutId id="2147489038" r:id="rId10"/>
    <p:sldLayoutId id="2147489039"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cs typeface="Arial" charset="0"/>
              </a:defRPr>
            </a:lvl1pPr>
          </a:lstStyle>
          <a:p>
            <a:pPr fontAlgn="base">
              <a:spcBef>
                <a:spcPct val="0"/>
              </a:spcBef>
              <a:spcAft>
                <a:spcPct val="0"/>
              </a:spcAft>
              <a:defRPr/>
            </a:pPr>
            <a:fld id="{0BD7560A-9F5D-7742-BEE3-53E7C8CD2AD3}" type="slidenum">
              <a:rPr lang="en-US">
                <a:ea typeface="ＭＳ Ｐゴシック" charset="0"/>
              </a:rPr>
              <a:pPr fontAlgn="base">
                <a:spcBef>
                  <a:spcPct val="0"/>
                </a:spcBef>
                <a:spcAft>
                  <a:spcPct val="0"/>
                </a:spcAft>
                <a:defRPr/>
              </a:pPr>
              <a:t>‹#›</a:t>
            </a:fld>
            <a:endParaRPr lang="en-US">
              <a:ea typeface="ＭＳ Ｐゴシック" charset="0"/>
            </a:endParaRPr>
          </a:p>
        </p:txBody>
      </p:sp>
      <p:sp>
        <p:nvSpPr>
          <p:cNvPr id="1030"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58377764"/>
      </p:ext>
    </p:extLst>
  </p:cSld>
  <p:clrMap bg1="lt1" tx1="dk1" bg2="lt2" tx2="dk2" accent1="accent1" accent2="accent2" accent3="accent3" accent4="accent4" accent5="accent5" accent6="accent6" hlink="hlink" folHlink="folHlink"/>
  <p:sldLayoutIdLst>
    <p:sldLayoutId id="2147489085" r:id="rId1"/>
    <p:sldLayoutId id="2147489086" r:id="rId2"/>
    <p:sldLayoutId id="2147489087" r:id="rId3"/>
    <p:sldLayoutId id="2147489088" r:id="rId4"/>
    <p:sldLayoutId id="2147489089" r:id="rId5"/>
    <p:sldLayoutId id="2147489090" r:id="rId6"/>
    <p:sldLayoutId id="2147489091" r:id="rId7"/>
    <p:sldLayoutId id="2147489092" r:id="rId8"/>
    <p:sldLayoutId id="2147489093" r:id="rId9"/>
    <p:sldLayoutId id="2147489094" r:id="rId10"/>
    <p:sldLayoutId id="2147489095" r:id="rId11"/>
    <p:sldLayoutId id="214748909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pPr eaLnBrk="1" fontAlgn="auto" hangingPunct="1">
              <a:spcBef>
                <a:spcPts val="0"/>
              </a:spcBef>
              <a:spcAft>
                <a:spcPts val="0"/>
              </a:spcAft>
            </a:pPr>
            <a:endParaRPr lang="en-US" altLang="en-US">
              <a:solidFill>
                <a:srgbClr val="000000"/>
              </a:solidFill>
              <a:ea typeface=""/>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pPr eaLnBrk="1" fontAlgn="auto" hangingPunct="1">
              <a:spcBef>
                <a:spcPts val="0"/>
              </a:spcBef>
              <a:spcAft>
                <a:spcPts val="0"/>
              </a:spcAft>
            </a:pPr>
            <a:fld id="{6F400BD0-49BF-48FC-8114-37C1D4F5AB3D}" type="slidenum">
              <a:rPr lang="en-US" altLang="en-US">
                <a:solidFill>
                  <a:srgbClr val="000000"/>
                </a:solidFill>
                <a:ea typeface=""/>
              </a:rPr>
              <a:pPr eaLnBrk="1" fontAlgn="auto" hangingPunct="1">
                <a:spcBef>
                  <a:spcPts val="0"/>
                </a:spcBef>
                <a:spcAft>
                  <a:spcPts val="0"/>
                </a:spcAft>
              </a:pPr>
              <a:t>‹#›</a:t>
            </a:fld>
            <a:endParaRPr lang="en-US" altLang="en-US">
              <a:solidFill>
                <a:srgbClr val="000000"/>
              </a:solidFill>
              <a:ea typeface=""/>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eaLnBrk="1" fontAlgn="auto" hangingPunct="1">
              <a:spcBef>
                <a:spcPts val="0"/>
              </a:spcBef>
              <a:spcAft>
                <a:spcPts val="0"/>
              </a:spcAft>
              <a:defRPr/>
            </a:pPr>
            <a:endParaRPr lang="en-US">
              <a:solidFill>
                <a:srgbClr val="000000"/>
              </a:solidFill>
              <a:latin typeface="Tahoma"/>
              <a:ea typeface=""/>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175654414"/>
      </p:ext>
    </p:extLst>
  </p:cSld>
  <p:clrMap bg1="lt1" tx1="dk1" bg2="lt2" tx2="dk2" accent1="accent1" accent2="accent2" accent3="accent3" accent4="accent4" accent5="accent5" accent6="accent6" hlink="hlink" folHlink="folHlink"/>
  <p:sldLayoutIdLst>
    <p:sldLayoutId id="2147489217" r:id="rId1"/>
    <p:sldLayoutId id="2147489218" r:id="rId2"/>
    <p:sldLayoutId id="2147489219" r:id="rId3"/>
    <p:sldLayoutId id="2147489220" r:id="rId4"/>
    <p:sldLayoutId id="2147489221" r:id="rId5"/>
    <p:sldLayoutId id="2147489222" r:id="rId6"/>
    <p:sldLayoutId id="2147489223" r:id="rId7"/>
    <p:sldLayoutId id="2147489224" r:id="rId8"/>
    <p:sldLayoutId id="2147489225" r:id="rId9"/>
    <p:sldLayoutId id="2147489226" r:id="rId10"/>
    <p:sldLayoutId id="2147489227"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724132488"/>
      </p:ext>
    </p:extLst>
  </p:cSld>
  <p:clrMap bg1="lt1" tx1="dk1" bg2="lt2" tx2="dk2" accent1="accent1" accent2="accent2" accent3="accent3" accent4="accent4" accent5="accent5" accent6="accent6" hlink="hlink" folHlink="folHlink"/>
  <p:sldLayoutIdLst>
    <p:sldLayoutId id="2147489229" r:id="rId1"/>
    <p:sldLayoutId id="2147489230" r:id="rId2"/>
    <p:sldLayoutId id="2147489231" r:id="rId3"/>
    <p:sldLayoutId id="2147489232" r:id="rId4"/>
    <p:sldLayoutId id="2147489233" r:id="rId5"/>
    <p:sldLayoutId id="2147489234" r:id="rId6"/>
    <p:sldLayoutId id="2147489235" r:id="rId7"/>
    <p:sldLayoutId id="2147489236" r:id="rId8"/>
    <p:sldLayoutId id="2147489237" r:id="rId9"/>
    <p:sldLayoutId id="2147489238" r:id="rId10"/>
    <p:sldLayoutId id="214748923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fontAlgn="base">
              <a:spcBef>
                <a:spcPct val="0"/>
              </a:spcBef>
              <a:spcAft>
                <a:spcPct val="0"/>
              </a:spcAft>
              <a:defRPr/>
            </a:pPr>
            <a:endParaRPr 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fontAlgn="base">
              <a:spcBef>
                <a:spcPct val="0"/>
              </a:spcBef>
              <a:spcAft>
                <a:spcPct val="0"/>
              </a:spcAft>
              <a:defRPr/>
            </a:pPr>
            <a:fld id="{FB5C1105-7C02-0A4A-BBB4-558A73CD3ACF}" type="slidenum">
              <a:rPr lang="en-US">
                <a:solidFill>
                  <a:srgbClr val="000000"/>
                </a:solidFill>
                <a:ea typeface="ＭＳ Ｐゴシック" charset="0"/>
                <a:cs typeface="ＭＳ Ｐゴシック" charset="0"/>
              </a:rPr>
              <a:pPr fontAlgn="base">
                <a:spcBef>
                  <a:spcPct val="0"/>
                </a:spcBef>
                <a:spcAft>
                  <a:spcPct val="0"/>
                </a:spcAft>
                <a:defRPr/>
              </a:pPr>
              <a:t>‹#›</a:t>
            </a:fld>
            <a:endParaRPr lang="en-US">
              <a:solidFill>
                <a:srgbClr val="000000"/>
              </a:solidFill>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80975" y="6602413"/>
            <a:ext cx="847725" cy="246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625920399"/>
      </p:ext>
    </p:extLst>
  </p:cSld>
  <p:clrMap bg1="lt1" tx1="dk1" bg2="lt2" tx2="dk2" accent1="accent1" accent2="accent2" accent3="accent3" accent4="accent4" accent5="accent5" accent6="accent6" hlink="hlink" folHlink="folHlink"/>
  <p:sldLayoutIdLst>
    <p:sldLayoutId id="2147489253" r:id="rId1"/>
    <p:sldLayoutId id="2147489254" r:id="rId2"/>
    <p:sldLayoutId id="2147489255" r:id="rId3"/>
    <p:sldLayoutId id="2147489256" r:id="rId4"/>
    <p:sldLayoutId id="2147489257" r:id="rId5"/>
    <p:sldLayoutId id="2147489258" r:id="rId6"/>
    <p:sldLayoutId id="2147489259" r:id="rId7"/>
    <p:sldLayoutId id="2147489260" r:id="rId8"/>
    <p:sldLayoutId id="2147489261" r:id="rId9"/>
    <p:sldLayoutId id="2147489262" r:id="rId10"/>
    <p:sldLayoutId id="2147489263" r:id="rId11"/>
    <p:sldLayoutId id="2147489264"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63842944"/>
      </p:ext>
    </p:extLst>
  </p:cSld>
  <p:clrMap bg1="lt1" tx1="dk1" bg2="lt2" tx2="dk2" accent1="accent1" accent2="accent2" accent3="accent3" accent4="accent4" accent5="accent5" accent6="accent6" hlink="hlink" folHlink="folHlink"/>
  <p:sldLayoutIdLst>
    <p:sldLayoutId id="2147489266" r:id="rId1"/>
    <p:sldLayoutId id="2147489267" r:id="rId2"/>
    <p:sldLayoutId id="2147489268" r:id="rId3"/>
    <p:sldLayoutId id="2147489269" r:id="rId4"/>
    <p:sldLayoutId id="2147489270" r:id="rId5"/>
    <p:sldLayoutId id="2147489271" r:id="rId6"/>
    <p:sldLayoutId id="2147489272" r:id="rId7"/>
    <p:sldLayoutId id="2147489273" r:id="rId8"/>
    <p:sldLayoutId id="2147489274" r:id="rId9"/>
    <p:sldLayoutId id="2147489275" r:id="rId10"/>
    <p:sldLayoutId id="2147489276"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367926"/>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363164"/>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500854"/>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572862"/>
            <a:ext cx="1080120" cy="312522"/>
          </a:xfrm>
          <a:prstGeom prst="rect">
            <a:avLst/>
          </a:prstGeom>
        </p:spPr>
      </p:pic>
    </p:spTree>
    <p:extLst>
      <p:ext uri="{BB962C8B-B14F-4D97-AF65-F5344CB8AC3E}">
        <p14:creationId xmlns:p14="http://schemas.microsoft.com/office/powerpoint/2010/main" val="3724846254"/>
      </p:ext>
    </p:extLst>
  </p:cSld>
  <p:clrMap bg1="lt1" tx1="dk1" bg2="lt2" tx2="dk2" accent1="accent1" accent2="accent2" accent3="accent3" accent4="accent4" accent5="accent5" accent6="accent6" hlink="hlink" folHlink="folHlink"/>
  <p:sldLayoutIdLst>
    <p:sldLayoutId id="2147489278" r:id="rId1"/>
    <p:sldLayoutId id="2147489279" r:id="rId2"/>
    <p:sldLayoutId id="2147489280" r:id="rId3"/>
    <p:sldLayoutId id="2147489281" r:id="rId4"/>
    <p:sldLayoutId id="2147489282" r:id="rId5"/>
    <p:sldLayoutId id="2147489283" r:id="rId6"/>
    <p:sldLayoutId id="2147489284" r:id="rId7"/>
    <p:sldLayoutId id="2147489285" r:id="rId8"/>
    <p:sldLayoutId id="2147489286" r:id="rId9"/>
    <p:sldLayoutId id="2147489287" r:id="rId10"/>
    <p:sldLayoutId id="214748928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fontAlgn="base">
              <a:spcBef>
                <a:spcPct val="0"/>
              </a:spcBef>
              <a:spcAft>
                <a:spcPct val="0"/>
              </a:spcAft>
              <a:defRPr/>
            </a:pPr>
            <a:endParaRPr 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fontAlgn="base">
              <a:spcBef>
                <a:spcPct val="0"/>
              </a:spcBef>
              <a:spcAft>
                <a:spcPct val="0"/>
              </a:spcAft>
              <a:defRPr/>
            </a:pPr>
            <a:fld id="{FB5C1105-7C02-0A4A-BBB4-558A73CD3ACF}" type="slidenum">
              <a:rPr lang="en-US">
                <a:solidFill>
                  <a:srgbClr val="000000"/>
                </a:solidFill>
                <a:ea typeface="ＭＳ Ｐゴシック" charset="0"/>
                <a:cs typeface="ＭＳ Ｐゴシック" charset="0"/>
              </a:rPr>
              <a:pPr fontAlgn="base">
                <a:spcBef>
                  <a:spcPct val="0"/>
                </a:spcBef>
                <a:spcAft>
                  <a:spcPct val="0"/>
                </a:spcAft>
                <a:defRPr/>
              </a:pPr>
              <a:t>‹#›</a:t>
            </a:fld>
            <a:endParaRPr lang="en-US">
              <a:solidFill>
                <a:srgbClr val="000000"/>
              </a:solidFill>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80975" y="6602413"/>
            <a:ext cx="847725" cy="246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43515937"/>
      </p:ext>
    </p:extLst>
  </p:cSld>
  <p:clrMap bg1="lt1" tx1="dk1" bg2="lt2" tx2="dk2" accent1="accent1" accent2="accent2" accent3="accent3" accent4="accent4" accent5="accent5" accent6="accent6" hlink="hlink" folHlink="folHlink"/>
  <p:sldLayoutIdLst>
    <p:sldLayoutId id="2147489290" r:id="rId1"/>
    <p:sldLayoutId id="2147489291" r:id="rId2"/>
    <p:sldLayoutId id="2147489292" r:id="rId3"/>
    <p:sldLayoutId id="2147489293" r:id="rId4"/>
    <p:sldLayoutId id="2147489294" r:id="rId5"/>
    <p:sldLayoutId id="2147489295" r:id="rId6"/>
    <p:sldLayoutId id="2147489296" r:id="rId7"/>
    <p:sldLayoutId id="2147489297" r:id="rId8"/>
    <p:sldLayoutId id="2147489298" r:id="rId9"/>
    <p:sldLayoutId id="2147489299" r:id="rId10"/>
    <p:sldLayoutId id="2147489300" r:id="rId11"/>
    <p:sldLayoutId id="2147489301" r:id="rId12"/>
  </p:sldLayoutIdLst>
  <p:transition/>
  <p:hf sldNum="0"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82889786"/>
      </p:ext>
    </p:extLst>
  </p:cSld>
  <p:clrMap bg1="lt1" tx1="dk1" bg2="lt2" tx2="dk2" accent1="accent1" accent2="accent2" accent3="accent3" accent4="accent4" accent5="accent5" accent6="accent6" hlink="hlink" folHlink="folHlink"/>
  <p:sldLayoutIdLst>
    <p:sldLayoutId id="2147489422" r:id="rId1"/>
    <p:sldLayoutId id="2147489423" r:id="rId2"/>
    <p:sldLayoutId id="2147489424" r:id="rId3"/>
    <p:sldLayoutId id="2147489425" r:id="rId4"/>
  </p:sldLayoutIdLst>
  <p:hf hdr="0" dt="0"/>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6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defRPr>
            </a:lvl1pPr>
          </a:lstStyle>
          <a:p>
            <a:pPr fontAlgn="base">
              <a:spcBef>
                <a:spcPct val="0"/>
              </a:spcBef>
              <a:spcAft>
                <a:spcPct val="0"/>
              </a:spcAft>
              <a:defRPr/>
            </a:pPr>
            <a:fld id="{38BFFD3A-6A6D-EB47-A2AE-382792C4B855}" type="slidenum">
              <a:rPr lang="en-US" altLang="en-US">
                <a:ea typeface="ＭＳ Ｐゴシック" charset="-128"/>
              </a:rPr>
              <a:pPr fontAlgn="base">
                <a:spcBef>
                  <a:spcPct val="0"/>
                </a:spcBef>
                <a:spcAft>
                  <a:spcPct val="0"/>
                </a:spcAft>
                <a:defRPr/>
              </a:pPr>
              <a:t>‹#›</a:t>
            </a:fld>
            <a:endParaRPr lang="en-US" altLang="en-US">
              <a:ea typeface="ＭＳ Ｐゴシック" charset="-128"/>
            </a:endParaRPr>
          </a:p>
        </p:txBody>
      </p:sp>
      <p:sp>
        <p:nvSpPr>
          <p:cNvPr id="1030"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
        <p:nvSpPr>
          <p:cNvPr id="103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a:solidFill>
                <a:srgbClr val="000000"/>
              </a:solidFill>
              <a:latin typeface="Arial" charset="0"/>
              <a:ea typeface="ＭＳ Ｐゴシック" charset="-128"/>
            </a:endParaRPr>
          </a:p>
        </p:txBody>
      </p:sp>
    </p:spTree>
    <p:extLst>
      <p:ext uri="{BB962C8B-B14F-4D97-AF65-F5344CB8AC3E}">
        <p14:creationId xmlns:p14="http://schemas.microsoft.com/office/powerpoint/2010/main" val="3307802973"/>
      </p:ext>
    </p:extLst>
  </p:cSld>
  <p:clrMap bg1="lt1" tx1="dk1" bg2="lt2" tx2="dk2" accent1="accent1" accent2="accent2" accent3="accent3" accent4="accent4" accent5="accent5" accent6="accent6" hlink="hlink" folHlink="folHlink"/>
  <p:sldLayoutIdLst>
    <p:sldLayoutId id="2147489427" r:id="rId1"/>
    <p:sldLayoutId id="2147489428" r:id="rId2"/>
    <p:sldLayoutId id="2147489429" r:id="rId3"/>
    <p:sldLayoutId id="2147489430" r:id="rId4"/>
    <p:sldLayoutId id="2147489431" r:id="rId5"/>
    <p:sldLayoutId id="2147489432" r:id="rId6"/>
    <p:sldLayoutId id="2147489433" r:id="rId7"/>
    <p:sldLayoutId id="2147489434" r:id="rId8"/>
    <p:sldLayoutId id="2147489435" r:id="rId9"/>
    <p:sldLayoutId id="2147489436" r:id="rId10"/>
    <p:sldLayoutId id="2147489437" r:id="rId11"/>
    <p:sldLayoutId id="2147489438"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a:extLst>
              <a:ext uri="{FF2B5EF4-FFF2-40B4-BE49-F238E27FC236}">
                <a16:creationId xmlns:a16="http://schemas.microsoft.com/office/drawing/2014/main" id="{D2A1118F-5AEB-1E4F-91F1-AAD0EF8B94DD}"/>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a:extLst>
              <a:ext uri="{FF2B5EF4-FFF2-40B4-BE49-F238E27FC236}">
                <a16:creationId xmlns:a16="http://schemas.microsoft.com/office/drawing/2014/main" id="{6D270052-F7BE-8348-A64B-192F0F84E230}"/>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D4894F77-4824-1C4D-B980-C0F4BA1A5509}"/>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57C535B2-C077-3C46-A187-4CBEF0169A1B}"/>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smtClean="0">
                <a:solidFill>
                  <a:srgbClr val="000000"/>
                </a:solidFill>
                <a:latin typeface="Garamond" panose="02020404030301010803" pitchFamily="18" charset="0"/>
                <a:cs typeface="Arial" panose="020B0604020202020204" pitchFamily="34" charset="0"/>
              </a:defRPr>
            </a:lvl1pPr>
          </a:lstStyle>
          <a:p>
            <a:pPr>
              <a:defRPr/>
            </a:pPr>
            <a:fld id="{AF8AB043-1D33-1946-871F-639FD9DFAC19}" type="slidenum">
              <a:rPr lang="en-US" altLang="en-US"/>
              <a:pPr>
                <a:defRPr/>
              </a:pPr>
              <a:t>‹#›</a:t>
            </a:fld>
            <a:endParaRPr lang="en-US" altLang="en-US"/>
          </a:p>
        </p:txBody>
      </p:sp>
      <p:sp>
        <p:nvSpPr>
          <p:cNvPr id="1030" name="Line 1032">
            <a:extLst>
              <a:ext uri="{FF2B5EF4-FFF2-40B4-BE49-F238E27FC236}">
                <a16:creationId xmlns:a16="http://schemas.microsoft.com/office/drawing/2014/main" id="{4245D39E-8948-0B44-AA3A-86720DC03584}"/>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31" name="Line 1033">
            <a:extLst>
              <a:ext uri="{FF2B5EF4-FFF2-40B4-BE49-F238E27FC236}">
                <a16:creationId xmlns:a16="http://schemas.microsoft.com/office/drawing/2014/main" id="{11EABD36-339A-AE41-A37E-CEB75DC7CEF9}"/>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3479672173"/>
      </p:ext>
    </p:extLst>
  </p:cSld>
  <p:clrMap bg1="lt1" tx1="dk1" bg2="lt2" tx2="dk2" accent1="accent1" accent2="accent2" accent3="accent3" accent4="accent4" accent5="accent5" accent6="accent6" hlink="hlink" folHlink="folHlink"/>
  <p:sldLayoutIdLst>
    <p:sldLayoutId id="2147489440" r:id="rId1"/>
    <p:sldLayoutId id="2147489441" r:id="rId2"/>
    <p:sldLayoutId id="2147489442" r:id="rId3"/>
    <p:sldLayoutId id="2147489443" r:id="rId4"/>
    <p:sldLayoutId id="2147489444" r:id="rId5"/>
    <p:sldLayoutId id="2147489445" r:id="rId6"/>
    <p:sldLayoutId id="2147489446" r:id="rId7"/>
    <p:sldLayoutId id="2147489447" r:id="rId8"/>
    <p:sldLayoutId id="2147489448" r:id="rId9"/>
    <p:sldLayoutId id="2147489449" r:id="rId10"/>
    <p:sldLayoutId id="2147489450" r:id="rId11"/>
    <p:sldLayoutId id="2147489451"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5538" name="Rectangle 1026">
            <a:extLst>
              <a:ext uri="{FF2B5EF4-FFF2-40B4-BE49-F238E27FC236}">
                <a16:creationId xmlns:a16="http://schemas.microsoft.com/office/drawing/2014/main" id="{293312E8-D4E9-DF40-A8C4-DF1173C808DE}"/>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65539" name="Rectangle 1027">
            <a:extLst>
              <a:ext uri="{FF2B5EF4-FFF2-40B4-BE49-F238E27FC236}">
                <a16:creationId xmlns:a16="http://schemas.microsoft.com/office/drawing/2014/main" id="{99E0C9D0-C579-0047-B2F6-E08FA639B3DA}"/>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23A0F77C-4198-5F4B-A635-231322DC2587}"/>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02C852AA-A1E8-8D4B-B4FB-6FB8486E1E9B}"/>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ea typeface="ＭＳ Ｐゴシック" charset="-128"/>
              </a:defRPr>
            </a:lvl1pPr>
          </a:lstStyle>
          <a:p>
            <a:pPr>
              <a:defRPr/>
            </a:pPr>
            <a:fld id="{E586AA2A-F159-A34D-9A1A-4E62B010AF7D}" type="slidenum">
              <a:rPr lang="en-US" altLang="en-US"/>
              <a:pPr>
                <a:defRPr/>
              </a:pPr>
              <a:t>‹#›</a:t>
            </a:fld>
            <a:endParaRPr lang="en-US" altLang="en-US"/>
          </a:p>
        </p:txBody>
      </p:sp>
      <p:sp>
        <p:nvSpPr>
          <p:cNvPr id="65542" name="Line 1032">
            <a:extLst>
              <a:ext uri="{FF2B5EF4-FFF2-40B4-BE49-F238E27FC236}">
                <a16:creationId xmlns:a16="http://schemas.microsoft.com/office/drawing/2014/main" id="{4BA4688A-F7FE-4548-AE49-2C5A7052C9EE}"/>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5543" name="Line 1033">
            <a:extLst>
              <a:ext uri="{FF2B5EF4-FFF2-40B4-BE49-F238E27FC236}">
                <a16:creationId xmlns:a16="http://schemas.microsoft.com/office/drawing/2014/main" id="{C27013B1-3B44-034A-99B2-F0E4C84B801C}"/>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2601476882"/>
      </p:ext>
    </p:extLst>
  </p:cSld>
  <p:clrMap bg1="lt1" tx1="dk1" bg2="lt2" tx2="dk2" accent1="accent1" accent2="accent2" accent3="accent3" accent4="accent4" accent5="accent5" accent6="accent6" hlink="hlink" folHlink="folHlink"/>
  <p:sldLayoutIdLst>
    <p:sldLayoutId id="2147489465" r:id="rId1"/>
    <p:sldLayoutId id="2147489466" r:id="rId2"/>
    <p:sldLayoutId id="2147489467" r:id="rId3"/>
    <p:sldLayoutId id="2147489468" r:id="rId4"/>
    <p:sldLayoutId id="2147489469" r:id="rId5"/>
    <p:sldLayoutId id="2147489470" r:id="rId6"/>
    <p:sldLayoutId id="2147489471" r:id="rId7"/>
    <p:sldLayoutId id="2147489472" r:id="rId8"/>
    <p:sldLayoutId id="2147489473" r:id="rId9"/>
    <p:sldLayoutId id="2147489474" r:id="rId10"/>
    <p:sldLayoutId id="2147489475" r:id="rId11"/>
    <p:sldLayoutId id="214748947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36733472"/>
      </p:ext>
    </p:extLst>
  </p:cSld>
  <p:clrMap bg1="lt1" tx1="dk1" bg2="lt2" tx2="dk2" accent1="accent1" accent2="accent2" accent3="accent3" accent4="accent4" accent5="accent5" accent6="accent6" hlink="hlink" folHlink="folHlink"/>
  <p:sldLayoutIdLst>
    <p:sldLayoutId id="2147489478" r:id="rId1"/>
    <p:sldLayoutId id="2147489479" r:id="rId2"/>
    <p:sldLayoutId id="2147489480" r:id="rId3"/>
    <p:sldLayoutId id="2147489481" r:id="rId4"/>
  </p:sldLayoutIdLst>
  <p:hf hdr="0" dt="0"/>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6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fontAlgn="base">
              <a:spcBef>
                <a:spcPct val="0"/>
              </a:spcBef>
              <a:spcAft>
                <a:spcPct val="0"/>
              </a:spcAft>
              <a:defRPr/>
            </a:pPr>
            <a:endParaRPr lang="en-US" altLang="en-US">
              <a:latin typeface="Garamond"/>
            </a:endParaRPr>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fontAlgn="base">
              <a:spcBef>
                <a:spcPct val="0"/>
              </a:spcBef>
              <a:spcAft>
                <a:spcPct val="0"/>
              </a:spcAft>
            </a:pPr>
            <a:fld id="{A7361BF2-EEC8-BD44-B1FF-0E6EA04503FC}" type="slidenum">
              <a:rPr lang="en-US" smtClean="0">
                <a:ea typeface="ＭＳ Ｐゴシック" charset="0"/>
                <a:cs typeface="Arial" charset="0"/>
              </a:rPr>
              <a:pPr fontAlgn="base">
                <a:spcBef>
                  <a:spcPct val="0"/>
                </a:spcBef>
                <a:spcAft>
                  <a:spcPct val="0"/>
                </a:spcAft>
              </a:pPr>
              <a:t>‹#›</a:t>
            </a:fld>
            <a:endParaRPr lang="en-US">
              <a:ea typeface="ＭＳ Ｐゴシック" charset="0"/>
              <a:cs typeface="Arial" charset="0"/>
            </a:endParaRPr>
          </a:p>
        </p:txBody>
      </p:sp>
      <p:sp>
        <p:nvSpPr>
          <p:cNvPr id="100360" name="Line 1032"/>
          <p:cNvSpPr>
            <a:spLocks noChangeShapeType="1"/>
          </p:cNvSpPr>
          <p:nvPr/>
        </p:nvSpPr>
        <p:spPr bwMode="auto">
          <a:xfrm>
            <a:off x="228600" y="6481763"/>
            <a:ext cx="8610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sp>
        <p:nvSpPr>
          <p:cNvPr id="10036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ffectLst/>
        </p:spPr>
        <p:txBody>
          <a:bodyPr/>
          <a:lstStyle/>
          <a:p>
            <a:pPr fontAlgn="base">
              <a:spcBef>
                <a:spcPct val="0"/>
              </a:spcBef>
              <a:spcAft>
                <a:spcPct val="0"/>
              </a:spcAft>
              <a:defRPr/>
            </a:pPr>
            <a:endParaRPr lang="en-US">
              <a:solidFill>
                <a:srgbClr val="000000"/>
              </a:solidFill>
              <a:latin typeface="Arial" pitchFamily="34" charset="0"/>
              <a:ea typeface="ＭＳ Ｐゴシック" charset="0"/>
              <a:cs typeface="Arial" charset="0"/>
            </a:endParaRPr>
          </a:p>
        </p:txBody>
      </p:sp>
      <p:pic>
        <p:nvPicPr>
          <p:cNvPr id="8" name="Picture 7" descr="safari.png"/>
          <p:cNvPicPr>
            <a:picLocks noChangeAspect="1"/>
          </p:cNvPicPr>
          <p:nvPr userDrawn="1"/>
        </p:nvPicPr>
        <p:blipFill>
          <a:blip r:embed="rId14" cstate="screen">
            <a:extLst>
              <a:ext uri="{28A0092B-C50C-407E-A947-70E740481C1C}">
                <a14:useLocalDpi xmlns:a14="http://schemas.microsoft.com/office/drawing/2010/main"/>
              </a:ext>
            </a:extLst>
          </a:blip>
          <a:stretch>
            <a:fillRect/>
          </a:stretch>
        </p:blipFill>
        <p:spPr>
          <a:xfrm>
            <a:off x="179512" y="6500854"/>
            <a:ext cx="1080120" cy="312522"/>
          </a:xfrm>
          <a:prstGeom prst="rect">
            <a:avLst/>
          </a:prstGeom>
        </p:spPr>
      </p:pic>
    </p:spTree>
    <p:extLst>
      <p:ext uri="{BB962C8B-B14F-4D97-AF65-F5344CB8AC3E}">
        <p14:creationId xmlns:p14="http://schemas.microsoft.com/office/powerpoint/2010/main" val="1116006909"/>
      </p:ext>
    </p:extLst>
  </p:cSld>
  <p:clrMap bg1="lt1" tx1="dk1" bg2="lt2" tx2="dk2" accent1="accent1" accent2="accent2" accent3="accent3" accent4="accent4" accent5="accent5" accent6="accent6" hlink="hlink" folHlink="folHlink"/>
  <p:sldLayoutIdLst>
    <p:sldLayoutId id="2147489496" r:id="rId1"/>
    <p:sldLayoutId id="2147489497" r:id="rId2"/>
    <p:sldLayoutId id="2147489498" r:id="rId3"/>
    <p:sldLayoutId id="2147489499" r:id="rId4"/>
    <p:sldLayoutId id="2147489500" r:id="rId5"/>
    <p:sldLayoutId id="2147489501" r:id="rId6"/>
    <p:sldLayoutId id="2147489502" r:id="rId7"/>
    <p:sldLayoutId id="2147489503" r:id="rId8"/>
    <p:sldLayoutId id="2147489504" r:id="rId9"/>
    <p:sldLayoutId id="2147489505" r:id="rId10"/>
    <p:sldLayoutId id="2147489506" r:id="rId11"/>
    <p:sldLayoutId id="2147489507"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5" charset="-128"/>
          <a:cs typeface="ＭＳ Ｐゴシック" pitchFamily="-105" charset="-128"/>
        </a:defRPr>
      </a:lvl1pPr>
      <a:lvl2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2pPr>
      <a:lvl3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3pPr>
      <a:lvl4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4pPr>
      <a:lvl5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5" charset="-128"/>
          <a:cs typeface="ＭＳ Ｐゴシック" pitchFamily="-105"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5"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5"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5"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5"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9"/>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2"/>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3883CA-0B62-DB46-9CBE-B5DC6D4673F1}" type="datetimeFigureOut">
              <a:rPr lang="en-US" smtClean="0"/>
              <a:t>1/18/23</a:t>
            </a:fld>
            <a:endParaRPr lang="en-US"/>
          </a:p>
        </p:txBody>
      </p:sp>
      <p:sp>
        <p:nvSpPr>
          <p:cNvPr id="5" name="Footer Placeholder 4"/>
          <p:cNvSpPr>
            <a:spLocks noGrp="1"/>
          </p:cNvSpPr>
          <p:nvPr>
            <p:ph type="ftr" sz="quarter" idx="3"/>
          </p:nvPr>
        </p:nvSpPr>
        <p:spPr>
          <a:xfrm>
            <a:off x="3028950" y="6356352"/>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2"/>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59D53D-D438-2342-97DF-4908BDD5F974}" type="slidenum">
              <a:rPr lang="en-US" smtClean="0"/>
              <a:t>‹#›</a:t>
            </a:fld>
            <a:endParaRPr lang="en-US"/>
          </a:p>
        </p:txBody>
      </p:sp>
    </p:spTree>
    <p:extLst>
      <p:ext uri="{BB962C8B-B14F-4D97-AF65-F5344CB8AC3E}">
        <p14:creationId xmlns:p14="http://schemas.microsoft.com/office/powerpoint/2010/main" val="3497416351"/>
      </p:ext>
    </p:extLst>
  </p:cSld>
  <p:clrMap bg1="lt1" tx1="dk1" bg2="lt2" tx2="dk2" accent1="accent1" accent2="accent2" accent3="accent3" accent4="accent4" accent5="accent5" accent6="accent6" hlink="hlink" folHlink="folHlink"/>
  <p:sldLayoutIdLst>
    <p:sldLayoutId id="2147489548" r:id="rId1"/>
    <p:sldLayoutId id="2147489549" r:id="rId2"/>
  </p:sldLayoutIdLst>
  <p:txStyles>
    <p:titleStyle>
      <a:lvl1pPr algn="l" defTabSz="914354"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89" indent="-228589" algn="l" defTabSz="914354"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66" indent="-228589" algn="l" defTabSz="914354"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42" indent="-228589" algn="l" defTabSz="914354"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20"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298"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54" rtl="0" eaLnBrk="1" latinLnBrk="0" hangingPunct="1">
        <a:defRPr sz="1800" kern="1200">
          <a:solidFill>
            <a:schemeClr val="tx1"/>
          </a:solidFill>
          <a:latin typeface="+mn-lt"/>
          <a:ea typeface="+mn-ea"/>
          <a:cs typeface="+mn-cs"/>
        </a:defRPr>
      </a:lvl1pPr>
      <a:lvl2pPr marL="457178" algn="l" defTabSz="914354" rtl="0" eaLnBrk="1" latinLnBrk="0" hangingPunct="1">
        <a:defRPr sz="1800" kern="1200">
          <a:solidFill>
            <a:schemeClr val="tx1"/>
          </a:solidFill>
          <a:latin typeface="+mn-lt"/>
          <a:ea typeface="+mn-ea"/>
          <a:cs typeface="+mn-cs"/>
        </a:defRPr>
      </a:lvl2pPr>
      <a:lvl3pPr marL="914354" algn="l" defTabSz="914354" rtl="0" eaLnBrk="1" latinLnBrk="0" hangingPunct="1">
        <a:defRPr sz="1800" kern="1200">
          <a:solidFill>
            <a:schemeClr val="tx1"/>
          </a:solidFill>
          <a:latin typeface="+mn-lt"/>
          <a:ea typeface="+mn-ea"/>
          <a:cs typeface="+mn-cs"/>
        </a:defRPr>
      </a:lvl3pPr>
      <a:lvl4pPr marL="1371532" algn="l" defTabSz="914354" rtl="0" eaLnBrk="1" latinLnBrk="0" hangingPunct="1">
        <a:defRPr sz="1800" kern="1200">
          <a:solidFill>
            <a:schemeClr val="tx1"/>
          </a:solidFill>
          <a:latin typeface="+mn-lt"/>
          <a:ea typeface="+mn-ea"/>
          <a:cs typeface="+mn-cs"/>
        </a:defRPr>
      </a:lvl4pPr>
      <a:lvl5pPr marL="1828709" algn="l" defTabSz="914354" rtl="0" eaLnBrk="1" latinLnBrk="0" hangingPunct="1">
        <a:defRPr sz="1800" kern="1200">
          <a:solidFill>
            <a:schemeClr val="tx1"/>
          </a:solidFill>
          <a:latin typeface="+mn-lt"/>
          <a:ea typeface="+mn-ea"/>
          <a:cs typeface="+mn-cs"/>
        </a:defRPr>
      </a:lvl5pPr>
      <a:lvl6pPr marL="2285886" algn="l" defTabSz="914354" rtl="0" eaLnBrk="1" latinLnBrk="0" hangingPunct="1">
        <a:defRPr sz="1800" kern="1200">
          <a:solidFill>
            <a:schemeClr val="tx1"/>
          </a:solidFill>
          <a:latin typeface="+mn-lt"/>
          <a:ea typeface="+mn-ea"/>
          <a:cs typeface="+mn-cs"/>
        </a:defRPr>
      </a:lvl6pPr>
      <a:lvl7pPr marL="2743062" algn="l" defTabSz="914354" rtl="0" eaLnBrk="1" latinLnBrk="0" hangingPunct="1">
        <a:defRPr sz="1800" kern="1200">
          <a:solidFill>
            <a:schemeClr val="tx1"/>
          </a:solidFill>
          <a:latin typeface="+mn-lt"/>
          <a:ea typeface="+mn-ea"/>
          <a:cs typeface="+mn-cs"/>
        </a:defRPr>
      </a:lvl7pPr>
      <a:lvl8pPr marL="3200240" algn="l" defTabSz="914354" rtl="0" eaLnBrk="1" latinLnBrk="0" hangingPunct="1">
        <a:defRPr sz="1800" kern="1200">
          <a:solidFill>
            <a:schemeClr val="tx1"/>
          </a:solidFill>
          <a:latin typeface="+mn-lt"/>
          <a:ea typeface="+mn-ea"/>
          <a:cs typeface="+mn-cs"/>
        </a:defRPr>
      </a:lvl8pPr>
      <a:lvl9pPr marL="3657418" algn="l" defTabSz="914354" rtl="0" eaLnBrk="1" latinLnBrk="0" hangingPunct="1">
        <a:defRPr sz="1800" kern="1200">
          <a:solidFill>
            <a:schemeClr val="tx1"/>
          </a:solidFill>
          <a:latin typeface="+mn-lt"/>
          <a:ea typeface="+mn-ea"/>
          <a:cs typeface="+mn-cs"/>
        </a:defRPr>
      </a:lvl9pPr>
    </p:otherStyle>
  </p:txStyles>
</p:sldMaster>
</file>

<file path=ppt/slideMasters/slideMaster6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dirty="0"/>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4020717180"/>
      </p:ext>
    </p:extLst>
  </p:cSld>
  <p:clrMap bg1="lt1" tx1="dk1" bg2="lt2" tx2="dk2" accent1="accent1" accent2="accent2" accent3="accent3" accent4="accent4" accent5="accent5" accent6="accent6" hlink="hlink" folHlink="folHlink"/>
  <p:sldLayoutIdLst>
    <p:sldLayoutId id="2147489551" r:id="rId1"/>
    <p:sldLayoutId id="2147489552" r:id="rId2"/>
    <p:sldLayoutId id="2147489553" r:id="rId3"/>
    <p:sldLayoutId id="2147489554" r:id="rId4"/>
    <p:sldLayoutId id="2147489555" r:id="rId5"/>
    <p:sldLayoutId id="2147489556" r:id="rId6"/>
    <p:sldLayoutId id="2147489557" r:id="rId7"/>
    <p:sldLayoutId id="2147489558" r:id="rId8"/>
    <p:sldLayoutId id="2147489559" r:id="rId9"/>
    <p:sldLayoutId id="2147489560" r:id="rId10"/>
    <p:sldLayoutId id="214748956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873550971"/>
      </p:ext>
    </p:extLst>
  </p:cSld>
  <p:clrMap bg1="lt1" tx1="dk1" bg2="lt2" tx2="dk2" accent1="accent1" accent2="accent2" accent3="accent3" accent4="accent4" accent5="accent5" accent6="accent6" hlink="hlink" folHlink="folHlink"/>
  <p:sldLayoutIdLst>
    <p:sldLayoutId id="2147489563" r:id="rId1"/>
    <p:sldLayoutId id="2147489564" r:id="rId2"/>
    <p:sldLayoutId id="2147489565" r:id="rId3"/>
    <p:sldLayoutId id="2147489566" r:id="rId4"/>
    <p:sldLayoutId id="2147489567" r:id="rId5"/>
    <p:sldLayoutId id="2147489568" r:id="rId6"/>
    <p:sldLayoutId id="2147489569" r:id="rId7"/>
    <p:sldLayoutId id="2147489570" r:id="rId8"/>
    <p:sldLayoutId id="2147489571" r:id="rId9"/>
    <p:sldLayoutId id="2147489572" r:id="rId10"/>
    <p:sldLayoutId id="2147489573" r:id="rId11"/>
  </p:sldLayoutIdLst>
  <p:transition/>
  <p:hf sldNum="0"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1085850"/>
          </a:xfrm>
          <a:prstGeom prst="rect">
            <a:avLst/>
          </a:prstGeom>
          <a:solidFill>
            <a:schemeClr val="accent1"/>
          </a:solidFill>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4033" y="1250443"/>
            <a:ext cx="8897503" cy="522383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4033" y="6544372"/>
            <a:ext cx="1820636"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9FD9DB3E-E709-42CF-B11F-1DFE1D210A82}" type="datetime1">
              <a:rPr lang="en-US" smtClean="0"/>
              <a:t>1/18/23</a:t>
            </a:fld>
            <a:endParaRPr lang="en-US"/>
          </a:p>
        </p:txBody>
      </p:sp>
      <p:sp>
        <p:nvSpPr>
          <p:cNvPr id="5" name="Footer Placeholder 4"/>
          <p:cNvSpPr>
            <a:spLocks noGrp="1"/>
          </p:cNvSpPr>
          <p:nvPr>
            <p:ph type="ftr" sz="quarter" idx="3"/>
          </p:nvPr>
        </p:nvSpPr>
        <p:spPr>
          <a:xfrm>
            <a:off x="2548826" y="6544372"/>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p>
        </p:txBody>
      </p:sp>
      <p:sp>
        <p:nvSpPr>
          <p:cNvPr id="8" name="Slide Number Placeholder 7"/>
          <p:cNvSpPr>
            <a:spLocks noGrp="1"/>
          </p:cNvSpPr>
          <p:nvPr>
            <p:ph type="sldNum" sz="quarter" idx="4"/>
          </p:nvPr>
        </p:nvSpPr>
        <p:spPr>
          <a:xfrm>
            <a:off x="6924883" y="6456309"/>
            <a:ext cx="2057400" cy="365125"/>
          </a:xfrm>
          <a:prstGeom prst="rect">
            <a:avLst/>
          </a:prstGeom>
        </p:spPr>
        <p:txBody>
          <a:bodyPr vert="horz" lIns="91440" tIns="45720" rIns="91440" bIns="45720" rtlCol="0" anchor="ctr"/>
          <a:lstStyle>
            <a:lvl1pPr algn="r">
              <a:defRPr sz="1600">
                <a:solidFill>
                  <a:schemeClr val="tx1"/>
                </a:solidFill>
              </a:defRPr>
            </a:lvl1pPr>
          </a:lstStyle>
          <a:p>
            <a:fld id="{659951FD-F195-4FF4-B5D0-ABFF8986B8DF}" type="slidenum">
              <a:rPr lang="en-US" smtClean="0"/>
              <a:pPr/>
              <a:t>‹#›</a:t>
            </a:fld>
            <a:endParaRPr lang="en-US" dirty="0"/>
          </a:p>
        </p:txBody>
      </p:sp>
    </p:spTree>
    <p:extLst>
      <p:ext uri="{BB962C8B-B14F-4D97-AF65-F5344CB8AC3E}">
        <p14:creationId xmlns:p14="http://schemas.microsoft.com/office/powerpoint/2010/main" val="1781373689"/>
      </p:ext>
    </p:extLst>
  </p:cSld>
  <p:clrMap bg1="lt1" tx1="dk1" bg2="lt2" tx2="dk2" accent1="accent1" accent2="accent2" accent3="accent3" accent4="accent4" accent5="accent5" accent6="accent6" hlink="hlink" folHlink="folHlink"/>
  <p:sldLayoutIdLst>
    <p:sldLayoutId id="2147489588" r:id="rId1"/>
    <p:sldLayoutId id="2147489589" r:id="rId2"/>
    <p:sldLayoutId id="2147489590" r:id="rId3"/>
    <p:sldLayoutId id="2147489591" r:id="rId4"/>
    <p:sldLayoutId id="2147489592" r:id="rId5"/>
    <p:sldLayoutId id="2147489593" r:id="rId6"/>
    <p:sldLayoutId id="2147489594" r:id="rId7"/>
    <p:sldLayoutId id="2147489595" r:id="rId8"/>
    <p:sldLayoutId id="2147489596" r:id="rId9"/>
    <p:sldLayoutId id="2147489597" r:id="rId10"/>
    <p:sldLayoutId id="2147489598" r:id="rId11"/>
    <p:sldLayoutId id="2147489599" r:id="rId12"/>
  </p:sldLayoutIdLst>
  <p:hf hdr="0" ftr="0" dt="0"/>
  <p:txStyles>
    <p:titleStyle>
      <a:lvl1pPr marL="0" algn="ctr" defTabSz="914400" rtl="0" eaLnBrk="1" latinLnBrk="0" hangingPunct="1">
        <a:lnSpc>
          <a:spcPct val="90000"/>
        </a:lnSpc>
        <a:spcBef>
          <a:spcPct val="0"/>
        </a:spcBef>
        <a:buNone/>
        <a:defRPr sz="4800" kern="1200" spc="-120" baseline="0">
          <a:solidFill>
            <a:schemeClr val="bg1"/>
          </a:solidFill>
          <a:latin typeface="+mj-lt"/>
          <a:ea typeface="+mj-ea"/>
          <a:cs typeface="+mj-cs"/>
        </a:defRPr>
      </a:lvl1pPr>
    </p:titleStyle>
    <p:bodyStyle>
      <a:lvl1pPr marL="182880" indent="-182880" algn="l" defTabSz="914400" rtl="0" eaLnBrk="1" latinLnBrk="0" hangingPunct="1">
        <a:lnSpc>
          <a:spcPct val="85000"/>
        </a:lnSpc>
        <a:spcBef>
          <a:spcPts val="1300"/>
        </a:spcBef>
        <a:buFont typeface="Arial" panose="020B0604020202020204" pitchFamily="34" charset="0"/>
        <a:buChar char="•"/>
        <a:defRPr sz="2800" i="1" kern="1200">
          <a:solidFill>
            <a:schemeClr val="tx1"/>
          </a:solidFill>
          <a:latin typeface="+mn-lt"/>
          <a:ea typeface="+mn-ea"/>
          <a:cs typeface="+mn-cs"/>
        </a:defRPr>
      </a:lvl1pPr>
      <a:lvl2pPr marL="365760" indent="-182880" algn="l" defTabSz="914400" rtl="0" eaLnBrk="1" latinLnBrk="0" hangingPunct="1">
        <a:lnSpc>
          <a:spcPct val="85000"/>
        </a:lnSpc>
        <a:spcBef>
          <a:spcPts val="600"/>
        </a:spcBef>
        <a:buFont typeface="Calibri" panose="020F0502020204030204" pitchFamily="34" charset="0"/>
        <a:buChar char="‐"/>
        <a:defRPr sz="2400" kern="1200">
          <a:solidFill>
            <a:schemeClr val="tx1"/>
          </a:solidFill>
          <a:latin typeface="+mn-lt"/>
          <a:ea typeface="+mn-ea"/>
          <a:cs typeface="+mn-cs"/>
        </a:defRPr>
      </a:lvl2pPr>
      <a:lvl3pPr marL="548640" indent="-182880" algn="l" defTabSz="914400" rtl="0" eaLnBrk="1" latinLnBrk="0" hangingPunct="1">
        <a:lnSpc>
          <a:spcPct val="85000"/>
        </a:lnSpc>
        <a:spcBef>
          <a:spcPts val="600"/>
        </a:spcBef>
        <a:buFont typeface="Arial" panose="020B0604020202020204" pitchFamily="34" charset="0"/>
        <a:buChar char="•"/>
        <a:defRPr sz="2000" i="1" kern="1200">
          <a:solidFill>
            <a:schemeClr val="tx1"/>
          </a:solidFill>
          <a:latin typeface="+mn-lt"/>
          <a:ea typeface="+mn-ea"/>
          <a:cs typeface="+mn-cs"/>
        </a:defRPr>
      </a:lvl3pPr>
      <a:lvl4pPr marL="73152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4pPr>
      <a:lvl5pPr marL="91440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5666" name="Rectangle 1026">
            <a:extLst>
              <a:ext uri="{FF2B5EF4-FFF2-40B4-BE49-F238E27FC236}">
                <a16:creationId xmlns:a16="http://schemas.microsoft.com/office/drawing/2014/main" id="{767842EF-2E87-9649-8E4C-4EF07515E698}"/>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625667" name="Rectangle 1027">
            <a:extLst>
              <a:ext uri="{FF2B5EF4-FFF2-40B4-BE49-F238E27FC236}">
                <a16:creationId xmlns:a16="http://schemas.microsoft.com/office/drawing/2014/main" id="{7F46E882-405C-294F-A176-5EB4B6E5E8E2}"/>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3955FDDD-00C5-1D4C-912E-1BDB0E3BD330}"/>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2C1267A1-BE40-C34F-A587-D92B7D4A5D5B}"/>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defRPr>
            </a:lvl1pPr>
          </a:lstStyle>
          <a:p>
            <a:pPr>
              <a:defRPr/>
            </a:pPr>
            <a:fld id="{B1C60925-3F6D-0244-A63C-8428EA4EFD07}" type="slidenum">
              <a:rPr lang="en-US" altLang="en-US"/>
              <a:pPr>
                <a:defRPr/>
              </a:pPr>
              <a:t>‹#›</a:t>
            </a:fld>
            <a:endParaRPr lang="en-US" altLang="en-US"/>
          </a:p>
        </p:txBody>
      </p:sp>
      <p:sp>
        <p:nvSpPr>
          <p:cNvPr id="625670" name="Line 1032">
            <a:extLst>
              <a:ext uri="{FF2B5EF4-FFF2-40B4-BE49-F238E27FC236}">
                <a16:creationId xmlns:a16="http://schemas.microsoft.com/office/drawing/2014/main" id="{BEFE2080-76AE-4B40-AEAD-392FD767B104}"/>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25671" name="Line 1033">
            <a:extLst>
              <a:ext uri="{FF2B5EF4-FFF2-40B4-BE49-F238E27FC236}">
                <a16:creationId xmlns:a16="http://schemas.microsoft.com/office/drawing/2014/main" id="{23A53299-EA82-2047-A09E-6BA500656893}"/>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104617165"/>
      </p:ext>
    </p:extLst>
  </p:cSld>
  <p:clrMap bg1="lt1" tx1="dk1" bg2="lt2" tx2="dk2" accent1="accent1" accent2="accent2" accent3="accent3" accent4="accent4" accent5="accent5" accent6="accent6" hlink="hlink" folHlink="folHlink"/>
  <p:sldLayoutIdLst>
    <p:sldLayoutId id="2147489612" r:id="rId1"/>
    <p:sldLayoutId id="2147489613" r:id="rId2"/>
    <p:sldLayoutId id="2147489614" r:id="rId3"/>
    <p:sldLayoutId id="2147489615" r:id="rId4"/>
    <p:sldLayoutId id="2147489616" r:id="rId5"/>
    <p:sldLayoutId id="2147489617" r:id="rId6"/>
    <p:sldLayoutId id="2147489618" r:id="rId7"/>
    <p:sldLayoutId id="2147489619" r:id="rId8"/>
    <p:sldLayoutId id="2147489620" r:id="rId9"/>
    <p:sldLayoutId id="2147489621" r:id="rId10"/>
    <p:sldLayoutId id="2147489622" r:id="rId11"/>
    <p:sldLayoutId id="2147489623"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a:extLst>
              <a:ext uri="{FF2B5EF4-FFF2-40B4-BE49-F238E27FC236}">
                <a16:creationId xmlns:a16="http://schemas.microsoft.com/office/drawing/2014/main" id="{64193922-6134-7948-9137-2E5B8D9C2913}"/>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a:extLst>
              <a:ext uri="{FF2B5EF4-FFF2-40B4-BE49-F238E27FC236}">
                <a16:creationId xmlns:a16="http://schemas.microsoft.com/office/drawing/2014/main" id="{F539B65D-748C-974F-A932-F79F35E252D6}"/>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D4894F77-4824-1C4D-B980-C0F4BA1A5509}"/>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57C535B2-C077-3C46-A187-4CBEF0169A1B}"/>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panose="02020404030301010803" pitchFamily="18" charset="0"/>
                <a:cs typeface="Arial" panose="020B0604020202020204" pitchFamily="34" charset="0"/>
              </a:defRPr>
            </a:lvl1pPr>
          </a:lstStyle>
          <a:p>
            <a:pPr>
              <a:defRPr/>
            </a:pPr>
            <a:fld id="{77CA2CB9-F24C-5E45-831A-419127340138}" type="slidenum">
              <a:rPr lang="en-US" altLang="en-US"/>
              <a:pPr>
                <a:defRPr/>
              </a:pPr>
              <a:t>‹#›</a:t>
            </a:fld>
            <a:endParaRPr lang="en-US" altLang="en-US"/>
          </a:p>
        </p:txBody>
      </p:sp>
      <p:sp>
        <p:nvSpPr>
          <p:cNvPr id="1030" name="Line 1032">
            <a:extLst>
              <a:ext uri="{FF2B5EF4-FFF2-40B4-BE49-F238E27FC236}">
                <a16:creationId xmlns:a16="http://schemas.microsoft.com/office/drawing/2014/main" id="{81ED38AC-4E34-6E46-B9C1-7D8804246711}"/>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31" name="Line 1033">
            <a:extLst>
              <a:ext uri="{FF2B5EF4-FFF2-40B4-BE49-F238E27FC236}">
                <a16:creationId xmlns:a16="http://schemas.microsoft.com/office/drawing/2014/main" id="{3094ABAD-0C8B-604E-94E7-BFA539131366}"/>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2400652357"/>
      </p:ext>
    </p:extLst>
  </p:cSld>
  <p:clrMap bg1="lt1" tx1="dk1" bg2="lt2" tx2="dk2" accent1="accent1" accent2="accent2" accent3="accent3" accent4="accent4" accent5="accent5" accent6="accent6" hlink="hlink" folHlink="folHlink"/>
  <p:sldLayoutIdLst>
    <p:sldLayoutId id="2147489625" r:id="rId1"/>
    <p:sldLayoutId id="2147489626" r:id="rId2"/>
    <p:sldLayoutId id="2147489627" r:id="rId3"/>
    <p:sldLayoutId id="2147489628" r:id="rId4"/>
    <p:sldLayoutId id="2147489629" r:id="rId5"/>
    <p:sldLayoutId id="2147489630" r:id="rId6"/>
    <p:sldLayoutId id="2147489631" r:id="rId7"/>
    <p:sldLayoutId id="2147489632" r:id="rId8"/>
    <p:sldLayoutId id="2147489633" r:id="rId9"/>
    <p:sldLayoutId id="2147489634" r:id="rId10"/>
    <p:sldLayoutId id="2147489635" r:id="rId11"/>
    <p:sldLayoutId id="214748963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24380610"/>
      </p:ext>
    </p:extLst>
  </p:cSld>
  <p:clrMap bg1="lt1" tx1="dk1" bg2="lt2" tx2="dk2" accent1="accent1" accent2="accent2" accent3="accent3" accent4="accent4" accent5="accent5" accent6="accent6" hlink="hlink" folHlink="folHlink"/>
  <p:sldLayoutIdLst>
    <p:sldLayoutId id="2147489641" r:id="rId1"/>
    <p:sldLayoutId id="2147489642"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255794477"/>
      </p:ext>
    </p:extLst>
  </p:cSld>
  <p:clrMap bg1="lt1" tx1="dk1" bg2="lt2" tx2="dk2" accent1="accent1" accent2="accent2" accent3="accent3" accent4="accent4" accent5="accent5" accent6="accent6" hlink="hlink" folHlink="folHlink"/>
  <p:sldLayoutIdLst>
    <p:sldLayoutId id="2147489644" r:id="rId1"/>
    <p:sldLayoutId id="2147489645" r:id="rId2"/>
    <p:sldLayoutId id="2147489646" r:id="rId3"/>
    <p:sldLayoutId id="2147489647" r:id="rId4"/>
    <p:sldLayoutId id="2147489648" r:id="rId5"/>
    <p:sldLayoutId id="2147489649" r:id="rId6"/>
    <p:sldLayoutId id="2147489650" r:id="rId7"/>
    <p:sldLayoutId id="2147489651" r:id="rId8"/>
    <p:sldLayoutId id="2147489652" r:id="rId9"/>
    <p:sldLayoutId id="2147489653" r:id="rId10"/>
    <p:sldLayoutId id="2147489654"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9"/>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2"/>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3883CA-0B62-DB46-9CBE-B5DC6D4673F1}" type="datetimeFigureOut">
              <a:rPr lang="en-US" smtClean="0"/>
              <a:t>1/18/23</a:t>
            </a:fld>
            <a:endParaRPr lang="en-US"/>
          </a:p>
        </p:txBody>
      </p:sp>
      <p:sp>
        <p:nvSpPr>
          <p:cNvPr id="5" name="Footer Placeholder 4"/>
          <p:cNvSpPr>
            <a:spLocks noGrp="1"/>
          </p:cNvSpPr>
          <p:nvPr>
            <p:ph type="ftr" sz="quarter" idx="3"/>
          </p:nvPr>
        </p:nvSpPr>
        <p:spPr>
          <a:xfrm>
            <a:off x="3028950" y="6356352"/>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2"/>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59D53D-D438-2342-97DF-4908BDD5F974}" type="slidenum">
              <a:rPr lang="en-US" smtClean="0"/>
              <a:t>‹#›</a:t>
            </a:fld>
            <a:endParaRPr lang="en-US"/>
          </a:p>
        </p:txBody>
      </p:sp>
    </p:spTree>
    <p:extLst>
      <p:ext uri="{BB962C8B-B14F-4D97-AF65-F5344CB8AC3E}">
        <p14:creationId xmlns:p14="http://schemas.microsoft.com/office/powerpoint/2010/main" val="4277918477"/>
      </p:ext>
    </p:extLst>
  </p:cSld>
  <p:clrMap bg1="lt1" tx1="dk1" bg2="lt2" tx2="dk2" accent1="accent1" accent2="accent2" accent3="accent3" accent4="accent4" accent5="accent5" accent6="accent6" hlink="hlink" folHlink="folHlink"/>
  <p:sldLayoutIdLst>
    <p:sldLayoutId id="2147489656" r:id="rId1"/>
    <p:sldLayoutId id="2147489657" r:id="rId2"/>
  </p:sldLayoutIdLst>
  <p:txStyles>
    <p:titleStyle>
      <a:lvl1pPr algn="l" defTabSz="914354"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89" indent="-228589" algn="l" defTabSz="914354"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66" indent="-228589" algn="l" defTabSz="914354"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42" indent="-228589" algn="l" defTabSz="914354"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20"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298"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54" rtl="0" eaLnBrk="1" latinLnBrk="0" hangingPunct="1">
        <a:defRPr sz="1800" kern="1200">
          <a:solidFill>
            <a:schemeClr val="tx1"/>
          </a:solidFill>
          <a:latin typeface="+mn-lt"/>
          <a:ea typeface="+mn-ea"/>
          <a:cs typeface="+mn-cs"/>
        </a:defRPr>
      </a:lvl1pPr>
      <a:lvl2pPr marL="457178" algn="l" defTabSz="914354" rtl="0" eaLnBrk="1" latinLnBrk="0" hangingPunct="1">
        <a:defRPr sz="1800" kern="1200">
          <a:solidFill>
            <a:schemeClr val="tx1"/>
          </a:solidFill>
          <a:latin typeface="+mn-lt"/>
          <a:ea typeface="+mn-ea"/>
          <a:cs typeface="+mn-cs"/>
        </a:defRPr>
      </a:lvl2pPr>
      <a:lvl3pPr marL="914354" algn="l" defTabSz="914354" rtl="0" eaLnBrk="1" latinLnBrk="0" hangingPunct="1">
        <a:defRPr sz="1800" kern="1200">
          <a:solidFill>
            <a:schemeClr val="tx1"/>
          </a:solidFill>
          <a:latin typeface="+mn-lt"/>
          <a:ea typeface="+mn-ea"/>
          <a:cs typeface="+mn-cs"/>
        </a:defRPr>
      </a:lvl3pPr>
      <a:lvl4pPr marL="1371532" algn="l" defTabSz="914354" rtl="0" eaLnBrk="1" latinLnBrk="0" hangingPunct="1">
        <a:defRPr sz="1800" kern="1200">
          <a:solidFill>
            <a:schemeClr val="tx1"/>
          </a:solidFill>
          <a:latin typeface="+mn-lt"/>
          <a:ea typeface="+mn-ea"/>
          <a:cs typeface="+mn-cs"/>
        </a:defRPr>
      </a:lvl4pPr>
      <a:lvl5pPr marL="1828709" algn="l" defTabSz="914354" rtl="0" eaLnBrk="1" latinLnBrk="0" hangingPunct="1">
        <a:defRPr sz="1800" kern="1200">
          <a:solidFill>
            <a:schemeClr val="tx1"/>
          </a:solidFill>
          <a:latin typeface="+mn-lt"/>
          <a:ea typeface="+mn-ea"/>
          <a:cs typeface="+mn-cs"/>
        </a:defRPr>
      </a:lvl5pPr>
      <a:lvl6pPr marL="2285886" algn="l" defTabSz="914354" rtl="0" eaLnBrk="1" latinLnBrk="0" hangingPunct="1">
        <a:defRPr sz="1800" kern="1200">
          <a:solidFill>
            <a:schemeClr val="tx1"/>
          </a:solidFill>
          <a:latin typeface="+mn-lt"/>
          <a:ea typeface="+mn-ea"/>
          <a:cs typeface="+mn-cs"/>
        </a:defRPr>
      </a:lvl6pPr>
      <a:lvl7pPr marL="2743062" algn="l" defTabSz="914354" rtl="0" eaLnBrk="1" latinLnBrk="0" hangingPunct="1">
        <a:defRPr sz="1800" kern="1200">
          <a:solidFill>
            <a:schemeClr val="tx1"/>
          </a:solidFill>
          <a:latin typeface="+mn-lt"/>
          <a:ea typeface="+mn-ea"/>
          <a:cs typeface="+mn-cs"/>
        </a:defRPr>
      </a:lvl7pPr>
      <a:lvl8pPr marL="3200240" algn="l" defTabSz="914354" rtl="0" eaLnBrk="1" latinLnBrk="0" hangingPunct="1">
        <a:defRPr sz="1800" kern="1200">
          <a:solidFill>
            <a:schemeClr val="tx1"/>
          </a:solidFill>
          <a:latin typeface="+mn-lt"/>
          <a:ea typeface="+mn-ea"/>
          <a:cs typeface="+mn-cs"/>
        </a:defRPr>
      </a:lvl8pPr>
      <a:lvl9pPr marL="3657418" algn="l" defTabSz="914354" rtl="0" eaLnBrk="1" latinLnBrk="0" hangingPunct="1">
        <a:defRPr sz="1800" kern="1200">
          <a:solidFill>
            <a:schemeClr val="tx1"/>
          </a:solidFill>
          <a:latin typeface="+mn-lt"/>
          <a:ea typeface="+mn-ea"/>
          <a:cs typeface="+mn-cs"/>
        </a:defRPr>
      </a:lvl9pPr>
    </p:otherStyle>
  </p:txStyles>
</p:sldMaster>
</file>

<file path=ppt/slideMasters/slideMaster7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fontAlgn="base">
              <a:spcBef>
                <a:spcPct val="0"/>
              </a:spcBef>
              <a:spcAft>
                <a:spcPct val="0"/>
              </a:spcAft>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fontAlgn="base">
              <a:spcBef>
                <a:spcPct val="0"/>
              </a:spcBef>
              <a:spcAft>
                <a:spcPct val="0"/>
              </a:spcAft>
            </a:pPr>
            <a:fld id="{370EA6E8-131D-304C-81D9-F81A6EBD71AF}" type="slidenum">
              <a:rPr lang="en-US" altLang="en-US" smtClean="0">
                <a:ea typeface="ＭＳ Ｐゴシック" charset="-128"/>
              </a:rPr>
              <a:pPr fontAlgn="base">
                <a:spcBef>
                  <a:spcPct val="0"/>
                </a:spcBef>
                <a:spcAft>
                  <a:spcPct val="0"/>
                </a:spcAft>
              </a:pPr>
              <a:t>‹#›</a:t>
            </a:fld>
            <a:endParaRPr lang="en-US" altLang="en-US">
              <a:ea typeface="ＭＳ Ｐゴシック" charset="-128"/>
            </a:endParaRPr>
          </a:p>
        </p:txBody>
      </p:sp>
      <p:sp>
        <p:nvSpPr>
          <p:cNvPr id="1030"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
        <p:nvSpPr>
          <p:cNvPr id="103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128"/>
            </a:endParaRPr>
          </a:p>
        </p:txBody>
      </p:sp>
    </p:spTree>
    <p:extLst>
      <p:ext uri="{BB962C8B-B14F-4D97-AF65-F5344CB8AC3E}">
        <p14:creationId xmlns:p14="http://schemas.microsoft.com/office/powerpoint/2010/main" val="1884826651"/>
      </p:ext>
    </p:extLst>
  </p:cSld>
  <p:clrMap bg1="lt1" tx1="dk1" bg2="lt2" tx2="dk2" accent1="accent1" accent2="accent2" accent3="accent3" accent4="accent4" accent5="accent5" accent6="accent6" hlink="hlink" folHlink="folHlink"/>
  <p:sldLayoutIdLst>
    <p:sldLayoutId id="2147489714" r:id="rId1"/>
    <p:sldLayoutId id="2147489715" r:id="rId2"/>
    <p:sldLayoutId id="2147489716" r:id="rId3"/>
    <p:sldLayoutId id="2147489717" r:id="rId4"/>
    <p:sldLayoutId id="2147489718" r:id="rId5"/>
    <p:sldLayoutId id="2147489719" r:id="rId6"/>
    <p:sldLayoutId id="2147489720" r:id="rId7"/>
    <p:sldLayoutId id="2147489721" r:id="rId8"/>
    <p:sldLayoutId id="2147489722" r:id="rId9"/>
    <p:sldLayoutId id="2147489723" r:id="rId10"/>
    <p:sldLayoutId id="2147489724" r:id="rId11"/>
    <p:sldLayoutId id="2147489725"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2"/>
        <a:buChar char="q"/>
        <a:defRPr sz="2200">
          <a:solidFill>
            <a:schemeClr val="tx1"/>
          </a:solidFill>
          <a:latin typeface="+mn-lt"/>
          <a:ea typeface="ＭＳ Ｐゴシック" charset="-128"/>
        </a:defRPr>
      </a:lvl2pPr>
      <a:lvl3pPr marL="1022350" indent="-350838" algn="l" rtl="0" eaLnBrk="0" fontAlgn="base" hangingPunct="0">
        <a:spcBef>
          <a:spcPct val="20000"/>
        </a:spcBef>
        <a:spcAft>
          <a:spcPct val="0"/>
        </a:spcAft>
        <a:buClr>
          <a:schemeClr val="accent1"/>
        </a:buClr>
        <a:buSzPct val="65000"/>
        <a:buFont typeface="Wingdings" charset="2"/>
        <a:buChar char="n"/>
        <a:defRPr sz="2000">
          <a:solidFill>
            <a:schemeClr val="tx1"/>
          </a:solidFill>
          <a:latin typeface="+mn-lt"/>
          <a:ea typeface="ＭＳ Ｐゴシック" charset="-128"/>
        </a:defRPr>
      </a:lvl3pPr>
      <a:lvl4pPr marL="1339850" indent="-315913" algn="l" rtl="0" eaLnBrk="0" fontAlgn="base" hangingPunct="0">
        <a:spcBef>
          <a:spcPct val="20000"/>
        </a:spcBef>
        <a:spcAft>
          <a:spcPct val="0"/>
        </a:spcAft>
        <a:buClr>
          <a:schemeClr val="accent2"/>
        </a:buClr>
        <a:buSzPct val="70000"/>
        <a:buFont typeface="Wingdings" charset="2"/>
        <a:buChar char="q"/>
        <a:defRPr>
          <a:solidFill>
            <a:schemeClr val="tx1"/>
          </a:solidFill>
          <a:latin typeface="+mn-lt"/>
          <a:ea typeface="ＭＳ Ｐゴシック" charset="-128"/>
        </a:defRPr>
      </a:lvl4pPr>
      <a:lvl5pPr marL="1681163" indent="-339725" algn="l" rtl="0" eaLnBrk="0" fontAlgn="base" hangingPunct="0">
        <a:spcBef>
          <a:spcPct val="20000"/>
        </a:spcBef>
        <a:spcAft>
          <a:spcPct val="0"/>
        </a:spcAft>
        <a:buClr>
          <a:schemeClr val="accent1"/>
        </a:buClr>
        <a:buSzPct val="75000"/>
        <a:buFont typeface="Wingdings" charset="2"/>
        <a:buChar char="§"/>
        <a:defRPr sz="1600">
          <a:solidFill>
            <a:schemeClr val="tx1"/>
          </a:solidFill>
          <a:latin typeface="+mn-lt"/>
          <a:ea typeface="ＭＳ Ｐゴシック"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eaLnBrk="1" hangingPunct="1">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cs typeface="Arial" charset="0"/>
              </a:defRPr>
            </a:lvl1pPr>
          </a:lstStyle>
          <a:p>
            <a:pPr eaLnBrk="1" hangingPunct="1">
              <a:defRPr/>
            </a:pPr>
            <a:fld id="{0BD7560A-9F5D-7742-BEE3-53E7C8CD2AD3}" type="slidenum">
              <a:rPr lang="en-US">
                <a:ea typeface="ＭＳ Ｐゴシック" charset="0"/>
              </a:rPr>
              <a:pPr eaLnBrk="1" hangingPunct="1">
                <a:defRPr/>
              </a:pPr>
              <a:t>‹#›</a:t>
            </a:fld>
            <a:endParaRPr lang="en-US">
              <a:ea typeface="ＭＳ Ｐゴシック" charset="0"/>
            </a:endParaRPr>
          </a:p>
        </p:txBody>
      </p:sp>
      <p:sp>
        <p:nvSpPr>
          <p:cNvPr id="1030"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103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Tree>
    <p:extLst>
      <p:ext uri="{BB962C8B-B14F-4D97-AF65-F5344CB8AC3E}">
        <p14:creationId xmlns:p14="http://schemas.microsoft.com/office/powerpoint/2010/main" val="1226548076"/>
      </p:ext>
    </p:extLst>
  </p:cSld>
  <p:clrMap bg1="lt1" tx1="dk1" bg2="lt2" tx2="dk2" accent1="accent1" accent2="accent2" accent3="accent3" accent4="accent4" accent5="accent5" accent6="accent6" hlink="hlink" folHlink="folHlink"/>
  <p:sldLayoutIdLst>
    <p:sldLayoutId id="2147489727" r:id="rId1"/>
    <p:sldLayoutId id="2147489728" r:id="rId2"/>
    <p:sldLayoutId id="2147489729" r:id="rId3"/>
    <p:sldLayoutId id="2147489730" r:id="rId4"/>
    <p:sldLayoutId id="2147489731" r:id="rId5"/>
    <p:sldLayoutId id="2147489732" r:id="rId6"/>
    <p:sldLayoutId id="2147489733" r:id="rId7"/>
    <p:sldLayoutId id="2147489734" r:id="rId8"/>
    <p:sldLayoutId id="2147489735" r:id="rId9"/>
    <p:sldLayoutId id="2147489736" r:id="rId10"/>
    <p:sldLayoutId id="2147489737" r:id="rId11"/>
    <p:sldLayoutId id="2147489738"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1730"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201731"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Garamond"/>
                <a:ea typeface="+mn-ea"/>
                <a:cs typeface="+mn-cs"/>
              </a:defRPr>
            </a:lvl1pPr>
          </a:lstStyle>
          <a:p>
            <a:pPr eaLnBrk="1" hangingPunct="1">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cs typeface="Arial" charset="0"/>
              </a:defRPr>
            </a:lvl1pPr>
          </a:lstStyle>
          <a:p>
            <a:pPr eaLnBrk="1" hangingPunct="1">
              <a:defRPr/>
            </a:pPr>
            <a:fld id="{0BC070B0-CA22-7745-8A7B-A53F4880160F}" type="slidenum">
              <a:rPr lang="en-US">
                <a:ea typeface="ＭＳ Ｐゴシック" charset="0"/>
              </a:rPr>
              <a:pPr eaLnBrk="1" hangingPunct="1">
                <a:defRPr/>
              </a:pPr>
              <a:t>‹#›</a:t>
            </a:fld>
            <a:endParaRPr lang="en-US">
              <a:ea typeface="ＭＳ Ｐゴシック" charset="0"/>
            </a:endParaRPr>
          </a:p>
        </p:txBody>
      </p:sp>
      <p:sp>
        <p:nvSpPr>
          <p:cNvPr id="201734" name="Line 1032"/>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
        <p:nvSpPr>
          <p:cNvPr id="201735"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eaLnBrk="1" hangingPunct="1"/>
            <a:endParaRPr lang="en-US">
              <a:solidFill>
                <a:srgbClr val="000000"/>
              </a:solidFill>
              <a:ea typeface="ＭＳ Ｐゴシック" charset="0"/>
              <a:cs typeface="ＭＳ Ｐゴシック" charset="0"/>
            </a:endParaRPr>
          </a:p>
        </p:txBody>
      </p:sp>
    </p:spTree>
    <p:extLst>
      <p:ext uri="{BB962C8B-B14F-4D97-AF65-F5344CB8AC3E}">
        <p14:creationId xmlns:p14="http://schemas.microsoft.com/office/powerpoint/2010/main" val="924156540"/>
      </p:ext>
    </p:extLst>
  </p:cSld>
  <p:clrMap bg1="lt1" tx1="dk1" bg2="lt2" tx2="dk2" accent1="accent1" accent2="accent2" accent3="accent3" accent4="accent4" accent5="accent5" accent6="accent6" hlink="hlink" folHlink="folHlink"/>
  <p:sldLayoutIdLst>
    <p:sldLayoutId id="2147489740" r:id="rId1"/>
    <p:sldLayoutId id="2147489741" r:id="rId2"/>
    <p:sldLayoutId id="2147489742" r:id="rId3"/>
    <p:sldLayoutId id="2147489743" r:id="rId4"/>
    <p:sldLayoutId id="2147489744" r:id="rId5"/>
    <p:sldLayoutId id="2147489745" r:id="rId6"/>
    <p:sldLayoutId id="2147489746" r:id="rId7"/>
    <p:sldLayoutId id="2147489747" r:id="rId8"/>
    <p:sldLayoutId id="2147489748" r:id="rId9"/>
    <p:sldLayoutId id="2147489749" r:id="rId10"/>
    <p:sldLayoutId id="2147489750" r:id="rId11"/>
    <p:sldLayoutId id="2147489751"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7"/>
            <a:ext cx="7886700" cy="789905"/>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253331"/>
            <a:ext cx="7886700" cy="5003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AF3772-9A14-4310-AA97-ADA9BE0847FC}" type="datetimeFigureOut">
              <a:rPr lang="en-CH" smtClean="0"/>
              <a:t>1/18/23</a:t>
            </a:fld>
            <a:endParaRPr lang="en-CH"/>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CH"/>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571078-45FA-4BA5-9BE9-4C6ADE012FE3}" type="slidenum">
              <a:rPr lang="en-CH" smtClean="0"/>
              <a:t>‹#›</a:t>
            </a:fld>
            <a:endParaRPr lang="en-CH"/>
          </a:p>
        </p:txBody>
      </p:sp>
    </p:spTree>
    <p:extLst>
      <p:ext uri="{BB962C8B-B14F-4D97-AF65-F5344CB8AC3E}">
        <p14:creationId xmlns:p14="http://schemas.microsoft.com/office/powerpoint/2010/main" val="2501748045"/>
      </p:ext>
    </p:extLst>
  </p:cSld>
  <p:clrMap bg1="lt1" tx1="dk1" bg2="lt2" tx2="dk2" accent1="accent1" accent2="accent2" accent3="accent3" accent4="accent4" accent5="accent5" accent6="accent6" hlink="hlink" folHlink="folHlink"/>
  <p:sldLayoutIdLst>
    <p:sldLayoutId id="2147489753" r:id="rId1"/>
    <p:sldLayoutId id="2147489754" r:id="rId2"/>
    <p:sldLayoutId id="2147489755" r:id="rId3"/>
    <p:sldLayoutId id="2147489756" r:id="rId4"/>
  </p:sldLayoutIdLst>
  <p:txStyles>
    <p:titleStyle>
      <a:lvl1pPr algn="l" defTabSz="914400" rtl="0" eaLnBrk="1" latinLnBrk="0" hangingPunct="1">
        <a:lnSpc>
          <a:spcPct val="90000"/>
        </a:lnSpc>
        <a:spcBef>
          <a:spcPct val="0"/>
        </a:spcBef>
        <a:buNone/>
        <a:defRPr sz="4400" b="1" i="0" kern="1200">
          <a:solidFill>
            <a:schemeClr val="tx1"/>
          </a:solidFill>
          <a:latin typeface="Lato Black" panose="020F0502020204030203" pitchFamily="34" charset="77"/>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Lato" panose="020F050202020403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Lato" panose="020F050202020403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Lato" panose="020F050202020403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Lato" panose="020F050202020403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Lato" panose="020F050202020403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8C5157D-B167-4892-B7EA-1A653CDB78F5}" type="datetime1">
              <a:rPr lang="en-US" smtClean="0"/>
              <a:t>1/18/23</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800" b="1">
                <a:solidFill>
                  <a:srgbClr val="C00000"/>
                </a:solidFill>
                <a:latin typeface="Myriad Pro Cond" panose="020B0506030403020204" pitchFamily="34" charset="0"/>
              </a:defRPr>
            </a:lvl1pPr>
          </a:lstStyle>
          <a:p>
            <a:fld id="{7D7EBB9B-B08F-4F4F-A422-C245B70DFA91}" type="slidenum">
              <a:rPr lang="en-US" smtClean="0"/>
              <a:pPr/>
              <a:t>‹#›</a:t>
            </a:fld>
            <a:endParaRPr lang="en-US" dirty="0"/>
          </a:p>
        </p:txBody>
      </p:sp>
    </p:spTree>
    <p:extLst>
      <p:ext uri="{BB962C8B-B14F-4D97-AF65-F5344CB8AC3E}">
        <p14:creationId xmlns:p14="http://schemas.microsoft.com/office/powerpoint/2010/main" val="1427198597"/>
      </p:ext>
    </p:extLst>
  </p:cSld>
  <p:clrMap bg1="lt1" tx1="dk1" bg2="lt2" tx2="dk2" accent1="accent1" accent2="accent2" accent3="accent3" accent4="accent4" accent5="accent5" accent6="accent6" hlink="hlink" folHlink="folHlink"/>
  <p:sldLayoutIdLst>
    <p:sldLayoutId id="2147489758" r:id="rId1"/>
    <p:sldLayoutId id="2147489759" r:id="rId2"/>
    <p:sldLayoutId id="2147489760" r:id="rId3"/>
    <p:sldLayoutId id="2147489761" r:id="rId4"/>
    <p:sldLayoutId id="2147489762" r:id="rId5"/>
    <p:sldLayoutId id="2147489763" r:id="rId6"/>
    <p:sldLayoutId id="2147489764" r:id="rId7"/>
    <p:sldLayoutId id="2147489765" r:id="rId8"/>
    <p:sldLayoutId id="2147489766" r:id="rId9"/>
    <p:sldLayoutId id="2147489767" r:id="rId10"/>
    <p:sldLayoutId id="2147489768" r:id="rId11"/>
  </p:sldLayoutIdLst>
  <p:hf hdr="0" ftr="0" dt="0"/>
  <p:txStyles>
    <p:titleStyle>
      <a:lvl1pPr algn="l" defTabSz="685800" rtl="0" eaLnBrk="1" latinLnBrk="0" hangingPunct="1">
        <a:lnSpc>
          <a:spcPct val="90000"/>
        </a:lnSpc>
        <a:spcBef>
          <a:spcPct val="0"/>
        </a:spcBef>
        <a:buNone/>
        <a:defRPr sz="3300" b="1" kern="1200">
          <a:solidFill>
            <a:schemeClr val="accent3"/>
          </a:solidFill>
          <a:latin typeface="Myriad Pro Cond" panose="020B0506030403020204" pitchFamily="34" charset="0"/>
          <a:ea typeface="+mj-ea"/>
          <a:cs typeface="+mj-cs"/>
        </a:defRPr>
      </a:lvl1pPr>
    </p:titleStyle>
    <p:bodyStyle>
      <a:lvl1pPr marL="175022" indent="-175022" algn="l" defTabSz="685800" rtl="0" eaLnBrk="1" latinLnBrk="0" hangingPunct="1">
        <a:lnSpc>
          <a:spcPct val="90000"/>
        </a:lnSpc>
        <a:spcBef>
          <a:spcPts val="750"/>
        </a:spcBef>
        <a:buFont typeface="Wingdings" panose="05000000000000000000" pitchFamily="2" charset="2"/>
        <a:buChar char="§"/>
        <a:defRPr sz="2100" b="1" i="0" kern="1200">
          <a:solidFill>
            <a:schemeClr val="tx1"/>
          </a:solidFill>
          <a:latin typeface="Myriad Pro Cond" panose="020B0506030403020204" pitchFamily="34" charset="0"/>
          <a:ea typeface="+mn-ea"/>
          <a:cs typeface="+mn-cs"/>
        </a:defRPr>
      </a:lvl1pPr>
      <a:lvl2pPr marL="514350" indent="-171450" algn="l" defTabSz="685800" rtl="0" eaLnBrk="1" latinLnBrk="0" hangingPunct="1">
        <a:lnSpc>
          <a:spcPct val="90000"/>
        </a:lnSpc>
        <a:spcBef>
          <a:spcPts val="375"/>
        </a:spcBef>
        <a:buFont typeface="Myriad Pro Cond" panose="020B0706030403020204" pitchFamily="34" charset="0"/>
        <a:buChar char="−"/>
        <a:defRPr sz="1800" b="1" i="0" kern="1200">
          <a:solidFill>
            <a:schemeClr val="tx1"/>
          </a:solidFill>
          <a:latin typeface="Myriad Pro Cond" panose="020B0506030403020204" pitchFamily="34"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b="1" i="0" kern="1200">
          <a:solidFill>
            <a:schemeClr val="tx1"/>
          </a:solidFill>
          <a:latin typeface="Myriad Pro Cond" panose="020B0506030403020204" pitchFamily="34"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b="1" i="0" kern="1200">
          <a:solidFill>
            <a:schemeClr val="tx1"/>
          </a:solidFill>
          <a:latin typeface="Myriad Pro Cond" panose="020B0506030403020204" pitchFamily="34"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b="1" i="0" kern="1200">
          <a:solidFill>
            <a:schemeClr val="tx1"/>
          </a:solidFill>
          <a:latin typeface="Myriad Pro Cond" panose="020B0506030403020204" pitchFamily="34"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914400"/>
          </a:xfrm>
          <a:prstGeom prst="rect">
            <a:avLst/>
          </a:prstGeom>
        </p:spPr>
        <p:txBody>
          <a:bodyPr vert="horz" lIns="36576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52400" y="1143000"/>
            <a:ext cx="8839200" cy="5257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4"/>
          </p:nvPr>
        </p:nvSpPr>
        <p:spPr>
          <a:xfrm>
            <a:off x="7315200" y="6492875"/>
            <a:ext cx="1828800" cy="365125"/>
          </a:xfrm>
          <a:prstGeom prst="rect">
            <a:avLst/>
          </a:prstGeom>
          <a:solidFill>
            <a:schemeClr val="bg1"/>
          </a:solidFill>
        </p:spPr>
        <p:txBody>
          <a:bodyPr vert="horz" lIns="91440" tIns="45720" rIns="91440" bIns="45720" rtlCol="0" anchor="ctr"/>
          <a:lstStyle>
            <a:lvl1pPr algn="r">
              <a:defRPr sz="2400" b="1">
                <a:solidFill>
                  <a:srgbClr val="0070C0"/>
                </a:solidFill>
              </a:defRPr>
            </a:lvl1pPr>
          </a:lstStyle>
          <a:p>
            <a:fld id="{BA2D8F13-174C-467F-9D40-7DDEF70CAB8C}" type="slidenum">
              <a:rPr lang="en-US" smtClean="0"/>
              <a:pPr/>
              <a:t>‹#›</a:t>
            </a:fld>
            <a:endParaRPr lang="en-US"/>
          </a:p>
        </p:txBody>
      </p:sp>
    </p:spTree>
    <p:extLst>
      <p:ext uri="{BB962C8B-B14F-4D97-AF65-F5344CB8AC3E}">
        <p14:creationId xmlns:p14="http://schemas.microsoft.com/office/powerpoint/2010/main" val="1017970696"/>
      </p:ext>
    </p:extLst>
  </p:cSld>
  <p:clrMap bg1="lt1" tx1="dk1" bg2="lt2" tx2="dk2" accent1="accent1" accent2="accent2" accent3="accent3" accent4="accent4" accent5="accent5" accent6="accent6" hlink="hlink" folHlink="folHlink"/>
  <p:sldLayoutIdLst>
    <p:sldLayoutId id="2147489770" r:id="rId1"/>
    <p:sldLayoutId id="2147489771" r:id="rId2"/>
    <p:sldLayoutId id="2147489772" r:id="rId3"/>
    <p:sldLayoutId id="2147489773" r:id="rId4"/>
    <p:sldLayoutId id="2147489774" r:id="rId5"/>
    <p:sldLayoutId id="2147489775" r:id="rId6"/>
    <p:sldLayoutId id="2147489776" r:id="rId7"/>
    <p:sldLayoutId id="2147489777" r:id="rId8"/>
    <p:sldLayoutId id="2147489778" r:id="rId9"/>
    <p:sldLayoutId id="2147489779" r:id="rId10"/>
    <p:sldLayoutId id="2147489780" r:id="rId11"/>
    <p:sldLayoutId id="2147489781" r:id="rId12"/>
  </p:sldLayoutIdLst>
  <p:hf hdr="0" ftr="0" dt="0"/>
  <p:txStyles>
    <p:titleStyle>
      <a:lvl1pPr algn="l" defTabSz="914400" rtl="0" eaLnBrk="1" latinLnBrk="0" hangingPunct="1">
        <a:spcBef>
          <a:spcPct val="0"/>
        </a:spcBef>
        <a:buNone/>
        <a:defRPr sz="4000" b="1" kern="1200">
          <a:solidFill>
            <a:schemeClr val="tx1">
              <a:lumMod val="65000"/>
              <a:lumOff val="35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b="1" kern="1200">
          <a:solidFill>
            <a:schemeClr val="tx1">
              <a:lumMod val="65000"/>
              <a:lumOff val="35000"/>
            </a:schemeClr>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b="1" kern="1200">
          <a:solidFill>
            <a:schemeClr val="tx1">
              <a:lumMod val="65000"/>
              <a:lumOff val="35000"/>
            </a:schemeClr>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b="1" kern="1200">
          <a:solidFill>
            <a:schemeClr val="tx1">
              <a:lumMod val="65000"/>
              <a:lumOff val="35000"/>
            </a:schemeClr>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b="1"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51D48D-9BA1-4D8A-9201-0E58407A6C81}"/>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5047B755-18A1-4B6D-A51A-27521AA42E05}"/>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873F0FF-2B6F-426B-BDD4-8DDA6BBA5BF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42AF5001-1906-4894-A983-E8B7F7A63AA9}" type="datetime1">
              <a:rPr lang="en-US" smtClean="0"/>
              <a:t>1/18/23</a:t>
            </a:fld>
            <a:endParaRPr lang="en-US"/>
          </a:p>
        </p:txBody>
      </p:sp>
      <p:sp>
        <p:nvSpPr>
          <p:cNvPr id="5" name="Footer Placeholder 4">
            <a:extLst>
              <a:ext uri="{FF2B5EF4-FFF2-40B4-BE49-F238E27FC236}">
                <a16:creationId xmlns:a16="http://schemas.microsoft.com/office/drawing/2014/main" id="{7E2C5BFE-9F91-4309-9B29-3AA41155A65E}"/>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30FDED7-CE46-445B-8945-762C97F24824}"/>
              </a:ext>
            </a:extLst>
          </p:cNvPr>
          <p:cNvSpPr>
            <a:spLocks noGrp="1"/>
          </p:cNvSpPr>
          <p:nvPr>
            <p:ph type="sldNum" sz="quarter" idx="4"/>
          </p:nvPr>
        </p:nvSpPr>
        <p:spPr>
          <a:xfrm>
            <a:off x="6457950" y="6341603"/>
            <a:ext cx="2057400" cy="365125"/>
          </a:xfrm>
          <a:prstGeom prst="rect">
            <a:avLst/>
          </a:prstGeom>
        </p:spPr>
        <p:txBody>
          <a:bodyPr vert="horz" lIns="91440" tIns="45720" rIns="91440" bIns="45720" rtlCol="0" anchor="ctr"/>
          <a:lstStyle>
            <a:lvl1pPr algn="r">
              <a:defRPr sz="2100" b="1">
                <a:solidFill>
                  <a:srgbClr val="009900"/>
                </a:solidFill>
                <a:latin typeface="Myriad Pro Cond" panose="020B0506030403020204" pitchFamily="34" charset="0"/>
              </a:defRPr>
            </a:lvl1pPr>
          </a:lstStyle>
          <a:p>
            <a:fld id="{2C27E80B-A655-44B0-A6D9-E5EAFBEBB6E2}" type="slidenum">
              <a:rPr lang="en-US" smtClean="0"/>
              <a:pPr/>
              <a:t>‹#›</a:t>
            </a:fld>
            <a:endParaRPr lang="en-US" dirty="0"/>
          </a:p>
        </p:txBody>
      </p:sp>
    </p:spTree>
    <p:extLst>
      <p:ext uri="{BB962C8B-B14F-4D97-AF65-F5344CB8AC3E}">
        <p14:creationId xmlns:p14="http://schemas.microsoft.com/office/powerpoint/2010/main" val="2406893916"/>
      </p:ext>
    </p:extLst>
  </p:cSld>
  <p:clrMap bg1="lt1" tx1="dk1" bg2="lt2" tx2="dk2" accent1="accent1" accent2="accent2" accent3="accent3" accent4="accent4" accent5="accent5" accent6="accent6" hlink="hlink" folHlink="folHlink"/>
  <p:sldLayoutIdLst>
    <p:sldLayoutId id="2147489783" r:id="rId1"/>
    <p:sldLayoutId id="2147489784" r:id="rId2"/>
    <p:sldLayoutId id="2147489785" r:id="rId3"/>
    <p:sldLayoutId id="2147489786" r:id="rId4"/>
    <p:sldLayoutId id="2147489787" r:id="rId5"/>
    <p:sldLayoutId id="2147489788" r:id="rId6"/>
    <p:sldLayoutId id="2147489789" r:id="rId7"/>
    <p:sldLayoutId id="2147489790" r:id="rId8"/>
    <p:sldLayoutId id="2147489791" r:id="rId9"/>
    <p:sldLayoutId id="2147489792" r:id="rId10"/>
    <p:sldLayoutId id="2147489793" r:id="rId11"/>
  </p:sldLayoutIdLst>
  <p:hf hdr="0" ftr="0" dt="0"/>
  <p:txStyles>
    <p:titleStyle>
      <a:lvl1pPr algn="l" defTabSz="685800" rtl="0" eaLnBrk="1" latinLnBrk="0" hangingPunct="1">
        <a:lnSpc>
          <a:spcPct val="90000"/>
        </a:lnSpc>
        <a:spcBef>
          <a:spcPct val="0"/>
        </a:spcBef>
        <a:buNone/>
        <a:defRPr sz="3300" b="1" kern="1200">
          <a:solidFill>
            <a:srgbClr val="00547E"/>
          </a:solidFill>
          <a:latin typeface="Myriad Pro Cond" panose="020B0506030403020204" pitchFamily="34" charset="0"/>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b="1" kern="1200">
          <a:solidFill>
            <a:schemeClr val="tx1"/>
          </a:solidFill>
          <a:latin typeface="Myriad Pro Cond" panose="020B0506030403020204" pitchFamily="34" charset="0"/>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yriad Pro Cond" panose="020B0506030403020204" pitchFamily="34"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b="1" kern="1200">
          <a:solidFill>
            <a:schemeClr val="tx1"/>
          </a:solidFill>
          <a:latin typeface="Myriad Pro Cond" panose="020B0506030403020204" pitchFamily="34"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b="1" kern="1200">
          <a:solidFill>
            <a:schemeClr val="tx1"/>
          </a:solidFill>
          <a:latin typeface="Myriad Pro Cond" panose="020B0506030403020204" pitchFamily="34"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b="1" kern="1200">
          <a:solidFill>
            <a:schemeClr val="tx1"/>
          </a:solidFill>
          <a:latin typeface="Myriad Pro Cond" panose="020B0506030403020204" pitchFamily="34"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593367"/>
            <a:ext cx="8520600" cy="763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536633"/>
            <a:ext cx="8520600" cy="45552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9" y="6217623"/>
            <a:ext cx="548700" cy="5248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339030759"/>
      </p:ext>
    </p:extLst>
  </p:cSld>
  <p:clrMap bg1="lt1" tx1="dk1" bg2="dk2" tx2="lt2" accent1="accent1" accent2="accent2" accent3="accent3" accent4="accent4" accent5="accent5" accent6="accent6" hlink="hlink" folHlink="folHlink"/>
  <p:sldLayoutIdLst>
    <p:sldLayoutId id="2147489795" r:id="rId1"/>
    <p:sldLayoutId id="2147489796" r:id="rId2"/>
    <p:sldLayoutId id="2147489797" r:id="rId3"/>
    <p:sldLayoutId id="2147489798" r:id="rId4"/>
    <p:sldLayoutId id="2147489799" r:id="rId5"/>
    <p:sldLayoutId id="2147489800" r:id="rId6"/>
    <p:sldLayoutId id="2147489801" r:id="rId7"/>
    <p:sldLayoutId id="2147489802" r:id="rId8"/>
    <p:sldLayoutId id="2147489803" r:id="rId9"/>
    <p:sldLayoutId id="2147489804" r:id="rId10"/>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8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4"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162018782"/>
      </p:ext>
    </p:extLst>
  </p:cSld>
  <p:clrMap bg1="lt1" tx1="dk1" bg2="lt2" tx2="dk2" accent1="accent1" accent2="accent2" accent3="accent3" accent4="accent4" accent5="accent5" accent6="accent6" hlink="hlink" folHlink="folHlink"/>
  <p:sldLayoutIdLst>
    <p:sldLayoutId id="2147489806" r:id="rId1"/>
    <p:sldLayoutId id="2147489807" r:id="rId2"/>
    <p:sldLayoutId id="2147489808" r:id="rId3"/>
    <p:sldLayoutId id="2147489809" r:id="rId4"/>
    <p:sldLayoutId id="2147489810" r:id="rId5"/>
    <p:sldLayoutId id="2147489811" r:id="rId6"/>
    <p:sldLayoutId id="2147489812" r:id="rId7"/>
    <p:sldLayoutId id="2147489813" r:id="rId8"/>
    <p:sldLayoutId id="2147489814" r:id="rId9"/>
    <p:sldLayoutId id="2147489815" r:id="rId10"/>
    <p:sldLayoutId id="2147489816" r:id="rId11"/>
    <p:sldLayoutId id="2147489817" r:id="rId12"/>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1026">
            <a:extLst>
              <a:ext uri="{FF2B5EF4-FFF2-40B4-BE49-F238E27FC236}">
                <a16:creationId xmlns:a16="http://schemas.microsoft.com/office/drawing/2014/main" id="{905E7BDC-7850-0840-AE02-4CD684FE19E6}"/>
              </a:ext>
            </a:extLst>
          </p:cNvPr>
          <p:cNvSpPr>
            <a:spLocks noGrp="1" noChangeArrowheads="1"/>
          </p:cNvSpPr>
          <p:nvPr>
            <p:ph type="title"/>
          </p:nvPr>
        </p:nvSpPr>
        <p:spPr bwMode="auto">
          <a:xfrm>
            <a:off x="228600" y="152400"/>
            <a:ext cx="8610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4339" name="Rectangle 1027">
            <a:extLst>
              <a:ext uri="{FF2B5EF4-FFF2-40B4-BE49-F238E27FC236}">
                <a16:creationId xmlns:a16="http://schemas.microsoft.com/office/drawing/2014/main" id="{6E0880CC-46D8-144C-AB8F-FA38446BBE49}"/>
              </a:ext>
            </a:extLst>
          </p:cNvPr>
          <p:cNvSpPr>
            <a:spLocks noGrp="1" noChangeArrowheads="1"/>
          </p:cNvSpPr>
          <p:nvPr>
            <p:ph type="body" idx="1"/>
          </p:nvPr>
        </p:nvSpPr>
        <p:spPr bwMode="auto">
          <a:xfrm>
            <a:off x="228600" y="898525"/>
            <a:ext cx="8610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E2720296-8B91-D64B-9FD7-7AF64C732379}"/>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mj-lt"/>
                <a:ea typeface="+mn-ea"/>
                <a:cs typeface="+mn-cs"/>
              </a:defRPr>
            </a:lvl1pPr>
          </a:lstStyle>
          <a:p>
            <a:pPr>
              <a:defRPr/>
            </a:pPr>
            <a:endParaRPr lang="en-US" altLang="en-US"/>
          </a:p>
        </p:txBody>
      </p:sp>
      <p:sp>
        <p:nvSpPr>
          <p:cNvPr id="100358" name="Rectangle 1030">
            <a:extLst>
              <a:ext uri="{FF2B5EF4-FFF2-40B4-BE49-F238E27FC236}">
                <a16:creationId xmlns:a16="http://schemas.microsoft.com/office/drawing/2014/main" id="{39D3AC41-115F-0845-A7A4-47BF361B1873}"/>
              </a:ext>
            </a:extLst>
          </p:cNvPr>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charset="0"/>
                <a:ea typeface="ＭＳ Ｐゴシック" charset="-128"/>
              </a:defRPr>
            </a:lvl1pPr>
          </a:lstStyle>
          <a:p>
            <a:pPr>
              <a:defRPr/>
            </a:pPr>
            <a:fld id="{2E03388C-8DDE-5549-8BDC-829E3484E1EC}" type="slidenum">
              <a:rPr lang="en-US" altLang="en-US"/>
              <a:pPr>
                <a:defRPr/>
              </a:pPr>
              <a:t>‹#›</a:t>
            </a:fld>
            <a:endParaRPr lang="en-US" altLang="en-US"/>
          </a:p>
        </p:txBody>
      </p:sp>
      <p:sp>
        <p:nvSpPr>
          <p:cNvPr id="14342" name="Line 1032">
            <a:extLst>
              <a:ext uri="{FF2B5EF4-FFF2-40B4-BE49-F238E27FC236}">
                <a16:creationId xmlns:a16="http://schemas.microsoft.com/office/drawing/2014/main" id="{C35EBA84-E5B9-C34A-9AC4-3C109F724BD9}"/>
              </a:ext>
            </a:extLst>
          </p:cNvPr>
          <p:cNvSpPr>
            <a:spLocks noChangeShapeType="1"/>
          </p:cNvSpPr>
          <p:nvPr/>
        </p:nvSpPr>
        <p:spPr bwMode="auto">
          <a:xfrm>
            <a:off x="228600" y="6481763"/>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4343" name="Line 1033">
            <a:extLst>
              <a:ext uri="{FF2B5EF4-FFF2-40B4-BE49-F238E27FC236}">
                <a16:creationId xmlns:a16="http://schemas.microsoft.com/office/drawing/2014/main" id="{F5BD3987-485D-E042-8A19-7C18DF05F31E}"/>
              </a:ext>
            </a:extLst>
          </p:cNvPr>
          <p:cNvSpPr>
            <a:spLocks noChangeShapeType="1"/>
          </p:cNvSpPr>
          <p:nvPr userDrawn="1"/>
        </p:nvSpPr>
        <p:spPr bwMode="auto">
          <a:xfrm>
            <a:off x="228600" y="898525"/>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1427883387"/>
      </p:ext>
    </p:extLst>
  </p:cSld>
  <p:clrMap bg1="lt1" tx1="dk1" bg2="lt2" tx2="dk2" accent1="accent1" accent2="accent2" accent3="accent3" accent4="accent4" accent5="accent5" accent6="accent6" hlink="hlink" folHlink="folHlink"/>
  <p:sldLayoutIdLst>
    <p:sldLayoutId id="2147489819" r:id="rId1"/>
    <p:sldLayoutId id="2147489820" r:id="rId2"/>
    <p:sldLayoutId id="2147489821" r:id="rId3"/>
    <p:sldLayoutId id="2147489822" r:id="rId4"/>
    <p:sldLayoutId id="2147489823" r:id="rId5"/>
    <p:sldLayoutId id="2147489824" r:id="rId6"/>
    <p:sldLayoutId id="2147489825" r:id="rId7"/>
    <p:sldLayoutId id="2147489826" r:id="rId8"/>
    <p:sldLayoutId id="2147489827" r:id="rId9"/>
    <p:sldLayoutId id="2147489828" r:id="rId10"/>
    <p:sldLayoutId id="2147489829" r:id="rId11"/>
    <p:sldLayoutId id="2147489830"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898525"/>
            <a:ext cx="8610600" cy="5235575"/>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mj-lt"/>
                <a:ea typeface="+mn-ea"/>
                <a:cs typeface="+mn-cs"/>
              </a:defRPr>
            </a:lvl1pPr>
          </a:lstStyle>
          <a:p>
            <a:pPr eaLnBrk="1" hangingPunct="1">
              <a:defRPr/>
            </a:pPr>
            <a:endParaRPr lang="en-US" altLang="en-US"/>
          </a:p>
        </p:txBody>
      </p:sp>
      <p:sp>
        <p:nvSpPr>
          <p:cNvPr id="100358" name="Rectangle 1030"/>
          <p:cNvSpPr>
            <a:spLocks noGrp="1" noChangeArrowheads="1"/>
          </p:cNvSpPr>
          <p:nvPr>
            <p:ph type="sldNum" sz="quarter" idx="4"/>
          </p:nvPr>
        </p:nvSpPr>
        <p:spPr bwMode="auto">
          <a:xfrm>
            <a:off x="6777038" y="631825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eaLnBrk="1" hangingPunct="1"/>
            <a:fld id="{A7361BF2-EEC8-BD44-B1FF-0E6EA04503FC}" type="slidenum">
              <a:rPr lang="en-US" smtClean="0">
                <a:ea typeface="ＭＳ Ｐゴシック" charset="0"/>
                <a:cs typeface="Arial" charset="0"/>
              </a:rPr>
              <a:pPr eaLnBrk="1" hangingPunct="1"/>
              <a:t>‹#›</a:t>
            </a:fld>
            <a:endParaRPr lang="en-US">
              <a:ea typeface="ＭＳ Ｐゴシック" charset="0"/>
              <a:cs typeface="Arial" charset="0"/>
            </a:endParaRPr>
          </a:p>
        </p:txBody>
      </p:sp>
      <p:sp>
        <p:nvSpPr>
          <p:cNvPr id="100360" name="Line 1032"/>
          <p:cNvSpPr>
            <a:spLocks noChangeShapeType="1"/>
          </p:cNvSpPr>
          <p:nvPr/>
        </p:nvSpPr>
        <p:spPr bwMode="auto">
          <a:xfrm>
            <a:off x="228600" y="6481763"/>
            <a:ext cx="8610600" cy="0"/>
          </a:xfrm>
          <a:prstGeom prst="line">
            <a:avLst/>
          </a:prstGeom>
          <a:noFill/>
          <a:ln w="1905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sp>
        <p:nvSpPr>
          <p:cNvPr id="100361" name="Line 1033"/>
          <p:cNvSpPr>
            <a:spLocks noChangeShapeType="1"/>
          </p:cNvSpPr>
          <p:nvPr userDrawn="1"/>
        </p:nvSpPr>
        <p:spPr bwMode="auto">
          <a:xfrm>
            <a:off x="228600" y="898525"/>
            <a:ext cx="8610600" cy="0"/>
          </a:xfrm>
          <a:prstGeom prst="line">
            <a:avLst/>
          </a:prstGeom>
          <a:noFill/>
          <a:ln w="19050">
            <a:solidFill>
              <a:schemeClr val="accent1"/>
            </a:solidFill>
            <a:round/>
            <a:headEnd/>
            <a:tailEnd/>
          </a:ln>
          <a:effectLst/>
        </p:spPr>
        <p:txBody>
          <a:bodyPr/>
          <a:lstStyle/>
          <a:p>
            <a:pPr eaLnBrk="1" hangingPunct="1">
              <a:defRPr/>
            </a:pPr>
            <a:endParaRPr lang="en-US">
              <a:solidFill>
                <a:srgbClr val="000000"/>
              </a:solidFill>
              <a:latin typeface="Arial" pitchFamily="34" charset="0"/>
              <a:ea typeface="ＭＳ Ｐゴシック" charset="0"/>
              <a:cs typeface="Arial" charset="0"/>
            </a:endParaRPr>
          </a:p>
        </p:txBody>
      </p:sp>
      <p:pic>
        <p:nvPicPr>
          <p:cNvPr id="8" name="Picture 7" descr="safari.png"/>
          <p:cNvPicPr>
            <a:picLocks noChangeAspect="1"/>
          </p:cNvPicPr>
          <p:nvPr userDrawn="1"/>
        </p:nvPicPr>
        <p:blipFill>
          <a:blip r:embed="rId14" cstate="print"/>
          <a:stretch>
            <a:fillRect/>
          </a:stretch>
        </p:blipFill>
        <p:spPr>
          <a:xfrm>
            <a:off x="179512" y="6500854"/>
            <a:ext cx="1080120" cy="312522"/>
          </a:xfrm>
          <a:prstGeom prst="rect">
            <a:avLst/>
          </a:prstGeom>
        </p:spPr>
      </p:pic>
    </p:spTree>
    <p:extLst>
      <p:ext uri="{BB962C8B-B14F-4D97-AF65-F5344CB8AC3E}">
        <p14:creationId xmlns:p14="http://schemas.microsoft.com/office/powerpoint/2010/main" val="1067412566"/>
      </p:ext>
    </p:extLst>
  </p:cSld>
  <p:clrMap bg1="lt1" tx1="dk1" bg2="lt2" tx2="dk2" accent1="accent1" accent2="accent2" accent3="accent3" accent4="accent4" accent5="accent5" accent6="accent6" hlink="hlink" folHlink="folHlink"/>
  <p:sldLayoutIdLst>
    <p:sldLayoutId id="2147489844" r:id="rId1"/>
    <p:sldLayoutId id="2147489845" r:id="rId2"/>
    <p:sldLayoutId id="2147489846" r:id="rId3"/>
    <p:sldLayoutId id="2147489847" r:id="rId4"/>
    <p:sldLayoutId id="2147489848" r:id="rId5"/>
    <p:sldLayoutId id="2147489849" r:id="rId6"/>
    <p:sldLayoutId id="2147489850" r:id="rId7"/>
    <p:sldLayoutId id="2147489851" r:id="rId8"/>
    <p:sldLayoutId id="2147489852" r:id="rId9"/>
    <p:sldLayoutId id="2147489853" r:id="rId10"/>
    <p:sldLayoutId id="2147489854" r:id="rId11"/>
    <p:sldLayoutId id="2147489855"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5" charset="-128"/>
          <a:cs typeface="ＭＳ Ｐゴシック" pitchFamily="-105" charset="-128"/>
        </a:defRPr>
      </a:lvl1pPr>
      <a:lvl2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2pPr>
      <a:lvl3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3pPr>
      <a:lvl4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4pPr>
      <a:lvl5pPr algn="l" rtl="0" eaLnBrk="0" fontAlgn="base" hangingPunct="0">
        <a:spcBef>
          <a:spcPct val="0"/>
        </a:spcBef>
        <a:spcAft>
          <a:spcPct val="0"/>
        </a:spcAft>
        <a:defRPr sz="4000">
          <a:solidFill>
            <a:schemeClr val="tx2"/>
          </a:solidFill>
          <a:latin typeface="Garamond" pitchFamily="18" charset="0"/>
          <a:ea typeface="ＭＳ Ｐゴシック" pitchFamily="-105" charset="-128"/>
          <a:cs typeface="ＭＳ Ｐゴシック" pitchFamily="-105" charset="-128"/>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5" charset="-128"/>
          <a:cs typeface="ＭＳ Ｐゴシック" pitchFamily="-105"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5"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5"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5"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5"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6.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0"/>
        <p:cNvGrpSpPr/>
        <p:nvPr/>
      </p:nvGrpSpPr>
      <p:grpSpPr>
        <a:xfrm>
          <a:off x="0" y="0"/>
          <a:ext cx="0" cy="0"/>
          <a:chOff x="0" y="0"/>
          <a:chExt cx="0" cy="0"/>
        </a:xfrm>
      </p:grpSpPr>
      <p:sp>
        <p:nvSpPr>
          <p:cNvPr id="51" name="Google Shape;51;p13"/>
          <p:cNvSpPr txBox="1">
            <a:spLocks noGrp="1"/>
          </p:cNvSpPr>
          <p:nvPr>
            <p:ph type="title"/>
          </p:nvPr>
        </p:nvSpPr>
        <p:spPr>
          <a:xfrm>
            <a:off x="628650" y="365125"/>
            <a:ext cx="7886700" cy="1325563"/>
          </a:xfrm>
          <a:prstGeom prst="rect">
            <a:avLst/>
          </a:prstGeom>
          <a:noFill/>
          <a:ln>
            <a:noFill/>
          </a:ln>
        </p:spPr>
        <p:txBody>
          <a:bodyPr spcFirstLastPara="1" wrap="square" lIns="68575" tIns="34275" rIns="68575" bIns="34275" anchor="ctr" anchorCtr="0">
            <a:normAutofit/>
          </a:bodyPr>
          <a:lstStyle>
            <a:lvl1pPr marR="0" lvl="0" algn="l" rtl="0">
              <a:lnSpc>
                <a:spcPct val="90000"/>
              </a:lnSpc>
              <a:spcBef>
                <a:spcPts val="0"/>
              </a:spcBef>
              <a:spcAft>
                <a:spcPts val="0"/>
              </a:spcAft>
              <a:buClr>
                <a:schemeClr val="dk1"/>
              </a:buClr>
              <a:buSzPts val="3300"/>
              <a:buFont typeface="Calibri"/>
              <a:buNone/>
              <a:defRPr sz="3300" b="0" i="0" u="none" strike="noStrike" cap="none">
                <a:solidFill>
                  <a:schemeClr val="dk1"/>
                </a:solidFill>
                <a:latin typeface="Calibri"/>
                <a:ea typeface="Calibri"/>
                <a:cs typeface="Calibri"/>
                <a:sym typeface="Calibri"/>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a:endParaRPr/>
          </a:p>
        </p:txBody>
      </p:sp>
      <p:sp>
        <p:nvSpPr>
          <p:cNvPr id="52" name="Google Shape;52;p13"/>
          <p:cNvSpPr txBox="1">
            <a:spLocks noGrp="1"/>
          </p:cNvSpPr>
          <p:nvPr>
            <p:ph type="body" idx="1"/>
          </p:nvPr>
        </p:nvSpPr>
        <p:spPr>
          <a:xfrm>
            <a:off x="628650" y="1825625"/>
            <a:ext cx="7886700" cy="4351339"/>
          </a:xfrm>
          <a:prstGeom prst="rect">
            <a:avLst/>
          </a:prstGeom>
          <a:noFill/>
          <a:ln>
            <a:noFill/>
          </a:ln>
        </p:spPr>
        <p:txBody>
          <a:bodyPr spcFirstLastPara="1" wrap="square" lIns="68575" tIns="34275" rIns="68575" bIns="34275" anchor="t" anchorCtr="0">
            <a:normAutofit/>
          </a:bodyPr>
          <a:lstStyle>
            <a:lvl1pPr marL="457200" marR="0" lvl="0" indent="-361950" algn="l" rtl="0">
              <a:lnSpc>
                <a:spcPct val="90000"/>
              </a:lnSpc>
              <a:spcBef>
                <a:spcPts val="800"/>
              </a:spcBef>
              <a:spcAft>
                <a:spcPts val="0"/>
              </a:spcAft>
              <a:buClr>
                <a:schemeClr val="dk1"/>
              </a:buClr>
              <a:buSzPts val="2100"/>
              <a:buFont typeface="Arial"/>
              <a:buChar char="•"/>
              <a:defRPr sz="21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4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2pPr>
            <a:lvl3pPr marL="1371600" marR="0" lvl="2" indent="-323850" algn="l" rtl="0">
              <a:lnSpc>
                <a:spcPct val="90000"/>
              </a:lnSpc>
              <a:spcBef>
                <a:spcPts val="400"/>
              </a:spcBef>
              <a:spcAft>
                <a:spcPts val="0"/>
              </a:spcAft>
              <a:buClr>
                <a:schemeClr val="dk1"/>
              </a:buClr>
              <a:buSzPts val="1500"/>
              <a:buFont typeface="Arial"/>
              <a:buChar char="•"/>
              <a:defRPr sz="1500" b="0" i="0" u="none" strike="noStrike" cap="none">
                <a:solidFill>
                  <a:schemeClr val="dk1"/>
                </a:solidFill>
                <a:latin typeface="Calibri"/>
                <a:ea typeface="Calibri"/>
                <a:cs typeface="Calibri"/>
                <a:sym typeface="Calibri"/>
              </a:defRPr>
            </a:lvl3pPr>
            <a:lvl4pPr marL="1828800" marR="0" lvl="3"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4pPr>
            <a:lvl5pPr marL="2286000" marR="0" lvl="4"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5pPr>
            <a:lvl6pPr marL="2743200" marR="0" lvl="5"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6pPr>
            <a:lvl7pPr marL="3200400" marR="0" lvl="6"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7pPr>
            <a:lvl8pPr marL="3657600" marR="0" lvl="7"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8pPr>
            <a:lvl9pPr marL="4114800" marR="0" lvl="8"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9pPr>
          </a:lstStyle>
          <a:p>
            <a:endParaRPr/>
          </a:p>
        </p:txBody>
      </p:sp>
      <p:sp>
        <p:nvSpPr>
          <p:cNvPr id="53" name="Google Shape;53;p13"/>
          <p:cNvSpPr txBox="1">
            <a:spLocks noGrp="1"/>
          </p:cNvSpPr>
          <p:nvPr>
            <p:ph type="dt" idx="10"/>
          </p:nvPr>
        </p:nvSpPr>
        <p:spPr>
          <a:xfrm>
            <a:off x="628650" y="6356351"/>
            <a:ext cx="2057400" cy="365125"/>
          </a:xfrm>
          <a:prstGeom prst="rect">
            <a:avLst/>
          </a:prstGeom>
          <a:noFill/>
          <a:ln>
            <a:noFill/>
          </a:ln>
        </p:spPr>
        <p:txBody>
          <a:bodyPr spcFirstLastPara="1" wrap="square" lIns="68575" tIns="34275" rIns="68575" bIns="34275" anchor="ctr" anchorCtr="0">
            <a:noAutofit/>
          </a:bodyPr>
          <a:lstStyle>
            <a:lvl1pPr marR="0" lvl="0" algn="l" rtl="0">
              <a:spcBef>
                <a:spcPts val="0"/>
              </a:spcBef>
              <a:spcAft>
                <a:spcPts val="0"/>
              </a:spcAft>
              <a:buSzPts val="1100"/>
              <a:buNone/>
              <a:defRPr sz="9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9pPr>
          </a:lstStyle>
          <a:p>
            <a:endParaRPr/>
          </a:p>
        </p:txBody>
      </p:sp>
      <p:sp>
        <p:nvSpPr>
          <p:cNvPr id="54" name="Google Shape;54;p13"/>
          <p:cNvSpPr txBox="1">
            <a:spLocks noGrp="1"/>
          </p:cNvSpPr>
          <p:nvPr>
            <p:ph type="ftr" idx="11"/>
          </p:nvPr>
        </p:nvSpPr>
        <p:spPr>
          <a:xfrm>
            <a:off x="3028950" y="6356351"/>
            <a:ext cx="3086100" cy="365125"/>
          </a:xfrm>
          <a:prstGeom prst="rect">
            <a:avLst/>
          </a:prstGeom>
          <a:noFill/>
          <a:ln>
            <a:noFill/>
          </a:ln>
        </p:spPr>
        <p:txBody>
          <a:bodyPr spcFirstLastPara="1" wrap="square" lIns="68575" tIns="34275" rIns="68575" bIns="34275" anchor="ctr" anchorCtr="0">
            <a:noAutofit/>
          </a:bodyPr>
          <a:lstStyle>
            <a:lvl1pPr marR="0" lvl="0" algn="ctr" rtl="0">
              <a:spcBef>
                <a:spcPts val="0"/>
              </a:spcBef>
              <a:spcAft>
                <a:spcPts val="0"/>
              </a:spcAft>
              <a:buSzPts val="1100"/>
              <a:buNone/>
              <a:defRPr sz="9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100"/>
              <a:buNone/>
              <a:defRPr sz="1400" b="0" i="0" u="none" strike="noStrike" cap="none">
                <a:solidFill>
                  <a:schemeClr val="dk1"/>
                </a:solidFill>
                <a:latin typeface="Calibri"/>
                <a:ea typeface="Calibri"/>
                <a:cs typeface="Calibri"/>
                <a:sym typeface="Calibri"/>
              </a:defRPr>
            </a:lvl9pPr>
          </a:lstStyle>
          <a:p>
            <a:endParaRPr/>
          </a:p>
        </p:txBody>
      </p:sp>
      <p:sp>
        <p:nvSpPr>
          <p:cNvPr id="55" name="Google Shape;55;p13"/>
          <p:cNvSpPr txBox="1">
            <a:spLocks noGrp="1"/>
          </p:cNvSpPr>
          <p:nvPr>
            <p:ph type="sldNum" idx="12"/>
          </p:nvPr>
        </p:nvSpPr>
        <p:spPr>
          <a:xfrm>
            <a:off x="6457950" y="6356351"/>
            <a:ext cx="2057400" cy="365125"/>
          </a:xfrm>
          <a:prstGeom prst="rect">
            <a:avLst/>
          </a:prstGeom>
          <a:noFill/>
          <a:ln>
            <a:noFill/>
          </a:ln>
        </p:spPr>
        <p:txBody>
          <a:bodyPr spcFirstLastPara="1" wrap="square" lIns="68575" tIns="34275" rIns="68575" bIns="34275" anchor="ctr" anchorCtr="0">
            <a:noAutofit/>
          </a:bodyPr>
          <a:lstStyle>
            <a:lvl1pPr marL="0" marR="0" lvl="0" indent="0" algn="r" rtl="0">
              <a:spcBef>
                <a:spcPts val="0"/>
              </a:spcBef>
              <a:buNone/>
              <a:defRPr sz="900" b="0" i="0" u="none" strike="noStrike" cap="none">
                <a:solidFill>
                  <a:srgbClr val="888888"/>
                </a:solidFill>
                <a:latin typeface="Calibri"/>
                <a:ea typeface="Calibri"/>
                <a:cs typeface="Calibri"/>
                <a:sym typeface="Calibri"/>
              </a:defRPr>
            </a:lvl1pPr>
            <a:lvl2pPr marL="0" marR="0" lvl="1" indent="0" algn="r" rtl="0">
              <a:spcBef>
                <a:spcPts val="0"/>
              </a:spcBef>
              <a:buNone/>
              <a:defRPr sz="900" b="0" i="0" u="none" strike="noStrike" cap="none">
                <a:solidFill>
                  <a:srgbClr val="888888"/>
                </a:solidFill>
                <a:latin typeface="Calibri"/>
                <a:ea typeface="Calibri"/>
                <a:cs typeface="Calibri"/>
                <a:sym typeface="Calibri"/>
              </a:defRPr>
            </a:lvl2pPr>
            <a:lvl3pPr marL="0" marR="0" lvl="2" indent="0" algn="r" rtl="0">
              <a:spcBef>
                <a:spcPts val="0"/>
              </a:spcBef>
              <a:buNone/>
              <a:defRPr sz="900" b="0" i="0" u="none" strike="noStrike" cap="none">
                <a:solidFill>
                  <a:srgbClr val="888888"/>
                </a:solidFill>
                <a:latin typeface="Calibri"/>
                <a:ea typeface="Calibri"/>
                <a:cs typeface="Calibri"/>
                <a:sym typeface="Calibri"/>
              </a:defRPr>
            </a:lvl3pPr>
            <a:lvl4pPr marL="0" marR="0" lvl="3" indent="0" algn="r" rtl="0">
              <a:spcBef>
                <a:spcPts val="0"/>
              </a:spcBef>
              <a:buNone/>
              <a:defRPr sz="900" b="0" i="0" u="none" strike="noStrike" cap="none">
                <a:solidFill>
                  <a:srgbClr val="888888"/>
                </a:solidFill>
                <a:latin typeface="Calibri"/>
                <a:ea typeface="Calibri"/>
                <a:cs typeface="Calibri"/>
                <a:sym typeface="Calibri"/>
              </a:defRPr>
            </a:lvl4pPr>
            <a:lvl5pPr marL="0" marR="0" lvl="4" indent="0" algn="r" rtl="0">
              <a:spcBef>
                <a:spcPts val="0"/>
              </a:spcBef>
              <a:buNone/>
              <a:defRPr sz="900" b="0" i="0" u="none" strike="noStrike" cap="none">
                <a:solidFill>
                  <a:srgbClr val="888888"/>
                </a:solidFill>
                <a:latin typeface="Calibri"/>
                <a:ea typeface="Calibri"/>
                <a:cs typeface="Calibri"/>
                <a:sym typeface="Calibri"/>
              </a:defRPr>
            </a:lvl5pPr>
            <a:lvl6pPr marL="0" marR="0" lvl="5" indent="0" algn="r" rtl="0">
              <a:spcBef>
                <a:spcPts val="0"/>
              </a:spcBef>
              <a:buNone/>
              <a:defRPr sz="900" b="0" i="0" u="none" strike="noStrike" cap="none">
                <a:solidFill>
                  <a:srgbClr val="888888"/>
                </a:solidFill>
                <a:latin typeface="Calibri"/>
                <a:ea typeface="Calibri"/>
                <a:cs typeface="Calibri"/>
                <a:sym typeface="Calibri"/>
              </a:defRPr>
            </a:lvl6pPr>
            <a:lvl7pPr marL="0" marR="0" lvl="6" indent="0" algn="r" rtl="0">
              <a:spcBef>
                <a:spcPts val="0"/>
              </a:spcBef>
              <a:buNone/>
              <a:defRPr sz="900" b="0" i="0" u="none" strike="noStrike" cap="none">
                <a:solidFill>
                  <a:srgbClr val="888888"/>
                </a:solidFill>
                <a:latin typeface="Calibri"/>
                <a:ea typeface="Calibri"/>
                <a:cs typeface="Calibri"/>
                <a:sym typeface="Calibri"/>
              </a:defRPr>
            </a:lvl7pPr>
            <a:lvl8pPr marL="0" marR="0" lvl="7" indent="0" algn="r" rtl="0">
              <a:spcBef>
                <a:spcPts val="0"/>
              </a:spcBef>
              <a:buNone/>
              <a:defRPr sz="900" b="0" i="0" u="none" strike="noStrike" cap="none">
                <a:solidFill>
                  <a:srgbClr val="888888"/>
                </a:solidFill>
                <a:latin typeface="Calibri"/>
                <a:ea typeface="Calibri"/>
                <a:cs typeface="Calibri"/>
                <a:sym typeface="Calibri"/>
              </a:defRPr>
            </a:lvl8pPr>
            <a:lvl9pPr marL="0" marR="0" lvl="8" indent="0" algn="r" rtl="0">
              <a:spcBef>
                <a:spcPts val="0"/>
              </a:spcBef>
              <a:buNone/>
              <a:defRPr sz="900" b="0" i="0" u="none" strike="noStrike" cap="none">
                <a:solidFill>
                  <a:srgbClr val="888888"/>
                </a:solidFill>
                <a:latin typeface="Calibri"/>
                <a:ea typeface="Calibri"/>
                <a:cs typeface="Calibri"/>
                <a:sym typeface="Calibri"/>
              </a:defRPr>
            </a:lvl9pPr>
          </a:lstStyle>
          <a:p>
            <a:fld id="{00000000-1234-1234-1234-123412341234}" type="slidenum">
              <a:rPr lang="en" smtClean="0"/>
              <a:pPr/>
              <a:t>‹#›</a:t>
            </a:fld>
            <a:endParaRPr lang="en"/>
          </a:p>
        </p:txBody>
      </p:sp>
      <p:sp>
        <p:nvSpPr>
          <p:cNvPr id="2" name="hl">
            <a:extLst>
              <a:ext uri="{FF2B5EF4-FFF2-40B4-BE49-F238E27FC236}">
                <a16:creationId xmlns:a16="http://schemas.microsoft.com/office/drawing/2014/main" id="{EDF58919-39EB-4252-A5A0-EEA3434236DF}"/>
              </a:ext>
            </a:extLst>
          </p:cNvPr>
          <p:cNvSpPr txBox="1"/>
          <p:nvPr userDrawn="1"/>
        </p:nvSpPr>
        <p:spPr>
          <a:xfrm>
            <a:off x="0" y="0"/>
            <a:ext cx="9144000" cy="369332"/>
          </a:xfrm>
          <a:prstGeom prst="rect">
            <a:avLst/>
          </a:prstGeom>
          <a:noFill/>
        </p:spPr>
        <p:txBody>
          <a:bodyPr vert="horz" rtlCol="0">
            <a:spAutoFit/>
          </a:bodyPr>
          <a:lstStyle/>
          <a:p>
            <a:endParaRPr lang="en-US" sz="1800">
              <a:solidFill>
                <a:srgbClr val="000000"/>
              </a:solidFill>
            </a:endParaRPr>
          </a:p>
        </p:txBody>
      </p:sp>
      <p:sp>
        <p:nvSpPr>
          <p:cNvPr id="3" name="fl">
            <a:extLst>
              <a:ext uri="{FF2B5EF4-FFF2-40B4-BE49-F238E27FC236}">
                <a16:creationId xmlns:a16="http://schemas.microsoft.com/office/drawing/2014/main" id="{3405171B-DB66-41E3-A235-64065E483A80}"/>
              </a:ext>
            </a:extLst>
          </p:cNvPr>
          <p:cNvSpPr txBox="1"/>
          <p:nvPr userDrawn="1"/>
        </p:nvSpPr>
        <p:spPr>
          <a:xfrm>
            <a:off x="0" y="6319520"/>
            <a:ext cx="9144000" cy="369332"/>
          </a:xfrm>
          <a:prstGeom prst="rect">
            <a:avLst/>
          </a:prstGeom>
          <a:noFill/>
        </p:spPr>
        <p:txBody>
          <a:bodyPr vert="horz" rtlCol="0">
            <a:spAutoFit/>
          </a:bodyPr>
          <a:lstStyle/>
          <a:p>
            <a:endParaRPr lang="en-US" sz="1800">
              <a:solidFill>
                <a:srgbClr val="000000"/>
              </a:solidFill>
            </a:endParaRPr>
          </a:p>
        </p:txBody>
      </p:sp>
    </p:spTree>
    <p:extLst>
      <p:ext uri="{BB962C8B-B14F-4D97-AF65-F5344CB8AC3E}">
        <p14:creationId xmlns:p14="http://schemas.microsoft.com/office/powerpoint/2010/main" val="3419451930"/>
      </p:ext>
    </p:extLst>
  </p:cSld>
  <p:clrMap bg1="lt1" tx1="dk1" bg2="dk2" tx2="lt2" accent1="accent1" accent2="accent2" accent3="accent3" accent4="accent4" accent5="accent5" accent6="accent6" hlink="hlink" folHlink="folHlink"/>
  <p:sldLayoutIdLst>
    <p:sldLayoutId id="2147489857" r:id="rId1"/>
    <p:sldLayoutId id="2147489858" r:id="rId2"/>
    <p:sldLayoutId id="2147489859" r:id="rId3"/>
    <p:sldLayoutId id="2147489860" r:id="rId4"/>
    <p:sldLayoutId id="2147489861" r:id="rId5"/>
    <p:sldLayoutId id="2147489862" r:id="rId6"/>
    <p:sldLayoutId id="2147489863" r:id="rId7"/>
    <p:sldLayoutId id="2147489864" r:id="rId8"/>
    <p:sldLayoutId id="2147489865" r:id="rId9"/>
    <p:sldLayoutId id="2147489866" r:id="rId10"/>
    <p:sldLayoutId id="2147489867" r:id="rId11"/>
    <p:sldLayoutId id="2147489868" r:id="rId12"/>
    <p:sldLayoutId id="2147489869"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87.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5"/>
        <p:cNvGrpSpPr/>
        <p:nvPr/>
      </p:nvGrpSpPr>
      <p:grpSpPr>
        <a:xfrm>
          <a:off x="0" y="0"/>
          <a:ext cx="0" cy="0"/>
          <a:chOff x="0" y="0"/>
          <a:chExt cx="0" cy="0"/>
        </a:xfrm>
      </p:grpSpPr>
      <p:sp>
        <p:nvSpPr>
          <p:cNvPr id="136" name="Google Shape;136;p27"/>
          <p:cNvSpPr txBox="1">
            <a:spLocks noGrp="1"/>
          </p:cNvSpPr>
          <p:nvPr>
            <p:ph type="title"/>
          </p:nvPr>
        </p:nvSpPr>
        <p:spPr>
          <a:xfrm>
            <a:off x="628650" y="365127"/>
            <a:ext cx="7886700" cy="79000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Lato Black"/>
              <a:buNone/>
              <a:defRPr sz="4400" b="1" i="0" u="none" strike="noStrike" cap="none">
                <a:solidFill>
                  <a:schemeClr val="dk1"/>
                </a:solidFill>
                <a:latin typeface="Lato Black"/>
                <a:ea typeface="Lato Black"/>
                <a:cs typeface="Lato Black"/>
                <a:sym typeface="Lato Black"/>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a:endParaRPr/>
          </a:p>
        </p:txBody>
      </p:sp>
      <p:sp>
        <p:nvSpPr>
          <p:cNvPr id="137" name="Google Shape;137;p27"/>
          <p:cNvSpPr txBox="1">
            <a:spLocks noGrp="1"/>
          </p:cNvSpPr>
          <p:nvPr>
            <p:ph type="body" idx="1"/>
          </p:nvPr>
        </p:nvSpPr>
        <p:spPr>
          <a:xfrm>
            <a:off x="628650" y="1253331"/>
            <a:ext cx="7886700" cy="5003200"/>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Lato"/>
                <a:ea typeface="Lato"/>
                <a:cs typeface="Lato"/>
                <a:sym typeface="Lato"/>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Lato"/>
                <a:ea typeface="Lato"/>
                <a:cs typeface="Lato"/>
                <a:sym typeface="Lato"/>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Lato"/>
                <a:ea typeface="Lato"/>
                <a:cs typeface="Lato"/>
                <a:sym typeface="Lato"/>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ato"/>
                <a:ea typeface="Lato"/>
                <a:cs typeface="Lato"/>
                <a:sym typeface="Lato"/>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Lato"/>
                <a:ea typeface="Lato"/>
                <a:cs typeface="Lato"/>
                <a:sym typeface="Lato"/>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38" name="Google Shape;138;p27"/>
          <p:cNvSpPr txBox="1">
            <a:spLocks noGrp="1"/>
          </p:cNvSpPr>
          <p:nvPr>
            <p:ph type="dt" idx="10"/>
          </p:nvPr>
        </p:nvSpPr>
        <p:spPr>
          <a:xfrm>
            <a:off x="628650" y="6356351"/>
            <a:ext cx="2057400" cy="365200"/>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9" name="Google Shape;139;p27"/>
          <p:cNvSpPr txBox="1">
            <a:spLocks noGrp="1"/>
          </p:cNvSpPr>
          <p:nvPr>
            <p:ph type="ftr" idx="11"/>
          </p:nvPr>
        </p:nvSpPr>
        <p:spPr>
          <a:xfrm>
            <a:off x="3028950" y="6356351"/>
            <a:ext cx="3086100" cy="36520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0" name="Google Shape;140;p27"/>
          <p:cNvSpPr txBox="1">
            <a:spLocks noGrp="1"/>
          </p:cNvSpPr>
          <p:nvPr>
            <p:ph type="sldNum" idx="12"/>
          </p:nvPr>
        </p:nvSpPr>
        <p:spPr>
          <a:xfrm>
            <a:off x="6457950" y="6356351"/>
            <a:ext cx="2057400" cy="365200"/>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fld id="{00000000-1234-1234-1234-123412341234}" type="slidenum">
              <a:rPr lang="en" smtClean="0"/>
              <a:pPr/>
              <a:t>‹#›</a:t>
            </a:fld>
            <a:endParaRPr lang="en"/>
          </a:p>
        </p:txBody>
      </p:sp>
      <p:sp>
        <p:nvSpPr>
          <p:cNvPr id="2" name="hl">
            <a:extLst>
              <a:ext uri="{FF2B5EF4-FFF2-40B4-BE49-F238E27FC236}">
                <a16:creationId xmlns:a16="http://schemas.microsoft.com/office/drawing/2014/main" id="{C2FE6794-CD26-4778-BF6F-326412E2130E}"/>
              </a:ext>
            </a:extLst>
          </p:cNvPr>
          <p:cNvSpPr txBox="1"/>
          <p:nvPr userDrawn="1"/>
        </p:nvSpPr>
        <p:spPr>
          <a:xfrm>
            <a:off x="0" y="0"/>
            <a:ext cx="9144000" cy="369332"/>
          </a:xfrm>
          <a:prstGeom prst="rect">
            <a:avLst/>
          </a:prstGeom>
          <a:noFill/>
        </p:spPr>
        <p:txBody>
          <a:bodyPr vert="horz" rtlCol="0">
            <a:spAutoFit/>
          </a:bodyPr>
          <a:lstStyle/>
          <a:p>
            <a:endParaRPr lang="en-US" sz="1800">
              <a:solidFill>
                <a:srgbClr val="000000"/>
              </a:solidFill>
            </a:endParaRPr>
          </a:p>
        </p:txBody>
      </p:sp>
      <p:sp>
        <p:nvSpPr>
          <p:cNvPr id="3" name="fl">
            <a:extLst>
              <a:ext uri="{FF2B5EF4-FFF2-40B4-BE49-F238E27FC236}">
                <a16:creationId xmlns:a16="http://schemas.microsoft.com/office/drawing/2014/main" id="{FC2782CB-D659-454E-AD8B-89F1928CD3C7}"/>
              </a:ext>
            </a:extLst>
          </p:cNvPr>
          <p:cNvSpPr txBox="1"/>
          <p:nvPr userDrawn="1"/>
        </p:nvSpPr>
        <p:spPr>
          <a:xfrm>
            <a:off x="0" y="6319520"/>
            <a:ext cx="9144000" cy="369332"/>
          </a:xfrm>
          <a:prstGeom prst="rect">
            <a:avLst/>
          </a:prstGeom>
          <a:noFill/>
        </p:spPr>
        <p:txBody>
          <a:bodyPr vert="horz" rtlCol="0">
            <a:spAutoFit/>
          </a:bodyPr>
          <a:lstStyle/>
          <a:p>
            <a:endParaRPr lang="en-US" sz="1800">
              <a:solidFill>
                <a:srgbClr val="000000"/>
              </a:solidFill>
            </a:endParaRPr>
          </a:p>
        </p:txBody>
      </p:sp>
    </p:spTree>
    <p:extLst>
      <p:ext uri="{BB962C8B-B14F-4D97-AF65-F5344CB8AC3E}">
        <p14:creationId xmlns:p14="http://schemas.microsoft.com/office/powerpoint/2010/main" val="51450618"/>
      </p:ext>
    </p:extLst>
  </p:cSld>
  <p:clrMap bg1="lt1" tx1="dk1" bg2="dk2" tx2="lt2" accent1="accent1" accent2="accent2" accent3="accent3" accent4="accent4" accent5="accent5" accent6="accent6" hlink="hlink" folHlink="folHlink"/>
  <p:sldLayoutIdLst>
    <p:sldLayoutId id="2147489871" r:id="rId1"/>
    <p:sldLayoutId id="2147489872" r:id="rId2"/>
    <p:sldLayoutId id="2147489873" r:id="rId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8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914400"/>
          </a:xfrm>
          <a:prstGeom prst="rect">
            <a:avLst/>
          </a:prstGeom>
        </p:spPr>
        <p:txBody>
          <a:bodyPr vert="horz" lIns="36576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52400" y="1143000"/>
            <a:ext cx="8839200" cy="5257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4"/>
          </p:nvPr>
        </p:nvSpPr>
        <p:spPr>
          <a:xfrm>
            <a:off x="7315200" y="6492883"/>
            <a:ext cx="1828800" cy="365125"/>
          </a:xfrm>
          <a:prstGeom prst="rect">
            <a:avLst/>
          </a:prstGeom>
          <a:solidFill>
            <a:schemeClr val="bg1"/>
          </a:solidFill>
        </p:spPr>
        <p:txBody>
          <a:bodyPr vert="horz" lIns="91440" tIns="45720" rIns="91440" bIns="45720" rtlCol="0" anchor="ctr"/>
          <a:lstStyle>
            <a:lvl1pPr algn="r">
              <a:defRPr sz="2400" b="1">
                <a:solidFill>
                  <a:srgbClr val="0070C0"/>
                </a:solidFill>
              </a:defRPr>
            </a:lvl1pPr>
          </a:lstStyle>
          <a:p>
            <a:fld id="{BA2D8F13-174C-467F-9D40-7DDEF70CAB8C}" type="slidenum">
              <a:rPr lang="en-US" smtClean="0"/>
              <a:t>‹#›</a:t>
            </a:fld>
            <a:endParaRPr lang="en-US"/>
          </a:p>
        </p:txBody>
      </p:sp>
    </p:spTree>
    <p:extLst>
      <p:ext uri="{BB962C8B-B14F-4D97-AF65-F5344CB8AC3E}">
        <p14:creationId xmlns:p14="http://schemas.microsoft.com/office/powerpoint/2010/main" val="3233532607"/>
      </p:ext>
    </p:extLst>
  </p:cSld>
  <p:clrMap bg1="lt1" tx1="dk1" bg2="lt2" tx2="dk2" accent1="accent1" accent2="accent2" accent3="accent3" accent4="accent4" accent5="accent5" accent6="accent6" hlink="hlink" folHlink="folHlink"/>
  <p:sldLayoutIdLst>
    <p:sldLayoutId id="2147489875" r:id="rId1"/>
    <p:sldLayoutId id="2147489876" r:id="rId2"/>
    <p:sldLayoutId id="2147489877" r:id="rId3"/>
    <p:sldLayoutId id="2147489878" r:id="rId4"/>
    <p:sldLayoutId id="2147489879" r:id="rId5"/>
    <p:sldLayoutId id="2147489880" r:id="rId6"/>
    <p:sldLayoutId id="2147489881" r:id="rId7"/>
    <p:sldLayoutId id="2147489882" r:id="rId8"/>
    <p:sldLayoutId id="2147489883" r:id="rId9"/>
    <p:sldLayoutId id="2147489884" r:id="rId10"/>
    <p:sldLayoutId id="2147489885" r:id="rId11"/>
  </p:sldLayoutIdLst>
  <p:hf hdr="0" ftr="0" dt="0"/>
  <p:txStyles>
    <p:titleStyle>
      <a:lvl1pPr algn="l" defTabSz="914400" rtl="0" eaLnBrk="1" latinLnBrk="0" hangingPunct="1">
        <a:spcBef>
          <a:spcPct val="0"/>
        </a:spcBef>
        <a:buNone/>
        <a:defRPr sz="4400" b="1" kern="1200">
          <a:solidFill>
            <a:schemeClr val="tx1">
              <a:lumMod val="65000"/>
              <a:lumOff val="35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600" b="1" kern="1200">
          <a:solidFill>
            <a:schemeClr val="tx1">
              <a:lumMod val="65000"/>
              <a:lumOff val="35000"/>
            </a:schemeClr>
          </a:solidFill>
          <a:latin typeface="+mn-lt"/>
          <a:ea typeface="+mn-ea"/>
          <a:cs typeface="+mn-cs"/>
        </a:defRPr>
      </a:lvl1pPr>
      <a:lvl2pPr marL="742950" indent="-285750" algn="l" defTabSz="914400" rtl="0" eaLnBrk="1" latinLnBrk="0" hangingPunct="1">
        <a:spcBef>
          <a:spcPct val="20000"/>
        </a:spcBef>
        <a:buFont typeface="Arial" pitchFamily="34" charset="0"/>
        <a:buChar char="–"/>
        <a:defRPr sz="3200" b="1" kern="1200">
          <a:solidFill>
            <a:schemeClr val="tx1">
              <a:lumMod val="65000"/>
              <a:lumOff val="35000"/>
            </a:schemeClr>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800" b="1" kern="1200">
          <a:solidFill>
            <a:schemeClr val="tx1">
              <a:lumMod val="65000"/>
              <a:lumOff val="35000"/>
            </a:schemeClr>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400" b="1"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330472-63BD-4F26-8322-E7B4933B0A11}" type="datetime1">
              <a:rPr lang="en-US" smtClean="0">
                <a:solidFill>
                  <a:prstClr val="black">
                    <a:tint val="75000"/>
                  </a:prstClr>
                </a:solidFill>
              </a:rPr>
              <a:pPr/>
              <a:t>1/18/23</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2000">
                <a:solidFill>
                  <a:schemeClr val="tx1">
                    <a:lumMod val="65000"/>
                    <a:lumOff val="35000"/>
                  </a:schemeClr>
                </a:solidFill>
              </a:defRPr>
            </a:lvl1pPr>
          </a:lstStyle>
          <a:p>
            <a:fld id="{41761933-5E43-49A2-AD73-7C7EDD79F2C4}" type="slidenum">
              <a:rPr lang="en-US" smtClean="0">
                <a:solidFill>
                  <a:prstClr val="black">
                    <a:lumMod val="65000"/>
                    <a:lumOff val="35000"/>
                  </a:prstClr>
                </a:solidFill>
              </a:rPr>
              <a:pPr/>
              <a:t>‹#›</a:t>
            </a:fld>
            <a:endParaRPr lang="en-US" dirty="0">
              <a:solidFill>
                <a:prstClr val="black">
                  <a:lumMod val="65000"/>
                  <a:lumOff val="35000"/>
                </a:prstClr>
              </a:solidFill>
            </a:endParaRPr>
          </a:p>
        </p:txBody>
      </p:sp>
    </p:spTree>
    <p:extLst>
      <p:ext uri="{BB962C8B-B14F-4D97-AF65-F5344CB8AC3E}">
        <p14:creationId xmlns:p14="http://schemas.microsoft.com/office/powerpoint/2010/main" val="1845916243"/>
      </p:ext>
    </p:extLst>
  </p:cSld>
  <p:clrMap bg1="lt1" tx1="dk1" bg2="lt2" tx2="dk2" accent1="accent1" accent2="accent2" accent3="accent3" accent4="accent4" accent5="accent5" accent6="accent6" hlink="hlink" folHlink="folHlink"/>
  <p:sldLayoutIdLst>
    <p:sldLayoutId id="2147489887" r:id="rId1"/>
    <p:sldLayoutId id="2147489888" r:id="rId2"/>
    <p:sldLayoutId id="2147489889" r:id="rId3"/>
    <p:sldLayoutId id="2147489890" r:id="rId4"/>
    <p:sldLayoutId id="2147489891" r:id="rId5"/>
    <p:sldLayoutId id="2147489892" r:id="rId6"/>
    <p:sldLayoutId id="2147489893" r:id="rId7"/>
    <p:sldLayoutId id="2147489894" r:id="rId8"/>
    <p:sldLayoutId id="2147489895" r:id="rId9"/>
    <p:sldLayoutId id="2147489896" r:id="rId10"/>
    <p:sldLayoutId id="2147489897" r:id="rId11"/>
  </p:sldLayoutIdLst>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hf hdr="0" ftr="0" dt="0"/>
  <p:txStyles>
    <p:titleStyle>
      <a:lvl1pPr algn="l" defTabSz="914400" rtl="0" eaLnBrk="1" latinLnBrk="0" hangingPunct="1">
        <a:lnSpc>
          <a:spcPct val="90000"/>
        </a:lnSpc>
        <a:spcBef>
          <a:spcPct val="0"/>
        </a:spcBef>
        <a:buNone/>
        <a:defRPr sz="4400" kern="1200">
          <a:solidFill>
            <a:schemeClr val="tx1"/>
          </a:solidFill>
          <a:latin typeface="Gill Sans MT" panose="020B0502020104020203"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Gill Sans MT" panose="020B0502020104020203"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Gill Sans MT" panose="020B0502020104020203"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Gill Sans MT" panose="020B0502020104020203"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ill Sans MT" panose="020B0502020104020203"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ill Sans MT" panose="020B0502020104020203"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9810" name="Title Placeholder 1"/>
          <p:cNvSpPr>
            <a:spLocks noGrp="1"/>
          </p:cNvSpPr>
          <p:nvPr>
            <p:ph type="title"/>
          </p:nvPr>
        </p:nvSpPr>
        <p:spPr bwMode="auto">
          <a:xfrm>
            <a:off x="228600" y="152400"/>
            <a:ext cx="8686800" cy="1066800"/>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9811" name="Text Placeholder 2"/>
          <p:cNvSpPr>
            <a:spLocks noGrp="1"/>
          </p:cNvSpPr>
          <p:nvPr>
            <p:ph type="body" idx="1"/>
          </p:nvPr>
        </p:nvSpPr>
        <p:spPr bwMode="auto">
          <a:xfrm>
            <a:off x="228600" y="1219200"/>
            <a:ext cx="8686800" cy="550227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Calibri"/>
                <a:ea typeface="+mn-ea"/>
                <a:cs typeface="+mn-cs"/>
              </a:defRPr>
            </a:lvl1pPr>
          </a:lstStyle>
          <a:p>
            <a:pPr>
              <a:defRPr/>
            </a:pPr>
            <a:endParaRPr lang="en-US"/>
          </a:p>
        </p:txBody>
      </p:sp>
      <p:sp>
        <p:nvSpPr>
          <p:cNvPr id="5" name="Footer Placeholder 4"/>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Calibri"/>
                <a:ea typeface="+mn-ea"/>
                <a:cs typeface="+mn-cs"/>
              </a:defRPr>
            </a:lvl1pPr>
          </a:lstStyle>
          <a:p>
            <a:pPr>
              <a:defRPr/>
            </a:pPr>
            <a:endParaRPr lang="en-US"/>
          </a:p>
        </p:txBody>
      </p:sp>
      <p:sp>
        <p:nvSpPr>
          <p:cNvPr id="6" name="Slide Number Placeholder 5"/>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Calibri"/>
                <a:ea typeface="+mn-ea"/>
                <a:cs typeface="+mn-cs"/>
              </a:defRPr>
            </a:lvl1pPr>
          </a:lstStyle>
          <a:p>
            <a:pPr>
              <a:defRPr/>
            </a:pPr>
            <a:fld id="{04427566-1EA6-5D4B-A5C7-FD3E6A54EA41}" type="slidenum">
              <a:rPr lang="en-US"/>
              <a:pPr>
                <a:defRPr/>
              </a:pPr>
              <a:t>‹#›</a:t>
            </a:fld>
            <a:endParaRPr lang="en-US"/>
          </a:p>
        </p:txBody>
      </p:sp>
    </p:spTree>
    <p:extLst>
      <p:ext uri="{BB962C8B-B14F-4D97-AF65-F5344CB8AC3E}">
        <p14:creationId xmlns:p14="http://schemas.microsoft.com/office/powerpoint/2010/main" val="1644953522"/>
      </p:ext>
    </p:extLst>
  </p:cSld>
  <p:clrMap bg1="lt1" tx1="dk1" bg2="lt2" tx2="dk2" accent1="accent1" accent2="accent2" accent3="accent3" accent4="accent4" accent5="accent5" accent6="accent6" hlink="hlink" folHlink="folHlink"/>
  <p:sldLayoutIdLst>
    <p:sldLayoutId id="2147489899" r:id="rId1"/>
    <p:sldLayoutId id="2147489900" r:id="rId2"/>
    <p:sldLayoutId id="2147489901" r:id="rId3"/>
    <p:sldLayoutId id="2147489902" r:id="rId4"/>
    <p:sldLayoutId id="2147489903" r:id="rId5"/>
    <p:sldLayoutId id="2147489904" r:id="rId6"/>
    <p:sldLayoutId id="2147489905" r:id="rId7"/>
    <p:sldLayoutId id="2147489906" r:id="rId8"/>
    <p:sldLayoutId id="2147489907" r:id="rId9"/>
    <p:sldLayoutId id="2147489908" r:id="rId10"/>
    <p:sldLayoutId id="2147489909" r:id="rId11"/>
  </p:sldLayoutIdLst>
  <p:hf hdr="0" ftr="0" dt="0"/>
  <p:txStyles>
    <p:titleStyle>
      <a:lvl1pPr algn="l" rtl="0" fontAlgn="base">
        <a:lnSpc>
          <a:spcPct val="90000"/>
        </a:lnSpc>
        <a:spcBef>
          <a:spcPct val="0"/>
        </a:spcBef>
        <a:spcAft>
          <a:spcPct val="0"/>
        </a:spcAft>
        <a:defRPr sz="4400" kern="1200">
          <a:solidFill>
            <a:schemeClr val="tx1"/>
          </a:solidFill>
          <a:latin typeface="+mj-lt"/>
          <a:ea typeface="ＭＳ Ｐゴシック" charset="0"/>
          <a:cs typeface="ＭＳ Ｐゴシック" charset="0"/>
        </a:defRPr>
      </a:lvl1pPr>
      <a:lvl2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2pPr>
      <a:lvl3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3pPr>
      <a:lvl4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4pPr>
      <a:lvl5pPr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5pPr>
      <a:lvl6pPr marL="4572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6pPr>
      <a:lvl7pPr marL="9144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7pPr>
      <a:lvl8pPr marL="13716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8pPr>
      <a:lvl9pPr marL="1828800" algn="l" rtl="0" fontAlgn="base">
        <a:lnSpc>
          <a:spcPct val="90000"/>
        </a:lnSpc>
        <a:spcBef>
          <a:spcPct val="0"/>
        </a:spcBef>
        <a:spcAft>
          <a:spcPct val="0"/>
        </a:spcAft>
        <a:defRPr sz="4400">
          <a:solidFill>
            <a:schemeClr val="tx1"/>
          </a:solidFill>
          <a:latin typeface="Calibri Light" charset="0"/>
          <a:ea typeface="ＭＳ Ｐゴシック" charset="0"/>
          <a:cs typeface="ＭＳ Ｐゴシック" charset="0"/>
        </a:defRPr>
      </a:lvl9pPr>
    </p:titleStyle>
    <p:bodyStyle>
      <a:lvl1pPr marL="228600" indent="-228600" algn="l" rtl="0" fontAlgn="base">
        <a:lnSpc>
          <a:spcPct val="90000"/>
        </a:lnSpc>
        <a:spcBef>
          <a:spcPts val="1000"/>
        </a:spcBef>
        <a:spcAft>
          <a:spcPct val="0"/>
        </a:spcAft>
        <a:buFont typeface="Arial" charset="0"/>
        <a:buChar char="•"/>
        <a:defRPr sz="2800" kern="1200">
          <a:solidFill>
            <a:schemeClr val="tx1"/>
          </a:solidFill>
          <a:latin typeface="+mn-lt"/>
          <a:ea typeface="ＭＳ Ｐゴシック" charset="0"/>
          <a:cs typeface="ＭＳ Ｐゴシック" charset="0"/>
        </a:defRPr>
      </a:lvl1pPr>
      <a:lvl2pPr marL="685800" indent="-228600" algn="l" rtl="0" fontAlgn="base">
        <a:lnSpc>
          <a:spcPct val="90000"/>
        </a:lnSpc>
        <a:spcBef>
          <a:spcPts val="500"/>
        </a:spcBef>
        <a:spcAft>
          <a:spcPct val="0"/>
        </a:spcAft>
        <a:buFont typeface="Arial" charset="0"/>
        <a:buChar char="•"/>
        <a:defRPr sz="2400" kern="1200">
          <a:solidFill>
            <a:schemeClr val="tx1"/>
          </a:solidFill>
          <a:latin typeface="+mn-lt"/>
          <a:ea typeface="ＭＳ Ｐゴシック" charset="0"/>
          <a:cs typeface="+mn-cs"/>
        </a:defRPr>
      </a:lvl2pPr>
      <a:lvl3pPr marL="1143000" indent="-228600" algn="l" rtl="0" fontAlgn="base">
        <a:lnSpc>
          <a:spcPct val="90000"/>
        </a:lnSpc>
        <a:spcBef>
          <a:spcPts val="500"/>
        </a:spcBef>
        <a:spcAft>
          <a:spcPct val="0"/>
        </a:spcAft>
        <a:buFont typeface="Arial" charset="0"/>
        <a:buChar char="•"/>
        <a:defRPr sz="2000" kern="1200">
          <a:solidFill>
            <a:schemeClr val="tx1"/>
          </a:solidFill>
          <a:latin typeface="+mn-lt"/>
          <a:ea typeface="ＭＳ Ｐゴシック" charset="0"/>
          <a:cs typeface="+mn-cs"/>
        </a:defRPr>
      </a:lvl3pPr>
      <a:lvl4pPr marL="1600200" indent="-228600" algn="l" rtl="0" fontAlgn="base">
        <a:lnSpc>
          <a:spcPct val="90000"/>
        </a:lnSpc>
        <a:spcBef>
          <a:spcPts val="500"/>
        </a:spcBef>
        <a:spcAft>
          <a:spcPct val="0"/>
        </a:spcAft>
        <a:buFont typeface="Arial" charset="0"/>
        <a:buChar char="•"/>
        <a:defRPr kern="1200">
          <a:solidFill>
            <a:schemeClr val="tx1"/>
          </a:solidFill>
          <a:latin typeface="+mn-lt"/>
          <a:ea typeface="ＭＳ Ｐゴシック" charset="0"/>
          <a:cs typeface="+mn-cs"/>
        </a:defRPr>
      </a:lvl4pPr>
      <a:lvl5pPr marL="2057400" indent="-228600" algn="l" rtl="0" fontAlgn="base">
        <a:lnSpc>
          <a:spcPct val="90000"/>
        </a:lnSpc>
        <a:spcBef>
          <a:spcPts val="500"/>
        </a:spcBef>
        <a:spcAft>
          <a:spcPct val="0"/>
        </a:spcAft>
        <a:buFont typeface="Arial" charset="0"/>
        <a:buChar char="•"/>
        <a:defRPr kern="1200">
          <a:solidFill>
            <a:schemeClr val="tx1"/>
          </a:solidFill>
          <a:latin typeface="+mn-lt"/>
          <a:ea typeface="ＭＳ Ｐゴシック"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8600" y="152401"/>
            <a:ext cx="8686800" cy="106679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8600" y="1219200"/>
            <a:ext cx="8686800" cy="55022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D2B188-1D62-4FCA-8363-938AD4629BB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24172964"/>
      </p:ext>
    </p:extLst>
  </p:cSld>
  <p:clrMap bg1="lt1" tx1="dk1" bg2="lt2" tx2="dk2" accent1="accent1" accent2="accent2" accent3="accent3" accent4="accent4" accent5="accent5" accent6="accent6" hlink="hlink" folHlink="folHlink"/>
  <p:sldLayoutIdLst>
    <p:sldLayoutId id="2147489911" r:id="rId1"/>
    <p:sldLayoutId id="2147489912" r:id="rId2"/>
    <p:sldLayoutId id="2147489913" r:id="rId3"/>
    <p:sldLayoutId id="2147489914" r:id="rId4"/>
    <p:sldLayoutId id="2147489915" r:id="rId5"/>
    <p:sldLayoutId id="2147489916" r:id="rId6"/>
    <p:sldLayoutId id="2147489917" r:id="rId7"/>
    <p:sldLayoutId id="2147489918" r:id="rId8"/>
    <p:sldLayoutId id="2147489919" r:id="rId9"/>
    <p:sldLayoutId id="2147489920" r:id="rId10"/>
    <p:sldLayoutId id="214748992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80">
          <p15:clr>
            <a:srgbClr val="F26B43"/>
          </p15:clr>
        </p15:guide>
      </p15:sldGuideLst>
    </p:ext>
  </p:extLst>
</p:sldMaster>
</file>

<file path=ppt/slideMasters/slideMaster9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56627495"/>
      </p:ext>
    </p:extLst>
  </p:cSld>
  <p:clrMap bg1="lt1" tx1="dk1" bg2="lt2" tx2="dk2" accent1="accent1" accent2="accent2" accent3="accent3" accent4="accent4" accent5="accent5" accent6="accent6" hlink="hlink" folHlink="folHlink"/>
  <p:sldLayoutIdLst>
    <p:sldLayoutId id="2147489923" r:id="rId1"/>
    <p:sldLayoutId id="214748992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1026">
            <a:extLst>
              <a:ext uri="{FF2B5EF4-FFF2-40B4-BE49-F238E27FC236}">
                <a16:creationId xmlns:a16="http://schemas.microsoft.com/office/drawing/2014/main" id="{4100DFBF-1FEE-4ACB-900C-42CD990BE56B}"/>
              </a:ext>
            </a:extLst>
          </p:cNvPr>
          <p:cNvSpPr>
            <a:spLocks noGrp="1" noChangeArrowheads="1"/>
          </p:cNvSpPr>
          <p:nvPr>
            <p:ph type="title"/>
          </p:nvPr>
        </p:nvSpPr>
        <p:spPr bwMode="auto">
          <a:xfrm>
            <a:off x="228600" y="152400"/>
            <a:ext cx="8610600" cy="884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2051" name="Rectangle 1027">
            <a:extLst>
              <a:ext uri="{FF2B5EF4-FFF2-40B4-BE49-F238E27FC236}">
                <a16:creationId xmlns:a16="http://schemas.microsoft.com/office/drawing/2014/main" id="{7B86C5D9-AB13-4DED-A44A-D17CB1C1FDF4}"/>
              </a:ext>
            </a:extLst>
          </p:cNvPr>
          <p:cNvSpPr>
            <a:spLocks noGrp="1" noChangeArrowheads="1"/>
          </p:cNvSpPr>
          <p:nvPr>
            <p:ph type="body" idx="1"/>
          </p:nvPr>
        </p:nvSpPr>
        <p:spPr bwMode="auto">
          <a:xfrm>
            <a:off x="228600" y="1095375"/>
            <a:ext cx="8610600" cy="515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a:extLst>
              <a:ext uri="{FF2B5EF4-FFF2-40B4-BE49-F238E27FC236}">
                <a16:creationId xmlns:a16="http://schemas.microsoft.com/office/drawing/2014/main" id="{D84474C4-284F-9440-A98C-FA4AB90F76FB}"/>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solidFill>
                  <a:srgbClr val="000000"/>
                </a:solidFill>
                <a:latin typeface="Garamond" charset="0"/>
                <a:ea typeface="ＭＳ Ｐゴシック" charset="0"/>
                <a:cs typeface="ＭＳ Ｐゴシック" charset="0"/>
              </a:defRPr>
            </a:lvl1pPr>
          </a:lstStyle>
          <a:p>
            <a:pPr>
              <a:defRPr/>
            </a:pPr>
            <a:endParaRPr lang="en-US"/>
          </a:p>
        </p:txBody>
      </p:sp>
      <p:sp>
        <p:nvSpPr>
          <p:cNvPr id="100358" name="Rectangle 1030">
            <a:extLst>
              <a:ext uri="{FF2B5EF4-FFF2-40B4-BE49-F238E27FC236}">
                <a16:creationId xmlns:a16="http://schemas.microsoft.com/office/drawing/2014/main" id="{653E7E89-9F9B-F740-A030-C38912ADA09E}"/>
              </a:ext>
            </a:extLst>
          </p:cNvPr>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600">
                <a:solidFill>
                  <a:srgbClr val="000000"/>
                </a:solidFill>
                <a:latin typeface="Garamond" panose="02020404030301010803" pitchFamily="18" charset="0"/>
              </a:defRPr>
            </a:lvl1pPr>
          </a:lstStyle>
          <a:p>
            <a:pPr>
              <a:defRPr/>
            </a:pPr>
            <a:fld id="{6A6BA0A0-A7BE-4DC4-A1D2-67560873BDCE}" type="slidenum">
              <a:rPr lang="en-US" altLang="en-US"/>
              <a:pPr>
                <a:defRPr/>
              </a:pPr>
              <a:t>‹#›</a:t>
            </a:fld>
            <a:endParaRPr lang="en-US" altLang="en-US"/>
          </a:p>
        </p:txBody>
      </p:sp>
      <p:sp>
        <p:nvSpPr>
          <p:cNvPr id="2054" name="Line 1032">
            <a:extLst>
              <a:ext uri="{FF2B5EF4-FFF2-40B4-BE49-F238E27FC236}">
                <a16:creationId xmlns:a16="http://schemas.microsoft.com/office/drawing/2014/main" id="{B2BA4185-DAF2-4408-906B-C503302DE471}"/>
              </a:ext>
            </a:extLst>
          </p:cNvPr>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055" name="Line 1033">
            <a:extLst>
              <a:ext uri="{FF2B5EF4-FFF2-40B4-BE49-F238E27FC236}">
                <a16:creationId xmlns:a16="http://schemas.microsoft.com/office/drawing/2014/main" id="{BFB13A2A-7836-4554-BA73-7213A39EA284}"/>
              </a:ext>
            </a:extLst>
          </p:cNvPr>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endParaRPr lang="en-US"/>
          </a:p>
        </p:txBody>
      </p:sp>
      <p:pic>
        <p:nvPicPr>
          <p:cNvPr id="2056" name="Picture 7" descr="safari.png">
            <a:extLst>
              <a:ext uri="{FF2B5EF4-FFF2-40B4-BE49-F238E27FC236}">
                <a16:creationId xmlns:a16="http://schemas.microsoft.com/office/drawing/2014/main" id="{1177FD16-61A1-4390-9ECA-67D35227FBA3}"/>
              </a:ext>
            </a:extLst>
          </p:cNvPr>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80975" y="6602413"/>
            <a:ext cx="847725"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62875257"/>
      </p:ext>
    </p:extLst>
  </p:cSld>
  <p:clrMap bg1="lt1" tx1="dk1" bg2="lt2" tx2="dk2" accent1="accent1" accent2="accent2" accent3="accent3" accent4="accent4" accent5="accent5" accent6="accent6" hlink="hlink" folHlink="folHlink"/>
  <p:sldLayoutIdLst>
    <p:sldLayoutId id="2147489926" r:id="rId1"/>
    <p:sldLayoutId id="2147489927" r:id="rId2"/>
    <p:sldLayoutId id="2147489928" r:id="rId3"/>
    <p:sldLayoutId id="2147489929" r:id="rId4"/>
    <p:sldLayoutId id="2147489930" r:id="rId5"/>
    <p:sldLayoutId id="2147489931" r:id="rId6"/>
    <p:sldLayoutId id="2147489932" r:id="rId7"/>
    <p:sldLayoutId id="2147489933" r:id="rId8"/>
    <p:sldLayoutId id="2147489934" r:id="rId9"/>
    <p:sldLayoutId id="2147489935" r:id="rId10"/>
    <p:sldLayoutId id="2147489936" r:id="rId11"/>
    <p:sldLayoutId id="2147489937"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panose="05000000000000000000" pitchFamily="2" charset="2"/>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panose="05000000000000000000"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anose="05000000000000000000"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anose="05000000000000000000"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anose="05000000000000000000"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9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01E2B0-9580-443F-A6BA-B15F0931263F}" type="datetime1">
              <a:rPr lang="en-US" smtClean="0">
                <a:solidFill>
                  <a:prstClr val="black">
                    <a:tint val="75000"/>
                  </a:prstClr>
                </a:solidFill>
              </a:rPr>
              <a:pPr/>
              <a:t>1/18/23</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63C8E0-6DD9-4302-9AA9-5177C785CB7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05879655"/>
      </p:ext>
    </p:extLst>
  </p:cSld>
  <p:clrMap bg1="lt1" tx1="dk1" bg2="lt2" tx2="dk2" accent1="accent1" accent2="accent2" accent3="accent3" accent4="accent4" accent5="accent5" accent6="accent6" hlink="hlink" folHlink="folHlink"/>
  <p:sldLayoutIdLst>
    <p:sldLayoutId id="2147489939" r:id="rId1"/>
    <p:sldLayoutId id="2147489940" r:id="rId2"/>
    <p:sldLayoutId id="2147489941" r:id="rId3"/>
    <p:sldLayoutId id="2147489942" r:id="rId4"/>
    <p:sldLayoutId id="2147489943" r:id="rId5"/>
    <p:sldLayoutId id="2147489944" r:id="rId6"/>
    <p:sldLayoutId id="2147489945" r:id="rId7"/>
    <p:sldLayoutId id="2147489946" r:id="rId8"/>
    <p:sldLayoutId id="2147489947" r:id="rId9"/>
    <p:sldLayoutId id="2147489948" r:id="rId10"/>
    <p:sldLayoutId id="214748994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09617450"/>
      </p:ext>
    </p:extLst>
  </p:cSld>
  <p:clrMap bg1="lt1" tx1="dk1" bg2="lt2" tx2="dk2" accent1="accent1" accent2="accent2" accent3="accent3" accent4="accent4" accent5="accent5" accent6="accent6" hlink="hlink" folHlink="folHlink"/>
  <p:sldLayoutIdLst>
    <p:sldLayoutId id="2147489951" r:id="rId1"/>
    <p:sldLayoutId id="2147489952"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27626387"/>
      </p:ext>
    </p:extLst>
  </p:cSld>
  <p:clrMap bg1="lt1" tx1="dk1" bg2="lt2" tx2="dk2" accent1="accent1" accent2="accent2" accent3="accent3" accent4="accent4" accent5="accent5" accent6="accent6" hlink="hlink" folHlink="folHlink"/>
  <p:sldLayoutIdLst>
    <p:sldLayoutId id="2147489954" r:id="rId1"/>
    <p:sldLayoutId id="2147489955" r:id="rId2"/>
    <p:sldLayoutId id="2147489956" r:id="rId3"/>
    <p:sldLayoutId id="2147489957" r:id="rId4"/>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0D86F2-4F57-314E-9C03-9014849FF2B9}" type="datetime1">
              <a:rPr lang="en-US" smtClean="0"/>
              <a:t>1/18/23</a:t>
            </a:fld>
            <a:endParaRPr lang="en-G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F0EDDB-3F8C-454D-B7AF-385D22F27965}" type="slidenum">
              <a:rPr lang="en-GR" smtClean="0"/>
              <a:t>‹#›</a:t>
            </a:fld>
            <a:endParaRPr lang="en-GR"/>
          </a:p>
        </p:txBody>
      </p:sp>
    </p:spTree>
    <p:extLst>
      <p:ext uri="{BB962C8B-B14F-4D97-AF65-F5344CB8AC3E}">
        <p14:creationId xmlns:p14="http://schemas.microsoft.com/office/powerpoint/2010/main" val="2370697251"/>
      </p:ext>
    </p:extLst>
  </p:cSld>
  <p:clrMap bg1="lt1" tx1="dk1" bg2="lt2" tx2="dk2" accent1="accent1" accent2="accent2" accent3="accent3" accent4="accent4" accent5="accent5" accent6="accent6" hlink="hlink" folHlink="folHlink"/>
  <p:sldLayoutIdLst>
    <p:sldLayoutId id="2147489959" r:id="rId1"/>
    <p:sldLayoutId id="2147489960" r:id="rId2"/>
    <p:sldLayoutId id="2147489961" r:id="rId3"/>
    <p:sldLayoutId id="2147489962" r:id="rId4"/>
    <p:sldLayoutId id="2147489963" r:id="rId5"/>
    <p:sldLayoutId id="2147489964" r:id="rId6"/>
    <p:sldLayoutId id="2147489965" r:id="rId7"/>
    <p:sldLayoutId id="2147489966" r:id="rId8"/>
    <p:sldLayoutId id="2147489967" r:id="rId9"/>
    <p:sldLayoutId id="2147489968" r:id="rId10"/>
    <p:sldLayoutId id="214748996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265827442"/>
      </p:ext>
    </p:extLst>
  </p:cSld>
  <p:clrMap bg1="lt1" tx1="dk1" bg2="lt2" tx2="dk2" accent1="accent1" accent2="accent2" accent3="accent3" accent4="accent4" accent5="accent5" accent6="accent6" hlink="hlink" folHlink="folHlink"/>
  <p:sldLayoutIdLst>
    <p:sldLayoutId id="2147489971" r:id="rId1"/>
    <p:sldLayoutId id="2147489972" r:id="rId2"/>
    <p:sldLayoutId id="2147489973" r:id="rId3"/>
    <p:sldLayoutId id="2147489974" r:id="rId4"/>
    <p:sldLayoutId id="2147489975" r:id="rId5"/>
    <p:sldLayoutId id="2147489976" r:id="rId6"/>
    <p:sldLayoutId id="2147489977" r:id="rId7"/>
    <p:sldLayoutId id="2147489978" r:id="rId8"/>
    <p:sldLayoutId id="2147489979" r:id="rId9"/>
    <p:sldLayoutId id="2147489980" r:id="rId10"/>
    <p:sldLayoutId id="214748998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80">
          <p15:clr>
            <a:srgbClr val="F26B43"/>
          </p15:clr>
        </p15:guide>
      </p15:sldGuideLst>
    </p:ext>
  </p:extLst>
</p:sldMaster>
</file>

<file path=ppt/slideMasters/slideMaster9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92735327"/>
      </p:ext>
    </p:extLst>
  </p:cSld>
  <p:clrMap bg1="lt1" tx1="dk1" bg2="lt2" tx2="dk2" accent1="accent1" accent2="accent2" accent3="accent3" accent4="accent4" accent5="accent5" accent6="accent6" hlink="hlink" folHlink="folHlink"/>
  <p:sldLayoutIdLst>
    <p:sldLayoutId id="2147489983" r:id="rId1"/>
    <p:sldLayoutId id="21474899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0FDD82-44D4-1643-85B6-5B9B126C5453}" type="datetime1">
              <a:rPr lang="en-US" smtClean="0"/>
              <a:t>1/18/23</a:t>
            </a:fld>
            <a:endParaRPr lang="en-G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F51FFE-7C79-AA48-9559-09CDEF070D61}" type="slidenum">
              <a:rPr lang="en-GR" smtClean="0"/>
              <a:t>‹#›</a:t>
            </a:fld>
            <a:endParaRPr lang="en-GR"/>
          </a:p>
        </p:txBody>
      </p:sp>
    </p:spTree>
    <p:extLst>
      <p:ext uri="{BB962C8B-B14F-4D97-AF65-F5344CB8AC3E}">
        <p14:creationId xmlns:p14="http://schemas.microsoft.com/office/powerpoint/2010/main" val="602789438"/>
      </p:ext>
    </p:extLst>
  </p:cSld>
  <p:clrMap bg1="lt1" tx1="dk1" bg2="lt2" tx2="dk2" accent1="accent1" accent2="accent2" accent3="accent3" accent4="accent4" accent5="accent5" accent6="accent6" hlink="hlink" folHlink="folHlink"/>
  <p:sldLayoutIdLst>
    <p:sldLayoutId id="2147489986" r:id="rId1"/>
    <p:sldLayoutId id="2147489987" r:id="rId2"/>
    <p:sldLayoutId id="2147489988" r:id="rId3"/>
    <p:sldLayoutId id="2147489989" r:id="rId4"/>
    <p:sldLayoutId id="2147489990" r:id="rId5"/>
    <p:sldLayoutId id="2147489991" r:id="rId6"/>
    <p:sldLayoutId id="2147489992" r:id="rId7"/>
    <p:sldLayoutId id="2147489993" r:id="rId8"/>
    <p:sldLayoutId id="2147489994" r:id="rId9"/>
    <p:sldLayoutId id="2147489995" r:id="rId10"/>
    <p:sldLayoutId id="2147489996"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omutlu@gmail.com" TargetMode="External"/><Relationship Id="rId7"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hyperlink" Target="https://people.inf.ethz.ch/omutlu"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15.xml"/></Relationships>
</file>

<file path=ppt/slides/_rels/slide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png"/><Relationship Id="rId7"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446.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png"/><Relationship Id="rId7"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446.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www.economist.com/news/21631808-so-much-genetic-data-so-many-uses-genes-unzipped" TargetMode="External"/><Relationship Id="rId5" Type="http://schemas.openxmlformats.org/officeDocument/2006/relationships/image" Target="../media/image33.png"/><Relationship Id="rId4" Type="http://schemas.openxmlformats.org/officeDocument/2006/relationships/image" Target="../media/image32.jpeg"/></Relationships>
</file>

<file path=ppt/slides/_rels/slide10.xml.rels><?xml version="1.0" encoding="UTF-8" standalone="yes"?>
<Relationships xmlns="http://schemas.openxmlformats.org/package/2006/relationships"><Relationship Id="rId8" Type="http://schemas.openxmlformats.org/officeDocument/2006/relationships/image" Target="../media/image37.emf"/><Relationship Id="rId3" Type="http://schemas.openxmlformats.org/officeDocument/2006/relationships/image" Target="../media/image34.png"/><Relationship Id="rId7" Type="http://schemas.openxmlformats.org/officeDocument/2006/relationships/oleObject" Target="../embeddings/oleObject2.bin"/><Relationship Id="rId2" Type="http://schemas.openxmlformats.org/officeDocument/2006/relationships/notesSlide" Target="../notesSlides/notesSlide8.xml"/><Relationship Id="rId1" Type="http://schemas.openxmlformats.org/officeDocument/2006/relationships/slideLayout" Target="../slideLayouts/slideLayout418.xml"/><Relationship Id="rId6" Type="http://schemas.openxmlformats.org/officeDocument/2006/relationships/image" Target="../media/image36.emf"/><Relationship Id="rId5" Type="http://schemas.openxmlformats.org/officeDocument/2006/relationships/oleObject" Target="../embeddings/oleObject1.bin"/><Relationship Id="rId4" Type="http://schemas.openxmlformats.org/officeDocument/2006/relationships/image" Target="../media/image35.jpeg"/></Relationships>
</file>

<file path=ppt/slides/_rels/slide11.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image" Target="../media/image38.png"/><Relationship Id="rId7" Type="http://schemas.openxmlformats.org/officeDocument/2006/relationships/image" Target="../media/image42.jpeg"/><Relationship Id="rId2" Type="http://schemas.openxmlformats.org/officeDocument/2006/relationships/notesSlide" Target="../notesSlides/notesSlide9.xml"/><Relationship Id="rId1" Type="http://schemas.openxmlformats.org/officeDocument/2006/relationships/slideLayout" Target="../slideLayouts/slideLayout864.xml"/><Relationship Id="rId6" Type="http://schemas.openxmlformats.org/officeDocument/2006/relationships/image" Target="../media/image41.jpeg"/><Relationship Id="rId5" Type="http://schemas.openxmlformats.org/officeDocument/2006/relationships/image" Target="../media/image40.tiff"/><Relationship Id="rId4" Type="http://schemas.openxmlformats.org/officeDocument/2006/relationships/image" Target="../media/image39.tiff"/></Relationships>
</file>

<file path=ppt/slides/_rels/slide1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arxiv.org/pdf/1711.08774.pdf" TargetMode="External"/><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1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arxiv.org/pdf/1711.08774.pdf" TargetMode="External"/><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14.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868.xml"/><Relationship Id="rId6" Type="http://schemas.openxmlformats.org/officeDocument/2006/relationships/image" Target="../media/image50.tiff"/><Relationship Id="rId5" Type="http://schemas.openxmlformats.org/officeDocument/2006/relationships/image" Target="../media/image49.tiff"/><Relationship Id="rId4" Type="http://schemas.openxmlformats.org/officeDocument/2006/relationships/image" Target="../media/image48.jpeg"/></Relationships>
</file>

<file path=ppt/slides/_rels/slide15.xml.rels><?xml version="1.0" encoding="UTF-8" standalone="yes"?>
<Relationships xmlns="http://schemas.openxmlformats.org/package/2006/relationships"><Relationship Id="rId3" Type="http://schemas.openxmlformats.org/officeDocument/2006/relationships/hyperlink" Target="http://www.computer.org/micro/" TargetMode="External"/><Relationship Id="rId7" Type="http://schemas.openxmlformats.org/officeDocument/2006/relationships/image" Target="../media/image51.png"/><Relationship Id="rId2" Type="http://schemas.openxmlformats.org/officeDocument/2006/relationships/hyperlink" Target="https://people.inf.ethz.ch/omutlu/pub/AcceleratingGenomeAnalysis_ieeemicro20.pdf" TargetMode="External"/><Relationship Id="rId1" Type="http://schemas.openxmlformats.org/officeDocument/2006/relationships/slideLayout" Target="../slideLayouts/slideLayout2.xml"/><Relationship Id="rId6" Type="http://schemas.openxmlformats.org/officeDocument/2006/relationships/hyperlink" Target="https://www.youtube.com/watch?v=hPnSmfwu2-A" TargetMode="External"/><Relationship Id="rId5" Type="http://schemas.openxmlformats.org/officeDocument/2006/relationships/hyperlink" Target="https://people.inf.ethz.ch/omutlu/pub/onur-AcceleratingGenomeAnalysis-AACBB-Keynote-Feb-16-2019-FINAL.pdf" TargetMode="External"/><Relationship Id="rId4" Type="http://schemas.openxmlformats.org/officeDocument/2006/relationships/hyperlink" Target="https://people.inf.ethz.ch/omutlu/pub/onur-AcceleratingGenomeAnalysis-AACBB-Keynote-Feb-16-2019-FINAL.pptx"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github.com/CMU-SAFARI/Molecules2Variations" TargetMode="External"/><Relationship Id="rId2" Type="http://schemas.openxmlformats.org/officeDocument/2006/relationships/hyperlink" Target="https://arxiv.org/abs/2205.07957" TargetMode="External"/><Relationship Id="rId1" Type="http://schemas.openxmlformats.org/officeDocument/2006/relationships/slideLayout" Target="../slideLayouts/slideLayout864.xml"/><Relationship Id="rId5" Type="http://schemas.openxmlformats.org/officeDocument/2006/relationships/hyperlink" Target="https://arxiv.org/pdf/2205.07957.pdf" TargetMode="External"/><Relationship Id="rId4" Type="http://schemas.openxmlformats.org/officeDocument/2006/relationships/image" Target="../media/image52.png"/></Relationships>
</file>

<file path=ppt/slides/_rels/slide17.xml.rels><?xml version="1.0" encoding="UTF-8" standalone="yes"?>
<Relationships xmlns="http://schemas.openxmlformats.org/package/2006/relationships"><Relationship Id="rId3" Type="http://schemas.openxmlformats.org/officeDocument/2006/relationships/hyperlink" Target="http://www.computer.org/micro/" TargetMode="External"/><Relationship Id="rId2" Type="http://schemas.openxmlformats.org/officeDocument/2006/relationships/hyperlink" Target="https://arxiv.org/pdf/2106.06433.pdf" TargetMode="External"/><Relationship Id="rId1" Type="http://schemas.openxmlformats.org/officeDocument/2006/relationships/slideLayout" Target="../slideLayouts/slideLayout592.xml"/><Relationship Id="rId4" Type="http://schemas.openxmlformats.org/officeDocument/2006/relationships/image" Target="../media/image53.png"/></Relationships>
</file>

<file path=ppt/slides/_rels/slide18.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10.xml"/><Relationship Id="rId1" Type="http://schemas.openxmlformats.org/officeDocument/2006/relationships/slideLayout" Target="../slideLayouts/slideLayout592.xml"/><Relationship Id="rId4" Type="http://schemas.openxmlformats.org/officeDocument/2006/relationships/image" Target="../media/image55.jpeg"/></Relationships>
</file>

<file path=ppt/slides/_rels/slide19.xml.rels><?xml version="1.0" encoding="UTF-8" standalone="yes"?>
<Relationships xmlns="http://schemas.openxmlformats.org/package/2006/relationships"><Relationship Id="rId3" Type="http://schemas.openxmlformats.org/officeDocument/2006/relationships/image" Target="../media/image56.tiff"/><Relationship Id="rId2" Type="http://schemas.openxmlformats.org/officeDocument/2006/relationships/notesSlide" Target="../notesSlides/notesSlide11.xml"/><Relationship Id="rId1" Type="http://schemas.openxmlformats.org/officeDocument/2006/relationships/slideLayout" Target="../slideLayouts/slideLayout592.xml"/><Relationship Id="rId4" Type="http://schemas.openxmlformats.org/officeDocument/2006/relationships/image" Target="../media/image57.tiff"/></Relationships>
</file>

<file path=ppt/slides/_rels/slide20.xml.rels><?xml version="1.0" encoding="UTF-8" standalone="yes"?>
<Relationships xmlns="http://schemas.openxmlformats.org/package/2006/relationships"><Relationship Id="rId8" Type="http://schemas.openxmlformats.org/officeDocument/2006/relationships/hyperlink" Target="https://people.inf.ethz.ch/omutlu/pub/GenASM-approximate-string-matching-framework-for-genome-analysis_micro20-talk.pptx" TargetMode="External"/><Relationship Id="rId3" Type="http://schemas.openxmlformats.org/officeDocument/2006/relationships/hyperlink" Target="http://www.microarch.org/micro53/" TargetMode="External"/><Relationship Id="rId7" Type="http://schemas.openxmlformats.org/officeDocument/2006/relationships/hyperlink" Target="https://www.youtube.com/watch?v=srQVqPJFqjo" TargetMode="External"/><Relationship Id="rId2" Type="http://schemas.openxmlformats.org/officeDocument/2006/relationships/hyperlink" Target="https://people.inf.ethz.ch/omutlu/pub/GenASM-approximate-string-matching-framework-for-genome-analysis_micro20.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ASM-approximate-string-matching-framework-for-genome-analysis_micro20-lightning-talk.pdf" TargetMode="External"/><Relationship Id="rId5" Type="http://schemas.openxmlformats.org/officeDocument/2006/relationships/hyperlink" Target="https://people.inf.ethz.ch/omutlu/pub/GenASM-approximate-string-matching-framework-for-genome-analysis_micro20-lightning-talk.pptx" TargetMode="External"/><Relationship Id="rId10" Type="http://schemas.openxmlformats.org/officeDocument/2006/relationships/image" Target="../media/image58.png"/><Relationship Id="rId4" Type="http://schemas.openxmlformats.org/officeDocument/2006/relationships/hyperlink" Target="https://www.youtube.com/watch?v=nJs3RRnvk_k" TargetMode="External"/><Relationship Id="rId9" Type="http://schemas.openxmlformats.org/officeDocument/2006/relationships/hyperlink" Target="https://people.inf.ethz.ch/omutlu/pub/GenASM-approximate-string-matching-framework-for-genome-analysis_micro20-talk.pdf"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youtube.com/watch?v=Vi1af8KY0g8" TargetMode="External"/><Relationship Id="rId3" Type="http://schemas.openxmlformats.org/officeDocument/2006/relationships/hyperlink" Target="https://asplos-conference.org/" TargetMode="External"/><Relationship Id="rId7" Type="http://schemas.openxmlformats.org/officeDocument/2006/relationships/hyperlink" Target="https://people.inf.ethz.ch/omutlu/pub/GenStore_asplos22-lightning-talk.pdf" TargetMode="External"/><Relationship Id="rId2" Type="http://schemas.openxmlformats.org/officeDocument/2006/relationships/hyperlink" Target="https://people.inf.ethz.ch/omutlu/pub/GenStore_asplos22-arxiv.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Store_asplos22-lightning-talk.pptx" TargetMode="External"/><Relationship Id="rId5" Type="http://schemas.openxmlformats.org/officeDocument/2006/relationships/hyperlink" Target="https://people.inf.ethz.ch/omutlu/pub/GenStore_asplos22-talk.pdf" TargetMode="External"/><Relationship Id="rId10" Type="http://schemas.openxmlformats.org/officeDocument/2006/relationships/image" Target="../media/image59.png"/><Relationship Id="rId4" Type="http://schemas.openxmlformats.org/officeDocument/2006/relationships/hyperlink" Target="https://people.inf.ethz.ch/omutlu/pub/GenStore_asplos22-talk.pptx" TargetMode="External"/><Relationship Id="rId9" Type="http://schemas.openxmlformats.org/officeDocument/2006/relationships/hyperlink" Target="https://www.youtube.com/watch?v=bv7hgXOOMjk"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iscaconf.org/isca2022/" TargetMode="External"/><Relationship Id="rId2" Type="http://schemas.openxmlformats.org/officeDocument/2006/relationships/hyperlink" Target="https://people.inf.ethz.ch/omutlu/pub/SeGraM_genomic-sequence-mapping-universal-accelerator_isca22.pdf" TargetMode="External"/><Relationship Id="rId1" Type="http://schemas.openxmlformats.org/officeDocument/2006/relationships/slideLayout" Target="../slideLayouts/slideLayout615.xml"/><Relationship Id="rId5" Type="http://schemas.openxmlformats.org/officeDocument/2006/relationships/image" Target="../media/image60.png"/><Relationship Id="rId4" Type="http://schemas.openxmlformats.org/officeDocument/2006/relationships/hyperlink" Target="https://arxiv.org/pdf/2205.05883.pdf"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arxiv.org/pdf/2209.08600.pdf" TargetMode="External"/><Relationship Id="rId2" Type="http://schemas.openxmlformats.org/officeDocument/2006/relationships/image" Target="../media/image61.png"/><Relationship Id="rId1" Type="http://schemas.openxmlformats.org/officeDocument/2006/relationships/slideLayout" Target="../slideLayouts/slideLayout615.xml"/></Relationships>
</file>

<file path=ppt/slides/_rels/slide2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hyperlink" Target="https://arxiv.org/pdf/2211.03079.pdf" TargetMode="External"/><Relationship Id="rId1" Type="http://schemas.openxmlformats.org/officeDocument/2006/relationships/slideLayout" Target="../slideLayouts/slideLayout615.xml"/></Relationships>
</file>

<file path=ppt/slides/_rels/slide25.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png"/><Relationship Id="rId1" Type="http://schemas.openxmlformats.org/officeDocument/2006/relationships/slideLayout" Target="../slideLayouts/slideLayout753.xml"/><Relationship Id="rId6" Type="http://schemas.openxmlformats.org/officeDocument/2006/relationships/image" Target="../media/image66.png"/><Relationship Id="rId5" Type="http://schemas.openxmlformats.org/officeDocument/2006/relationships/image" Target="../media/image65.png"/><Relationship Id="rId4" Type="http://schemas.openxmlformats.org/officeDocument/2006/relationships/hyperlink" Target="https://arxiv.org/pdf/2008.00961.pdf"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technion.ac.il/en/" TargetMode="External"/><Relationship Id="rId7" Type="http://schemas.openxmlformats.org/officeDocument/2006/relationships/image" Target="../media/image67.png"/><Relationship Id="rId2" Type="http://schemas.openxmlformats.org/officeDocument/2006/relationships/hyperlink" Target="https://people.inf.ethz.ch/omutlu/pub/onur-Technion-AcceleratingGenomeAnalysis-Jan-26-2021-final.pptx" TargetMode="External"/><Relationship Id="rId1" Type="http://schemas.openxmlformats.org/officeDocument/2006/relationships/slideLayout" Target="../slideLayouts/slideLayout615.xml"/><Relationship Id="rId6" Type="http://schemas.openxmlformats.org/officeDocument/2006/relationships/hyperlink" Target="https://people.inf.ethz.ch/omutlu/pub/AcceleratingGenomeAnalysis_ieeemicro20.pdf" TargetMode="External"/><Relationship Id="rId5" Type="http://schemas.openxmlformats.org/officeDocument/2006/relationships/hyperlink" Target="https://www.youtube.com/watch?v=r7sn41lH-4A" TargetMode="External"/><Relationship Id="rId4" Type="http://schemas.openxmlformats.org/officeDocument/2006/relationships/hyperlink" Target="https://people.inf.ethz.ch/omutlu/pub/onur-Technion-AcceleratingGenomeAnalysis-Jan-26-2021-final.pdf"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NCagwf0ivT0" TargetMode="External"/><Relationship Id="rId2" Type="http://schemas.openxmlformats.org/officeDocument/2006/relationships/image" Target="../media/image68.png"/><Relationship Id="rId1" Type="http://schemas.openxmlformats.org/officeDocument/2006/relationships/slideLayout" Target="../slideLayouts/slideLayout753.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ygmQpdDTL7o&amp;list=PL5Q2soXY2Zi9xidyIgBxUz7xRPS-wisBN&amp;index=14" TargetMode="External"/><Relationship Id="rId2" Type="http://schemas.openxmlformats.org/officeDocument/2006/relationships/hyperlink" Target="https://www.youtube.com/watch?v=CrRb32v7SJc&amp;list=PL5Q2soXY2Zi9xidyIgBxUz7xRPS-wisBN&amp;index=5" TargetMode="External"/><Relationship Id="rId1" Type="http://schemas.openxmlformats.org/officeDocument/2006/relationships/slideLayout" Target="../slideLayouts/slideLayout260.xml"/><Relationship Id="rId6" Type="http://schemas.openxmlformats.org/officeDocument/2006/relationships/hyperlink" Target="https://www.youtube.com/onurmutlulectures" TargetMode="External"/><Relationship Id="rId5" Type="http://schemas.openxmlformats.org/officeDocument/2006/relationships/hyperlink" Target="https://www.youtube.com/watch?v=rgjl8ZyLsAg&amp;list=PL5Q2soXY2Zi9E2bBVAgCqLgwiDRQDTyId" TargetMode="External"/><Relationship Id="rId4" Type="http://schemas.openxmlformats.org/officeDocument/2006/relationships/hyperlink" Target="https://www.youtube.com/watch?v=gR7XR-Eepcg&amp;list=PL5Q2soXY2Zi9xidyIgBxUz7xRPS-wisBN&amp;index=10"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70.tiff"/><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png"/><Relationship Id="rId1" Type="http://schemas.openxmlformats.org/officeDocument/2006/relationships/slideLayout" Target="../slideLayouts/slideLayout236.xml"/></Relationships>
</file>

<file path=ppt/slides/_rels/slide32.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490.xml"/></Relationships>
</file>

<file path=ppt/slides/_rels/slide33.xml.rels><?xml version="1.0" encoding="UTF-8" standalone="yes"?>
<Relationships xmlns="http://schemas.openxmlformats.org/package/2006/relationships"><Relationship Id="rId3" Type="http://schemas.openxmlformats.org/officeDocument/2006/relationships/hyperlink" Target="https://youtu.be/gqAYMx34euU" TargetMode="External"/><Relationship Id="rId7" Type="http://schemas.openxmlformats.org/officeDocument/2006/relationships/image" Target="../media/image75.jpg"/><Relationship Id="rId2" Type="http://schemas.openxmlformats.org/officeDocument/2006/relationships/notesSlide" Target="../notesSlides/notesSlide12.xml"/><Relationship Id="rId1" Type="http://schemas.openxmlformats.org/officeDocument/2006/relationships/slideLayout" Target="../slideLayouts/slideLayout490.xml"/><Relationship Id="rId6" Type="http://schemas.openxmlformats.org/officeDocument/2006/relationships/hyperlink" Target="https://community.microcenter.com/discussion/5134/comparing-zen-3-to-zen-2" TargetMode="External"/><Relationship Id="rId5" Type="http://schemas.openxmlformats.org/officeDocument/2006/relationships/image" Target="../media/image74.png"/><Relationship Id="rId4" Type="http://schemas.openxmlformats.org/officeDocument/2006/relationships/hyperlink" Target="https://www.tech-critter.com/amd-keynote-computex-2021/"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876.xml"/></Relationships>
</file>

<file path=ppt/slides/_rels/slide35.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966.xml"/></Relationships>
</file>

<file path=ppt/slides/_rels/slide36.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png"/><Relationship Id="rId7"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446.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37.xml.rels><?xml version="1.0" encoding="UTF-8" standalone="yes"?>
<Relationships xmlns="http://schemas.openxmlformats.org/package/2006/relationships"><Relationship Id="rId3" Type="http://schemas.openxmlformats.org/officeDocument/2006/relationships/hyperlink" Target="https://www.asplos2018.org/" TargetMode="External"/><Relationship Id="rId2" Type="http://schemas.openxmlformats.org/officeDocument/2006/relationships/hyperlink" Target="https://people.inf.ethz.ch/omutlu/pub/Google-consumer-workloads-data-movement-and-PIM_asplos18.pdf" TargetMode="External"/><Relationship Id="rId1" Type="http://schemas.openxmlformats.org/officeDocument/2006/relationships/slideLayout" Target="../slideLayouts/slideLayout13.xml"/><Relationship Id="rId4" Type="http://schemas.openxmlformats.org/officeDocument/2006/relationships/image" Target="../media/image78.tiff"/></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9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9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8" Type="http://schemas.openxmlformats.org/officeDocument/2006/relationships/hyperlink" Target="https://www.youtube.com/watch?v=eAZZGDlsDAY" TargetMode="External"/><Relationship Id="rId3" Type="http://schemas.openxmlformats.org/officeDocument/2006/relationships/hyperlink" Target="http://www.date-conference.com/" TargetMode="External"/><Relationship Id="rId7" Type="http://schemas.openxmlformats.org/officeDocument/2006/relationships/hyperlink" Target="https://people.inf.ethz.ch/omutlu/pub/onur-IEDM-Tutorial-MemoryCentricComputingSystems-December-12-2020-FINAL.pdf" TargetMode="External"/><Relationship Id="rId2" Type="http://schemas.openxmlformats.org/officeDocument/2006/relationships/hyperlink" Target="https://people.inf.ethz.ch/omutlu/pub/intelligent-architectures-for-intelligent-computingsystems-invited_paper_DATE21.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onur-IEDM-Tutorial-MemoryCentricComputingSystems-December-12-2020-FINAL.pptx" TargetMode="External"/><Relationship Id="rId5" Type="http://schemas.openxmlformats.org/officeDocument/2006/relationships/hyperlink" Target="https://people.inf.ethz.ch/omutlu/pub/onur-DATE-InvitedTalk-IntelligentArchitecturesForIntelligentComputingSystems-January-22-2021.pdf" TargetMode="External"/><Relationship Id="rId10" Type="http://schemas.openxmlformats.org/officeDocument/2006/relationships/image" Target="../media/image79.png"/><Relationship Id="rId4" Type="http://schemas.openxmlformats.org/officeDocument/2006/relationships/hyperlink" Target="https://people.inf.ethz.ch/omutlu/pub/onur-DATE-InvitedTalk-IntelligentArchitecturesForIntelligentComputingSystems-January-22-2021.pptx" TargetMode="External"/><Relationship Id="rId9" Type="http://schemas.openxmlformats.org/officeDocument/2006/relationships/hyperlink" Target="https://www.youtube.com/watch?v=H3sEaINPBOE" TargetMode="Externa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966.xml"/></Relationships>
</file>

<file path=ppt/slides/_rels/slide48.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hyperlink" Target="https://doi.org/10.1109/T-C.1969.222754" TargetMode="External"/><Relationship Id="rId1" Type="http://schemas.openxmlformats.org/officeDocument/2006/relationships/slideLayout" Target="../slideLayouts/slideLayout741.xml"/><Relationship Id="rId5" Type="http://schemas.openxmlformats.org/officeDocument/2006/relationships/image" Target="../media/image82.png"/><Relationship Id="rId4" Type="http://schemas.openxmlformats.org/officeDocument/2006/relationships/image" Target="../media/image81.png"/></Relationships>
</file>

<file path=ppt/slides/_rels/slide49.xml.rels><?xml version="1.0" encoding="UTF-8" standalone="yes"?>
<Relationships xmlns="http://schemas.openxmlformats.org/package/2006/relationships"><Relationship Id="rId3" Type="http://schemas.openxmlformats.org/officeDocument/2006/relationships/hyperlink" Target="https://safari.ethz.ch/architecture/fall2020/lib/exe/fetch.php?media=stone_logic_in_memory_1970.pdf" TargetMode="External"/><Relationship Id="rId2" Type="http://schemas.openxmlformats.org/officeDocument/2006/relationships/image" Target="../media/image83.pn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46.xml"/></Relationships>
</file>

<file path=ppt/slides/_rels/slide51.xml.rels><?xml version="1.0" encoding="UTF-8" standalone="yes"?>
<Relationships xmlns="http://schemas.openxmlformats.org/package/2006/relationships"><Relationship Id="rId8" Type="http://schemas.openxmlformats.org/officeDocument/2006/relationships/image" Target="../media/image90.tiff"/><Relationship Id="rId3" Type="http://schemas.openxmlformats.org/officeDocument/2006/relationships/image" Target="../media/image85.png"/><Relationship Id="rId7" Type="http://schemas.openxmlformats.org/officeDocument/2006/relationships/image" Target="../media/image89.png"/><Relationship Id="rId2" Type="http://schemas.openxmlformats.org/officeDocument/2006/relationships/image" Target="../media/image84.png"/><Relationship Id="rId1" Type="http://schemas.openxmlformats.org/officeDocument/2006/relationships/slideLayout" Target="../slideLayouts/slideLayout13.xml"/><Relationship Id="rId6" Type="http://schemas.openxmlformats.org/officeDocument/2006/relationships/image" Target="../media/image88.jpeg"/><Relationship Id="rId5" Type="http://schemas.openxmlformats.org/officeDocument/2006/relationships/image" Target="../media/image87.jpeg"/><Relationship Id="rId4" Type="http://schemas.openxmlformats.org/officeDocument/2006/relationships/image" Target="../media/image86.png"/><Relationship Id="rId9" Type="http://schemas.openxmlformats.org/officeDocument/2006/relationships/image" Target="../media/image91.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46.xml"/></Relationships>
</file>

<file path=ppt/slides/_rels/slide53.xml.rels><?xml version="1.0" encoding="UTF-8" standalone="yes"?>
<Relationships xmlns="http://schemas.openxmlformats.org/package/2006/relationships"><Relationship Id="rId8" Type="http://schemas.openxmlformats.org/officeDocument/2006/relationships/hyperlink" Target="https://people.inf.ethz.ch/omutlu/pub/memory-scaling_memcon13.pdf" TargetMode="External"/><Relationship Id="rId3" Type="http://schemas.openxmlformats.org/officeDocument/2006/relationships/hyperlink" Target="http://www.ewh.ieee.org/soc/eds/imw/" TargetMode="External"/><Relationship Id="rId7" Type="http://schemas.openxmlformats.org/officeDocument/2006/relationships/image" Target="../media/image92.png"/><Relationship Id="rId2" Type="http://schemas.openxmlformats.org/officeDocument/2006/relationships/hyperlink" Target="https://people.inf.ethz.ch/omutlu/pub/memory-scaling_imw13.pdf" TargetMode="External"/><Relationship Id="rId1" Type="http://schemas.openxmlformats.org/officeDocument/2006/relationships/slideLayout" Target="../slideLayouts/slideLayout236.xml"/><Relationship Id="rId6" Type="http://schemas.openxmlformats.org/officeDocument/2006/relationships/hyperlink" Target="http://www.eetimes.com/document.asp?doc_id=1280950" TargetMode="External"/><Relationship Id="rId5" Type="http://schemas.openxmlformats.org/officeDocument/2006/relationships/hyperlink" Target="https://people.inf.ethz.ch/omutlu/pub/mutlu_memory-scaling_imw13_invited-talk.pdf" TargetMode="External"/><Relationship Id="rId4" Type="http://schemas.openxmlformats.org/officeDocument/2006/relationships/hyperlink" Target="https://people.inf.ethz.ch/omutlu/pub/mutlu_memory-scaling_imw13_invited-talk.pptx" TargetMode="External"/></Relationships>
</file>

<file path=ppt/slides/_rels/slide54.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592.xml"/></Relationships>
</file>

<file path=ppt/slides/_rels/slide55.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592.xml"/></Relationships>
</file>

<file path=ppt/slides/_rels/slide56.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14.xml"/><Relationship Id="rId1" Type="http://schemas.openxmlformats.org/officeDocument/2006/relationships/slideLayout" Target="../slideLayouts/slideLayout1002.xml"/></Relationships>
</file>

<file path=ppt/slides/_rels/slide57.xml.rels><?xml version="1.0" encoding="UTF-8" standalone="yes"?>
<Relationships xmlns="http://schemas.openxmlformats.org/package/2006/relationships"><Relationship Id="rId8" Type="http://schemas.openxmlformats.org/officeDocument/2006/relationships/hyperlink" Target="https://github.com/CMU-SAFARI/SoftMC" TargetMode="External"/><Relationship Id="rId3" Type="http://schemas.openxmlformats.org/officeDocument/2006/relationships/image" Target="../media/image96.png"/><Relationship Id="rId7" Type="http://schemas.openxmlformats.org/officeDocument/2006/relationships/hyperlink" Target="https://people.inf.ethz.ch/omutlu/pub/softMC_hpca17.pdf" TargetMode="External"/><Relationship Id="rId2" Type="http://schemas.openxmlformats.org/officeDocument/2006/relationships/notesSlide" Target="../notesSlides/notesSlide15.xml"/><Relationship Id="rId1" Type="http://schemas.openxmlformats.org/officeDocument/2006/relationships/slideLayout" Target="../slideLayouts/slideLayout1013.xml"/><Relationship Id="rId6" Type="http://schemas.openxmlformats.org/officeDocument/2006/relationships/image" Target="../media/image99.png"/><Relationship Id="rId5" Type="http://schemas.openxmlformats.org/officeDocument/2006/relationships/image" Target="../media/image98.png"/><Relationship Id="rId4" Type="http://schemas.openxmlformats.org/officeDocument/2006/relationships/image" Target="../media/image97.png"/></Relationships>
</file>

<file path=ppt/slides/_rels/slide58.xml.rels><?xml version="1.0" encoding="UTF-8" standalone="yes"?>
<Relationships xmlns="http://schemas.openxmlformats.org/package/2006/relationships"><Relationship Id="rId2" Type="http://schemas.openxmlformats.org/officeDocument/2006/relationships/hyperlink" Target="https://people.inf.ethz.ch/omutlu/pub/dram-row-hammer_isca14.pdf" TargetMode="External"/><Relationship Id="rId1" Type="http://schemas.openxmlformats.org/officeDocument/2006/relationships/slideLayout" Target="../slideLayouts/slideLayout592.xml"/></Relationships>
</file>

<file path=ppt/slides/_rels/slide59.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16.xml"/><Relationship Id="rId1" Type="http://schemas.openxmlformats.org/officeDocument/2006/relationships/slideLayout" Target="../slideLayouts/slideLayout236.xml"/></Relationships>
</file>

<file path=ppt/slides/_rels/slide60.xml.rels><?xml version="1.0" encoding="UTF-8" standalone="yes"?>
<Relationships xmlns="http://schemas.openxmlformats.org/package/2006/relationships"><Relationship Id="rId3" Type="http://schemas.openxmlformats.org/officeDocument/2006/relationships/hyperlink" Target="http://users.ece.cmu.edu/~omutlu/pub/dram-row-hammer_isca14.pdf" TargetMode="External"/><Relationship Id="rId2" Type="http://schemas.openxmlformats.org/officeDocument/2006/relationships/notesSlide" Target="../notesSlides/notesSlide17.xml"/><Relationship Id="rId1" Type="http://schemas.openxmlformats.org/officeDocument/2006/relationships/slideLayout" Target="../slideLayouts/slideLayout938.xml"/></Relationships>
</file>

<file path=ppt/slides/_rels/slide61.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18.xml"/><Relationship Id="rId1" Type="http://schemas.openxmlformats.org/officeDocument/2006/relationships/slideLayout" Target="../slideLayouts/slideLayout949.xml"/><Relationship Id="rId5" Type="http://schemas.openxmlformats.org/officeDocument/2006/relationships/hyperlink" Target="http://users.ece.cmu.edu/~omutlu/pub/dram-row-hammer_isca14.pdf" TargetMode="External"/><Relationship Id="rId4" Type="http://schemas.microsoft.com/office/2007/relationships/hdphoto" Target="../media/hdphoto1.wdp"/></Relationships>
</file>

<file path=ppt/slides/_rels/slide62.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592.xml"/></Relationships>
</file>

<file path=ppt/slides/_rels/slide63.xml.rels><?xml version="1.0" encoding="UTF-8" standalone="yes"?>
<Relationships xmlns="http://schemas.openxmlformats.org/package/2006/relationships"><Relationship Id="rId3" Type="http://schemas.openxmlformats.org/officeDocument/2006/relationships/hyperlink" Target="http://www.ewh.ieee.org/soc/eds/imw/" TargetMode="External"/><Relationship Id="rId2" Type="http://schemas.openxmlformats.org/officeDocument/2006/relationships/hyperlink" Target="https://people.inf.ethz.ch/omutlu/pub/onur-RowHammer-IMW-Tutorial-May-15-2022-FINAL.pptx" TargetMode="External"/><Relationship Id="rId1" Type="http://schemas.openxmlformats.org/officeDocument/2006/relationships/slideLayout" Target="../slideLayouts/slideLayout236.xml"/><Relationship Id="rId6" Type="http://schemas.openxmlformats.org/officeDocument/2006/relationships/image" Target="../media/image103.png"/><Relationship Id="rId5" Type="http://schemas.openxmlformats.org/officeDocument/2006/relationships/hyperlink" Target="https://www.youtube.com/watch?v=37hWglkQRG0" TargetMode="External"/><Relationship Id="rId4" Type="http://schemas.openxmlformats.org/officeDocument/2006/relationships/hyperlink" Target="https://people.inf.ethz.ch/omutlu/pub/onur-RowHammer-IMW-Tutorial-May-15-2022-FINAL.pdf" TargetMode="External"/></Relationships>
</file>

<file path=ppt/slides/_rels/slide64.xml.rels><?xml version="1.0" encoding="UTF-8" standalone="yes"?>
<Relationships xmlns="http://schemas.openxmlformats.org/package/2006/relationships"><Relationship Id="rId3" Type="http://schemas.openxmlformats.org/officeDocument/2006/relationships/hyperlink" Target="https://rss2workshop.github.io/" TargetMode="External"/><Relationship Id="rId7" Type="http://schemas.openxmlformats.org/officeDocument/2006/relationships/hyperlink" Target="https://www.youtube.com/watch?v=ctKTRyi96Bk" TargetMode="External"/><Relationship Id="rId2" Type="http://schemas.openxmlformats.org/officeDocument/2006/relationships/hyperlink" Target="https://people.inf.ethz.ch/omutlu/pub/onur-RowHammer-RSS2-ASPLOS-February-28-2022.pptx" TargetMode="External"/><Relationship Id="rId1" Type="http://schemas.openxmlformats.org/officeDocument/2006/relationships/slideLayout" Target="../slideLayouts/slideLayout236.xml"/><Relationship Id="rId6" Type="http://schemas.openxmlformats.org/officeDocument/2006/relationships/image" Target="../media/image104.png"/><Relationship Id="rId5" Type="http://schemas.openxmlformats.org/officeDocument/2006/relationships/hyperlink" Target="https://people.inf.ethz.ch/omutlu/pub/onur-RowHammer-RSS2-ASPLOS-February-28-2022.pdf" TargetMode="External"/><Relationship Id="rId4" Type="http://schemas.openxmlformats.org/officeDocument/2006/relationships/hyperlink" Target="https://asplos-conference.org/" TargetMode="External"/></Relationships>
</file>

<file path=ppt/slides/_rels/slide65.xml.rels><?xml version="1.0" encoding="UTF-8" standalone="yes"?>
<Relationships xmlns="http://schemas.openxmlformats.org/package/2006/relationships"><Relationship Id="rId8" Type="http://schemas.openxmlformats.org/officeDocument/2006/relationships/hyperlink" Target="https://people.inf.ethz.ch/omutlu/pub/dram-row-hammer_kim_lightning-talk_isca14.pdf" TargetMode="External"/><Relationship Id="rId3" Type="http://schemas.openxmlformats.org/officeDocument/2006/relationships/hyperlink" Target="https://people.inf.ethz.ch/omutlu/pub/dram-row-hammer_isca14.pdf" TargetMode="External"/><Relationship Id="rId7" Type="http://schemas.openxmlformats.org/officeDocument/2006/relationships/hyperlink" Target="https://people.inf.ethz.ch/omutlu/pub/dram-row-hammer_kim_lightning-talk_isca14.pptx" TargetMode="External"/><Relationship Id="rId2" Type="http://schemas.openxmlformats.org/officeDocument/2006/relationships/image" Target="../media/image105.png"/><Relationship Id="rId1" Type="http://schemas.openxmlformats.org/officeDocument/2006/relationships/slideLayout" Target="../slideLayouts/slideLayout603.xml"/><Relationship Id="rId6" Type="http://schemas.openxmlformats.org/officeDocument/2006/relationships/hyperlink" Target="https://people.inf.ethz.ch/omutlu/pub/dram-row-hammer_kim_talk_isca14.pdf" TargetMode="External"/><Relationship Id="rId11" Type="http://schemas.openxmlformats.org/officeDocument/2006/relationships/hyperlink" Target="https://wp.nyu.edu/toppicksinhardwaresecurity/" TargetMode="External"/><Relationship Id="rId5" Type="http://schemas.openxmlformats.org/officeDocument/2006/relationships/hyperlink" Target="https://people.inf.ethz.ch/omutlu/pub/dram-row-hammer_kim_talk_isca14.pptx" TargetMode="External"/><Relationship Id="rId10" Type="http://schemas.openxmlformats.org/officeDocument/2006/relationships/hyperlink" Target="https://www.youtube.com/watch?v=KDy632z23UE" TargetMode="External"/><Relationship Id="rId4" Type="http://schemas.openxmlformats.org/officeDocument/2006/relationships/hyperlink" Target="http://cag.engr.uconn.edu/isca2014/" TargetMode="External"/><Relationship Id="rId9" Type="http://schemas.openxmlformats.org/officeDocument/2006/relationships/hyperlink" Target="https://github.com/CMU-SAFARI/rowhammer" TargetMode="External"/></Relationships>
</file>

<file path=ppt/slides/_rels/slide66.xml.rels><?xml version="1.0" encoding="UTF-8" standalone="yes"?>
<Relationships xmlns="http://schemas.openxmlformats.org/package/2006/relationships"><Relationship Id="rId3" Type="http://schemas.openxmlformats.org/officeDocument/2006/relationships/hyperlink" Target="https://people.inf.ethz.ch/omutlu/pub/rowhammer-and-other-memory-issues_date17.pdf" TargetMode="External"/><Relationship Id="rId2" Type="http://schemas.openxmlformats.org/officeDocument/2006/relationships/image" Target="../media/image106.png"/><Relationship Id="rId1" Type="http://schemas.openxmlformats.org/officeDocument/2006/relationships/slideLayout" Target="../slideLayouts/slideLayout603.xml"/><Relationship Id="rId6" Type="http://schemas.openxmlformats.org/officeDocument/2006/relationships/hyperlink" Target="https://people.inf.ethz.ch/omutlu/pub/onur-Rowhammer-Memory-Security_date17-invited-talk.pdf" TargetMode="External"/><Relationship Id="rId5" Type="http://schemas.openxmlformats.org/officeDocument/2006/relationships/hyperlink" Target="https://people.inf.ethz.ch/omutlu/pub/onur-Rowhammer-Memory-Security_date17-invited-talk.pptx" TargetMode="External"/><Relationship Id="rId4" Type="http://schemas.openxmlformats.org/officeDocument/2006/relationships/hyperlink" Target="http://www.date-conference.com/" TargetMode="External"/></Relationships>
</file>

<file path=ppt/slides/_rels/slide67.xml.rels><?xml version="1.0" encoding="UTF-8" standalone="yes"?>
<Relationships xmlns="http://schemas.openxmlformats.org/package/2006/relationships"><Relationship Id="rId8" Type="http://schemas.openxmlformats.org/officeDocument/2006/relationships/hyperlink" Target="https://www.youtube.com/watch?v=sgd7PHQQ1AI&amp;list=PL5Q2soXY2Zi8D_5MGV6EnXEJHnV2YFBJl&amp;index=39" TargetMode="External"/><Relationship Id="rId3" Type="http://schemas.openxmlformats.org/officeDocument/2006/relationships/hyperlink" Target="https://ieeexplore.ieee.org/xpl/RecentIssue.jsp?punumber=43" TargetMode="External"/><Relationship Id="rId7" Type="http://schemas.openxmlformats.org/officeDocument/2006/relationships/hyperlink" Target="https://people.inf.ethz.ch/omutlu/pub/onur-RowHammer-VLSI-SOC-October-9-2020.pdf" TargetMode="External"/><Relationship Id="rId2" Type="http://schemas.openxmlformats.org/officeDocument/2006/relationships/hyperlink" Target="https://people.inf.ethz.ch/omutlu/pub/RowHammer-Retrospective_ieee_tcad19.pdf" TargetMode="External"/><Relationship Id="rId1" Type="http://schemas.openxmlformats.org/officeDocument/2006/relationships/slideLayout" Target="../slideLayouts/slideLayout603.xml"/><Relationship Id="rId6" Type="http://schemas.openxmlformats.org/officeDocument/2006/relationships/hyperlink" Target="https://people.inf.ethz.ch/omutlu/pub/onur-RowHammer-VLSI-SOC-October-9-2020.pptx" TargetMode="External"/><Relationship Id="rId5" Type="http://schemas.openxmlformats.org/officeDocument/2006/relationships/hyperlink" Target="https://people.inf.ethz.ch/omutlu/pub/onur-RowHammer-COSADE-Keynote-April-4-2019.pptx" TargetMode="External"/><Relationship Id="rId4" Type="http://schemas.openxmlformats.org/officeDocument/2006/relationships/hyperlink" Target="https://arxiv.org/pdf/1904.09724.pdf" TargetMode="External"/><Relationship Id="rId9" Type="http://schemas.openxmlformats.org/officeDocument/2006/relationships/image" Target="../media/image107.png"/></Relationships>
</file>

<file path=ppt/slides/_rels/slide68.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hyperlink" Target="https://arxiv.org/pdf/2211.07613.pdf" TargetMode="External"/><Relationship Id="rId1" Type="http://schemas.openxmlformats.org/officeDocument/2006/relationships/slideLayout" Target="../slideLayouts/slideLayout603.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626.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71.xml.rels><?xml version="1.0" encoding="UTF-8" standalone="yes"?>
<Relationships xmlns="http://schemas.openxmlformats.org/package/2006/relationships"><Relationship Id="rId8" Type="http://schemas.openxmlformats.org/officeDocument/2006/relationships/hyperlink" Target="https://people.inf.ethz.ch/omutlu/pub/BlockHammer-IntelHardwareSecurityAcademicAwards-short-talk.pptx" TargetMode="External"/><Relationship Id="rId13" Type="http://schemas.openxmlformats.org/officeDocument/2006/relationships/hyperlink" Target="https://github.com/CMU-SAFARI/BlockHammer" TargetMode="External"/><Relationship Id="rId3" Type="http://schemas.openxmlformats.org/officeDocument/2006/relationships/hyperlink" Target="https://www.hpca-conf.org/2021/" TargetMode="External"/><Relationship Id="rId7" Type="http://schemas.openxmlformats.org/officeDocument/2006/relationships/hyperlink" Target="https://people.inf.ethz.ch/omutlu/pub/BlockHammer-preventing-rowhammer-at-low-cost-by-blacklisting-rapidly-accessed-dram-rows_hpca21-short-talk.pdf" TargetMode="External"/><Relationship Id="rId12" Type="http://schemas.openxmlformats.org/officeDocument/2006/relationships/hyperlink" Target="https://www.youtube.com/watch?v=5TymwquygZM" TargetMode="External"/><Relationship Id="rId2" Type="http://schemas.openxmlformats.org/officeDocument/2006/relationships/hyperlink" Target="https://people.inf.ethz.ch/omutlu/pub/BlockHammer_preventing-DRAM-rowhammer-at-low-cost_hpca21.pdf" TargetMode="External"/><Relationship Id="rId1" Type="http://schemas.openxmlformats.org/officeDocument/2006/relationships/slideLayout" Target="../slideLayouts/slideLayout260.xml"/><Relationship Id="rId6" Type="http://schemas.openxmlformats.org/officeDocument/2006/relationships/hyperlink" Target="https://people.inf.ethz.ch/omutlu/pub/BlockHammer-preventing-rowhammer-at-low-cost-by-blacklisting-rapidly-accessed-dram-rows_hpca21-short-talk.pptx" TargetMode="External"/><Relationship Id="rId11" Type="http://schemas.openxmlformats.org/officeDocument/2006/relationships/hyperlink" Target="https://www.youtube.com/watch?v=h0WiOTVIH70&amp;list=PL5Q2soXY2Zi8_VVChACnON4sfh2bJ5IrD&amp;index=124" TargetMode="External"/><Relationship Id="rId5" Type="http://schemas.openxmlformats.org/officeDocument/2006/relationships/hyperlink" Target="https://people.inf.ethz.ch/omutlu/pub/BlockHammer-preventing-rowhammer-at-low-cost-by-blacklisting-rapidly-accessed-dram-rows_hpca21-talk.pdf" TargetMode="External"/><Relationship Id="rId10" Type="http://schemas.openxmlformats.org/officeDocument/2006/relationships/hyperlink" Target="https://www.youtube.com/watch?v=4Y01N1BhWv4&amp;list=PL5Q2soXY2Zi8_VVChACnON4sfh2bJ5IrD&amp;index=102" TargetMode="External"/><Relationship Id="rId4" Type="http://schemas.openxmlformats.org/officeDocument/2006/relationships/hyperlink" Target="https://people.inf.ethz.ch/omutlu/pub/BlockHammer-preventing-rowhammer-at-low-cost-by-blacklisting-rapidly-accessed-dram-rows_hpca21-talk.pptx" TargetMode="External"/><Relationship Id="rId9" Type="http://schemas.openxmlformats.org/officeDocument/2006/relationships/hyperlink" Target="https://people.inf.ethz.ch/omutlu/pub/BlockHammer-IntelHardwareSecurityAcademicAwards-short-talk.pdf" TargetMode="External"/><Relationship Id="rId14" Type="http://schemas.openxmlformats.org/officeDocument/2006/relationships/image" Target="../media/image109.tiff"/></Relationships>
</file>

<file path=ppt/slides/_rels/slide72.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Layout" Target="../slideLayouts/slideLayout603.xml"/></Relationships>
</file>

<file path=ppt/slides/_rels/slide73.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110.png"/><Relationship Id="rId1" Type="http://schemas.openxmlformats.org/officeDocument/2006/relationships/slideLayout" Target="../slideLayouts/slideLayout603.xml"/></Relationships>
</file>

<file path=ppt/slides/_rels/slide74.xml.rels><?xml version="1.0" encoding="UTF-8" standalone="yes"?>
<Relationships xmlns="http://schemas.openxmlformats.org/package/2006/relationships"><Relationship Id="rId8" Type="http://schemas.openxmlformats.org/officeDocument/2006/relationships/hyperlink" Target="https://people.inf.ethz.ch/omutlu/pub/HARP-memory-error-profiling_micro21-lightning-talk.pptx" TargetMode="External"/><Relationship Id="rId13" Type="http://schemas.openxmlformats.org/officeDocument/2006/relationships/image" Target="../media/image112.png"/><Relationship Id="rId3" Type="http://schemas.openxmlformats.org/officeDocument/2006/relationships/hyperlink" Target="http://www.microarch.org/micro54/" TargetMode="External"/><Relationship Id="rId7" Type="http://schemas.openxmlformats.org/officeDocument/2006/relationships/hyperlink" Target="https://people.inf.ethz.ch/omutlu/pub/HARP-memory-error-profiling_micro21-short-talk.pdf" TargetMode="External"/><Relationship Id="rId12" Type="http://schemas.openxmlformats.org/officeDocument/2006/relationships/hyperlink" Target="https://github.com/CMU-SAFARI/HARP" TargetMode="External"/><Relationship Id="rId2" Type="http://schemas.openxmlformats.org/officeDocument/2006/relationships/hyperlink" Target="https://people.inf.ethz.ch/omutlu/pub/HARP-memory-error-profiling_micro21.pdf" TargetMode="External"/><Relationship Id="rId1" Type="http://schemas.openxmlformats.org/officeDocument/2006/relationships/slideLayout" Target="../slideLayouts/slideLayout260.xml"/><Relationship Id="rId6" Type="http://schemas.openxmlformats.org/officeDocument/2006/relationships/hyperlink" Target="https://people.inf.ethz.ch/omutlu/pub/HARP-memory-error-profiling_micro21-short-talk.pptx" TargetMode="External"/><Relationship Id="rId11" Type="http://schemas.openxmlformats.org/officeDocument/2006/relationships/hyperlink" Target="https://www.youtube.com/watch?v=2OtBNO4YRyY&amp;list=PL5Q2soXY2Zi--0LrXSQ9sST3N0k0bXp51&amp;index=1" TargetMode="External"/><Relationship Id="rId5" Type="http://schemas.openxmlformats.org/officeDocument/2006/relationships/hyperlink" Target="https://people.inf.ethz.ch/omutlu/pub/HARP-memory-error-profiling_micro21-talk.pdf" TargetMode="External"/><Relationship Id="rId10" Type="http://schemas.openxmlformats.org/officeDocument/2006/relationships/hyperlink" Target="https://www.youtube.com/watch?v=w9OlOYKncKM&amp;list=PL5Q2soXY2Zi--0LrXSQ9sST3N0k0bXp51&amp;index=8" TargetMode="External"/><Relationship Id="rId4" Type="http://schemas.openxmlformats.org/officeDocument/2006/relationships/hyperlink" Target="https://people.inf.ethz.ch/omutlu/pub/HARP-memory-error-profiling_micro21-talk.pptx" TargetMode="External"/><Relationship Id="rId9" Type="http://schemas.openxmlformats.org/officeDocument/2006/relationships/hyperlink" Target="https://people.inf.ethz.ch/omutlu/pub/HARP-memory-error-profiling_micro21-lightning-talk.pdf" TargetMode="External"/></Relationships>
</file>

<file path=ppt/slides/_rels/slide75.xml.rels><?xml version="1.0" encoding="UTF-8" standalone="yes"?>
<Relationships xmlns="http://schemas.openxmlformats.org/package/2006/relationships"><Relationship Id="rId2" Type="http://schemas.openxmlformats.org/officeDocument/2006/relationships/image" Target="../media/image113.png"/><Relationship Id="rId1" Type="http://schemas.openxmlformats.org/officeDocument/2006/relationships/slideLayout" Target="../slideLayouts/slideLayout236.xml"/></Relationships>
</file>

<file path=ppt/slides/_rels/slide76.xml.rels><?xml version="1.0" encoding="UTF-8" standalone="yes"?>
<Relationships xmlns="http://schemas.openxmlformats.org/package/2006/relationships"><Relationship Id="rId3" Type="http://schemas.openxmlformats.org/officeDocument/2006/relationships/hyperlink" Target="https://arxiv.org/pdf/1706.08642" TargetMode="External"/><Relationship Id="rId2" Type="http://schemas.openxmlformats.org/officeDocument/2006/relationships/image" Target="../media/image114.jpeg"/><Relationship Id="rId1" Type="http://schemas.openxmlformats.org/officeDocument/2006/relationships/slideLayout" Target="../slideLayouts/slideLayout236.xml"/><Relationship Id="rId4" Type="http://schemas.openxmlformats.org/officeDocument/2006/relationships/image" Target="../media/image115.png"/></Relationships>
</file>

<file path=ppt/slides/_rels/slide77.xml.rels><?xml version="1.0" encoding="UTF-8" standalone="yes"?>
<Relationships xmlns="http://schemas.openxmlformats.org/package/2006/relationships"><Relationship Id="rId3" Type="http://schemas.openxmlformats.org/officeDocument/2006/relationships/hyperlink" Target="https://www.storagereview.com/intel_optane_dc_persistent_memory_module_pmm" TargetMode="External"/><Relationship Id="rId2" Type="http://schemas.openxmlformats.org/officeDocument/2006/relationships/image" Target="../media/image116.tiff"/><Relationship Id="rId1" Type="http://schemas.openxmlformats.org/officeDocument/2006/relationships/slideLayout" Target="../slideLayouts/slideLayout615.xml"/></Relationships>
</file>

<file path=ppt/slides/_rels/slide78.xml.rels><?xml version="1.0" encoding="UTF-8" standalone="yes"?>
<Relationships xmlns="http://schemas.openxmlformats.org/package/2006/relationships"><Relationship Id="rId3" Type="http://schemas.openxmlformats.org/officeDocument/2006/relationships/hyperlink" Target="http://isca09.cs.columbia.edu/" TargetMode="External"/><Relationship Id="rId2" Type="http://schemas.openxmlformats.org/officeDocument/2006/relationships/hyperlink" Target="https://people.inf.ethz.ch/omutlu/pub/pcm_isca09.pdf" TargetMode="External"/><Relationship Id="rId1" Type="http://schemas.openxmlformats.org/officeDocument/2006/relationships/slideLayout" Target="../slideLayouts/slideLayout888.xml"/><Relationship Id="rId5" Type="http://schemas.openxmlformats.org/officeDocument/2006/relationships/image" Target="../media/image117.png"/><Relationship Id="rId4" Type="http://schemas.openxmlformats.org/officeDocument/2006/relationships/hyperlink" Target="https://people.inf.ethz.ch/omutlu/pub/lee_isca09_talk.pdf" TargetMode="Externa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46.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83.xml.rels><?xml version="1.0" encoding="UTF-8" standalone="yes"?>
<Relationships xmlns="http://schemas.openxmlformats.org/package/2006/relationships"><Relationship Id="rId2" Type="http://schemas.openxmlformats.org/officeDocument/2006/relationships/image" Target="../media/image118.jpe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119.jpe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70.tiff"/><Relationship Id="rId2" Type="http://schemas.openxmlformats.org/officeDocument/2006/relationships/image" Target="../media/image69.png"/><Relationship Id="rId1" Type="http://schemas.openxmlformats.org/officeDocument/2006/relationships/slideLayout" Target="../slideLayouts/slideLayout236.xml"/></Relationships>
</file>

<file path=ppt/slides/_rels/slide89.xml.rels><?xml version="1.0" encoding="UTF-8" standalone="yes"?>
<Relationships xmlns="http://schemas.openxmlformats.org/package/2006/relationships"><Relationship Id="rId3" Type="http://schemas.openxmlformats.org/officeDocument/2006/relationships/image" Target="../media/image120.jpeg"/><Relationship Id="rId2" Type="http://schemas.openxmlformats.org/officeDocument/2006/relationships/image" Target="../media/image69.png"/><Relationship Id="rId1" Type="http://schemas.openxmlformats.org/officeDocument/2006/relationships/slideLayout" Target="../slideLayouts/slideLayout236.xml"/><Relationship Id="rId6" Type="http://schemas.openxmlformats.org/officeDocument/2006/relationships/image" Target="../media/image70.tiff"/><Relationship Id="rId5" Type="http://schemas.openxmlformats.org/officeDocument/2006/relationships/image" Target="../media/image72.jpeg"/><Relationship Id="rId4" Type="http://schemas.openxmlformats.org/officeDocument/2006/relationships/image" Target="../media/image121.png"/></Relationships>
</file>

<file path=ppt/slides/_rels/slide90.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36.xml"/></Relationships>
</file>

<file path=ppt/slides/_rels/slide91.xml.rels><?xml version="1.0" encoding="UTF-8" standalone="yes"?>
<Relationships xmlns="http://schemas.openxmlformats.org/package/2006/relationships"><Relationship Id="rId3" Type="http://schemas.openxmlformats.org/officeDocument/2006/relationships/hyperlink" Target="http://cva.stanford.edu/classes/cs99s/papers/architects_look_to_future.pdf" TargetMode="External"/><Relationship Id="rId2" Type="http://schemas.openxmlformats.org/officeDocument/2006/relationships/image" Target="../media/image122.png"/><Relationship Id="rId1" Type="http://schemas.openxmlformats.org/officeDocument/2006/relationships/slideLayout" Target="../slideLayouts/slideLayout401.xml"/><Relationship Id="rId4" Type="http://schemas.openxmlformats.org/officeDocument/2006/relationships/image" Target="../media/image123.png"/></Relationships>
</file>

<file path=ppt/slides/_rels/slide92.xml.rels><?xml version="1.0" encoding="UTF-8" standalone="yes"?>
<Relationships xmlns="http://schemas.openxmlformats.org/package/2006/relationships"><Relationship Id="rId2" Type="http://schemas.openxmlformats.org/officeDocument/2006/relationships/image" Target="../media/image124.png"/><Relationship Id="rId1" Type="http://schemas.openxmlformats.org/officeDocument/2006/relationships/slideLayout" Target="../slideLayouts/slideLayout236.xml"/></Relationships>
</file>

<file path=ppt/slides/_rels/slide93.xml.rels><?xml version="1.0" encoding="UTF-8" standalone="yes"?>
<Relationships xmlns="http://schemas.openxmlformats.org/package/2006/relationships"><Relationship Id="rId3" Type="http://schemas.openxmlformats.org/officeDocument/2006/relationships/hyperlink" Target="http://www.cs.arizona.edu/hpca9/" TargetMode="External"/><Relationship Id="rId2" Type="http://schemas.openxmlformats.org/officeDocument/2006/relationships/hyperlink" Target="https://people.inf.ethz.ch/omutlu/pub/mutlu_hpca03.pdf" TargetMode="External"/><Relationship Id="rId1" Type="http://schemas.openxmlformats.org/officeDocument/2006/relationships/slideLayout" Target="../slideLayouts/slideLayout401.xml"/><Relationship Id="rId5" Type="http://schemas.openxmlformats.org/officeDocument/2006/relationships/image" Target="../media/image125.tiff"/><Relationship Id="rId4" Type="http://schemas.openxmlformats.org/officeDocument/2006/relationships/hyperlink" Target="https://people.inf.ethz.ch/omutlu/pub/mutlu_hpca03_talk.pdf" TargetMode="External"/></Relationships>
</file>

<file path=ppt/slides/_rels/slide94.xml.rels><?xml version="1.0" encoding="UTF-8" standalone="yes"?>
<Relationships xmlns="http://schemas.openxmlformats.org/package/2006/relationships"><Relationship Id="rId2" Type="http://schemas.openxmlformats.org/officeDocument/2006/relationships/image" Target="../media/image126.tiff"/><Relationship Id="rId1" Type="http://schemas.openxmlformats.org/officeDocument/2006/relationships/slideLayout" Target="../slideLayouts/slideLayout236.xml"/></Relationships>
</file>

<file path=ppt/slides/_rels/slide95.xml.rels><?xml version="1.0" encoding="UTF-8" standalone="yes"?>
<Relationships xmlns="http://schemas.openxmlformats.org/package/2006/relationships"><Relationship Id="rId2" Type="http://schemas.openxmlformats.org/officeDocument/2006/relationships/image" Target="../media/image127.tiff"/><Relationship Id="rId1" Type="http://schemas.openxmlformats.org/officeDocument/2006/relationships/slideLayout" Target="../slideLayouts/slideLayout236.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97.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png"/><Relationship Id="rId1" Type="http://schemas.openxmlformats.org/officeDocument/2006/relationships/slideLayout" Target="../slideLayouts/slideLayout236.xml"/></Relationships>
</file>

<file path=ppt/slides/_rels/slide98.xml.rels><?xml version="1.0" encoding="UTF-8" standalone="yes"?>
<Relationships xmlns="http://schemas.openxmlformats.org/package/2006/relationships"><Relationship Id="rId2" Type="http://schemas.openxmlformats.org/officeDocument/2006/relationships/image" Target="../media/image128.pn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image" Target="../media/image128.pn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image" Target="../media/image129.tiff"/><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3" Type="http://schemas.openxmlformats.org/officeDocument/2006/relationships/hyperlink" Target="https://www.asplos2018.org/" TargetMode="External"/><Relationship Id="rId2" Type="http://schemas.openxmlformats.org/officeDocument/2006/relationships/hyperlink" Target="https://people.inf.ethz.ch/omutlu/pub/Google-consumer-workloads-data-movement-and-PIM_asplos18.pdf" TargetMode="External"/><Relationship Id="rId1" Type="http://schemas.openxmlformats.org/officeDocument/2006/relationships/slideLayout" Target="../slideLayouts/slideLayout13.xml"/><Relationship Id="rId4" Type="http://schemas.openxmlformats.org/officeDocument/2006/relationships/image" Target="../media/image78.tiff"/></Relationships>
</file>

<file path=ppt/slides/_rels/slide104.xml.rels><?xml version="1.0" encoding="UTF-8" standalone="yes"?>
<Relationships xmlns="http://schemas.openxmlformats.org/package/2006/relationships"><Relationship Id="rId2" Type="http://schemas.openxmlformats.org/officeDocument/2006/relationships/image" Target="../media/image128.png"/><Relationship Id="rId1" Type="http://schemas.openxmlformats.org/officeDocument/2006/relationships/slideLayout" Target="../slideLayouts/slideLayout13.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107.xml.rels><?xml version="1.0" encoding="UTF-8" standalone="yes"?>
<Relationships xmlns="http://schemas.openxmlformats.org/package/2006/relationships"><Relationship Id="rId3" Type="http://schemas.openxmlformats.org/officeDocument/2006/relationships/hyperlink" Target="https://people.inf.ethz.ch/omutlu/projects.htm" TargetMode="External"/><Relationship Id="rId2" Type="http://schemas.openxmlformats.org/officeDocument/2006/relationships/hyperlink" Target="https://people.inf.ethz.ch/omutlu/pub/ModernPrimerOnPIM_springer-emerging-computing-bookchapter21.pdf" TargetMode="External"/><Relationship Id="rId1" Type="http://schemas.openxmlformats.org/officeDocument/2006/relationships/slideLayout" Target="../slideLayouts/slideLayout13.xml"/><Relationship Id="rId5" Type="http://schemas.openxmlformats.org/officeDocument/2006/relationships/image" Target="../media/image130.png"/><Relationship Id="rId4" Type="http://schemas.openxmlformats.org/officeDocument/2006/relationships/hyperlink" Target="https://arxiv.org/pdf/1903.03988.pdf" TargetMode="External"/></Relationships>
</file>

<file path=ppt/slides/_rels/slide108.xml.rels><?xml version="1.0" encoding="UTF-8" standalone="yes"?>
<Relationships xmlns="http://schemas.openxmlformats.org/package/2006/relationships"><Relationship Id="rId2" Type="http://schemas.openxmlformats.org/officeDocument/2006/relationships/image" Target="../media/image131.png"/><Relationship Id="rId1" Type="http://schemas.openxmlformats.org/officeDocument/2006/relationships/slideLayout" Target="../slideLayouts/slideLayout13.xml"/></Relationships>
</file>

<file path=ppt/slides/_rels/slide109.xml.rels><?xml version="1.0" encoding="UTF-8" standalone="yes"?>
<Relationships xmlns="http://schemas.openxmlformats.org/package/2006/relationships"><Relationship Id="rId2" Type="http://schemas.openxmlformats.org/officeDocument/2006/relationships/image" Target="../media/image132.png"/><Relationship Id="rId1" Type="http://schemas.openxmlformats.org/officeDocument/2006/relationships/slideLayout" Target="../slideLayouts/slideLayout13.xml"/></Relationships>
</file>

<file path=ppt/slides/_rels/slide110.xml.rels><?xml version="1.0" encoding="UTF-8" standalone="yes"?>
<Relationships xmlns="http://schemas.openxmlformats.org/package/2006/relationships"><Relationship Id="rId3" Type="http://schemas.openxmlformats.org/officeDocument/2006/relationships/hyperlink" Target="https://safari.ethz.ch/projects_and_seminars/spring2022/doku.php?id=processing_in_memory" TargetMode="External"/><Relationship Id="rId7" Type="http://schemas.openxmlformats.org/officeDocument/2006/relationships/hyperlink" Target="https://www.youtube.com/onurmutlulectures"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615.xml"/><Relationship Id="rId6" Type="http://schemas.openxmlformats.org/officeDocument/2006/relationships/image" Target="../media/image133.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9e4Chnwdovo&amp;list=PL5Q2soXY2Zi-841fUYYUK9EsXKhQKRPyX" TargetMode="Externa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766.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345.xml"/></Relationships>
</file>

<file path=ppt/slides/_rels/slide113.xml.rels><?xml version="1.0" encoding="UTF-8" standalone="yes"?>
<Relationships xmlns="http://schemas.openxmlformats.org/package/2006/relationships"><Relationship Id="rId3" Type="http://schemas.openxmlformats.org/officeDocument/2006/relationships/hyperlink" Target="http://users.ece.cmu.edu/~omutlu/pub/in-DRAM-bulk-AND-OR-ieee_cal15.pdf" TargetMode="External"/><Relationship Id="rId2" Type="http://schemas.openxmlformats.org/officeDocument/2006/relationships/hyperlink" Target="http://users.ece.cmu.edu/~omutlu/pub/rowclone_micro13.pdf" TargetMode="External"/><Relationship Id="rId1" Type="http://schemas.openxmlformats.org/officeDocument/2006/relationships/slideLayout" Target="../slideLayouts/slideLayout346.xml"/><Relationship Id="rId5" Type="http://schemas.openxmlformats.org/officeDocument/2006/relationships/hyperlink" Target="https://people.inf.ethz.ch/omutlu/pub/ambit-bulk-bitwise-dram_micro17.pdf" TargetMode="External"/><Relationship Id="rId4" Type="http://schemas.openxmlformats.org/officeDocument/2006/relationships/hyperlink" Target="https://users.ece.cmu.edu/~omutlu/pub/GSDRAM-gather-scatter-dram_micro15.pdf" TargetMode="External"/></Relationships>
</file>

<file path=ppt/slides/_rels/slide114.xml.rels><?xml version="1.0" encoding="UTF-8" standalone="yes"?>
<Relationships xmlns="http://schemas.openxmlformats.org/package/2006/relationships"><Relationship Id="rId2" Type="http://schemas.openxmlformats.org/officeDocument/2006/relationships/image" Target="../media/image134.png"/><Relationship Id="rId1" Type="http://schemas.openxmlformats.org/officeDocument/2006/relationships/slideLayout" Target="../slideLayouts/slideLayout13.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974.xml"/></Relationships>
</file>

<file path=ppt/slides/_rels/slide11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57.xml"/></Relationships>
</file>

<file path=ppt/slides/_rels/slide117.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974.xml"/></Relationships>
</file>

<file path=ppt/slides/_rels/slide118.xml.rels><?xml version="1.0" encoding="UTF-8" standalone="yes"?>
<Relationships xmlns="http://schemas.openxmlformats.org/package/2006/relationships"><Relationship Id="rId8" Type="http://schemas.openxmlformats.org/officeDocument/2006/relationships/hyperlink" Target="http://users.ece.cmu.edu/~omutlu/pub/rowclone_seshadri_micro13-poster.pptx" TargetMode="External"/><Relationship Id="rId3" Type="http://schemas.openxmlformats.org/officeDocument/2006/relationships/hyperlink" Target="http://www.microarch.org/micro46/" TargetMode="External"/><Relationship Id="rId7" Type="http://schemas.openxmlformats.org/officeDocument/2006/relationships/hyperlink" Target="http://users.ece.cmu.edu/~omutlu/pub/rowclone_seshadri_micro13_lightning-talk.pdf" TargetMode="External"/><Relationship Id="rId2" Type="http://schemas.openxmlformats.org/officeDocument/2006/relationships/hyperlink" Target="http://users.ece.cmu.edu/~omutlu/pub/rowclone_micro13.pdf" TargetMode="External"/><Relationship Id="rId1" Type="http://schemas.openxmlformats.org/officeDocument/2006/relationships/slideLayout" Target="../slideLayouts/slideLayout236.xml"/><Relationship Id="rId6" Type="http://schemas.openxmlformats.org/officeDocument/2006/relationships/hyperlink" Target="http://users.ece.cmu.edu/~omutlu/pub/rowclone_seshadri_micro13_lightning-talk.pptx" TargetMode="External"/><Relationship Id="rId5" Type="http://schemas.openxmlformats.org/officeDocument/2006/relationships/hyperlink" Target="http://users.ece.cmu.edu/~omutlu/pub/rowclone_seshadri_micro13-talk.pdf" TargetMode="External"/><Relationship Id="rId10" Type="http://schemas.openxmlformats.org/officeDocument/2006/relationships/image" Target="../media/image135.png"/><Relationship Id="rId4" Type="http://schemas.openxmlformats.org/officeDocument/2006/relationships/hyperlink" Target="http://users.ece.cmu.edu/~omutlu/pub/rowclone_seshadri_micro13-talk.pptx" TargetMode="External"/><Relationship Id="rId9" Type="http://schemas.openxmlformats.org/officeDocument/2006/relationships/hyperlink" Target="http://users.ece.cmu.edu/~omutlu/pub/rowclone_seshadri_micro13-poster.pdf" TargetMode="External"/></Relationships>
</file>

<file path=ppt/slides/_rels/slide119.xml.rels><?xml version="1.0" encoding="UTF-8" standalone="yes"?>
<Relationships xmlns="http://schemas.openxmlformats.org/package/2006/relationships"><Relationship Id="rId3" Type="http://schemas.openxmlformats.org/officeDocument/2006/relationships/hyperlink" Target="https://parallel.princeton.edu/papers/micro19-gao.pdf" TargetMode="External"/><Relationship Id="rId2" Type="http://schemas.openxmlformats.org/officeDocument/2006/relationships/image" Target="../media/image136.png"/><Relationship Id="rId1" Type="http://schemas.openxmlformats.org/officeDocument/2006/relationships/slideLayout" Target="../slideLayouts/slideLayout236.xml"/></Relationships>
</file>

<file path=ppt/slides/_rels/slide120.xml.rels><?xml version="1.0" encoding="UTF-8" standalone="yes"?>
<Relationships xmlns="http://schemas.openxmlformats.org/package/2006/relationships"><Relationship Id="rId3" Type="http://schemas.openxmlformats.org/officeDocument/2006/relationships/hyperlink" Target="https://github.com/cmu-safari/pidram" TargetMode="External"/><Relationship Id="rId2" Type="http://schemas.openxmlformats.org/officeDocument/2006/relationships/hyperlink" Target="https://arxiv.org/pdf/2111.00082.pdf" TargetMode="External"/><Relationship Id="rId1" Type="http://schemas.openxmlformats.org/officeDocument/2006/relationships/slideLayout" Target="../slideLayouts/slideLayout236.xml"/><Relationship Id="rId5" Type="http://schemas.openxmlformats.org/officeDocument/2006/relationships/image" Target="../media/image137.png"/><Relationship Id="rId4" Type="http://schemas.openxmlformats.org/officeDocument/2006/relationships/hyperlink" Target="https://www.youtube.com/watch?v=qeukNs5XI3g&amp;t=4192s" TargetMode="External"/></Relationships>
</file>

<file path=ppt/slides/_rels/slide121.xml.rels><?xml version="1.0" encoding="UTF-8" standalone="yes"?>
<Relationships xmlns="http://schemas.openxmlformats.org/package/2006/relationships"><Relationship Id="rId3" Type="http://schemas.openxmlformats.org/officeDocument/2006/relationships/hyperlink" Target="https://github.com/cmu-safari/pidram" TargetMode="External"/><Relationship Id="rId2" Type="http://schemas.openxmlformats.org/officeDocument/2006/relationships/hyperlink" Target="https://arxiv.org/pdf/2111.00082.pdf" TargetMode="External"/><Relationship Id="rId1" Type="http://schemas.openxmlformats.org/officeDocument/2006/relationships/slideLayout" Target="../slideLayouts/slideLayout236.xml"/><Relationship Id="rId5" Type="http://schemas.openxmlformats.org/officeDocument/2006/relationships/image" Target="../media/image138.jpg"/><Relationship Id="rId4" Type="http://schemas.openxmlformats.org/officeDocument/2006/relationships/hyperlink" Target="https://www.youtube.com/watch?v=qeukNs5XI3g&amp;t=4192s" TargetMode="External"/></Relationships>
</file>

<file path=ppt/slides/_rels/slide122.xml.rels><?xml version="1.0" encoding="UTF-8" standalone="yes"?>
<Relationships xmlns="http://schemas.openxmlformats.org/package/2006/relationships"><Relationship Id="rId3" Type="http://schemas.openxmlformats.org/officeDocument/2006/relationships/hyperlink" Target="https://github.com/cmu-safari/pidram" TargetMode="External"/><Relationship Id="rId2" Type="http://schemas.openxmlformats.org/officeDocument/2006/relationships/hyperlink" Target="https://arxiv.org/pdf/2111.00082.pdf" TargetMode="External"/><Relationship Id="rId1" Type="http://schemas.openxmlformats.org/officeDocument/2006/relationships/slideLayout" Target="../slideLayouts/slideLayout236.xml"/><Relationship Id="rId5" Type="http://schemas.openxmlformats.org/officeDocument/2006/relationships/image" Target="../media/image139.png"/><Relationship Id="rId4" Type="http://schemas.openxmlformats.org/officeDocument/2006/relationships/hyperlink" Target="https://www.youtube.com/watch?v=qeukNs5XI3g&amp;t=4192s" TargetMode="External"/></Relationships>
</file>

<file path=ppt/slides/_rels/slide123.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notesSlide" Target="../notesSlides/notesSlide21.xml"/><Relationship Id="rId1" Type="http://schemas.openxmlformats.org/officeDocument/2006/relationships/slideLayout" Target="../slideLayouts/slideLayout988.xml"/></Relationships>
</file>

<file path=ppt/slides/_rels/slide124.xml.rels><?xml version="1.0" encoding="UTF-8" standalone="yes"?>
<Relationships xmlns="http://schemas.openxmlformats.org/package/2006/relationships"><Relationship Id="rId3" Type="http://schemas.openxmlformats.org/officeDocument/2006/relationships/image" Target="../media/image141.png"/><Relationship Id="rId2" Type="http://schemas.openxmlformats.org/officeDocument/2006/relationships/hyperlink" Target="https://www.youtube.com/watch?v=n6Pwg1qax_E&amp;list=PL5Q2soXY2Zi_7UBNmC9B8Yr5JSwTG9yH4&amp;index=4" TargetMode="External"/><Relationship Id="rId1" Type="http://schemas.openxmlformats.org/officeDocument/2006/relationships/slideLayout" Target="../slideLayouts/slideLayout236.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357.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2" Type="http://schemas.openxmlformats.org/officeDocument/2006/relationships/image" Target="../media/image142.tiff"/><Relationship Id="rId1" Type="http://schemas.openxmlformats.org/officeDocument/2006/relationships/slideLayout" Target="../slideLayouts/slideLayout279.xml"/></Relationships>
</file>

<file path=ppt/slides/_rels/slide129.xml.rels><?xml version="1.0" encoding="UTF-8" standalone="yes"?>
<Relationships xmlns="http://schemas.openxmlformats.org/package/2006/relationships"><Relationship Id="rId3" Type="http://schemas.openxmlformats.org/officeDocument/2006/relationships/image" Target="../media/image144.tiff"/><Relationship Id="rId2" Type="http://schemas.openxmlformats.org/officeDocument/2006/relationships/image" Target="../media/image143.tiff"/><Relationship Id="rId1" Type="http://schemas.openxmlformats.org/officeDocument/2006/relationships/slideLayout" Target="../slideLayouts/slideLayout592.xml"/></Relationships>
</file>

<file path=ppt/slides/_rels/slide130.xml.rels><?xml version="1.0" encoding="UTF-8" standalone="yes"?>
<Relationships xmlns="http://schemas.openxmlformats.org/package/2006/relationships"><Relationship Id="rId8" Type="http://schemas.openxmlformats.org/officeDocument/2006/relationships/hyperlink" Target="https://people.inf.ethz.ch/omutlu/pub/ambit-bulk-bitwise-dram_micro17-poster.pptx" TargetMode="External"/><Relationship Id="rId3" Type="http://schemas.openxmlformats.org/officeDocument/2006/relationships/hyperlink" Target="http://www.microarch.org/micro50/" TargetMode="External"/><Relationship Id="rId7" Type="http://schemas.openxmlformats.org/officeDocument/2006/relationships/hyperlink" Target="https://people.inf.ethz.ch/omutlu/pub/ambit-bulk-bitwise-dram_micro17-lightning-talk.pdf" TargetMode="External"/><Relationship Id="rId2" Type="http://schemas.openxmlformats.org/officeDocument/2006/relationships/hyperlink" Target="https://people.inf.ethz.ch/omutlu/pub/ambit-bulk-bitwise-dram_micro17.pdf" TargetMode="External"/><Relationship Id="rId1" Type="http://schemas.openxmlformats.org/officeDocument/2006/relationships/slideLayout" Target="../slideLayouts/slideLayout13.xml"/><Relationship Id="rId6" Type="http://schemas.openxmlformats.org/officeDocument/2006/relationships/hyperlink" Target="https://people.inf.ethz.ch/omutlu/pub/ambit-bulk-bitwise-dram_micro17-lightning-talk.pptx" TargetMode="External"/><Relationship Id="rId5" Type="http://schemas.openxmlformats.org/officeDocument/2006/relationships/hyperlink" Target="https://people.inf.ethz.ch/omutlu/pub/ambit-bulk-bitwise-dram_micro17-talk.pdf" TargetMode="External"/><Relationship Id="rId10" Type="http://schemas.openxmlformats.org/officeDocument/2006/relationships/image" Target="../media/image145.tiff"/><Relationship Id="rId4" Type="http://schemas.openxmlformats.org/officeDocument/2006/relationships/hyperlink" Target="https://people.inf.ethz.ch/omutlu/pub/ambit-bulk-bitwise-dram_micro17-talk.pptx" TargetMode="External"/><Relationship Id="rId9" Type="http://schemas.openxmlformats.org/officeDocument/2006/relationships/hyperlink" Target="https://people.inf.ethz.ch/omutlu/pub/ambit-bulk-bitwise-dram_micro17-poster.pdf" TargetMode="External"/></Relationships>
</file>

<file path=ppt/slides/_rels/slide131.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hyperlink" Target="https://arxiv.org/pdf/1905.09822.pdf" TargetMode="External"/><Relationship Id="rId1" Type="http://schemas.openxmlformats.org/officeDocument/2006/relationships/slideLayout" Target="../slideLayouts/slideLayout346.xml"/></Relationships>
</file>

<file path=ppt/slides/_rels/slide132.xml.rels><?xml version="1.0" encoding="UTF-8" standalone="yes"?>
<Relationships xmlns="http://schemas.openxmlformats.org/package/2006/relationships"><Relationship Id="rId8" Type="http://schemas.openxmlformats.org/officeDocument/2006/relationships/hyperlink" Target="https://people.inf.ethz.ch/omutlu/pub/SIMDRAM_asplos21-talk.pdf" TargetMode="External"/><Relationship Id="rId3" Type="http://schemas.openxmlformats.org/officeDocument/2006/relationships/hyperlink" Target="https://asplos-conference.org/" TargetMode="External"/><Relationship Id="rId7" Type="http://schemas.openxmlformats.org/officeDocument/2006/relationships/hyperlink" Target="https://people.inf.ethz.ch/omutlu/pub/SIMDRAM_asplos21-talk.pptx" TargetMode="External"/><Relationship Id="rId2" Type="http://schemas.openxmlformats.org/officeDocument/2006/relationships/hyperlink" Target="https://people.inf.ethz.ch/omutlu/pub/SIMDRAM_asplos21.pdf" TargetMode="External"/><Relationship Id="rId1" Type="http://schemas.openxmlformats.org/officeDocument/2006/relationships/slideLayout" Target="../slideLayouts/slideLayout346.xml"/><Relationship Id="rId6" Type="http://schemas.openxmlformats.org/officeDocument/2006/relationships/hyperlink" Target="https://people.inf.ethz.ch/omutlu/pub/SIMDRAM_asplos21-short-talk.pdf" TargetMode="External"/><Relationship Id="rId11" Type="http://schemas.openxmlformats.org/officeDocument/2006/relationships/image" Target="../media/image147.png"/><Relationship Id="rId5" Type="http://schemas.openxmlformats.org/officeDocument/2006/relationships/hyperlink" Target="https://people.inf.ethz.ch/omutlu/pub/SIMDRAM_asplos21-short-talk.pptx" TargetMode="External"/><Relationship Id="rId10" Type="http://schemas.openxmlformats.org/officeDocument/2006/relationships/hyperlink" Target="https://www.youtube.com/watch?v=bas9U7djW_8&amp;list=PL5Q2soXY2Zi8_VVChACnON4sfh2bJ5IrD&amp;index=116" TargetMode="External"/><Relationship Id="rId4" Type="http://schemas.openxmlformats.org/officeDocument/2006/relationships/hyperlink" Target="https://people.inf.ethz.ch/omutlu/pub/SIMDRAM_asplos21-extended-abstract.pdf" TargetMode="External"/><Relationship Id="rId9" Type="http://schemas.openxmlformats.org/officeDocument/2006/relationships/hyperlink" Target="https://www.youtube.com/watch?v=g0fE1c7w0xk&amp;list=PL5Q2soXY2Zi8_VVChACnON4sfh2bJ5IrD&amp;index=115" TargetMode="External"/></Relationships>
</file>

<file path=ppt/slides/_rels/slide133.xml.rels><?xml version="1.0" encoding="UTF-8" standalone="yes"?>
<Relationships xmlns="http://schemas.openxmlformats.org/package/2006/relationships"><Relationship Id="rId3" Type="http://schemas.openxmlformats.org/officeDocument/2006/relationships/image" Target="../media/image900.png"/><Relationship Id="rId7" Type="http://schemas.openxmlformats.org/officeDocument/2006/relationships/image" Target="../media/image1510.png"/><Relationship Id="rId2" Type="http://schemas.openxmlformats.org/officeDocument/2006/relationships/notesSlide" Target="../notesSlides/notesSlide22.xml"/><Relationship Id="rId1" Type="http://schemas.openxmlformats.org/officeDocument/2006/relationships/slideLayout" Target="../slideLayouts/slideLayout985.xml"/><Relationship Id="rId6" Type="http://schemas.openxmlformats.org/officeDocument/2006/relationships/image" Target="../media/image1000.png"/><Relationship Id="rId5" Type="http://schemas.openxmlformats.org/officeDocument/2006/relationships/image" Target="../media/image1440.png"/><Relationship Id="rId4" Type="http://schemas.openxmlformats.org/officeDocument/2006/relationships/image" Target="../media/image1360.png"/></Relationships>
</file>

<file path=ppt/slides/_rels/slide13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985.xml"/></Relationships>
</file>

<file path=ppt/slides/_rels/slide135.xml.rels><?xml version="1.0" encoding="UTF-8" standalone="yes"?>
<Relationships xmlns="http://schemas.openxmlformats.org/package/2006/relationships"><Relationship Id="rId8" Type="http://schemas.openxmlformats.org/officeDocument/2006/relationships/hyperlink" Target="https://people.inf.ethz.ch/omutlu/pub/SIMDRAM_asplos21-talk.pdf" TargetMode="External"/><Relationship Id="rId3" Type="http://schemas.openxmlformats.org/officeDocument/2006/relationships/hyperlink" Target="https://asplos-conference.org/" TargetMode="External"/><Relationship Id="rId7" Type="http://schemas.openxmlformats.org/officeDocument/2006/relationships/hyperlink" Target="https://people.inf.ethz.ch/omutlu/pub/SIMDRAM_asplos21-talk.pptx" TargetMode="External"/><Relationship Id="rId2" Type="http://schemas.openxmlformats.org/officeDocument/2006/relationships/hyperlink" Target="https://people.inf.ethz.ch/omutlu/pub/SIMDRAM_asplos21.pdf" TargetMode="External"/><Relationship Id="rId1" Type="http://schemas.openxmlformats.org/officeDocument/2006/relationships/slideLayout" Target="../slideLayouts/slideLayout346.xml"/><Relationship Id="rId6" Type="http://schemas.openxmlformats.org/officeDocument/2006/relationships/hyperlink" Target="https://people.inf.ethz.ch/omutlu/pub/SIMDRAM_asplos21-short-talk.pdf" TargetMode="External"/><Relationship Id="rId11" Type="http://schemas.openxmlformats.org/officeDocument/2006/relationships/image" Target="../media/image147.png"/><Relationship Id="rId5" Type="http://schemas.openxmlformats.org/officeDocument/2006/relationships/hyperlink" Target="https://people.inf.ethz.ch/omutlu/pub/SIMDRAM_asplos21-short-talk.pptx" TargetMode="External"/><Relationship Id="rId10" Type="http://schemas.openxmlformats.org/officeDocument/2006/relationships/hyperlink" Target="https://www.youtube.com/watch?v=bas9U7djW_8&amp;list=PL5Q2soXY2Zi8_VVChACnON4sfh2bJ5IrD&amp;index=116" TargetMode="External"/><Relationship Id="rId4" Type="http://schemas.openxmlformats.org/officeDocument/2006/relationships/hyperlink" Target="https://people.inf.ethz.ch/omutlu/pub/SIMDRAM_asplos21-extended-abstract.pdf" TargetMode="External"/><Relationship Id="rId9" Type="http://schemas.openxmlformats.org/officeDocument/2006/relationships/hyperlink" Target="https://www.youtube.com/watch?v=g0fE1c7w0xk&amp;list=PL5Q2soXY2Zi8_VVChACnON4sfh2bJ5IrD&amp;index=115" TargetMode="External"/></Relationships>
</file>

<file path=ppt/slides/_rels/slide136.xml.rels><?xml version="1.0" encoding="UTF-8" standalone="yes"?>
<Relationships xmlns="http://schemas.openxmlformats.org/package/2006/relationships"><Relationship Id="rId3" Type="http://schemas.openxmlformats.org/officeDocument/2006/relationships/hyperlink" Target="https://arxiv.org/pdf/2104.07699.pdf" TargetMode="External"/><Relationship Id="rId2" Type="http://schemas.openxmlformats.org/officeDocument/2006/relationships/image" Target="../media/image148.png"/><Relationship Id="rId1" Type="http://schemas.openxmlformats.org/officeDocument/2006/relationships/slideLayout" Target="../slideLayouts/slideLayout260.xml"/></Relationships>
</file>

<file path=ppt/slides/_rels/slide137.xml.rels><?xml version="1.0" encoding="UTF-8" standalone="yes"?>
<Relationships xmlns="http://schemas.openxmlformats.org/package/2006/relationships"><Relationship Id="rId8" Type="http://schemas.openxmlformats.org/officeDocument/2006/relationships/hyperlink" Target="https://people.inf.ethz.ch/omutlu/pub/dram-latency-puf_hpca18_lightning-talk.pdf" TargetMode="External"/><Relationship Id="rId3" Type="http://schemas.openxmlformats.org/officeDocument/2006/relationships/hyperlink" Target="https://hpca2018.ece.ucsb.edu/" TargetMode="External"/><Relationship Id="rId7" Type="http://schemas.openxmlformats.org/officeDocument/2006/relationships/hyperlink" Target="https://people.inf.ethz.ch/omutlu/pub/dram-latency-puf_hpca18_lightning-talk.pptx" TargetMode="External"/><Relationship Id="rId2" Type="http://schemas.openxmlformats.org/officeDocument/2006/relationships/hyperlink" Target="https://people.inf.ethz.ch/omutlu/pub/dram-latency-puf_hpca18.pdf" TargetMode="External"/><Relationship Id="rId1" Type="http://schemas.openxmlformats.org/officeDocument/2006/relationships/slideLayout" Target="../slideLayouts/slideLayout2.xml"/><Relationship Id="rId6" Type="http://schemas.openxmlformats.org/officeDocument/2006/relationships/hyperlink" Target="https://people.inf.ethz.ch/omutlu/pub/dram-latency-puf_hpca18_talk.pdf" TargetMode="External"/><Relationship Id="rId5" Type="http://schemas.openxmlformats.org/officeDocument/2006/relationships/hyperlink" Target="https://people.inf.ethz.ch/omutlu/pub/dram-latency-puf_hpca18_talk.pptx" TargetMode="External"/><Relationship Id="rId10" Type="http://schemas.openxmlformats.org/officeDocument/2006/relationships/image" Target="../media/image149.png"/><Relationship Id="rId4" Type="http://schemas.openxmlformats.org/officeDocument/2006/relationships/hyperlink" Target="https://www.youtube.com/watch?v=Xw0laEEDmsM&amp;feature=youtu.be" TargetMode="External"/><Relationship Id="rId9" Type="http://schemas.openxmlformats.org/officeDocument/2006/relationships/hyperlink" Target="https://www.youtube.com/watch?v=7gqnrTZpjxE" TargetMode="External"/></Relationships>
</file>

<file path=ppt/slides/_rels/slide138.xml.rels><?xml version="1.0" encoding="UTF-8" standalone="yes"?>
<Relationships xmlns="http://schemas.openxmlformats.org/package/2006/relationships"><Relationship Id="rId8" Type="http://schemas.openxmlformats.org/officeDocument/2006/relationships/image" Target="../media/image150.png"/><Relationship Id="rId3" Type="http://schemas.openxmlformats.org/officeDocument/2006/relationships/hyperlink" Target="http://hpca2019.seas.gwu.edu/" TargetMode="External"/><Relationship Id="rId7" Type="http://schemas.openxmlformats.org/officeDocument/2006/relationships/hyperlink" Target="https://www.youtube.com/watch?v=Y3hPv1I5f8Y&amp;list=PL5Q2soXY2Zi-DyoI3HbqcdtUm9YWRR_z-&amp;index=16" TargetMode="External"/><Relationship Id="rId2" Type="http://schemas.openxmlformats.org/officeDocument/2006/relationships/hyperlink" Target="https://people.inf.ethz.ch/omutlu/pub/drange-dram-latency-based-true-random-number-generator_hpca19.pdf" TargetMode="External"/><Relationship Id="rId1" Type="http://schemas.openxmlformats.org/officeDocument/2006/relationships/slideLayout" Target="../slideLayouts/slideLayout260.xml"/><Relationship Id="rId6" Type="http://schemas.openxmlformats.org/officeDocument/2006/relationships/hyperlink" Target="https://www.youtube.com/watch?v=g_GtYdzIPK4&amp;list=PL5Q2soXY2Zi8_VVChACnON4sfh2bJ5IrD&amp;index=19" TargetMode="External"/><Relationship Id="rId5" Type="http://schemas.openxmlformats.org/officeDocument/2006/relationships/hyperlink" Target="https://people.inf.ethz.ch/omutlu/pub/drange-dram-latency-based-true-random-number-generator_hpca19-talk.pdf" TargetMode="External"/><Relationship Id="rId4" Type="http://schemas.openxmlformats.org/officeDocument/2006/relationships/hyperlink" Target="https://people.inf.ethz.ch/omutlu/pub/drange-dram-latency-based-true-random-number-generator_hpca19-talk.pptx" TargetMode="External"/></Relationships>
</file>

<file path=ppt/slides/_rels/slide139.xml.rels><?xml version="1.0" encoding="UTF-8" standalone="yes"?>
<Relationships xmlns="http://schemas.openxmlformats.org/package/2006/relationships"><Relationship Id="rId8" Type="http://schemas.openxmlformats.org/officeDocument/2006/relationships/hyperlink" Target="https://www.youtube.com/watch?v=QtBrq0WVOmQ&amp;list=PL5Q2soXY2Zi8_VVChACnON4sfh2bJ5IrD&amp;index=132" TargetMode="External"/><Relationship Id="rId3" Type="http://schemas.openxmlformats.org/officeDocument/2006/relationships/hyperlink" Target="http://iscaconf.org/isca2021/" TargetMode="External"/><Relationship Id="rId7" Type="http://schemas.openxmlformats.org/officeDocument/2006/relationships/hyperlink" Target="https://people.inf.ethz.ch/omutlu/pub/QUAC-TRNG-DRAM_isca21-short-talk.pdf" TargetMode="External"/><Relationship Id="rId2" Type="http://schemas.openxmlformats.org/officeDocument/2006/relationships/hyperlink" Target="https://people.inf.ethz.ch/omutlu/pub/QUAC-TRNG-DRAM_isca21.pdf" TargetMode="External"/><Relationship Id="rId1" Type="http://schemas.openxmlformats.org/officeDocument/2006/relationships/slideLayout" Target="../slideLayouts/slideLayout260.xml"/><Relationship Id="rId6" Type="http://schemas.openxmlformats.org/officeDocument/2006/relationships/hyperlink" Target="https://people.inf.ethz.ch/omutlu/pub/QUAC-TRNG-DRAM_isca21-short-talk.pptx" TargetMode="External"/><Relationship Id="rId5" Type="http://schemas.openxmlformats.org/officeDocument/2006/relationships/hyperlink" Target="https://people.inf.ethz.ch/omutlu/pub/QUAC-TRNG-DRAM_isca21-talk.pdf" TargetMode="External"/><Relationship Id="rId10" Type="http://schemas.openxmlformats.org/officeDocument/2006/relationships/image" Target="../media/image151.png"/><Relationship Id="rId4" Type="http://schemas.openxmlformats.org/officeDocument/2006/relationships/hyperlink" Target="https://people.inf.ethz.ch/omutlu/pub/QUAC-TRNG-DRAM_isca21-talk.pptx" TargetMode="External"/><Relationship Id="rId9" Type="http://schemas.openxmlformats.org/officeDocument/2006/relationships/hyperlink" Target="https://www.youtube.com/watch?v=snvF3g3GfkI&amp;list=PL5Q2soXY2Zi_tOTAYm--dYByNPL7JhwR9&amp;index=6" TargetMode="External"/></Relationships>
</file>

<file path=ppt/slides/_rels/slide140.xml.rels><?xml version="1.0" encoding="UTF-8" standalone="yes"?>
<Relationships xmlns="http://schemas.openxmlformats.org/package/2006/relationships"><Relationship Id="rId8" Type="http://schemas.openxmlformats.org/officeDocument/2006/relationships/image" Target="../media/image152.png"/><Relationship Id="rId3" Type="http://schemas.openxmlformats.org/officeDocument/2006/relationships/hyperlink" Target="https://www.hpca-conf.org/2022/" TargetMode="External"/><Relationship Id="rId7" Type="http://schemas.openxmlformats.org/officeDocument/2006/relationships/hyperlink" Target="https://people.inf.ethz.ch/omutlu/pub/DR_STRANGE_EndtoEnd-DRAM-TRNG_hpca22-shorttalk.pdf" TargetMode="External"/><Relationship Id="rId2" Type="http://schemas.openxmlformats.org/officeDocument/2006/relationships/hyperlink" Target="https://people.inf.ethz.ch/omutlu/pub/DR_STRANGE_EndtoEnd-DRAM-TRNG_hpca22.pdf" TargetMode="External"/><Relationship Id="rId1" Type="http://schemas.openxmlformats.org/officeDocument/2006/relationships/slideLayout" Target="../slideLayouts/slideLayout260.xml"/><Relationship Id="rId6" Type="http://schemas.openxmlformats.org/officeDocument/2006/relationships/hyperlink" Target="https://people.inf.ethz.ch/omutlu/pub/DR_STRANGE_EndtoEnd-DRAM-TRNG_hpca22-shorttalk.pptx" TargetMode="External"/><Relationship Id="rId5" Type="http://schemas.openxmlformats.org/officeDocument/2006/relationships/hyperlink" Target="https://people.inf.ethz.ch/omutlu/pub/DR_STRANGE_EndtoEnd-DRAM-TRNG_hpca22-talk.pdf" TargetMode="External"/><Relationship Id="rId4" Type="http://schemas.openxmlformats.org/officeDocument/2006/relationships/hyperlink" Target="https://people.inf.ethz.ch/omutlu/pub/DR_STRANGE_EndtoEnd-DRAM-TRNG_hpca22-talk.pptx" TargetMode="External"/><Relationship Id="rId9" Type="http://schemas.openxmlformats.org/officeDocument/2006/relationships/hyperlink" Target="https://arxiv.org/pdf/2201.01385.pdf" TargetMode="External"/></Relationships>
</file>

<file path=ppt/slides/_rels/slide141.xml.rels><?xml version="1.0" encoding="UTF-8" standalone="yes"?>
<Relationships xmlns="http://schemas.openxmlformats.org/package/2006/relationships"><Relationship Id="rId3" Type="http://schemas.openxmlformats.org/officeDocument/2006/relationships/hyperlink" Target="https://arxiv.org/pdf/2209.05566.pdf" TargetMode="External"/><Relationship Id="rId2" Type="http://schemas.openxmlformats.org/officeDocument/2006/relationships/image" Target="../media/image153.png"/><Relationship Id="rId1" Type="http://schemas.openxmlformats.org/officeDocument/2006/relationships/slideLayout" Target="../slideLayouts/slideLayout260.xml"/></Relationships>
</file>

<file path=ppt/slides/_rels/slide142.xml.rels><?xml version="1.0" encoding="UTF-8" standalone="yes"?>
<Relationships xmlns="http://schemas.openxmlformats.org/package/2006/relationships"><Relationship Id="rId3" Type="http://schemas.openxmlformats.org/officeDocument/2006/relationships/hyperlink" Target="https://cseweb.ucsd.edu/~jzhao/files/Pinatubo-dac2016.pdf" TargetMode="External"/><Relationship Id="rId2" Type="http://schemas.openxmlformats.org/officeDocument/2006/relationships/image" Target="../media/image154.png"/><Relationship Id="rId1" Type="http://schemas.openxmlformats.org/officeDocument/2006/relationships/slideLayout" Target="../slideLayouts/slideLayout13.xml"/></Relationships>
</file>

<file path=ppt/slides/_rels/slide143.xml.rels><?xml version="1.0" encoding="UTF-8" standalone="yes"?>
<Relationships xmlns="http://schemas.openxmlformats.org/package/2006/relationships"><Relationship Id="rId3" Type="http://schemas.openxmlformats.org/officeDocument/2006/relationships/hyperlink" Target="https://cseweb.ucsd.edu/~jzhao/files/Pinatubo-dac2016.pdf" TargetMode="External"/><Relationship Id="rId2" Type="http://schemas.openxmlformats.org/officeDocument/2006/relationships/image" Target="../media/image155.png"/><Relationship Id="rId1" Type="http://schemas.openxmlformats.org/officeDocument/2006/relationships/slideLayout" Target="../slideLayouts/slideLayout592.xml"/></Relationships>
</file>

<file path=ppt/slides/_rels/slide14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92.xml"/></Relationships>
</file>

<file path=ppt/slides/_rels/slide145.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notesSlide" Target="../notesSlides/notesSlide25.xml"/><Relationship Id="rId1" Type="http://schemas.openxmlformats.org/officeDocument/2006/relationships/slideLayout" Target="../slideLayouts/slideLayout592.xml"/></Relationships>
</file>

<file path=ppt/slides/_rels/slide146.xml.rels><?xml version="1.0" encoding="UTF-8" standalone="yes"?>
<Relationships xmlns="http://schemas.openxmlformats.org/package/2006/relationships"><Relationship Id="rId8" Type="http://schemas.openxmlformats.org/officeDocument/2006/relationships/image" Target="../media/image161.emf"/><Relationship Id="rId13" Type="http://schemas.openxmlformats.org/officeDocument/2006/relationships/image" Target="../media/image166.png"/><Relationship Id="rId3" Type="http://schemas.openxmlformats.org/officeDocument/2006/relationships/notesSlide" Target="../notesSlides/notesSlide26.xml"/><Relationship Id="rId7" Type="http://schemas.openxmlformats.org/officeDocument/2006/relationships/image" Target="../media/image160.emf"/><Relationship Id="rId12" Type="http://schemas.openxmlformats.org/officeDocument/2006/relationships/image" Target="../media/image165.emf"/><Relationship Id="rId2" Type="http://schemas.openxmlformats.org/officeDocument/2006/relationships/slideLayout" Target="../slideLayouts/slideLayout592.xml"/><Relationship Id="rId1" Type="http://schemas.openxmlformats.org/officeDocument/2006/relationships/tags" Target="../tags/tag1.xml"/><Relationship Id="rId6" Type="http://schemas.openxmlformats.org/officeDocument/2006/relationships/image" Target="../media/image159.emf"/><Relationship Id="rId11" Type="http://schemas.openxmlformats.org/officeDocument/2006/relationships/image" Target="../media/image164.emf"/><Relationship Id="rId5" Type="http://schemas.openxmlformats.org/officeDocument/2006/relationships/image" Target="../media/image158.emf"/><Relationship Id="rId15" Type="http://schemas.openxmlformats.org/officeDocument/2006/relationships/image" Target="../media/image168.png"/><Relationship Id="rId10" Type="http://schemas.openxmlformats.org/officeDocument/2006/relationships/image" Target="../media/image163.emf"/><Relationship Id="rId4" Type="http://schemas.openxmlformats.org/officeDocument/2006/relationships/image" Target="../media/image157.emf"/><Relationship Id="rId9" Type="http://schemas.openxmlformats.org/officeDocument/2006/relationships/image" Target="../media/image162.emf"/><Relationship Id="rId14" Type="http://schemas.openxmlformats.org/officeDocument/2006/relationships/image" Target="../media/image167.png"/></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592.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345.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357.xml"/></Relationships>
</file>

<file path=ppt/slides/_rels/slide150.xml.rels><?xml version="1.0" encoding="UTF-8" standalone="yes"?>
<Relationships xmlns="http://schemas.openxmlformats.org/package/2006/relationships"><Relationship Id="rId3" Type="http://schemas.openxmlformats.org/officeDocument/2006/relationships/image" Target="../media/image170.jpeg"/><Relationship Id="rId2" Type="http://schemas.openxmlformats.org/officeDocument/2006/relationships/image" Target="../media/image169.jpeg"/><Relationship Id="rId1" Type="http://schemas.openxmlformats.org/officeDocument/2006/relationships/slideLayout" Target="../slideLayouts/slideLayout236.xml"/><Relationship Id="rId6" Type="http://schemas.openxmlformats.org/officeDocument/2006/relationships/chart" Target="../charts/chart4.xml"/><Relationship Id="rId5" Type="http://schemas.openxmlformats.org/officeDocument/2006/relationships/image" Target="../media/image172.png"/><Relationship Id="rId4" Type="http://schemas.openxmlformats.org/officeDocument/2006/relationships/image" Target="../media/image171.jpeg"/></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2.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13.xml"/></Relationships>
</file>

<file path=ppt/slides/_rels/slide154.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13.xml"/></Relationships>
</file>

<file path=ppt/slides/_rels/slide155.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13.xml"/></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7.xml.rels><?xml version="1.0" encoding="UTF-8" standalone="yes"?>
<Relationships xmlns="http://schemas.openxmlformats.org/package/2006/relationships"><Relationship Id="rId2" Type="http://schemas.openxmlformats.org/officeDocument/2006/relationships/chart" Target="../charts/chart5.xml"/><Relationship Id="rId1" Type="http://schemas.openxmlformats.org/officeDocument/2006/relationships/slideLayout" Target="../slideLayouts/slideLayout13.xml"/></Relationships>
</file>

<file path=ppt/slides/_rels/slide158.xml.rels><?xml version="1.0" encoding="UTF-8" standalone="yes"?>
<Relationships xmlns="http://schemas.openxmlformats.org/package/2006/relationships"><Relationship Id="rId2" Type="http://schemas.openxmlformats.org/officeDocument/2006/relationships/chart" Target="../charts/chart6.xml"/><Relationship Id="rId1" Type="http://schemas.openxmlformats.org/officeDocument/2006/relationships/slideLayout" Target="../slideLayouts/slideLayout13.xml"/></Relationships>
</file>

<file path=ppt/slides/_rels/slide159.xml.rels><?xml version="1.0" encoding="UTF-8" standalone="yes"?>
<Relationships xmlns="http://schemas.openxmlformats.org/package/2006/relationships"><Relationship Id="rId8" Type="http://schemas.openxmlformats.org/officeDocument/2006/relationships/image" Target="../media/image173.png"/><Relationship Id="rId3" Type="http://schemas.openxmlformats.org/officeDocument/2006/relationships/hyperlink" Target="http://www.ece.cmu.edu/calcm/isca2015/" TargetMode="External"/><Relationship Id="rId7" Type="http://schemas.openxmlformats.org/officeDocument/2006/relationships/hyperlink" Target="https://people.inf.ethz.ch/omutlu/pub/tesseract-pim-architecture-for-graph-processing_isca15-lightning-talk.pdf" TargetMode="External"/><Relationship Id="rId2" Type="http://schemas.openxmlformats.org/officeDocument/2006/relationships/hyperlink" Target="https://people.inf.ethz.ch/omutlu/pub/tesseract-pim-architecture-for-graph-processing_isca15.pdf" TargetMode="External"/><Relationship Id="rId1" Type="http://schemas.openxmlformats.org/officeDocument/2006/relationships/slideLayout" Target="../slideLayouts/slideLayout13.xml"/><Relationship Id="rId6" Type="http://schemas.openxmlformats.org/officeDocument/2006/relationships/hyperlink" Target="https://people.inf.ethz.ch/omutlu/pub/tesseract-pim-architecture-for-graph-processing_isca15-lightning-talk.pptx" TargetMode="External"/><Relationship Id="rId5" Type="http://schemas.openxmlformats.org/officeDocument/2006/relationships/hyperlink" Target="https://people.inf.ethz.ch/omutlu/pub/tesseract-pim-architecture-for-graph-processing_isca15-talk.pdf" TargetMode="External"/><Relationship Id="rId4" Type="http://schemas.openxmlformats.org/officeDocument/2006/relationships/hyperlink" Target="https://people.inf.ethz.ch/omutlu/pub/tesseract-pim-architecture-for-graph-processing_isca15-talk.pptx" TargetMode="External"/></Relationships>
</file>

<file path=ppt/slides/_rels/slide160.xml.rels><?xml version="1.0" encoding="UTF-8" standalone="yes"?>
<Relationships xmlns="http://schemas.openxmlformats.org/package/2006/relationships"><Relationship Id="rId3" Type="http://schemas.openxmlformats.org/officeDocument/2006/relationships/hyperlink" Target="https://asplos-conference.org/" TargetMode="External"/><Relationship Id="rId7" Type="http://schemas.openxmlformats.org/officeDocument/2006/relationships/image" Target="../media/image59.png"/><Relationship Id="rId2" Type="http://schemas.openxmlformats.org/officeDocument/2006/relationships/hyperlink" Target="https://people.inf.ethz.ch/omutlu/pub/GenStore_asplos22-arxiv.pdf" TargetMode="External"/><Relationship Id="rId1" Type="http://schemas.openxmlformats.org/officeDocument/2006/relationships/slideLayout" Target="../slideLayouts/slideLayout615.xml"/><Relationship Id="rId6" Type="http://schemas.openxmlformats.org/officeDocument/2006/relationships/hyperlink" Target="https://www.youtube.com/watch?v=Vi1af8KY0g8" TargetMode="External"/><Relationship Id="rId5" Type="http://schemas.openxmlformats.org/officeDocument/2006/relationships/hyperlink" Target="https://people.inf.ethz.ch/omutlu/pub/GenStore_asplos22-lightning-talk.pdf" TargetMode="External"/><Relationship Id="rId4" Type="http://schemas.openxmlformats.org/officeDocument/2006/relationships/hyperlink" Target="https://people.inf.ethz.ch/omutlu/pub/GenStore_asplos22-lightning-talk.pptx" TargetMode="External"/></Relationships>
</file>

<file path=ppt/slides/_rels/slide161.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960.xml"/><Relationship Id="rId1" Type="http://schemas.openxmlformats.org/officeDocument/2006/relationships/tags" Target="../tags/tag2.xml"/><Relationship Id="rId5" Type="http://schemas.openxmlformats.org/officeDocument/2006/relationships/image" Target="../media/image175.svg"/><Relationship Id="rId4" Type="http://schemas.openxmlformats.org/officeDocument/2006/relationships/image" Target="../media/image174.png"/></Relationships>
</file>

<file path=ppt/slides/_rels/slide162.xml.rels><?xml version="1.0" encoding="UTF-8" standalone="yes"?>
<Relationships xmlns="http://schemas.openxmlformats.org/package/2006/relationships"><Relationship Id="rId8" Type="http://schemas.openxmlformats.org/officeDocument/2006/relationships/image" Target="../media/image180.png"/><Relationship Id="rId3" Type="http://schemas.openxmlformats.org/officeDocument/2006/relationships/notesSlide" Target="../notesSlides/notesSlide28.xml"/><Relationship Id="rId7" Type="http://schemas.openxmlformats.org/officeDocument/2006/relationships/image" Target="../media/image179.svg"/><Relationship Id="rId2" Type="http://schemas.openxmlformats.org/officeDocument/2006/relationships/slideLayout" Target="../slideLayouts/slideLayout960.xml"/><Relationship Id="rId1" Type="http://schemas.openxmlformats.org/officeDocument/2006/relationships/tags" Target="../tags/tag3.xml"/><Relationship Id="rId6" Type="http://schemas.openxmlformats.org/officeDocument/2006/relationships/image" Target="../media/image178.png"/><Relationship Id="rId11" Type="http://schemas.openxmlformats.org/officeDocument/2006/relationships/image" Target="../media/image175.svg"/><Relationship Id="rId5" Type="http://schemas.openxmlformats.org/officeDocument/2006/relationships/image" Target="../media/image177.svg"/><Relationship Id="rId10" Type="http://schemas.openxmlformats.org/officeDocument/2006/relationships/image" Target="../media/image174.png"/><Relationship Id="rId4" Type="http://schemas.openxmlformats.org/officeDocument/2006/relationships/image" Target="../media/image176.png"/><Relationship Id="rId9" Type="http://schemas.openxmlformats.org/officeDocument/2006/relationships/image" Target="../media/image181.svg"/></Relationships>
</file>

<file path=ppt/slides/_rels/slide163.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960.xml"/><Relationship Id="rId1" Type="http://schemas.openxmlformats.org/officeDocument/2006/relationships/tags" Target="../tags/tag4.xml"/><Relationship Id="rId5" Type="http://schemas.openxmlformats.org/officeDocument/2006/relationships/image" Target="../media/image183.svg"/><Relationship Id="rId4" Type="http://schemas.openxmlformats.org/officeDocument/2006/relationships/image" Target="../media/image182.png"/></Relationships>
</file>

<file path=ppt/slides/_rels/slide164.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960.xml"/><Relationship Id="rId1" Type="http://schemas.openxmlformats.org/officeDocument/2006/relationships/tags" Target="../tags/tag5.xml"/><Relationship Id="rId5" Type="http://schemas.openxmlformats.org/officeDocument/2006/relationships/image" Target="../media/image183.svg"/><Relationship Id="rId4" Type="http://schemas.openxmlformats.org/officeDocument/2006/relationships/image" Target="../media/image182.png"/></Relationships>
</file>

<file path=ppt/slides/_rels/slide165.xml.rels><?xml version="1.0" encoding="UTF-8" standalone="yes"?>
<Relationships xmlns="http://schemas.openxmlformats.org/package/2006/relationships"><Relationship Id="rId3" Type="http://schemas.openxmlformats.org/officeDocument/2006/relationships/hyperlink" Target="https://asplos-conference.org/" TargetMode="External"/><Relationship Id="rId7" Type="http://schemas.openxmlformats.org/officeDocument/2006/relationships/image" Target="../media/image59.png"/><Relationship Id="rId2" Type="http://schemas.openxmlformats.org/officeDocument/2006/relationships/hyperlink" Target="https://people.inf.ethz.ch/omutlu/pub/GenStore_asplos22-arxiv.pdf" TargetMode="External"/><Relationship Id="rId1" Type="http://schemas.openxmlformats.org/officeDocument/2006/relationships/slideLayout" Target="../slideLayouts/slideLayout615.xml"/><Relationship Id="rId6" Type="http://schemas.openxmlformats.org/officeDocument/2006/relationships/hyperlink" Target="https://www.youtube.com/watch?v=Vi1af8KY0g8" TargetMode="External"/><Relationship Id="rId5" Type="http://schemas.openxmlformats.org/officeDocument/2006/relationships/hyperlink" Target="https://people.inf.ethz.ch/omutlu/pub/GenStore_asplos22-lightning-talk.pdf" TargetMode="External"/><Relationship Id="rId4" Type="http://schemas.openxmlformats.org/officeDocument/2006/relationships/hyperlink" Target="https://people.inf.ethz.ch/omutlu/pub/GenStore_asplos22-lightning-talk.pptx" TargetMode="External"/></Relationships>
</file>

<file path=ppt/slides/_rels/slide166.xml.rels><?xml version="1.0" encoding="UTF-8" standalone="yes"?>
<Relationships xmlns="http://schemas.openxmlformats.org/package/2006/relationships"><Relationship Id="rId3" Type="http://schemas.openxmlformats.org/officeDocument/2006/relationships/image" Target="../media/image185.png"/><Relationship Id="rId7" Type="http://schemas.openxmlformats.org/officeDocument/2006/relationships/image" Target="../media/image188.jpg"/><Relationship Id="rId2" Type="http://schemas.openxmlformats.org/officeDocument/2006/relationships/image" Target="../media/image184.png"/><Relationship Id="rId1" Type="http://schemas.openxmlformats.org/officeDocument/2006/relationships/slideLayout" Target="../slideLayouts/slideLayout915.xml"/><Relationship Id="rId6" Type="http://schemas.openxmlformats.org/officeDocument/2006/relationships/image" Target="../media/image187.png"/><Relationship Id="rId5" Type="http://schemas.openxmlformats.org/officeDocument/2006/relationships/image" Target="../media/image1.png"/><Relationship Id="rId4" Type="http://schemas.openxmlformats.org/officeDocument/2006/relationships/image" Target="../media/image186.png"/></Relationships>
</file>

<file path=ppt/slides/_rels/slide167.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92.png"/><Relationship Id="rId2" Type="http://schemas.openxmlformats.org/officeDocument/2006/relationships/notesSlide" Target="../notesSlides/notesSlide31.xml"/><Relationship Id="rId1" Type="http://schemas.openxmlformats.org/officeDocument/2006/relationships/slideLayout" Target="../slideLayouts/slideLayout916.xml"/><Relationship Id="rId6" Type="http://schemas.openxmlformats.org/officeDocument/2006/relationships/image" Target="../media/image191.png"/><Relationship Id="rId5" Type="http://schemas.openxmlformats.org/officeDocument/2006/relationships/image" Target="../media/image190.png"/><Relationship Id="rId4" Type="http://schemas.openxmlformats.org/officeDocument/2006/relationships/image" Target="../media/image189.png"/></Relationships>
</file>

<file path=ppt/slides/_rels/slide168.xml.rels><?xml version="1.0" encoding="UTF-8" standalone="yes"?>
<Relationships xmlns="http://schemas.openxmlformats.org/package/2006/relationships"><Relationship Id="rId8" Type="http://schemas.openxmlformats.org/officeDocument/2006/relationships/image" Target="../media/image197.png"/><Relationship Id="rId3" Type="http://schemas.openxmlformats.org/officeDocument/2006/relationships/image" Target="../media/image1.png"/><Relationship Id="rId7" Type="http://schemas.openxmlformats.org/officeDocument/2006/relationships/image" Target="../media/image196.png"/><Relationship Id="rId2" Type="http://schemas.openxmlformats.org/officeDocument/2006/relationships/notesSlide" Target="../notesSlides/notesSlide32.xml"/><Relationship Id="rId1" Type="http://schemas.openxmlformats.org/officeDocument/2006/relationships/slideLayout" Target="../slideLayouts/slideLayout916.xml"/><Relationship Id="rId6" Type="http://schemas.openxmlformats.org/officeDocument/2006/relationships/image" Target="../media/image195.png"/><Relationship Id="rId5" Type="http://schemas.openxmlformats.org/officeDocument/2006/relationships/image" Target="../media/image194.png"/><Relationship Id="rId4" Type="http://schemas.openxmlformats.org/officeDocument/2006/relationships/image" Target="../media/image193.png"/></Relationships>
</file>

<file path=ppt/slides/_rels/slide16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3.xml"/><Relationship Id="rId1" Type="http://schemas.openxmlformats.org/officeDocument/2006/relationships/slideLayout" Target="../slideLayouts/slideLayout916.xml"/></Relationships>
</file>

<file path=ppt/slides/_rels/slide17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4.xml"/><Relationship Id="rId1" Type="http://schemas.openxmlformats.org/officeDocument/2006/relationships/slideLayout" Target="../slideLayouts/slideLayout916.xml"/></Relationships>
</file>

<file path=ppt/slides/_rels/slide171.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png"/><Relationship Id="rId7" Type="http://schemas.openxmlformats.org/officeDocument/2006/relationships/image" Target="../media/image26.png"/><Relationship Id="rId2" Type="http://schemas.openxmlformats.org/officeDocument/2006/relationships/notesSlide" Target="../notesSlides/notesSlide35.xml"/><Relationship Id="rId1" Type="http://schemas.openxmlformats.org/officeDocument/2006/relationships/slideLayout" Target="../slideLayouts/slideLayout446.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17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6.xml"/><Relationship Id="rId1" Type="http://schemas.openxmlformats.org/officeDocument/2006/relationships/slideLayout" Target="../slideLayouts/slideLayout446.xml"/><Relationship Id="rId5" Type="http://schemas.openxmlformats.org/officeDocument/2006/relationships/image" Target="../media/image199.png"/><Relationship Id="rId4" Type="http://schemas.openxmlformats.org/officeDocument/2006/relationships/image" Target="../media/image198.png"/></Relationships>
</file>

<file path=ppt/slides/_rels/slide173.xml.rels><?xml version="1.0" encoding="UTF-8" standalone="yes"?>
<Relationships xmlns="http://schemas.openxmlformats.org/package/2006/relationships"><Relationship Id="rId8" Type="http://schemas.openxmlformats.org/officeDocument/2006/relationships/hyperlink" Target="https://people.inf.ethz.ch/omutlu/pub/Google-consumer-workloads-data-movement-and-PIM_asplos18-poster.pptx" TargetMode="External"/><Relationship Id="rId3" Type="http://schemas.openxmlformats.org/officeDocument/2006/relationships/hyperlink" Target="https://www.asplos2018.org/" TargetMode="External"/><Relationship Id="rId7" Type="http://schemas.openxmlformats.org/officeDocument/2006/relationships/hyperlink" Target="https://people.inf.ethz.ch/omutlu/pub/Google-consumer-workloads-data-movement-and-PIM_asplos18-lightning-talk.pdf" TargetMode="External"/><Relationship Id="rId12" Type="http://schemas.openxmlformats.org/officeDocument/2006/relationships/image" Target="../media/image78.tiff"/><Relationship Id="rId2" Type="http://schemas.openxmlformats.org/officeDocument/2006/relationships/hyperlink" Target="https://people.inf.ethz.ch/omutlu/pub/Google-consumer-workloads-data-movement-and-PIM_asplos18.pdf" TargetMode="External"/><Relationship Id="rId1" Type="http://schemas.openxmlformats.org/officeDocument/2006/relationships/slideLayout" Target="../slideLayouts/slideLayout13.xml"/><Relationship Id="rId6" Type="http://schemas.openxmlformats.org/officeDocument/2006/relationships/hyperlink" Target="https://people.inf.ethz.ch/omutlu/pub/Google-consumer-workloads-data-movement-and-PIM_asplos18-lightning-talk.pptx" TargetMode="External"/><Relationship Id="rId11" Type="http://schemas.openxmlformats.org/officeDocument/2006/relationships/hyperlink" Target="https://www.youtube.com/watch?v=OTB_72HYIn0" TargetMode="External"/><Relationship Id="rId5" Type="http://schemas.openxmlformats.org/officeDocument/2006/relationships/hyperlink" Target="https://people.inf.ethz.ch/omutlu/pub/Google-consumer-workloads-data-movement-and-PIM_asplos18-talk.pdf" TargetMode="External"/><Relationship Id="rId10" Type="http://schemas.openxmlformats.org/officeDocument/2006/relationships/hyperlink" Target="https://www.youtube.com/watch?v=pklgnQ3ejZ4" TargetMode="External"/><Relationship Id="rId4" Type="http://schemas.openxmlformats.org/officeDocument/2006/relationships/hyperlink" Target="https://people.inf.ethz.ch/omutlu/pub/Google-consumer-workloads-data-movement-and-PIM_asplos18-talk.pptx" TargetMode="External"/><Relationship Id="rId9" Type="http://schemas.openxmlformats.org/officeDocument/2006/relationships/hyperlink" Target="https://people.inf.ethz.ch/omutlu/pub/Google-consumer-workloads-data-movement-and-PIM_asplos18-poster.pdf" TargetMode="External"/></Relationships>
</file>

<file path=ppt/slides/_rels/slide174.xml.rels><?xml version="1.0" encoding="UTF-8" standalone="yes"?>
<Relationships xmlns="http://schemas.openxmlformats.org/package/2006/relationships"><Relationship Id="rId2" Type="http://schemas.openxmlformats.org/officeDocument/2006/relationships/image" Target="../media/image200.jpeg"/><Relationship Id="rId1" Type="http://schemas.openxmlformats.org/officeDocument/2006/relationships/slideLayout" Target="../slideLayouts/slideLayout927.xml"/></Relationships>
</file>

<file path=ppt/slides/_rels/slide175.xml.rels><?xml version="1.0" encoding="UTF-8" standalone="yes"?>
<Relationships xmlns="http://schemas.openxmlformats.org/package/2006/relationships"><Relationship Id="rId8" Type="http://schemas.openxmlformats.org/officeDocument/2006/relationships/image" Target="../media/image201.png"/><Relationship Id="rId3" Type="http://schemas.openxmlformats.org/officeDocument/2006/relationships/hyperlink" Target="http://isca2016.eecs.umich.edu/" TargetMode="External"/><Relationship Id="rId7" Type="http://schemas.openxmlformats.org/officeDocument/2006/relationships/hyperlink" Target="https://users.ece.cmu.edu/~omutlu/pub/TOM-programmer-transparent-GPU-near-date-processing_kevinhsieh_isca16-lightning-talk.pdf" TargetMode="External"/><Relationship Id="rId2" Type="http://schemas.openxmlformats.org/officeDocument/2006/relationships/hyperlink" Target="https://users.ece.cmu.edu/~omutlu/pub/TOM-programmer-transparent-GPU-near-date-processing_isca16.pdf" TargetMode="External"/><Relationship Id="rId1" Type="http://schemas.openxmlformats.org/officeDocument/2006/relationships/slideLayout" Target="../slideLayouts/slideLayout13.xml"/><Relationship Id="rId6" Type="http://schemas.openxmlformats.org/officeDocument/2006/relationships/hyperlink" Target="https://users.ece.cmu.edu/~omutlu/pub/TOM-programmer-transparent-GPU-near-date-processing_kevinhsieh_isca16-lightning-talk.pptx" TargetMode="External"/><Relationship Id="rId5" Type="http://schemas.openxmlformats.org/officeDocument/2006/relationships/hyperlink" Target="https://users.ece.cmu.edu/~omutlu/pub/TOM-programmer-transparent-GPU-near-date-processing_kevinhsieh_isca16-talk.pdf" TargetMode="External"/><Relationship Id="rId4" Type="http://schemas.openxmlformats.org/officeDocument/2006/relationships/hyperlink" Target="https://users.ece.cmu.edu/~omutlu/pub/TOM-programmer-transparent-GPU-near-date-processing_kevinhsieh_isca16-talk.pptx" TargetMode="External"/></Relationships>
</file>

<file path=ppt/slides/_rels/slide176.xml.rels><?xml version="1.0" encoding="UTF-8" standalone="yes"?>
<Relationships xmlns="http://schemas.openxmlformats.org/package/2006/relationships"><Relationship Id="rId3" Type="http://schemas.openxmlformats.org/officeDocument/2006/relationships/hyperlink" Target="http://pactconf.org/" TargetMode="External"/><Relationship Id="rId2" Type="http://schemas.openxmlformats.org/officeDocument/2006/relationships/hyperlink" Target="https://users.ece.cmu.edu/~omutlu/pub/scheduling-for-GPU-processing-in-memory_pact16.pdf" TargetMode="External"/><Relationship Id="rId1" Type="http://schemas.openxmlformats.org/officeDocument/2006/relationships/slideLayout" Target="../slideLayouts/slideLayout13.xml"/><Relationship Id="rId4" Type="http://schemas.openxmlformats.org/officeDocument/2006/relationships/image" Target="../media/image202.png"/></Relationships>
</file>

<file path=ppt/slides/_rels/slide177.xml.rels><?xml version="1.0" encoding="UTF-8" standalone="yes"?>
<Relationships xmlns="http://schemas.openxmlformats.org/package/2006/relationships"><Relationship Id="rId3" Type="http://schemas.openxmlformats.org/officeDocument/2006/relationships/hyperlink" Target="http://www.iccd-conf.com/" TargetMode="External"/><Relationship Id="rId2" Type="http://schemas.openxmlformats.org/officeDocument/2006/relationships/hyperlink" Target="https://users.ece.cmu.edu/~omutlu/pub/in-memory-pointer-chasing-accelerator_iccd16.pdf" TargetMode="External"/><Relationship Id="rId1" Type="http://schemas.openxmlformats.org/officeDocument/2006/relationships/slideLayout" Target="../slideLayouts/slideLayout13.xml"/><Relationship Id="rId4" Type="http://schemas.openxmlformats.org/officeDocument/2006/relationships/image" Target="../media/image203.png"/></Relationships>
</file>

<file path=ppt/slides/_rels/slide178.xml.rels><?xml version="1.0" encoding="UTF-8" standalone="yes"?>
<Relationships xmlns="http://schemas.openxmlformats.org/package/2006/relationships"><Relationship Id="rId8" Type="http://schemas.openxmlformats.org/officeDocument/2006/relationships/image" Target="../media/image204.png"/><Relationship Id="rId3" Type="http://schemas.openxmlformats.org/officeDocument/2006/relationships/hyperlink" Target="http://isca2016.eecs.umich.edu/" TargetMode="External"/><Relationship Id="rId7" Type="http://schemas.openxmlformats.org/officeDocument/2006/relationships/hyperlink" Target="https://users.ece.cmu.edu/~omutlu/pub/enhanced-memory-controller-for-dependent-loads_milad_isca16-lightning-talk.pdf" TargetMode="External"/><Relationship Id="rId2" Type="http://schemas.openxmlformats.org/officeDocument/2006/relationships/hyperlink" Target="https://users.ece.cmu.edu/~omutlu/pub/enhanced-memory-controller-for-dependent-loads_isca16.pdf" TargetMode="External"/><Relationship Id="rId1" Type="http://schemas.openxmlformats.org/officeDocument/2006/relationships/slideLayout" Target="../slideLayouts/slideLayout13.xml"/><Relationship Id="rId6" Type="http://schemas.openxmlformats.org/officeDocument/2006/relationships/hyperlink" Target="https://users.ece.cmu.edu/~omutlu/pub/enhanced-memory-controller-for-dependent-loads_milad_isca16-lightning-talk.pptx" TargetMode="External"/><Relationship Id="rId5" Type="http://schemas.openxmlformats.org/officeDocument/2006/relationships/hyperlink" Target="https://users.ece.cmu.edu/~omutlu/pub/enhanced-memory-controller-for-dependent-loads_milad_isca16-talk.pdf" TargetMode="External"/><Relationship Id="rId4" Type="http://schemas.openxmlformats.org/officeDocument/2006/relationships/hyperlink" Target="https://users.ece.cmu.edu/~omutlu/pub/enhanced-memory-controller-for-dependent-loads_milad_isca16-talk.pptx" TargetMode="External"/><Relationship Id="rId9" Type="http://schemas.openxmlformats.org/officeDocument/2006/relationships/image" Target="../media/image205.png"/></Relationships>
</file>

<file path=ppt/slides/_rels/slide179.xml.rels><?xml version="1.0" encoding="UTF-8" standalone="yes"?>
<Relationships xmlns="http://schemas.openxmlformats.org/package/2006/relationships"><Relationship Id="rId8" Type="http://schemas.openxmlformats.org/officeDocument/2006/relationships/hyperlink" Target="https://people.inf.ethz.ch/omutlu/pub/continuous-runahead-engine_micro16-poster.pdf" TargetMode="External"/><Relationship Id="rId3" Type="http://schemas.openxmlformats.org/officeDocument/2006/relationships/hyperlink" Target="http://www.microarch.org/micro49/" TargetMode="External"/><Relationship Id="rId7" Type="http://schemas.openxmlformats.org/officeDocument/2006/relationships/hyperlink" Target="https://people.inf.ethz.ch/omutlu/pub/continuous-runahead-engine_micro16-poster.pptx" TargetMode="External"/><Relationship Id="rId2" Type="http://schemas.openxmlformats.org/officeDocument/2006/relationships/hyperlink" Target="https://people.inf.ethz.ch/omutlu/pub/continuous-runahead-engine_micro16.pdf" TargetMode="External"/><Relationship Id="rId1" Type="http://schemas.openxmlformats.org/officeDocument/2006/relationships/slideLayout" Target="../slideLayouts/slideLayout236.xml"/><Relationship Id="rId6" Type="http://schemas.openxmlformats.org/officeDocument/2006/relationships/hyperlink" Target="https://people.inf.ethz.ch/omutlu/pub/continuous-runahead-engine_micro16-lightning-session-talk.pdf" TargetMode="External"/><Relationship Id="rId5" Type="http://schemas.openxmlformats.org/officeDocument/2006/relationships/hyperlink" Target="https://people.inf.ethz.ch/omutlu/pub/continuous-runahead-engine_micro16-talk.pdf" TargetMode="External"/><Relationship Id="rId4" Type="http://schemas.openxmlformats.org/officeDocument/2006/relationships/hyperlink" Target="https://people.inf.ethz.ch/omutlu/pub/continuous-runahead-engine_micro16-talk.pptx" TargetMode="External"/><Relationship Id="rId9" Type="http://schemas.openxmlformats.org/officeDocument/2006/relationships/image" Target="../media/image206.jpg"/></Relationships>
</file>

<file path=ppt/slides/_rels/slide180.xml.rels><?xml version="1.0" encoding="UTF-8" standalone="yes"?>
<Relationships xmlns="http://schemas.openxmlformats.org/package/2006/relationships"><Relationship Id="rId8" Type="http://schemas.openxmlformats.org/officeDocument/2006/relationships/hyperlink" Target="https://www.youtube.com/watch?v=xMiuqUyjkk0" TargetMode="External"/><Relationship Id="rId3" Type="http://schemas.openxmlformats.org/officeDocument/2006/relationships/hyperlink" Target="https://www.fpl2020.org/" TargetMode="External"/><Relationship Id="rId7" Type="http://schemas.openxmlformats.org/officeDocument/2006/relationships/hyperlink" Target="https://people.inf.ethz.ch/omutlu/pub/NERO-near-memory-stencil-acceleration-for-weather_fpl20-lightning-talk.pdf" TargetMode="External"/><Relationship Id="rId2" Type="http://schemas.openxmlformats.org/officeDocument/2006/relationships/hyperlink" Target="https://people.inf.ethz.ch/omutlu/pub/NERO-near-memory-stencil-acceleration-for-weather_fpl20.pdf" TargetMode="External"/><Relationship Id="rId1" Type="http://schemas.openxmlformats.org/officeDocument/2006/relationships/slideLayout" Target="../slideLayouts/slideLayout13.xml"/><Relationship Id="rId6" Type="http://schemas.openxmlformats.org/officeDocument/2006/relationships/hyperlink" Target="https://people.inf.ethz.ch/omutlu/pub/NERO-near-memory-stencil-acceleration-for-weather_fpl20-lightning-talk.pptx" TargetMode="External"/><Relationship Id="rId5" Type="http://schemas.openxmlformats.org/officeDocument/2006/relationships/hyperlink" Target="https://people.inf.ethz.ch/omutlu/pub/NERO-near-memory-stencil-acceleration-for-weather_fpl20-talk.pdf" TargetMode="External"/><Relationship Id="rId4" Type="http://schemas.openxmlformats.org/officeDocument/2006/relationships/hyperlink" Target="https://people.inf.ethz.ch/omutlu/pub/NERO-near-memory-stencil-acceleration-for-weather_fpl20-talk.pptx" TargetMode="External"/><Relationship Id="rId9" Type="http://schemas.openxmlformats.org/officeDocument/2006/relationships/image" Target="../media/image207.png"/></Relationships>
</file>

<file path=ppt/slides/_rels/slide181.xml.rels><?xml version="1.0" encoding="UTF-8" standalone="yes"?>
<Relationships xmlns="http://schemas.openxmlformats.org/package/2006/relationships"><Relationship Id="rId8" Type="http://schemas.openxmlformats.org/officeDocument/2006/relationships/hyperlink" Target="https://people.inf.ethz.ch/omutlu/pub/GenASM-approximate-string-matching-framework-for-genome-analysis_micro20-talk.pptx" TargetMode="External"/><Relationship Id="rId3" Type="http://schemas.openxmlformats.org/officeDocument/2006/relationships/hyperlink" Target="http://www.microarch.org/micro53/" TargetMode="External"/><Relationship Id="rId7" Type="http://schemas.openxmlformats.org/officeDocument/2006/relationships/hyperlink" Target="https://www.youtube.com/watch?v=srQVqPJFqjo" TargetMode="External"/><Relationship Id="rId2" Type="http://schemas.openxmlformats.org/officeDocument/2006/relationships/hyperlink" Target="https://people.inf.ethz.ch/omutlu/pub/GenASM-approximate-string-matching-framework-for-genome-analysis_micro20.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ASM-approximate-string-matching-framework-for-genome-analysis_micro20-lightning-talk.pdf" TargetMode="External"/><Relationship Id="rId5" Type="http://schemas.openxmlformats.org/officeDocument/2006/relationships/hyperlink" Target="https://people.inf.ethz.ch/omutlu/pub/GenASM-approximate-string-matching-framework-for-genome-analysis_micro20-lightning-talk.pptx" TargetMode="External"/><Relationship Id="rId10" Type="http://schemas.openxmlformats.org/officeDocument/2006/relationships/image" Target="../media/image58.png"/><Relationship Id="rId4" Type="http://schemas.openxmlformats.org/officeDocument/2006/relationships/hyperlink" Target="https://www.youtube.com/watch?v=nJs3RRnvk_k" TargetMode="External"/><Relationship Id="rId9" Type="http://schemas.openxmlformats.org/officeDocument/2006/relationships/hyperlink" Target="https://people.inf.ethz.ch/omutlu/pub/GenASM-approximate-string-matching-framework-for-genome-analysis_micro20-talk.pdf" TargetMode="External"/></Relationships>
</file>

<file path=ppt/slides/_rels/slide182.xml.rels><?xml version="1.0" encoding="UTF-8" standalone="yes"?>
<Relationships xmlns="http://schemas.openxmlformats.org/package/2006/relationships"><Relationship Id="rId3" Type="http://schemas.openxmlformats.org/officeDocument/2006/relationships/hyperlink" Target="http://iscaconf.org/isca2022/" TargetMode="External"/><Relationship Id="rId2" Type="http://schemas.openxmlformats.org/officeDocument/2006/relationships/hyperlink" Target="https://people.inf.ethz.ch/omutlu/pub/SeGraM_genomic-sequence-mapping-universal-accelerator_isca22.pdf" TargetMode="External"/><Relationship Id="rId1" Type="http://schemas.openxmlformats.org/officeDocument/2006/relationships/slideLayout" Target="../slideLayouts/slideLayout615.xml"/><Relationship Id="rId5" Type="http://schemas.openxmlformats.org/officeDocument/2006/relationships/image" Target="../media/image60.png"/><Relationship Id="rId4" Type="http://schemas.openxmlformats.org/officeDocument/2006/relationships/hyperlink" Target="https://arxiv.org/pdf/2205.05883.pdf" TargetMode="External"/></Relationships>
</file>

<file path=ppt/slides/_rels/slide183.xml.rels><?xml version="1.0" encoding="UTF-8" standalone="yes"?>
<Relationships xmlns="http://schemas.openxmlformats.org/package/2006/relationships"><Relationship Id="rId3" Type="http://schemas.openxmlformats.org/officeDocument/2006/relationships/hyperlink" Target="https://arxiv.org/pdf/2209.08600.pdf" TargetMode="External"/><Relationship Id="rId2" Type="http://schemas.openxmlformats.org/officeDocument/2006/relationships/image" Target="../media/image61.png"/><Relationship Id="rId1" Type="http://schemas.openxmlformats.org/officeDocument/2006/relationships/slideLayout" Target="../slideLayouts/slideLayout615.xml"/></Relationships>
</file>

<file path=ppt/slides/_rels/slide184.xml.rels><?xml version="1.0" encoding="UTF-8" standalone="yes"?>
<Relationships xmlns="http://schemas.openxmlformats.org/package/2006/relationships"><Relationship Id="rId8" Type="http://schemas.openxmlformats.org/officeDocument/2006/relationships/image" Target="../media/image208.png"/><Relationship Id="rId3" Type="http://schemas.openxmlformats.org/officeDocument/2006/relationships/hyperlink" Target="http://www.iccd-conf.com/" TargetMode="External"/><Relationship Id="rId7" Type="http://schemas.openxmlformats.org/officeDocument/2006/relationships/hyperlink" Target="https://github.com/CMU-SAFARI/NATSA" TargetMode="External"/><Relationship Id="rId2" Type="http://schemas.openxmlformats.org/officeDocument/2006/relationships/hyperlink" Target="https://people.inf.ethz.ch/omutlu/pub/NATSA_time-series-analysis-near-data_iccd20.pdf" TargetMode="External"/><Relationship Id="rId1" Type="http://schemas.openxmlformats.org/officeDocument/2006/relationships/slideLayout" Target="../slideLayouts/slideLayout13.xml"/><Relationship Id="rId6" Type="http://schemas.openxmlformats.org/officeDocument/2006/relationships/hyperlink" Target="https://www.youtube.com/watch?v=PwhtSAVa_W4" TargetMode="External"/><Relationship Id="rId5" Type="http://schemas.openxmlformats.org/officeDocument/2006/relationships/hyperlink" Target="https://people.inf.ethz.ch/omutlu/pub/NATSA_time-series-analysis-near-data_iccd20-talk.pdf" TargetMode="External"/><Relationship Id="rId4" Type="http://schemas.openxmlformats.org/officeDocument/2006/relationships/hyperlink" Target="https://people.inf.ethz.ch/omutlu/pub/NATSA_time-series-analysis-near-data_iccd20-talk.pptx" TargetMode="External"/></Relationships>
</file>

<file path=ppt/slides/_rels/slide185.xml.rels><?xml version="1.0" encoding="UTF-8" standalone="yes"?>
<Relationships xmlns="http://schemas.openxmlformats.org/package/2006/relationships"><Relationship Id="rId8" Type="http://schemas.openxmlformats.org/officeDocument/2006/relationships/image" Target="../media/image209.png"/><Relationship Id="rId3" Type="http://schemas.openxmlformats.org/officeDocument/2006/relationships/hyperlink" Target="http://www.microarch.org/micro54/" TargetMode="External"/><Relationship Id="rId7" Type="http://schemas.openxmlformats.org/officeDocument/2006/relationships/hyperlink" Target="https://arxiv.org/abs/2104.07582" TargetMode="External"/><Relationship Id="rId2" Type="http://schemas.openxmlformats.org/officeDocument/2006/relationships/hyperlink" Target="https://people.inf.ethz.ch/omutlu/pub/SISA-GraphMining-on-PIM_micro21.pdf" TargetMode="External"/><Relationship Id="rId1" Type="http://schemas.openxmlformats.org/officeDocument/2006/relationships/slideLayout" Target="../slideLayouts/slideLayout13.xml"/><Relationship Id="rId6" Type="http://schemas.openxmlformats.org/officeDocument/2006/relationships/hyperlink" Target="https://www.youtube.com/watch?v=6k89Ph2qgRA&amp;list=PL5Q2soXY2Zi--0LrXSQ9sST3N0k0bXp51&amp;index=4" TargetMode="External"/><Relationship Id="rId5" Type="http://schemas.openxmlformats.org/officeDocument/2006/relationships/hyperlink" Target="https://www.youtube.com/watch?v=VL5K1t2qTDU&amp;list=PL5Q2soXY2Zi--0LrXSQ9sST3N0k0bXp51&amp;index=9" TargetMode="External"/><Relationship Id="rId4" Type="http://schemas.openxmlformats.org/officeDocument/2006/relationships/hyperlink" Target="https://people.inf.ethz.ch/omutlu/pub/SISA-GraphMining-on-PIM_micro21-talk.pdf" TargetMode="External"/></Relationships>
</file>

<file path=ppt/slides/_rels/slide186.xml.rels><?xml version="1.0" encoding="UTF-8" standalone="yes"?>
<Relationships xmlns="http://schemas.openxmlformats.org/package/2006/relationships"><Relationship Id="rId8" Type="http://schemas.openxmlformats.org/officeDocument/2006/relationships/hyperlink" Target="https://people.inf.ethz.ch/omutlu/pub/Polynesia_icde22-short-talk.pdf" TargetMode="External"/><Relationship Id="rId3" Type="http://schemas.openxmlformats.org/officeDocument/2006/relationships/hyperlink" Target="https://icde2022.ieeecomputer.my/" TargetMode="External"/><Relationship Id="rId7" Type="http://schemas.openxmlformats.org/officeDocument/2006/relationships/hyperlink" Target="https://people.inf.ethz.ch/omutlu/pub/Polynesia_icde22-short-talk.pptx" TargetMode="External"/><Relationship Id="rId2" Type="http://schemas.openxmlformats.org/officeDocument/2006/relationships/hyperlink" Target="https://people.inf.ethz.ch/omutlu/pub/Polynesia_icde22.pdf" TargetMode="External"/><Relationship Id="rId1" Type="http://schemas.openxmlformats.org/officeDocument/2006/relationships/slideLayout" Target="../slideLayouts/slideLayout13.xml"/><Relationship Id="rId6" Type="http://schemas.openxmlformats.org/officeDocument/2006/relationships/hyperlink" Target="https://people.inf.ethz.ch/omutlu/pub/Polynesia_icde22-talk.pdf" TargetMode="External"/><Relationship Id="rId5" Type="http://schemas.openxmlformats.org/officeDocument/2006/relationships/hyperlink" Target="https://people.inf.ethz.ch/omutlu/pub/Polynesia_icde22-talk.pptx" TargetMode="External"/><Relationship Id="rId4" Type="http://schemas.openxmlformats.org/officeDocument/2006/relationships/hyperlink" Target="https://arxiv.org/pdf/2204.11275.pdf" TargetMode="External"/><Relationship Id="rId9" Type="http://schemas.openxmlformats.org/officeDocument/2006/relationships/image" Target="../media/image210.png"/></Relationships>
</file>

<file path=ppt/slides/_rels/slide187.xml.rels><?xml version="1.0" encoding="UTF-8" standalone="yes"?>
<Relationships xmlns="http://schemas.openxmlformats.org/package/2006/relationships"><Relationship Id="rId3" Type="http://schemas.openxmlformats.org/officeDocument/2006/relationships/hyperlink" Target="http://pactconf.org/" TargetMode="External"/><Relationship Id="rId7" Type="http://schemas.openxmlformats.org/officeDocument/2006/relationships/image" Target="../media/image211.png"/><Relationship Id="rId2" Type="http://schemas.openxmlformats.org/officeDocument/2006/relationships/hyperlink" Target="https://people.inf.ethz.ch/omutlu/pub/Google-neural-networks-for-edge-devices-Mensa-Framework_pact21.pdf" TargetMode="External"/><Relationship Id="rId1" Type="http://schemas.openxmlformats.org/officeDocument/2006/relationships/slideLayout" Target="../slideLayouts/slideLayout13.xml"/><Relationship Id="rId6" Type="http://schemas.openxmlformats.org/officeDocument/2006/relationships/hyperlink" Target="https://www.youtube.com/watch?v=A5gxjDbLRAs&amp;list=PL5Q2soXY2Zi8_VVChACnON4sfh2bJ5IrD&amp;index=178" TargetMode="External"/><Relationship Id="rId5" Type="http://schemas.openxmlformats.org/officeDocument/2006/relationships/hyperlink" Target="https://people.inf.ethz.ch/omutlu/pub/Google-neural-networks-for-edge-devices-Mensa-Framework_pact21-talk.pdf" TargetMode="External"/><Relationship Id="rId4" Type="http://schemas.openxmlformats.org/officeDocument/2006/relationships/hyperlink" Target="https://people.inf.ethz.ch/omutlu/pub/Google-neural-networks-for-edge-devices-Mensa-Framework_pact21-talk.pptx" TargetMode="External"/></Relationships>
</file>

<file path=ppt/slides/_rels/slide188.xml.rels><?xml version="1.0" encoding="UTF-8" standalone="yes"?>
<Relationships xmlns="http://schemas.openxmlformats.org/package/2006/relationships"><Relationship Id="rId8" Type="http://schemas.openxmlformats.org/officeDocument/2006/relationships/image" Target="../media/image213.png"/><Relationship Id="rId3" Type="http://schemas.openxmlformats.org/officeDocument/2006/relationships/image" Target="../media/image14.png"/><Relationship Id="rId7" Type="http://schemas.openxmlformats.org/officeDocument/2006/relationships/image" Target="../media/image9.jpeg"/><Relationship Id="rId2" Type="http://schemas.openxmlformats.org/officeDocument/2006/relationships/notesSlide" Target="../notesSlides/notesSlide37.xml"/><Relationship Id="rId1" Type="http://schemas.openxmlformats.org/officeDocument/2006/relationships/slideLayout" Target="../slideLayouts/slideLayout915.xml"/><Relationship Id="rId6" Type="http://schemas.openxmlformats.org/officeDocument/2006/relationships/image" Target="../media/image212.png"/><Relationship Id="rId5" Type="http://schemas.openxmlformats.org/officeDocument/2006/relationships/image" Target="../media/image187.png"/><Relationship Id="rId4" Type="http://schemas.openxmlformats.org/officeDocument/2006/relationships/image" Target="../media/image15.svg"/></Relationships>
</file>

<file path=ppt/slides/_rels/slide18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8.xml"/><Relationship Id="rId1" Type="http://schemas.openxmlformats.org/officeDocument/2006/relationships/slideLayout" Target="../slideLayouts/slideLayout916.xml"/></Relationships>
</file>

<file path=ppt/slides/_rels/slide190.xml.rels><?xml version="1.0" encoding="UTF-8" standalone="yes"?>
<Relationships xmlns="http://schemas.openxmlformats.org/package/2006/relationships"><Relationship Id="rId8" Type="http://schemas.openxmlformats.org/officeDocument/2006/relationships/image" Target="../media/image218.png"/><Relationship Id="rId3" Type="http://schemas.openxmlformats.org/officeDocument/2006/relationships/image" Target="../media/image214.png"/><Relationship Id="rId7" Type="http://schemas.openxmlformats.org/officeDocument/2006/relationships/image" Target="../media/image1.png"/><Relationship Id="rId2" Type="http://schemas.openxmlformats.org/officeDocument/2006/relationships/notesSlide" Target="../notesSlides/notesSlide39.xml"/><Relationship Id="rId1" Type="http://schemas.openxmlformats.org/officeDocument/2006/relationships/slideLayout" Target="../slideLayouts/slideLayout916.xml"/><Relationship Id="rId6" Type="http://schemas.openxmlformats.org/officeDocument/2006/relationships/image" Target="../media/image217.png"/><Relationship Id="rId5" Type="http://schemas.openxmlformats.org/officeDocument/2006/relationships/image" Target="../media/image216.png"/><Relationship Id="rId4" Type="http://schemas.openxmlformats.org/officeDocument/2006/relationships/image" Target="../media/image215.png"/></Relationships>
</file>

<file path=ppt/slides/_rels/slide191.xml.rels><?xml version="1.0" encoding="UTF-8" standalone="yes"?>
<Relationships xmlns="http://schemas.openxmlformats.org/package/2006/relationships"><Relationship Id="rId3" Type="http://schemas.openxmlformats.org/officeDocument/2006/relationships/chart" Target="../charts/chart7.xml"/><Relationship Id="rId2" Type="http://schemas.openxmlformats.org/officeDocument/2006/relationships/notesSlide" Target="../notesSlides/notesSlide40.xml"/><Relationship Id="rId1" Type="http://schemas.openxmlformats.org/officeDocument/2006/relationships/slideLayout" Target="../slideLayouts/slideLayout916.xml"/><Relationship Id="rId4" Type="http://schemas.openxmlformats.org/officeDocument/2006/relationships/image" Target="../media/image1.png"/></Relationships>
</file>

<file path=ppt/slides/_rels/slide19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1.xml"/><Relationship Id="rId1" Type="http://schemas.openxmlformats.org/officeDocument/2006/relationships/slideLayout" Target="../slideLayouts/slideLayout916.xml"/><Relationship Id="rId5" Type="http://schemas.openxmlformats.org/officeDocument/2006/relationships/chart" Target="../charts/chart9.xml"/><Relationship Id="rId4" Type="http://schemas.openxmlformats.org/officeDocument/2006/relationships/chart" Target="../charts/chart8.xml"/></Relationships>
</file>

<file path=ppt/slides/_rels/slide193.xml.rels><?xml version="1.0" encoding="UTF-8" standalone="yes"?>
<Relationships xmlns="http://schemas.openxmlformats.org/package/2006/relationships"><Relationship Id="rId3" Type="http://schemas.openxmlformats.org/officeDocument/2006/relationships/image" Target="../media/image219.png"/><Relationship Id="rId2" Type="http://schemas.openxmlformats.org/officeDocument/2006/relationships/notesSlide" Target="../notesSlides/notesSlide42.xml"/><Relationship Id="rId1" Type="http://schemas.openxmlformats.org/officeDocument/2006/relationships/slideLayout" Target="../slideLayouts/slideLayout916.xml"/><Relationship Id="rId6" Type="http://schemas.openxmlformats.org/officeDocument/2006/relationships/image" Target="../media/image1.png"/><Relationship Id="rId5" Type="http://schemas.openxmlformats.org/officeDocument/2006/relationships/image" Target="../media/image221.emf"/><Relationship Id="rId4" Type="http://schemas.openxmlformats.org/officeDocument/2006/relationships/image" Target="../media/image220.png"/></Relationships>
</file>

<file path=ppt/slides/_rels/slide194.xml.rels><?xml version="1.0" encoding="UTF-8" standalone="yes"?>
<Relationships xmlns="http://schemas.openxmlformats.org/package/2006/relationships"><Relationship Id="rId3" Type="http://schemas.openxmlformats.org/officeDocument/2006/relationships/chart" Target="../charts/chart10.xml"/><Relationship Id="rId2" Type="http://schemas.openxmlformats.org/officeDocument/2006/relationships/notesSlide" Target="../notesSlides/notesSlide43.xml"/><Relationship Id="rId1" Type="http://schemas.openxmlformats.org/officeDocument/2006/relationships/slideLayout" Target="../slideLayouts/slideLayout916.xml"/><Relationship Id="rId5" Type="http://schemas.openxmlformats.org/officeDocument/2006/relationships/image" Target="../media/image1.png"/><Relationship Id="rId4" Type="http://schemas.openxmlformats.org/officeDocument/2006/relationships/chart" Target="../charts/chart11.xml"/></Relationships>
</file>

<file path=ppt/slides/_rels/slide195.xml.rels><?xml version="1.0" encoding="UTF-8" standalone="yes"?>
<Relationships xmlns="http://schemas.openxmlformats.org/package/2006/relationships"><Relationship Id="rId3" Type="http://schemas.openxmlformats.org/officeDocument/2006/relationships/chart" Target="../charts/chart12.xml"/><Relationship Id="rId2" Type="http://schemas.openxmlformats.org/officeDocument/2006/relationships/notesSlide" Target="../notesSlides/notesSlide44.xml"/><Relationship Id="rId1" Type="http://schemas.openxmlformats.org/officeDocument/2006/relationships/slideLayout" Target="../slideLayouts/slideLayout916.xml"/><Relationship Id="rId4" Type="http://schemas.openxmlformats.org/officeDocument/2006/relationships/image" Target="../media/image1.png"/></Relationships>
</file>

<file path=ppt/slides/_rels/slide196.xml.rels><?xml version="1.0" encoding="UTF-8" standalone="yes"?>
<Relationships xmlns="http://schemas.openxmlformats.org/package/2006/relationships"><Relationship Id="rId3" Type="http://schemas.openxmlformats.org/officeDocument/2006/relationships/chart" Target="../charts/chart13.xml"/><Relationship Id="rId2" Type="http://schemas.openxmlformats.org/officeDocument/2006/relationships/notesSlide" Target="../notesSlides/notesSlide45.xml"/><Relationship Id="rId1" Type="http://schemas.openxmlformats.org/officeDocument/2006/relationships/slideLayout" Target="../slideLayouts/slideLayout916.xml"/><Relationship Id="rId4" Type="http://schemas.openxmlformats.org/officeDocument/2006/relationships/image" Target="../media/image1.png"/></Relationships>
</file>

<file path=ppt/slides/_rels/slide197.xml.rels><?xml version="1.0" encoding="UTF-8" standalone="yes"?>
<Relationships xmlns="http://schemas.openxmlformats.org/package/2006/relationships"><Relationship Id="rId3" Type="http://schemas.openxmlformats.org/officeDocument/2006/relationships/hyperlink" Target="http://pactconf.org/" TargetMode="External"/><Relationship Id="rId7" Type="http://schemas.openxmlformats.org/officeDocument/2006/relationships/image" Target="../media/image211.png"/><Relationship Id="rId2" Type="http://schemas.openxmlformats.org/officeDocument/2006/relationships/hyperlink" Target="https://people.inf.ethz.ch/omutlu/pub/Google-neural-networks-for-edge-devices-Mensa-Framework_pact21.pdf" TargetMode="External"/><Relationship Id="rId1" Type="http://schemas.openxmlformats.org/officeDocument/2006/relationships/slideLayout" Target="../slideLayouts/slideLayout13.xml"/><Relationship Id="rId6" Type="http://schemas.openxmlformats.org/officeDocument/2006/relationships/hyperlink" Target="https://www.youtube.com/watch?v=A5gxjDbLRAs&amp;list=PL5Q2soXY2Zi8_VVChACnON4sfh2bJ5IrD&amp;index=178" TargetMode="External"/><Relationship Id="rId5" Type="http://schemas.openxmlformats.org/officeDocument/2006/relationships/hyperlink" Target="https://people.inf.ethz.ch/omutlu/pub/Google-neural-networks-for-edge-devices-Mensa-Framework_pact21-talk.pdf" TargetMode="External"/><Relationship Id="rId4" Type="http://schemas.openxmlformats.org/officeDocument/2006/relationships/hyperlink" Target="https://people.inf.ethz.ch/omutlu/pub/Google-neural-networks-for-edge-devices-Mensa-Framework_pact21-talk.pptx" TargetMode="External"/></Relationships>
</file>

<file path=ppt/slides/_rels/slide198.xml.rels><?xml version="1.0" encoding="UTF-8" standalone="yes"?>
<Relationships xmlns="http://schemas.openxmlformats.org/package/2006/relationships"><Relationship Id="rId3" Type="http://schemas.openxmlformats.org/officeDocument/2006/relationships/hyperlink" Target="http://www.computer.org/micro/" TargetMode="External"/><Relationship Id="rId2" Type="http://schemas.openxmlformats.org/officeDocument/2006/relationships/hyperlink" Target="https://arxiv.org/pdf/2106.06433.pdf" TargetMode="External"/><Relationship Id="rId1" Type="http://schemas.openxmlformats.org/officeDocument/2006/relationships/slideLayout" Target="../slideLayouts/slideLayout592.xml"/><Relationship Id="rId4" Type="http://schemas.openxmlformats.org/officeDocument/2006/relationships/image" Target="../media/image53.png"/></Relationships>
</file>

<file path=ppt/slides/_rels/slide199.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46.xml"/><Relationship Id="rId1" Type="http://schemas.openxmlformats.org/officeDocument/2006/relationships/slideLayout" Target="../slideLayouts/slideLayout592.xml"/><Relationship Id="rId4" Type="http://schemas.openxmlformats.org/officeDocument/2006/relationships/image" Target="../media/image55.jpeg"/></Relationships>
</file>

<file path=ppt/slides/_rels/slide200.xml.rels><?xml version="1.0" encoding="UTF-8" standalone="yes"?>
<Relationships xmlns="http://schemas.openxmlformats.org/package/2006/relationships"><Relationship Id="rId3" Type="http://schemas.openxmlformats.org/officeDocument/2006/relationships/image" Target="../media/image56.tiff"/><Relationship Id="rId2" Type="http://schemas.openxmlformats.org/officeDocument/2006/relationships/notesSlide" Target="../notesSlides/notesSlide47.xml"/><Relationship Id="rId1" Type="http://schemas.openxmlformats.org/officeDocument/2006/relationships/slideLayout" Target="../slideLayouts/slideLayout592.xml"/><Relationship Id="rId4" Type="http://schemas.openxmlformats.org/officeDocument/2006/relationships/image" Target="../media/image57.tiff"/></Relationships>
</file>

<file path=ppt/slides/_rels/slide2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2.xml.rels><?xml version="1.0" encoding="UTF-8" standalone="yes"?>
<Relationships xmlns="http://schemas.openxmlformats.org/package/2006/relationships"><Relationship Id="rId3" Type="http://schemas.openxmlformats.org/officeDocument/2006/relationships/hyperlink" Target="https://people.inf.ethz.ch/omutlu/projects.htm" TargetMode="External"/><Relationship Id="rId2" Type="http://schemas.openxmlformats.org/officeDocument/2006/relationships/hyperlink" Target="https://people.inf.ethz.ch/omutlu/pub/ModernPrimerOnPIM_springer-emerging-computing-bookchapter21.pdf" TargetMode="External"/><Relationship Id="rId1" Type="http://schemas.openxmlformats.org/officeDocument/2006/relationships/slideLayout" Target="../slideLayouts/slideLayout13.xml"/><Relationship Id="rId5" Type="http://schemas.openxmlformats.org/officeDocument/2006/relationships/image" Target="../media/image130.png"/><Relationship Id="rId4" Type="http://schemas.openxmlformats.org/officeDocument/2006/relationships/hyperlink" Target="https://arxiv.org/pdf/1903.03988.pdf" TargetMode="External"/></Relationships>
</file>

<file path=ppt/slides/_rels/slide203.xml.rels><?xml version="1.0" encoding="UTF-8" standalone="yes"?>
<Relationships xmlns="http://schemas.openxmlformats.org/package/2006/relationships"><Relationship Id="rId3" Type="http://schemas.openxmlformats.org/officeDocument/2006/relationships/hyperlink" Target="https://www.research.ibm.com/journal/" TargetMode="External"/><Relationship Id="rId2" Type="http://schemas.openxmlformats.org/officeDocument/2006/relationships/hyperlink" Target="https://arxiv.org/pdf/1907.12947.pdf" TargetMode="External"/><Relationship Id="rId1" Type="http://schemas.openxmlformats.org/officeDocument/2006/relationships/slideLayout" Target="../slideLayouts/slideLayout13.xml"/><Relationship Id="rId4" Type="http://schemas.openxmlformats.org/officeDocument/2006/relationships/image" Target="../media/image222.png"/></Relationships>
</file>

<file path=ppt/slides/_rels/slide204.xml.rels><?xml version="1.0" encoding="UTF-8" standalone="yes"?>
<Relationships xmlns="http://schemas.openxmlformats.org/package/2006/relationships"><Relationship Id="rId1" Type="http://schemas.openxmlformats.org/officeDocument/2006/relationships/slideLayout" Target="../slideLayouts/slideLayout345.xml"/></Relationships>
</file>

<file path=ppt/slides/_rels/slide2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8.xml.rels><?xml version="1.0" encoding="UTF-8" standalone="yes"?>
<Relationships xmlns="http://schemas.openxmlformats.org/package/2006/relationships"><Relationship Id="rId3" Type="http://schemas.openxmlformats.org/officeDocument/2006/relationships/hyperlink" Target="http://www.computer.org/micro/" TargetMode="External"/><Relationship Id="rId7" Type="http://schemas.openxmlformats.org/officeDocument/2006/relationships/image" Target="../media/image51.png"/><Relationship Id="rId2" Type="http://schemas.openxmlformats.org/officeDocument/2006/relationships/hyperlink" Target="https://people.inf.ethz.ch/omutlu/pub/AcceleratingGenomeAnalysis_ieeemicro20.pdf" TargetMode="External"/><Relationship Id="rId1" Type="http://schemas.openxmlformats.org/officeDocument/2006/relationships/slideLayout" Target="../slideLayouts/slideLayout2.xml"/><Relationship Id="rId6" Type="http://schemas.openxmlformats.org/officeDocument/2006/relationships/hyperlink" Target="https://www.youtube.com/watch?v=hPnSmfwu2-A" TargetMode="External"/><Relationship Id="rId5" Type="http://schemas.openxmlformats.org/officeDocument/2006/relationships/hyperlink" Target="https://people.inf.ethz.ch/omutlu/pub/onur-AcceleratingGenomeAnalysis-AACBB-Keynote-Feb-16-2019-FINAL.pdf" TargetMode="External"/><Relationship Id="rId4" Type="http://schemas.openxmlformats.org/officeDocument/2006/relationships/hyperlink" Target="https://people.inf.ethz.ch/omutlu/pub/onur-AcceleratingGenomeAnalysis-AACBB-Keynote-Feb-16-2019-FINAL.pptx" TargetMode="External"/></Relationships>
</file>

<file path=ppt/slides/_rels/slide209.xml.rels><?xml version="1.0" encoding="UTF-8" standalone="yes"?>
<Relationships xmlns="http://schemas.openxmlformats.org/package/2006/relationships"><Relationship Id="rId3" Type="http://schemas.openxmlformats.org/officeDocument/2006/relationships/hyperlink" Target="https://asplos-conference.org/" TargetMode="External"/><Relationship Id="rId7" Type="http://schemas.openxmlformats.org/officeDocument/2006/relationships/image" Target="../media/image59.png"/><Relationship Id="rId2" Type="http://schemas.openxmlformats.org/officeDocument/2006/relationships/hyperlink" Target="https://people.inf.ethz.ch/omutlu/pub/GenStore_asplos22-arxiv.pdf" TargetMode="External"/><Relationship Id="rId1" Type="http://schemas.openxmlformats.org/officeDocument/2006/relationships/slideLayout" Target="../slideLayouts/slideLayout615.xml"/><Relationship Id="rId6" Type="http://schemas.openxmlformats.org/officeDocument/2006/relationships/hyperlink" Target="https://www.youtube.com/watch?v=Vi1af8KY0g8" TargetMode="External"/><Relationship Id="rId5" Type="http://schemas.openxmlformats.org/officeDocument/2006/relationships/hyperlink" Target="https://people.inf.ethz.ch/omutlu/pub/GenStore_asplos22-lightning-talk.pdf" TargetMode="External"/><Relationship Id="rId4" Type="http://schemas.openxmlformats.org/officeDocument/2006/relationships/hyperlink" Target="https://people.inf.ethz.ch/omutlu/pub/GenStore_asplos22-lightning-talk.pptx" TargetMode="External"/></Relationships>
</file>

<file path=ppt/slides/_rels/slide210.xml.rels><?xml version="1.0" encoding="UTF-8" standalone="yes"?>
<Relationships xmlns="http://schemas.openxmlformats.org/package/2006/relationships"><Relationship Id="rId3" Type="http://schemas.openxmlformats.org/officeDocument/2006/relationships/hyperlink" Target="http://www.ece.cmu.edu/calcm/isca2015/" TargetMode="External"/><Relationship Id="rId2" Type="http://schemas.openxmlformats.org/officeDocument/2006/relationships/hyperlink" Target="http://users.ece.cmu.edu/~omutlu/pub/tesseract-pim-architecture-for-graph-processing_isca15.pdf" TargetMode="External"/><Relationship Id="rId1" Type="http://schemas.openxmlformats.org/officeDocument/2006/relationships/slideLayout" Target="../slideLayouts/slideLayout13.xml"/><Relationship Id="rId6" Type="http://schemas.openxmlformats.org/officeDocument/2006/relationships/image" Target="../media/image173.png"/><Relationship Id="rId5" Type="http://schemas.openxmlformats.org/officeDocument/2006/relationships/hyperlink" Target="http://users.ece.cmu.edu/~omutlu/pub/tesseract-pim-architecture-for-graph-processing_isca15-lightning-talk.pdf" TargetMode="External"/><Relationship Id="rId4" Type="http://schemas.openxmlformats.org/officeDocument/2006/relationships/hyperlink" Target="http://users.ece.cmu.edu/~omutlu/pub/tesseract-pim-architecture-for-graph-processing_isca15-talk.pdf" TargetMode="External"/></Relationships>
</file>

<file path=ppt/slides/_rels/slide211.xml.rels><?xml version="1.0" encoding="UTF-8" standalone="yes"?>
<Relationships xmlns="http://schemas.openxmlformats.org/package/2006/relationships"><Relationship Id="rId8" Type="http://schemas.openxmlformats.org/officeDocument/2006/relationships/image" Target="../media/image209.png"/><Relationship Id="rId3" Type="http://schemas.openxmlformats.org/officeDocument/2006/relationships/hyperlink" Target="http://www.microarch.org/micro54/" TargetMode="External"/><Relationship Id="rId7" Type="http://schemas.openxmlformats.org/officeDocument/2006/relationships/hyperlink" Target="https://arxiv.org/abs/2104.07582" TargetMode="External"/><Relationship Id="rId2" Type="http://schemas.openxmlformats.org/officeDocument/2006/relationships/hyperlink" Target="https://people.inf.ethz.ch/omutlu/pub/SISA-GraphMining-on-PIM_micro21.pdf" TargetMode="External"/><Relationship Id="rId1" Type="http://schemas.openxmlformats.org/officeDocument/2006/relationships/slideLayout" Target="../slideLayouts/slideLayout13.xml"/><Relationship Id="rId6" Type="http://schemas.openxmlformats.org/officeDocument/2006/relationships/hyperlink" Target="https://www.youtube.com/watch?v=6k89Ph2qgRA&amp;list=PL5Q2soXY2Zi--0LrXSQ9sST3N0k0bXp51&amp;index=4" TargetMode="External"/><Relationship Id="rId5" Type="http://schemas.openxmlformats.org/officeDocument/2006/relationships/hyperlink" Target="https://www.youtube.com/watch?v=VL5K1t2qTDU&amp;list=PL5Q2soXY2Zi--0LrXSQ9sST3N0k0bXp51&amp;index=9" TargetMode="External"/><Relationship Id="rId4" Type="http://schemas.openxmlformats.org/officeDocument/2006/relationships/hyperlink" Target="https://people.inf.ethz.ch/omutlu/pub/SISA-GraphMining-on-PIM_micro21-talk.pdf" TargetMode="External"/></Relationships>
</file>

<file path=ppt/slides/_rels/slide212.xml.rels><?xml version="1.0" encoding="UTF-8" standalone="yes"?>
<Relationships xmlns="http://schemas.openxmlformats.org/package/2006/relationships"><Relationship Id="rId3" Type="http://schemas.openxmlformats.org/officeDocument/2006/relationships/hyperlink" Target="http://pactconf.org/" TargetMode="External"/><Relationship Id="rId7" Type="http://schemas.openxmlformats.org/officeDocument/2006/relationships/image" Target="../media/image211.png"/><Relationship Id="rId2" Type="http://schemas.openxmlformats.org/officeDocument/2006/relationships/hyperlink" Target="https://people.inf.ethz.ch/omutlu/pub/Google-neural-networks-for-edge-devices-Mensa-Framework_pact21.pdf" TargetMode="External"/><Relationship Id="rId1" Type="http://schemas.openxmlformats.org/officeDocument/2006/relationships/slideLayout" Target="../slideLayouts/slideLayout13.xml"/><Relationship Id="rId6" Type="http://schemas.openxmlformats.org/officeDocument/2006/relationships/hyperlink" Target="https://www.youtube.com/watch?v=A5gxjDbLRAs&amp;list=PL5Q2soXY2Zi8_VVChACnON4sfh2bJ5IrD&amp;index=178" TargetMode="External"/><Relationship Id="rId5" Type="http://schemas.openxmlformats.org/officeDocument/2006/relationships/hyperlink" Target="https://people.inf.ethz.ch/omutlu/pub/Google-neural-networks-for-edge-devices-Mensa-Framework_pact21-talk.pdf" TargetMode="External"/><Relationship Id="rId4" Type="http://schemas.openxmlformats.org/officeDocument/2006/relationships/hyperlink" Target="https://people.inf.ethz.ch/omutlu/pub/Google-neural-networks-for-edge-devices-Mensa-Framework_pact21-talk.pptx" TargetMode="External"/></Relationships>
</file>

<file path=ppt/slides/_rels/slide213.xml.rels><?xml version="1.0" encoding="UTF-8" standalone="yes"?>
<Relationships xmlns="http://schemas.openxmlformats.org/package/2006/relationships"><Relationship Id="rId8" Type="http://schemas.openxmlformats.org/officeDocument/2006/relationships/hyperlink" Target="https://www.youtube.com/watch?v=xMiuqUyjkk0" TargetMode="External"/><Relationship Id="rId3" Type="http://schemas.openxmlformats.org/officeDocument/2006/relationships/hyperlink" Target="https://www.fpl2020.org/" TargetMode="External"/><Relationship Id="rId7" Type="http://schemas.openxmlformats.org/officeDocument/2006/relationships/hyperlink" Target="https://people.inf.ethz.ch/omutlu/pub/NERO-near-memory-stencil-acceleration-for-weather_fpl20-lightning-talk.pdf" TargetMode="External"/><Relationship Id="rId2" Type="http://schemas.openxmlformats.org/officeDocument/2006/relationships/hyperlink" Target="https://people.inf.ethz.ch/omutlu/pub/NERO-near-memory-stencil-acceleration-for-weather_fpl20.pdf" TargetMode="External"/><Relationship Id="rId1" Type="http://schemas.openxmlformats.org/officeDocument/2006/relationships/slideLayout" Target="../slideLayouts/slideLayout13.xml"/><Relationship Id="rId6" Type="http://schemas.openxmlformats.org/officeDocument/2006/relationships/hyperlink" Target="https://people.inf.ethz.ch/omutlu/pub/NERO-near-memory-stencil-acceleration-for-weather_fpl20-lightning-talk.pptx" TargetMode="External"/><Relationship Id="rId5" Type="http://schemas.openxmlformats.org/officeDocument/2006/relationships/hyperlink" Target="https://people.inf.ethz.ch/omutlu/pub/NERO-near-memory-stencil-acceleration-for-weather_fpl20-talk.pdf" TargetMode="External"/><Relationship Id="rId4" Type="http://schemas.openxmlformats.org/officeDocument/2006/relationships/hyperlink" Target="https://people.inf.ethz.ch/omutlu/pub/NERO-near-memory-stencil-acceleration-for-weather_fpl20-talk.pptx" TargetMode="External"/><Relationship Id="rId9" Type="http://schemas.openxmlformats.org/officeDocument/2006/relationships/image" Target="../media/image207.png"/></Relationships>
</file>

<file path=ppt/slides/_rels/slide214.xml.rels><?xml version="1.0" encoding="UTF-8" standalone="yes"?>
<Relationships xmlns="http://schemas.openxmlformats.org/package/2006/relationships"><Relationship Id="rId8" Type="http://schemas.openxmlformats.org/officeDocument/2006/relationships/image" Target="../media/image208.png"/><Relationship Id="rId3" Type="http://schemas.openxmlformats.org/officeDocument/2006/relationships/hyperlink" Target="http://www.iccd-conf.com/" TargetMode="External"/><Relationship Id="rId7" Type="http://schemas.openxmlformats.org/officeDocument/2006/relationships/hyperlink" Target="https://github.com/CMU-SAFARI/NATSA" TargetMode="External"/><Relationship Id="rId2" Type="http://schemas.openxmlformats.org/officeDocument/2006/relationships/hyperlink" Target="https://people.inf.ethz.ch/omutlu/pub/NATSA_time-series-analysis-near-data_iccd20.pdf" TargetMode="External"/><Relationship Id="rId1" Type="http://schemas.openxmlformats.org/officeDocument/2006/relationships/slideLayout" Target="../slideLayouts/slideLayout13.xml"/><Relationship Id="rId6" Type="http://schemas.openxmlformats.org/officeDocument/2006/relationships/hyperlink" Target="https://www.youtube.com/watch?v=PwhtSAVa_W4" TargetMode="External"/><Relationship Id="rId5" Type="http://schemas.openxmlformats.org/officeDocument/2006/relationships/hyperlink" Target="https://people.inf.ethz.ch/omutlu/pub/NATSA_time-series-analysis-near-data_iccd20-talk.pdf" TargetMode="External"/><Relationship Id="rId4" Type="http://schemas.openxmlformats.org/officeDocument/2006/relationships/hyperlink" Target="https://people.inf.ethz.ch/omutlu/pub/NATSA_time-series-analysis-near-data_iccd20-talk.pptx" TargetMode="External"/></Relationships>
</file>

<file path=ppt/slides/_rels/slide215.xml.rels><?xml version="1.0" encoding="UTF-8" standalone="yes"?>
<Relationships xmlns="http://schemas.openxmlformats.org/package/2006/relationships"><Relationship Id="rId8" Type="http://schemas.openxmlformats.org/officeDocument/2006/relationships/hyperlink" Target="https://people.inf.ethz.ch/omutlu/pub/GenASM-approximate-string-matching-framework-for-genome-analysis_micro20-talk.pptx" TargetMode="External"/><Relationship Id="rId3" Type="http://schemas.openxmlformats.org/officeDocument/2006/relationships/hyperlink" Target="http://www.microarch.org/micro53/" TargetMode="External"/><Relationship Id="rId7" Type="http://schemas.openxmlformats.org/officeDocument/2006/relationships/hyperlink" Target="https://www.youtube.com/watch?v=srQVqPJFqjo" TargetMode="External"/><Relationship Id="rId2" Type="http://schemas.openxmlformats.org/officeDocument/2006/relationships/hyperlink" Target="https://people.inf.ethz.ch/omutlu/pub/GenASM-approximate-string-matching-framework-for-genome-analysis_micro20.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ASM-approximate-string-matching-framework-for-genome-analysis_micro20-lightning-talk.pdf" TargetMode="External"/><Relationship Id="rId5" Type="http://schemas.openxmlformats.org/officeDocument/2006/relationships/hyperlink" Target="https://people.inf.ethz.ch/omutlu/pub/GenASM-approximate-string-matching-framework-for-genome-analysis_micro20-lightning-talk.pptx" TargetMode="External"/><Relationship Id="rId10" Type="http://schemas.openxmlformats.org/officeDocument/2006/relationships/image" Target="../media/image58.png"/><Relationship Id="rId4" Type="http://schemas.openxmlformats.org/officeDocument/2006/relationships/hyperlink" Target="https://www.youtube.com/watch?v=nJs3RRnvk_k" TargetMode="External"/><Relationship Id="rId9" Type="http://schemas.openxmlformats.org/officeDocument/2006/relationships/hyperlink" Target="https://people.inf.ethz.ch/omutlu/pub/GenASM-approximate-string-matching-framework-for-genome-analysis_micro20-talk.pdf" TargetMode="External"/></Relationships>
</file>

<file path=ppt/slides/_rels/slide216.xml.rels><?xml version="1.0" encoding="UTF-8" standalone="yes"?>
<Relationships xmlns="http://schemas.openxmlformats.org/package/2006/relationships"><Relationship Id="rId3" Type="http://schemas.openxmlformats.org/officeDocument/2006/relationships/hyperlink" Target="http://iscaconf.org/isca2022/" TargetMode="External"/><Relationship Id="rId2" Type="http://schemas.openxmlformats.org/officeDocument/2006/relationships/hyperlink" Target="https://people.inf.ethz.ch/omutlu/pub/SeGraM_genomic-sequence-mapping-universal-accelerator_isca22.pdf" TargetMode="External"/><Relationship Id="rId1" Type="http://schemas.openxmlformats.org/officeDocument/2006/relationships/slideLayout" Target="../slideLayouts/slideLayout615.xml"/><Relationship Id="rId5" Type="http://schemas.openxmlformats.org/officeDocument/2006/relationships/image" Target="../media/image60.png"/><Relationship Id="rId4" Type="http://schemas.openxmlformats.org/officeDocument/2006/relationships/hyperlink" Target="https://arxiv.org/pdf/2205.05883.pdf" TargetMode="External"/></Relationships>
</file>

<file path=ppt/slides/_rels/slide217.xml.rels><?xml version="1.0" encoding="UTF-8" standalone="yes"?>
<Relationships xmlns="http://schemas.openxmlformats.org/package/2006/relationships"><Relationship Id="rId8" Type="http://schemas.openxmlformats.org/officeDocument/2006/relationships/hyperlink" Target="https://people.inf.ethz.ch/omutlu/pub/Polynesia_icde22-short-talk.pdf" TargetMode="External"/><Relationship Id="rId3" Type="http://schemas.openxmlformats.org/officeDocument/2006/relationships/hyperlink" Target="https://icde2022.ieeecomputer.my/" TargetMode="External"/><Relationship Id="rId7" Type="http://schemas.openxmlformats.org/officeDocument/2006/relationships/hyperlink" Target="https://people.inf.ethz.ch/omutlu/pub/Polynesia_icde22-short-talk.pptx" TargetMode="External"/><Relationship Id="rId2" Type="http://schemas.openxmlformats.org/officeDocument/2006/relationships/hyperlink" Target="https://people.inf.ethz.ch/omutlu/pub/Polynesia_icde22.pdf" TargetMode="External"/><Relationship Id="rId1" Type="http://schemas.openxmlformats.org/officeDocument/2006/relationships/slideLayout" Target="../slideLayouts/slideLayout13.xml"/><Relationship Id="rId6" Type="http://schemas.openxmlformats.org/officeDocument/2006/relationships/hyperlink" Target="https://people.inf.ethz.ch/omutlu/pub/Polynesia_icde22-talk.pdf" TargetMode="External"/><Relationship Id="rId5" Type="http://schemas.openxmlformats.org/officeDocument/2006/relationships/hyperlink" Target="https://people.inf.ethz.ch/omutlu/pub/Polynesia_icde22-talk.pptx" TargetMode="External"/><Relationship Id="rId4" Type="http://schemas.openxmlformats.org/officeDocument/2006/relationships/hyperlink" Target="https://arxiv.org/pdf/2204.11275.pdf" TargetMode="External"/><Relationship Id="rId9" Type="http://schemas.openxmlformats.org/officeDocument/2006/relationships/image" Target="../media/image210.png"/></Relationships>
</file>

<file path=ppt/slides/_rels/slide218.xml.rels><?xml version="1.0" encoding="UTF-8" standalone="yes"?>
<Relationships xmlns="http://schemas.openxmlformats.org/package/2006/relationships"><Relationship Id="rId3" Type="http://schemas.openxmlformats.org/officeDocument/2006/relationships/hyperlink" Target="https://arxiv.org/pdf/2209.08600.pdf" TargetMode="External"/><Relationship Id="rId2" Type="http://schemas.openxmlformats.org/officeDocument/2006/relationships/image" Target="../media/image61.png"/><Relationship Id="rId1" Type="http://schemas.openxmlformats.org/officeDocument/2006/relationships/slideLayout" Target="../slideLayouts/slideLayout615.xml"/></Relationships>
</file>

<file path=ppt/slides/_rels/slide21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hyperlink" Target="https://arxiv.org/pdf/2211.03079.pdf" TargetMode="External"/><Relationship Id="rId1" Type="http://schemas.openxmlformats.org/officeDocument/2006/relationships/slideLayout" Target="../slideLayouts/slideLayout615.xml"/></Relationships>
</file>

<file path=ppt/slides/_rels/slide220.xml.rels><?xml version="1.0" encoding="UTF-8" standalone="yes"?>
<Relationships xmlns="http://schemas.openxmlformats.org/package/2006/relationships"><Relationship Id="rId3" Type="http://schemas.openxmlformats.org/officeDocument/2006/relationships/hyperlink" Target="http://www.ece.cmu.edu/calcm/isca2015/" TargetMode="External"/><Relationship Id="rId2" Type="http://schemas.openxmlformats.org/officeDocument/2006/relationships/hyperlink" Target="http://users.ece.cmu.edu/~omutlu/pub/pim-enabled-instructons-for-low-overhead-pim_isca15.pdf" TargetMode="External"/><Relationship Id="rId1" Type="http://schemas.openxmlformats.org/officeDocument/2006/relationships/slideLayout" Target="../slideLayouts/slideLayout767.xml"/><Relationship Id="rId6" Type="http://schemas.openxmlformats.org/officeDocument/2006/relationships/image" Target="../media/image223.png"/><Relationship Id="rId5" Type="http://schemas.openxmlformats.org/officeDocument/2006/relationships/hyperlink" Target="http://users.ece.cmu.edu/~omutlu/pub/pim-enabled-instructons-for-low-overhead-pim_isca15-lightning-talk.pdf" TargetMode="External"/><Relationship Id="rId4" Type="http://schemas.openxmlformats.org/officeDocument/2006/relationships/hyperlink" Target="http://users.ece.cmu.edu/~omutlu/pub/pim-enabled-instructons-for-low-overhead-pim_isca15-talk.pdf" TargetMode="External"/></Relationships>
</file>

<file path=ppt/slides/_rels/slide221.xml.rels><?xml version="1.0" encoding="UTF-8" standalone="yes"?>
<Relationships xmlns="http://schemas.openxmlformats.org/package/2006/relationships"><Relationship Id="rId3" Type="http://schemas.openxmlformats.org/officeDocument/2006/relationships/hyperlink" Target="http://www.computer.org/web/cal" TargetMode="External"/><Relationship Id="rId2" Type="http://schemas.openxmlformats.org/officeDocument/2006/relationships/hyperlink" Target="https://users.ece.cmu.edu/~omutlu/pub/LazyPIM-coherence-for-processing-in-memory_ieee-cal16.pdf" TargetMode="External"/><Relationship Id="rId1" Type="http://schemas.openxmlformats.org/officeDocument/2006/relationships/slideLayout" Target="../slideLayouts/slideLayout13.xml"/><Relationship Id="rId4" Type="http://schemas.openxmlformats.org/officeDocument/2006/relationships/image" Target="../media/image224.png"/></Relationships>
</file>

<file path=ppt/slides/_rels/slide222.xml.rels><?xml version="1.0" encoding="UTF-8" standalone="yes"?>
<Relationships xmlns="http://schemas.openxmlformats.org/package/2006/relationships"><Relationship Id="rId2" Type="http://schemas.openxmlformats.org/officeDocument/2006/relationships/image" Target="../media/image225.png"/><Relationship Id="rId1" Type="http://schemas.openxmlformats.org/officeDocument/2006/relationships/slideLayout" Target="../slideLayouts/slideLayout615.xml"/></Relationships>
</file>

<file path=ppt/slides/_rels/slide223.xml.rels><?xml version="1.0" encoding="UTF-8" standalone="yes"?>
<Relationships xmlns="http://schemas.openxmlformats.org/package/2006/relationships"><Relationship Id="rId3" Type="http://schemas.openxmlformats.org/officeDocument/2006/relationships/hyperlink" Target="http://iscaconf.org/isca2019/" TargetMode="External"/><Relationship Id="rId2" Type="http://schemas.openxmlformats.org/officeDocument/2006/relationships/hyperlink" Target="https://people.inf.ethz.ch/omutlu/pub/CONDA-coherence-for-near-data-accelerators_isca19.pdf" TargetMode="External"/><Relationship Id="rId1" Type="http://schemas.openxmlformats.org/officeDocument/2006/relationships/slideLayout" Target="../slideLayouts/slideLayout13.xml"/><Relationship Id="rId4" Type="http://schemas.openxmlformats.org/officeDocument/2006/relationships/image" Target="../media/image226.png"/></Relationships>
</file>

<file path=ppt/slides/_rels/slide224.xml.rels><?xml version="1.0" encoding="UTF-8" standalone="yes"?>
<Relationships xmlns="http://schemas.openxmlformats.org/package/2006/relationships"><Relationship Id="rId8" Type="http://schemas.openxmlformats.org/officeDocument/2006/relationships/hyperlink" Target="https://www.youtube.com/watch?v=2DNDjQjNDTw" TargetMode="External"/><Relationship Id="rId3" Type="http://schemas.openxmlformats.org/officeDocument/2006/relationships/hyperlink" Target="https://www.hpca-conf.org/2021/" TargetMode="External"/><Relationship Id="rId7" Type="http://schemas.openxmlformats.org/officeDocument/2006/relationships/hyperlink" Target="https://people.inf.ethz.ch/omutlu/pub/SynCron-synchronization-for-near-data-processing-systems_hpca21-short-talk.pdf" TargetMode="External"/><Relationship Id="rId2" Type="http://schemas.openxmlformats.org/officeDocument/2006/relationships/hyperlink" Target="https://people.inf.ethz.ch/omutlu/pub/SynCron-synchronization-for-near-data-processing-systems_hpca21.pdf" TargetMode="External"/><Relationship Id="rId1" Type="http://schemas.openxmlformats.org/officeDocument/2006/relationships/slideLayout" Target="../slideLayouts/slideLayout13.xml"/><Relationship Id="rId6" Type="http://schemas.openxmlformats.org/officeDocument/2006/relationships/hyperlink" Target="https://people.inf.ethz.ch/omutlu/pub/SynCron-synchronization-for-near-data-processing-systems_hpca21-short-talk.pptx" TargetMode="External"/><Relationship Id="rId5" Type="http://schemas.openxmlformats.org/officeDocument/2006/relationships/hyperlink" Target="https://people.inf.ethz.ch/omutlu/pub/SynCron-synchronization-for-near-data-processing-systems_hpca21-talk.pdf" TargetMode="External"/><Relationship Id="rId10" Type="http://schemas.openxmlformats.org/officeDocument/2006/relationships/image" Target="../media/image227.tiff"/><Relationship Id="rId4" Type="http://schemas.openxmlformats.org/officeDocument/2006/relationships/hyperlink" Target="https://people.inf.ethz.ch/omutlu/pub/SynCron-synchronization-for-near-data-processing-systems_hpca21-talk.pptx" TargetMode="External"/><Relationship Id="rId9" Type="http://schemas.openxmlformats.org/officeDocument/2006/relationships/hyperlink" Target="https://www.youtube.com/watch?v=kGiN-YjeUUA" TargetMode="External"/></Relationships>
</file>

<file path=ppt/slides/_rels/slide225.xml.rels><?xml version="1.0" encoding="UTF-8" standalone="yes"?>
<Relationships xmlns="http://schemas.openxmlformats.org/package/2006/relationships"><Relationship Id="rId3" Type="http://schemas.openxmlformats.org/officeDocument/2006/relationships/hyperlink" Target="http://www.iccd-conf.com/" TargetMode="External"/><Relationship Id="rId2" Type="http://schemas.openxmlformats.org/officeDocument/2006/relationships/hyperlink" Target="https://users.ece.cmu.edu/~omutlu/pub/in-memory-pointer-chasing-accelerator_iccd16.pdf" TargetMode="External"/><Relationship Id="rId1" Type="http://schemas.openxmlformats.org/officeDocument/2006/relationships/slideLayout" Target="../slideLayouts/slideLayout13.xml"/><Relationship Id="rId4" Type="http://schemas.openxmlformats.org/officeDocument/2006/relationships/image" Target="../media/image203.png"/></Relationships>
</file>

<file path=ppt/slides/_rels/slide2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7.xml.rels><?xml version="1.0" encoding="UTF-8" standalone="yes"?>
<Relationships xmlns="http://schemas.openxmlformats.org/package/2006/relationships"><Relationship Id="rId8" Type="http://schemas.openxmlformats.org/officeDocument/2006/relationships/image" Target="../media/image90.tiff"/><Relationship Id="rId3" Type="http://schemas.openxmlformats.org/officeDocument/2006/relationships/image" Target="../media/image85.png"/><Relationship Id="rId7" Type="http://schemas.openxmlformats.org/officeDocument/2006/relationships/image" Target="../media/image89.png"/><Relationship Id="rId2" Type="http://schemas.openxmlformats.org/officeDocument/2006/relationships/image" Target="../media/image84.png"/><Relationship Id="rId1" Type="http://schemas.openxmlformats.org/officeDocument/2006/relationships/slideLayout" Target="../slideLayouts/slideLayout236.xml"/><Relationship Id="rId6" Type="http://schemas.openxmlformats.org/officeDocument/2006/relationships/image" Target="../media/image88.jpeg"/><Relationship Id="rId5" Type="http://schemas.openxmlformats.org/officeDocument/2006/relationships/image" Target="../media/image87.jpeg"/><Relationship Id="rId4" Type="http://schemas.openxmlformats.org/officeDocument/2006/relationships/image" Target="../media/image86.png"/><Relationship Id="rId9" Type="http://schemas.openxmlformats.org/officeDocument/2006/relationships/image" Target="../media/image91.png"/></Relationships>
</file>

<file path=ppt/slides/_rels/slide228.xml.rels><?xml version="1.0" encoding="UTF-8" standalone="yes"?>
<Relationships xmlns="http://schemas.openxmlformats.org/package/2006/relationships"><Relationship Id="rId3" Type="http://schemas.openxmlformats.org/officeDocument/2006/relationships/hyperlink" Target="https://www.anandtech.com/show/14750/hot-chips-31-analysis-inmemory-processing-by-upmem" TargetMode="External"/><Relationship Id="rId2" Type="http://schemas.openxmlformats.org/officeDocument/2006/relationships/image" Target="../media/image228.tiff"/><Relationship Id="rId1" Type="http://schemas.openxmlformats.org/officeDocument/2006/relationships/slideLayout" Target="../slideLayouts/slideLayout490.xml"/><Relationship Id="rId5" Type="http://schemas.openxmlformats.org/officeDocument/2006/relationships/hyperlink" Target="https://www.upmem.com/video-upmem-presenting-its-true-processing-in-memory-solution-hot-chips-2019/" TargetMode="External"/><Relationship Id="rId4" Type="http://schemas.openxmlformats.org/officeDocument/2006/relationships/image" Target="../media/image229.tiff"/></Relationships>
</file>

<file path=ppt/slides/_rels/slide229.xml.rels><?xml version="1.0" encoding="UTF-8" standalone="yes"?>
<Relationships xmlns="http://schemas.openxmlformats.org/package/2006/relationships"><Relationship Id="rId3" Type="http://schemas.openxmlformats.org/officeDocument/2006/relationships/image" Target="../media/image230.jpeg"/><Relationship Id="rId2" Type="http://schemas.openxmlformats.org/officeDocument/2006/relationships/notesSlide" Target="../notesSlides/notesSlide48.xml"/><Relationship Id="rId1" Type="http://schemas.openxmlformats.org/officeDocument/2006/relationships/slideLayout" Target="../slideLayouts/slideLayout705.xml"/><Relationship Id="rId4" Type="http://schemas.openxmlformats.org/officeDocument/2006/relationships/hyperlink" Target="http://www.upmem.com/" TargetMode="External"/></Relationships>
</file>

<file path=ppt/slides/_rels/slide230.xml.rels><?xml version="1.0" encoding="UTF-8" standalone="yes"?>
<Relationships xmlns="http://schemas.openxmlformats.org/package/2006/relationships"><Relationship Id="rId8" Type="http://schemas.openxmlformats.org/officeDocument/2006/relationships/image" Target="../media/image236.emf"/><Relationship Id="rId13" Type="http://schemas.openxmlformats.org/officeDocument/2006/relationships/hyperlink" Target="https://arxiv.org/pdf/2105.03814.pdf" TargetMode="External"/><Relationship Id="rId3" Type="http://schemas.openxmlformats.org/officeDocument/2006/relationships/image" Target="../media/image231.emf"/><Relationship Id="rId7" Type="http://schemas.openxmlformats.org/officeDocument/2006/relationships/image" Target="../media/image235.emf"/><Relationship Id="rId12" Type="http://schemas.openxmlformats.org/officeDocument/2006/relationships/image" Target="../media/image240.emf"/><Relationship Id="rId2" Type="http://schemas.openxmlformats.org/officeDocument/2006/relationships/notesSlide" Target="../notesSlides/notesSlide49.xml"/><Relationship Id="rId1" Type="http://schemas.openxmlformats.org/officeDocument/2006/relationships/slideLayout" Target="../slideLayouts/slideLayout490.xml"/><Relationship Id="rId6" Type="http://schemas.openxmlformats.org/officeDocument/2006/relationships/image" Target="../media/image234.emf"/><Relationship Id="rId11" Type="http://schemas.openxmlformats.org/officeDocument/2006/relationships/image" Target="../media/image239.emf"/><Relationship Id="rId5" Type="http://schemas.openxmlformats.org/officeDocument/2006/relationships/image" Target="../media/image233.emf"/><Relationship Id="rId10" Type="http://schemas.openxmlformats.org/officeDocument/2006/relationships/image" Target="../media/image238.emf"/><Relationship Id="rId4" Type="http://schemas.openxmlformats.org/officeDocument/2006/relationships/image" Target="../media/image232.emf"/><Relationship Id="rId9" Type="http://schemas.openxmlformats.org/officeDocument/2006/relationships/image" Target="../media/image237.emf"/><Relationship Id="rId14" Type="http://schemas.openxmlformats.org/officeDocument/2006/relationships/image" Target="../media/image241.png"/></Relationships>
</file>

<file path=ppt/slides/_rels/slide231.xml.rels><?xml version="1.0" encoding="UTF-8" standalone="yes"?>
<Relationships xmlns="http://schemas.openxmlformats.org/package/2006/relationships"><Relationship Id="rId3" Type="http://schemas.openxmlformats.org/officeDocument/2006/relationships/image" Target="../media/image242.png"/><Relationship Id="rId2" Type="http://schemas.openxmlformats.org/officeDocument/2006/relationships/hyperlink" Target="https://www.youtube.com/watch?v=Sscy1Wrr22A&amp;list=PL5Q2soXY2Zi9xidyIgBxUz7xRPS-wisBN&amp;index=26" TargetMode="External"/><Relationship Id="rId1" Type="http://schemas.openxmlformats.org/officeDocument/2006/relationships/slideLayout" Target="../slideLayouts/slideLayout236.xml"/></Relationships>
</file>

<file path=ppt/slides/_rels/slide232.xml.rels><?xml version="1.0" encoding="UTF-8" standalone="yes"?>
<Relationships xmlns="http://schemas.openxmlformats.org/package/2006/relationships"><Relationship Id="rId3" Type="http://schemas.openxmlformats.org/officeDocument/2006/relationships/image" Target="../media/image241.png"/><Relationship Id="rId2" Type="http://schemas.openxmlformats.org/officeDocument/2006/relationships/hyperlink" Target="https://arxiv.org/pdf/2105.03814.pdf" TargetMode="External"/><Relationship Id="rId1" Type="http://schemas.openxmlformats.org/officeDocument/2006/relationships/slideLayout" Target="../slideLayouts/slideLayout490.xml"/></Relationships>
</file>

<file path=ppt/slides/_rels/slide233.xml.rels><?xml version="1.0" encoding="UTF-8" standalone="yes"?>
<Relationships xmlns="http://schemas.openxmlformats.org/package/2006/relationships"><Relationship Id="rId3" Type="http://schemas.openxmlformats.org/officeDocument/2006/relationships/hyperlink" Target="https://github.com/CMU-SAFARI/prim-benchmarks" TargetMode="External"/><Relationship Id="rId2" Type="http://schemas.openxmlformats.org/officeDocument/2006/relationships/hyperlink" Target="https://arxiv.org/pdf/2105.03814.pdf" TargetMode="External"/><Relationship Id="rId1" Type="http://schemas.openxmlformats.org/officeDocument/2006/relationships/slideLayout" Target="../slideLayouts/slideLayout704.xml"/></Relationships>
</file>

<file path=ppt/slides/_rels/slide234.xml.rels><?xml version="1.0" encoding="UTF-8" standalone="yes"?>
<Relationships xmlns="http://schemas.openxmlformats.org/package/2006/relationships"><Relationship Id="rId3" Type="http://schemas.openxmlformats.org/officeDocument/2006/relationships/hyperlink" Target="https://arxiv.org/pdf/2207.07886.pdf" TargetMode="External"/><Relationship Id="rId7" Type="http://schemas.openxmlformats.org/officeDocument/2006/relationships/image" Target="../media/image245.png"/><Relationship Id="rId2" Type="http://schemas.openxmlformats.org/officeDocument/2006/relationships/hyperlink" Target="https://arxiv.org/pdf/2105.03814.pdf" TargetMode="External"/><Relationship Id="rId1" Type="http://schemas.openxmlformats.org/officeDocument/2006/relationships/slideLayout" Target="../slideLayouts/slideLayout615.xml"/><Relationship Id="rId6" Type="http://schemas.openxmlformats.org/officeDocument/2006/relationships/hyperlink" Target="https://www.youtube.com/watch?v=nphV36SrysA" TargetMode="External"/><Relationship Id="rId5" Type="http://schemas.openxmlformats.org/officeDocument/2006/relationships/image" Target="../media/image244.png"/><Relationship Id="rId4" Type="http://schemas.openxmlformats.org/officeDocument/2006/relationships/image" Target="../media/image243.jpeg"/></Relationships>
</file>

<file path=ppt/slides/_rels/slide235.xml.rels><?xml version="1.0" encoding="UTF-8" standalone="yes"?>
<Relationships xmlns="http://schemas.openxmlformats.org/package/2006/relationships"><Relationship Id="rId2" Type="http://schemas.openxmlformats.org/officeDocument/2006/relationships/chart" Target="../charts/chart14.xml"/><Relationship Id="rId1" Type="http://schemas.openxmlformats.org/officeDocument/2006/relationships/slideLayout" Target="../slideLayouts/slideLayout778.xml"/></Relationships>
</file>

<file path=ppt/slides/_rels/slide236.xml.rels><?xml version="1.0" encoding="UTF-8" standalone="yes"?>
<Relationships xmlns="http://schemas.openxmlformats.org/package/2006/relationships"><Relationship Id="rId3" Type="http://schemas.openxmlformats.org/officeDocument/2006/relationships/image" Target="../media/image246.png"/><Relationship Id="rId2" Type="http://schemas.openxmlformats.org/officeDocument/2006/relationships/chart" Target="../charts/chart15.xml"/><Relationship Id="rId1" Type="http://schemas.openxmlformats.org/officeDocument/2006/relationships/slideLayout" Target="../slideLayouts/slideLayout778.xml"/></Relationships>
</file>

<file path=ppt/slides/_rels/slide237.xml.rels><?xml version="1.0" encoding="UTF-8" standalone="yes"?>
<Relationships xmlns="http://schemas.openxmlformats.org/package/2006/relationships"><Relationship Id="rId3" Type="http://schemas.openxmlformats.org/officeDocument/2006/relationships/image" Target="../media/image246.png"/><Relationship Id="rId2" Type="http://schemas.openxmlformats.org/officeDocument/2006/relationships/chart" Target="../charts/chart16.xml"/><Relationship Id="rId1" Type="http://schemas.openxmlformats.org/officeDocument/2006/relationships/slideLayout" Target="../slideLayouts/slideLayout778.xml"/></Relationships>
</file>

<file path=ppt/slides/_rels/slide238.xml.rels><?xml version="1.0" encoding="UTF-8" standalone="yes"?>
<Relationships xmlns="http://schemas.openxmlformats.org/package/2006/relationships"><Relationship Id="rId3" Type="http://schemas.openxmlformats.org/officeDocument/2006/relationships/hyperlink" Target="https://github.com/CMU-SAFARI/prim-benchmarks" TargetMode="External"/><Relationship Id="rId2" Type="http://schemas.openxmlformats.org/officeDocument/2006/relationships/hyperlink" Target="https://arxiv.org/pdf/2105.03814.pdf" TargetMode="External"/><Relationship Id="rId1" Type="http://schemas.openxmlformats.org/officeDocument/2006/relationships/slideLayout" Target="../slideLayouts/slideLayout777.xml"/></Relationships>
</file>

<file path=ppt/slides/_rels/slide239.xml.rels><?xml version="1.0" encoding="UTF-8" standalone="yes"?>
<Relationships xmlns="http://schemas.openxmlformats.org/package/2006/relationships"><Relationship Id="rId8" Type="http://schemas.openxmlformats.org/officeDocument/2006/relationships/hyperlink" Target="https://www.youtube.com/watch?v=nphV36SrysA&amp;list=PL5Q2soXY2Zi8D_5MGV6EnXEJHnV2YFBJl&amp;index=65" TargetMode="External"/><Relationship Id="rId3" Type="http://schemas.openxmlformats.org/officeDocument/2006/relationships/hyperlink" Target="https://sites.google.com/umn.edu/cut-2021/home" TargetMode="External"/><Relationship Id="rId7" Type="http://schemas.openxmlformats.org/officeDocument/2006/relationships/hyperlink" Target="https://people.inf.ethz.ch/omutlu/pub/Benchmarking-Memory-Centric-Computing-Systems_cut21-talk.pdf" TargetMode="External"/><Relationship Id="rId2" Type="http://schemas.openxmlformats.org/officeDocument/2006/relationships/hyperlink" Target="https://people.inf.ethz.ch/omutlu/pub/Benchmarking-Memory-Centric-Computing-Systems_cut21.pdf" TargetMode="External"/><Relationship Id="rId1" Type="http://schemas.openxmlformats.org/officeDocument/2006/relationships/slideLayout" Target="../slideLayouts/slideLayout490.xml"/><Relationship Id="rId6" Type="http://schemas.openxmlformats.org/officeDocument/2006/relationships/hyperlink" Target="https://people.inf.ethz.ch/omutlu/pub/Benchmarking-Memory-Centric-Computing-Systems_cut21-talk.pptx" TargetMode="External"/><Relationship Id="rId5" Type="http://schemas.openxmlformats.org/officeDocument/2006/relationships/hyperlink" Target="https://github.com/CMU-SAFARI/prim-benchmarks" TargetMode="External"/><Relationship Id="rId10" Type="http://schemas.openxmlformats.org/officeDocument/2006/relationships/image" Target="../media/image247.png"/><Relationship Id="rId4" Type="http://schemas.openxmlformats.org/officeDocument/2006/relationships/hyperlink" Target="https://arxiv.org/abs/2110.01709" TargetMode="External"/><Relationship Id="rId9" Type="http://schemas.openxmlformats.org/officeDocument/2006/relationships/hyperlink" Target="https://www.youtube.com/watch?v=SrFD_u46EDA&amp;list=PL5Q2soXY2Zi8_VVChACnON4sfh2bJ5IrD&amp;index=152" TargetMode="External"/></Relationships>
</file>

<file path=ppt/slides/_rels/slide240.xml.rels><?xml version="1.0" encoding="UTF-8" standalone="yes"?>
<Relationships xmlns="http://schemas.openxmlformats.org/package/2006/relationships"><Relationship Id="rId1" Type="http://schemas.openxmlformats.org/officeDocument/2006/relationships/slideLayout" Target="../slideLayouts/slideLayout778.xml"/></Relationships>
</file>

<file path=ppt/slides/_rels/slide241.xml.rels><?xml version="1.0" encoding="UTF-8" standalone="yes"?>
<Relationships xmlns="http://schemas.openxmlformats.org/package/2006/relationships"><Relationship Id="rId3" Type="http://schemas.openxmlformats.org/officeDocument/2006/relationships/hyperlink" Target="https://github.com/CMU-SAFARI/prim-benchmarks" TargetMode="External"/><Relationship Id="rId2" Type="http://schemas.openxmlformats.org/officeDocument/2006/relationships/notesSlide" Target="../notesSlides/notesSlide50.xml"/><Relationship Id="rId1" Type="http://schemas.openxmlformats.org/officeDocument/2006/relationships/slideLayout" Target="../slideLayouts/slideLayout778.xml"/><Relationship Id="rId4" Type="http://schemas.openxmlformats.org/officeDocument/2006/relationships/image" Target="../media/image248.png"/></Relationships>
</file>

<file path=ppt/slides/_rels/slide242.xml.rels><?xml version="1.0" encoding="UTF-8" standalone="yes"?>
<Relationships xmlns="http://schemas.openxmlformats.org/package/2006/relationships"><Relationship Id="rId3" Type="http://schemas.openxmlformats.org/officeDocument/2006/relationships/image" Target="../media/image249.png"/><Relationship Id="rId2" Type="http://schemas.openxmlformats.org/officeDocument/2006/relationships/notesSlide" Target="../notesSlides/notesSlide51.xml"/><Relationship Id="rId1" Type="http://schemas.openxmlformats.org/officeDocument/2006/relationships/slideLayout" Target="../slideLayouts/slideLayout778.xml"/><Relationship Id="rId5" Type="http://schemas.openxmlformats.org/officeDocument/2006/relationships/hyperlink" Target="https://github.com/CMU-SAFARI/prim-benchmarks" TargetMode="External"/><Relationship Id="rId4" Type="http://schemas.openxmlformats.org/officeDocument/2006/relationships/hyperlink" Target="https://arxiv.org/pdf/2105.03814.pdf" TargetMode="External"/></Relationships>
</file>

<file path=ppt/slides/_rels/slide243.xml.rels><?xml version="1.0" encoding="UTF-8" standalone="yes"?>
<Relationships xmlns="http://schemas.openxmlformats.org/package/2006/relationships"><Relationship Id="rId3" Type="http://schemas.openxmlformats.org/officeDocument/2006/relationships/hyperlink" Target="https://www.youtube.com/watch?v=D8Hjy2iU9l4&amp;list=PL5Q2soXY2Zi_tOTAYm--dYByNPL7JhwR9" TargetMode="External"/><Relationship Id="rId2" Type="http://schemas.openxmlformats.org/officeDocument/2006/relationships/image" Target="../media/image250.png"/><Relationship Id="rId1" Type="http://schemas.openxmlformats.org/officeDocument/2006/relationships/slideLayout" Target="../slideLayouts/slideLayout490.xml"/></Relationships>
</file>

<file path=ppt/slides/_rels/slide244.xml.rels><?xml version="1.0" encoding="UTF-8" standalone="yes"?>
<Relationships xmlns="http://schemas.openxmlformats.org/package/2006/relationships"><Relationship Id="rId3" Type="http://schemas.openxmlformats.org/officeDocument/2006/relationships/image" Target="../media/image251.png"/><Relationship Id="rId2" Type="http://schemas.openxmlformats.org/officeDocument/2006/relationships/hyperlink" Target="https://www.youtube.com/watch?v=D8Hjy2iU9l4&amp;list=PL5Q2soXY2Zi_tOTAYm--dYByNPL7JhwR9" TargetMode="External"/><Relationship Id="rId1" Type="http://schemas.openxmlformats.org/officeDocument/2006/relationships/slideLayout" Target="../slideLayouts/slideLayout236.xml"/></Relationships>
</file>

<file path=ppt/slides/_rels/slide245.xml.rels><?xml version="1.0" encoding="UTF-8" standalone="yes"?>
<Relationships xmlns="http://schemas.openxmlformats.org/package/2006/relationships"><Relationship Id="rId3" Type="http://schemas.openxmlformats.org/officeDocument/2006/relationships/image" Target="../media/image252.png"/><Relationship Id="rId2" Type="http://schemas.openxmlformats.org/officeDocument/2006/relationships/hyperlink" Target="https://www.youtube.com/watch?v=Pp9jSU2b9oM&amp;list=PL5Q2soXY2Zi8_VVChACnON4sfh2bJ5IrD&amp;index=159" TargetMode="External"/><Relationship Id="rId1" Type="http://schemas.openxmlformats.org/officeDocument/2006/relationships/slideLayout" Target="../slideLayouts/slideLayout236.xml"/></Relationships>
</file>

<file path=ppt/slides/_rels/slide246.xml.rels><?xml version="1.0" encoding="UTF-8" standalone="yes"?>
<Relationships xmlns="http://schemas.openxmlformats.org/package/2006/relationships"><Relationship Id="rId3" Type="http://schemas.openxmlformats.org/officeDocument/2006/relationships/hyperlink" Target="https://arxiv.org/pdf/2206.06022.pdf" TargetMode="External"/><Relationship Id="rId2" Type="http://schemas.openxmlformats.org/officeDocument/2006/relationships/notesSlide" Target="../notesSlides/notesSlide52.xml"/><Relationship Id="rId1" Type="http://schemas.openxmlformats.org/officeDocument/2006/relationships/slideLayout" Target="../slideLayouts/slideLayout778.xml"/><Relationship Id="rId5" Type="http://schemas.openxmlformats.org/officeDocument/2006/relationships/image" Target="../media/image254.png"/><Relationship Id="rId4" Type="http://schemas.openxmlformats.org/officeDocument/2006/relationships/image" Target="../media/image253.png"/></Relationships>
</file>

<file path=ppt/slides/_rels/slide247.xml.rels><?xml version="1.0" encoding="UTF-8" standalone="yes"?>
<Relationships xmlns="http://schemas.openxmlformats.org/package/2006/relationships"><Relationship Id="rId1" Type="http://schemas.openxmlformats.org/officeDocument/2006/relationships/slideLayout" Target="../slideLayouts/slideLayout778.xml"/></Relationships>
</file>

<file path=ppt/slides/_rels/slide248.xml.rels><?xml version="1.0" encoding="UTF-8" standalone="yes"?>
<Relationships xmlns="http://schemas.openxmlformats.org/package/2006/relationships"><Relationship Id="rId3" Type="http://schemas.openxmlformats.org/officeDocument/2006/relationships/image" Target="../media/image255.png"/><Relationship Id="rId2" Type="http://schemas.openxmlformats.org/officeDocument/2006/relationships/hyperlink" Target="https://www.youtube.com/watch?v=qeukNs5XI3g&amp;t=11226s" TargetMode="External"/><Relationship Id="rId1" Type="http://schemas.openxmlformats.org/officeDocument/2006/relationships/slideLayout" Target="../slideLayouts/slideLayout2.xml"/></Relationships>
</file>

<file path=ppt/slides/_rels/slide249.xml.rels><?xml version="1.0" encoding="UTF-8" standalone="yes"?>
<Relationships xmlns="http://schemas.openxmlformats.org/package/2006/relationships"><Relationship Id="rId3" Type="http://schemas.openxmlformats.org/officeDocument/2006/relationships/image" Target="../media/image256.png"/><Relationship Id="rId2" Type="http://schemas.openxmlformats.org/officeDocument/2006/relationships/hyperlink" Target="https://arxiv.org/pdf/2201.05072.pdf" TargetMode="External"/><Relationship Id="rId1" Type="http://schemas.openxmlformats.org/officeDocument/2006/relationships/slideLayout" Target="../slideLayouts/slideLayout2.xml"/><Relationship Id="rId5" Type="http://schemas.openxmlformats.org/officeDocument/2006/relationships/hyperlink" Target="https://www.youtube.com/watch?v=5kaOsJKlGrE" TargetMode="External"/><Relationship Id="rId4" Type="http://schemas.openxmlformats.org/officeDocument/2006/relationships/hyperlink" Target="https://github.com/CMU-SAFARI/SparseP" TargetMode="External"/></Relationships>
</file>

<file path=ppt/slides/_rels/slide250.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257.png"/><Relationship Id="rId7" Type="http://schemas.openxmlformats.org/officeDocument/2006/relationships/image" Target="../media/image261.png"/><Relationship Id="rId2" Type="http://schemas.openxmlformats.org/officeDocument/2006/relationships/notesSlide" Target="../notesSlides/notesSlide53.xml"/><Relationship Id="rId1" Type="http://schemas.openxmlformats.org/officeDocument/2006/relationships/slideLayout" Target="../slideLayouts/slideLayout991.xml"/><Relationship Id="rId6" Type="http://schemas.openxmlformats.org/officeDocument/2006/relationships/image" Target="../media/image260.jpg"/><Relationship Id="rId11" Type="http://schemas.openxmlformats.org/officeDocument/2006/relationships/image" Target="../media/image263.jpg"/><Relationship Id="rId5" Type="http://schemas.openxmlformats.org/officeDocument/2006/relationships/image" Target="../media/image259.svg"/><Relationship Id="rId10" Type="http://schemas.openxmlformats.org/officeDocument/2006/relationships/image" Target="../media/image262.emf"/><Relationship Id="rId4" Type="http://schemas.openxmlformats.org/officeDocument/2006/relationships/image" Target="../media/image258.svg"/><Relationship Id="rId9" Type="http://schemas.openxmlformats.org/officeDocument/2006/relationships/image" Target="../media/image15.svg"/></Relationships>
</file>

<file path=ppt/slides/_rels/slide251.xml.rels><?xml version="1.0" encoding="UTF-8" standalone="yes"?>
<Relationships xmlns="http://schemas.openxmlformats.org/package/2006/relationships"><Relationship Id="rId3" Type="http://schemas.openxmlformats.org/officeDocument/2006/relationships/image" Target="../media/image264.png"/><Relationship Id="rId2" Type="http://schemas.openxmlformats.org/officeDocument/2006/relationships/notesSlide" Target="../notesSlides/notesSlide54.xml"/><Relationship Id="rId1" Type="http://schemas.openxmlformats.org/officeDocument/2006/relationships/slideLayout" Target="../slideLayouts/slideLayout1015.xml"/><Relationship Id="rId5" Type="http://schemas.openxmlformats.org/officeDocument/2006/relationships/hyperlink" Target="https://arxiv.org/pdf/2201.05072.pdf" TargetMode="External"/><Relationship Id="rId4" Type="http://schemas.openxmlformats.org/officeDocument/2006/relationships/hyperlink" Target="https://github.com/CMU-SAFARI/SparseP" TargetMode="External"/></Relationships>
</file>

<file path=ppt/slides/_rels/slide252.xml.rels><?xml version="1.0" encoding="UTF-8" standalone="yes"?>
<Relationships xmlns="http://schemas.openxmlformats.org/package/2006/relationships"><Relationship Id="rId3" Type="http://schemas.openxmlformats.org/officeDocument/2006/relationships/hyperlink" Target="https://www.youtube.com/watch?v=5kaOsJKlGrE" TargetMode="External"/><Relationship Id="rId2" Type="http://schemas.openxmlformats.org/officeDocument/2006/relationships/image" Target="../media/image265.png"/><Relationship Id="rId1" Type="http://schemas.openxmlformats.org/officeDocument/2006/relationships/slideLayout" Target="../slideLayouts/slideLayout2.xml"/></Relationships>
</file>

<file path=ppt/slides/_rels/slide253.xml.rels><?xml version="1.0" encoding="UTF-8" standalone="yes"?>
<Relationships xmlns="http://schemas.openxmlformats.org/package/2006/relationships"><Relationship Id="rId3" Type="http://schemas.openxmlformats.org/officeDocument/2006/relationships/hyperlink" Target="https://news.samsung.com/global/samsung-develops-industrys-first-high-bandwidth-memory-with-ai-processing-power" TargetMode="External"/><Relationship Id="rId2" Type="http://schemas.openxmlformats.org/officeDocument/2006/relationships/image" Target="../media/image266.png"/><Relationship Id="rId1" Type="http://schemas.openxmlformats.org/officeDocument/2006/relationships/slideLayout" Target="../slideLayouts/slideLayout490.xml"/></Relationships>
</file>

<file path=ppt/slides/_rels/slide254.xml.rels><?xml version="1.0" encoding="UTF-8" standalone="yes"?>
<Relationships xmlns="http://schemas.openxmlformats.org/package/2006/relationships"><Relationship Id="rId3" Type="http://schemas.openxmlformats.org/officeDocument/2006/relationships/image" Target="../media/image268.png"/><Relationship Id="rId2" Type="http://schemas.openxmlformats.org/officeDocument/2006/relationships/image" Target="../media/image267.png"/><Relationship Id="rId1" Type="http://schemas.openxmlformats.org/officeDocument/2006/relationships/slideLayout" Target="../slideLayouts/slideLayout490.xml"/></Relationships>
</file>

<file path=ppt/slides/_rels/slide255.xml.rels><?xml version="1.0" encoding="UTF-8" standalone="yes"?>
<Relationships xmlns="http://schemas.openxmlformats.org/package/2006/relationships"><Relationship Id="rId3" Type="http://schemas.openxmlformats.org/officeDocument/2006/relationships/image" Target="../media/image268.png"/><Relationship Id="rId2" Type="http://schemas.openxmlformats.org/officeDocument/2006/relationships/image" Target="../media/image269.png"/><Relationship Id="rId1" Type="http://schemas.openxmlformats.org/officeDocument/2006/relationships/slideLayout" Target="../slideLayouts/slideLayout490.xml"/></Relationships>
</file>

<file path=ppt/slides/_rels/slide256.xml.rels><?xml version="1.0" encoding="UTF-8" standalone="yes"?>
<Relationships xmlns="http://schemas.openxmlformats.org/package/2006/relationships"><Relationship Id="rId3" Type="http://schemas.openxmlformats.org/officeDocument/2006/relationships/image" Target="../media/image270.png"/><Relationship Id="rId2" Type="http://schemas.openxmlformats.org/officeDocument/2006/relationships/image" Target="../media/image268.png"/><Relationship Id="rId1" Type="http://schemas.openxmlformats.org/officeDocument/2006/relationships/slideLayout" Target="../slideLayouts/slideLayout490.xml"/></Relationships>
</file>

<file path=ppt/slides/_rels/slide257.xml.rels><?xml version="1.0" encoding="UTF-8" standalone="yes"?>
<Relationships xmlns="http://schemas.openxmlformats.org/package/2006/relationships"><Relationship Id="rId3" Type="http://schemas.openxmlformats.org/officeDocument/2006/relationships/image" Target="../media/image268.png"/><Relationship Id="rId2" Type="http://schemas.openxmlformats.org/officeDocument/2006/relationships/image" Target="../media/image271.png"/><Relationship Id="rId1" Type="http://schemas.openxmlformats.org/officeDocument/2006/relationships/slideLayout" Target="../slideLayouts/slideLayout490.xml"/></Relationships>
</file>

<file path=ppt/slides/_rels/slide258.xml.rels><?xml version="1.0" encoding="UTF-8" standalone="yes"?>
<Relationships xmlns="http://schemas.openxmlformats.org/package/2006/relationships"><Relationship Id="rId3" Type="http://schemas.openxmlformats.org/officeDocument/2006/relationships/image" Target="../media/image273.png"/><Relationship Id="rId2" Type="http://schemas.openxmlformats.org/officeDocument/2006/relationships/image" Target="../media/image272.png"/><Relationship Id="rId1" Type="http://schemas.openxmlformats.org/officeDocument/2006/relationships/slideLayout" Target="../slideLayouts/slideLayout490.xml"/><Relationship Id="rId5" Type="http://schemas.openxmlformats.org/officeDocument/2006/relationships/image" Target="../media/image90.tiff"/><Relationship Id="rId4" Type="http://schemas.openxmlformats.org/officeDocument/2006/relationships/image" Target="../media/image274.png"/></Relationships>
</file>

<file path=ppt/slides/_rels/slide259.xml.rels><?xml version="1.0" encoding="UTF-8" standalone="yes"?>
<Relationships xmlns="http://schemas.openxmlformats.org/package/2006/relationships"><Relationship Id="rId3" Type="http://schemas.openxmlformats.org/officeDocument/2006/relationships/hyperlink" Target="https://news.skhynix.com/sk-hynix-develops-pim-next-generation-ai-accelerator/" TargetMode="External"/><Relationship Id="rId2" Type="http://schemas.openxmlformats.org/officeDocument/2006/relationships/image" Target="../media/image275.png"/><Relationship Id="rId1" Type="http://schemas.openxmlformats.org/officeDocument/2006/relationships/slideLayout" Target="../slideLayouts/slideLayout490.xml"/><Relationship Id="rId5" Type="http://schemas.openxmlformats.org/officeDocument/2006/relationships/image" Target="../media/image276.png"/><Relationship Id="rId4" Type="http://schemas.openxmlformats.org/officeDocument/2006/relationships/image" Target="../media/image89.png"/></Relationships>
</file>

<file path=ppt/slides/_rels/slide260.xml.rels><?xml version="1.0" encoding="UTF-8" standalone="yes"?>
<Relationships xmlns="http://schemas.openxmlformats.org/package/2006/relationships"><Relationship Id="rId3" Type="http://schemas.openxmlformats.org/officeDocument/2006/relationships/image" Target="../media/image278.png"/><Relationship Id="rId2" Type="http://schemas.openxmlformats.org/officeDocument/2006/relationships/image" Target="../media/image277.png"/><Relationship Id="rId1" Type="http://schemas.openxmlformats.org/officeDocument/2006/relationships/slideLayout" Target="../slideLayouts/slideLayout490.xml"/><Relationship Id="rId4" Type="http://schemas.openxmlformats.org/officeDocument/2006/relationships/image" Target="../media/image279.png"/></Relationships>
</file>

<file path=ppt/slides/_rels/slide261.xml.rels><?xml version="1.0" encoding="UTF-8" standalone="yes"?>
<Relationships xmlns="http://schemas.openxmlformats.org/package/2006/relationships"><Relationship Id="rId1" Type="http://schemas.openxmlformats.org/officeDocument/2006/relationships/slideLayout" Target="../slideLayouts/slideLayout490.xml"/></Relationships>
</file>

<file path=ppt/slides/_rels/slide262.xml.rels><?xml version="1.0" encoding="UTF-8" standalone="yes"?>
<Relationships xmlns="http://schemas.openxmlformats.org/package/2006/relationships"><Relationship Id="rId3" Type="http://schemas.openxmlformats.org/officeDocument/2006/relationships/hyperlink" Target="https://arxiv.org/pdf/2105.03725.pdf" TargetMode="External"/><Relationship Id="rId2" Type="http://schemas.openxmlformats.org/officeDocument/2006/relationships/image" Target="../media/image280.png"/><Relationship Id="rId1" Type="http://schemas.openxmlformats.org/officeDocument/2006/relationships/slideLayout" Target="../slideLayouts/slideLayout2.xml"/></Relationships>
</file>

<file path=ppt/slides/_rels/slide263.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765.xml"/></Relationships>
</file>

<file path=ppt/slides/_rels/slide264.xml.rels><?xml version="1.0" encoding="UTF-8" standalone="yes"?>
<Relationships xmlns="http://schemas.openxmlformats.org/package/2006/relationships"><Relationship Id="rId3" Type="http://schemas.openxmlformats.org/officeDocument/2006/relationships/image" Target="../media/image281.png"/><Relationship Id="rId2" Type="http://schemas.openxmlformats.org/officeDocument/2006/relationships/notesSlide" Target="../notesSlides/notesSlide56.xml"/><Relationship Id="rId1" Type="http://schemas.openxmlformats.org/officeDocument/2006/relationships/slideLayout" Target="../slideLayouts/slideLayout765.xml"/><Relationship Id="rId4" Type="http://schemas.microsoft.com/office/2007/relationships/hdphoto" Target="../media/hdphoto2.wdp"/></Relationships>
</file>

<file path=ppt/slides/_rels/slide265.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765.xml"/></Relationships>
</file>

<file path=ppt/slides/_rels/slide266.xml.rels><?xml version="1.0" encoding="UTF-8" standalone="yes"?>
<Relationships xmlns="http://schemas.openxmlformats.org/package/2006/relationships"><Relationship Id="rId3" Type="http://schemas.openxmlformats.org/officeDocument/2006/relationships/image" Target="../media/image282.png"/><Relationship Id="rId2" Type="http://schemas.openxmlformats.org/officeDocument/2006/relationships/notesSlide" Target="../notesSlides/notesSlide58.xml"/><Relationship Id="rId1" Type="http://schemas.openxmlformats.org/officeDocument/2006/relationships/slideLayout" Target="../slideLayouts/slideLayout765.xml"/></Relationships>
</file>

<file path=ppt/slides/_rels/slide267.xml.rels><?xml version="1.0" encoding="UTF-8" standalone="yes"?>
<Relationships xmlns="http://schemas.openxmlformats.org/package/2006/relationships"><Relationship Id="rId3" Type="http://schemas.openxmlformats.org/officeDocument/2006/relationships/image" Target="../media/image282.png"/><Relationship Id="rId2" Type="http://schemas.openxmlformats.org/officeDocument/2006/relationships/notesSlide" Target="../notesSlides/notesSlide59.xml"/><Relationship Id="rId1" Type="http://schemas.openxmlformats.org/officeDocument/2006/relationships/slideLayout" Target="../slideLayouts/slideLayout765.xml"/><Relationship Id="rId4" Type="http://schemas.openxmlformats.org/officeDocument/2006/relationships/hyperlink" Target="https://github.com/CMU-SAFARI/DAMOV" TargetMode="External"/></Relationships>
</file>

<file path=ppt/slides/_rels/slide268.xml.rels><?xml version="1.0" encoding="UTF-8" standalone="yes"?>
<Relationships xmlns="http://schemas.openxmlformats.org/package/2006/relationships"><Relationship Id="rId3" Type="http://schemas.openxmlformats.org/officeDocument/2006/relationships/image" Target="../media/image283.png"/><Relationship Id="rId2" Type="http://schemas.openxmlformats.org/officeDocument/2006/relationships/hyperlink" Target="https://www.youtube.com/watch?v=GWideVyo0nM&amp;list=PL5Q2soXY2Zi_tOTAYm--dYByNPL7JhwR9&amp;index=3" TargetMode="External"/><Relationship Id="rId1" Type="http://schemas.openxmlformats.org/officeDocument/2006/relationships/slideLayout" Target="../slideLayouts/slideLayout236.xml"/></Relationships>
</file>

<file path=ppt/slides/_rels/slide269.xml.rels><?xml version="1.0" encoding="UTF-8" standalone="yes"?>
<Relationships xmlns="http://schemas.openxmlformats.org/package/2006/relationships"><Relationship Id="rId8" Type="http://schemas.openxmlformats.org/officeDocument/2006/relationships/hyperlink" Target="https://www.youtube.com/watch?v=HkMYuYMuZOg&amp;list=PL5Q2soXY2Zi8_VVChACnON4sfh2bJ5IrD&amp;index=161" TargetMode="External"/><Relationship Id="rId3" Type="http://schemas.openxmlformats.org/officeDocument/2006/relationships/hyperlink" Target="https://doi.org/10.1109/ACCESS.2021.3110993" TargetMode="External"/><Relationship Id="rId7" Type="http://schemas.openxmlformats.org/officeDocument/2006/relationships/hyperlink" Target="https://www.youtube.com/watch?v=GWideVyo0nM&amp;list=PL5Q2soXY2Zi8_VVChACnON4sfh2bJ5IrD&amp;index=156" TargetMode="External"/><Relationship Id="rId2" Type="http://schemas.openxmlformats.org/officeDocument/2006/relationships/hyperlink" Target="https://people.inf.ethz.ch/omutlu/pub/DAMOV-Bottleneck-Analysis-and-DataMovement-Benchmarks_arxiv21.pdf" TargetMode="External"/><Relationship Id="rId1" Type="http://schemas.openxmlformats.org/officeDocument/2006/relationships/slideLayout" Target="../slideLayouts/slideLayout2.xml"/><Relationship Id="rId6" Type="http://schemas.openxmlformats.org/officeDocument/2006/relationships/hyperlink" Target="https://github.com/CMU-SAFARI/DAMOV" TargetMode="External"/><Relationship Id="rId5" Type="http://schemas.openxmlformats.org/officeDocument/2006/relationships/hyperlink" Target="https://arxiv.org/pdf/2105.03725.pdf" TargetMode="External"/><Relationship Id="rId4" Type="http://schemas.openxmlformats.org/officeDocument/2006/relationships/hyperlink" Target="https://arxiv.org/abs/2105.03725" TargetMode="External"/><Relationship Id="rId9" Type="http://schemas.openxmlformats.org/officeDocument/2006/relationships/image" Target="../media/image284.png"/></Relationships>
</file>

<file path=ppt/slides/_rels/slide270.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271.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27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3.xml.rels><?xml version="1.0" encoding="UTF-8" standalone="yes"?>
<Relationships xmlns="http://schemas.openxmlformats.org/package/2006/relationships"><Relationship Id="rId8" Type="http://schemas.openxmlformats.org/officeDocument/2006/relationships/hyperlink" Target="https://people.inf.ethz.ch/omutlu/pub/ModernPrimerOnPIM_springer-emerging-computing-bookchapter21.pdf" TargetMode="External"/><Relationship Id="rId3" Type="http://schemas.openxmlformats.org/officeDocument/2006/relationships/hyperlink" Target="https://esweek.org/education-a2-memory-centric-computing/" TargetMode="External"/><Relationship Id="rId7" Type="http://schemas.openxmlformats.org/officeDocument/2006/relationships/hyperlink" Target="https://people.inf.ethz.ch/omutlu/pub/intelligent-architectures-for-intelligent-computingsystems-invited_paper_DATE21.pdf" TargetMode="External"/><Relationship Id="rId2" Type="http://schemas.openxmlformats.org/officeDocument/2006/relationships/hyperlink" Target="https://people.inf.ethz.ch/omutlu/pub/onur-ESWEEK-Lecture-MemoryCentricComputingSystems-October-9-2021.pptx" TargetMode="External"/><Relationship Id="rId1" Type="http://schemas.openxmlformats.org/officeDocument/2006/relationships/slideLayout" Target="../slideLayouts/slideLayout236.xml"/><Relationship Id="rId6" Type="http://schemas.openxmlformats.org/officeDocument/2006/relationships/hyperlink" Target="https://www.youtube.com/watch?v=N1Ac1ov1JOM&amp;list=PL5Q2soXY2Zi8D_5MGV6EnXEJHnV2YFBJl&amp;index=64" TargetMode="External"/><Relationship Id="rId11" Type="http://schemas.openxmlformats.org/officeDocument/2006/relationships/hyperlink" Target="https://www.youtube.com/onurmutlulectures" TargetMode="External"/><Relationship Id="rId5" Type="http://schemas.openxmlformats.org/officeDocument/2006/relationships/hyperlink" Target="https://people.inf.ethz.ch/omutlu/pub/OnurMutlu-Memory-Centric-Computing-ESWEEK21.pdf" TargetMode="External"/><Relationship Id="rId10" Type="http://schemas.openxmlformats.org/officeDocument/2006/relationships/hyperlink" Target="https://www.youtube.com/watch?v=N1Ac1ov1JOM" TargetMode="External"/><Relationship Id="rId4" Type="http://schemas.openxmlformats.org/officeDocument/2006/relationships/hyperlink" Target="https://people.inf.ethz.ch/omutlu/pub/onur-ESWEEK-Lecture-MemoryCentricComputingSystems-October-9-2021.pdf" TargetMode="External"/><Relationship Id="rId9" Type="http://schemas.openxmlformats.org/officeDocument/2006/relationships/hyperlink" Target="https://www.youtube.com/watch?v=H3sEaINPBOE" TargetMode="External"/></Relationships>
</file>

<file path=ppt/slides/_rels/slide274.xml.rels><?xml version="1.0" encoding="UTF-8" standalone="yes"?>
<Relationships xmlns="http://schemas.openxmlformats.org/package/2006/relationships"><Relationship Id="rId8" Type="http://schemas.openxmlformats.org/officeDocument/2006/relationships/hyperlink" Target="https://people.inf.ethz.ch/omutlu/pub/ModernPrimerOnPIM_springer-emerging-computing-bookchapter21.pdf" TargetMode="External"/><Relationship Id="rId13" Type="http://schemas.openxmlformats.org/officeDocument/2006/relationships/hyperlink" Target="https://www.youtube.com/watch?v=N1Ac1ov1JOM" TargetMode="External"/><Relationship Id="rId3" Type="http://schemas.openxmlformats.org/officeDocument/2006/relationships/hyperlink" Target="https://esweek.org/education-a2-memory-centric-computing/" TargetMode="External"/><Relationship Id="rId7" Type="http://schemas.openxmlformats.org/officeDocument/2006/relationships/hyperlink" Target="https://people.inf.ethz.ch/omutlu/pub/intelligent-architectures-for-intelligent-computingsystems-invited_paper_DATE21.pdf" TargetMode="External"/><Relationship Id="rId12" Type="http://schemas.openxmlformats.org/officeDocument/2006/relationships/image" Target="../media/image285.png"/><Relationship Id="rId2" Type="http://schemas.openxmlformats.org/officeDocument/2006/relationships/hyperlink" Target="https://people.inf.ethz.ch/omutlu/pub/onur-ESWEEK-Lecture-MemoryCentricComputingSystems-October-9-2021.pptx" TargetMode="External"/><Relationship Id="rId1" Type="http://schemas.openxmlformats.org/officeDocument/2006/relationships/slideLayout" Target="../slideLayouts/slideLayout236.xml"/><Relationship Id="rId6" Type="http://schemas.openxmlformats.org/officeDocument/2006/relationships/hyperlink" Target="https://www.youtube.com/watch?v=N1Ac1ov1JOM&amp;list=PL5Q2soXY2Zi8D_5MGV6EnXEJHnV2YFBJl&amp;index=64" TargetMode="External"/><Relationship Id="rId11" Type="http://schemas.openxmlformats.org/officeDocument/2006/relationships/hyperlink" Target="https://www.youtube.com/onurmutlulectures" TargetMode="External"/><Relationship Id="rId5" Type="http://schemas.openxmlformats.org/officeDocument/2006/relationships/hyperlink" Target="https://people.inf.ethz.ch/omutlu/pub/OnurMutlu-Memory-Centric-Computing-ESWEEK21.pdf" TargetMode="External"/><Relationship Id="rId10" Type="http://schemas.openxmlformats.org/officeDocument/2006/relationships/hyperlink" Target="https://www.youtube.com/watch?v=N1Ac1ov1JOM&amp;list=PL5Q2soXY2Zi8D_5MGV6EnXEJHnV2YFBJl&amp;index=65" TargetMode="External"/><Relationship Id="rId4" Type="http://schemas.openxmlformats.org/officeDocument/2006/relationships/hyperlink" Target="https://people.inf.ethz.ch/omutlu/pub/onur-ESWEEK-Lecture-MemoryCentricComputingSystems-October-9-2021.pdf" TargetMode="External"/><Relationship Id="rId9" Type="http://schemas.openxmlformats.org/officeDocument/2006/relationships/hyperlink" Target="https://www.youtube.com/watch?v=H3sEaINPBOE" TargetMode="External"/></Relationships>
</file>

<file path=ppt/slides/_rels/slide275.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2.xml"/></Relationships>
</file>

<file path=ppt/slides/_rels/slide276.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236.xml"/></Relationships>
</file>

<file path=ppt/slides/_rels/slide27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8.xml.rels><?xml version="1.0" encoding="UTF-8" standalone="yes"?>
<Relationships xmlns="http://schemas.openxmlformats.org/package/2006/relationships"><Relationship Id="rId2" Type="http://schemas.openxmlformats.org/officeDocument/2006/relationships/image" Target="../media/image286.jpeg"/><Relationship Id="rId1" Type="http://schemas.openxmlformats.org/officeDocument/2006/relationships/slideLayout" Target="../slideLayouts/slideLayout13.xml"/></Relationships>
</file>

<file path=ppt/slides/_rels/slide2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0.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281.xml.rels><?xml version="1.0" encoding="UTF-8" standalone="yes"?>
<Relationships xmlns="http://schemas.openxmlformats.org/package/2006/relationships"><Relationship Id="rId8" Type="http://schemas.openxmlformats.org/officeDocument/2006/relationships/hyperlink" Target="https://www.youtube.com/watch?v=eAZZGDlsDAY" TargetMode="External"/><Relationship Id="rId3" Type="http://schemas.openxmlformats.org/officeDocument/2006/relationships/hyperlink" Target="http://www.date-conference.com/" TargetMode="External"/><Relationship Id="rId7" Type="http://schemas.openxmlformats.org/officeDocument/2006/relationships/hyperlink" Target="https://people.inf.ethz.ch/omutlu/pub/onur-IEDM-Tutorial-MemoryCentricComputingSystems-December-12-2020-FINAL.pdf" TargetMode="External"/><Relationship Id="rId2" Type="http://schemas.openxmlformats.org/officeDocument/2006/relationships/hyperlink" Target="https://people.inf.ethz.ch/omutlu/pub/intelligent-architectures-for-intelligent-computingsystems-invited_paper_DATE21.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onur-IEDM-Tutorial-MemoryCentricComputingSystems-December-12-2020-FINAL.pptx" TargetMode="External"/><Relationship Id="rId5" Type="http://schemas.openxmlformats.org/officeDocument/2006/relationships/hyperlink" Target="https://people.inf.ethz.ch/omutlu/pub/onur-DATE-InvitedTalk-IntelligentArchitecturesForIntelligentComputingSystems-January-22-2021.pdf" TargetMode="External"/><Relationship Id="rId10" Type="http://schemas.openxmlformats.org/officeDocument/2006/relationships/image" Target="../media/image79.png"/><Relationship Id="rId4" Type="http://schemas.openxmlformats.org/officeDocument/2006/relationships/hyperlink" Target="https://people.inf.ethz.ch/omutlu/pub/onur-DATE-InvitedTalk-IntelligentArchitecturesForIntelligentComputingSystems-January-22-2021.pptx" TargetMode="External"/><Relationship Id="rId9" Type="http://schemas.openxmlformats.org/officeDocument/2006/relationships/hyperlink" Target="https://www.youtube.com/watch?v=H3sEaINPBOE" TargetMode="External"/></Relationships>
</file>

<file path=ppt/slides/_rels/slide282.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283.xml.rels><?xml version="1.0" encoding="UTF-8" standalone="yes"?>
<Relationships xmlns="http://schemas.openxmlformats.org/package/2006/relationships"><Relationship Id="rId3" Type="http://schemas.openxmlformats.org/officeDocument/2006/relationships/image" Target="../media/image287.jpeg"/><Relationship Id="rId2" Type="http://schemas.openxmlformats.org/officeDocument/2006/relationships/hyperlink" Target="http://www.safari.ethz.ch/" TargetMode="External"/><Relationship Id="rId1" Type="http://schemas.openxmlformats.org/officeDocument/2006/relationships/slideLayout" Target="../slideLayouts/slideLayout236.xml"/></Relationships>
</file>

<file path=ppt/slides/_rels/slide28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88.png"/><Relationship Id="rId1" Type="http://schemas.openxmlformats.org/officeDocument/2006/relationships/slideLayout" Target="../slideLayouts/slideLayout649.xml"/><Relationship Id="rId6" Type="http://schemas.openxmlformats.org/officeDocument/2006/relationships/hyperlink" Target="https://safari.ethz.ch/safari-newsletter-january-2021/" TargetMode="External"/><Relationship Id="rId5" Type="http://schemas.openxmlformats.org/officeDocument/2006/relationships/image" Target="../media/image289.jpeg"/><Relationship Id="rId4" Type="http://schemas.openxmlformats.org/officeDocument/2006/relationships/hyperlink" Target="http://www.safari.ethz.ch/" TargetMode="External"/></Relationships>
</file>

<file path=ppt/slides/_rels/slide285.xml.rels><?xml version="1.0" encoding="UTF-8" standalone="yes"?>
<Relationships xmlns="http://schemas.openxmlformats.org/package/2006/relationships"><Relationship Id="rId3" Type="http://schemas.openxmlformats.org/officeDocument/2006/relationships/image" Target="../media/image290.png"/><Relationship Id="rId2" Type="http://schemas.openxmlformats.org/officeDocument/2006/relationships/hyperlink" Target="https://safari.ethz.ch/safari-newsletter-december-2021/" TargetMode="External"/><Relationship Id="rId1" Type="http://schemas.openxmlformats.org/officeDocument/2006/relationships/slideLayout" Target="../slideLayouts/slideLayout569.xml"/></Relationships>
</file>

<file path=ppt/slides/_rels/slide286.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hyperlink" Target="https://people.inf.ethz.ch/omutlu/projects.htm" TargetMode="External"/><Relationship Id="rId1" Type="http://schemas.openxmlformats.org/officeDocument/2006/relationships/slideLayout" Target="../slideLayouts/slideLayout693.xml"/></Relationships>
</file>

<file path=ppt/slides/_rels/slide287.xml.rels><?xml version="1.0" encoding="UTF-8" standalone="yes"?>
<Relationships xmlns="http://schemas.openxmlformats.org/package/2006/relationships"><Relationship Id="rId3" Type="http://schemas.openxmlformats.org/officeDocument/2006/relationships/image" Target="../media/image291.png"/><Relationship Id="rId2" Type="http://schemas.openxmlformats.org/officeDocument/2006/relationships/hyperlink" Target="https://github.com/CMU-SAFARI/" TargetMode="External"/><Relationship Id="rId1" Type="http://schemas.openxmlformats.org/officeDocument/2006/relationships/slideLayout" Target="../slideLayouts/slideLayout569.xml"/><Relationship Id="rId5" Type="http://schemas.openxmlformats.org/officeDocument/2006/relationships/image" Target="../media/image293.png"/><Relationship Id="rId4" Type="http://schemas.openxmlformats.org/officeDocument/2006/relationships/image" Target="../media/image292.png"/></Relationships>
</file>

<file path=ppt/slides/_rels/slide288.xml.rels><?xml version="1.0" encoding="UTF-8" standalone="yes"?>
<Relationships xmlns="http://schemas.openxmlformats.org/package/2006/relationships"><Relationship Id="rId3" Type="http://schemas.openxmlformats.org/officeDocument/2006/relationships/hyperlink" Target="https://www.youtube.com/watch?v=qeukNs5XI3g" TargetMode="External"/><Relationship Id="rId2" Type="http://schemas.openxmlformats.org/officeDocument/2006/relationships/image" Target="../media/image294.png"/><Relationship Id="rId1" Type="http://schemas.openxmlformats.org/officeDocument/2006/relationships/slideLayout" Target="../slideLayouts/slideLayout615.xml"/></Relationships>
</file>

<file path=ppt/slides/_rels/slide289.xml.rels><?xml version="1.0" encoding="UTF-8" standalone="yes"?>
<Relationships xmlns="http://schemas.openxmlformats.org/package/2006/relationships"><Relationship Id="rId3" Type="http://schemas.openxmlformats.org/officeDocument/2006/relationships/hyperlink" Target="https://safari.ethz.ch/architecture/fall2020/doku.php?id=schedule" TargetMode="External"/><Relationship Id="rId7" Type="http://schemas.openxmlformats.org/officeDocument/2006/relationships/hyperlink" Target="https://www.youtube.com/onurmutlulectures"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569.xml"/><Relationship Id="rId6" Type="http://schemas.openxmlformats.org/officeDocument/2006/relationships/image" Target="../media/image295.png"/><Relationship Id="rId5" Type="http://schemas.openxmlformats.org/officeDocument/2006/relationships/hyperlink" Target="https://www.youtube.com/watch?v=c3mPdZA-Fmc&amp;list=PL5Q2soXY2Zi9xidyIgBxUz7xRPS-wisBN" TargetMode="External"/><Relationship Id="rId4" Type="http://schemas.openxmlformats.org/officeDocument/2006/relationships/hyperlink" Target="https://www.youtube.com/watch?v=4yfkM_5EFgo&amp;list=PL5Q2soXY2Zi-Mnk1PxjEIG32HAGILkTOF" TargetMode="External"/></Relationships>
</file>

<file path=ppt/slides/_rels/slide290.xml.rels><?xml version="1.0" encoding="UTF-8" standalone="yes"?>
<Relationships xmlns="http://schemas.openxmlformats.org/package/2006/relationships"><Relationship Id="rId8" Type="http://schemas.openxmlformats.org/officeDocument/2006/relationships/hyperlink" Target="https://www.youtube.com/watch?v=4yfkM_5EFgo&amp;list=PL5Q2soXY2Zi-Mnk1PxjEIG32HAGILkTOF" TargetMode="External"/><Relationship Id="rId3" Type="http://schemas.openxmlformats.org/officeDocument/2006/relationships/hyperlink" Target="https://www.youtube.com/onurmutlulectures" TargetMode="External"/><Relationship Id="rId7" Type="http://schemas.openxmlformats.org/officeDocument/2006/relationships/hyperlink" Target="https://www.youtube.com/watch?v=cpXdE3HwvK0&amp;list=PL5Q2soXY2Zi97Ya5DEUpMpO2bbAoaG7c6" TargetMode="External"/><Relationship Id="rId2" Type="http://schemas.openxmlformats.org/officeDocument/2006/relationships/image" Target="../media/image296.png"/><Relationship Id="rId1" Type="http://schemas.openxmlformats.org/officeDocument/2006/relationships/slideLayout" Target="../slideLayouts/slideLayout569.xml"/><Relationship Id="rId6" Type="http://schemas.openxmlformats.org/officeDocument/2006/relationships/hyperlink" Target="https://safari.ethz.ch/digitaltechnik/spring2021/doku.php?id=schedule" TargetMode="External"/><Relationship Id="rId5" Type="http://schemas.openxmlformats.org/officeDocument/2006/relationships/hyperlink" Target="https://safari.ethz.ch/architecture/fall2021/doku.php?id=schedule" TargetMode="External"/><Relationship Id="rId4" Type="http://schemas.openxmlformats.org/officeDocument/2006/relationships/hyperlink" Target="https://safari.ethz.ch/digitaltechnik/spring2022/doku.php?id=schedule" TargetMode="External"/><Relationship Id="rId9" Type="http://schemas.openxmlformats.org/officeDocument/2006/relationships/hyperlink" Target="https://www.youtube.com/watch?v=LbC0EZY8yw4&amp;list=PL5Q2soXY2Zi_uej3aY39YB5pfW4SJ7LlN" TargetMode="External"/></Relationships>
</file>

<file path=ppt/slides/_rels/slide291.xml.rels><?xml version="1.0" encoding="UTF-8" standalone="yes"?>
<Relationships xmlns="http://schemas.openxmlformats.org/package/2006/relationships"><Relationship Id="rId3" Type="http://schemas.openxmlformats.org/officeDocument/2006/relationships/hyperlink" Target="https://safari.ethz.ch/projects_and_seminars/spring2022/doku.php?id=processing_in_memory" TargetMode="External"/><Relationship Id="rId7" Type="http://schemas.openxmlformats.org/officeDocument/2006/relationships/hyperlink" Target="https://www.youtube.com/onurmutlulectures"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615.xml"/><Relationship Id="rId6" Type="http://schemas.openxmlformats.org/officeDocument/2006/relationships/image" Target="../media/image133.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9e4Chnwdovo&amp;list=PL5Q2soXY2Zi-841fUYYUK9EsXKhQKRPyX" TargetMode="External"/></Relationships>
</file>

<file path=ppt/slides/_rels/slide292.xml.rels><?xml version="1.0" encoding="UTF-8" standalone="yes"?>
<Relationships xmlns="http://schemas.openxmlformats.org/package/2006/relationships"><Relationship Id="rId3" Type="http://schemas.openxmlformats.org/officeDocument/2006/relationships/hyperlink" Target="https://safari.ethz.ch/architecture/fall2021/doku.php?id=schedule" TargetMode="External"/><Relationship Id="rId7" Type="http://schemas.openxmlformats.org/officeDocument/2006/relationships/hyperlink" Target="https://www.youtube.com/onurmutlulectures" TargetMode="External"/><Relationship Id="rId2" Type="http://schemas.openxmlformats.org/officeDocument/2006/relationships/hyperlink" Target="https://safari.ethz.ch/projects_and_seminars/spring2022/doku.php?id=bioinformatics" TargetMode="External"/><Relationship Id="rId1" Type="http://schemas.openxmlformats.org/officeDocument/2006/relationships/slideLayout" Target="../slideLayouts/slideLayout864.xml"/><Relationship Id="rId6" Type="http://schemas.openxmlformats.org/officeDocument/2006/relationships/image" Target="../media/image297.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DEL_5A_Y3TI&amp;list=PL5Q2soXY2Zi8NrPDgOR1yRU_Cxxjw-u18" TargetMode="External"/></Relationships>
</file>

<file path=ppt/slides/_rels/slide293.xml.rels><?xml version="1.0" encoding="UTF-8" standalone="yes"?>
<Relationships xmlns="http://schemas.openxmlformats.org/package/2006/relationships"><Relationship Id="rId3" Type="http://schemas.openxmlformats.org/officeDocument/2006/relationships/hyperlink" Target="https://safari.ethz.ch/architecture/fall2021/doku.php?id=schedule" TargetMode="External"/><Relationship Id="rId7" Type="http://schemas.openxmlformats.org/officeDocument/2006/relationships/hyperlink" Target="https://www.youtube.com/onurmutlulectures" TargetMode="External"/><Relationship Id="rId2" Type="http://schemas.openxmlformats.org/officeDocument/2006/relationships/hyperlink" Target="https://safari.ethz.ch/projects_and_seminars/spring2022/doku.php?id=heterogeneous_systems" TargetMode="External"/><Relationship Id="rId1" Type="http://schemas.openxmlformats.org/officeDocument/2006/relationships/slideLayout" Target="../slideLayouts/slideLayout741.xml"/><Relationship Id="rId6" Type="http://schemas.openxmlformats.org/officeDocument/2006/relationships/image" Target="../media/image298.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oFO5fTrgFIY&amp;list=PL5Q2soXY2Zi9XrgXR38IM_FTjmY6h7Gzm" TargetMode="External"/></Relationships>
</file>

<file path=ppt/slides/_rels/slide294.xml.rels><?xml version="1.0" encoding="UTF-8" standalone="yes"?>
<Relationships xmlns="http://schemas.openxmlformats.org/package/2006/relationships"><Relationship Id="rId8" Type="http://schemas.openxmlformats.org/officeDocument/2006/relationships/image" Target="../media/image300.png"/><Relationship Id="rId3" Type="http://schemas.openxmlformats.org/officeDocument/2006/relationships/hyperlink" Target="https://safari.ethz.ch/projects_and_seminars/spring2022/doku.php?id=hw_sw_codesign" TargetMode="External"/><Relationship Id="rId7" Type="http://schemas.openxmlformats.org/officeDocument/2006/relationships/image" Target="../media/image299.png"/><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741.xml"/><Relationship Id="rId6" Type="http://schemas.openxmlformats.org/officeDocument/2006/relationships/hyperlink" Target="https://youtube.com/playlist?list=PL5Q2soXY2Zi8nH7un3ghD2nutKWWDk-NK" TargetMode="External"/><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9e4Chnwdovo&amp;list=PL5Q2soXY2Zi-841fUYYUK9EsXKhQKRPyX" TargetMode="External"/><Relationship Id="rId9" Type="http://schemas.openxmlformats.org/officeDocument/2006/relationships/hyperlink" Target="https://www.youtube.com/onurmutlulectures" TargetMode="External"/></Relationships>
</file>

<file path=ppt/slides/_rels/slide295.xml.rels><?xml version="1.0" encoding="UTF-8" standalone="yes"?>
<Relationships xmlns="http://schemas.openxmlformats.org/package/2006/relationships"><Relationship Id="rId8" Type="http://schemas.openxmlformats.org/officeDocument/2006/relationships/hyperlink" Target="https://www.youtube.com/onurmutlulectures" TargetMode="External"/><Relationship Id="rId3" Type="http://schemas.openxmlformats.org/officeDocument/2006/relationships/hyperlink" Target="https://safari.ethz.ch/projects_and_seminars/spring2022/doku.php?id=modern_ssds" TargetMode="External"/><Relationship Id="rId7" Type="http://schemas.openxmlformats.org/officeDocument/2006/relationships/image" Target="../media/image302.png"/><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741.xml"/><Relationship Id="rId6" Type="http://schemas.openxmlformats.org/officeDocument/2006/relationships/image" Target="../media/image301.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_q4rm71DsY4&amp;list=PL5Q2soXY2Zi8vabcse1kL22DEcgMl2RAq" TargetMode="External"/></Relationships>
</file>

<file path=ppt/slides/_rels/slide296.xml.rels><?xml version="1.0" encoding="UTF-8" standalone="yes"?>
<Relationships xmlns="http://schemas.openxmlformats.org/package/2006/relationships"><Relationship Id="rId8" Type="http://schemas.openxmlformats.org/officeDocument/2006/relationships/hyperlink" Target="https://safari.ethz.ch/projects_and_seminars/spring2022/doku.php?id=softmc" TargetMode="External"/><Relationship Id="rId3" Type="http://schemas.openxmlformats.org/officeDocument/2006/relationships/hyperlink" Target="https://www.youtube.com/onurmutlulectures" TargetMode="External"/><Relationship Id="rId7" Type="http://schemas.openxmlformats.org/officeDocument/2006/relationships/hyperlink" Target="https://safari.ethz.ch/digitaltechnik/spring2021/doku.php?id=schedule" TargetMode="External"/><Relationship Id="rId2" Type="http://schemas.openxmlformats.org/officeDocument/2006/relationships/image" Target="../media/image303.png"/><Relationship Id="rId1" Type="http://schemas.openxmlformats.org/officeDocument/2006/relationships/slideLayout" Target="../slideLayouts/slideLayout569.xml"/><Relationship Id="rId6" Type="http://schemas.openxmlformats.org/officeDocument/2006/relationships/hyperlink" Target="https://safari.ethz.ch/projects_and_seminars/fall2022/doku.php?id=softmc" TargetMode="External"/><Relationship Id="rId11" Type="http://schemas.openxmlformats.org/officeDocument/2006/relationships/hyperlink" Target="https://www.youtube.com/watch?v=r5QxuoJWttg&amp;list=PL5Q2soXY2Zi_1trfCckr6PTN8WR72icUO" TargetMode="External"/><Relationship Id="rId5" Type="http://schemas.openxmlformats.org/officeDocument/2006/relationships/hyperlink" Target="https://safari.ethz.ch/architecture/fall2021/doku.php?id=schedule" TargetMode="External"/><Relationship Id="rId10" Type="http://schemas.openxmlformats.org/officeDocument/2006/relationships/hyperlink" Target="https://www.youtube.com/watch?v=4yfkM_5EFgo&amp;list=PL5Q2soXY2Zi-Mnk1PxjEIG32HAGILkTOF" TargetMode="External"/><Relationship Id="rId4" Type="http://schemas.openxmlformats.org/officeDocument/2006/relationships/hyperlink" Target="https://safari.ethz.ch/digitaltechnik/spring2022/doku.php?id=schedule" TargetMode="External"/><Relationship Id="rId9" Type="http://schemas.openxmlformats.org/officeDocument/2006/relationships/hyperlink" Target="https://www.youtube.com/watch?v=cpXdE3HwvK0&amp;list=PL5Q2soXY2Zi97Ya5DEUpMpO2bbAoaG7c6" TargetMode="External"/></Relationships>
</file>

<file path=ppt/slides/_rels/slide297.xml.rels><?xml version="1.0" encoding="UTF-8" standalone="yes"?>
<Relationships xmlns="http://schemas.openxmlformats.org/package/2006/relationships"><Relationship Id="rId8" Type="http://schemas.openxmlformats.org/officeDocument/2006/relationships/hyperlink" Target="https://safari.ethz.ch/projects_and_seminars/spring2022/doku.php?id=ramulator" TargetMode="External"/><Relationship Id="rId3" Type="http://schemas.openxmlformats.org/officeDocument/2006/relationships/hyperlink" Target="https://www.youtube.com/onurmutlulectures" TargetMode="External"/><Relationship Id="rId7" Type="http://schemas.openxmlformats.org/officeDocument/2006/relationships/hyperlink" Target="https://safari.ethz.ch/digitaltechnik/spring2021/doku.php?id=schedule" TargetMode="External"/><Relationship Id="rId2" Type="http://schemas.openxmlformats.org/officeDocument/2006/relationships/image" Target="../media/image304.png"/><Relationship Id="rId1" Type="http://schemas.openxmlformats.org/officeDocument/2006/relationships/slideLayout" Target="../slideLayouts/slideLayout569.xml"/><Relationship Id="rId6" Type="http://schemas.openxmlformats.org/officeDocument/2006/relationships/hyperlink" Target="https://safari.ethz.ch/projects_and_seminars/fall2022/doku.php?id=ramulator" TargetMode="External"/><Relationship Id="rId11" Type="http://schemas.openxmlformats.org/officeDocument/2006/relationships/hyperlink" Target="https://www.youtube.com/watch?v=r5QxuoJWttg&amp;list=PL5Q2soXY2Zi_1trfCckr6PTN8WR72icUO" TargetMode="External"/><Relationship Id="rId5" Type="http://schemas.openxmlformats.org/officeDocument/2006/relationships/hyperlink" Target="https://safari.ethz.ch/architecture/fall2021/doku.php?id=schedule" TargetMode="External"/><Relationship Id="rId10" Type="http://schemas.openxmlformats.org/officeDocument/2006/relationships/hyperlink" Target="https://www.youtube.com/watch?v=4yfkM_5EFgo&amp;list=PL5Q2soXY2Zi-Mnk1PxjEIG32HAGILkTOF" TargetMode="External"/><Relationship Id="rId4" Type="http://schemas.openxmlformats.org/officeDocument/2006/relationships/hyperlink" Target="https://safari.ethz.ch/digitaltechnik/spring2022/doku.php?id=schedule" TargetMode="External"/><Relationship Id="rId9" Type="http://schemas.openxmlformats.org/officeDocument/2006/relationships/hyperlink" Target="https://www.youtube.com/watch?v=cpXdE3HwvK0&amp;list=PL5Q2soXY2Zi97Ya5DEUpMpO2bbAoaG7c6" TargetMode="External"/></Relationships>
</file>

<file path=ppt/slides/_rels/slide298.xml.rels><?xml version="1.0" encoding="UTF-8" standalone="yes"?>
<Relationships xmlns="http://schemas.openxmlformats.org/package/2006/relationships"><Relationship Id="rId3" Type="http://schemas.openxmlformats.org/officeDocument/2006/relationships/hyperlink" Target="mailto:omutlu@gmail.com" TargetMode="External"/><Relationship Id="rId7" Type="http://schemas.openxmlformats.org/officeDocument/2006/relationships/image" Target="../media/image1.png"/><Relationship Id="rId2" Type="http://schemas.openxmlformats.org/officeDocument/2006/relationships/notesSlide" Target="../notesSlides/notesSlide62.xml"/><Relationship Id="rId1" Type="http://schemas.openxmlformats.org/officeDocument/2006/relationships/slideLayout" Target="../slideLayouts/slideLayout1.xm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hyperlink" Target="https://people.inf.ethz.ch/omutlu" TargetMode="External"/></Relationships>
</file>

<file path=ppt/slides/_rels/slide29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0.xml.rels><?xml version="1.0" encoding="UTF-8" standalone="yes"?>
<Relationships xmlns="http://schemas.openxmlformats.org/package/2006/relationships"><Relationship Id="rId2" Type="http://schemas.openxmlformats.org/officeDocument/2006/relationships/image" Target="../media/image113.png"/><Relationship Id="rId1" Type="http://schemas.openxmlformats.org/officeDocument/2006/relationships/slideLayout" Target="../slideLayouts/slideLayout236.xml"/></Relationships>
</file>

<file path=ppt/slides/_rels/slide301.xml.rels><?xml version="1.0" encoding="UTF-8" standalone="yes"?>
<Relationships xmlns="http://schemas.openxmlformats.org/package/2006/relationships"><Relationship Id="rId3" Type="http://schemas.openxmlformats.org/officeDocument/2006/relationships/hyperlink" Target="https://arxiv.org/pdf/1706.08642" TargetMode="External"/><Relationship Id="rId2" Type="http://schemas.openxmlformats.org/officeDocument/2006/relationships/image" Target="../media/image114.jpeg"/><Relationship Id="rId1" Type="http://schemas.openxmlformats.org/officeDocument/2006/relationships/slideLayout" Target="../slideLayouts/slideLayout236.xml"/><Relationship Id="rId4" Type="http://schemas.openxmlformats.org/officeDocument/2006/relationships/image" Target="../media/image115.png"/></Relationships>
</file>

<file path=ppt/slides/_rels/slide302.xml.rels><?xml version="1.0" encoding="UTF-8" standalone="yes"?>
<Relationships xmlns="http://schemas.openxmlformats.org/package/2006/relationships"><Relationship Id="rId1" Type="http://schemas.openxmlformats.org/officeDocument/2006/relationships/slideLayout" Target="../slideLayouts/slideLayout236.xml"/></Relationships>
</file>

<file path=ppt/slides/_rels/slide303.xml.rels><?xml version="1.0" encoding="UTF-8" standalone="yes"?>
<Relationships xmlns="http://schemas.openxmlformats.org/package/2006/relationships"><Relationship Id="rId1" Type="http://schemas.openxmlformats.org/officeDocument/2006/relationships/slideLayout" Target="../slideLayouts/slideLayout692.xml"/></Relationships>
</file>

<file path=ppt/slides/_rels/slide304.xml.rels><?xml version="1.0" encoding="UTF-8" standalone="yes"?>
<Relationships xmlns="http://schemas.openxmlformats.org/package/2006/relationships"><Relationship Id="rId3" Type="http://schemas.openxmlformats.org/officeDocument/2006/relationships/image" Target="../media/image305.png"/><Relationship Id="rId2" Type="http://schemas.openxmlformats.org/officeDocument/2006/relationships/hyperlink" Target="https://safari.ethz.ch/safari-newsletter-april-2020/" TargetMode="External"/><Relationship Id="rId1" Type="http://schemas.openxmlformats.org/officeDocument/2006/relationships/slideLayout" Target="../slideLayouts/slideLayout569.xml"/></Relationships>
</file>

<file path=ppt/slides/_rels/slide305.xml.rels><?xml version="1.0" encoding="UTF-8" standalone="yes"?>
<Relationships xmlns="http://schemas.openxmlformats.org/package/2006/relationships"><Relationship Id="rId3" Type="http://schemas.openxmlformats.org/officeDocument/2006/relationships/image" Target="../media/image306.png"/><Relationship Id="rId2" Type="http://schemas.openxmlformats.org/officeDocument/2006/relationships/hyperlink" Target="https://safari.ethz.ch/safari-newsletter-january-2021/" TargetMode="External"/><Relationship Id="rId1" Type="http://schemas.openxmlformats.org/officeDocument/2006/relationships/slideLayout" Target="../slideLayouts/slideLayout569.xml"/></Relationships>
</file>

<file path=ppt/slides/_rels/slide306.xml.rels><?xml version="1.0" encoding="UTF-8" standalone="yes"?>
<Relationships xmlns="http://schemas.openxmlformats.org/package/2006/relationships"><Relationship Id="rId3" Type="http://schemas.openxmlformats.org/officeDocument/2006/relationships/image" Target="../media/image290.png"/><Relationship Id="rId2" Type="http://schemas.openxmlformats.org/officeDocument/2006/relationships/hyperlink" Target="https://safari.ethz.ch/safari-newsletter-december-2021/" TargetMode="External"/><Relationship Id="rId1" Type="http://schemas.openxmlformats.org/officeDocument/2006/relationships/slideLayout" Target="../slideLayouts/slideLayout569.xml"/></Relationships>
</file>

<file path=ppt/slides/_rels/slide307.xml.rels><?xml version="1.0" encoding="UTF-8" standalone="yes"?>
<Relationships xmlns="http://schemas.openxmlformats.org/package/2006/relationships"><Relationship Id="rId3" Type="http://schemas.openxmlformats.org/officeDocument/2006/relationships/image" Target="../media/image307.png"/><Relationship Id="rId2" Type="http://schemas.openxmlformats.org/officeDocument/2006/relationships/hyperlink" Target="https://www.youtube.com/watch?v=83tlorht7Mc&amp;list=PL5Q2soXY2Zi8D_5MGV6EnXEJHnV2YFBJl&amp;index=54" TargetMode="External"/><Relationship Id="rId1" Type="http://schemas.openxmlformats.org/officeDocument/2006/relationships/slideLayout" Target="../slideLayouts/slideLayout513.xml"/></Relationships>
</file>

<file path=ppt/slides/_rels/slide308.xml.rels><?xml version="1.0" encoding="UTF-8" standalone="yes"?>
<Relationships xmlns="http://schemas.openxmlformats.org/package/2006/relationships"><Relationship Id="rId3" Type="http://schemas.openxmlformats.org/officeDocument/2006/relationships/hyperlink" Target="https://www.youtube.com/watch?v=8ffSEKZhmvo" TargetMode="External"/><Relationship Id="rId2" Type="http://schemas.openxmlformats.org/officeDocument/2006/relationships/image" Target="../media/image308.png"/><Relationship Id="rId1" Type="http://schemas.openxmlformats.org/officeDocument/2006/relationships/slideLayout" Target="../slideLayouts/slideLayout615.xml"/></Relationships>
</file>

<file path=ppt/slides/_rels/slide309.xml.rels><?xml version="1.0" encoding="UTF-8" standalone="yes"?>
<Relationships xmlns="http://schemas.openxmlformats.org/package/2006/relationships"><Relationship Id="rId8" Type="http://schemas.openxmlformats.org/officeDocument/2006/relationships/hyperlink" Target="https://people.inf.ethz.ch/omutlu/pub/ModernPrimerOnPIM_springer-emerging-computing-bookchapter21.pdf" TargetMode="External"/><Relationship Id="rId3" Type="http://schemas.openxmlformats.org/officeDocument/2006/relationships/hyperlink" Target="https://esweek.org/education-a2-memory-centric-computing/" TargetMode="External"/><Relationship Id="rId7" Type="http://schemas.openxmlformats.org/officeDocument/2006/relationships/hyperlink" Target="https://people.inf.ethz.ch/omutlu/pub/intelligent-architectures-for-intelligent-computingsystems-invited_paper_DATE21.pdf" TargetMode="External"/><Relationship Id="rId2" Type="http://schemas.openxmlformats.org/officeDocument/2006/relationships/hyperlink" Target="https://people.inf.ethz.ch/omutlu/pub/onur-ESWEEK-Lecture-MemoryCentricComputingSystems-October-9-2021.pptx" TargetMode="External"/><Relationship Id="rId1" Type="http://schemas.openxmlformats.org/officeDocument/2006/relationships/slideLayout" Target="../slideLayouts/slideLayout236.xml"/><Relationship Id="rId6" Type="http://schemas.openxmlformats.org/officeDocument/2006/relationships/hyperlink" Target="https://www.youtube.com/watch?v=N1Ac1ov1JOM&amp;list=PL5Q2soXY2Zi8D_5MGV6EnXEJHnV2YFBJl&amp;index=64" TargetMode="External"/><Relationship Id="rId11" Type="http://schemas.openxmlformats.org/officeDocument/2006/relationships/hyperlink" Target="https://www.youtube.com/onurmutlulectures" TargetMode="External"/><Relationship Id="rId5" Type="http://schemas.openxmlformats.org/officeDocument/2006/relationships/hyperlink" Target="https://people.inf.ethz.ch/omutlu/pub/OnurMutlu-Memory-Centric-Computing-ESWEEK21.pdf" TargetMode="External"/><Relationship Id="rId10" Type="http://schemas.openxmlformats.org/officeDocument/2006/relationships/hyperlink" Target="https://www.youtube.com/watch?v=N1Ac1ov1JOM" TargetMode="External"/><Relationship Id="rId4" Type="http://schemas.openxmlformats.org/officeDocument/2006/relationships/hyperlink" Target="https://people.inf.ethz.ch/omutlu/pub/onur-ESWEEK-Lecture-MemoryCentricComputingSystems-October-9-2021.pdf" TargetMode="External"/><Relationship Id="rId9" Type="http://schemas.openxmlformats.org/officeDocument/2006/relationships/hyperlink" Target="https://www.youtube.com/watch?v=H3sEaINPBOE" TargetMode="External"/></Relationships>
</file>

<file path=ppt/slides/_rels/slide310.xml.rels><?xml version="1.0" encoding="UTF-8" standalone="yes"?>
<Relationships xmlns="http://schemas.openxmlformats.org/package/2006/relationships"><Relationship Id="rId8" Type="http://schemas.openxmlformats.org/officeDocument/2006/relationships/hyperlink" Target="https://people.inf.ethz.ch/omutlu/pub/ModernPrimerOnPIM_springer-emerging-computing-bookchapter21.pdf" TargetMode="External"/><Relationship Id="rId13" Type="http://schemas.openxmlformats.org/officeDocument/2006/relationships/hyperlink" Target="https://www.youtube.com/watch?v=N1Ac1ov1JOM" TargetMode="External"/><Relationship Id="rId3" Type="http://schemas.openxmlformats.org/officeDocument/2006/relationships/hyperlink" Target="https://esweek.org/education-a2-memory-centric-computing/" TargetMode="External"/><Relationship Id="rId7" Type="http://schemas.openxmlformats.org/officeDocument/2006/relationships/hyperlink" Target="https://people.inf.ethz.ch/omutlu/pub/intelligent-architectures-for-intelligent-computingsystems-invited_paper_DATE21.pdf" TargetMode="External"/><Relationship Id="rId12" Type="http://schemas.openxmlformats.org/officeDocument/2006/relationships/image" Target="../media/image285.png"/><Relationship Id="rId2" Type="http://schemas.openxmlformats.org/officeDocument/2006/relationships/hyperlink" Target="https://people.inf.ethz.ch/omutlu/pub/onur-ESWEEK-Lecture-MemoryCentricComputingSystems-October-9-2021.pptx" TargetMode="External"/><Relationship Id="rId1" Type="http://schemas.openxmlformats.org/officeDocument/2006/relationships/slideLayout" Target="../slideLayouts/slideLayout236.xml"/><Relationship Id="rId6" Type="http://schemas.openxmlformats.org/officeDocument/2006/relationships/hyperlink" Target="https://www.youtube.com/watch?v=N1Ac1ov1JOM&amp;list=PL5Q2soXY2Zi8D_5MGV6EnXEJHnV2YFBJl&amp;index=64" TargetMode="External"/><Relationship Id="rId11" Type="http://schemas.openxmlformats.org/officeDocument/2006/relationships/hyperlink" Target="https://www.youtube.com/onurmutlulectures" TargetMode="External"/><Relationship Id="rId5" Type="http://schemas.openxmlformats.org/officeDocument/2006/relationships/hyperlink" Target="https://people.inf.ethz.ch/omutlu/pub/OnurMutlu-Memory-Centric-Computing-ESWEEK21.pdf" TargetMode="External"/><Relationship Id="rId10" Type="http://schemas.openxmlformats.org/officeDocument/2006/relationships/hyperlink" Target="https://www.youtube.com/watch?v=N1Ac1ov1JOM&amp;list=PL5Q2soXY2Zi8D_5MGV6EnXEJHnV2YFBJl&amp;index=65" TargetMode="External"/><Relationship Id="rId4" Type="http://schemas.openxmlformats.org/officeDocument/2006/relationships/hyperlink" Target="https://people.inf.ethz.ch/omutlu/pub/onur-ESWEEK-Lecture-MemoryCentricComputingSystems-October-9-2021.pdf" TargetMode="External"/><Relationship Id="rId9" Type="http://schemas.openxmlformats.org/officeDocument/2006/relationships/hyperlink" Target="https://www.youtube.com/watch?v=H3sEaINPBOE" TargetMode="External"/></Relationships>
</file>

<file path=ppt/slides/_rels/slide311.xml.rels><?xml version="1.0" encoding="UTF-8" standalone="yes"?>
<Relationships xmlns="http://schemas.openxmlformats.org/package/2006/relationships"><Relationship Id="rId3" Type="http://schemas.openxmlformats.org/officeDocument/2006/relationships/hyperlink" Target="https://www.youtube.com/watch?v=j2GIigqn1Qw&amp;list=PL5Q2soXY2Zi9xidyIgBxUz7xRPS-wisBN&amp;index=13" TargetMode="External"/><Relationship Id="rId2" Type="http://schemas.openxmlformats.org/officeDocument/2006/relationships/hyperlink" Target="https://www.youtube.com/watch?v=oGcZAGwfEUE&amp;list=PL5Q2soXY2Zi9xidyIgBxUz7xRPS-wisBN&amp;index=12" TargetMode="External"/><Relationship Id="rId1" Type="http://schemas.openxmlformats.org/officeDocument/2006/relationships/slideLayout" Target="../slideLayouts/slideLayout260.xml"/><Relationship Id="rId6" Type="http://schemas.openxmlformats.org/officeDocument/2006/relationships/hyperlink" Target="https://www.youtube.com/onurmutlulectures" TargetMode="External"/><Relationship Id="rId5" Type="http://schemas.openxmlformats.org/officeDocument/2006/relationships/hyperlink" Target="https://www.youtube.com/watch?v=Sscy1Wrr22A&amp;list=PL5Q2soXY2Zi9xidyIgBxUz7xRPS-wisBN&amp;index=25" TargetMode="External"/><Relationship Id="rId4" Type="http://schemas.openxmlformats.org/officeDocument/2006/relationships/hyperlink" Target="https://www.youtube.com/watch?v=gR7XR-Eepcg&amp;list=PL5Q2soXY2Zi9xidyIgBxUz7xRPS-wisBN&amp;index=10" TargetMode="External"/></Relationships>
</file>

<file path=ppt/slides/_rels/slide312.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hyperlink" Target="https://www.youtube.com/watch?v=gR7XR-Eepcg&amp;list=PL5Q2soXY2Zi9xidyIgBxUz7xRPS-wisBN&amp;index=10" TargetMode="External"/><Relationship Id="rId1" Type="http://schemas.openxmlformats.org/officeDocument/2006/relationships/slideLayout" Target="../slideLayouts/slideLayout260.xml"/></Relationships>
</file>

<file path=ppt/slides/_rels/slide313.xml.rels><?xml version="1.0" encoding="UTF-8" standalone="yes"?>
<Relationships xmlns="http://schemas.openxmlformats.org/package/2006/relationships"><Relationship Id="rId3" Type="http://schemas.openxmlformats.org/officeDocument/2006/relationships/hyperlink" Target="https://www.youtube.com/watch?v=4yfkM_5EFgo&amp;list=PL5Q2soXY2Zi-Mnk1PxjEIG32HAGILkTOF"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569.xml"/><Relationship Id="rId4" Type="http://schemas.openxmlformats.org/officeDocument/2006/relationships/image" Target="../media/image295.png"/></Relationships>
</file>

<file path=ppt/slides/_rels/slide314.xml.rels><?xml version="1.0" encoding="UTF-8" standalone="yes"?>
<Relationships xmlns="http://schemas.openxmlformats.org/package/2006/relationships"><Relationship Id="rId3" Type="http://schemas.openxmlformats.org/officeDocument/2006/relationships/hyperlink" Target="https://safari.ethz.ch/projects_and_seminars/fall2021/doku.php?id=processing_in_memory"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569.xml"/><Relationship Id="rId6" Type="http://schemas.openxmlformats.org/officeDocument/2006/relationships/image" Target="../media/image309.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9e4Chnwdovo&amp;list=PL5Q2soXY2Zi-841fUYYUK9EsXKhQKRPyX" TargetMode="External"/></Relationships>
</file>

<file path=ppt/slides/_rels/slide315.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image" Target="../media/image310.png"/><Relationship Id="rId1" Type="http://schemas.openxmlformats.org/officeDocument/2006/relationships/slideLayout" Target="../slideLayouts/slideLayout569.xml"/></Relationships>
</file>

<file path=ppt/slides/_rels/slide316.xml.rels><?xml version="1.0" encoding="UTF-8" standalone="yes"?>
<Relationships xmlns="http://schemas.openxmlformats.org/package/2006/relationships"><Relationship Id="rId1" Type="http://schemas.openxmlformats.org/officeDocument/2006/relationships/slideLayout" Target="../slideLayouts/slideLayout692.xml"/></Relationships>
</file>

<file path=ppt/slides/_rels/slide3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1.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456.xml"/></Relationships>
</file>

<file path=ppt/slides/_rels/slide322.xml.rels><?xml version="1.0" encoding="UTF-8" standalone="yes"?>
<Relationships xmlns="http://schemas.openxmlformats.org/package/2006/relationships"><Relationship Id="rId1" Type="http://schemas.openxmlformats.org/officeDocument/2006/relationships/slideLayout" Target="../slideLayouts/slideLayout468.xml"/></Relationships>
</file>

<file path=ppt/slides/_rels/slide323.xml.rels><?xml version="1.0" encoding="UTF-8" standalone="yes"?>
<Relationships xmlns="http://schemas.openxmlformats.org/package/2006/relationships"><Relationship Id="rId1" Type="http://schemas.openxmlformats.org/officeDocument/2006/relationships/slideLayout" Target="../slideLayouts/slideLayout792.xml"/></Relationships>
</file>

<file path=ppt/slides/_rels/slide324.xml.rels><?xml version="1.0" encoding="UTF-8" standalone="yes"?>
<Relationships xmlns="http://schemas.openxmlformats.org/package/2006/relationships"><Relationship Id="rId2" Type="http://schemas.openxmlformats.org/officeDocument/2006/relationships/image" Target="../media/image311.png"/><Relationship Id="rId1" Type="http://schemas.openxmlformats.org/officeDocument/2006/relationships/slideLayout" Target="../slideLayouts/slideLayout792.xml"/></Relationships>
</file>

<file path=ppt/slides/_rels/slide325.xml.rels><?xml version="1.0" encoding="UTF-8" standalone="yes"?>
<Relationships xmlns="http://schemas.openxmlformats.org/package/2006/relationships"><Relationship Id="rId2" Type="http://schemas.openxmlformats.org/officeDocument/2006/relationships/image" Target="../media/image312.png"/><Relationship Id="rId1" Type="http://schemas.openxmlformats.org/officeDocument/2006/relationships/slideLayout" Target="../slideLayouts/slideLayout792.xml"/></Relationships>
</file>

<file path=ppt/slides/_rels/slide326.xml.rels><?xml version="1.0" encoding="UTF-8" standalone="yes"?>
<Relationships xmlns="http://schemas.openxmlformats.org/package/2006/relationships"><Relationship Id="rId1" Type="http://schemas.openxmlformats.org/officeDocument/2006/relationships/slideLayout" Target="../slideLayouts/slideLayout792.xml"/></Relationships>
</file>

<file path=ppt/slides/_rels/slide327.xml.rels><?xml version="1.0" encoding="UTF-8" standalone="yes"?>
<Relationships xmlns="http://schemas.openxmlformats.org/package/2006/relationships"><Relationship Id="rId1" Type="http://schemas.openxmlformats.org/officeDocument/2006/relationships/slideLayout" Target="../slideLayouts/slideLayout792.xml"/></Relationships>
</file>

<file path=ppt/slides/_rels/slide328.xml.rels><?xml version="1.0" encoding="UTF-8" standalone="yes"?>
<Relationships xmlns="http://schemas.openxmlformats.org/package/2006/relationships"><Relationship Id="rId1" Type="http://schemas.openxmlformats.org/officeDocument/2006/relationships/slideLayout" Target="../slideLayouts/slideLayout804.xml"/></Relationships>
</file>

<file path=ppt/slides/_rels/slide329.xml.rels><?xml version="1.0" encoding="UTF-8" standalone="yes"?>
<Relationships xmlns="http://schemas.openxmlformats.org/package/2006/relationships"><Relationship Id="rId3" Type="http://schemas.openxmlformats.org/officeDocument/2006/relationships/hyperlink" Target="http://isca2008.cs.princeton.edu/" TargetMode="External"/><Relationship Id="rId2" Type="http://schemas.openxmlformats.org/officeDocument/2006/relationships/hyperlink" Target="http://users.ece.cmu.edu/~omutlu/pub/rlmc_isca08.pdf" TargetMode="External"/><Relationship Id="rId1" Type="http://schemas.openxmlformats.org/officeDocument/2006/relationships/slideLayout" Target="../slideLayouts/slideLayout804.xml"/><Relationship Id="rId4" Type="http://schemas.openxmlformats.org/officeDocument/2006/relationships/image" Target="../media/image313.png"/></Relationships>
</file>

<file path=ppt/slides/_rels/slide330.xml.rels><?xml version="1.0" encoding="UTF-8" standalone="yes"?>
<Relationships xmlns="http://schemas.openxmlformats.org/package/2006/relationships"><Relationship Id="rId2" Type="http://schemas.openxmlformats.org/officeDocument/2006/relationships/image" Target="../media/image314.png"/><Relationship Id="rId1" Type="http://schemas.openxmlformats.org/officeDocument/2006/relationships/slideLayout" Target="../slideLayouts/slideLayout804.xml"/></Relationships>
</file>

<file path=ppt/slides/_rels/slide331.xml.rels><?xml version="1.0" encoding="UTF-8" standalone="yes"?>
<Relationships xmlns="http://schemas.openxmlformats.org/package/2006/relationships"><Relationship Id="rId3" Type="http://schemas.openxmlformats.org/officeDocument/2006/relationships/hyperlink" Target="http://isca2008.cs.princeton.edu/" TargetMode="External"/><Relationship Id="rId2" Type="http://schemas.openxmlformats.org/officeDocument/2006/relationships/hyperlink" Target="http://users.ece.cmu.edu/~omutlu/pub/rlmc_isca08.pdf" TargetMode="External"/><Relationship Id="rId1" Type="http://schemas.openxmlformats.org/officeDocument/2006/relationships/slideLayout" Target="../slideLayouts/slideLayout804.xml"/><Relationship Id="rId4" Type="http://schemas.openxmlformats.org/officeDocument/2006/relationships/image" Target="../media/image315.png"/></Relationships>
</file>

<file path=ppt/slides/_rels/slide332.xml.rels><?xml version="1.0" encoding="UTF-8" standalone="yes"?>
<Relationships xmlns="http://schemas.openxmlformats.org/package/2006/relationships"><Relationship Id="rId1" Type="http://schemas.openxmlformats.org/officeDocument/2006/relationships/slideLayout" Target="../slideLayouts/slideLayout804.xml"/></Relationships>
</file>

<file path=ppt/slides/_rels/slide333.xml.rels><?xml version="1.0" encoding="UTF-8" standalone="yes"?>
<Relationships xmlns="http://schemas.openxmlformats.org/package/2006/relationships"><Relationship Id="rId3" Type="http://schemas.openxmlformats.org/officeDocument/2006/relationships/image" Target="../media/image317.png"/><Relationship Id="rId2" Type="http://schemas.openxmlformats.org/officeDocument/2006/relationships/image" Target="../media/image316.png"/><Relationship Id="rId1" Type="http://schemas.openxmlformats.org/officeDocument/2006/relationships/slideLayout" Target="../slideLayouts/slideLayout804.xml"/></Relationships>
</file>

<file path=ppt/slides/_rels/slide334.xml.rels><?xml version="1.0" encoding="UTF-8" standalone="yes"?>
<Relationships xmlns="http://schemas.openxmlformats.org/package/2006/relationships"><Relationship Id="rId1" Type="http://schemas.openxmlformats.org/officeDocument/2006/relationships/slideLayout" Target="../slideLayouts/slideLayout804.xml"/></Relationships>
</file>

<file path=ppt/slides/_rels/slide335.xml.rels><?xml version="1.0" encoding="UTF-8" standalone="yes"?>
<Relationships xmlns="http://schemas.openxmlformats.org/package/2006/relationships"><Relationship Id="rId3" Type="http://schemas.openxmlformats.org/officeDocument/2006/relationships/hyperlink" Target="http://isca2008.cs.princeton.edu/" TargetMode="External"/><Relationship Id="rId2" Type="http://schemas.openxmlformats.org/officeDocument/2006/relationships/hyperlink" Target="http://users.ece.cmu.edu/~omutlu/pub/rlmc_isca08.pdf" TargetMode="External"/><Relationship Id="rId1" Type="http://schemas.openxmlformats.org/officeDocument/2006/relationships/slideLayout" Target="../slideLayouts/slideLayout804.xml"/><Relationship Id="rId4" Type="http://schemas.openxmlformats.org/officeDocument/2006/relationships/image" Target="../media/image318.png"/></Relationships>
</file>

<file path=ppt/slides/_rels/slide336.xml.rels><?xml version="1.0" encoding="UTF-8" standalone="yes"?>
<Relationships xmlns="http://schemas.openxmlformats.org/package/2006/relationships"><Relationship Id="rId8" Type="http://schemas.openxmlformats.org/officeDocument/2006/relationships/hyperlink" Target="https://people.inf.ethz.ch/omutlu/pub/Pythia-customizable-hardware-prefetcher-using-reinforcement-learning_micro21-lightning-talk.pptx" TargetMode="External"/><Relationship Id="rId13" Type="http://schemas.openxmlformats.org/officeDocument/2006/relationships/hyperlink" Target="https://arxiv.org/abs/2109.12021" TargetMode="External"/><Relationship Id="rId3" Type="http://schemas.openxmlformats.org/officeDocument/2006/relationships/hyperlink" Target="http://www.microarch.org/micro54/" TargetMode="External"/><Relationship Id="rId7" Type="http://schemas.openxmlformats.org/officeDocument/2006/relationships/hyperlink" Target="https://people.inf.ethz.ch/omutlu/pub/Pythia-customizable-hardware-prefetcher-using-reinforcement-learning_micro21-short-talk.pdf" TargetMode="External"/><Relationship Id="rId12" Type="http://schemas.openxmlformats.org/officeDocument/2006/relationships/hyperlink" Target="https://github.com/CMU-SAFARI/Pythia" TargetMode="External"/><Relationship Id="rId2" Type="http://schemas.openxmlformats.org/officeDocument/2006/relationships/hyperlink" Target="https://people.inf.ethz.ch/omutlu/pub/Pythia-customizable-hardware-prefetcher-using-reinforcement-learning_micro21.pdf" TargetMode="External"/><Relationship Id="rId1" Type="http://schemas.openxmlformats.org/officeDocument/2006/relationships/slideLayout" Target="../slideLayouts/slideLayout804.xml"/><Relationship Id="rId6" Type="http://schemas.openxmlformats.org/officeDocument/2006/relationships/hyperlink" Target="https://people.inf.ethz.ch/omutlu/pub/Pythia-customizable-hardware-prefetcher-using-reinforcement-learning_micro21-short-talk.pptx" TargetMode="External"/><Relationship Id="rId11" Type="http://schemas.openxmlformats.org/officeDocument/2006/relationships/hyperlink" Target="https://www.youtube.com/watch?v=kzL22FTz0vc&amp;list=PL5Q2soXY2Zi--0LrXSQ9sST3N0k0bXp51&amp;index=2" TargetMode="External"/><Relationship Id="rId5" Type="http://schemas.openxmlformats.org/officeDocument/2006/relationships/hyperlink" Target="https://people.inf.ethz.ch/omutlu/pub/Pythia-customizable-hardware-prefetcher-using-reinforcement-learning_micro21-talk.pdf" TargetMode="External"/><Relationship Id="rId15" Type="http://schemas.openxmlformats.org/officeDocument/2006/relationships/hyperlink" Target="https://arxiv.org/pdf/2109.12021.pdf" TargetMode="External"/><Relationship Id="rId10" Type="http://schemas.openxmlformats.org/officeDocument/2006/relationships/hyperlink" Target="https://www.youtube.com/watch?v=6UMFRW3VFPo&amp;list=PL5Q2soXY2Zi--0LrXSQ9sST3N0k0bXp51&amp;index=7" TargetMode="External"/><Relationship Id="rId4" Type="http://schemas.openxmlformats.org/officeDocument/2006/relationships/hyperlink" Target="https://people.inf.ethz.ch/omutlu/pub/Pythia-customizable-hardware-prefetcher-using-reinforcement-learning_micro21-talk.pptx" TargetMode="External"/><Relationship Id="rId9" Type="http://schemas.openxmlformats.org/officeDocument/2006/relationships/hyperlink" Target="https://people.inf.ethz.ch/omutlu/pub/Pythia-customizable-hardware-prefetcher-using-reinforcement-learning_micro21-lightning-talk.pdf" TargetMode="External"/><Relationship Id="rId14" Type="http://schemas.openxmlformats.org/officeDocument/2006/relationships/image" Target="../media/image319.png"/></Relationships>
</file>

<file path=ppt/slides/_rels/slide337.xml.rels><?xml version="1.0" encoding="UTF-8" standalone="yes"?>
<Relationships xmlns="http://schemas.openxmlformats.org/package/2006/relationships"><Relationship Id="rId8" Type="http://schemas.openxmlformats.org/officeDocument/2006/relationships/image" Target="../media/image325.png"/><Relationship Id="rId3" Type="http://schemas.openxmlformats.org/officeDocument/2006/relationships/image" Target="../media/image320.jpeg"/><Relationship Id="rId7" Type="http://schemas.openxmlformats.org/officeDocument/2006/relationships/image" Target="../media/image324.png"/><Relationship Id="rId2" Type="http://schemas.openxmlformats.org/officeDocument/2006/relationships/notesSlide" Target="../notesSlides/notesSlide64.xml"/><Relationship Id="rId1" Type="http://schemas.openxmlformats.org/officeDocument/2006/relationships/slideLayout" Target="../slideLayouts/slideLayout818.xml"/><Relationship Id="rId6" Type="http://schemas.openxmlformats.org/officeDocument/2006/relationships/image" Target="../media/image323.png"/><Relationship Id="rId5" Type="http://schemas.openxmlformats.org/officeDocument/2006/relationships/image" Target="../media/image322.tiff"/><Relationship Id="rId10" Type="http://schemas.openxmlformats.org/officeDocument/2006/relationships/hyperlink" Target="https://github.com/CMU-SAFARI/Pythia" TargetMode="External"/><Relationship Id="rId4" Type="http://schemas.openxmlformats.org/officeDocument/2006/relationships/image" Target="../media/image321.png"/><Relationship Id="rId9" Type="http://schemas.openxmlformats.org/officeDocument/2006/relationships/image" Target="../media/image326.png"/></Relationships>
</file>

<file path=ppt/slides/_rels/slide338.xml.rels><?xml version="1.0" encoding="UTF-8" standalone="yes"?>
<Relationships xmlns="http://schemas.openxmlformats.org/package/2006/relationships"><Relationship Id="rId3" Type="http://schemas.openxmlformats.org/officeDocument/2006/relationships/hyperlink" Target="https://github.com/CMU-SAFARI/Pythia" TargetMode="External"/><Relationship Id="rId2" Type="http://schemas.openxmlformats.org/officeDocument/2006/relationships/notesSlide" Target="../notesSlides/notesSlide65.xml"/><Relationship Id="rId1" Type="http://schemas.openxmlformats.org/officeDocument/2006/relationships/slideLayout" Target="../slideLayouts/slideLayout815.xml"/></Relationships>
</file>

<file path=ppt/slides/_rels/slide339.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815.xml"/></Relationships>
</file>

<file path=ppt/slides/_rels/slide340.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815.xml"/></Relationships>
</file>

<file path=ppt/slides/_rels/slide341.xml.rels><?xml version="1.0" encoding="UTF-8" standalone="yes"?>
<Relationships xmlns="http://schemas.openxmlformats.org/package/2006/relationships"><Relationship Id="rId2" Type="http://schemas.openxmlformats.org/officeDocument/2006/relationships/image" Target="../media/image327.jpeg"/><Relationship Id="rId1" Type="http://schemas.openxmlformats.org/officeDocument/2006/relationships/slideLayout" Target="../slideLayouts/slideLayout815.xml"/></Relationships>
</file>

<file path=ppt/slides/_rels/slide342.xml.rels><?xml version="1.0" encoding="UTF-8" standalone="yes"?>
<Relationships xmlns="http://schemas.openxmlformats.org/package/2006/relationships"><Relationship Id="rId3" Type="http://schemas.openxmlformats.org/officeDocument/2006/relationships/image" Target="../media/image328.emf"/><Relationship Id="rId2" Type="http://schemas.openxmlformats.org/officeDocument/2006/relationships/notesSlide" Target="../notesSlides/notesSlide68.xml"/><Relationship Id="rId1" Type="http://schemas.openxmlformats.org/officeDocument/2006/relationships/slideLayout" Target="../slideLayouts/slideLayout815.xml"/></Relationships>
</file>

<file path=ppt/slides/_rels/slide343.xml.rels><?xml version="1.0" encoding="UTF-8" standalone="yes"?>
<Relationships xmlns="http://schemas.openxmlformats.org/package/2006/relationships"><Relationship Id="rId3" Type="http://schemas.openxmlformats.org/officeDocument/2006/relationships/image" Target="../media/image329.emf"/><Relationship Id="rId2" Type="http://schemas.openxmlformats.org/officeDocument/2006/relationships/notesSlide" Target="../notesSlides/notesSlide69.xml"/><Relationship Id="rId1" Type="http://schemas.openxmlformats.org/officeDocument/2006/relationships/slideLayout" Target="../slideLayouts/slideLayout815.xml"/><Relationship Id="rId4" Type="http://schemas.openxmlformats.org/officeDocument/2006/relationships/image" Target="../media/image330.emf"/></Relationships>
</file>

<file path=ppt/slides/_rels/slide344.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815.xml"/></Relationships>
</file>

<file path=ppt/slides/_rels/slide345.xml.rels><?xml version="1.0" encoding="UTF-8" standalone="yes"?>
<Relationships xmlns="http://schemas.openxmlformats.org/package/2006/relationships"><Relationship Id="rId2" Type="http://schemas.openxmlformats.org/officeDocument/2006/relationships/hyperlink" Target="https://github.com/ChampSim/ChampSim" TargetMode="External"/><Relationship Id="rId1" Type="http://schemas.openxmlformats.org/officeDocument/2006/relationships/slideLayout" Target="../slideLayouts/slideLayout815.xml"/></Relationships>
</file>

<file path=ppt/slides/_rels/slide346.xml.rels><?xml version="1.0" encoding="UTF-8" standalone="yes"?>
<Relationships xmlns="http://schemas.openxmlformats.org/package/2006/relationships"><Relationship Id="rId1" Type="http://schemas.openxmlformats.org/officeDocument/2006/relationships/slideLayout" Target="../slideLayouts/slideLayout815.xml"/></Relationships>
</file>

<file path=ppt/slides/_rels/slide347.xml.rels><?xml version="1.0" encoding="UTF-8" standalone="yes"?>
<Relationships xmlns="http://schemas.openxmlformats.org/package/2006/relationships"><Relationship Id="rId2" Type="http://schemas.openxmlformats.org/officeDocument/2006/relationships/chart" Target="../charts/chart17.xml"/><Relationship Id="rId1" Type="http://schemas.openxmlformats.org/officeDocument/2006/relationships/slideLayout" Target="../slideLayouts/slideLayout815.xml"/></Relationships>
</file>

<file path=ppt/slides/_rels/slide348.xml.rels><?xml version="1.0" encoding="UTF-8" standalone="yes"?>
<Relationships xmlns="http://schemas.openxmlformats.org/package/2006/relationships"><Relationship Id="rId2" Type="http://schemas.openxmlformats.org/officeDocument/2006/relationships/chart" Target="../charts/chart18.xml"/><Relationship Id="rId1" Type="http://schemas.openxmlformats.org/officeDocument/2006/relationships/slideLayout" Target="../slideLayouts/slideLayout815.xml"/></Relationships>
</file>

<file path=ppt/slides/_rels/slide349.xml.rels><?xml version="1.0" encoding="UTF-8" standalone="yes"?>
<Relationships xmlns="http://schemas.openxmlformats.org/package/2006/relationships"><Relationship Id="rId2" Type="http://schemas.openxmlformats.org/officeDocument/2006/relationships/chart" Target="../charts/chart19.xml"/><Relationship Id="rId1" Type="http://schemas.openxmlformats.org/officeDocument/2006/relationships/slideLayout" Target="../slideLayouts/slideLayout815.xml"/></Relationships>
</file>

<file path=ppt/slides/_rels/slide350.xml.rels><?xml version="1.0" encoding="UTF-8" standalone="yes"?>
<Relationships xmlns="http://schemas.openxmlformats.org/package/2006/relationships"><Relationship Id="rId2" Type="http://schemas.openxmlformats.org/officeDocument/2006/relationships/chart" Target="../charts/chart20.xml"/><Relationship Id="rId1" Type="http://schemas.openxmlformats.org/officeDocument/2006/relationships/slideLayout" Target="../slideLayouts/slideLayout815.xml"/></Relationships>
</file>

<file path=ppt/slides/_rels/slide351.xml.rels><?xml version="1.0" encoding="UTF-8" standalone="yes"?>
<Relationships xmlns="http://schemas.openxmlformats.org/package/2006/relationships"><Relationship Id="rId3" Type="http://schemas.openxmlformats.org/officeDocument/2006/relationships/image" Target="../media/image331.png"/><Relationship Id="rId2" Type="http://schemas.openxmlformats.org/officeDocument/2006/relationships/notesSlide" Target="../notesSlides/notesSlide71.xml"/><Relationship Id="rId1" Type="http://schemas.openxmlformats.org/officeDocument/2006/relationships/slideLayout" Target="../slideLayouts/slideLayout815.xml"/><Relationship Id="rId4" Type="http://schemas.openxmlformats.org/officeDocument/2006/relationships/hyperlink" Target="https://www.chisel-lang.org/" TargetMode="External"/></Relationships>
</file>

<file path=ppt/slides/_rels/slide352.xml.rels><?xml version="1.0" encoding="UTF-8" standalone="yes"?>
<Relationships xmlns="http://schemas.openxmlformats.org/package/2006/relationships"><Relationship Id="rId3" Type="http://schemas.openxmlformats.org/officeDocument/2006/relationships/image" Target="../media/image319.png"/><Relationship Id="rId2" Type="http://schemas.openxmlformats.org/officeDocument/2006/relationships/notesSlide" Target="../notesSlides/notesSlide72.xml"/><Relationship Id="rId1" Type="http://schemas.openxmlformats.org/officeDocument/2006/relationships/slideLayout" Target="../slideLayouts/slideLayout815.xml"/><Relationship Id="rId4" Type="http://schemas.openxmlformats.org/officeDocument/2006/relationships/hyperlink" Target="https://arxiv.org/pdf/2109.12021.pdf" TargetMode="External"/></Relationships>
</file>

<file path=ppt/slides/_rels/slide353.xml.rels><?xml version="1.0" encoding="UTF-8" standalone="yes"?>
<Relationships xmlns="http://schemas.openxmlformats.org/package/2006/relationships"><Relationship Id="rId3" Type="http://schemas.openxmlformats.org/officeDocument/2006/relationships/image" Target="../media/image324.png"/><Relationship Id="rId2" Type="http://schemas.openxmlformats.org/officeDocument/2006/relationships/hyperlink" Target="https://github.com/CMU-SAFARI/Pythia" TargetMode="External"/><Relationship Id="rId1" Type="http://schemas.openxmlformats.org/officeDocument/2006/relationships/slideLayout" Target="../slideLayouts/slideLayout815.xml"/><Relationship Id="rId6" Type="http://schemas.openxmlformats.org/officeDocument/2006/relationships/image" Target="../media/image332.png"/><Relationship Id="rId5" Type="http://schemas.openxmlformats.org/officeDocument/2006/relationships/image" Target="../media/image326.png"/><Relationship Id="rId4" Type="http://schemas.openxmlformats.org/officeDocument/2006/relationships/image" Target="../media/image325.png"/></Relationships>
</file>

<file path=ppt/slides/_rels/slide354.xml.rels><?xml version="1.0" encoding="UTF-8" standalone="yes"?>
<Relationships xmlns="http://schemas.openxmlformats.org/package/2006/relationships"><Relationship Id="rId8" Type="http://schemas.openxmlformats.org/officeDocument/2006/relationships/image" Target="../media/image325.png"/><Relationship Id="rId3" Type="http://schemas.openxmlformats.org/officeDocument/2006/relationships/image" Target="../media/image320.jpeg"/><Relationship Id="rId7" Type="http://schemas.openxmlformats.org/officeDocument/2006/relationships/image" Target="../media/image324.png"/><Relationship Id="rId2" Type="http://schemas.openxmlformats.org/officeDocument/2006/relationships/notesSlide" Target="../notesSlides/notesSlide73.xml"/><Relationship Id="rId1" Type="http://schemas.openxmlformats.org/officeDocument/2006/relationships/slideLayout" Target="../slideLayouts/slideLayout818.xml"/><Relationship Id="rId6" Type="http://schemas.openxmlformats.org/officeDocument/2006/relationships/image" Target="../media/image323.png"/><Relationship Id="rId5" Type="http://schemas.openxmlformats.org/officeDocument/2006/relationships/image" Target="../media/image322.tiff"/><Relationship Id="rId10" Type="http://schemas.openxmlformats.org/officeDocument/2006/relationships/hyperlink" Target="https://github.com/CMU-SAFARI/Pythia" TargetMode="External"/><Relationship Id="rId4" Type="http://schemas.openxmlformats.org/officeDocument/2006/relationships/image" Target="../media/image321.png"/><Relationship Id="rId9" Type="http://schemas.openxmlformats.org/officeDocument/2006/relationships/image" Target="../media/image326.png"/></Relationships>
</file>

<file path=ppt/slides/_rels/slide355.xml.rels><?xml version="1.0" encoding="UTF-8" standalone="yes"?>
<Relationships xmlns="http://schemas.openxmlformats.org/package/2006/relationships"><Relationship Id="rId8" Type="http://schemas.openxmlformats.org/officeDocument/2006/relationships/hyperlink" Target="https://people.inf.ethz.ch/omutlu/pub/Pythia-customizable-hardware-prefetcher-using-reinforcement-learning_micro21-lightning-talk.pptx" TargetMode="External"/><Relationship Id="rId13" Type="http://schemas.openxmlformats.org/officeDocument/2006/relationships/hyperlink" Target="https://arxiv.org/abs/2109.12021" TargetMode="External"/><Relationship Id="rId3" Type="http://schemas.openxmlformats.org/officeDocument/2006/relationships/hyperlink" Target="http://www.microarch.org/micro54/" TargetMode="External"/><Relationship Id="rId7" Type="http://schemas.openxmlformats.org/officeDocument/2006/relationships/hyperlink" Target="https://people.inf.ethz.ch/omutlu/pub/Pythia-customizable-hardware-prefetcher-using-reinforcement-learning_micro21-short-talk.pdf" TargetMode="External"/><Relationship Id="rId12" Type="http://schemas.openxmlformats.org/officeDocument/2006/relationships/hyperlink" Target="https://github.com/CMU-SAFARI/Pythia" TargetMode="External"/><Relationship Id="rId2" Type="http://schemas.openxmlformats.org/officeDocument/2006/relationships/hyperlink" Target="https://people.inf.ethz.ch/omutlu/pub/Pythia-customizable-hardware-prefetcher-using-reinforcement-learning_micro21.pdf" TargetMode="External"/><Relationship Id="rId1" Type="http://schemas.openxmlformats.org/officeDocument/2006/relationships/slideLayout" Target="../slideLayouts/slideLayout804.xml"/><Relationship Id="rId6" Type="http://schemas.openxmlformats.org/officeDocument/2006/relationships/hyperlink" Target="https://people.inf.ethz.ch/omutlu/pub/Pythia-customizable-hardware-prefetcher-using-reinforcement-learning_micro21-short-talk.pptx" TargetMode="External"/><Relationship Id="rId11" Type="http://schemas.openxmlformats.org/officeDocument/2006/relationships/hyperlink" Target="https://www.youtube.com/watch?v=kzL22FTz0vc&amp;list=PL5Q2soXY2Zi--0LrXSQ9sST3N0k0bXp51&amp;index=2" TargetMode="External"/><Relationship Id="rId5" Type="http://schemas.openxmlformats.org/officeDocument/2006/relationships/hyperlink" Target="https://people.inf.ethz.ch/omutlu/pub/Pythia-customizable-hardware-prefetcher-using-reinforcement-learning_micro21-talk.pdf" TargetMode="External"/><Relationship Id="rId15" Type="http://schemas.openxmlformats.org/officeDocument/2006/relationships/hyperlink" Target="https://arxiv.org/pdf/2109.12021.pdf" TargetMode="External"/><Relationship Id="rId10" Type="http://schemas.openxmlformats.org/officeDocument/2006/relationships/hyperlink" Target="https://www.youtube.com/watch?v=6UMFRW3VFPo&amp;list=PL5Q2soXY2Zi--0LrXSQ9sST3N0k0bXp51&amp;index=7" TargetMode="External"/><Relationship Id="rId4" Type="http://schemas.openxmlformats.org/officeDocument/2006/relationships/hyperlink" Target="https://people.inf.ethz.ch/omutlu/pub/Pythia-customizable-hardware-prefetcher-using-reinforcement-learning_micro21-talk.pptx" TargetMode="External"/><Relationship Id="rId9" Type="http://schemas.openxmlformats.org/officeDocument/2006/relationships/hyperlink" Target="https://people.inf.ethz.ch/omutlu/pub/Pythia-customizable-hardware-prefetcher-using-reinforcement-learning_micro21-lightning-talk.pdf" TargetMode="External"/><Relationship Id="rId14" Type="http://schemas.openxmlformats.org/officeDocument/2006/relationships/image" Target="../media/image319.png"/></Relationships>
</file>

<file path=ppt/slides/_rels/slide356.xml.rels><?xml version="1.0" encoding="UTF-8" standalone="yes"?>
<Relationships xmlns="http://schemas.openxmlformats.org/package/2006/relationships"><Relationship Id="rId3" Type="http://schemas.openxmlformats.org/officeDocument/2006/relationships/image" Target="../media/image333.png"/><Relationship Id="rId2" Type="http://schemas.openxmlformats.org/officeDocument/2006/relationships/hyperlink" Target="https://arxiv.org/pdf/2205.07394.pdf" TargetMode="External"/><Relationship Id="rId1" Type="http://schemas.openxmlformats.org/officeDocument/2006/relationships/slideLayout" Target="../slideLayouts/slideLayout2.xml"/></Relationships>
</file>

<file path=ppt/slides/_rels/slide357.xml.rels><?xml version="1.0" encoding="UTF-8" standalone="yes"?>
<Relationships xmlns="http://schemas.openxmlformats.org/package/2006/relationships"><Relationship Id="rId3" Type="http://schemas.openxmlformats.org/officeDocument/2006/relationships/image" Target="../media/image334.png"/><Relationship Id="rId2" Type="http://schemas.openxmlformats.org/officeDocument/2006/relationships/notesSlide" Target="../notesSlides/notesSlide74.xml"/><Relationship Id="rId1" Type="http://schemas.openxmlformats.org/officeDocument/2006/relationships/slideLayout" Target="../slideLayouts/slideLayout899.xml"/><Relationship Id="rId4" Type="http://schemas.openxmlformats.org/officeDocument/2006/relationships/image" Target="../media/image335.png"/></Relationships>
</file>

<file path=ppt/slides/_rels/slide358.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912.xml"/></Relationships>
</file>

<file path=ppt/slides/_rels/slide359.xml.rels><?xml version="1.0" encoding="UTF-8" standalone="yes"?>
<Relationships xmlns="http://schemas.openxmlformats.org/package/2006/relationships"><Relationship Id="rId3" Type="http://schemas.openxmlformats.org/officeDocument/2006/relationships/image" Target="../media/image336.png"/><Relationship Id="rId2" Type="http://schemas.openxmlformats.org/officeDocument/2006/relationships/notesSlide" Target="../notesSlides/notesSlide76.xml"/><Relationship Id="rId1" Type="http://schemas.openxmlformats.org/officeDocument/2006/relationships/slideLayout" Target="../slideLayouts/slideLayout912.xml"/></Relationships>
</file>

<file path=ppt/slides/_rels/slide360.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912.xml"/></Relationships>
</file>

<file path=ppt/slides/_rels/slide361.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912.xml"/></Relationships>
</file>

<file path=ppt/slides/_rels/slide362.xml.rels><?xml version="1.0" encoding="UTF-8" standalone="yes"?>
<Relationships xmlns="http://schemas.openxmlformats.org/package/2006/relationships"><Relationship Id="rId3" Type="http://schemas.openxmlformats.org/officeDocument/2006/relationships/image" Target="../media/image337.png"/><Relationship Id="rId2" Type="http://schemas.openxmlformats.org/officeDocument/2006/relationships/notesSlide" Target="../notesSlides/notesSlide79.xml"/><Relationship Id="rId1" Type="http://schemas.openxmlformats.org/officeDocument/2006/relationships/slideLayout" Target="../slideLayouts/slideLayout912.xml"/></Relationships>
</file>

<file path=ppt/slides/_rels/slide363.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912.xml"/></Relationships>
</file>

<file path=ppt/slides/_rels/slide364.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912.xml"/></Relationships>
</file>

<file path=ppt/slides/_rels/slide365.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912.xml"/></Relationships>
</file>

<file path=ppt/slides/_rels/slide366.xml.rels><?xml version="1.0" encoding="UTF-8" standalone="yes"?>
<Relationships xmlns="http://schemas.openxmlformats.org/package/2006/relationships"><Relationship Id="rId3" Type="http://schemas.openxmlformats.org/officeDocument/2006/relationships/image" Target="../media/image338.png"/><Relationship Id="rId2" Type="http://schemas.openxmlformats.org/officeDocument/2006/relationships/notesSlide" Target="../notesSlides/notesSlide83.xml"/><Relationship Id="rId1" Type="http://schemas.openxmlformats.org/officeDocument/2006/relationships/slideLayout" Target="../slideLayouts/slideLayout912.xml"/></Relationships>
</file>

<file path=ppt/slides/_rels/slide367.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912.xml"/></Relationships>
</file>

<file path=ppt/slides/_rels/slide368.xml.rels><?xml version="1.0" encoding="UTF-8" standalone="yes"?>
<Relationships xmlns="http://schemas.openxmlformats.org/package/2006/relationships"><Relationship Id="rId3" Type="http://schemas.openxmlformats.org/officeDocument/2006/relationships/image" Target="../media/image339.png"/><Relationship Id="rId2" Type="http://schemas.openxmlformats.org/officeDocument/2006/relationships/notesSlide" Target="../notesSlides/notesSlide85.xml"/><Relationship Id="rId1" Type="http://schemas.openxmlformats.org/officeDocument/2006/relationships/slideLayout" Target="../slideLayouts/slideLayout912.xml"/></Relationships>
</file>

<file path=ppt/slides/_rels/slide369.xml.rels><?xml version="1.0" encoding="UTF-8" standalone="yes"?>
<Relationships xmlns="http://schemas.openxmlformats.org/package/2006/relationships"><Relationship Id="rId3" Type="http://schemas.openxmlformats.org/officeDocument/2006/relationships/image" Target="../media/image340.png"/><Relationship Id="rId2" Type="http://schemas.openxmlformats.org/officeDocument/2006/relationships/notesSlide" Target="../notesSlides/notesSlide86.xml"/><Relationship Id="rId1" Type="http://schemas.openxmlformats.org/officeDocument/2006/relationships/slideLayout" Target="../slideLayouts/slideLayout912.xml"/></Relationships>
</file>

<file path=ppt/slides/_rels/slide370.xml.rels><?xml version="1.0" encoding="UTF-8" standalone="yes"?>
<Relationships xmlns="http://schemas.openxmlformats.org/package/2006/relationships"><Relationship Id="rId3" Type="http://schemas.openxmlformats.org/officeDocument/2006/relationships/image" Target="../media/image341.png"/><Relationship Id="rId2" Type="http://schemas.openxmlformats.org/officeDocument/2006/relationships/notesSlide" Target="../notesSlides/notesSlide87.xml"/><Relationship Id="rId1" Type="http://schemas.openxmlformats.org/officeDocument/2006/relationships/slideLayout" Target="../slideLayouts/slideLayout912.xml"/></Relationships>
</file>

<file path=ppt/slides/_rels/slide371.xml.rels><?xml version="1.0" encoding="UTF-8" standalone="yes"?>
<Relationships xmlns="http://schemas.openxmlformats.org/package/2006/relationships"><Relationship Id="rId3" Type="http://schemas.openxmlformats.org/officeDocument/2006/relationships/image" Target="../media/image342.png"/><Relationship Id="rId2" Type="http://schemas.openxmlformats.org/officeDocument/2006/relationships/notesSlide" Target="../notesSlides/notesSlide88.xml"/><Relationship Id="rId1" Type="http://schemas.openxmlformats.org/officeDocument/2006/relationships/slideLayout" Target="../slideLayouts/slideLayout912.xml"/></Relationships>
</file>

<file path=ppt/slides/_rels/slide372.xml.rels><?xml version="1.0" encoding="UTF-8" standalone="yes"?>
<Relationships xmlns="http://schemas.openxmlformats.org/package/2006/relationships"><Relationship Id="rId2" Type="http://schemas.openxmlformats.org/officeDocument/2006/relationships/notesSlide" Target="../notesSlides/notesSlide89.xml"/><Relationship Id="rId1" Type="http://schemas.openxmlformats.org/officeDocument/2006/relationships/slideLayout" Target="../slideLayouts/slideLayout912.xml"/></Relationships>
</file>

<file path=ppt/slides/_rels/slide373.xml.rels><?xml version="1.0" encoding="UTF-8" standalone="yes"?>
<Relationships xmlns="http://schemas.openxmlformats.org/package/2006/relationships"><Relationship Id="rId3" Type="http://schemas.openxmlformats.org/officeDocument/2006/relationships/image" Target="../media/image343.png"/><Relationship Id="rId2" Type="http://schemas.openxmlformats.org/officeDocument/2006/relationships/notesSlide" Target="../notesSlides/notesSlide90.xml"/><Relationship Id="rId1" Type="http://schemas.openxmlformats.org/officeDocument/2006/relationships/slideLayout" Target="../slideLayouts/slideLayout912.xml"/></Relationships>
</file>

<file path=ppt/slides/_rels/slide374.xml.rels><?xml version="1.0" encoding="UTF-8" standalone="yes"?>
<Relationships xmlns="http://schemas.openxmlformats.org/package/2006/relationships"><Relationship Id="rId2" Type="http://schemas.openxmlformats.org/officeDocument/2006/relationships/notesSlide" Target="../notesSlides/notesSlide91.xml"/><Relationship Id="rId1" Type="http://schemas.openxmlformats.org/officeDocument/2006/relationships/slideLayout" Target="../slideLayouts/slideLayout912.xml"/></Relationships>
</file>

<file path=ppt/slides/_rels/slide375.xml.rels><?xml version="1.0" encoding="UTF-8" standalone="yes"?>
<Relationships xmlns="http://schemas.openxmlformats.org/package/2006/relationships"><Relationship Id="rId3" Type="http://schemas.openxmlformats.org/officeDocument/2006/relationships/image" Target="../media/image344.png"/><Relationship Id="rId2" Type="http://schemas.openxmlformats.org/officeDocument/2006/relationships/notesSlide" Target="../notesSlides/notesSlide92.xml"/><Relationship Id="rId1" Type="http://schemas.openxmlformats.org/officeDocument/2006/relationships/slideLayout" Target="../slideLayouts/slideLayout912.xml"/></Relationships>
</file>

<file path=ppt/slides/_rels/slide376.xml.rels><?xml version="1.0" encoding="UTF-8" standalone="yes"?>
<Relationships xmlns="http://schemas.openxmlformats.org/package/2006/relationships"><Relationship Id="rId3" Type="http://schemas.openxmlformats.org/officeDocument/2006/relationships/image" Target="../media/image344.png"/><Relationship Id="rId2" Type="http://schemas.openxmlformats.org/officeDocument/2006/relationships/notesSlide" Target="../notesSlides/notesSlide93.xml"/><Relationship Id="rId1" Type="http://schemas.openxmlformats.org/officeDocument/2006/relationships/slideLayout" Target="../slideLayouts/slideLayout912.xml"/></Relationships>
</file>

<file path=ppt/slides/_rels/slide377.xml.rels><?xml version="1.0" encoding="UTF-8" standalone="yes"?>
<Relationships xmlns="http://schemas.openxmlformats.org/package/2006/relationships"><Relationship Id="rId3" Type="http://schemas.openxmlformats.org/officeDocument/2006/relationships/image" Target="../media/image345.png"/><Relationship Id="rId2" Type="http://schemas.openxmlformats.org/officeDocument/2006/relationships/notesSlide" Target="../notesSlides/notesSlide94.xml"/><Relationship Id="rId1" Type="http://schemas.openxmlformats.org/officeDocument/2006/relationships/slideLayout" Target="../slideLayouts/slideLayout912.xml"/></Relationships>
</file>

<file path=ppt/slides/_rels/slide378.xml.rels><?xml version="1.0" encoding="UTF-8" standalone="yes"?>
<Relationships xmlns="http://schemas.openxmlformats.org/package/2006/relationships"><Relationship Id="rId3" Type="http://schemas.openxmlformats.org/officeDocument/2006/relationships/image" Target="../media/image346.png"/><Relationship Id="rId2" Type="http://schemas.openxmlformats.org/officeDocument/2006/relationships/notesSlide" Target="../notesSlides/notesSlide95.xml"/><Relationship Id="rId1" Type="http://schemas.openxmlformats.org/officeDocument/2006/relationships/slideLayout" Target="../slideLayouts/slideLayout912.xml"/></Relationships>
</file>

<file path=ppt/slides/_rels/slide379.xml.rels><?xml version="1.0" encoding="UTF-8" standalone="yes"?>
<Relationships xmlns="http://schemas.openxmlformats.org/package/2006/relationships"><Relationship Id="rId3" Type="http://schemas.openxmlformats.org/officeDocument/2006/relationships/image" Target="../media/image347.png"/><Relationship Id="rId2" Type="http://schemas.openxmlformats.org/officeDocument/2006/relationships/notesSlide" Target="../notesSlides/notesSlide96.xml"/><Relationship Id="rId1" Type="http://schemas.openxmlformats.org/officeDocument/2006/relationships/slideLayout" Target="../slideLayouts/slideLayout912.xml"/></Relationships>
</file>

<file path=ppt/slides/_rels/slide380.xml.rels><?xml version="1.0" encoding="UTF-8" standalone="yes"?>
<Relationships xmlns="http://schemas.openxmlformats.org/package/2006/relationships"><Relationship Id="rId3" Type="http://schemas.openxmlformats.org/officeDocument/2006/relationships/image" Target="../media/image347.png"/><Relationship Id="rId2" Type="http://schemas.openxmlformats.org/officeDocument/2006/relationships/notesSlide" Target="../notesSlides/notesSlide97.xml"/><Relationship Id="rId1" Type="http://schemas.openxmlformats.org/officeDocument/2006/relationships/slideLayout" Target="../slideLayouts/slideLayout912.xml"/><Relationship Id="rId4" Type="http://schemas.openxmlformats.org/officeDocument/2006/relationships/image" Target="../media/image348.png"/></Relationships>
</file>

<file path=ppt/slides/_rels/slide381.xml.rels><?xml version="1.0" encoding="UTF-8" standalone="yes"?>
<Relationships xmlns="http://schemas.openxmlformats.org/package/2006/relationships"><Relationship Id="rId2" Type="http://schemas.openxmlformats.org/officeDocument/2006/relationships/notesSlide" Target="../notesSlides/notesSlide98.xml"/><Relationship Id="rId1" Type="http://schemas.openxmlformats.org/officeDocument/2006/relationships/slideLayout" Target="../slideLayouts/slideLayout912.xml"/></Relationships>
</file>

<file path=ppt/slides/_rels/slide382.xml.rels><?xml version="1.0" encoding="UTF-8" standalone="yes"?>
<Relationships xmlns="http://schemas.openxmlformats.org/package/2006/relationships"><Relationship Id="rId3" Type="http://schemas.openxmlformats.org/officeDocument/2006/relationships/image" Target="../media/image333.png"/><Relationship Id="rId2" Type="http://schemas.openxmlformats.org/officeDocument/2006/relationships/hyperlink" Target="https://arxiv.org/pdf/2205.07394.pdf" TargetMode="External"/><Relationship Id="rId1" Type="http://schemas.openxmlformats.org/officeDocument/2006/relationships/slideLayout" Target="../slideLayouts/slideLayout2.xml"/></Relationships>
</file>

<file path=ppt/slides/_rels/slide38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5.xml.rels><?xml version="1.0" encoding="UTF-8" standalone="yes"?>
<Relationships xmlns="http://schemas.openxmlformats.org/package/2006/relationships"><Relationship Id="rId1" Type="http://schemas.openxmlformats.org/officeDocument/2006/relationships/slideLayout" Target="../slideLayouts/slideLayout692.xml"/></Relationships>
</file>

<file path=ppt/slides/_rels/slide38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7.xml.rels><?xml version="1.0" encoding="UTF-8" standalone="yes"?>
<Relationships xmlns="http://schemas.openxmlformats.org/package/2006/relationships"><Relationship Id="rId1" Type="http://schemas.openxmlformats.org/officeDocument/2006/relationships/slideLayout" Target="../slideLayouts/slideLayout804.xml"/></Relationships>
</file>

<file path=ppt/slides/_rels/slide388.xml.rels><?xml version="1.0" encoding="UTF-8" standalone="yes"?>
<Relationships xmlns="http://schemas.openxmlformats.org/package/2006/relationships"><Relationship Id="rId2" Type="http://schemas.openxmlformats.org/officeDocument/2006/relationships/image" Target="../media/image349.png"/><Relationship Id="rId1" Type="http://schemas.openxmlformats.org/officeDocument/2006/relationships/slideLayout" Target="../slideLayouts/slideLayout804.xml"/></Relationships>
</file>

<file path=ppt/slides/_rels/slide389.xml.rels><?xml version="1.0" encoding="UTF-8" standalone="yes"?>
<Relationships xmlns="http://schemas.openxmlformats.org/package/2006/relationships"><Relationship Id="rId2" Type="http://schemas.openxmlformats.org/officeDocument/2006/relationships/image" Target="../media/image350.png"/><Relationship Id="rId1" Type="http://schemas.openxmlformats.org/officeDocument/2006/relationships/slideLayout" Target="../slideLayouts/slideLayout804.xml"/></Relationships>
</file>

<file path=ppt/slides/_rels/slide390.xml.rels><?xml version="1.0" encoding="UTF-8" standalone="yes"?>
<Relationships xmlns="http://schemas.openxmlformats.org/package/2006/relationships"><Relationship Id="rId8" Type="http://schemas.openxmlformats.org/officeDocument/2006/relationships/hyperlink" Target="https://youtu.be/hasM-p7Ag_g" TargetMode="External"/><Relationship Id="rId3" Type="http://schemas.openxmlformats.org/officeDocument/2006/relationships/hyperlink" Target="http://iscaconf.org/isca2018/" TargetMode="External"/><Relationship Id="rId7" Type="http://schemas.openxmlformats.org/officeDocument/2006/relationships/hyperlink" Target="https://people.inf.ethz.ch/omutlu/pub/X-MEM_Expressive-Memory-for-Rich-Cross-Layer-Abstractions_isca18-lightning-talk.pdf" TargetMode="External"/><Relationship Id="rId2" Type="http://schemas.openxmlformats.org/officeDocument/2006/relationships/hyperlink" Target="https://people.inf.ethz.ch/omutlu/pub/X-MEM_Expressive-Memory-for-Rich-Cross-Layer-Abstractions_isca18.pdf" TargetMode="External"/><Relationship Id="rId1" Type="http://schemas.openxmlformats.org/officeDocument/2006/relationships/slideLayout" Target="../slideLayouts/slideLayout804.xml"/><Relationship Id="rId6" Type="http://schemas.openxmlformats.org/officeDocument/2006/relationships/hyperlink" Target="https://people.inf.ethz.ch/omutlu/pub/X-MEM_Expressive-Memory-for-Rich-Cross-Layer-Abstractions_isca18-lightning-talk.pptx" TargetMode="External"/><Relationship Id="rId5" Type="http://schemas.openxmlformats.org/officeDocument/2006/relationships/hyperlink" Target="https://people.inf.ethz.ch/omutlu/pub/X-MEM_Expressive-Memory-for-Rich-Cross-Layer-Abstractions_isca18-talk.pdf" TargetMode="External"/><Relationship Id="rId4" Type="http://schemas.openxmlformats.org/officeDocument/2006/relationships/hyperlink" Target="https://people.inf.ethz.ch/omutlu/pub/X-MEM_Expressive-Memory-for-Rich-Cross-Layer-Abstractions_isca18-talk.pptx" TargetMode="External"/><Relationship Id="rId9" Type="http://schemas.openxmlformats.org/officeDocument/2006/relationships/image" Target="../media/image351.png"/></Relationships>
</file>

<file path=ppt/slides/_rels/slide391.xml.rels><?xml version="1.0" encoding="UTF-8" standalone="yes"?>
<Relationships xmlns="http://schemas.openxmlformats.org/package/2006/relationships"><Relationship Id="rId3" Type="http://schemas.openxmlformats.org/officeDocument/2006/relationships/notesSlide" Target="../notesSlides/notesSlide99.xml"/><Relationship Id="rId2" Type="http://schemas.openxmlformats.org/officeDocument/2006/relationships/slideLayout" Target="../slideLayouts/slideLayout820.xml"/><Relationship Id="rId1" Type="http://schemas.openxmlformats.org/officeDocument/2006/relationships/tags" Target="../tags/tag6.xml"/><Relationship Id="rId6" Type="http://schemas.openxmlformats.org/officeDocument/2006/relationships/image" Target="../media/image354.jpeg"/><Relationship Id="rId5" Type="http://schemas.openxmlformats.org/officeDocument/2006/relationships/image" Target="../media/image353.png"/><Relationship Id="rId4" Type="http://schemas.openxmlformats.org/officeDocument/2006/relationships/image" Target="../media/image352.jpg"/></Relationships>
</file>

<file path=ppt/slides/_rels/slide392.xml.rels><?xml version="1.0" encoding="UTF-8" standalone="yes"?>
<Relationships xmlns="http://schemas.openxmlformats.org/package/2006/relationships"><Relationship Id="rId3" Type="http://schemas.openxmlformats.org/officeDocument/2006/relationships/notesSlide" Target="../notesSlides/notesSlide100.xml"/><Relationship Id="rId2" Type="http://schemas.openxmlformats.org/officeDocument/2006/relationships/slideLayout" Target="../slideLayouts/slideLayout820.xml"/><Relationship Id="rId1" Type="http://schemas.openxmlformats.org/officeDocument/2006/relationships/tags" Target="../tags/tag7.xml"/></Relationships>
</file>

<file path=ppt/slides/_rels/slide393.xml.rels><?xml version="1.0" encoding="UTF-8" standalone="yes"?>
<Relationships xmlns="http://schemas.openxmlformats.org/package/2006/relationships"><Relationship Id="rId2" Type="http://schemas.openxmlformats.org/officeDocument/2006/relationships/notesSlide" Target="../notesSlides/notesSlide101.xml"/><Relationship Id="rId1" Type="http://schemas.openxmlformats.org/officeDocument/2006/relationships/slideLayout" Target="../slideLayouts/slideLayout820.xml"/></Relationships>
</file>

<file path=ppt/slides/_rels/slide394.xml.rels><?xml version="1.0" encoding="UTF-8" standalone="yes"?>
<Relationships xmlns="http://schemas.openxmlformats.org/package/2006/relationships"><Relationship Id="rId2" Type="http://schemas.openxmlformats.org/officeDocument/2006/relationships/notesSlide" Target="../notesSlides/notesSlide102.xml"/><Relationship Id="rId1" Type="http://schemas.openxmlformats.org/officeDocument/2006/relationships/slideLayout" Target="../slideLayouts/slideLayout841.xml"/></Relationships>
</file>

<file path=ppt/slides/_rels/slide395.xml.rels><?xml version="1.0" encoding="UTF-8" standalone="yes"?>
<Relationships xmlns="http://schemas.openxmlformats.org/package/2006/relationships"><Relationship Id="rId2" Type="http://schemas.openxmlformats.org/officeDocument/2006/relationships/image" Target="../media/image355.png"/><Relationship Id="rId1" Type="http://schemas.openxmlformats.org/officeDocument/2006/relationships/slideLayout" Target="../slideLayouts/slideLayout804.xml"/></Relationships>
</file>

<file path=ppt/slides/_rels/slide396.xml.rels><?xml version="1.0" encoding="UTF-8" standalone="yes"?>
<Relationships xmlns="http://schemas.openxmlformats.org/package/2006/relationships"><Relationship Id="rId8" Type="http://schemas.openxmlformats.org/officeDocument/2006/relationships/hyperlink" Target="https://youtu.be/hasM-p7Ag_g" TargetMode="External"/><Relationship Id="rId3" Type="http://schemas.openxmlformats.org/officeDocument/2006/relationships/hyperlink" Target="http://iscaconf.org/isca2018/" TargetMode="External"/><Relationship Id="rId7" Type="http://schemas.openxmlformats.org/officeDocument/2006/relationships/hyperlink" Target="https://people.inf.ethz.ch/omutlu/pub/X-MEM_Expressive-Memory-for-Rich-Cross-Layer-Abstractions_isca18-lightning-talk.pdf" TargetMode="External"/><Relationship Id="rId2" Type="http://schemas.openxmlformats.org/officeDocument/2006/relationships/hyperlink" Target="https://people.inf.ethz.ch/omutlu/pub/X-MEM_Expressive-Memory-for-Rich-Cross-Layer-Abstractions_isca18.pdf" TargetMode="External"/><Relationship Id="rId1" Type="http://schemas.openxmlformats.org/officeDocument/2006/relationships/slideLayout" Target="../slideLayouts/slideLayout804.xml"/><Relationship Id="rId6" Type="http://schemas.openxmlformats.org/officeDocument/2006/relationships/hyperlink" Target="https://people.inf.ethz.ch/omutlu/pub/X-MEM_Expressive-Memory-for-Rich-Cross-Layer-Abstractions_isca18-lightning-talk.pptx" TargetMode="External"/><Relationship Id="rId5" Type="http://schemas.openxmlformats.org/officeDocument/2006/relationships/hyperlink" Target="https://people.inf.ethz.ch/omutlu/pub/X-MEM_Expressive-Memory-for-Rich-Cross-Layer-Abstractions_isca18-talk.pdf" TargetMode="External"/><Relationship Id="rId4" Type="http://schemas.openxmlformats.org/officeDocument/2006/relationships/hyperlink" Target="https://people.inf.ethz.ch/omutlu/pub/X-MEM_Expressive-Memory-for-Rich-Cross-Layer-Abstractions_isca18-talk.pptx" TargetMode="External"/><Relationship Id="rId9" Type="http://schemas.openxmlformats.org/officeDocument/2006/relationships/image" Target="../media/image351.png"/></Relationships>
</file>

<file path=ppt/slides/_rels/slide397.xml.rels><?xml version="1.0" encoding="UTF-8" standalone="yes"?>
<Relationships xmlns="http://schemas.openxmlformats.org/package/2006/relationships"><Relationship Id="rId8" Type="http://schemas.openxmlformats.org/officeDocument/2006/relationships/hyperlink" Target="https://youtu.be/M_0qvO97_hM" TargetMode="External"/><Relationship Id="rId3" Type="http://schemas.openxmlformats.org/officeDocument/2006/relationships/hyperlink" Target="http://iscaconf.org/isca2018/" TargetMode="External"/><Relationship Id="rId7" Type="http://schemas.openxmlformats.org/officeDocument/2006/relationships/hyperlink" Target="https://people.inf.ethz.ch/omutlu/pub/LocalityDescriptor-Cross-Layer-GPU-Data-Locality-Abstraction_isca18-lightning-talk.pdf" TargetMode="External"/><Relationship Id="rId2" Type="http://schemas.openxmlformats.org/officeDocument/2006/relationships/hyperlink" Target="https://people.inf.ethz.ch/omutlu/pub/LocalityDescriptor-Cross-Layer-GPU-Data-Locality-Abstraction_isca18.pdf" TargetMode="External"/><Relationship Id="rId1" Type="http://schemas.openxmlformats.org/officeDocument/2006/relationships/slideLayout" Target="../slideLayouts/slideLayout804.xml"/><Relationship Id="rId6" Type="http://schemas.openxmlformats.org/officeDocument/2006/relationships/hyperlink" Target="https://people.inf.ethz.ch/omutlu/pub/LocalityDescriptor-Cross-Layer-GPU-Data-Locality-Abstraction_isca18-lightning-talk.pptx" TargetMode="External"/><Relationship Id="rId5" Type="http://schemas.openxmlformats.org/officeDocument/2006/relationships/hyperlink" Target="https://people.inf.ethz.ch/omutlu/pub/LocalityDescriptor-Cross-Layer-GPU-Data-Locality-Abstraction_isca18-talk.pdf" TargetMode="External"/><Relationship Id="rId4" Type="http://schemas.openxmlformats.org/officeDocument/2006/relationships/hyperlink" Target="https://people.inf.ethz.ch/omutlu/pub/LocalityDescriptor-Cross-Layer-GPU-Data-Locality-Abstraction_isca18-talk.pptx" TargetMode="External"/><Relationship Id="rId9" Type="http://schemas.openxmlformats.org/officeDocument/2006/relationships/image" Target="../media/image356.png"/></Relationships>
</file>

<file path=ppt/slides/_rels/slide398.xml.rels><?xml version="1.0" encoding="UTF-8" standalone="yes"?>
<Relationships xmlns="http://schemas.openxmlformats.org/package/2006/relationships"><Relationship Id="rId2" Type="http://schemas.openxmlformats.org/officeDocument/2006/relationships/notesSlide" Target="../notesSlides/notesSlide103.xml"/><Relationship Id="rId1" Type="http://schemas.openxmlformats.org/officeDocument/2006/relationships/slideLayout" Target="../slideLayouts/slideLayout843.xml"/></Relationships>
</file>

<file path=ppt/slides/_rels/slide399.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400.xml.rels><?xml version="1.0" encoding="UTF-8" standalone="yes"?>
<Relationships xmlns="http://schemas.openxmlformats.org/package/2006/relationships"><Relationship Id="rId8" Type="http://schemas.openxmlformats.org/officeDocument/2006/relationships/image" Target="../media/image357.png"/><Relationship Id="rId3" Type="http://schemas.openxmlformats.org/officeDocument/2006/relationships/hyperlink" Target="http://2014.dsn.org/" TargetMode="External"/><Relationship Id="rId7" Type="http://schemas.openxmlformats.org/officeDocument/2006/relationships/hyperlink" Target="http://www.zdnet.com/how-good-does-memory-need-to-be-7000031853/" TargetMode="External"/><Relationship Id="rId2" Type="http://schemas.openxmlformats.org/officeDocument/2006/relationships/hyperlink" Target="http://users.ece.cmu.edu/~omutlu/pub/heterogeneous-reliability-memory-for-data-centers_dsn14.pdf" TargetMode="External"/><Relationship Id="rId1" Type="http://schemas.openxmlformats.org/officeDocument/2006/relationships/slideLayout" Target="../slideLayouts/slideLayout2.xml"/><Relationship Id="rId6" Type="http://schemas.openxmlformats.org/officeDocument/2006/relationships/hyperlink" Target="http://users.ece.cmu.edu/~omutlu/pub/heterogeneous-reliability-memory-for-data-centers_luo_dsn14-talk.pdf" TargetMode="External"/><Relationship Id="rId5" Type="http://schemas.openxmlformats.org/officeDocument/2006/relationships/hyperlink" Target="http://users.ece.cmu.edu/~omutlu/pub/heterogeneous-reliability-memory-for-data-centers_luo_dsn14-talk.pptx" TargetMode="External"/><Relationship Id="rId4" Type="http://schemas.openxmlformats.org/officeDocument/2006/relationships/hyperlink" Target="http://users.ece.cmu.edu/~omutlu/pub/heterogeneous-reliability-memory_dsn14-summary.pdf" TargetMode="External"/></Relationships>
</file>

<file path=ppt/slides/_rels/slide401.xml.rels><?xml version="1.0" encoding="UTF-8" standalone="yes"?>
<Relationships xmlns="http://schemas.openxmlformats.org/package/2006/relationships"><Relationship Id="rId3" Type="http://schemas.openxmlformats.org/officeDocument/2006/relationships/chart" Target="../charts/chart21.xml"/><Relationship Id="rId2" Type="http://schemas.openxmlformats.org/officeDocument/2006/relationships/notesSlide" Target="../notesSlides/notesSlide104.xml"/><Relationship Id="rId1" Type="http://schemas.openxmlformats.org/officeDocument/2006/relationships/slideLayout" Target="../slideLayouts/slideLayout253.xml"/><Relationship Id="rId4" Type="http://schemas.openxmlformats.org/officeDocument/2006/relationships/image" Target="../media/image358.jpeg"/></Relationships>
</file>

<file path=ppt/slides/_rels/slide402.xml.rels><?xml version="1.0" encoding="UTF-8" standalone="yes"?>
<Relationships xmlns="http://schemas.openxmlformats.org/package/2006/relationships"><Relationship Id="rId2" Type="http://schemas.openxmlformats.org/officeDocument/2006/relationships/notesSlide" Target="../notesSlides/notesSlide105.xml"/><Relationship Id="rId1" Type="http://schemas.openxmlformats.org/officeDocument/2006/relationships/slideLayout" Target="../slideLayouts/slideLayout734.xml"/></Relationships>
</file>

<file path=ppt/slides/_rels/slide403.xml.rels><?xml version="1.0" encoding="UTF-8" standalone="yes"?>
<Relationships xmlns="http://schemas.openxmlformats.org/package/2006/relationships"><Relationship Id="rId8" Type="http://schemas.openxmlformats.org/officeDocument/2006/relationships/image" Target="../media/image357.png"/><Relationship Id="rId3" Type="http://schemas.openxmlformats.org/officeDocument/2006/relationships/hyperlink" Target="http://2014.dsn.org/" TargetMode="External"/><Relationship Id="rId7" Type="http://schemas.openxmlformats.org/officeDocument/2006/relationships/hyperlink" Target="http://www.zdnet.com/how-good-does-memory-need-to-be-7000031853/" TargetMode="External"/><Relationship Id="rId2" Type="http://schemas.openxmlformats.org/officeDocument/2006/relationships/hyperlink" Target="http://users.ece.cmu.edu/~omutlu/pub/heterogeneous-reliability-memory-for-data-centers_dsn14.pdf" TargetMode="External"/><Relationship Id="rId1" Type="http://schemas.openxmlformats.org/officeDocument/2006/relationships/slideLayout" Target="../slideLayouts/slideLayout2.xml"/><Relationship Id="rId6" Type="http://schemas.openxmlformats.org/officeDocument/2006/relationships/hyperlink" Target="http://users.ece.cmu.edu/~omutlu/pub/heterogeneous-reliability-memory-for-data-centers_luo_dsn14-talk.pdf" TargetMode="External"/><Relationship Id="rId5" Type="http://schemas.openxmlformats.org/officeDocument/2006/relationships/hyperlink" Target="http://users.ece.cmu.edu/~omutlu/pub/heterogeneous-reliability-memory-for-data-centers_luo_dsn14-talk.pptx" TargetMode="External"/><Relationship Id="rId4" Type="http://schemas.openxmlformats.org/officeDocument/2006/relationships/hyperlink" Target="http://users.ece.cmu.edu/~omutlu/pub/heterogeneous-reliability-memory_dsn14-summary.pdf" TargetMode="External"/></Relationships>
</file>

<file path=ppt/slides/_rels/slide404.xml.rels><?xml version="1.0" encoding="UTF-8" standalone="yes"?>
<Relationships xmlns="http://schemas.openxmlformats.org/package/2006/relationships"><Relationship Id="rId1" Type="http://schemas.openxmlformats.org/officeDocument/2006/relationships/slideLayout" Target="../slideLayouts/slideLayout792.xml"/></Relationships>
</file>

<file path=ppt/slides/_rels/slide405.xml.rels><?xml version="1.0" encoding="UTF-8" standalone="yes"?>
<Relationships xmlns="http://schemas.openxmlformats.org/package/2006/relationships"><Relationship Id="rId1" Type="http://schemas.openxmlformats.org/officeDocument/2006/relationships/slideLayout" Target="../slideLayouts/slideLayout804.xml"/></Relationships>
</file>

<file path=ppt/slides/_rels/slide406.xml.rels><?xml version="1.0" encoding="UTF-8" standalone="yes"?>
<Relationships xmlns="http://schemas.openxmlformats.org/package/2006/relationships"><Relationship Id="rId3" Type="http://schemas.openxmlformats.org/officeDocument/2006/relationships/image" Target="../media/image359.png"/><Relationship Id="rId2" Type="http://schemas.openxmlformats.org/officeDocument/2006/relationships/notesSlide" Target="../notesSlides/notesSlide106.xml"/><Relationship Id="rId1" Type="http://schemas.openxmlformats.org/officeDocument/2006/relationships/slideLayout" Target="../slideLayouts/slideLayout854.xml"/><Relationship Id="rId4" Type="http://schemas.openxmlformats.org/officeDocument/2006/relationships/image" Target="../media/image360.png"/></Relationships>
</file>

<file path=ppt/slides/_rels/slide407.xml.rels><?xml version="1.0" encoding="UTF-8" standalone="yes"?>
<Relationships xmlns="http://schemas.openxmlformats.org/package/2006/relationships"><Relationship Id="rId3" Type="http://schemas.openxmlformats.org/officeDocument/2006/relationships/image" Target="../media/image361.png"/><Relationship Id="rId2" Type="http://schemas.openxmlformats.org/officeDocument/2006/relationships/notesSlide" Target="../notesSlides/notesSlide107.xml"/><Relationship Id="rId1" Type="http://schemas.openxmlformats.org/officeDocument/2006/relationships/slideLayout" Target="../slideLayouts/slideLayout854.xml"/><Relationship Id="rId4" Type="http://schemas.openxmlformats.org/officeDocument/2006/relationships/image" Target="../media/image362.png"/></Relationships>
</file>

<file path=ppt/slides/_rels/slide408.xml.rels><?xml version="1.0" encoding="UTF-8" standalone="yes"?>
<Relationships xmlns="http://schemas.openxmlformats.org/package/2006/relationships"><Relationship Id="rId3" Type="http://schemas.openxmlformats.org/officeDocument/2006/relationships/image" Target="../media/image361.png"/><Relationship Id="rId2" Type="http://schemas.openxmlformats.org/officeDocument/2006/relationships/notesSlide" Target="../notesSlides/notesSlide108.xml"/><Relationship Id="rId1" Type="http://schemas.openxmlformats.org/officeDocument/2006/relationships/slideLayout" Target="../slideLayouts/slideLayout854.xml"/><Relationship Id="rId4" Type="http://schemas.openxmlformats.org/officeDocument/2006/relationships/image" Target="../media/image363.png"/></Relationships>
</file>

<file path=ppt/slides/_rels/slide409.xml.rels><?xml version="1.0" encoding="UTF-8" standalone="yes"?>
<Relationships xmlns="http://schemas.openxmlformats.org/package/2006/relationships"><Relationship Id="rId3" Type="http://schemas.openxmlformats.org/officeDocument/2006/relationships/image" Target="../media/image364.png"/><Relationship Id="rId2" Type="http://schemas.openxmlformats.org/officeDocument/2006/relationships/notesSlide" Target="../notesSlides/notesSlide109.xml"/><Relationship Id="rId1" Type="http://schemas.openxmlformats.org/officeDocument/2006/relationships/slideLayout" Target="../slideLayouts/slideLayout854.xml"/><Relationship Id="rId4" Type="http://schemas.openxmlformats.org/officeDocument/2006/relationships/image" Target="../media/image361.png"/></Relationships>
</file>

<file path=ppt/slides/_rels/slide410.xml.rels><?xml version="1.0" encoding="UTF-8" standalone="yes"?>
<Relationships xmlns="http://schemas.openxmlformats.org/package/2006/relationships"><Relationship Id="rId3" Type="http://schemas.openxmlformats.org/officeDocument/2006/relationships/image" Target="../media/image361.png"/><Relationship Id="rId2" Type="http://schemas.openxmlformats.org/officeDocument/2006/relationships/notesSlide" Target="../notesSlides/notesSlide110.xml"/><Relationship Id="rId1" Type="http://schemas.openxmlformats.org/officeDocument/2006/relationships/slideLayout" Target="../slideLayouts/slideLayout854.xml"/></Relationships>
</file>

<file path=ppt/slides/_rels/slide411.xml.rels><?xml version="1.0" encoding="UTF-8" standalone="yes"?>
<Relationships xmlns="http://schemas.openxmlformats.org/package/2006/relationships"><Relationship Id="rId3" Type="http://schemas.openxmlformats.org/officeDocument/2006/relationships/hyperlink" Target="http://www.microarch.org/micro52/" TargetMode="External"/><Relationship Id="rId7" Type="http://schemas.openxmlformats.org/officeDocument/2006/relationships/image" Target="../media/image365.png"/><Relationship Id="rId2" Type="http://schemas.openxmlformats.org/officeDocument/2006/relationships/hyperlink" Target="https://people.inf.ethz.ch/omutlu/pub/EDEN-efficient-DNN-inference-with-approximate-memory_micro19.pdf" TargetMode="External"/><Relationship Id="rId1" Type="http://schemas.openxmlformats.org/officeDocument/2006/relationships/slideLayout" Target="../slideLayouts/slideLayout2.xml"/><Relationship Id="rId6" Type="http://schemas.openxmlformats.org/officeDocument/2006/relationships/hyperlink" Target="https://www.youtube.com/watch?v=oS-bKY75gXQ" TargetMode="External"/><Relationship Id="rId5" Type="http://schemas.openxmlformats.org/officeDocument/2006/relationships/hyperlink" Target="https://people.inf.ethz.ch/omutlu/pub/EDEN-efficient-DNN-inference-with-approximate-memory_micro19-lightning-talk.pdf" TargetMode="External"/><Relationship Id="rId4" Type="http://schemas.openxmlformats.org/officeDocument/2006/relationships/hyperlink" Target="https://people.inf.ethz.ch/omutlu/pub/EDEN-efficient-DNN-inference-with-approximate-memory_micro19-lightning-talk.pptx" TargetMode="External"/></Relationships>
</file>

<file path=ppt/slides/_rels/slide412.xml.rels><?xml version="1.0" encoding="UTF-8" standalone="yes"?>
<Relationships xmlns="http://schemas.openxmlformats.org/package/2006/relationships"><Relationship Id="rId8" Type="http://schemas.openxmlformats.org/officeDocument/2006/relationships/hyperlink" Target="https://people.inf.ethz.ch/omutlu/pub/SMASH-sparse-matrix-software-hardware-acceleration_micro19-poster.pptx" TargetMode="External"/><Relationship Id="rId3" Type="http://schemas.openxmlformats.org/officeDocument/2006/relationships/hyperlink" Target="http://www.microarch.org/micro52/" TargetMode="External"/><Relationship Id="rId7" Type="http://schemas.openxmlformats.org/officeDocument/2006/relationships/hyperlink" Target="https://people.inf.ethz.ch/omutlu/pub/SMASH-sparse-matrix-software-hardware-acceleration_micro19-lightning-talk.pdf" TargetMode="External"/><Relationship Id="rId12" Type="http://schemas.openxmlformats.org/officeDocument/2006/relationships/image" Target="../media/image366.png"/><Relationship Id="rId2" Type="http://schemas.openxmlformats.org/officeDocument/2006/relationships/hyperlink" Target="https://people.inf.ethz.ch/omutlu/pub/SMASH-sparse-matrix-software-hardware-acceleration_micro19.pdf" TargetMode="External"/><Relationship Id="rId1" Type="http://schemas.openxmlformats.org/officeDocument/2006/relationships/slideLayout" Target="../slideLayouts/slideLayout2.xml"/><Relationship Id="rId6" Type="http://schemas.openxmlformats.org/officeDocument/2006/relationships/hyperlink" Target="https://people.inf.ethz.ch/omutlu/pub/SMASH-sparse-matrix-software-hardware-acceleration_micro19-lightning-talk.pptx" TargetMode="External"/><Relationship Id="rId11" Type="http://schemas.openxmlformats.org/officeDocument/2006/relationships/hyperlink" Target="https://www.youtube.com/watch?v=LWYVQ3o_SdU" TargetMode="External"/><Relationship Id="rId5" Type="http://schemas.openxmlformats.org/officeDocument/2006/relationships/hyperlink" Target="https://people.inf.ethz.ch/omutlu/pub/SMASH-sparse-matrix-software-hardware-acceleration_micro19-talk.pdf" TargetMode="External"/><Relationship Id="rId10" Type="http://schemas.openxmlformats.org/officeDocument/2006/relationships/hyperlink" Target="https://www.youtube.com/watch?v=VN0PQ5zgLGg" TargetMode="External"/><Relationship Id="rId4" Type="http://schemas.openxmlformats.org/officeDocument/2006/relationships/hyperlink" Target="https://people.inf.ethz.ch/omutlu/pub/SMASH-sparse-matrix-software-hardware-acceleration_micro19-talk.pptx" TargetMode="External"/><Relationship Id="rId9" Type="http://schemas.openxmlformats.org/officeDocument/2006/relationships/hyperlink" Target="https://people.inf.ethz.ch/omutlu/pub/SMASH-sparse-matrix-software-hardware-acceleration_micro19-poster.pdf" TargetMode="External"/></Relationships>
</file>

<file path=ppt/slides/_rels/slide413.xml.rels><?xml version="1.0" encoding="UTF-8" standalone="yes"?>
<Relationships xmlns="http://schemas.openxmlformats.org/package/2006/relationships"><Relationship Id="rId8" Type="http://schemas.openxmlformats.org/officeDocument/2006/relationships/hyperlink" Target="https://people.inf.ethz.ch/omutlu/pub/VBI-virtual-block-interface_isca20-ARM-Research-Summit-poster.pptx" TargetMode="External"/><Relationship Id="rId13" Type="http://schemas.openxmlformats.org/officeDocument/2006/relationships/image" Target="../media/image367.png"/><Relationship Id="rId3" Type="http://schemas.openxmlformats.org/officeDocument/2006/relationships/hyperlink" Target="http://iscaconf.org/isca2020/" TargetMode="External"/><Relationship Id="rId7" Type="http://schemas.openxmlformats.org/officeDocument/2006/relationships/hyperlink" Target="https://people.inf.ethz.ch/omutlu/pub/VBI-virtual-block-interface_isca20-lightning-talk.pdf" TargetMode="External"/><Relationship Id="rId12" Type="http://schemas.openxmlformats.org/officeDocument/2006/relationships/hyperlink" Target="https://www.youtube.com/watch?v=PPR7YrBi7IQ" TargetMode="External"/><Relationship Id="rId2" Type="http://schemas.openxmlformats.org/officeDocument/2006/relationships/hyperlink" Target="https://people.inf.ethz.ch/omutlu/pub/VBI-virtual-block-interface_isca20.pdf" TargetMode="External"/><Relationship Id="rId1" Type="http://schemas.openxmlformats.org/officeDocument/2006/relationships/slideLayout" Target="../slideLayouts/slideLayout2.xml"/><Relationship Id="rId6" Type="http://schemas.openxmlformats.org/officeDocument/2006/relationships/hyperlink" Target="https://people.inf.ethz.ch/omutlu/pub/VBI-virtual-block-interface_isca20-lightning-talk.pptx" TargetMode="External"/><Relationship Id="rId11" Type="http://schemas.openxmlformats.org/officeDocument/2006/relationships/hyperlink" Target="https://youtu.be/04l-Zlaue0k" TargetMode="External"/><Relationship Id="rId5" Type="http://schemas.openxmlformats.org/officeDocument/2006/relationships/hyperlink" Target="https://people.inf.ethz.ch/omutlu/pub/VBI-virtual-block-interface_isca20-talk.pdf" TargetMode="External"/><Relationship Id="rId10" Type="http://schemas.openxmlformats.org/officeDocument/2006/relationships/hyperlink" Target="https://www.youtube.com/watch?v=7c6LgVrCwPo" TargetMode="External"/><Relationship Id="rId4" Type="http://schemas.openxmlformats.org/officeDocument/2006/relationships/hyperlink" Target="https://people.inf.ethz.ch/omutlu/pub/VBI-virtual-block-interface_isca20-talk.pptx" TargetMode="External"/><Relationship Id="rId9" Type="http://schemas.openxmlformats.org/officeDocument/2006/relationships/hyperlink" Target="https://people.inf.ethz.ch/omutlu/pub/VBI-virtual-block-interface_isca20-ARM-Research-Summit-poster.pdf" TargetMode="External"/></Relationships>
</file>

<file path=ppt/slides/_rels/slide414.xml.rels><?xml version="1.0" encoding="UTF-8" standalone="yes"?>
<Relationships xmlns="http://schemas.openxmlformats.org/package/2006/relationships"><Relationship Id="rId8" Type="http://schemas.openxmlformats.org/officeDocument/2006/relationships/hyperlink" Target="https://www.youtube.com/watch?v=xMiuqUyjkk0" TargetMode="External"/><Relationship Id="rId3" Type="http://schemas.openxmlformats.org/officeDocument/2006/relationships/hyperlink" Target="https://www.fpl2020.org/" TargetMode="External"/><Relationship Id="rId7" Type="http://schemas.openxmlformats.org/officeDocument/2006/relationships/hyperlink" Target="https://people.inf.ethz.ch/omutlu/pub/NERO-near-memory-stencil-acceleration-for-weather_fpl20-lightning-talk.pdf" TargetMode="External"/><Relationship Id="rId2" Type="http://schemas.openxmlformats.org/officeDocument/2006/relationships/hyperlink" Target="https://people.inf.ethz.ch/omutlu/pub/NERO-near-memory-stencil-acceleration-for-weather_fpl20.pdf" TargetMode="External"/><Relationship Id="rId1" Type="http://schemas.openxmlformats.org/officeDocument/2006/relationships/slideLayout" Target="../slideLayouts/slideLayout592.xml"/><Relationship Id="rId6" Type="http://schemas.openxmlformats.org/officeDocument/2006/relationships/hyperlink" Target="https://people.inf.ethz.ch/omutlu/pub/NERO-near-memory-stencil-acceleration-for-weather_fpl20-lightning-talk.pptx" TargetMode="External"/><Relationship Id="rId5" Type="http://schemas.openxmlformats.org/officeDocument/2006/relationships/hyperlink" Target="https://people.inf.ethz.ch/omutlu/pub/NERO-near-memory-stencil-acceleration-for-weather_fpl20-talk.pdf" TargetMode="External"/><Relationship Id="rId4" Type="http://schemas.openxmlformats.org/officeDocument/2006/relationships/hyperlink" Target="https://people.inf.ethz.ch/omutlu/pub/NERO-near-memory-stencil-acceleration-for-weather_fpl20-talk.pptx" TargetMode="External"/><Relationship Id="rId9" Type="http://schemas.openxmlformats.org/officeDocument/2006/relationships/image" Target="../media/image207.png"/></Relationships>
</file>

<file path=ppt/slides/_rels/slide415.xml.rels><?xml version="1.0" encoding="UTF-8" standalone="yes"?>
<Relationships xmlns="http://schemas.openxmlformats.org/package/2006/relationships"><Relationship Id="rId8" Type="http://schemas.openxmlformats.org/officeDocument/2006/relationships/image" Target="../media/image208.png"/><Relationship Id="rId3" Type="http://schemas.openxmlformats.org/officeDocument/2006/relationships/hyperlink" Target="http://www.iccd-conf.com/" TargetMode="External"/><Relationship Id="rId7" Type="http://schemas.openxmlformats.org/officeDocument/2006/relationships/hyperlink" Target="https://github.com/CMU-SAFARI/NATSA" TargetMode="External"/><Relationship Id="rId2" Type="http://schemas.openxmlformats.org/officeDocument/2006/relationships/hyperlink" Target="https://people.inf.ethz.ch/omutlu/pub/NATSA_time-series-analysis-near-data_iccd20.pdf" TargetMode="External"/><Relationship Id="rId1" Type="http://schemas.openxmlformats.org/officeDocument/2006/relationships/slideLayout" Target="../slideLayouts/slideLayout592.xml"/><Relationship Id="rId6" Type="http://schemas.openxmlformats.org/officeDocument/2006/relationships/hyperlink" Target="https://www.youtube.com/watch?v=PwhtSAVa_W4" TargetMode="External"/><Relationship Id="rId5" Type="http://schemas.openxmlformats.org/officeDocument/2006/relationships/hyperlink" Target="https://people.inf.ethz.ch/omutlu/pub/NATSA_time-series-analysis-near-data_iccd20-talk.pdf" TargetMode="External"/><Relationship Id="rId4" Type="http://schemas.openxmlformats.org/officeDocument/2006/relationships/hyperlink" Target="https://people.inf.ethz.ch/omutlu/pub/NATSA_time-series-analysis-near-data_iccd20-talk.pptx" TargetMode="External"/></Relationships>
</file>

<file path=ppt/slides/_rels/slide416.xml.rels><?xml version="1.0" encoding="UTF-8" standalone="yes"?>
<Relationships xmlns="http://schemas.openxmlformats.org/package/2006/relationships"><Relationship Id="rId3" Type="http://schemas.openxmlformats.org/officeDocument/2006/relationships/hyperlink" Target="http://www.computer.org/micro/" TargetMode="External"/><Relationship Id="rId2" Type="http://schemas.openxmlformats.org/officeDocument/2006/relationships/hyperlink" Target="https://arxiv.org/pdf/2106.06433.pdf" TargetMode="External"/><Relationship Id="rId1" Type="http://schemas.openxmlformats.org/officeDocument/2006/relationships/slideLayout" Target="../slideLayouts/slideLayout592.xml"/><Relationship Id="rId4" Type="http://schemas.openxmlformats.org/officeDocument/2006/relationships/image" Target="../media/image53.png"/></Relationships>
</file>

<file path=ppt/slides/_rels/slide417.xml.rels><?xml version="1.0" encoding="UTF-8" standalone="yes"?>
<Relationships xmlns="http://schemas.openxmlformats.org/package/2006/relationships"><Relationship Id="rId3" Type="http://schemas.openxmlformats.org/officeDocument/2006/relationships/hyperlink" Target="http://www.iccd-conf.com/" TargetMode="External"/><Relationship Id="rId2" Type="http://schemas.openxmlformats.org/officeDocument/2006/relationships/hyperlink" Target="https://users.ece.cmu.edu/~omutlu/pub/in-memory-pointer-chasing-accelerator_iccd16.pdf" TargetMode="External"/><Relationship Id="rId1" Type="http://schemas.openxmlformats.org/officeDocument/2006/relationships/slideLayout" Target="../slideLayouts/slideLayout592.xml"/><Relationship Id="rId4" Type="http://schemas.openxmlformats.org/officeDocument/2006/relationships/image" Target="../media/image203.png"/></Relationships>
</file>

<file path=ppt/slides/_rels/slide418.xml.rels><?xml version="1.0" encoding="UTF-8" standalone="yes"?>
<Relationships xmlns="http://schemas.openxmlformats.org/package/2006/relationships"><Relationship Id="rId8" Type="http://schemas.openxmlformats.org/officeDocument/2006/relationships/hyperlink" Target="https://people.inf.ethz.ch/omutlu/pub/GenASM-approximate-string-matching-framework-for-genome-analysis_micro20-talk.pptx" TargetMode="External"/><Relationship Id="rId3" Type="http://schemas.openxmlformats.org/officeDocument/2006/relationships/hyperlink" Target="http://www.microarch.org/micro53/" TargetMode="External"/><Relationship Id="rId7" Type="http://schemas.openxmlformats.org/officeDocument/2006/relationships/hyperlink" Target="https://www.youtube.com/watch?v=srQVqPJFqjo" TargetMode="External"/><Relationship Id="rId2" Type="http://schemas.openxmlformats.org/officeDocument/2006/relationships/hyperlink" Target="https://people.inf.ethz.ch/omutlu/pub/GenASM-approximate-string-matching-framework-for-genome-analysis_micro20.pdf" TargetMode="External"/><Relationship Id="rId1" Type="http://schemas.openxmlformats.org/officeDocument/2006/relationships/slideLayout" Target="../slideLayouts/slideLayout615.xml"/><Relationship Id="rId6" Type="http://schemas.openxmlformats.org/officeDocument/2006/relationships/hyperlink" Target="https://people.inf.ethz.ch/omutlu/pub/GenASM-approximate-string-matching-framework-for-genome-analysis_micro20-lightning-talk.pdf" TargetMode="External"/><Relationship Id="rId5" Type="http://schemas.openxmlformats.org/officeDocument/2006/relationships/hyperlink" Target="https://people.inf.ethz.ch/omutlu/pub/GenASM-approximate-string-matching-framework-for-genome-analysis_micro20-lightning-talk.pptx" TargetMode="External"/><Relationship Id="rId10" Type="http://schemas.openxmlformats.org/officeDocument/2006/relationships/image" Target="../media/image58.png"/><Relationship Id="rId4" Type="http://schemas.openxmlformats.org/officeDocument/2006/relationships/hyperlink" Target="https://www.youtube.com/watch?v=nJs3RRnvk_k" TargetMode="External"/><Relationship Id="rId9" Type="http://schemas.openxmlformats.org/officeDocument/2006/relationships/hyperlink" Target="https://people.inf.ethz.ch/omutlu/pub/GenASM-approximate-string-matching-framework-for-genome-analysis_micro20-talk.pdf" TargetMode="External"/></Relationships>
</file>

<file path=ppt/slides/_rels/slide419.xml.rels><?xml version="1.0" encoding="UTF-8" standalone="yes"?>
<Relationships xmlns="http://schemas.openxmlformats.org/package/2006/relationships"><Relationship Id="rId3" Type="http://schemas.openxmlformats.org/officeDocument/2006/relationships/hyperlink" Target="http://www.computer.org/micro/" TargetMode="External"/><Relationship Id="rId7" Type="http://schemas.openxmlformats.org/officeDocument/2006/relationships/image" Target="../media/image51.png"/><Relationship Id="rId2" Type="http://schemas.openxmlformats.org/officeDocument/2006/relationships/hyperlink" Target="https://people.inf.ethz.ch/omutlu/pub/AcceleratingGenomeAnalysis_ieeemicro20.pdf" TargetMode="External"/><Relationship Id="rId1" Type="http://schemas.openxmlformats.org/officeDocument/2006/relationships/slideLayout" Target="../slideLayouts/slideLayout2.xml"/><Relationship Id="rId6" Type="http://schemas.openxmlformats.org/officeDocument/2006/relationships/hyperlink" Target="https://www.youtube.com/watch?v=hPnSmfwu2-A" TargetMode="External"/><Relationship Id="rId5" Type="http://schemas.openxmlformats.org/officeDocument/2006/relationships/hyperlink" Target="https://people.inf.ethz.ch/omutlu/pub/onur-AcceleratingGenomeAnalysis-AACBB-Keynote-Feb-16-2019-FINAL.pdf" TargetMode="External"/><Relationship Id="rId4" Type="http://schemas.openxmlformats.org/officeDocument/2006/relationships/hyperlink" Target="https://people.inf.ethz.ch/omutlu/pub/onur-AcceleratingGenomeAnalysis-AACBB-Keynote-Feb-16-2019-FINAL.pptx" TargetMode="External"/></Relationships>
</file>

<file path=ppt/slides/_rels/slide4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3.xml.rels><?xml version="1.0" encoding="UTF-8" standalone="yes"?>
<Relationships xmlns="http://schemas.openxmlformats.org/package/2006/relationships"><Relationship Id="rId2" Type="http://schemas.openxmlformats.org/officeDocument/2006/relationships/image" Target="../media/image368.png"/><Relationship Id="rId1" Type="http://schemas.openxmlformats.org/officeDocument/2006/relationships/slideLayout" Target="../slideLayouts/slideLayout236.xml"/></Relationships>
</file>

<file path=ppt/slides/_rels/slide424.xml.rels><?xml version="1.0" encoding="UTF-8" standalone="yes"?>
<Relationships xmlns="http://schemas.openxmlformats.org/package/2006/relationships"><Relationship Id="rId3" Type="http://schemas.openxmlformats.org/officeDocument/2006/relationships/image" Target="../media/image369.png"/><Relationship Id="rId2" Type="http://schemas.openxmlformats.org/officeDocument/2006/relationships/image" Target="../media/image368.png"/><Relationship Id="rId1" Type="http://schemas.openxmlformats.org/officeDocument/2006/relationships/slideLayout" Target="../slideLayouts/slideLayout236.xml"/></Relationships>
</file>

<file path=ppt/slides/_rels/slide425.xml.rels><?xml version="1.0" encoding="UTF-8" standalone="yes"?>
<Relationships xmlns="http://schemas.openxmlformats.org/package/2006/relationships"><Relationship Id="rId3" Type="http://schemas.openxmlformats.org/officeDocument/2006/relationships/image" Target="../media/image369.png"/><Relationship Id="rId2" Type="http://schemas.openxmlformats.org/officeDocument/2006/relationships/image" Target="../media/image368.png"/><Relationship Id="rId1" Type="http://schemas.openxmlformats.org/officeDocument/2006/relationships/slideLayout" Target="../slideLayouts/slideLayout236.xml"/><Relationship Id="rId4" Type="http://schemas.openxmlformats.org/officeDocument/2006/relationships/image" Target="../media/image370.png"/></Relationships>
</file>

<file path=ppt/slides/_rels/slide426.xml.rels><?xml version="1.0" encoding="UTF-8" standalone="yes"?>
<Relationships xmlns="http://schemas.openxmlformats.org/package/2006/relationships"><Relationship Id="rId2" Type="http://schemas.openxmlformats.org/officeDocument/2006/relationships/image" Target="../media/image371.png"/><Relationship Id="rId1" Type="http://schemas.openxmlformats.org/officeDocument/2006/relationships/slideLayout" Target="../slideLayouts/slideLayout653.xml"/></Relationships>
</file>

<file path=ppt/slides/_rels/slide427.xml.rels><?xml version="1.0" encoding="UTF-8" standalone="yes"?>
<Relationships xmlns="http://schemas.openxmlformats.org/package/2006/relationships"><Relationship Id="rId3" Type="http://schemas.openxmlformats.org/officeDocument/2006/relationships/image" Target="../media/image373.png"/><Relationship Id="rId2" Type="http://schemas.openxmlformats.org/officeDocument/2006/relationships/image" Target="../media/image372.png"/><Relationship Id="rId1" Type="http://schemas.openxmlformats.org/officeDocument/2006/relationships/slideLayout" Target="../slideLayouts/slideLayout653.xml"/></Relationships>
</file>

<file path=ppt/slides/_rels/slide428.xml.rels><?xml version="1.0" encoding="UTF-8" standalone="yes"?>
<Relationships xmlns="http://schemas.openxmlformats.org/package/2006/relationships"><Relationship Id="rId2" Type="http://schemas.openxmlformats.org/officeDocument/2006/relationships/image" Target="../media/image374.jpeg"/><Relationship Id="rId1" Type="http://schemas.openxmlformats.org/officeDocument/2006/relationships/slideLayout" Target="../slideLayouts/slideLayout236.xml"/></Relationships>
</file>

<file path=ppt/slides/_rels/slide429.xml.rels><?xml version="1.0" encoding="UTF-8" standalone="yes"?>
<Relationships xmlns="http://schemas.openxmlformats.org/package/2006/relationships"><Relationship Id="rId2" Type="http://schemas.openxmlformats.org/officeDocument/2006/relationships/image" Target="../media/image375.jpeg"/><Relationship Id="rId1" Type="http://schemas.openxmlformats.org/officeDocument/2006/relationships/slideLayout" Target="../slideLayouts/slideLayout236.xml"/></Relationships>
</file>

<file path=ppt/slides/_rels/slide430.xml.rels><?xml version="1.0" encoding="UTF-8" standalone="yes"?>
<Relationships xmlns="http://schemas.openxmlformats.org/package/2006/relationships"><Relationship Id="rId3" Type="http://schemas.openxmlformats.org/officeDocument/2006/relationships/image" Target="../media/image377.jpeg"/><Relationship Id="rId2" Type="http://schemas.openxmlformats.org/officeDocument/2006/relationships/image" Target="../media/image376.jpeg"/><Relationship Id="rId1" Type="http://schemas.openxmlformats.org/officeDocument/2006/relationships/slideLayout" Target="../slideLayouts/slideLayout653.xml"/></Relationships>
</file>

<file path=ppt/slides/_rels/slide431.xml.rels><?xml version="1.0" encoding="UTF-8" standalone="yes"?>
<Relationships xmlns="http://schemas.openxmlformats.org/package/2006/relationships"><Relationship Id="rId2" Type="http://schemas.openxmlformats.org/officeDocument/2006/relationships/image" Target="../media/image378.jpeg"/><Relationship Id="rId1" Type="http://schemas.openxmlformats.org/officeDocument/2006/relationships/slideLayout" Target="../slideLayouts/slideLayout665.xml"/></Relationships>
</file>

<file path=ppt/slides/_rels/slide432.xml.rels><?xml version="1.0" encoding="UTF-8" standalone="yes"?>
<Relationships xmlns="http://schemas.openxmlformats.org/package/2006/relationships"><Relationship Id="rId3" Type="http://schemas.openxmlformats.org/officeDocument/2006/relationships/image" Target="../media/image380.jpeg"/><Relationship Id="rId2" Type="http://schemas.openxmlformats.org/officeDocument/2006/relationships/image" Target="../media/image379.jpeg"/><Relationship Id="rId1" Type="http://schemas.openxmlformats.org/officeDocument/2006/relationships/slideLayout" Target="../slideLayouts/slideLayout236.xml"/><Relationship Id="rId4" Type="http://schemas.openxmlformats.org/officeDocument/2006/relationships/hyperlink" Target="https://commons.wikimedia.org/w/index.php?curid=31493356" TargetMode="External"/></Relationships>
</file>

<file path=ppt/slides/_rels/slide433.xml.rels><?xml version="1.0" encoding="UTF-8" standalone="yes"?>
<Relationships xmlns="http://schemas.openxmlformats.org/package/2006/relationships"><Relationship Id="rId3" Type="http://schemas.openxmlformats.org/officeDocument/2006/relationships/image" Target="../media/image382.png"/><Relationship Id="rId2" Type="http://schemas.openxmlformats.org/officeDocument/2006/relationships/image" Target="../media/image381.png"/><Relationship Id="rId1" Type="http://schemas.openxmlformats.org/officeDocument/2006/relationships/slideLayout" Target="../slideLayouts/slideLayout653.xml"/></Relationships>
</file>

<file path=ppt/slides/_rels/slide434.xml.rels><?xml version="1.0" encoding="UTF-8" standalone="yes"?>
<Relationships xmlns="http://schemas.openxmlformats.org/package/2006/relationships"><Relationship Id="rId2" Type="http://schemas.openxmlformats.org/officeDocument/2006/relationships/image" Target="../media/image286.jpeg"/><Relationship Id="rId1" Type="http://schemas.openxmlformats.org/officeDocument/2006/relationships/slideLayout" Target="../slideLayouts/slideLayout653.xml"/></Relationships>
</file>

<file path=ppt/slides/_rels/slide435.xml.rels><?xml version="1.0" encoding="UTF-8" standalone="yes"?>
<Relationships xmlns="http://schemas.openxmlformats.org/package/2006/relationships"><Relationship Id="rId2" Type="http://schemas.openxmlformats.org/officeDocument/2006/relationships/notesSlide" Target="../notesSlides/notesSlide111.xml"/><Relationship Id="rId1" Type="http://schemas.openxmlformats.org/officeDocument/2006/relationships/slideLayout" Target="../slideLayouts/slideLayout124.xml"/></Relationships>
</file>

<file path=ppt/slides/_rels/slide436.xml.rels><?xml version="1.0" encoding="UTF-8" standalone="yes"?>
<Relationships xmlns="http://schemas.openxmlformats.org/package/2006/relationships"><Relationship Id="rId2" Type="http://schemas.openxmlformats.org/officeDocument/2006/relationships/notesSlide" Target="../notesSlides/notesSlide112.xml"/><Relationship Id="rId1" Type="http://schemas.openxmlformats.org/officeDocument/2006/relationships/slideLayout" Target="../slideLayouts/slideLayout625.xml"/></Relationships>
</file>

<file path=ppt/slides/_rels/slide437.xml.rels><?xml version="1.0" encoding="UTF-8" standalone="yes"?>
<Relationships xmlns="http://schemas.openxmlformats.org/package/2006/relationships"><Relationship Id="rId3" Type="http://schemas.openxmlformats.org/officeDocument/2006/relationships/hyperlink" Target="mailto:omutlu@gmail.com" TargetMode="External"/><Relationship Id="rId2" Type="http://schemas.openxmlformats.org/officeDocument/2006/relationships/hyperlink" Target="https://people.inf.ethz.ch/omutlu/" TargetMode="External"/><Relationship Id="rId1" Type="http://schemas.openxmlformats.org/officeDocument/2006/relationships/slideLayout" Target="../slideLayouts/slideLayout677.xml"/><Relationship Id="rId5" Type="http://schemas.openxmlformats.org/officeDocument/2006/relationships/image" Target="../media/image383.png"/><Relationship Id="rId4" Type="http://schemas.openxmlformats.org/officeDocument/2006/relationships/hyperlink" Target="https://people.inf.ethz.ch/omutlu/projects.htm" TargetMode="External"/></Relationships>
</file>

<file path=ppt/slides/_rels/slide438.xml.rels><?xml version="1.0" encoding="UTF-8" standalone="yes"?>
<Relationships xmlns="http://schemas.openxmlformats.org/package/2006/relationships"><Relationship Id="rId8" Type="http://schemas.openxmlformats.org/officeDocument/2006/relationships/image" Target="../media/image120.jpeg"/><Relationship Id="rId3" Type="http://schemas.openxmlformats.org/officeDocument/2006/relationships/image" Target="../media/image384.png"/><Relationship Id="rId7" Type="http://schemas.openxmlformats.org/officeDocument/2006/relationships/image" Target="../media/image387.jpeg"/><Relationship Id="rId2" Type="http://schemas.openxmlformats.org/officeDocument/2006/relationships/notesSlide" Target="../notesSlides/notesSlide113.xml"/><Relationship Id="rId1" Type="http://schemas.openxmlformats.org/officeDocument/2006/relationships/slideLayout" Target="../slideLayouts/slideLayout6.xml"/><Relationship Id="rId6" Type="http://schemas.openxmlformats.org/officeDocument/2006/relationships/image" Target="../media/image386.png"/><Relationship Id="rId5" Type="http://schemas.openxmlformats.org/officeDocument/2006/relationships/image" Target="../media/image385.jpeg"/><Relationship Id="rId10" Type="http://schemas.openxmlformats.org/officeDocument/2006/relationships/image" Target="../media/image388.png"/><Relationship Id="rId4" Type="http://schemas.microsoft.com/office/2007/relationships/hdphoto" Target="../media/hdphoto4.wdp"/><Relationship Id="rId9" Type="http://schemas.openxmlformats.org/officeDocument/2006/relationships/image" Target="../media/image121.png"/></Relationships>
</file>

<file path=ppt/slides/_rels/slide439.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4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3.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389.png"/><Relationship Id="rId1" Type="http://schemas.openxmlformats.org/officeDocument/2006/relationships/slideLayout" Target="../slideLayouts/slideLayout689.xml"/><Relationship Id="rId6" Type="http://schemas.openxmlformats.org/officeDocument/2006/relationships/hyperlink" Target="https://safari.ethz.ch/safari-newsletter-april-2020/" TargetMode="External"/><Relationship Id="rId5" Type="http://schemas.openxmlformats.org/officeDocument/2006/relationships/image" Target="../media/image390.jpeg"/><Relationship Id="rId4" Type="http://schemas.openxmlformats.org/officeDocument/2006/relationships/hyperlink" Target="http://www.safari.ethz.ch/" TargetMode="External"/></Relationships>
</file>

<file path=ppt/slides/_rels/slide444.xml.rels><?xml version="1.0" encoding="UTF-8" standalone="yes"?>
<Relationships xmlns="http://schemas.openxmlformats.org/package/2006/relationships"><Relationship Id="rId3" Type="http://schemas.openxmlformats.org/officeDocument/2006/relationships/image" Target="../media/image305.png"/><Relationship Id="rId2" Type="http://schemas.openxmlformats.org/officeDocument/2006/relationships/hyperlink" Target="https://safari.ethz.ch/safari-newsletter-april-2020/" TargetMode="External"/><Relationship Id="rId1" Type="http://schemas.openxmlformats.org/officeDocument/2006/relationships/slideLayout" Target="../slideLayouts/slideLayout569.xml"/></Relationships>
</file>

<file path=ppt/slides/_rels/slide445.xml.rels><?xml version="1.0" encoding="UTF-8" standalone="yes"?>
<Relationships xmlns="http://schemas.openxmlformats.org/package/2006/relationships"><Relationship Id="rId3" Type="http://schemas.openxmlformats.org/officeDocument/2006/relationships/image" Target="../media/image306.png"/><Relationship Id="rId2" Type="http://schemas.openxmlformats.org/officeDocument/2006/relationships/hyperlink" Target="https://safari.ethz.ch/safari-newsletter-january-2021/" TargetMode="External"/><Relationship Id="rId1" Type="http://schemas.openxmlformats.org/officeDocument/2006/relationships/slideLayout" Target="../slideLayouts/slideLayout569.xml"/></Relationships>
</file>

<file path=ppt/slides/_rels/slide446.xml.rels><?xml version="1.0" encoding="UTF-8" standalone="yes"?>
<Relationships xmlns="http://schemas.openxmlformats.org/package/2006/relationships"><Relationship Id="rId3" Type="http://schemas.openxmlformats.org/officeDocument/2006/relationships/image" Target="../media/image290.png"/><Relationship Id="rId2" Type="http://schemas.openxmlformats.org/officeDocument/2006/relationships/hyperlink" Target="https://safari.ethz.ch/safari-newsletter-december-2021/" TargetMode="External"/><Relationship Id="rId1" Type="http://schemas.openxmlformats.org/officeDocument/2006/relationships/slideLayout" Target="../slideLayouts/slideLayout569.xml"/></Relationships>
</file>

<file path=ppt/slides/_rels/slide447.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hyperlink" Target="https://people.inf.ethz.ch/omutlu/projects.htm" TargetMode="External"/><Relationship Id="rId1" Type="http://schemas.openxmlformats.org/officeDocument/2006/relationships/slideLayout" Target="../slideLayouts/slideLayout693.xml"/></Relationships>
</file>

<file path=ppt/slides/_rels/slide448.xml.rels><?xml version="1.0" encoding="UTF-8" standalone="yes"?>
<Relationships xmlns="http://schemas.openxmlformats.org/package/2006/relationships"><Relationship Id="rId3" Type="http://schemas.openxmlformats.org/officeDocument/2006/relationships/image" Target="../media/image391.png"/><Relationship Id="rId2" Type="http://schemas.openxmlformats.org/officeDocument/2006/relationships/hyperlink" Target="https://github.com/CMU-SAFARI/" TargetMode="External"/><Relationship Id="rId1" Type="http://schemas.openxmlformats.org/officeDocument/2006/relationships/slideLayout" Target="../slideLayouts/slideLayout569.xml"/></Relationships>
</file>

<file path=ppt/slides/_rels/slide449.xml.rels><?xml version="1.0" encoding="UTF-8" standalone="yes"?>
<Relationships xmlns="http://schemas.openxmlformats.org/package/2006/relationships"><Relationship Id="rId2" Type="http://schemas.openxmlformats.org/officeDocument/2006/relationships/hyperlink" Target="https://safari.ethz.ch/safari-alumni/" TargetMode="External"/><Relationship Id="rId1" Type="http://schemas.openxmlformats.org/officeDocument/2006/relationships/slideLayout" Target="../slideLayouts/slideLayout707.xml"/></Relationships>
</file>

<file path=ppt/slides/_rels/slide450.xml.rels><?xml version="1.0" encoding="UTF-8" standalone="yes"?>
<Relationships xmlns="http://schemas.openxmlformats.org/package/2006/relationships"><Relationship Id="rId1" Type="http://schemas.openxmlformats.org/officeDocument/2006/relationships/slideLayout" Target="../slideLayouts/slideLayout707.xml"/></Relationships>
</file>

<file path=ppt/slides/_rels/slide451.xml.rels><?xml version="1.0" encoding="UTF-8" standalone="yes"?>
<Relationships xmlns="http://schemas.openxmlformats.org/package/2006/relationships"><Relationship Id="rId1" Type="http://schemas.openxmlformats.org/officeDocument/2006/relationships/slideLayout" Target="../slideLayouts/slideLayout615.xml"/></Relationships>
</file>

<file path=ppt/slides/_rels/slide452.xml.rels><?xml version="1.0" encoding="UTF-8" standalone="yes"?>
<Relationships xmlns="http://schemas.openxmlformats.org/package/2006/relationships"><Relationship Id="rId1" Type="http://schemas.openxmlformats.org/officeDocument/2006/relationships/slideLayout" Target="../slideLayouts/slideLayout780.xml"/></Relationships>
</file>

<file path=ppt/slides/_rels/slide453.xml.rels><?xml version="1.0" encoding="UTF-8" standalone="yes"?>
<Relationships xmlns="http://schemas.openxmlformats.org/package/2006/relationships"><Relationship Id="rId1" Type="http://schemas.openxmlformats.org/officeDocument/2006/relationships/slideLayout" Target="../slideLayouts/slideLayout718.xml"/></Relationships>
</file>

<file path=ppt/slides/_rels/slide454.xml.rels><?xml version="1.0" encoding="UTF-8" standalone="yes"?>
<Relationships xmlns="http://schemas.openxmlformats.org/package/2006/relationships"><Relationship Id="rId1" Type="http://schemas.openxmlformats.org/officeDocument/2006/relationships/slideLayout" Target="../slideLayouts/slideLayout718.xml"/></Relationships>
</file>

<file path=ppt/slides/_rels/slide455.xml.rels><?xml version="1.0" encoding="UTF-8" standalone="yes"?>
<Relationships xmlns="http://schemas.openxmlformats.org/package/2006/relationships"><Relationship Id="rId8" Type="http://schemas.openxmlformats.org/officeDocument/2006/relationships/hyperlink" Target="https://www.youtube.com/watch?v=sgd7PHQQ1AI&amp;list=PL5Q2soXY2Zi8D_5MGV6EnXEJHnV2YFBJl&amp;index=39" TargetMode="External"/><Relationship Id="rId3" Type="http://schemas.openxmlformats.org/officeDocument/2006/relationships/hyperlink" Target="https://www.youtube.com/watch?v=kgiZlSOcGFM&amp;list=PL5Q2soXY2Zi8D_5MGV6EnXEJHnV2YFBJl&amp;index=1" TargetMode="External"/><Relationship Id="rId7" Type="http://schemas.openxmlformats.org/officeDocument/2006/relationships/hyperlink" Target="https://www.youtube.com/watch?v=c6_LgzuNdkw&amp;list=PL5Q2soXY2Zi8D_5MGV6EnXEJHnV2YFBJl&amp;index=25" TargetMode="External"/><Relationship Id="rId2" Type="http://schemas.openxmlformats.org/officeDocument/2006/relationships/hyperlink" Target="https://www.youtube.com/onurmutlulectures" TargetMode="External"/><Relationship Id="rId1" Type="http://schemas.openxmlformats.org/officeDocument/2006/relationships/slideLayout" Target="../slideLayouts/slideLayout479.xml"/><Relationship Id="rId6" Type="http://schemas.openxmlformats.org/officeDocument/2006/relationships/hyperlink" Target="https://www.youtube.com/watch?v=F7xZLNMIY1E&amp;list=PL5Q2soXY2Zi8D_5MGV6EnXEJHnV2YFBJl&amp;index=3" TargetMode="External"/><Relationship Id="rId5" Type="http://schemas.openxmlformats.org/officeDocument/2006/relationships/hyperlink" Target="https://www.youtube.com/watch?v=r7sn41lH-4A&amp;list=PL5Q2soXY2Zi8D_5MGV6EnXEJHnV2YFBJl&amp;index=41" TargetMode="External"/><Relationship Id="rId4" Type="http://schemas.openxmlformats.org/officeDocument/2006/relationships/hyperlink" Target="https://www.youtube.com/watch?v=njX_14584Jw&amp;list=PL5Q2soXY2Zi8D_5MGV6EnXEJHnV2YFBJl&amp;index=16" TargetMode="External"/></Relationships>
</file>

<file path=ppt/slides/_rels/slide456.xml.rels><?xml version="1.0" encoding="UTF-8" standalone="yes"?>
<Relationships xmlns="http://schemas.openxmlformats.org/package/2006/relationships"><Relationship Id="rId3" Type="http://schemas.openxmlformats.org/officeDocument/2006/relationships/hyperlink" Target="https://www.youtube.com/watch?v=c3mPdZA-Fmc&amp;list=PL5Q2soXY2Zi9xidyIgBxUz7xRPS-wisBN" TargetMode="External"/><Relationship Id="rId2" Type="http://schemas.openxmlformats.org/officeDocument/2006/relationships/hyperlink" Target="https://www.youtube.com/watch?v=LbC0EZY8yw4&amp;list=PL5Q2soXY2Zi_uej3aY39YB5pfW4SJ7LlN" TargetMode="External"/><Relationship Id="rId1" Type="http://schemas.openxmlformats.org/officeDocument/2006/relationships/slideLayout" Target="../slideLayouts/slideLayout479.xml"/><Relationship Id="rId5" Type="http://schemas.openxmlformats.org/officeDocument/2006/relationships/hyperlink" Target="https://www.youtube.com/onurmutlulectures" TargetMode="External"/><Relationship Id="rId4" Type="http://schemas.openxmlformats.org/officeDocument/2006/relationships/hyperlink" Target="https://www.youtube.com/watch?v=4yfkM_5EFgo&amp;list=PL5Q2soXY2Zi-Mnk1PxjEIG32HAGILkTOF" TargetMode="External"/></Relationships>
</file>

<file path=ppt/slides/_rels/slide457.xml.rels><?xml version="1.0" encoding="UTF-8" standalone="yes"?>
<Relationships xmlns="http://schemas.openxmlformats.org/package/2006/relationships"><Relationship Id="rId3" Type="http://schemas.openxmlformats.org/officeDocument/2006/relationships/hyperlink" Target="https://www.youtube.com/onurmutlulectures" TargetMode="External"/><Relationship Id="rId2" Type="http://schemas.openxmlformats.org/officeDocument/2006/relationships/image" Target="../media/image310.png"/><Relationship Id="rId1" Type="http://schemas.openxmlformats.org/officeDocument/2006/relationships/slideLayout" Target="../slideLayouts/slideLayout479.xml"/></Relationships>
</file>

<file path=ppt/slides/_rels/slide458.xml.rels><?xml version="1.0" encoding="UTF-8" standalone="yes"?>
<Relationships xmlns="http://schemas.openxmlformats.org/package/2006/relationships"><Relationship Id="rId3" Type="http://schemas.openxmlformats.org/officeDocument/2006/relationships/hyperlink" Target="https://www.youtube.com/watch?v=LbC0EZY8yw4&amp;list=PL5Q2soXY2Zi_uej3aY39YB5pfW4SJ7LlN" TargetMode="External"/><Relationship Id="rId2" Type="http://schemas.openxmlformats.org/officeDocument/2006/relationships/hyperlink" Target="https://safari.ethz.ch/digitaltechnik/spring2021/doku.php?id=schedule" TargetMode="External"/><Relationship Id="rId1" Type="http://schemas.openxmlformats.org/officeDocument/2006/relationships/slideLayout" Target="../slideLayouts/slideLayout479.xml"/><Relationship Id="rId4" Type="http://schemas.openxmlformats.org/officeDocument/2006/relationships/image" Target="../media/image296.png"/></Relationships>
</file>

<file path=ppt/slides/_rels/slide459.xml.rels><?xml version="1.0" encoding="UTF-8" standalone="yes"?>
<Relationships xmlns="http://schemas.openxmlformats.org/package/2006/relationships"><Relationship Id="rId3" Type="http://schemas.openxmlformats.org/officeDocument/2006/relationships/hyperlink" Target="https://www.youtube.com/watch?v=c3mPdZA-Fmc&amp;list=PL5Q2soXY2Zi9xidyIgBxUz7xRPS-wisBN" TargetMode="External"/><Relationship Id="rId2" Type="http://schemas.openxmlformats.org/officeDocument/2006/relationships/hyperlink" Target="https://safari.ethz.ch/architecture/fall2020/doku.php?id=schedule" TargetMode="External"/><Relationship Id="rId1" Type="http://schemas.openxmlformats.org/officeDocument/2006/relationships/slideLayout" Target="../slideLayouts/slideLayout479.xml"/><Relationship Id="rId4" Type="http://schemas.openxmlformats.org/officeDocument/2006/relationships/image" Target="../media/image392.png"/></Relationships>
</file>

<file path=ppt/slides/_rels/slide460.xml.rels><?xml version="1.0" encoding="UTF-8" standalone="yes"?>
<Relationships xmlns="http://schemas.openxmlformats.org/package/2006/relationships"><Relationship Id="rId3" Type="http://schemas.openxmlformats.org/officeDocument/2006/relationships/hyperlink" Target="https://www.youtube.com/watch?v=4yfkM_5EFgo&amp;list=PL5Q2soXY2Zi-Mnk1PxjEIG32HAGILkTOF"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569.xml"/><Relationship Id="rId4" Type="http://schemas.openxmlformats.org/officeDocument/2006/relationships/image" Target="../media/image295.png"/></Relationships>
</file>

<file path=ppt/slides/_rels/slide461.xml.rels><?xml version="1.0" encoding="UTF-8" standalone="yes"?>
<Relationships xmlns="http://schemas.openxmlformats.org/package/2006/relationships"><Relationship Id="rId3" Type="http://schemas.openxmlformats.org/officeDocument/2006/relationships/hyperlink" Target="https://www.youtube.com/watch?v=t3m93ZpLOyw&amp;list=PL5Q2soXY2Zi_awYdjmWVIUegsbY7TPGW4" TargetMode="External"/><Relationship Id="rId2" Type="http://schemas.openxmlformats.org/officeDocument/2006/relationships/hyperlink" Target="https://safari.ethz.ch/architecture_seminar/spring2021/doku.php?id=schedule" TargetMode="External"/><Relationship Id="rId1" Type="http://schemas.openxmlformats.org/officeDocument/2006/relationships/slideLayout" Target="../slideLayouts/slideLayout479.xml"/><Relationship Id="rId4" Type="http://schemas.openxmlformats.org/officeDocument/2006/relationships/image" Target="../media/image393.png"/></Relationships>
</file>

<file path=ppt/slides/_rels/slide462.xml.rels><?xml version="1.0" encoding="UTF-8" standalone="yes"?>
<Relationships xmlns="http://schemas.openxmlformats.org/package/2006/relationships"><Relationship Id="rId3" Type="http://schemas.openxmlformats.org/officeDocument/2006/relationships/hyperlink" Target="https://www.youtube.com/watch?v=4TcP297mdsI&amp;list=PL5Q2soXY2Zi_7UBNmC9B8Yr5JSwTG9yH4" TargetMode="External"/><Relationship Id="rId2" Type="http://schemas.openxmlformats.org/officeDocument/2006/relationships/hyperlink" Target="https://safari.ethz.ch/architecture_seminar/fall2021/doku.php?id=schedule" TargetMode="External"/><Relationship Id="rId1" Type="http://schemas.openxmlformats.org/officeDocument/2006/relationships/slideLayout" Target="../slideLayouts/slideLayout479.xml"/><Relationship Id="rId4" Type="http://schemas.openxmlformats.org/officeDocument/2006/relationships/image" Target="../media/image394.png"/></Relationships>
</file>

<file path=ppt/slides/_rels/slide463.xml.rels><?xml version="1.0" encoding="UTF-8" standalone="yes"?>
<Relationships xmlns="http://schemas.openxmlformats.org/package/2006/relationships"><Relationship Id="rId3" Type="http://schemas.openxmlformats.org/officeDocument/2006/relationships/image" Target="../media/image395.png"/><Relationship Id="rId2" Type="http://schemas.openxmlformats.org/officeDocument/2006/relationships/hyperlink" Target="https://safari.ethz.ch/projects_and_seminars/doku.php" TargetMode="External"/><Relationship Id="rId1" Type="http://schemas.openxmlformats.org/officeDocument/2006/relationships/slideLayout" Target="../slideLayouts/slideLayout479.xml"/></Relationships>
</file>

<file path=ppt/slides/_rels/slide464.xml.rels><?xml version="1.0" encoding="UTF-8" standalone="yes"?>
<Relationships xmlns="http://schemas.openxmlformats.org/package/2006/relationships"><Relationship Id="rId3" Type="http://schemas.openxmlformats.org/officeDocument/2006/relationships/hyperlink" Target="https://safari.ethz.ch/projects_and_seminars/fall2021/doku.php?id=processing_in_memory" TargetMode="External"/><Relationship Id="rId2" Type="http://schemas.openxmlformats.org/officeDocument/2006/relationships/hyperlink" Target="https://safari.ethz.ch/architecture/fall2021/doku.php?id=schedule" TargetMode="External"/><Relationship Id="rId1" Type="http://schemas.openxmlformats.org/officeDocument/2006/relationships/slideLayout" Target="../slideLayouts/slideLayout569.xml"/><Relationship Id="rId6" Type="http://schemas.openxmlformats.org/officeDocument/2006/relationships/image" Target="../media/image309.png"/><Relationship Id="rId5" Type="http://schemas.openxmlformats.org/officeDocument/2006/relationships/hyperlink" Target="https://www.youtube.com/watch?v=4yfkM_5EFgo&amp;list=PL5Q2soXY2Zi-Mnk1PxjEIG32HAGILkTOF" TargetMode="External"/><Relationship Id="rId4" Type="http://schemas.openxmlformats.org/officeDocument/2006/relationships/hyperlink" Target="https://www.youtube.com/watch?v=9e4Chnwdovo&amp;list=PL5Q2soXY2Zi-841fUYYUK9EsXKhQKRPyX" TargetMode="External"/></Relationships>
</file>

<file path=ppt/slides/_rels/slide465.xml.rels><?xml version="1.0" encoding="UTF-8" standalone="yes"?>
<Relationships xmlns="http://schemas.openxmlformats.org/package/2006/relationships"><Relationship Id="rId8" Type="http://schemas.openxmlformats.org/officeDocument/2006/relationships/image" Target="../media/image401.tiff"/><Relationship Id="rId3" Type="http://schemas.openxmlformats.org/officeDocument/2006/relationships/image" Target="../media/image397.tiff"/><Relationship Id="rId7" Type="http://schemas.openxmlformats.org/officeDocument/2006/relationships/hyperlink" Target="https://safari.ethz.ch/safari-seminar-series/" TargetMode="External"/><Relationship Id="rId2" Type="http://schemas.openxmlformats.org/officeDocument/2006/relationships/image" Target="../media/image396.tiff"/><Relationship Id="rId1" Type="http://schemas.openxmlformats.org/officeDocument/2006/relationships/slideLayout" Target="../slideLayouts/slideLayout741.xml"/><Relationship Id="rId6" Type="http://schemas.openxmlformats.org/officeDocument/2006/relationships/image" Target="../media/image400.tiff"/><Relationship Id="rId11" Type="http://schemas.openxmlformats.org/officeDocument/2006/relationships/image" Target="../media/image404.png"/><Relationship Id="rId5" Type="http://schemas.openxmlformats.org/officeDocument/2006/relationships/image" Target="../media/image399.tiff"/><Relationship Id="rId10" Type="http://schemas.openxmlformats.org/officeDocument/2006/relationships/image" Target="../media/image403.tiff"/><Relationship Id="rId4" Type="http://schemas.openxmlformats.org/officeDocument/2006/relationships/image" Target="../media/image398.tiff"/><Relationship Id="rId9" Type="http://schemas.openxmlformats.org/officeDocument/2006/relationships/image" Target="../media/image402.tiff"/></Relationships>
</file>

<file path=ppt/slides/_rels/slide466.xml.rels><?xml version="1.0" encoding="UTF-8" standalone="yes"?>
<Relationships xmlns="http://schemas.openxmlformats.org/package/2006/relationships"><Relationship Id="rId3" Type="http://schemas.openxmlformats.org/officeDocument/2006/relationships/image" Target="../media/image405.png"/><Relationship Id="rId2" Type="http://schemas.openxmlformats.org/officeDocument/2006/relationships/hyperlink" Target="https://www.youtube.com/watch?v=D8Hjy2iU9l4&amp;list=PL5Q2soXY2Zi_tOTAYm--dYByNPL7JhwR9&amp;index=1" TargetMode="External"/><Relationship Id="rId1" Type="http://schemas.openxmlformats.org/officeDocument/2006/relationships/slideLayout" Target="../slideLayouts/slideLayout741.xml"/><Relationship Id="rId6" Type="http://schemas.openxmlformats.org/officeDocument/2006/relationships/image" Target="../media/image408.png"/><Relationship Id="rId5" Type="http://schemas.openxmlformats.org/officeDocument/2006/relationships/image" Target="../media/image407.png"/><Relationship Id="rId4" Type="http://schemas.openxmlformats.org/officeDocument/2006/relationships/image" Target="../media/image406.png"/></Relationships>
</file>

<file path=ppt/slides/_rels/slide467.xml.rels><?xml version="1.0" encoding="UTF-8" standalone="yes"?>
<Relationships xmlns="http://schemas.openxmlformats.org/package/2006/relationships"><Relationship Id="rId2" Type="http://schemas.openxmlformats.org/officeDocument/2006/relationships/hyperlink" Target="https://github.com/CMU-SAFARI" TargetMode="External"/><Relationship Id="rId1" Type="http://schemas.openxmlformats.org/officeDocument/2006/relationships/slideLayout" Target="../slideLayouts/slideLayout614.xml"/></Relationships>
</file>

<file path=ppt/slides/_rels/slide468.xml.rels><?xml version="1.0" encoding="UTF-8" standalone="yes"?>
<Relationships xmlns="http://schemas.openxmlformats.org/package/2006/relationships"><Relationship Id="rId3" Type="http://schemas.openxmlformats.org/officeDocument/2006/relationships/image" Target="../media/image391.png"/><Relationship Id="rId2" Type="http://schemas.openxmlformats.org/officeDocument/2006/relationships/hyperlink" Target="https://github.com/CMU-SAFARI/" TargetMode="External"/><Relationship Id="rId1" Type="http://schemas.openxmlformats.org/officeDocument/2006/relationships/slideLayout" Target="../slideLayouts/slideLayout569.xml"/></Relationships>
</file>

<file path=ppt/slides/_rels/slide469.xml.rels><?xml version="1.0" encoding="UTF-8" standalone="yes"?>
<Relationships xmlns="http://schemas.openxmlformats.org/package/2006/relationships"><Relationship Id="rId3" Type="http://schemas.openxmlformats.org/officeDocument/2006/relationships/hyperlink" Target="https://github.com/CMU-SAFARI" TargetMode="External"/><Relationship Id="rId2" Type="http://schemas.openxmlformats.org/officeDocument/2006/relationships/image" Target="../media/image409.png"/><Relationship Id="rId1" Type="http://schemas.openxmlformats.org/officeDocument/2006/relationships/slideLayout" Target="../slideLayouts/slideLayout615.xml"/></Relationships>
</file>

<file path=ppt/slides/_rels/slide470.xml.rels><?xml version="1.0" encoding="UTF-8" standalone="yes"?>
<Relationships xmlns="http://schemas.openxmlformats.org/package/2006/relationships"><Relationship Id="rId3" Type="http://schemas.openxmlformats.org/officeDocument/2006/relationships/hyperlink" Target="https://www.youtube.com/watch?v=tcQ3zZ3JpuA&amp;list=PL5Q2soXY2Zi8D_5MGV6EnXEJHnV2YFBJl&amp;index=15" TargetMode="External"/><Relationship Id="rId2" Type="http://schemas.openxmlformats.org/officeDocument/2006/relationships/hyperlink" Target="https://www.youtube.com/watch?v=8ffSEKZhmvo&amp;list=PL5Q2soXY2Zi_4oP9LdL3cc8G6NIjD2Ydz" TargetMode="External"/><Relationship Id="rId1" Type="http://schemas.openxmlformats.org/officeDocument/2006/relationships/slideLayout" Target="../slideLayouts/slideLayout125.xml"/></Relationships>
</file>

<file path=ppt/slides/_rels/slide471.xml.rels><?xml version="1.0" encoding="UTF-8" standalone="yes"?>
<Relationships xmlns="http://schemas.openxmlformats.org/package/2006/relationships"><Relationship Id="rId8" Type="http://schemas.openxmlformats.org/officeDocument/2006/relationships/hyperlink" Target="https://v.youku.com/v_show/id_XNDI3MjU3MTM0OA" TargetMode="External"/><Relationship Id="rId3" Type="http://schemas.openxmlformats.org/officeDocument/2006/relationships/hyperlink" Target="https://www.sigarch.org/benefit/awards/acm-sigarch-maurice-wilkes-award/" TargetMode="External"/><Relationship Id="rId7" Type="http://schemas.openxmlformats.org/officeDocument/2006/relationships/hyperlink" Target="https://www.youtube.com/watch?v=8ffSEKZhmvo" TargetMode="External"/><Relationship Id="rId12" Type="http://schemas.openxmlformats.org/officeDocument/2006/relationships/hyperlink" Target="https://people.inf.ethz.ch/omutlu/pub/onur-DAC-EarlyCareerWorkshopPanel-ImpactfulResearch-July-19-2020-withbackup-FINAL.pdf" TargetMode="External"/><Relationship Id="rId2" Type="http://schemas.openxmlformats.org/officeDocument/2006/relationships/hyperlink" Target="https://people.inf.ethz.ch/omutlu/pub/onur-MauriceWilkesAward-June-25-2019-FINAL-public.pptx" TargetMode="External"/><Relationship Id="rId1" Type="http://schemas.openxmlformats.org/officeDocument/2006/relationships/slideLayout" Target="../slideLayouts/slideLayout513.xml"/><Relationship Id="rId6" Type="http://schemas.openxmlformats.org/officeDocument/2006/relationships/hyperlink" Target="https://v.youku.com/v_show/id_XNDI3MjU2ODIwNA" TargetMode="External"/><Relationship Id="rId11" Type="http://schemas.openxmlformats.org/officeDocument/2006/relationships/hyperlink" Target="https://sites.google.com/gapp.nthu.edu.tw/dac-ecw20/" TargetMode="External"/><Relationship Id="rId5" Type="http://schemas.openxmlformats.org/officeDocument/2006/relationships/hyperlink" Target="https://www.youtube.com/watch?v=tcQ3zZ3JpuA" TargetMode="External"/><Relationship Id="rId10" Type="http://schemas.openxmlformats.org/officeDocument/2006/relationships/hyperlink" Target="https://people.inf.ethz.ch/omutlu/pub/onur-DAC-EarlyCareerWorkshopPanel-ImpactfulResearch-July-19-2020-withbackup-FINAL.pptx" TargetMode="External"/><Relationship Id="rId4" Type="http://schemas.openxmlformats.org/officeDocument/2006/relationships/hyperlink" Target="https://people.inf.ethz.ch/omutlu/pub/onur-MauriceWilkesAward-June-25-2019-FINAL-public.pdf" TargetMode="External"/><Relationship Id="rId9" Type="http://schemas.openxmlformats.org/officeDocument/2006/relationships/hyperlink" Target="https://inf.ethz.ch/news-and-events/spotlights/2019/06/mutlu-ACM-SIGARCH-award.html" TargetMode="External"/></Relationships>
</file>

<file path=ppt/slides/_rels/slide472.xml.rels><?xml version="1.0" encoding="UTF-8" standalone="yes"?>
<Relationships xmlns="http://schemas.openxmlformats.org/package/2006/relationships"><Relationship Id="rId8" Type="http://schemas.openxmlformats.org/officeDocument/2006/relationships/hyperlink" Target="https://iscaconf.org/isca2021/" TargetMode="External"/><Relationship Id="rId3" Type="http://schemas.openxmlformats.org/officeDocument/2006/relationships/hyperlink" Target="https://en.iyte.edu.tr/" TargetMode="External"/><Relationship Id="rId7" Type="http://schemas.openxmlformats.org/officeDocument/2006/relationships/hyperlink" Target="https://sites.google.com/wisc.edu/uarch2021" TargetMode="External"/><Relationship Id="rId2" Type="http://schemas.openxmlformats.org/officeDocument/2006/relationships/hyperlink" Target="https://people.inf.ethz.ch/omutlu/pub/onur-IYTE-Guest-Lecture-16-October-2020-afterlecture.pptx" TargetMode="External"/><Relationship Id="rId1" Type="http://schemas.openxmlformats.org/officeDocument/2006/relationships/slideLayout" Target="../slideLayouts/slideLayout513.xml"/><Relationship Id="rId6" Type="http://schemas.openxmlformats.org/officeDocument/2006/relationships/hyperlink" Target="https://people.inf.ethz.ch/omutlu/pub/onur-ISCA-UndergraduateMentoringWorkshopPanel-ApplyingToGradSchool-June-13-2021.pptx" TargetMode="External"/><Relationship Id="rId5" Type="http://schemas.openxmlformats.org/officeDocument/2006/relationships/hyperlink" Target="https://www.youtube.com/watch?v=xPzhXsFRxuw" TargetMode="External"/><Relationship Id="rId10" Type="http://schemas.openxmlformats.org/officeDocument/2006/relationships/hyperlink" Target="https://www.youtube.com/watch?v=83tlorht7Mc&amp;list=PL5Q2soXY2Zi8D_5MGV6EnXEJHnV2YFBJl&amp;index=54" TargetMode="External"/><Relationship Id="rId4" Type="http://schemas.openxmlformats.org/officeDocument/2006/relationships/hyperlink" Target="https://people.inf.ethz.ch/omutlu/pub/onur-IYTE-Guest-Lecture-16-October-2020-afterlecture.pdf" TargetMode="External"/><Relationship Id="rId9" Type="http://schemas.openxmlformats.org/officeDocument/2006/relationships/hyperlink" Target="https://people.inf.ethz.ch/omutlu/pub/onur-ISCA-UndergraduateMentoringWorkshopPanel-ApplyingToGradSchool-June-13-2021.pdf" TargetMode="External"/></Relationships>
</file>

<file path=ppt/slides/_rels/slide473.xml.rels><?xml version="1.0" encoding="UTF-8" standalone="yes"?>
<Relationships xmlns="http://schemas.openxmlformats.org/package/2006/relationships"><Relationship Id="rId3" Type="http://schemas.openxmlformats.org/officeDocument/2006/relationships/image" Target="../media/image307.png"/><Relationship Id="rId2" Type="http://schemas.openxmlformats.org/officeDocument/2006/relationships/hyperlink" Target="https://www.youtube.com/watch?v=83tlorht7Mc&amp;list=PL5Q2soXY2Zi8D_5MGV6EnXEJHnV2YFBJl&amp;index=54" TargetMode="External"/><Relationship Id="rId1" Type="http://schemas.openxmlformats.org/officeDocument/2006/relationships/slideLayout" Target="../slideLayouts/slideLayout513.xml"/></Relationships>
</file>

<file path=ppt/slides/_rels/slide474.xml.rels><?xml version="1.0" encoding="UTF-8" standalone="yes"?>
<Relationships xmlns="http://schemas.openxmlformats.org/package/2006/relationships"><Relationship Id="rId3" Type="http://schemas.openxmlformats.org/officeDocument/2006/relationships/hyperlink" Target="https://www.youtube.com/watch?v=8ffSEKZhmvo" TargetMode="External"/><Relationship Id="rId2" Type="http://schemas.openxmlformats.org/officeDocument/2006/relationships/image" Target="../media/image308.png"/><Relationship Id="rId1" Type="http://schemas.openxmlformats.org/officeDocument/2006/relationships/slideLayout" Target="../slideLayouts/slideLayout615.xml"/></Relationships>
</file>

<file path=ppt/slides/_rels/slide475.xml.rels><?xml version="1.0" encoding="UTF-8" standalone="yes"?>
<Relationships xmlns="http://schemas.openxmlformats.org/package/2006/relationships"><Relationship Id="rId3" Type="http://schemas.openxmlformats.org/officeDocument/2006/relationships/hyperlink" Target="http://scholar.google.com/citations?user=7XyGUGkAAAAJ&amp;hl=en" TargetMode="External"/><Relationship Id="rId2" Type="http://schemas.openxmlformats.org/officeDocument/2006/relationships/hyperlink" Target="https://people.inf.ethz.ch/omutlu/projects.htm" TargetMode="External"/><Relationship Id="rId1" Type="http://schemas.openxmlformats.org/officeDocument/2006/relationships/slideLayout" Target="../slideLayouts/slideLayout693.xml"/><Relationship Id="rId4" Type="http://schemas.openxmlformats.org/officeDocument/2006/relationships/hyperlink" Target="https://www.youtube.com/onurmutlulectures" TargetMode="External"/></Relationships>
</file>

<file path=ppt/slides/_rels/slide476.xml.rels><?xml version="1.0" encoding="UTF-8" standalone="yes"?>
<Relationships xmlns="http://schemas.openxmlformats.org/package/2006/relationships"><Relationship Id="rId1" Type="http://schemas.openxmlformats.org/officeDocument/2006/relationships/slideLayout" Target="../slideLayouts/slideLayout692.xml"/></Relationships>
</file>

<file path=ppt/slides/_rels/slide477.xml.rels><?xml version="1.0" encoding="UTF-8" standalone="yes"?>
<Relationships xmlns="http://schemas.openxmlformats.org/package/2006/relationships"><Relationship Id="rId3" Type="http://schemas.openxmlformats.org/officeDocument/2006/relationships/hyperlink" Target="https://en.wikipedia.org/wiki/There's_Plenty_of_Room_at_the_Bottom" TargetMode="External"/><Relationship Id="rId2" Type="http://schemas.openxmlformats.org/officeDocument/2006/relationships/image" Target="../media/image410.png"/><Relationship Id="rId1" Type="http://schemas.openxmlformats.org/officeDocument/2006/relationships/slideLayout" Target="../slideLayouts/slideLayout490.xml"/></Relationships>
</file>

<file path=ppt/slides/_rels/slide478.xml.rels><?xml version="1.0" encoding="UTF-8" standalone="yes"?>
<Relationships xmlns="http://schemas.openxmlformats.org/package/2006/relationships"><Relationship Id="rId3" Type="http://schemas.openxmlformats.org/officeDocument/2006/relationships/hyperlink" Target="https://en.wikipedia.org/wiki/There's_Plenty_of_Room_at_the_Bottom" TargetMode="External"/><Relationship Id="rId2" Type="http://schemas.openxmlformats.org/officeDocument/2006/relationships/image" Target="../media/image410.png"/><Relationship Id="rId1" Type="http://schemas.openxmlformats.org/officeDocument/2006/relationships/slideLayout" Target="../slideLayouts/slideLayout490.xml"/><Relationship Id="rId4" Type="http://schemas.openxmlformats.org/officeDocument/2006/relationships/image" Target="../media/image411.png"/></Relationships>
</file>

<file path=ppt/slides/_rels/slide479.xml.rels><?xml version="1.0" encoding="UTF-8" standalone="yes"?>
<Relationships xmlns="http://schemas.openxmlformats.org/package/2006/relationships"><Relationship Id="rId3" Type="http://schemas.openxmlformats.org/officeDocument/2006/relationships/image" Target="../media/image413.png"/><Relationship Id="rId2" Type="http://schemas.openxmlformats.org/officeDocument/2006/relationships/image" Target="../media/image412.png"/><Relationship Id="rId1" Type="http://schemas.openxmlformats.org/officeDocument/2006/relationships/slideLayout" Target="../slideLayouts/slideLayout490.xml"/><Relationship Id="rId4" Type="http://schemas.openxmlformats.org/officeDocument/2006/relationships/hyperlink" Target="https://science.sciencemag.org/content/368/6495/eaam9744" TargetMode="External"/></Relationships>
</file>

<file path=ppt/slides/_rels/slide480.xml.rels><?xml version="1.0" encoding="UTF-8" standalone="yes"?>
<Relationships xmlns="http://schemas.openxmlformats.org/package/2006/relationships"><Relationship Id="rId1" Type="http://schemas.openxmlformats.org/officeDocument/2006/relationships/slideLayout" Target="../slideLayouts/slideLayout490.xml"/></Relationships>
</file>

<file path=ppt/slides/_rels/slide481.xml.rels><?xml version="1.0" encoding="UTF-8" standalone="yes"?>
<Relationships xmlns="http://schemas.openxmlformats.org/package/2006/relationships"><Relationship Id="rId1" Type="http://schemas.openxmlformats.org/officeDocument/2006/relationships/slideLayout" Target="../slideLayouts/slideLayout615.xml"/></Relationships>
</file>

<file path=ppt/slides/_rels/slide48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3.xml.rels><?xml version="1.0" encoding="UTF-8" standalone="yes"?>
<Relationships xmlns="http://schemas.openxmlformats.org/package/2006/relationships"><Relationship Id="rId1" Type="http://schemas.openxmlformats.org/officeDocument/2006/relationships/slideLayout" Target="../slideLayouts/slideLayout69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67544" y="3645024"/>
            <a:ext cx="8208912" cy="614362"/>
          </a:xfrm>
        </p:spPr>
        <p:txBody>
          <a:bodyPr>
            <a:noAutofit/>
          </a:bodyPr>
          <a:lstStyle/>
          <a:p>
            <a:r>
              <a:rPr lang="en-US" sz="2200" dirty="0"/>
              <a:t>Onur Mutlu</a:t>
            </a:r>
          </a:p>
          <a:p>
            <a:r>
              <a:rPr lang="en-US" sz="2200" dirty="0">
                <a:hlinkClick r:id="rId3"/>
              </a:rPr>
              <a:t>omutlu@gmail.com</a:t>
            </a:r>
            <a:r>
              <a:rPr lang="en-US" sz="2200" dirty="0"/>
              <a:t> </a:t>
            </a:r>
          </a:p>
          <a:p>
            <a:r>
              <a:rPr lang="en-US" sz="2200" dirty="0">
                <a:hlinkClick r:id="rId4"/>
              </a:rPr>
              <a:t>https://people.inf.ethz.ch/omutlu</a:t>
            </a:r>
            <a:endParaRPr lang="en-US" sz="2200" dirty="0"/>
          </a:p>
          <a:p>
            <a:r>
              <a:rPr lang="en-US" sz="2200" dirty="0"/>
              <a:t>18 January 2023</a:t>
            </a:r>
          </a:p>
          <a:p>
            <a:r>
              <a:rPr lang="en-US" sz="2200" dirty="0" err="1"/>
              <a:t>AccML</a:t>
            </a:r>
            <a:r>
              <a:rPr lang="en-US" sz="2200" dirty="0"/>
              <a:t> Workshop Keynote @ </a:t>
            </a:r>
            <a:r>
              <a:rPr lang="en-US" sz="2200" dirty="0" err="1"/>
              <a:t>HiPEAC</a:t>
            </a:r>
            <a:r>
              <a:rPr lang="en-US" sz="2200" dirty="0"/>
              <a:t> </a:t>
            </a:r>
          </a:p>
          <a:p>
            <a:pPr algn="l"/>
            <a:endParaRPr lang="en-US" sz="2200" dirty="0"/>
          </a:p>
        </p:txBody>
      </p:sp>
      <p:sp>
        <p:nvSpPr>
          <p:cNvPr id="13" name="Title 1"/>
          <p:cNvSpPr>
            <a:spLocks noGrp="1"/>
          </p:cNvSpPr>
          <p:nvPr>
            <p:ph type="ctrTitle"/>
          </p:nvPr>
        </p:nvSpPr>
        <p:spPr>
          <a:xfrm>
            <a:off x="203060" y="1227584"/>
            <a:ext cx="8820472" cy="2201416"/>
          </a:xfrm>
        </p:spPr>
        <p:txBody>
          <a:bodyPr>
            <a:noAutofit/>
          </a:bodyPr>
          <a:lstStyle/>
          <a:p>
            <a:pPr algn="ctr"/>
            <a:r>
              <a:rPr lang="en-US" sz="6000" b="1" dirty="0">
                <a:solidFill>
                  <a:srgbClr val="006633"/>
                </a:solidFill>
              </a:rPr>
              <a:t>Memory-Centric</a:t>
            </a:r>
            <a:br>
              <a:rPr lang="en-US" sz="6000" b="1" dirty="0">
                <a:solidFill>
                  <a:srgbClr val="006633"/>
                </a:solidFill>
              </a:rPr>
            </a:br>
            <a:r>
              <a:rPr lang="en-US" sz="6000" b="1" dirty="0">
                <a:solidFill>
                  <a:srgbClr val="006633"/>
                </a:solidFill>
              </a:rPr>
              <a:t>Computing</a:t>
            </a:r>
            <a:endParaRPr lang="en-US" b="1" dirty="0">
              <a:solidFill>
                <a:srgbClr val="FF0000"/>
              </a:solidFill>
            </a:endParaRPr>
          </a:p>
        </p:txBody>
      </p:sp>
      <p:pic>
        <p:nvPicPr>
          <p:cNvPr id="10" name="Picture 2" descr="ETH Zurich short logo, black"/>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l="6982" t="19970" r="7940" b="18111"/>
          <a:stretch/>
        </p:blipFill>
        <p:spPr bwMode="auto">
          <a:xfrm>
            <a:off x="3261625" y="5805264"/>
            <a:ext cx="2750535" cy="783754"/>
          </a:xfrm>
          <a:prstGeom prst="rect">
            <a:avLst/>
          </a:prstGeom>
          <a:noFill/>
          <a:extLst>
            <a:ext uri="{909E8E84-426E-40dd-AFC4-6F175D3DCCD1}">
              <a14:hiddenFill xmlns:a14="http://schemas.microsoft.com/office/drawing/2010/main" xmlns="">
                <a:solidFill>
                  <a:srgbClr val="FFFFFF"/>
                </a:solidFill>
              </a14:hiddenFill>
            </a:ext>
          </a:extLst>
        </p:spPr>
      </p:pic>
      <p:pic>
        <p:nvPicPr>
          <p:cNvPr id="8" name="Picture 7" descr="Burgundy_CMU_JPG_Logo.jpg">
            <a:extLst>
              <a:ext uri="{FF2B5EF4-FFF2-40B4-BE49-F238E27FC236}">
                <a16:creationId xmlns:a16="http://schemas.microsoft.com/office/drawing/2014/main" id="{FDEF4BF8-4C42-2C48-ACA7-CAA3C1B63ED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478027" y="5805264"/>
            <a:ext cx="2532185" cy="914400"/>
          </a:xfrm>
          <a:prstGeom prst="rect">
            <a:avLst/>
          </a:prstGeom>
        </p:spPr>
      </p:pic>
      <p:pic>
        <p:nvPicPr>
          <p:cNvPr id="9" name="Picture 8" descr="safari.png">
            <a:extLst>
              <a:ext uri="{FF2B5EF4-FFF2-40B4-BE49-F238E27FC236}">
                <a16:creationId xmlns:a16="http://schemas.microsoft.com/office/drawing/2014/main" id="{979E4862-636A-E34E-B52B-A7AB09A48069}"/>
              </a:ext>
            </a:extLst>
          </p:cNvPr>
          <p:cNvPicPr>
            <a:picLocks noChangeAspect="1"/>
          </p:cNvPicPr>
          <p:nvPr/>
        </p:nvPicPr>
        <p:blipFill>
          <a:blip r:embed="rId7" cstate="print"/>
          <a:stretch>
            <a:fillRect/>
          </a:stretch>
        </p:blipFill>
        <p:spPr>
          <a:xfrm>
            <a:off x="216024" y="5949280"/>
            <a:ext cx="1745138" cy="504938"/>
          </a:xfrm>
          <a:prstGeom prst="rect">
            <a:avLst/>
          </a:prstGeom>
        </p:spPr>
      </p:pic>
    </p:spTree>
    <p:extLst>
      <p:ext uri="{BB962C8B-B14F-4D97-AF65-F5344CB8AC3E}">
        <p14:creationId xmlns:p14="http://schemas.microsoft.com/office/powerpoint/2010/main" val="3194167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The Problem</a:t>
            </a:r>
          </a:p>
        </p:txBody>
      </p:sp>
      <p:sp>
        <p:nvSpPr>
          <p:cNvPr id="3" name="Content Placeholder 2"/>
          <p:cNvSpPr>
            <a:spLocks noGrp="1"/>
          </p:cNvSpPr>
          <p:nvPr>
            <p:ph idx="1"/>
          </p:nvPr>
        </p:nvSpPr>
        <p:spPr>
          <a:xfrm>
            <a:off x="0" y="2060848"/>
            <a:ext cx="9144000" cy="2088232"/>
          </a:xfrm>
        </p:spPr>
        <p:txBody>
          <a:bodyPr/>
          <a:lstStyle/>
          <a:p>
            <a:pPr marL="0" indent="0" algn="ctr">
              <a:buNone/>
            </a:pPr>
            <a:r>
              <a:rPr lang="en-US" sz="6400" dirty="0">
                <a:solidFill>
                  <a:srgbClr val="0000FF"/>
                </a:solidFill>
              </a:rPr>
              <a:t>Computing</a:t>
            </a:r>
          </a:p>
          <a:p>
            <a:pPr marL="0" indent="0" algn="ctr">
              <a:buNone/>
            </a:pPr>
            <a:r>
              <a:rPr lang="en-US" sz="6400" dirty="0">
                <a:solidFill>
                  <a:srgbClr val="FF0000"/>
                </a:solidFill>
              </a:rPr>
              <a:t>is Bottlenecked by Data</a:t>
            </a:r>
            <a:endParaRPr lang="en-US" sz="6400" dirty="0">
              <a:solidFill>
                <a:srgbClr val="0432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85034464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295C2-3E3A-BE4F-87A7-5F3FBBA546A4}"/>
              </a:ext>
            </a:extLst>
          </p:cNvPr>
          <p:cNvSpPr>
            <a:spLocks noGrp="1"/>
          </p:cNvSpPr>
          <p:nvPr>
            <p:ph type="title"/>
          </p:nvPr>
        </p:nvSpPr>
        <p:spPr/>
        <p:txBody>
          <a:bodyPr/>
          <a:lstStyle/>
          <a:p>
            <a:r>
              <a:rPr lang="en-US" dirty="0"/>
              <a:t>Data is Key for AI, ML, Genomics, …</a:t>
            </a:r>
          </a:p>
        </p:txBody>
      </p:sp>
      <p:sp>
        <p:nvSpPr>
          <p:cNvPr id="3" name="Content Placeholder 2">
            <a:extLst>
              <a:ext uri="{FF2B5EF4-FFF2-40B4-BE49-F238E27FC236}">
                <a16:creationId xmlns:a16="http://schemas.microsoft.com/office/drawing/2014/main" id="{93B937BE-0F8C-6D46-8EBB-F986B2A5F5CD}"/>
              </a:ext>
            </a:extLst>
          </p:cNvPr>
          <p:cNvSpPr>
            <a:spLocks noGrp="1"/>
          </p:cNvSpPr>
          <p:nvPr>
            <p:ph idx="1"/>
          </p:nvPr>
        </p:nvSpPr>
        <p:spPr>
          <a:xfrm>
            <a:off x="228600" y="1371600"/>
            <a:ext cx="8915400" cy="4876800"/>
          </a:xfrm>
        </p:spPr>
        <p:txBody>
          <a:bodyPr/>
          <a:lstStyle/>
          <a:p>
            <a:r>
              <a:rPr lang="en-US" dirty="0"/>
              <a:t>Important workloads are all data intensive</a:t>
            </a:r>
          </a:p>
          <a:p>
            <a:pPr marL="344487" lvl="1" indent="0">
              <a:buNone/>
            </a:pPr>
            <a:endParaRPr lang="en-US" dirty="0"/>
          </a:p>
          <a:p>
            <a:pPr marL="344487" lvl="1" indent="0">
              <a:buNone/>
            </a:pPr>
            <a:endParaRPr lang="en-US" dirty="0"/>
          </a:p>
          <a:p>
            <a:r>
              <a:rPr lang="en-US" dirty="0"/>
              <a:t>They require rapid and efficient processing of large amounts of data</a:t>
            </a:r>
          </a:p>
          <a:p>
            <a:pPr lvl="1"/>
            <a:endParaRPr lang="en-US" dirty="0"/>
          </a:p>
          <a:p>
            <a:pPr lvl="1"/>
            <a:endParaRPr lang="en-US" dirty="0"/>
          </a:p>
          <a:p>
            <a:r>
              <a:rPr lang="en-US" dirty="0"/>
              <a:t>Data is increasing</a:t>
            </a:r>
          </a:p>
          <a:p>
            <a:pPr lvl="1"/>
            <a:r>
              <a:rPr lang="en-US" dirty="0"/>
              <a:t>We can generate more than we can process</a:t>
            </a:r>
          </a:p>
          <a:p>
            <a:pPr lvl="1"/>
            <a:endParaRPr lang="en-US" dirty="0"/>
          </a:p>
        </p:txBody>
      </p:sp>
      <p:sp>
        <p:nvSpPr>
          <p:cNvPr id="4" name="Slide Number Placeholder 3">
            <a:extLst>
              <a:ext uri="{FF2B5EF4-FFF2-40B4-BE49-F238E27FC236}">
                <a16:creationId xmlns:a16="http://schemas.microsoft.com/office/drawing/2014/main" id="{12A78508-7955-3943-9F95-75E9A621D19A}"/>
              </a:ext>
            </a:extLst>
          </p:cNvPr>
          <p:cNvSpPr>
            <a:spLocks noGrp="1"/>
          </p:cNvSpPr>
          <p:nvPr>
            <p:ph type="sldNum" sz="quarter" idx="11"/>
          </p:nvPr>
        </p:nvSpPr>
        <p:spPr/>
        <p:txBody>
          <a:bodyPr/>
          <a:lstStyle/>
          <a:p>
            <a:fld id="{323594FA-E141-4234-AE05-360401972BE7}" type="slidenum">
              <a:rPr lang="en-US" altLang="en-US" smtClean="0"/>
              <a:pPr/>
              <a:t>3</a:t>
            </a:fld>
            <a:endParaRPr lang="en-US" altLang="en-US"/>
          </a:p>
        </p:txBody>
      </p:sp>
    </p:spTree>
    <p:extLst>
      <p:ext uri="{BB962C8B-B14F-4D97-AF65-F5344CB8AC3E}">
        <p14:creationId xmlns:p14="http://schemas.microsoft.com/office/powerpoint/2010/main" val="1587555060"/>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045C2-D56A-F349-9D1D-3A399E622465}"/>
              </a:ext>
            </a:extLst>
          </p:cNvPr>
          <p:cNvSpPr>
            <a:spLocks noGrp="1"/>
          </p:cNvSpPr>
          <p:nvPr>
            <p:ph type="title"/>
          </p:nvPr>
        </p:nvSpPr>
        <p:spPr/>
        <p:txBody>
          <a:bodyPr/>
          <a:lstStyle/>
          <a:p>
            <a:r>
              <a:rPr lang="en-US" sz="3600" dirty="0"/>
              <a:t>Huge Demand for Performance &amp; Efficiency</a:t>
            </a:r>
          </a:p>
        </p:txBody>
      </p:sp>
      <p:sp>
        <p:nvSpPr>
          <p:cNvPr id="3" name="Content Placeholder 2">
            <a:extLst>
              <a:ext uri="{FF2B5EF4-FFF2-40B4-BE49-F238E27FC236}">
                <a16:creationId xmlns:a16="http://schemas.microsoft.com/office/drawing/2014/main" id="{ADC80964-3B8A-EB4B-90E3-4FAF562FC02A}"/>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EFF739E1-0CC7-ED4B-90C7-E21FEA675B4A}"/>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F576AFB4-569C-7941-BC9F-F91503D373B6}"/>
              </a:ext>
            </a:extLst>
          </p:cNvPr>
          <p:cNvPicPr>
            <a:picLocks noChangeAspect="1"/>
          </p:cNvPicPr>
          <p:nvPr/>
        </p:nvPicPr>
        <p:blipFill>
          <a:blip r:embed="rId2"/>
          <a:stretch>
            <a:fillRect/>
          </a:stretch>
        </p:blipFill>
        <p:spPr>
          <a:xfrm>
            <a:off x="0" y="1133228"/>
            <a:ext cx="9144000" cy="5115172"/>
          </a:xfrm>
          <a:prstGeom prst="rect">
            <a:avLst/>
          </a:prstGeom>
        </p:spPr>
      </p:pic>
      <p:sp>
        <p:nvSpPr>
          <p:cNvPr id="6" name="TextBox 5">
            <a:extLst>
              <a:ext uri="{FF2B5EF4-FFF2-40B4-BE49-F238E27FC236}">
                <a16:creationId xmlns:a16="http://schemas.microsoft.com/office/drawing/2014/main" id="{1F3EA380-E863-364E-AE27-A90C0B722468}"/>
              </a:ext>
            </a:extLst>
          </p:cNvPr>
          <p:cNvSpPr txBox="1"/>
          <p:nvPr/>
        </p:nvSpPr>
        <p:spPr>
          <a:xfrm>
            <a:off x="2438400" y="6462299"/>
            <a:ext cx="3801041" cy="307777"/>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Source: https://</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youtu.be</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/Bh13Idwcb0Q?t=283</a:t>
            </a:r>
          </a:p>
        </p:txBody>
      </p:sp>
    </p:spTree>
    <p:extLst>
      <p:ext uri="{BB962C8B-B14F-4D97-AF65-F5344CB8AC3E}">
        <p14:creationId xmlns:p14="http://schemas.microsoft.com/office/powerpoint/2010/main" val="176609250"/>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noAutofit/>
          </a:bodyPr>
          <a:lstStyle/>
          <a:p>
            <a:r>
              <a:rPr lang="en-US" sz="3800" dirty="0">
                <a:solidFill>
                  <a:srgbClr val="006633"/>
                </a:solidFill>
              </a:rPr>
              <a:t>Data is Key for Future Workloads</a:t>
            </a:r>
            <a:endParaRPr lang="en-US" dirty="0"/>
          </a:p>
        </p:txBody>
      </p:sp>
      <p:sp>
        <p:nvSpPr>
          <p:cNvPr id="15" name="TextBox 14"/>
          <p:cNvSpPr txBox="1"/>
          <p:nvPr/>
        </p:nvSpPr>
        <p:spPr>
          <a:xfrm>
            <a:off x="448964" y="5361579"/>
            <a:ext cx="4652211"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In-Memory Data Analytics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[Clapp+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Intel</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IISWC’15;  </a:t>
            </a:r>
          </a:p>
          <a:p>
            <a:pPr marL="63500" marR="0" lvl="0" indent="-6350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Awan+, BDCloud’15]</a:t>
            </a:r>
          </a:p>
        </p:txBody>
      </p:sp>
      <p:sp>
        <p:nvSpPr>
          <p:cNvPr id="16" name="TextBox 15"/>
          <p:cNvSpPr txBox="1"/>
          <p:nvPr/>
        </p:nvSpPr>
        <p:spPr>
          <a:xfrm>
            <a:off x="4836963" y="5361579"/>
            <a:ext cx="3618587" cy="7386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Datacenter Workloads </a:t>
            </a:r>
            <a:br>
              <a:rPr kumimoji="0" lang="en-US" sz="2400" b="1" i="0" u="none" strike="noStrike" kern="1200" cap="none" spc="0" normalizeH="0" baseline="0" noProof="0" dirty="0">
                <a:ln>
                  <a:noFill/>
                </a:ln>
                <a:solidFill>
                  <a:prstClr val="black"/>
                </a:solidFill>
                <a:effectLst/>
                <a:uLnTx/>
                <a:uFillTx/>
                <a:latin typeface="Gill Sans MT"/>
                <a:ea typeface="+mn-ea"/>
                <a:cs typeface="+mn-cs"/>
              </a:rPr>
            </a:b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a:t>
            </a:r>
            <a:r>
              <a:rPr kumimoji="0" lang="en-US" sz="1800" b="0"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Kanev</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Google</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ISCA’15]</a:t>
            </a:r>
          </a:p>
        </p:txBody>
      </p:sp>
      <p:pic>
        <p:nvPicPr>
          <p:cNvPr id="17" name="Picture 1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511236" y="1054202"/>
            <a:ext cx="1362886" cy="1362886"/>
          </a:xfrm>
          <a:prstGeom prst="rect">
            <a:avLst/>
          </a:prstGeom>
        </p:spPr>
      </p:pic>
      <p:sp>
        <p:nvSpPr>
          <p:cNvPr id="18" name="TextBox 17"/>
          <p:cNvSpPr txBox="1"/>
          <p:nvPr/>
        </p:nvSpPr>
        <p:spPr>
          <a:xfrm>
            <a:off x="448964" y="2656133"/>
            <a:ext cx="3460499" cy="101566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In-memory Databases </a:t>
            </a:r>
          </a:p>
          <a:p>
            <a:pPr marL="63500" marR="0" lvl="0" indent="-6350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[Mao+, EuroSys’12; </a:t>
            </a:r>
            <a:b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b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Clapp+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Intel</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IISWC’15]</a:t>
            </a:r>
          </a:p>
        </p:txBody>
      </p:sp>
      <p:pic>
        <p:nvPicPr>
          <p:cNvPr id="19" name="Picture 18"/>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567081" y="836712"/>
            <a:ext cx="1872533" cy="1872533"/>
          </a:xfrm>
          <a:prstGeom prst="rect">
            <a:avLst/>
          </a:prstGeom>
        </p:spPr>
      </p:pic>
      <p:sp>
        <p:nvSpPr>
          <p:cNvPr id="22" name="TextBox 21"/>
          <p:cNvSpPr txBox="1"/>
          <p:nvPr/>
        </p:nvSpPr>
        <p:spPr>
          <a:xfrm>
            <a:off x="4836963" y="2656133"/>
            <a:ext cx="3607975" cy="73866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Graph/Tree Processing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[Xu+, IISWC’12; </a:t>
            </a:r>
            <a:r>
              <a:rPr kumimoji="0" lang="en-US" sz="1800" b="0"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Umuroglu</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FPL’15]</a:t>
            </a:r>
          </a:p>
        </p:txBody>
      </p:sp>
      <p:pic>
        <p:nvPicPr>
          <p:cNvPr id="23" name="Picture 22"/>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89220" y="3998286"/>
            <a:ext cx="2155604" cy="1146598"/>
          </a:xfrm>
          <a:prstGeom prst="rect">
            <a:avLst/>
          </a:prstGeom>
        </p:spPr>
      </p:pic>
      <p:pic>
        <p:nvPicPr>
          <p:cNvPr id="24" name="Picture 23"/>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567081" y="3772838"/>
            <a:ext cx="2133599" cy="1546598"/>
          </a:xfrm>
          <a:prstGeom prst="rect">
            <a:avLst/>
          </a:prstGeom>
        </p:spPr>
      </p:pic>
    </p:spTree>
    <p:extLst>
      <p:ext uri="{BB962C8B-B14F-4D97-AF65-F5344CB8AC3E}">
        <p14:creationId xmlns:p14="http://schemas.microsoft.com/office/powerpoint/2010/main" val="3620114416"/>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noAutofit/>
          </a:bodyPr>
          <a:lstStyle/>
          <a:p>
            <a:r>
              <a:rPr lang="en-US" sz="3800" dirty="0"/>
              <a:t>Data Overwhelms Modern Machines </a:t>
            </a:r>
          </a:p>
        </p:txBody>
      </p:sp>
      <p:sp>
        <p:nvSpPr>
          <p:cNvPr id="15" name="TextBox 14"/>
          <p:cNvSpPr txBox="1"/>
          <p:nvPr/>
        </p:nvSpPr>
        <p:spPr>
          <a:xfrm>
            <a:off x="448964" y="5361579"/>
            <a:ext cx="4652211"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In-Memory Data Analytics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[Clapp+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Intel</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IISWC’15;  </a:t>
            </a:r>
          </a:p>
          <a:p>
            <a:pPr marL="63500" marR="0" lvl="0" indent="-6350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Awan+, BDCloud’15]</a:t>
            </a:r>
          </a:p>
        </p:txBody>
      </p:sp>
      <p:sp>
        <p:nvSpPr>
          <p:cNvPr id="16" name="TextBox 15"/>
          <p:cNvSpPr txBox="1"/>
          <p:nvPr/>
        </p:nvSpPr>
        <p:spPr>
          <a:xfrm>
            <a:off x="4836963" y="5361579"/>
            <a:ext cx="3618587" cy="7386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Datacenter Workloads </a:t>
            </a:r>
            <a:br>
              <a:rPr kumimoji="0" lang="en-US" sz="2400" b="1" i="0" u="none" strike="noStrike" kern="1200" cap="none" spc="0" normalizeH="0" baseline="0" noProof="0" dirty="0">
                <a:ln>
                  <a:noFill/>
                </a:ln>
                <a:solidFill>
                  <a:prstClr val="black"/>
                </a:solidFill>
                <a:effectLst/>
                <a:uLnTx/>
                <a:uFillTx/>
                <a:latin typeface="Gill Sans MT"/>
                <a:ea typeface="+mn-ea"/>
                <a:cs typeface="+mn-cs"/>
              </a:rPr>
            </a:b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a:t>
            </a:r>
            <a:r>
              <a:rPr kumimoji="0" lang="en-US" sz="1800" b="0"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Kanev</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Google</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ISCA’15]</a:t>
            </a:r>
          </a:p>
        </p:txBody>
      </p:sp>
      <p:pic>
        <p:nvPicPr>
          <p:cNvPr id="17" name="Picture 1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511236" y="1054202"/>
            <a:ext cx="1362886" cy="1362886"/>
          </a:xfrm>
          <a:prstGeom prst="rect">
            <a:avLst/>
          </a:prstGeom>
        </p:spPr>
      </p:pic>
      <p:sp>
        <p:nvSpPr>
          <p:cNvPr id="18" name="TextBox 17"/>
          <p:cNvSpPr txBox="1"/>
          <p:nvPr/>
        </p:nvSpPr>
        <p:spPr>
          <a:xfrm>
            <a:off x="448964" y="2656133"/>
            <a:ext cx="3460499" cy="101566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In-memory Databases </a:t>
            </a:r>
          </a:p>
          <a:p>
            <a:pPr marL="63500" marR="0" lvl="0" indent="-6350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[Mao+, EuroSys’12; </a:t>
            </a:r>
            <a:b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b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Clapp+ (</a:t>
            </a:r>
            <a:r>
              <a:rPr kumimoji="0" lang="en-US" sz="18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Intel</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IISWC’15]</a:t>
            </a:r>
          </a:p>
        </p:txBody>
      </p:sp>
      <p:pic>
        <p:nvPicPr>
          <p:cNvPr id="19" name="Picture 18"/>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567081" y="836712"/>
            <a:ext cx="1872533" cy="1872533"/>
          </a:xfrm>
          <a:prstGeom prst="rect">
            <a:avLst/>
          </a:prstGeom>
        </p:spPr>
      </p:pic>
      <p:sp>
        <p:nvSpPr>
          <p:cNvPr id="22" name="TextBox 21"/>
          <p:cNvSpPr txBox="1"/>
          <p:nvPr/>
        </p:nvSpPr>
        <p:spPr>
          <a:xfrm>
            <a:off x="4836963" y="2656133"/>
            <a:ext cx="3607975" cy="73866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Graph/Tree Processing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[Xu+, IISWC’12; </a:t>
            </a:r>
            <a:r>
              <a:rPr kumimoji="0" lang="en-US" sz="1800" b="0"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Umuroglu</a:t>
            </a:r>
            <a:r>
              <a:rPr kumimoji="0" lang="en-US" sz="1800" b="0"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FPL’15]</a:t>
            </a:r>
          </a:p>
        </p:txBody>
      </p:sp>
      <p:pic>
        <p:nvPicPr>
          <p:cNvPr id="23" name="Picture 22"/>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89220" y="3998286"/>
            <a:ext cx="2155604" cy="1146598"/>
          </a:xfrm>
          <a:prstGeom prst="rect">
            <a:avLst/>
          </a:prstGeom>
        </p:spPr>
      </p:pic>
      <p:pic>
        <p:nvPicPr>
          <p:cNvPr id="24" name="Picture 23"/>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567081" y="3772838"/>
            <a:ext cx="2133599" cy="1546598"/>
          </a:xfrm>
          <a:prstGeom prst="rect">
            <a:avLst/>
          </a:prstGeom>
        </p:spPr>
      </p:pic>
      <p:sp>
        <p:nvSpPr>
          <p:cNvPr id="26" name="Rectangle 25"/>
          <p:cNvSpPr/>
          <p:nvPr/>
        </p:nvSpPr>
        <p:spPr>
          <a:xfrm>
            <a:off x="0" y="3100668"/>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1498644999"/>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4" name="Picture 23"/>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8" name="Picture 7"/>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7" name="Picture 2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28" name="Picture 27"/>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33" name="Title 1">
            <a:extLst>
              <a:ext uri="{FF2B5EF4-FFF2-40B4-BE49-F238E27FC236}">
                <a16:creationId xmlns:a16="http://schemas.microsoft.com/office/drawing/2014/main" id="{22C30508-BBE9-0049-8B62-499400F76D8D}"/>
              </a:ext>
            </a:extLst>
          </p:cNvPr>
          <p:cNvSpPr txBox="1">
            <a:spLocks/>
          </p:cNvSpPr>
          <p:nvPr/>
        </p:nvSpPr>
        <p:spPr bwMode="auto">
          <a:xfrm>
            <a:off x="228600" y="152400"/>
            <a:ext cx="89154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lvl="0">
              <a:defRPr/>
            </a:pPr>
            <a:r>
              <a:rPr lang="en-US" sz="3800" kern="0" dirty="0">
                <a:solidFill>
                  <a:srgbClr val="006633"/>
                </a:solidFill>
                <a:latin typeface="Garamond"/>
              </a:rPr>
              <a:t>Data is Key for Future Workloads</a:t>
            </a:r>
            <a:endParaRPr kumimoji="0" lang="en-US" sz="4000" b="0" i="0" u="none" strike="noStrike" kern="0" cap="none" spc="0" normalizeH="0" baseline="0" noProof="0" dirty="0">
              <a:ln>
                <a:noFill/>
              </a:ln>
              <a:solidFill>
                <a:srgbClr val="006633"/>
              </a:solidFill>
              <a:effectLst/>
              <a:uLnTx/>
              <a:uFillTx/>
              <a:latin typeface="Garamond"/>
              <a:ea typeface="+mj-ea"/>
              <a:cs typeface="+mj-cs"/>
            </a:endParaRPr>
          </a:p>
        </p:txBody>
      </p:sp>
    </p:spTree>
    <p:extLst>
      <p:ext uri="{BB962C8B-B14F-4D97-AF65-F5344CB8AC3E}">
        <p14:creationId xmlns:p14="http://schemas.microsoft.com/office/powerpoint/2010/main" val="13186792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4" name="Picture 23"/>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8" name="Picture 7"/>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7" name="Picture 2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28" name="Picture 27"/>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33" name="Title 1">
            <a:extLst>
              <a:ext uri="{FF2B5EF4-FFF2-40B4-BE49-F238E27FC236}">
                <a16:creationId xmlns:a16="http://schemas.microsoft.com/office/drawing/2014/main" id="{4510B7D2-8949-194C-A951-66E3876F4C90}"/>
              </a:ext>
            </a:extLst>
          </p:cNvPr>
          <p:cNvSpPr txBox="1">
            <a:spLocks/>
          </p:cNvSpPr>
          <p:nvPr/>
        </p:nvSpPr>
        <p:spPr bwMode="auto">
          <a:xfrm>
            <a:off x="228600" y="152400"/>
            <a:ext cx="89154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lvl="0">
              <a:defRPr/>
            </a:pPr>
            <a:r>
              <a:rPr lang="en-US" sz="3800" kern="0" dirty="0">
                <a:solidFill>
                  <a:srgbClr val="006633"/>
                </a:solidFill>
                <a:latin typeface="Garamond"/>
              </a:rPr>
              <a:t>Data Overwhelms Modern Machines </a:t>
            </a:r>
            <a:endParaRPr kumimoji="0" lang="en-US" sz="4000" b="0" i="0" u="none" strike="noStrike" kern="0" cap="none" spc="0" normalizeH="0" baseline="0" noProof="0" dirty="0">
              <a:ln>
                <a:noFill/>
              </a:ln>
              <a:solidFill>
                <a:srgbClr val="006633"/>
              </a:solidFill>
              <a:effectLst/>
              <a:uLnTx/>
              <a:uFillTx/>
              <a:latin typeface="Garamond"/>
              <a:ea typeface="+mj-ea"/>
              <a:cs typeface="+mj-cs"/>
            </a:endParaRPr>
          </a:p>
        </p:txBody>
      </p:sp>
      <p:sp>
        <p:nvSpPr>
          <p:cNvPr id="34" name="Rectangle 33">
            <a:extLst>
              <a:ext uri="{FF2B5EF4-FFF2-40B4-BE49-F238E27FC236}">
                <a16:creationId xmlns:a16="http://schemas.microsoft.com/office/drawing/2014/main" id="{84B0F726-3DD6-564A-9BCA-59E1A719EC12}"/>
              </a:ext>
            </a:extLst>
          </p:cNvPr>
          <p:cNvSpPr/>
          <p:nvPr/>
        </p:nvSpPr>
        <p:spPr>
          <a:xfrm>
            <a:off x="0" y="3100668"/>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850848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20151101_stc002_595.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433713" y="2799766"/>
            <a:ext cx="7602783" cy="3552225"/>
          </a:xfrm>
          <a:prstGeom prst="rect">
            <a:avLst/>
          </a:prstGeom>
        </p:spPr>
      </p:pic>
      <p:sp>
        <p:nvSpPr>
          <p:cNvPr id="2" name="Title 1"/>
          <p:cNvSpPr>
            <a:spLocks noGrp="1"/>
          </p:cNvSpPr>
          <p:nvPr>
            <p:ph type="title"/>
          </p:nvPr>
        </p:nvSpPr>
        <p:spPr/>
        <p:txBody>
          <a:bodyPr/>
          <a:lstStyle/>
          <a:p>
            <a:pPr lvl="0">
              <a:defRPr/>
            </a:pPr>
            <a:r>
              <a:rPr lang="en-US" dirty="0">
                <a:solidFill>
                  <a:srgbClr val="006633"/>
                </a:solidFill>
              </a:rPr>
              <a:t>Data is Key for Future Workloads</a:t>
            </a:r>
            <a:endParaRPr lang="en-US" sz="4400" dirty="0">
              <a:solidFill>
                <a:srgbClr val="006633"/>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2" descr="https://www.genome.gov/images/content/costpermb2015_4.jp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323528" y="1011651"/>
            <a:ext cx="3764149" cy="2777389"/>
          </a:xfrm>
          <a:prstGeom prst="rect">
            <a:avLst/>
          </a:prstGeom>
          <a:noFill/>
          <a:extLst>
            <a:ext uri="{909E8E84-426E-40DD-AFC4-6F175D3DCCD1}">
              <a14:hiddenFill xmlns:a14="http://schemas.microsoft.com/office/drawing/2010/main">
                <a:solidFill>
                  <a:srgbClr val="FFFFFF"/>
                </a:solidFill>
              </a14:hiddenFill>
            </a:ext>
          </a:extLst>
        </p:spPr>
      </p:pic>
      <p:sp>
        <p:nvSpPr>
          <p:cNvPr id="6" name="Oval 5"/>
          <p:cNvSpPr/>
          <p:nvPr/>
        </p:nvSpPr>
        <p:spPr>
          <a:xfrm>
            <a:off x="1966911" y="1688007"/>
            <a:ext cx="228825" cy="228825"/>
          </a:xfrm>
          <a:prstGeom prst="ellipse">
            <a:avLst/>
          </a:prstGeom>
          <a:solidFill>
            <a:srgbClr val="FF0000"/>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dirty="0">
              <a:ln>
                <a:noFill/>
              </a:ln>
              <a:solidFill>
                <a:srgbClr val="5F5F5F"/>
              </a:solidFill>
              <a:effectLst/>
              <a:uLnTx/>
              <a:uFillTx/>
              <a:latin typeface="europa"/>
              <a:ea typeface="+mn-ea"/>
              <a:cs typeface="+mn-cs"/>
            </a:endParaRPr>
          </a:p>
        </p:txBody>
      </p:sp>
      <p:sp>
        <p:nvSpPr>
          <p:cNvPr id="7" name="Rectangle 6"/>
          <p:cNvSpPr/>
          <p:nvPr/>
        </p:nvSpPr>
        <p:spPr>
          <a:xfrm>
            <a:off x="3779912" y="1198493"/>
            <a:ext cx="3540686" cy="646331"/>
          </a:xfrm>
          <a:prstGeom prst="rect">
            <a:avLst/>
          </a:prstGeom>
          <a:solidFill>
            <a:schemeClr val="accent1">
              <a:lumMod val="60000"/>
              <a:lumOff val="4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development of high-throughput sequencing (HTS) technologies</a:t>
            </a:r>
          </a:p>
        </p:txBody>
      </p:sp>
      <p:cxnSp>
        <p:nvCxnSpPr>
          <p:cNvPr id="9" name="Straight Arrow Connector 8"/>
          <p:cNvCxnSpPr/>
          <p:nvPr/>
        </p:nvCxnSpPr>
        <p:spPr>
          <a:xfrm flipH="1">
            <a:off x="4355978" y="2060848"/>
            <a:ext cx="288030" cy="432048"/>
          </a:xfrm>
          <a:prstGeom prst="straightConnector1">
            <a:avLst/>
          </a:prstGeom>
          <a:ln w="63500">
            <a:solidFill>
              <a:schemeClr val="bg1"/>
            </a:solidFill>
            <a:tailEnd type="triangle"/>
          </a:ln>
        </p:spPr>
        <p:style>
          <a:lnRef idx="1">
            <a:schemeClr val="accent1"/>
          </a:lnRef>
          <a:fillRef idx="0">
            <a:schemeClr val="accent1"/>
          </a:fillRef>
          <a:effectRef idx="0">
            <a:schemeClr val="accent1"/>
          </a:effectRef>
          <a:fontRef idx="minor">
            <a:schemeClr val="tx1"/>
          </a:fontRef>
        </p:style>
      </p:cxnSp>
      <p:pic>
        <p:nvPicPr>
          <p:cNvPr id="10" name="Picture 2" descr="Image result for the economist"/>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a:stretch/>
        </p:blipFill>
        <p:spPr bwMode="auto">
          <a:xfrm>
            <a:off x="252485" y="5963008"/>
            <a:ext cx="790158" cy="403212"/>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1530363" y="6460344"/>
            <a:ext cx="7290109" cy="27699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ahoma"/>
                <a:ea typeface="+mn-ea"/>
                <a:cs typeface="+mn-cs"/>
                <a:hlinkClick r:id="rId6"/>
              </a:rPr>
              <a:t>http://www.economist.com/news/21631808-so-much-genetic-data-so-many-uses-genes-unzipped</a:t>
            </a:r>
            <a:r>
              <a:rPr kumimoji="0" lang="en-US" sz="1200" b="0" i="0" u="none" strike="noStrike" kern="1200" cap="none" spc="0" normalizeH="0" baseline="0" noProof="0" dirty="0">
                <a:ln>
                  <a:noFill/>
                </a:ln>
                <a:solidFill>
                  <a:srgbClr val="000000"/>
                </a:solidFill>
                <a:effectLst/>
                <a:uLnTx/>
                <a:uFillTx/>
                <a:latin typeface="Tahoma"/>
                <a:ea typeface="+mn-ea"/>
                <a:cs typeface="+mn-cs"/>
              </a:rPr>
              <a:t> </a:t>
            </a:r>
          </a:p>
        </p:txBody>
      </p:sp>
      <p:sp>
        <p:nvSpPr>
          <p:cNvPr id="3" name="Down Arrow 2"/>
          <p:cNvSpPr/>
          <p:nvPr/>
        </p:nvSpPr>
        <p:spPr>
          <a:xfrm rot="4961981">
            <a:off x="2655370" y="840988"/>
            <a:ext cx="517315" cy="1382049"/>
          </a:xfrm>
          <a:prstGeom prst="downArrow">
            <a:avLst/>
          </a:prstGeom>
          <a:solidFill>
            <a:schemeClr val="accent1">
              <a:lumMod val="60000"/>
              <a:lumOff val="40000"/>
            </a:schemeClr>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dirty="0">
              <a:ln>
                <a:noFill/>
              </a:ln>
              <a:solidFill>
                <a:srgbClr val="5F5F5F"/>
              </a:solidFill>
              <a:effectLst/>
              <a:uLnTx/>
              <a:uFillTx/>
              <a:latin typeface="europa"/>
              <a:ea typeface="+mn-ea"/>
              <a:cs typeface="+mn-cs"/>
            </a:endParaRPr>
          </a:p>
        </p:txBody>
      </p:sp>
      <p:sp>
        <p:nvSpPr>
          <p:cNvPr id="12" name="Rectangle 11"/>
          <p:cNvSpPr/>
          <p:nvPr/>
        </p:nvSpPr>
        <p:spPr>
          <a:xfrm>
            <a:off x="177924" y="4006805"/>
            <a:ext cx="2305844" cy="646331"/>
          </a:xfrm>
          <a:prstGeom prst="rect">
            <a:avLst/>
          </a:prstGeom>
          <a:solidFill>
            <a:schemeClr val="accent1">
              <a:lumMod val="60000"/>
              <a:lumOff val="4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Number of Genomes Sequenced</a:t>
            </a:r>
          </a:p>
        </p:txBody>
      </p:sp>
    </p:spTree>
    <p:extLst>
      <p:ext uri="{BB962C8B-B14F-4D97-AF65-F5344CB8AC3E}">
        <p14:creationId xmlns:p14="http://schemas.microsoft.com/office/powerpoint/2010/main" val="786832534"/>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p:cNvSpPr/>
          <p:nvPr/>
        </p:nvSpPr>
        <p:spPr>
          <a:xfrm>
            <a:off x="-11591" y="0"/>
            <a:ext cx="9145859" cy="6858000"/>
          </a:xfrm>
          <a:prstGeom prst="rect">
            <a:avLst/>
          </a:prstGeom>
          <a:solidFill>
            <a:schemeClr val="bg1"/>
          </a:solidFill>
          <a:ln>
            <a:noFill/>
          </a:ln>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dirty="0">
              <a:ln>
                <a:noFill/>
              </a:ln>
              <a:solidFill>
                <a:srgbClr val="EEECE1"/>
              </a:solidFill>
              <a:effectLst/>
              <a:uLnTx/>
              <a:uFillTx/>
              <a:latin typeface="europa"/>
              <a:ea typeface="+mn-ea"/>
              <a:cs typeface="+mn-cs"/>
            </a:endParaRPr>
          </a:p>
        </p:txBody>
      </p:sp>
      <p:sp>
        <p:nvSpPr>
          <p:cNvPr id="20" name="Rectangle 19"/>
          <p:cNvSpPr/>
          <p:nvPr/>
        </p:nvSpPr>
        <p:spPr>
          <a:xfrm>
            <a:off x="8534400" y="4129073"/>
            <a:ext cx="428980" cy="6549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pic>
        <p:nvPicPr>
          <p:cNvPr id="71" name="Picture 70" descr="http://www.nextplatform.com/wp-content/uploads/2015/03/Glenn1.pn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105649" y="4094761"/>
            <a:ext cx="4224963" cy="1829100"/>
          </a:xfrm>
          <a:prstGeom prst="rect">
            <a:avLst/>
          </a:prstGeom>
          <a:noFill/>
          <a:extLst>
            <a:ext uri="{909E8E84-426E-40DD-AFC4-6F175D3DCCD1}">
              <a14:hiddenFill xmlns:a14="http://schemas.microsoft.com/office/drawing/2010/main">
                <a:solidFill>
                  <a:srgbClr val="FFFFFF"/>
                </a:solidFill>
              </a14:hiddenFill>
            </a:ext>
          </a:extLst>
        </p:spPr>
      </p:pic>
      <p:pic>
        <p:nvPicPr>
          <p:cNvPr id="72" name="Picture 71"/>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495894" y="3689818"/>
            <a:ext cx="2867618" cy="2653333"/>
          </a:xfrm>
          <a:prstGeom prst="rect">
            <a:avLst/>
          </a:prstGeom>
        </p:spPr>
      </p:pic>
      <p:sp>
        <p:nvSpPr>
          <p:cNvPr id="75" name="Rectangle 74"/>
          <p:cNvSpPr/>
          <p:nvPr/>
        </p:nvSpPr>
        <p:spPr>
          <a:xfrm>
            <a:off x="8022677" y="4174288"/>
            <a:ext cx="428980" cy="6549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78" name="Rectangle 77"/>
          <p:cNvSpPr/>
          <p:nvPr/>
        </p:nvSpPr>
        <p:spPr>
          <a:xfrm>
            <a:off x="4628782" y="0"/>
            <a:ext cx="9144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79" name="Rectangle 78"/>
          <p:cNvSpPr/>
          <p:nvPr/>
        </p:nvSpPr>
        <p:spPr>
          <a:xfrm>
            <a:off x="1" y="3383280"/>
            <a:ext cx="9144000" cy="914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ahoma"/>
              <a:ea typeface="+mn-ea"/>
              <a:cs typeface="+mn-cs"/>
            </a:endParaRPr>
          </a:p>
        </p:txBody>
      </p:sp>
      <p:sp>
        <p:nvSpPr>
          <p:cNvPr id="80" name="Rectangle 79"/>
          <p:cNvSpPr/>
          <p:nvPr/>
        </p:nvSpPr>
        <p:spPr>
          <a:xfrm>
            <a:off x="3610761" y="2895290"/>
            <a:ext cx="2103160" cy="1077218"/>
          </a:xfrm>
          <a:prstGeom prst="rect">
            <a:avLst/>
          </a:prstGeom>
          <a:solidFill>
            <a:schemeClr val="bg1"/>
          </a:solidFill>
          <a:ln>
            <a:solidFill>
              <a:srgbClr val="1B65A8"/>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mn-ea"/>
                <a:cs typeface="+mn-cs"/>
              </a:rPr>
              <a:t>Genome Analysis</a:t>
            </a:r>
          </a:p>
        </p:txBody>
      </p:sp>
      <p:graphicFrame>
        <p:nvGraphicFramePr>
          <p:cNvPr id="2" name="Object 1"/>
          <p:cNvGraphicFramePr>
            <a:graphicFrameLocks noChangeAspect="1"/>
          </p:cNvGraphicFramePr>
          <p:nvPr/>
        </p:nvGraphicFramePr>
        <p:xfrm>
          <a:off x="5311176" y="36301"/>
          <a:ext cx="3509639" cy="3353943"/>
        </p:xfrm>
        <a:graphic>
          <a:graphicData uri="http://schemas.openxmlformats.org/presentationml/2006/ole">
            <mc:AlternateContent xmlns:mc="http://schemas.openxmlformats.org/markup-compatibility/2006">
              <mc:Choice xmlns:v="urn:schemas-microsoft-com:vml" Requires="v">
                <p:oleObj name="Visio" r:id="rId5" imgW="2695276" imgH="2509932" progId="Visio.Drawing.11">
                  <p:embed/>
                </p:oleObj>
              </mc:Choice>
              <mc:Fallback>
                <p:oleObj name="Visio" r:id="rId5" imgW="2695276" imgH="2509932" progId="Visio.Drawing.11">
                  <p:embed/>
                  <p:pic>
                    <p:nvPicPr>
                      <p:cNvPr id="2" name="Object 1"/>
                      <p:cNvPicPr/>
                      <p:nvPr/>
                    </p:nvPicPr>
                    <p:blipFill>
                      <a:blip r:embed="rId6"/>
                      <a:stretch>
                        <a:fillRect/>
                      </a:stretch>
                    </p:blipFill>
                    <p:spPr>
                      <a:xfrm>
                        <a:off x="5311176" y="36301"/>
                        <a:ext cx="3509639" cy="3353943"/>
                      </a:xfrm>
                      <a:prstGeom prst="rect">
                        <a:avLst/>
                      </a:prstGeom>
                    </p:spPr>
                  </p:pic>
                </p:oleObj>
              </mc:Fallback>
            </mc:AlternateContent>
          </a:graphicData>
        </a:graphic>
      </p:graphicFrame>
      <p:graphicFrame>
        <p:nvGraphicFramePr>
          <p:cNvPr id="23" name="Object 22"/>
          <p:cNvGraphicFramePr>
            <a:graphicFrameLocks noChangeAspect="1"/>
          </p:cNvGraphicFramePr>
          <p:nvPr/>
        </p:nvGraphicFramePr>
        <p:xfrm>
          <a:off x="177467" y="500679"/>
          <a:ext cx="4895872" cy="2150973"/>
        </p:xfrm>
        <a:graphic>
          <a:graphicData uri="http://schemas.openxmlformats.org/presentationml/2006/ole">
            <mc:AlternateContent xmlns:mc="http://schemas.openxmlformats.org/markup-compatibility/2006">
              <mc:Choice xmlns:v="urn:schemas-microsoft-com:vml" Requires="v">
                <p:oleObj name="Visio" r:id="rId7" imgW="3859122" imgH="1695796" progId="Visio.Drawing.11">
                  <p:embed/>
                </p:oleObj>
              </mc:Choice>
              <mc:Fallback>
                <p:oleObj name="Visio" r:id="rId7" imgW="3859122" imgH="1695796" progId="Visio.Drawing.11">
                  <p:embed/>
                  <p:pic>
                    <p:nvPicPr>
                      <p:cNvPr id="23" name="Object 22"/>
                      <p:cNvPicPr/>
                      <p:nvPr/>
                    </p:nvPicPr>
                    <p:blipFill>
                      <a:blip r:embed="rId8"/>
                      <a:stretch>
                        <a:fillRect/>
                      </a:stretch>
                    </p:blipFill>
                    <p:spPr>
                      <a:xfrm>
                        <a:off x="177467" y="500679"/>
                        <a:ext cx="4895872" cy="2150973"/>
                      </a:xfrm>
                      <a:prstGeom prst="rect">
                        <a:avLst/>
                      </a:prstGeom>
                    </p:spPr>
                  </p:pic>
                </p:oleObj>
              </mc:Fallback>
            </mc:AlternateContent>
          </a:graphicData>
        </a:graphic>
      </p:graphicFrame>
      <p:sp>
        <p:nvSpPr>
          <p:cNvPr id="81" name="Snip Diagonal Corner Rectangle 80"/>
          <p:cNvSpPr/>
          <p:nvPr/>
        </p:nvSpPr>
        <p:spPr>
          <a:xfrm>
            <a:off x="0" y="2924937"/>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1</a:t>
            </a:r>
          </a:p>
        </p:txBody>
      </p:sp>
      <p:sp>
        <p:nvSpPr>
          <p:cNvPr id="82" name="Snip Diagonal Corner Rectangle 81"/>
          <p:cNvSpPr/>
          <p:nvPr/>
        </p:nvSpPr>
        <p:spPr>
          <a:xfrm>
            <a:off x="8675925" y="2924936"/>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2</a:t>
            </a:r>
          </a:p>
        </p:txBody>
      </p:sp>
      <p:sp>
        <p:nvSpPr>
          <p:cNvPr id="83" name="TextBox 82"/>
          <p:cNvSpPr txBox="1"/>
          <p:nvPr/>
        </p:nvSpPr>
        <p:spPr>
          <a:xfrm>
            <a:off x="458343" y="2924936"/>
            <a:ext cx="294940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Sequencing</a:t>
            </a:r>
          </a:p>
        </p:txBody>
      </p:sp>
      <p:sp>
        <p:nvSpPr>
          <p:cNvPr id="84" name="TextBox 83"/>
          <p:cNvSpPr txBox="1"/>
          <p:nvPr/>
        </p:nvSpPr>
        <p:spPr>
          <a:xfrm>
            <a:off x="6304876" y="2916378"/>
            <a:ext cx="247322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Read Mapping</a:t>
            </a:r>
          </a:p>
        </p:txBody>
      </p:sp>
      <p:sp>
        <p:nvSpPr>
          <p:cNvPr id="85" name="Snip Diagonal Corner Rectangle 84"/>
          <p:cNvSpPr/>
          <p:nvPr/>
        </p:nvSpPr>
        <p:spPr>
          <a:xfrm>
            <a:off x="-11591" y="6399657"/>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3</a:t>
            </a:r>
          </a:p>
        </p:txBody>
      </p:sp>
      <p:sp>
        <p:nvSpPr>
          <p:cNvPr id="86" name="Snip Diagonal Corner Rectangle 85"/>
          <p:cNvSpPr/>
          <p:nvPr/>
        </p:nvSpPr>
        <p:spPr>
          <a:xfrm>
            <a:off x="8678558" y="6399656"/>
            <a:ext cx="458343" cy="458343"/>
          </a:xfrm>
          <a:prstGeom prst="snip2Diag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Tahoma"/>
                <a:ea typeface="+mn-ea"/>
                <a:cs typeface="+mn-cs"/>
              </a:rPr>
              <a:t>4</a:t>
            </a:r>
          </a:p>
        </p:txBody>
      </p:sp>
      <p:sp>
        <p:nvSpPr>
          <p:cNvPr id="87" name="TextBox 86"/>
          <p:cNvSpPr txBox="1"/>
          <p:nvPr/>
        </p:nvSpPr>
        <p:spPr>
          <a:xfrm>
            <a:off x="483743" y="6379336"/>
            <a:ext cx="294940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Variant Calling</a:t>
            </a:r>
          </a:p>
        </p:txBody>
      </p:sp>
      <p:sp>
        <p:nvSpPr>
          <p:cNvPr id="88" name="TextBox 87"/>
          <p:cNvSpPr txBox="1"/>
          <p:nvPr/>
        </p:nvSpPr>
        <p:spPr>
          <a:xfrm>
            <a:off x="5558503" y="6399656"/>
            <a:ext cx="3404877"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ahoma"/>
                <a:ea typeface="+mn-ea"/>
                <a:cs typeface="+mn-cs"/>
              </a:rPr>
              <a:t>Scientific Discovery</a:t>
            </a:r>
          </a:p>
        </p:txBody>
      </p:sp>
      <p:sp>
        <p:nvSpPr>
          <p:cNvPr id="22" name="Rectangle 21">
            <a:extLst>
              <a:ext uri="{FF2B5EF4-FFF2-40B4-BE49-F238E27FC236}">
                <a16:creationId xmlns:a16="http://schemas.microsoft.com/office/drawing/2014/main" id="{14CFF81F-F748-1245-84EF-EB79E2E2F17A}"/>
              </a:ext>
            </a:extLst>
          </p:cNvPr>
          <p:cNvSpPr/>
          <p:nvPr/>
        </p:nvSpPr>
        <p:spPr>
          <a:xfrm>
            <a:off x="0" y="4077072"/>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301587200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0D96F-9ED3-0E4C-BF7F-86EEEFB09540}"/>
              </a:ext>
            </a:extLst>
          </p:cNvPr>
          <p:cNvSpPr>
            <a:spLocks noGrp="1"/>
          </p:cNvSpPr>
          <p:nvPr>
            <p:ph type="title"/>
          </p:nvPr>
        </p:nvSpPr>
        <p:spPr>
          <a:xfrm>
            <a:off x="-36512" y="152400"/>
            <a:ext cx="9599984" cy="1066800"/>
          </a:xfrm>
        </p:spPr>
        <p:txBody>
          <a:bodyPr/>
          <a:lstStyle/>
          <a:p>
            <a:r>
              <a:rPr lang="en-US"/>
              <a:t>We Need Faster &amp; Scalable Genome Analysis</a:t>
            </a:r>
          </a:p>
        </p:txBody>
      </p:sp>
      <p:sp>
        <p:nvSpPr>
          <p:cNvPr id="4" name="Slide Number Placeholder 3">
            <a:extLst>
              <a:ext uri="{FF2B5EF4-FFF2-40B4-BE49-F238E27FC236}">
                <a16:creationId xmlns:a16="http://schemas.microsoft.com/office/drawing/2014/main" id="{6071BB7E-7845-6244-9D6F-DC2B6B02D6D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Content Placeholder 5">
            <a:extLst>
              <a:ext uri="{FF2B5EF4-FFF2-40B4-BE49-F238E27FC236}">
                <a16:creationId xmlns:a16="http://schemas.microsoft.com/office/drawing/2014/main" id="{9D8BA7B5-6057-0749-8D04-0E229A51C619}"/>
              </a:ext>
            </a:extLst>
          </p:cNvPr>
          <p:cNvPicPr>
            <a:picLocks noChangeAspect="1"/>
          </p:cNvPicPr>
          <p:nvPr/>
        </p:nvPicPr>
        <p:blipFill rotWithShape="1">
          <a:blip r:embed="rId3">
            <a:extLst>
              <a:ext uri="{28A0092B-C50C-407E-A947-70E740481C1C}">
                <a14:useLocalDpi xmlns:a14="http://schemas.microsoft.com/office/drawing/2010/main" val="0"/>
              </a:ext>
            </a:extLst>
          </a:blip>
          <a:srcRect t="17717" r="23484" b="7611"/>
          <a:stretch/>
        </p:blipFill>
        <p:spPr>
          <a:xfrm>
            <a:off x="741198" y="1024625"/>
            <a:ext cx="3423714" cy="2088232"/>
          </a:xfrm>
          <a:prstGeom prst="rect">
            <a:avLst/>
          </a:prstGeom>
        </p:spPr>
      </p:pic>
      <p:pic>
        <p:nvPicPr>
          <p:cNvPr id="7" name="Picture 6">
            <a:extLst>
              <a:ext uri="{FF2B5EF4-FFF2-40B4-BE49-F238E27FC236}">
                <a16:creationId xmlns:a16="http://schemas.microsoft.com/office/drawing/2014/main" id="{A3B519A5-07C0-6A4A-B80F-C4828F13C08E}"/>
              </a:ext>
            </a:extLst>
          </p:cNvPr>
          <p:cNvPicPr>
            <a:picLocks noChangeAspect="1"/>
          </p:cNvPicPr>
          <p:nvPr/>
        </p:nvPicPr>
        <p:blipFill>
          <a:blip r:embed="rId4"/>
          <a:stretch>
            <a:fillRect/>
          </a:stretch>
        </p:blipFill>
        <p:spPr>
          <a:xfrm rot="5400000">
            <a:off x="5686509" y="1014038"/>
            <a:ext cx="2156459" cy="2131671"/>
          </a:xfrm>
          <a:prstGeom prst="rect">
            <a:avLst/>
          </a:prstGeom>
        </p:spPr>
      </p:pic>
      <p:sp>
        <p:nvSpPr>
          <p:cNvPr id="9" name="Rectangle 8">
            <a:extLst>
              <a:ext uri="{FF2B5EF4-FFF2-40B4-BE49-F238E27FC236}">
                <a16:creationId xmlns:a16="http://schemas.microsoft.com/office/drawing/2014/main" id="{79A357C3-037A-FF4C-9649-5150C5A41046}"/>
              </a:ext>
            </a:extLst>
          </p:cNvPr>
          <p:cNvSpPr/>
          <p:nvPr/>
        </p:nvSpPr>
        <p:spPr>
          <a:xfrm>
            <a:off x="4932040" y="3112857"/>
            <a:ext cx="4103801"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Predicting the </a:t>
            </a:r>
            <a:r>
              <a:rPr kumimoji="0" lang="en-US" sz="1800" b="0"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presence</a:t>
            </a:r>
            <a:r>
              <a:rPr kumimoji="0" lang="en-US" sz="18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800" b="0"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relative abundance</a:t>
            </a:r>
            <a:r>
              <a:rPr kumimoji="0" lang="en-US" sz="18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of </a:t>
            </a:r>
            <a:r>
              <a:rPr kumimoji="0" lang="en-US" sz="180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microbes</a:t>
            </a:r>
            <a:r>
              <a:rPr kumimoji="0" lang="en-US" sz="18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in a sample</a:t>
            </a:r>
          </a:p>
        </p:txBody>
      </p:sp>
      <p:sp>
        <p:nvSpPr>
          <p:cNvPr id="10" name="Rectangle 9">
            <a:extLst>
              <a:ext uri="{FF2B5EF4-FFF2-40B4-BE49-F238E27FC236}">
                <a16:creationId xmlns:a16="http://schemas.microsoft.com/office/drawing/2014/main" id="{B76B1D94-3169-C94C-81E6-31FAA4873F93}"/>
              </a:ext>
            </a:extLst>
          </p:cNvPr>
          <p:cNvSpPr/>
          <p:nvPr/>
        </p:nvSpPr>
        <p:spPr>
          <a:xfrm>
            <a:off x="539552" y="3131676"/>
            <a:ext cx="3923928"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Understanding </a:t>
            </a:r>
            <a:r>
              <a:rPr kumimoji="0" lang="en-US" sz="180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genetic variations, species, evolution, …</a:t>
            </a:r>
          </a:p>
        </p:txBody>
      </p:sp>
      <p:sp>
        <p:nvSpPr>
          <p:cNvPr id="13" name="Rectangle 12">
            <a:extLst>
              <a:ext uri="{FF2B5EF4-FFF2-40B4-BE49-F238E27FC236}">
                <a16:creationId xmlns:a16="http://schemas.microsoft.com/office/drawing/2014/main" id="{3A223A29-6644-0347-8D71-6121991CBC37}"/>
              </a:ext>
            </a:extLst>
          </p:cNvPr>
          <p:cNvSpPr/>
          <p:nvPr/>
        </p:nvSpPr>
        <p:spPr>
          <a:xfrm>
            <a:off x="144016" y="5879013"/>
            <a:ext cx="4572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Rapid surveillance of </a:t>
            </a:r>
            <a:r>
              <a:rPr kumimoji="0" lang="en-US" sz="1800" b="1" i="0" u="none" strike="noStrike" kern="1200" cap="none" spc="0" normalizeH="0" baseline="0" noProof="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disease outbreaks</a:t>
            </a:r>
          </a:p>
        </p:txBody>
      </p:sp>
      <p:pic>
        <p:nvPicPr>
          <p:cNvPr id="16" name="Picture 15">
            <a:extLst>
              <a:ext uri="{FF2B5EF4-FFF2-40B4-BE49-F238E27FC236}">
                <a16:creationId xmlns:a16="http://schemas.microsoft.com/office/drawing/2014/main" id="{065DED78-1DA1-334F-BE4E-C478633C9CCD}"/>
              </a:ext>
            </a:extLst>
          </p:cNvPr>
          <p:cNvPicPr>
            <a:picLocks noChangeAspect="1"/>
          </p:cNvPicPr>
          <p:nvPr/>
        </p:nvPicPr>
        <p:blipFill>
          <a:blip r:embed="rId5"/>
          <a:stretch>
            <a:fillRect/>
          </a:stretch>
        </p:blipFill>
        <p:spPr>
          <a:xfrm>
            <a:off x="688528" y="3914154"/>
            <a:ext cx="3476384" cy="1955466"/>
          </a:xfrm>
          <a:prstGeom prst="rect">
            <a:avLst/>
          </a:prstGeom>
        </p:spPr>
      </p:pic>
      <p:sp>
        <p:nvSpPr>
          <p:cNvPr id="17" name="Rectangle 16">
            <a:extLst>
              <a:ext uri="{FF2B5EF4-FFF2-40B4-BE49-F238E27FC236}">
                <a16:creationId xmlns:a16="http://schemas.microsoft.com/office/drawing/2014/main" id="{7BC48378-27E6-E74D-8EEF-1E75F9F5206F}"/>
              </a:ext>
            </a:extLst>
          </p:cNvPr>
          <p:cNvSpPr/>
          <p:nvPr/>
        </p:nvSpPr>
        <p:spPr>
          <a:xfrm>
            <a:off x="5004544" y="5874281"/>
            <a:ext cx="4031952" cy="36933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Developing </a:t>
            </a:r>
            <a:r>
              <a:rPr kumimoji="0" lang="en-US" sz="1800" b="1" i="0" u="none" strike="noStrike" kern="1200" cap="none" spc="0" normalizeH="0" baseline="0" noProof="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personalized medicine</a:t>
            </a:r>
          </a:p>
        </p:txBody>
      </p:sp>
      <p:pic>
        <p:nvPicPr>
          <p:cNvPr id="22" name="Picture 20" descr="Related image">
            <a:extLst>
              <a:ext uri="{FF2B5EF4-FFF2-40B4-BE49-F238E27FC236}">
                <a16:creationId xmlns:a16="http://schemas.microsoft.com/office/drawing/2014/main" id="{A207574E-145E-3846-B1F1-469104C3B010}"/>
              </a:ext>
            </a:extLst>
          </p:cNvPr>
          <p:cNvPicPr>
            <a:picLocks noChangeAspect="1" noChangeArrowheads="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l="72942" t="50853" r="8530" b="12146"/>
          <a:stretch/>
        </p:blipFill>
        <p:spPr bwMode="auto">
          <a:xfrm>
            <a:off x="5923875" y="4922839"/>
            <a:ext cx="625218" cy="1028700"/>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0" descr="Related image">
            <a:extLst>
              <a:ext uri="{FF2B5EF4-FFF2-40B4-BE49-F238E27FC236}">
                <a16:creationId xmlns:a16="http://schemas.microsoft.com/office/drawing/2014/main" id="{66E8E7A2-C541-7E48-93B5-E3E2C2B8C2BA}"/>
              </a:ext>
            </a:extLst>
          </p:cNvPr>
          <p:cNvPicPr>
            <a:picLocks noChangeAspect="1" noChangeArrowheads="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l="28835" t="50853" r="50206" b="12146"/>
          <a:stretch/>
        </p:blipFill>
        <p:spPr bwMode="auto">
          <a:xfrm>
            <a:off x="6020445" y="3980147"/>
            <a:ext cx="707212" cy="1028700"/>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0" descr="Related image">
            <a:extLst>
              <a:ext uri="{FF2B5EF4-FFF2-40B4-BE49-F238E27FC236}">
                <a16:creationId xmlns:a16="http://schemas.microsoft.com/office/drawing/2014/main" id="{042EC2D7-9036-5049-B7B0-A612D0C670DD}"/>
              </a:ext>
            </a:extLst>
          </p:cNvPr>
          <p:cNvPicPr>
            <a:picLocks noChangeAspect="1" noChangeArrowheads="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l="8740" t="50853" r="71287" b="12146"/>
          <a:stretch/>
        </p:blipFill>
        <p:spPr bwMode="auto">
          <a:xfrm>
            <a:off x="5635182" y="3899121"/>
            <a:ext cx="673957" cy="1028700"/>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36" descr="Image result for medication icon">
            <a:extLst>
              <a:ext uri="{FF2B5EF4-FFF2-40B4-BE49-F238E27FC236}">
                <a16:creationId xmlns:a16="http://schemas.microsoft.com/office/drawing/2014/main" id="{E34AC37D-D314-9349-8E43-D3A56B0F7704}"/>
              </a:ext>
            </a:extLst>
          </p:cNvPr>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56306" t="2057" r="6476" b="59543"/>
          <a:stretch/>
        </p:blipFill>
        <p:spPr bwMode="auto">
          <a:xfrm>
            <a:off x="7446864" y="5116655"/>
            <a:ext cx="653528" cy="674275"/>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36" descr="Image result for medication icon">
            <a:extLst>
              <a:ext uri="{FF2B5EF4-FFF2-40B4-BE49-F238E27FC236}">
                <a16:creationId xmlns:a16="http://schemas.microsoft.com/office/drawing/2014/main" id="{8D68DAFE-2E59-6C43-A4FF-ADCD82611D5C}"/>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6663" t="2087" r="55824" b="60400"/>
          <a:stretch/>
        </p:blipFill>
        <p:spPr bwMode="auto">
          <a:xfrm>
            <a:off x="7301905" y="4219429"/>
            <a:ext cx="615574" cy="615574"/>
          </a:xfrm>
          <a:prstGeom prst="rect">
            <a:avLst/>
          </a:prstGeom>
          <a:noFill/>
          <a:extLst>
            <a:ext uri="{909E8E84-426E-40DD-AFC4-6F175D3DCCD1}">
              <a14:hiddenFill xmlns:a14="http://schemas.microsoft.com/office/drawing/2010/main">
                <a:solidFill>
                  <a:srgbClr val="FFFFFF"/>
                </a:solidFill>
              </a14:hiddenFill>
            </a:ext>
          </a:extLst>
        </p:spPr>
      </p:pic>
      <p:sp>
        <p:nvSpPr>
          <p:cNvPr id="29" name="Right Arrow 28">
            <a:extLst>
              <a:ext uri="{FF2B5EF4-FFF2-40B4-BE49-F238E27FC236}">
                <a16:creationId xmlns:a16="http://schemas.microsoft.com/office/drawing/2014/main" id="{F9FEAE5E-C06E-0842-AD47-E10909BBE084}"/>
              </a:ext>
            </a:extLst>
          </p:cNvPr>
          <p:cNvSpPr/>
          <p:nvPr/>
        </p:nvSpPr>
        <p:spPr>
          <a:xfrm flipH="1">
            <a:off x="6806446" y="4413471"/>
            <a:ext cx="375525" cy="221975"/>
          </a:xfrm>
          <a:prstGeom prst="rightArrow">
            <a:avLst>
              <a:gd name="adj1" fmla="val 50000"/>
              <a:gd name="adj2" fmla="val 81840"/>
            </a:avLst>
          </a:prstGeom>
          <a:solidFill>
            <a:schemeClr val="bg1">
              <a:lumMod val="50000"/>
            </a:schemeClr>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a:ln>
                <a:noFill/>
              </a:ln>
              <a:solidFill>
                <a:srgbClr val="5F5F5F"/>
              </a:solidFill>
              <a:effectLst/>
              <a:uLnTx/>
              <a:uFillTx/>
              <a:latin typeface="europa"/>
              <a:ea typeface="+mn-ea"/>
              <a:cs typeface="+mn-cs"/>
            </a:endParaRPr>
          </a:p>
        </p:txBody>
      </p:sp>
      <p:sp>
        <p:nvSpPr>
          <p:cNvPr id="34" name="Right Arrow 33">
            <a:extLst>
              <a:ext uri="{FF2B5EF4-FFF2-40B4-BE49-F238E27FC236}">
                <a16:creationId xmlns:a16="http://schemas.microsoft.com/office/drawing/2014/main" id="{559D13C8-7445-4B4C-9F01-68BBD716A138}"/>
              </a:ext>
            </a:extLst>
          </p:cNvPr>
          <p:cNvSpPr/>
          <p:nvPr/>
        </p:nvSpPr>
        <p:spPr>
          <a:xfrm flipH="1">
            <a:off x="6810216" y="5342806"/>
            <a:ext cx="375525" cy="221975"/>
          </a:xfrm>
          <a:prstGeom prst="rightArrow">
            <a:avLst>
              <a:gd name="adj1" fmla="val 50000"/>
              <a:gd name="adj2" fmla="val 81840"/>
            </a:avLst>
          </a:prstGeom>
          <a:solidFill>
            <a:schemeClr val="bg1">
              <a:lumMod val="50000"/>
            </a:schemeClr>
          </a:solidFill>
        </p:spPr>
        <p:txBody>
          <a:bodyPr wrap="square" rtlCol="0" anchor="ct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400" b="1" i="0" u="none" strike="noStrike" kern="1200" cap="none" spc="0" normalizeH="0" baseline="0" noProof="0">
              <a:ln>
                <a:noFill/>
              </a:ln>
              <a:solidFill>
                <a:srgbClr val="5F5F5F"/>
              </a:solidFill>
              <a:effectLst/>
              <a:uLnTx/>
              <a:uFillTx/>
              <a:latin typeface="europa"/>
              <a:ea typeface="+mn-ea"/>
              <a:cs typeface="+mn-cs"/>
            </a:endParaRPr>
          </a:p>
        </p:txBody>
      </p:sp>
      <p:sp>
        <p:nvSpPr>
          <p:cNvPr id="35" name="Rectangle 34">
            <a:extLst>
              <a:ext uri="{FF2B5EF4-FFF2-40B4-BE49-F238E27FC236}">
                <a16:creationId xmlns:a16="http://schemas.microsoft.com/office/drawing/2014/main" id="{470B46ED-CFE3-1B42-9238-85E51E7AF537}"/>
              </a:ext>
            </a:extLst>
          </p:cNvPr>
          <p:cNvSpPr/>
          <p:nvPr/>
        </p:nvSpPr>
        <p:spPr>
          <a:xfrm>
            <a:off x="2267744" y="6434284"/>
            <a:ext cx="4968552" cy="36933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And, many, many other applications …</a:t>
            </a:r>
          </a:p>
        </p:txBody>
      </p:sp>
    </p:spTree>
    <p:extLst>
      <p:ext uri="{BB962C8B-B14F-4D97-AF65-F5344CB8AC3E}">
        <p14:creationId xmlns:p14="http://schemas.microsoft.com/office/powerpoint/2010/main" val="2916525589"/>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New Genome Sequencing Technologies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3" name="TextBox 2">
            <a:extLst>
              <a:ext uri="{FF2B5EF4-FFF2-40B4-BE49-F238E27FC236}">
                <a16:creationId xmlns:a16="http://schemas.microsoft.com/office/drawing/2014/main" id="{9DEDF4F9-AC11-CE40-96CF-BFA639F16628}"/>
              </a:ext>
            </a:extLst>
          </p:cNvPr>
          <p:cNvSpPr txBox="1"/>
          <p:nvPr/>
        </p:nvSpPr>
        <p:spPr>
          <a:xfrm>
            <a:off x="336100" y="5036983"/>
            <a:ext cx="8193974" cy="147732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Senol Cali+, “</a:t>
            </a:r>
            <a:r>
              <a:rPr kumimoji="0" lang="en-US" sz="1800" b="1" i="0" u="none" strike="noStrike" kern="1200" cap="none" spc="0" normalizeH="0" baseline="0" noProof="0" dirty="0">
                <a:ln>
                  <a:noFill/>
                </a:ln>
                <a:solidFill>
                  <a:srgbClr val="0000FF"/>
                </a:solidFill>
                <a:effectLst/>
                <a:uLnTx/>
                <a:uFillTx/>
                <a:latin typeface="Tahoma"/>
                <a:ea typeface="+mn-ea"/>
                <a:cs typeface="+mn-cs"/>
              </a:rPr>
              <a:t>Nanopore Sequencing Technology and Tools for Genome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Assembly: Computational Analysis of the Current State, Bottlenecks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and Future Directions</a:t>
            </a:r>
            <a:r>
              <a:rPr kumimoji="0" lang="en-US" sz="1800" b="0" i="0" u="none" strike="noStrike" kern="1200" cap="none" spc="0" normalizeH="0" baseline="0" noProof="0" dirty="0">
                <a:ln>
                  <a:noFill/>
                </a:ln>
                <a:solidFill>
                  <a:srgbClr val="000000"/>
                </a:solidFill>
                <a:effectLst/>
                <a:uLnTx/>
                <a:uFillTx/>
                <a:latin typeface="Tahoma"/>
                <a:ea typeface="+mn-ea"/>
                <a:cs typeface="+mn-cs"/>
              </a:rPr>
              <a:t>,” Briefings in Bioinformatics, 2018.</a:t>
            </a:r>
          </a:p>
          <a:p>
            <a:pPr lvl="0">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lang="en-US" dirty="0">
                <a:hlinkClick r:id="rId2"/>
              </a:rPr>
              <a:t>Open arxiv.org</a:t>
            </a:r>
            <a:r>
              <a:rPr lang="en-US">
                <a:hlinkClick r:id="rId2"/>
              </a:rPr>
              <a:t> version</a:t>
            </a:r>
            <a:r>
              <a:rPr lang="en-US"/>
              <a:t>]</a:t>
            </a: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pic>
        <p:nvPicPr>
          <p:cNvPr id="5" name="Picture 4">
            <a:extLst>
              <a:ext uri="{FF2B5EF4-FFF2-40B4-BE49-F238E27FC236}">
                <a16:creationId xmlns:a16="http://schemas.microsoft.com/office/drawing/2014/main" id="{B7B92BBE-67D0-BE44-AFBF-F27F37B8A8C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484784"/>
            <a:ext cx="9144000" cy="2202873"/>
          </a:xfrm>
          <a:prstGeom prst="rect">
            <a:avLst/>
          </a:prstGeom>
        </p:spPr>
      </p:pic>
      <p:pic>
        <p:nvPicPr>
          <p:cNvPr id="6" name="Picture 8">
            <a:extLst>
              <a:ext uri="{FF2B5EF4-FFF2-40B4-BE49-F238E27FC236}">
                <a16:creationId xmlns:a16="http://schemas.microsoft.com/office/drawing/2014/main" id="{DE735DFE-2D11-5849-BC1A-6B423D4888C8}"/>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660801" y="2996952"/>
            <a:ext cx="2080800" cy="1523680"/>
          </a:xfrm>
          <a:prstGeom prst="rect">
            <a:avLst/>
          </a:prstGeom>
          <a:noFill/>
          <a:ln w="9525">
            <a:noFill/>
            <a:round/>
            <a:headEnd/>
            <a:tailEnd/>
          </a:ln>
        </p:spPr>
      </p:pic>
      <p:sp>
        <p:nvSpPr>
          <p:cNvPr id="7" name="Text Box 19">
            <a:extLst>
              <a:ext uri="{FF2B5EF4-FFF2-40B4-BE49-F238E27FC236}">
                <a16:creationId xmlns:a16="http://schemas.microsoft.com/office/drawing/2014/main" id="{9BD0F31E-C179-B049-9A06-915AC4721F68}"/>
              </a:ext>
            </a:extLst>
          </p:cNvPr>
          <p:cNvSpPr txBox="1">
            <a:spLocks noChangeArrowheads="1"/>
          </p:cNvSpPr>
          <p:nvPr/>
        </p:nvSpPr>
        <p:spPr bwMode="auto">
          <a:xfrm>
            <a:off x="6381120" y="4520632"/>
            <a:ext cx="2511360" cy="312512"/>
          </a:xfrm>
          <a:prstGeom prst="rect">
            <a:avLst/>
          </a:prstGeom>
          <a:noFill/>
          <a:ln w="9525">
            <a:noFill/>
            <a:round/>
            <a:headEnd/>
            <a:tailEnd/>
          </a:ln>
        </p:spPr>
        <p:txBody>
          <a:bodyPr wrap="none"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Oxford Nanopore </a:t>
            </a:r>
            <a:r>
              <a:rPr kumimoji="0" lang="en-US" sz="1800" b="0" i="0" u="none" strike="noStrike" kern="1200" cap="none" spc="0" normalizeH="0" baseline="0" noProof="0" dirty="0" err="1">
                <a:ln>
                  <a:noFill/>
                </a:ln>
                <a:solidFill>
                  <a:srgbClr val="000000"/>
                </a:solidFill>
                <a:effectLst/>
                <a:uLnTx/>
                <a:uFillTx/>
                <a:latin typeface="Calibri" pitchFamily="34" charset="0"/>
                <a:ea typeface="+mn-ea"/>
                <a:cs typeface="+mn-cs"/>
              </a:rPr>
              <a:t>MinION</a:t>
            </a:r>
            <a:endPar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endParaRPr>
          </a:p>
        </p:txBody>
      </p:sp>
    </p:spTree>
    <p:extLst>
      <p:ext uri="{BB962C8B-B14F-4D97-AF65-F5344CB8AC3E}">
        <p14:creationId xmlns:p14="http://schemas.microsoft.com/office/powerpoint/2010/main" val="1254910644"/>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New Genome Sequencing Technologies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3" name="TextBox 2">
            <a:extLst>
              <a:ext uri="{FF2B5EF4-FFF2-40B4-BE49-F238E27FC236}">
                <a16:creationId xmlns:a16="http://schemas.microsoft.com/office/drawing/2014/main" id="{9DEDF4F9-AC11-CE40-96CF-BFA639F16628}"/>
              </a:ext>
            </a:extLst>
          </p:cNvPr>
          <p:cNvSpPr txBox="1"/>
          <p:nvPr/>
        </p:nvSpPr>
        <p:spPr>
          <a:xfrm>
            <a:off x="336100" y="5036983"/>
            <a:ext cx="8193974" cy="175432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Senol Cali+, “</a:t>
            </a:r>
            <a:r>
              <a:rPr kumimoji="0" lang="en-US" sz="1800" b="1" i="0" u="none" strike="noStrike" kern="1200" cap="none" spc="0" normalizeH="0" baseline="0" noProof="0" dirty="0">
                <a:ln>
                  <a:noFill/>
                </a:ln>
                <a:solidFill>
                  <a:srgbClr val="0000FF"/>
                </a:solidFill>
                <a:effectLst/>
                <a:uLnTx/>
                <a:uFillTx/>
                <a:latin typeface="Tahoma"/>
                <a:ea typeface="+mn-ea"/>
                <a:cs typeface="+mn-cs"/>
              </a:rPr>
              <a:t>Nanopore Sequencing Technology and Tools for Genome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Assembly: Computational Analysis of the Current State, Bottlenecks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and Future Directions</a:t>
            </a:r>
            <a:r>
              <a:rPr kumimoji="0" lang="en-US" sz="1800" b="0" i="0" u="none" strike="noStrike" kern="1200" cap="none" spc="0" normalizeH="0" baseline="0" noProof="0" dirty="0">
                <a:ln>
                  <a:noFill/>
                </a:ln>
                <a:solidFill>
                  <a:srgbClr val="000000"/>
                </a:solidFill>
                <a:effectLst/>
                <a:uLnTx/>
                <a:uFillTx/>
                <a:latin typeface="Tahoma"/>
                <a:ea typeface="+mn-ea"/>
                <a:cs typeface="+mn-cs"/>
              </a:rPr>
              <a:t>,” Briefings in Bioinformatics, 2018.</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2"/>
              </a:rPr>
              <a:t>Preliminary arxiv.org version</a:t>
            </a:r>
            <a:r>
              <a:rPr kumimoji="0" lang="en-US" sz="1800" b="0" i="0" u="none" strike="noStrike" kern="1200" cap="none" spc="0" normalizeH="0" baseline="0" noProof="0" dirty="0">
                <a:ln>
                  <a:noFill/>
                </a:ln>
                <a:solidFill>
                  <a:srgbClr val="000000"/>
                </a:solidFill>
                <a:effectLst/>
                <a:uLnTx/>
                <a:uFillTx/>
                <a:latin typeface="Tahoma"/>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pic>
        <p:nvPicPr>
          <p:cNvPr id="5" name="Picture 4">
            <a:extLst>
              <a:ext uri="{FF2B5EF4-FFF2-40B4-BE49-F238E27FC236}">
                <a16:creationId xmlns:a16="http://schemas.microsoft.com/office/drawing/2014/main" id="{B7B92BBE-67D0-BE44-AFBF-F27F37B8A8C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484784"/>
            <a:ext cx="9144000" cy="2202873"/>
          </a:xfrm>
          <a:prstGeom prst="rect">
            <a:avLst/>
          </a:prstGeom>
        </p:spPr>
      </p:pic>
      <p:pic>
        <p:nvPicPr>
          <p:cNvPr id="6" name="Picture 8">
            <a:extLst>
              <a:ext uri="{FF2B5EF4-FFF2-40B4-BE49-F238E27FC236}">
                <a16:creationId xmlns:a16="http://schemas.microsoft.com/office/drawing/2014/main" id="{DE735DFE-2D11-5849-BC1A-6B423D4888C8}"/>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660801" y="2996952"/>
            <a:ext cx="2080800" cy="1523680"/>
          </a:xfrm>
          <a:prstGeom prst="rect">
            <a:avLst/>
          </a:prstGeom>
          <a:noFill/>
          <a:ln w="9525">
            <a:noFill/>
            <a:round/>
            <a:headEnd/>
            <a:tailEnd/>
          </a:ln>
        </p:spPr>
      </p:pic>
      <p:sp>
        <p:nvSpPr>
          <p:cNvPr id="7" name="Text Box 19">
            <a:extLst>
              <a:ext uri="{FF2B5EF4-FFF2-40B4-BE49-F238E27FC236}">
                <a16:creationId xmlns:a16="http://schemas.microsoft.com/office/drawing/2014/main" id="{9BD0F31E-C179-B049-9A06-915AC4721F68}"/>
              </a:ext>
            </a:extLst>
          </p:cNvPr>
          <p:cNvSpPr txBox="1">
            <a:spLocks noChangeArrowheads="1"/>
          </p:cNvSpPr>
          <p:nvPr/>
        </p:nvSpPr>
        <p:spPr bwMode="auto">
          <a:xfrm>
            <a:off x="6381120" y="4520632"/>
            <a:ext cx="2511360" cy="312512"/>
          </a:xfrm>
          <a:prstGeom prst="rect">
            <a:avLst/>
          </a:prstGeom>
          <a:noFill/>
          <a:ln w="9525">
            <a:noFill/>
            <a:round/>
            <a:headEnd/>
            <a:tailEnd/>
          </a:ln>
        </p:spPr>
        <p:txBody>
          <a:bodyPr wrap="none"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Oxford Nanopore </a:t>
            </a:r>
            <a:r>
              <a:rPr kumimoji="0" lang="en-US" sz="1800" b="0" i="0" u="none" strike="noStrike" kern="1200" cap="none" spc="0" normalizeH="0" baseline="0" noProof="0" dirty="0" err="1">
                <a:ln>
                  <a:noFill/>
                </a:ln>
                <a:solidFill>
                  <a:srgbClr val="000000"/>
                </a:solidFill>
                <a:effectLst/>
                <a:uLnTx/>
                <a:uFillTx/>
                <a:latin typeface="Calibri" pitchFamily="34" charset="0"/>
                <a:ea typeface="+mn-ea"/>
                <a:cs typeface="+mn-cs"/>
              </a:rPr>
              <a:t>MinION</a:t>
            </a:r>
            <a:endPar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endParaRPr>
          </a:p>
        </p:txBody>
      </p:sp>
      <p:sp>
        <p:nvSpPr>
          <p:cNvPr id="8" name="Rectangle 7">
            <a:extLst>
              <a:ext uri="{FF2B5EF4-FFF2-40B4-BE49-F238E27FC236}">
                <a16:creationId xmlns:a16="http://schemas.microsoft.com/office/drawing/2014/main" id="{94FFF0AC-581D-AF4A-867C-DE5B8FA734E1}"/>
              </a:ext>
            </a:extLst>
          </p:cNvPr>
          <p:cNvSpPr/>
          <p:nvPr/>
        </p:nvSpPr>
        <p:spPr>
          <a:xfrm>
            <a:off x="0" y="5068079"/>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1559052536"/>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82D40-9A40-294C-821D-C9F551A98E1F}"/>
              </a:ext>
            </a:extLst>
          </p:cNvPr>
          <p:cNvSpPr>
            <a:spLocks noGrp="1"/>
          </p:cNvSpPr>
          <p:nvPr>
            <p:ph type="title"/>
          </p:nvPr>
        </p:nvSpPr>
        <p:spPr>
          <a:xfrm>
            <a:off x="35496" y="152400"/>
            <a:ext cx="9167936" cy="1066800"/>
          </a:xfrm>
        </p:spPr>
        <p:txBody>
          <a:bodyPr/>
          <a:lstStyle/>
          <a:p>
            <a:r>
              <a:rPr lang="en-US" dirty="0"/>
              <a:t> Problems with (Genome) Analysis Today</a:t>
            </a:r>
          </a:p>
        </p:txBody>
      </p:sp>
      <p:sp>
        <p:nvSpPr>
          <p:cNvPr id="3" name="Slide Number Placeholder 2">
            <a:extLst>
              <a:ext uri="{FF2B5EF4-FFF2-40B4-BE49-F238E27FC236}">
                <a16:creationId xmlns:a16="http://schemas.microsoft.com/office/drawing/2014/main" id="{54630187-28DD-9546-9969-9F24222B654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8A7077-2B78-4FB5-8F56-24239751AEF0}"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grpSp>
        <p:nvGrpSpPr>
          <p:cNvPr id="4" name="Group 3">
            <a:extLst>
              <a:ext uri="{FF2B5EF4-FFF2-40B4-BE49-F238E27FC236}">
                <a16:creationId xmlns:a16="http://schemas.microsoft.com/office/drawing/2014/main" id="{E5A101C6-D963-4545-B3BF-32EF1B31EC2F}"/>
              </a:ext>
            </a:extLst>
          </p:cNvPr>
          <p:cNvGrpSpPr/>
          <p:nvPr/>
        </p:nvGrpSpPr>
        <p:grpSpPr>
          <a:xfrm>
            <a:off x="918833" y="1487851"/>
            <a:ext cx="2830933" cy="2402638"/>
            <a:chOff x="4343037" y="3937719"/>
            <a:chExt cx="2445779" cy="1954638"/>
          </a:xfrm>
        </p:grpSpPr>
        <p:pic>
          <p:nvPicPr>
            <p:cNvPr id="5" name="Picture 4">
              <a:extLst>
                <a:ext uri="{FF2B5EF4-FFF2-40B4-BE49-F238E27FC236}">
                  <a16:creationId xmlns:a16="http://schemas.microsoft.com/office/drawing/2014/main" id="{AE77F47A-D91D-8C49-8B2B-7D114F7FC69A}"/>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5419577" y="3937719"/>
              <a:ext cx="1369239" cy="1954638"/>
            </a:xfrm>
            <a:prstGeom prst="roundRect">
              <a:avLst>
                <a:gd name="adj" fmla="val 3215"/>
              </a:avLst>
            </a:prstGeom>
          </p:spPr>
        </p:pic>
        <p:pic>
          <p:nvPicPr>
            <p:cNvPr id="6" name="Picture 5">
              <a:extLst>
                <a:ext uri="{FF2B5EF4-FFF2-40B4-BE49-F238E27FC236}">
                  <a16:creationId xmlns:a16="http://schemas.microsoft.com/office/drawing/2014/main" id="{C59962F5-2E69-B348-8CF4-AB2C4E8979B8}"/>
                </a:ext>
              </a:extLst>
            </p:cNvPr>
            <p:cNvPicPr>
              <a:picLocks noChangeAspect="1"/>
            </p:cNvPicPr>
            <p:nvPr/>
          </p:nvPicPr>
          <p:blipFill rotWithShape="1">
            <a:blip r:embed="rId3" cstate="print">
              <a:clrChange>
                <a:clrFrom>
                  <a:srgbClr val="C8CBAC"/>
                </a:clrFrom>
                <a:clrTo>
                  <a:srgbClr val="C8CBAC">
                    <a:alpha val="0"/>
                  </a:srgbClr>
                </a:clrTo>
              </a:clrChange>
              <a:extLst>
                <a:ext uri="{28A0092B-C50C-407E-A947-70E740481C1C}">
                  <a14:useLocalDpi xmlns:a14="http://schemas.microsoft.com/office/drawing/2010/main"/>
                </a:ext>
              </a:extLst>
            </a:blip>
            <a:srcRect/>
            <a:stretch/>
          </p:blipFill>
          <p:spPr>
            <a:xfrm>
              <a:off x="4413359" y="4016910"/>
              <a:ext cx="1021969" cy="649893"/>
            </a:xfrm>
            <a:prstGeom prst="rect">
              <a:avLst/>
            </a:prstGeom>
          </p:spPr>
        </p:pic>
        <p:pic>
          <p:nvPicPr>
            <p:cNvPr id="7" name="Picture 6">
              <a:extLst>
                <a:ext uri="{FF2B5EF4-FFF2-40B4-BE49-F238E27FC236}">
                  <a16:creationId xmlns:a16="http://schemas.microsoft.com/office/drawing/2014/main" id="{CF679DEA-9351-BA4B-A1F0-552F12915536}"/>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4343037" y="4741368"/>
              <a:ext cx="1155916" cy="1106305"/>
            </a:xfrm>
            <a:prstGeom prst="roundRect">
              <a:avLst>
                <a:gd name="adj" fmla="val 5499"/>
              </a:avLst>
            </a:prstGeom>
          </p:spPr>
        </p:pic>
      </p:grpSp>
      <p:sp>
        <p:nvSpPr>
          <p:cNvPr id="8" name="Text Box 20" descr="90%">
            <a:extLst>
              <a:ext uri="{FF2B5EF4-FFF2-40B4-BE49-F238E27FC236}">
                <a16:creationId xmlns:a16="http://schemas.microsoft.com/office/drawing/2014/main" id="{A802DAD3-ACBC-534D-95D3-1045421DFE0B}"/>
              </a:ext>
            </a:extLst>
          </p:cNvPr>
          <p:cNvSpPr txBox="1">
            <a:spLocks noChangeArrowheads="1"/>
          </p:cNvSpPr>
          <p:nvPr/>
        </p:nvSpPr>
        <p:spPr bwMode="auto">
          <a:xfrm>
            <a:off x="899592" y="4005064"/>
            <a:ext cx="2901030" cy="618631"/>
          </a:xfrm>
          <a:prstGeom prst="rect">
            <a:avLst/>
          </a:prstGeom>
          <a:noFill/>
          <a:ln w="12700">
            <a:noFill/>
            <a:miter lim="800000"/>
            <a:headEnd/>
            <a:tailEnd/>
          </a:ln>
          <a:effectLst/>
        </p:spPr>
        <p:txBody>
          <a:bodyPr wrap="squar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srgbClr val="0000FF"/>
                </a:solidFill>
                <a:effectLst/>
                <a:uLnTx/>
                <a:uFillTx/>
                <a:latin typeface="Arial" pitchFamily="-107" charset="0"/>
                <a:ea typeface="Arial" pitchFamily="-107" charset="0"/>
                <a:cs typeface="Arial" pitchFamily="-107" charset="0"/>
              </a:rPr>
              <a:t>Special-Purpose</a:t>
            </a: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 Machine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for </a:t>
            </a:r>
            <a:r>
              <a:rPr kumimoji="0" lang="en-US" sz="1800" b="1" i="0" u="none" strike="noStrike" kern="0" cap="none" spc="0" normalizeH="0" baseline="0" noProof="0" dirty="0">
                <a:ln>
                  <a:noFill/>
                </a:ln>
                <a:solidFill>
                  <a:srgbClr val="7030A0"/>
                </a:solidFill>
                <a:effectLst/>
                <a:uLnTx/>
                <a:uFillTx/>
                <a:latin typeface="Arial" pitchFamily="-107" charset="0"/>
                <a:ea typeface="Arial" pitchFamily="-107" charset="0"/>
                <a:cs typeface="Arial" pitchFamily="-107" charset="0"/>
              </a:rPr>
              <a:t>D</a:t>
            </a:r>
            <a:r>
              <a:rPr kumimoji="0" lang="en-US" sz="1800" b="1" i="0" u="none" strike="noStrike" kern="0" cap="none" spc="0" normalizeH="0" baseline="0" noProof="0" dirty="0" err="1">
                <a:ln>
                  <a:noFill/>
                </a:ln>
                <a:solidFill>
                  <a:srgbClr val="7030A0"/>
                </a:solidFill>
                <a:effectLst/>
                <a:uLnTx/>
                <a:uFillTx/>
                <a:latin typeface="Arial" pitchFamily="-107" charset="0"/>
                <a:ea typeface="Arial" pitchFamily="-107" charset="0"/>
                <a:cs typeface="Arial" pitchFamily="-107" charset="0"/>
              </a:rPr>
              <a:t>ata</a:t>
            </a:r>
            <a:r>
              <a:rPr kumimoji="0" lang="en-US" sz="1800" b="1" i="0" u="none" strike="noStrike" kern="0" cap="none" spc="0" normalizeH="0" baseline="0" noProof="0" dirty="0">
                <a:ln>
                  <a:noFill/>
                </a:ln>
                <a:solidFill>
                  <a:srgbClr val="7030A0"/>
                </a:solidFill>
                <a:effectLst/>
                <a:uLnTx/>
                <a:uFillTx/>
                <a:latin typeface="Arial" pitchFamily="-107" charset="0"/>
                <a:ea typeface="Arial" pitchFamily="-107" charset="0"/>
                <a:cs typeface="Arial" pitchFamily="-107" charset="0"/>
              </a:rPr>
              <a:t> Generation</a:t>
            </a:r>
          </a:p>
        </p:txBody>
      </p:sp>
      <p:sp>
        <p:nvSpPr>
          <p:cNvPr id="9" name="Line 15">
            <a:extLst>
              <a:ext uri="{FF2B5EF4-FFF2-40B4-BE49-F238E27FC236}">
                <a16:creationId xmlns:a16="http://schemas.microsoft.com/office/drawing/2014/main" id="{92AD9E27-F44D-F440-8D0E-43BB6C91B087}"/>
              </a:ext>
            </a:extLst>
          </p:cNvPr>
          <p:cNvSpPr>
            <a:spLocks noChangeShapeType="1"/>
          </p:cNvSpPr>
          <p:nvPr/>
        </p:nvSpPr>
        <p:spPr bwMode="auto">
          <a:xfrm flipH="1">
            <a:off x="4093339" y="3143428"/>
            <a:ext cx="982715" cy="0"/>
          </a:xfrm>
          <a:prstGeom prst="line">
            <a:avLst/>
          </a:prstGeom>
          <a:noFill/>
          <a:ln w="76200">
            <a:solidFill>
              <a:srgbClr val="FF0000"/>
            </a:solidFill>
            <a:round/>
            <a:headEnd type="triangle" w="med" len="med"/>
            <a:tailEnd type="non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pic>
        <p:nvPicPr>
          <p:cNvPr id="10" name="Picture 9">
            <a:extLst>
              <a:ext uri="{FF2B5EF4-FFF2-40B4-BE49-F238E27FC236}">
                <a16:creationId xmlns:a16="http://schemas.microsoft.com/office/drawing/2014/main" id="{A98FBFE4-7E5C-BB48-892C-374ED0A83A23}"/>
              </a:ext>
            </a:extLst>
          </p:cNvPr>
          <p:cNvPicPr>
            <a:picLocks noChangeAspect="1"/>
          </p:cNvPicPr>
          <p:nvPr/>
        </p:nvPicPr>
        <p:blipFill>
          <a:blip r:embed="rId5"/>
          <a:stretch>
            <a:fillRect/>
          </a:stretch>
        </p:blipFill>
        <p:spPr>
          <a:xfrm>
            <a:off x="5353733" y="2180190"/>
            <a:ext cx="2016224" cy="2016224"/>
          </a:xfrm>
          <a:prstGeom prst="rect">
            <a:avLst/>
          </a:prstGeom>
        </p:spPr>
      </p:pic>
      <p:sp>
        <p:nvSpPr>
          <p:cNvPr id="11" name="Text Box 20" descr="90%">
            <a:extLst>
              <a:ext uri="{FF2B5EF4-FFF2-40B4-BE49-F238E27FC236}">
                <a16:creationId xmlns:a16="http://schemas.microsoft.com/office/drawing/2014/main" id="{C0521839-D35E-E242-8EC9-AB75DD55C357}"/>
              </a:ext>
            </a:extLst>
          </p:cNvPr>
          <p:cNvSpPr txBox="1">
            <a:spLocks noChangeArrowheads="1"/>
          </p:cNvSpPr>
          <p:nvPr/>
        </p:nvSpPr>
        <p:spPr bwMode="auto">
          <a:xfrm>
            <a:off x="4932040" y="3962497"/>
            <a:ext cx="2901030" cy="618631"/>
          </a:xfrm>
          <a:prstGeom prst="rect">
            <a:avLst/>
          </a:prstGeom>
          <a:noFill/>
          <a:ln w="12700">
            <a:noFill/>
            <a:miter lim="800000"/>
            <a:headEnd/>
            <a:tailEnd/>
          </a:ln>
          <a:effectLst/>
        </p:spPr>
        <p:txBody>
          <a:bodyPr wrap="squar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srgbClr val="0000FF"/>
                </a:solidFill>
                <a:effectLst/>
                <a:uLnTx/>
                <a:uFillTx/>
                <a:latin typeface="Arial" pitchFamily="-107" charset="0"/>
                <a:ea typeface="Arial" pitchFamily="-107" charset="0"/>
                <a:cs typeface="Arial" pitchFamily="-107" charset="0"/>
              </a:rPr>
              <a:t>General-Purpose</a:t>
            </a: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 Machine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for </a:t>
            </a:r>
            <a:r>
              <a:rPr kumimoji="0" lang="en-US" sz="1800" b="1" i="0" u="none" strike="noStrike" kern="0" cap="none" spc="0" normalizeH="0" baseline="0" noProof="0" dirty="0">
                <a:ln>
                  <a:noFill/>
                </a:ln>
                <a:solidFill>
                  <a:srgbClr val="7030A0"/>
                </a:solidFill>
                <a:effectLst/>
                <a:uLnTx/>
                <a:uFillTx/>
                <a:latin typeface="Arial" pitchFamily="-107" charset="0"/>
                <a:ea typeface="Arial" pitchFamily="-107" charset="0"/>
                <a:cs typeface="Arial" pitchFamily="-107" charset="0"/>
              </a:rPr>
              <a:t>D</a:t>
            </a:r>
            <a:r>
              <a:rPr kumimoji="0" lang="en-US" sz="1800" b="1" i="0" u="none" strike="noStrike" kern="0" cap="none" spc="0" normalizeH="0" baseline="0" noProof="0" dirty="0" err="1">
                <a:ln>
                  <a:noFill/>
                </a:ln>
                <a:solidFill>
                  <a:srgbClr val="7030A0"/>
                </a:solidFill>
                <a:effectLst/>
                <a:uLnTx/>
                <a:uFillTx/>
                <a:latin typeface="Arial" pitchFamily="-107" charset="0"/>
                <a:ea typeface="Arial" pitchFamily="-107" charset="0"/>
                <a:cs typeface="Arial" pitchFamily="-107" charset="0"/>
              </a:rPr>
              <a:t>ata</a:t>
            </a:r>
            <a:r>
              <a:rPr kumimoji="0" lang="en-US" sz="1800" b="1" i="0" u="none" strike="noStrike" kern="0" cap="none" spc="0" normalizeH="0" baseline="0" noProof="0" dirty="0">
                <a:ln>
                  <a:noFill/>
                </a:ln>
                <a:solidFill>
                  <a:srgbClr val="7030A0"/>
                </a:solidFill>
                <a:effectLst/>
                <a:uLnTx/>
                <a:uFillTx/>
                <a:latin typeface="Arial" pitchFamily="-107" charset="0"/>
                <a:ea typeface="Arial" pitchFamily="-107" charset="0"/>
                <a:cs typeface="Arial" pitchFamily="-107" charset="0"/>
              </a:rPr>
              <a:t> Analysis</a:t>
            </a:r>
          </a:p>
        </p:txBody>
      </p:sp>
      <p:sp>
        <p:nvSpPr>
          <p:cNvPr id="12" name="Line 15">
            <a:extLst>
              <a:ext uri="{FF2B5EF4-FFF2-40B4-BE49-F238E27FC236}">
                <a16:creationId xmlns:a16="http://schemas.microsoft.com/office/drawing/2014/main" id="{FA4115C1-BC57-9A42-BB17-9423BC135CC1}"/>
              </a:ext>
            </a:extLst>
          </p:cNvPr>
          <p:cNvSpPr>
            <a:spLocks noChangeShapeType="1"/>
          </p:cNvSpPr>
          <p:nvPr/>
        </p:nvSpPr>
        <p:spPr bwMode="auto">
          <a:xfrm flipH="1">
            <a:off x="4090741" y="3346708"/>
            <a:ext cx="982714" cy="508223"/>
          </a:xfrm>
          <a:prstGeom prst="line">
            <a:avLst/>
          </a:prstGeom>
          <a:noFill/>
          <a:ln w="76200">
            <a:solidFill>
              <a:srgbClr val="FF0000"/>
            </a:solidFill>
            <a:round/>
            <a:headEnd type="triangle" w="med" len="med"/>
            <a:tailEnd type="non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13" name="Line 15">
            <a:extLst>
              <a:ext uri="{FF2B5EF4-FFF2-40B4-BE49-F238E27FC236}">
                <a16:creationId xmlns:a16="http://schemas.microsoft.com/office/drawing/2014/main" id="{7730E787-E4D8-8144-BA30-E8D5145213DF}"/>
              </a:ext>
            </a:extLst>
          </p:cNvPr>
          <p:cNvSpPr>
            <a:spLocks noChangeShapeType="1"/>
          </p:cNvSpPr>
          <p:nvPr/>
        </p:nvSpPr>
        <p:spPr bwMode="auto">
          <a:xfrm flipH="1" flipV="1">
            <a:off x="4090742" y="2523560"/>
            <a:ext cx="985313" cy="399811"/>
          </a:xfrm>
          <a:prstGeom prst="line">
            <a:avLst/>
          </a:prstGeom>
          <a:noFill/>
          <a:ln w="76200">
            <a:solidFill>
              <a:srgbClr val="FF0000"/>
            </a:solidFill>
            <a:round/>
            <a:headEnd type="triangle" w="med" len="med"/>
            <a:tailEnd type="non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pic>
        <p:nvPicPr>
          <p:cNvPr id="14" name="Picture 13">
            <a:extLst>
              <a:ext uri="{FF2B5EF4-FFF2-40B4-BE49-F238E27FC236}">
                <a16:creationId xmlns:a16="http://schemas.microsoft.com/office/drawing/2014/main" id="{9BA03765-45CD-944B-B578-84948DA26504}"/>
              </a:ext>
            </a:extLst>
          </p:cNvPr>
          <p:cNvPicPr>
            <a:picLocks noChangeAspect="1"/>
          </p:cNvPicPr>
          <p:nvPr/>
        </p:nvPicPr>
        <p:blipFill rotWithShape="1">
          <a:blip r:embed="rId6"/>
          <a:srcRect r="-5153" b="30267"/>
          <a:stretch/>
        </p:blipFill>
        <p:spPr>
          <a:xfrm>
            <a:off x="5872655" y="2617993"/>
            <a:ext cx="585093" cy="525435"/>
          </a:xfrm>
          <a:prstGeom prst="rect">
            <a:avLst/>
          </a:prstGeom>
        </p:spPr>
      </p:pic>
      <p:sp>
        <p:nvSpPr>
          <p:cNvPr id="15" name="TextBox 14">
            <a:extLst>
              <a:ext uri="{FF2B5EF4-FFF2-40B4-BE49-F238E27FC236}">
                <a16:creationId xmlns:a16="http://schemas.microsoft.com/office/drawing/2014/main" id="{8E85EC62-DB59-024F-AEF7-95137CD1711B}"/>
              </a:ext>
            </a:extLst>
          </p:cNvPr>
          <p:cNvSpPr txBox="1"/>
          <p:nvPr/>
        </p:nvSpPr>
        <p:spPr>
          <a:xfrm>
            <a:off x="228600" y="4932457"/>
            <a:ext cx="8159824"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6633"/>
                </a:solidFill>
                <a:effectLst/>
                <a:uLnTx/>
                <a:uFillTx/>
                <a:latin typeface="Comic Sans MS" panose="030F0902030302020204" pitchFamily="66" charset="0"/>
                <a:ea typeface="+mn-ea"/>
                <a:cs typeface="+mn-cs"/>
              </a:rPr>
              <a:t>FAST                        </a:t>
            </a:r>
            <a:r>
              <a:rPr kumimoji="0" lang="en-US" sz="3200" b="1" i="0" u="none" strike="noStrike" kern="1200" cap="none" spc="0" normalizeH="0" baseline="0" noProof="0" dirty="0">
                <a:ln>
                  <a:noFill/>
                </a:ln>
                <a:solidFill>
                  <a:srgbClr val="FF0000"/>
                </a:solidFill>
                <a:effectLst/>
                <a:uLnTx/>
                <a:uFillTx/>
                <a:latin typeface="Comic Sans MS" panose="030F0902030302020204" pitchFamily="66" charset="0"/>
                <a:ea typeface="+mn-ea"/>
                <a:cs typeface="+mn-cs"/>
              </a:rPr>
              <a:t>SLOW</a:t>
            </a:r>
          </a:p>
        </p:txBody>
      </p:sp>
      <p:sp>
        <p:nvSpPr>
          <p:cNvPr id="16" name="TextBox 15">
            <a:extLst>
              <a:ext uri="{FF2B5EF4-FFF2-40B4-BE49-F238E27FC236}">
                <a16:creationId xmlns:a16="http://schemas.microsoft.com/office/drawing/2014/main" id="{D4423DC6-1026-4355-C667-D4D1A1F16D6F}"/>
              </a:ext>
            </a:extLst>
          </p:cNvPr>
          <p:cNvSpPr txBox="1"/>
          <p:nvPr/>
        </p:nvSpPr>
        <p:spPr>
          <a:xfrm>
            <a:off x="2051720" y="5661248"/>
            <a:ext cx="499207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0000"/>
                </a:solidFill>
                <a:effectLst/>
                <a:uLnTx/>
                <a:uFillTx/>
                <a:latin typeface="Tahoma"/>
                <a:ea typeface="+mn-ea"/>
                <a:cs typeface="+mn-cs"/>
              </a:rPr>
              <a:t>Slow and inefficient processing capability</a:t>
            </a:r>
          </a:p>
        </p:txBody>
      </p:sp>
      <p:sp>
        <p:nvSpPr>
          <p:cNvPr id="17" name="TextBox 16">
            <a:extLst>
              <a:ext uri="{FF2B5EF4-FFF2-40B4-BE49-F238E27FC236}">
                <a16:creationId xmlns:a16="http://schemas.microsoft.com/office/drawing/2014/main" id="{64086A96-D354-3059-9C64-A176A6002A90}"/>
              </a:ext>
            </a:extLst>
          </p:cNvPr>
          <p:cNvSpPr txBox="1"/>
          <p:nvPr/>
        </p:nvSpPr>
        <p:spPr>
          <a:xfrm>
            <a:off x="1295302" y="6460492"/>
            <a:ext cx="706885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Tahoma"/>
                <a:ea typeface="+mn-ea"/>
                <a:cs typeface="+mn-cs"/>
              </a:rPr>
              <a:t>This picture is similar for many “data generators &amp; analyzers” today</a:t>
            </a:r>
          </a:p>
        </p:txBody>
      </p:sp>
      <p:sp>
        <p:nvSpPr>
          <p:cNvPr id="18" name="Line 15">
            <a:extLst>
              <a:ext uri="{FF2B5EF4-FFF2-40B4-BE49-F238E27FC236}">
                <a16:creationId xmlns:a16="http://schemas.microsoft.com/office/drawing/2014/main" id="{925427A8-7454-B0ED-2AB3-4F8B14F32BAC}"/>
              </a:ext>
            </a:extLst>
          </p:cNvPr>
          <p:cNvSpPr>
            <a:spLocks noChangeShapeType="1"/>
          </p:cNvSpPr>
          <p:nvPr/>
        </p:nvSpPr>
        <p:spPr bwMode="auto">
          <a:xfrm flipH="1" flipV="1">
            <a:off x="4090740" y="1981407"/>
            <a:ext cx="982713" cy="724645"/>
          </a:xfrm>
          <a:prstGeom prst="line">
            <a:avLst/>
          </a:prstGeom>
          <a:noFill/>
          <a:ln w="76200">
            <a:solidFill>
              <a:srgbClr val="FF0000"/>
            </a:solidFill>
            <a:round/>
            <a:headEnd type="triangle" w="med" len="med"/>
            <a:tailEnd type="non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19" name="TextBox 18">
            <a:extLst>
              <a:ext uri="{FF2B5EF4-FFF2-40B4-BE49-F238E27FC236}">
                <a16:creationId xmlns:a16="http://schemas.microsoft.com/office/drawing/2014/main" id="{BBBEAA23-69D8-C5D9-EC3B-5818B11D43E9}"/>
              </a:ext>
            </a:extLst>
          </p:cNvPr>
          <p:cNvSpPr txBox="1"/>
          <p:nvPr/>
        </p:nvSpPr>
        <p:spPr>
          <a:xfrm>
            <a:off x="2339752" y="5960939"/>
            <a:ext cx="409919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0000"/>
                </a:solidFill>
                <a:effectLst/>
                <a:uLnTx/>
                <a:uFillTx/>
                <a:latin typeface="Tahoma"/>
                <a:ea typeface="+mn-ea"/>
                <a:cs typeface="+mn-cs"/>
              </a:rPr>
              <a:t>Large amounts of data movement</a:t>
            </a:r>
          </a:p>
        </p:txBody>
      </p:sp>
    </p:spTree>
    <p:extLst>
      <p:ext uri="{BB962C8B-B14F-4D97-AF65-F5344CB8AC3E}">
        <p14:creationId xmlns:p14="http://schemas.microsoft.com/office/powerpoint/2010/main" val="2508520012"/>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Accelerating Genome Analysis </a:t>
            </a:r>
            <a:r>
              <a:rPr lang="en-US" sz="2200" b="1" dirty="0">
                <a:solidFill>
                  <a:srgbClr val="006633"/>
                </a:solidFill>
              </a:rPr>
              <a:t>[IEEE MICRO 2020]</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700" dirty="0"/>
              <a:t>Mohammed Alser, </a:t>
            </a:r>
            <a:r>
              <a:rPr lang="en-US" sz="1700" dirty="0" err="1"/>
              <a:t>Zulal</a:t>
            </a:r>
            <a:r>
              <a:rPr lang="en-US" sz="1700" dirty="0"/>
              <a:t> </a:t>
            </a:r>
            <a:r>
              <a:rPr lang="en-US" sz="1700" dirty="0" err="1"/>
              <a:t>Bingol</a:t>
            </a:r>
            <a:r>
              <a:rPr lang="en-US" sz="1700" dirty="0"/>
              <a:t>, Damla Senol Cali, </a:t>
            </a:r>
            <a:r>
              <a:rPr lang="en-US" sz="1700" dirty="0" err="1"/>
              <a:t>Jeremie</a:t>
            </a:r>
            <a:r>
              <a:rPr lang="en-US" sz="1700" dirty="0"/>
              <a:t> Kim, Saugata Ghose, Can Alkan,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"Accelerating Genome Analysis: A Primer on an Ongoing Journey"</a:t>
            </a:r>
            <a:br>
              <a:rPr lang="en-US" sz="1700" dirty="0"/>
            </a:br>
            <a:r>
              <a:rPr lang="en-US" sz="1700" i="1" dirty="0">
                <a:hlinkClick r:id="rId3"/>
              </a:rPr>
              <a:t>IEEE Micro</a:t>
            </a:r>
            <a:r>
              <a:rPr lang="en-US" sz="1700" i="1" dirty="0"/>
              <a:t> (</a:t>
            </a:r>
            <a:r>
              <a:rPr lang="en-US" sz="1700" b="1" i="1" dirty="0"/>
              <a:t>IEEE MICRO</a:t>
            </a:r>
            <a:r>
              <a:rPr lang="en-US" sz="1700" i="1" dirty="0"/>
              <a:t>)</a:t>
            </a:r>
            <a:r>
              <a:rPr lang="en-US" sz="1700" dirty="0"/>
              <a:t>, Vol. 40, No. 5, pages 65-75, September/October 2020.</a:t>
            </a:r>
            <a:br>
              <a:rPr lang="en-US" sz="1700" dirty="0"/>
            </a:br>
            <a:r>
              <a:rPr lang="en-US" sz="1700" dirty="0"/>
              <a:t>[</a:t>
            </a:r>
            <a:r>
              <a:rPr lang="en-US" sz="1700" dirty="0">
                <a:hlinkClick r:id="rId4"/>
              </a:rPr>
              <a:t>Slides (pptx)</a:t>
            </a:r>
            <a:r>
              <a:rPr lang="en-US" sz="1700" dirty="0">
                <a:hlinkClick r:id="rId5"/>
              </a:rPr>
              <a:t>(pdf)</a:t>
            </a:r>
            <a:r>
              <a:rPr lang="en-US" sz="1700" dirty="0"/>
              <a:t>]</a:t>
            </a:r>
            <a:br>
              <a:rPr lang="en-US" sz="1700" dirty="0"/>
            </a:br>
            <a:r>
              <a:rPr lang="en-US" sz="1700" dirty="0"/>
              <a:t>[</a:t>
            </a:r>
            <a:r>
              <a:rPr lang="en-US" sz="1700" dirty="0">
                <a:hlinkClick r:id="rId6"/>
              </a:rPr>
              <a:t>Talk Video (1 hour 2 minutes)</a:t>
            </a:r>
            <a:r>
              <a:rPr lang="en-US" sz="1700" dirty="0"/>
              <a:t>]</a:t>
            </a:r>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fld id="{323594FA-E141-4234-AE05-360401972BE7}" type="slidenum">
              <a:rPr lang="en-US" altLang="en-US" smtClean="0"/>
              <a:pPr/>
              <a:t>15</a:t>
            </a:fld>
            <a:endParaRPr lang="en-US" altLang="en-US"/>
          </a:p>
        </p:txBody>
      </p:sp>
      <p:pic>
        <p:nvPicPr>
          <p:cNvPr id="5" name="Picture 4">
            <a:extLst>
              <a:ext uri="{FF2B5EF4-FFF2-40B4-BE49-F238E27FC236}">
                <a16:creationId xmlns:a16="http://schemas.microsoft.com/office/drawing/2014/main" id="{A2D8D8F9-787B-E34E-89E5-814530164E49}"/>
              </a:ext>
            </a:extLst>
          </p:cNvPr>
          <p:cNvPicPr>
            <a:picLocks noChangeAspect="1"/>
          </p:cNvPicPr>
          <p:nvPr/>
        </p:nvPicPr>
        <p:blipFill>
          <a:blip r:embed="rId7"/>
          <a:stretch>
            <a:fillRect/>
          </a:stretch>
        </p:blipFill>
        <p:spPr>
          <a:xfrm>
            <a:off x="1489298" y="2979738"/>
            <a:ext cx="6286500" cy="3721100"/>
          </a:xfrm>
          <a:prstGeom prst="rect">
            <a:avLst/>
          </a:prstGeom>
        </p:spPr>
      </p:pic>
    </p:spTree>
    <p:extLst>
      <p:ext uri="{BB962C8B-B14F-4D97-AF65-F5344CB8AC3E}">
        <p14:creationId xmlns:p14="http://schemas.microsoft.com/office/powerpoint/2010/main" val="4028241506"/>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4F12-528E-5A48-BAE0-E0DF14FEB9AA}"/>
              </a:ext>
            </a:extLst>
          </p:cNvPr>
          <p:cNvSpPr>
            <a:spLocks noGrp="1"/>
          </p:cNvSpPr>
          <p:nvPr>
            <p:ph type="title"/>
          </p:nvPr>
        </p:nvSpPr>
        <p:spPr/>
        <p:txBody>
          <a:bodyPr/>
          <a:lstStyle/>
          <a:p>
            <a:r>
              <a:rPr lang="en-US" dirty="0"/>
              <a:t>Beginner Reading on Genome Analysis</a:t>
            </a:r>
          </a:p>
        </p:txBody>
      </p:sp>
      <p:sp>
        <p:nvSpPr>
          <p:cNvPr id="4" name="Slide Number Placeholder 3">
            <a:extLst>
              <a:ext uri="{FF2B5EF4-FFF2-40B4-BE49-F238E27FC236}">
                <a16:creationId xmlns:a16="http://schemas.microsoft.com/office/drawing/2014/main" id="{2664F514-3E94-8048-A442-6555D3EDBF0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Rectangle 7">
            <a:extLst>
              <a:ext uri="{FF2B5EF4-FFF2-40B4-BE49-F238E27FC236}">
                <a16:creationId xmlns:a16="http://schemas.microsoft.com/office/drawing/2014/main" id="{E2CA0203-DBBA-FD41-ADB8-08D665685A68}"/>
              </a:ext>
            </a:extLst>
          </p:cNvPr>
          <p:cNvSpPr/>
          <p:nvPr/>
        </p:nvSpPr>
        <p:spPr>
          <a:xfrm>
            <a:off x="259409" y="908720"/>
            <a:ext cx="8799307" cy="175432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Mohammed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Alser</a:t>
            </a:r>
            <a:r>
              <a:rPr kumimoji="0" lang="en-US" sz="1800" b="0" i="0" u="none" strike="noStrike" kern="1200" cap="none" spc="0" normalizeH="0" baseline="0" noProof="0" dirty="0">
                <a:ln>
                  <a:noFill/>
                </a:ln>
                <a:solidFill>
                  <a:srgbClr val="000000"/>
                </a:solidFill>
                <a:effectLst/>
                <a:uLnTx/>
                <a:uFillTx/>
                <a:latin typeface="Tahoma"/>
                <a:ea typeface="+mn-ea"/>
                <a:cs typeface="+mn-cs"/>
              </a:rPr>
              <a:t>, Joel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Lindegger</a:t>
            </a:r>
            <a:r>
              <a:rPr kumimoji="0" lang="en-US" sz="1800" b="0" i="0" u="none" strike="noStrike" kern="1200" cap="none" spc="0" normalizeH="0" baseline="0" noProof="0" dirty="0">
                <a:ln>
                  <a:noFill/>
                </a:ln>
                <a:solidFill>
                  <a:srgbClr val="000000"/>
                </a:solidFill>
                <a:effectLst/>
                <a:uLnTx/>
                <a:uFillTx/>
                <a:latin typeface="Tahoma"/>
                <a:ea typeface="+mn-ea"/>
                <a:cs typeface="+mn-cs"/>
              </a:rPr>
              <a:t>, Can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Firtina</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Nour</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Almadhoun</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Haiyu</a:t>
            </a:r>
            <a:r>
              <a:rPr kumimoji="0" lang="en-US" sz="1800" b="0" i="0" u="none" strike="noStrike" kern="1200" cap="none" spc="0" normalizeH="0" baseline="0" noProof="0" dirty="0">
                <a:ln>
                  <a:noFill/>
                </a:ln>
                <a:solidFill>
                  <a:srgbClr val="000000"/>
                </a:solidFill>
                <a:effectLst/>
                <a:uLnTx/>
                <a:uFillTx/>
                <a:latin typeface="Tahoma"/>
                <a:ea typeface="+mn-ea"/>
                <a:cs typeface="+mn-cs"/>
              </a:rPr>
              <a:t> Mao, Gagandeep Singh, Juan Gomez-Luna,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Onur</a:t>
            </a:r>
            <a:r>
              <a:rPr kumimoji="0" lang="en-US" sz="1800" b="0" i="0" u="none" strike="noStrike" kern="1200" cap="none" spc="0" normalizeH="0" baseline="0" noProof="0" dirty="0">
                <a:ln>
                  <a:noFill/>
                </a:ln>
                <a:solidFill>
                  <a:srgbClr val="000000"/>
                </a:solidFill>
                <a:effectLst/>
                <a:uLnTx/>
                <a:uFillTx/>
                <a:latin typeface="Tahoma"/>
                <a:ea typeface="+mn-ea"/>
                <a:cs typeface="+mn-cs"/>
              </a:rPr>
              <a:t>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Mutlu</a:t>
            </a: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Tahoma"/>
                <a:ea typeface="+mn-ea"/>
                <a:cs typeface="+mn-cs"/>
              </a:rPr>
              <a:t>“</a:t>
            </a:r>
            <a:r>
              <a:rPr kumimoji="0" lang="en-US" sz="1800" b="1" i="0" u="none" strike="noStrike" kern="1200" cap="none" spc="0" normalizeH="0" baseline="0" noProof="0" dirty="0">
                <a:ln>
                  <a:noFill/>
                </a:ln>
                <a:solidFill>
                  <a:srgbClr val="000000"/>
                </a:solidFill>
                <a:effectLst/>
                <a:uLnTx/>
                <a:uFillTx/>
                <a:latin typeface="Tahoma"/>
                <a:ea typeface="+mn-ea"/>
                <a:cs typeface="+mn-cs"/>
                <a:hlinkClick r:id="rId2"/>
              </a:rPr>
              <a:t>From Molecules to Genomic Variations to Scientific Discovery:    Intelligent Algorithms and Architectures for Intelligent Genome Analysis</a:t>
            </a:r>
            <a:r>
              <a:rPr kumimoji="0" lang="en-US" sz="1800" b="1" i="0" u="none" strike="noStrike" kern="1200" cap="none" spc="0" normalizeH="0" baseline="0" noProof="0" dirty="0">
                <a:ln>
                  <a:noFill/>
                </a:ln>
                <a:solidFill>
                  <a:srgbClr val="000000"/>
                </a:solidFill>
                <a:effectLst/>
                <a:uLnTx/>
                <a:uFillTx/>
                <a:latin typeface="Tahoma"/>
                <a:ea typeface="+mn-ea"/>
                <a:cs typeface="+mn-cs"/>
              </a:rPr>
              <a:t>”</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Computational and Structural Biotechnology Journal, 2022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3"/>
              </a:rPr>
              <a:t>Source code</a:t>
            </a:r>
            <a:r>
              <a:rPr kumimoji="0" lang="en-US" sz="1800" b="0" i="0" u="none" strike="noStrike" kern="1200" cap="none" spc="0" normalizeH="0" baseline="0" noProof="0" dirty="0">
                <a:ln>
                  <a:noFill/>
                </a:ln>
                <a:solidFill>
                  <a:srgbClr val="000000"/>
                </a:solidFill>
                <a:effectLst/>
                <a:uLnTx/>
                <a:uFillTx/>
                <a:latin typeface="Tahoma"/>
                <a:ea typeface="+mn-ea"/>
                <a:cs typeface="+mn-cs"/>
              </a:rPr>
              <a:t>]</a:t>
            </a:r>
          </a:p>
        </p:txBody>
      </p:sp>
      <p:pic>
        <p:nvPicPr>
          <p:cNvPr id="10" name="Content Placeholder 9">
            <a:extLst>
              <a:ext uri="{FF2B5EF4-FFF2-40B4-BE49-F238E27FC236}">
                <a16:creationId xmlns:a16="http://schemas.microsoft.com/office/drawing/2014/main" id="{F45D9B22-CAE4-6040-89EE-CD3A1307D8EC}"/>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0" y="2852936"/>
            <a:ext cx="9144000" cy="3413760"/>
          </a:xfrm>
        </p:spPr>
      </p:pic>
      <p:sp>
        <p:nvSpPr>
          <p:cNvPr id="6" name="TextBox 5">
            <a:extLst>
              <a:ext uri="{FF2B5EF4-FFF2-40B4-BE49-F238E27FC236}">
                <a16:creationId xmlns:a16="http://schemas.microsoft.com/office/drawing/2014/main" id="{3CBD41D2-621F-D5F9-13B4-D39C618AB2B6}"/>
              </a:ext>
            </a:extLst>
          </p:cNvPr>
          <p:cNvSpPr txBox="1"/>
          <p:nvPr/>
        </p:nvSpPr>
        <p:spPr>
          <a:xfrm>
            <a:off x="1557121" y="6351711"/>
            <a:ext cx="6255239"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5">
                  <a:extLst>
                    <a:ext uri="{A12FA001-AC4F-418D-AE19-62706E023703}">
                      <ahyp:hlinkClr xmlns:ahyp="http://schemas.microsoft.com/office/drawing/2018/hyperlinkcolor" val="tx"/>
                    </a:ext>
                  </a:extLst>
                </a:hlinkClick>
              </a:rPr>
              <a:t>https://arxiv.org/pdf/2205.07957.pdf</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3234056152"/>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FPGA-based Near-Memory Analytics</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800" dirty="0"/>
              <a:t>Gagandeep Singh, Mohammed </a:t>
            </a:r>
            <a:r>
              <a:rPr lang="en-US" sz="1800" dirty="0" err="1"/>
              <a:t>Alser</a:t>
            </a:r>
            <a:r>
              <a:rPr lang="en-US" sz="1800" dirty="0"/>
              <a:t>, </a:t>
            </a:r>
            <a:r>
              <a:rPr lang="en-US" sz="1800" dirty="0" err="1"/>
              <a:t>Damla</a:t>
            </a:r>
            <a:r>
              <a:rPr lang="en-US" sz="1800" dirty="0"/>
              <a:t> </a:t>
            </a:r>
            <a:r>
              <a:rPr lang="en-US" sz="1800" dirty="0" err="1"/>
              <a:t>Senol</a:t>
            </a:r>
            <a:r>
              <a:rPr lang="en-US" sz="1800" dirty="0"/>
              <a:t> Cali, </a:t>
            </a:r>
            <a:r>
              <a:rPr lang="en-US" sz="1800" dirty="0" err="1"/>
              <a:t>Dionysios</a:t>
            </a:r>
            <a:r>
              <a:rPr lang="en-US" sz="1800" dirty="0"/>
              <a:t> Diamantopoulos, Juan Gómez-Luna, Henk </a:t>
            </a:r>
            <a:r>
              <a:rPr lang="en-US" sz="1800" dirty="0" err="1"/>
              <a:t>Corporaal</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"FPGA-based Near-Memory Acceleration of Modern Data-Intensive Applications"</a:t>
            </a:r>
            <a:br>
              <a:rPr lang="en-US" sz="1800" dirty="0">
                <a:solidFill>
                  <a:srgbClr val="0000FF"/>
                </a:solidFill>
              </a:rPr>
            </a:br>
            <a:r>
              <a:rPr lang="en-US" sz="1800" i="1" dirty="0">
                <a:hlinkClick r:id="rId3"/>
              </a:rPr>
              <a:t>IEEE Micro</a:t>
            </a:r>
            <a:r>
              <a:rPr lang="en-US" sz="1800" i="1" dirty="0"/>
              <a:t> (</a:t>
            </a:r>
            <a:r>
              <a:rPr lang="en-US" sz="1800" b="1" i="1" dirty="0"/>
              <a:t>IEEE MICRO</a:t>
            </a:r>
            <a:r>
              <a:rPr lang="en-US" sz="1800" i="1" dirty="0"/>
              <a:t>)</a:t>
            </a:r>
            <a:r>
              <a:rPr lang="en-US" sz="1800" dirty="0"/>
              <a:t>, 2021.</a:t>
            </a:r>
          </a:p>
          <a:p>
            <a:pPr marL="0" indent="0">
              <a:buNone/>
            </a:pPr>
            <a:endParaRPr lang="en-US" sz="1800" dirty="0"/>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976632BB-F849-E647-8BF3-F204B162FC6D}"/>
              </a:ext>
            </a:extLst>
          </p:cNvPr>
          <p:cNvPicPr>
            <a:picLocks noChangeAspect="1"/>
          </p:cNvPicPr>
          <p:nvPr/>
        </p:nvPicPr>
        <p:blipFill>
          <a:blip r:embed="rId4"/>
          <a:stretch>
            <a:fillRect/>
          </a:stretch>
        </p:blipFill>
        <p:spPr>
          <a:xfrm>
            <a:off x="0" y="2836915"/>
            <a:ext cx="9144000" cy="3472405"/>
          </a:xfrm>
          <a:prstGeom prst="rect">
            <a:avLst/>
          </a:prstGeom>
        </p:spPr>
      </p:pic>
    </p:spTree>
    <p:extLst>
      <p:ext uri="{BB962C8B-B14F-4D97-AF65-F5344CB8AC3E}">
        <p14:creationId xmlns:p14="http://schemas.microsoft.com/office/powerpoint/2010/main" val="2518013985"/>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BM IT Infrastructure Blog"/>
          <p:cNvPicPr>
            <a:picLocks noChangeAspect="1" noChangeArrowheads="1"/>
          </p:cNvPicPr>
          <p:nvPr/>
        </p:nvPicPr>
        <p:blipFill rotWithShape="1">
          <a:blip r:embed="rId3">
            <a:extLst>
              <a:ext uri="{28A0092B-C50C-407E-A947-70E740481C1C}">
                <a14:useLocalDpi xmlns:a14="http://schemas.microsoft.com/office/drawing/2010/main" val="0"/>
              </a:ext>
            </a:extLst>
          </a:blip>
          <a:srcRect l="8998" t="15263" r="6149" b="7374"/>
          <a:stretch/>
        </p:blipFill>
        <p:spPr bwMode="auto">
          <a:xfrm>
            <a:off x="487230" y="1556792"/>
            <a:ext cx="3543649" cy="162521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ttps://www.alpha-data.com/dcp/otherimages/adm-pcie-9h7_001_large.jpg"/>
          <p:cNvPicPr>
            <a:picLocks noChangeAspect="1" noChangeArrowheads="1"/>
          </p:cNvPicPr>
          <p:nvPr/>
        </p:nvPicPr>
        <p:blipFill rotWithShape="1">
          <a:blip r:embed="rId4">
            <a:extLst>
              <a:ext uri="{28A0092B-C50C-407E-A947-70E740481C1C}">
                <a14:useLocalDpi xmlns:a14="http://schemas.microsoft.com/office/drawing/2010/main" val="0"/>
              </a:ext>
            </a:extLst>
          </a:blip>
          <a:srcRect t="20016"/>
          <a:stretch/>
        </p:blipFill>
        <p:spPr bwMode="auto">
          <a:xfrm>
            <a:off x="4923586" y="1556792"/>
            <a:ext cx="3398581" cy="181312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7FBBFD2-7BD5-4A8E-8909-1EF5F8C5F35F}"/>
              </a:ext>
            </a:extLst>
          </p:cNvPr>
          <p:cNvSpPr>
            <a:spLocks noGrp="1"/>
          </p:cNvSpPr>
          <p:nvPr>
            <p:ph type="title"/>
          </p:nvPr>
        </p:nvSpPr>
        <p:spPr/>
        <p:txBody>
          <a:bodyPr>
            <a:noAutofit/>
          </a:bodyPr>
          <a:lstStyle/>
          <a:p>
            <a:r>
              <a:rPr lang="en-CH" sz="3600"/>
              <a:t>Near-Memory Acceleration</a:t>
            </a:r>
            <a:r>
              <a:rPr lang="en-US" sz="3600" dirty="0"/>
              <a:t> using FPGAs</a:t>
            </a:r>
          </a:p>
        </p:txBody>
      </p:sp>
      <p:sp>
        <p:nvSpPr>
          <p:cNvPr id="4" name="Rectangle 3">
            <a:extLst>
              <a:ext uri="{FF2B5EF4-FFF2-40B4-BE49-F238E27FC236}">
                <a16:creationId xmlns:a16="http://schemas.microsoft.com/office/drawing/2014/main" id="{046A7CE0-CA50-4E29-ACDC-6F6FF42444B3}"/>
              </a:ext>
            </a:extLst>
          </p:cNvPr>
          <p:cNvSpPr/>
          <p:nvPr/>
        </p:nvSpPr>
        <p:spPr>
          <a:xfrm>
            <a:off x="802723" y="3116176"/>
            <a:ext cx="3137693" cy="461665"/>
          </a:xfrm>
          <a:prstGeom prst="rect">
            <a:avLst/>
          </a:prstGeom>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rPr>
              <a:t>IBM POWER9 CPU</a:t>
            </a:r>
            <a:endParaRPr kumimoji="0" lang="en-US" sz="135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endParaRPr>
          </a:p>
        </p:txBody>
      </p:sp>
      <p:sp>
        <p:nvSpPr>
          <p:cNvPr id="13" name="Rectangle 12">
            <a:extLst>
              <a:ext uri="{FF2B5EF4-FFF2-40B4-BE49-F238E27FC236}">
                <a16:creationId xmlns:a16="http://schemas.microsoft.com/office/drawing/2014/main" id="{F137E71F-D561-4D9D-B83A-232248175A0E}"/>
              </a:ext>
            </a:extLst>
          </p:cNvPr>
          <p:cNvSpPr/>
          <p:nvPr/>
        </p:nvSpPr>
        <p:spPr>
          <a:xfrm>
            <a:off x="4992330" y="3117994"/>
            <a:ext cx="3630736" cy="461665"/>
          </a:xfrm>
          <a:prstGeom prst="rect">
            <a:avLst/>
          </a:prstGeom>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rPr>
              <a:t>HBM-based FPGA board 	</a:t>
            </a:r>
            <a:endParaRPr kumimoji="0" lang="en-US" sz="135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endParaRPr>
          </a:p>
        </p:txBody>
      </p:sp>
      <p:sp>
        <p:nvSpPr>
          <p:cNvPr id="6" name="Arrow: Left-Right 5">
            <a:extLst>
              <a:ext uri="{FF2B5EF4-FFF2-40B4-BE49-F238E27FC236}">
                <a16:creationId xmlns:a16="http://schemas.microsoft.com/office/drawing/2014/main" id="{C596C06C-D46D-4357-87C7-5C65279A2AAB}"/>
              </a:ext>
            </a:extLst>
          </p:cNvPr>
          <p:cNvSpPr/>
          <p:nvPr/>
        </p:nvSpPr>
        <p:spPr>
          <a:xfrm>
            <a:off x="3907974" y="2065366"/>
            <a:ext cx="1357342" cy="502848"/>
          </a:xfrm>
          <a:prstGeom prst="leftRightArrow">
            <a:avLst/>
          </a:prstGeom>
          <a:solidFill>
            <a:schemeClr val="bg2">
              <a:lumMod val="50000"/>
            </a:schemeClr>
          </a:solidFill>
          <a:ln w="9525">
            <a:solidFill>
              <a:schemeClr val="tx1"/>
            </a:solidFill>
          </a:ln>
        </p:spPr>
        <p:style>
          <a:lnRef idx="1">
            <a:schemeClr val="accent3"/>
          </a:lnRef>
          <a:fillRef idx="3">
            <a:schemeClr val="accent3"/>
          </a:fillRef>
          <a:effectRef idx="2">
            <a:schemeClr val="accent3"/>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1" u="none" strike="noStrike" kern="1200" cap="none" spc="0" normalizeH="0" baseline="0" noProof="0" dirty="0">
                <a:ln>
                  <a:noFill/>
                </a:ln>
                <a:solidFill>
                  <a:srgbClr val="FFFFFF"/>
                </a:solidFill>
                <a:effectLst/>
                <a:uLnTx/>
                <a:uFillTx/>
                <a:latin typeface="Calibri" panose="020F0502020204030204"/>
                <a:ea typeface="+mn-ea"/>
                <a:cs typeface="+mn-cs"/>
              </a:rPr>
              <a:t>OCAPI</a:t>
            </a:r>
            <a:endParaRPr kumimoji="0" lang="en-US" sz="1500" b="1" i="1"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7" name="TextBox 6"/>
          <p:cNvSpPr txBox="1"/>
          <p:nvPr/>
        </p:nvSpPr>
        <p:spPr>
          <a:xfrm>
            <a:off x="6978912" y="2810462"/>
            <a:ext cx="1560042"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rPr>
              <a:t>Source: </a:t>
            </a:r>
            <a:r>
              <a:rPr kumimoji="0" lang="en-US" sz="1350" b="1" i="0" u="none" strike="noStrike" kern="1200" cap="none" spc="0" normalizeH="0" baseline="0" noProof="0" dirty="0" err="1">
                <a:ln>
                  <a:noFill/>
                </a:ln>
                <a:solidFill>
                  <a:srgbClr val="1C1C1C"/>
                </a:solidFill>
                <a:effectLst/>
                <a:uLnTx/>
                <a:uFillTx/>
                <a:latin typeface="Garamond" panose="02020404030301010803" pitchFamily="18" charset="0"/>
                <a:ea typeface="+mn-ea"/>
                <a:cs typeface="+mn-cs"/>
              </a:rPr>
              <a:t>AlphaData</a:t>
            </a:r>
            <a:endPar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endParaRPr>
          </a:p>
        </p:txBody>
      </p:sp>
      <p:sp>
        <p:nvSpPr>
          <p:cNvPr id="12" name="TextBox 11"/>
          <p:cNvSpPr txBox="1"/>
          <p:nvPr/>
        </p:nvSpPr>
        <p:spPr>
          <a:xfrm>
            <a:off x="3036704" y="2922986"/>
            <a:ext cx="1114408"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rPr>
              <a:t>Source: IBM</a:t>
            </a:r>
          </a:p>
        </p:txBody>
      </p:sp>
      <p:sp>
        <p:nvSpPr>
          <p:cNvPr id="14" name="Rectangle 13">
            <a:extLst>
              <a:ext uri="{FF2B5EF4-FFF2-40B4-BE49-F238E27FC236}">
                <a16:creationId xmlns:a16="http://schemas.microsoft.com/office/drawing/2014/main" id="{0A6BA7AB-B09E-4C11-BA93-BC8ADAFA3CDC}"/>
              </a:ext>
            </a:extLst>
          </p:cNvPr>
          <p:cNvSpPr/>
          <p:nvPr/>
        </p:nvSpPr>
        <p:spPr>
          <a:xfrm>
            <a:off x="1" y="3960778"/>
            <a:ext cx="9143261" cy="980390"/>
          </a:xfrm>
          <a:prstGeom prst="rect">
            <a:avLst/>
          </a:prstGeom>
          <a:solidFill>
            <a:srgbClr val="EDEFF3"/>
          </a:solidFill>
          <a:ln w="19050">
            <a:solidFill>
              <a:schemeClr val="tx1"/>
            </a:solidFill>
          </a:ln>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00359E"/>
                </a:solidFill>
                <a:effectLst/>
                <a:uLnTx/>
                <a:uFillTx/>
                <a:latin typeface="Tahoma" panose="020B0604030504040204" pitchFamily="34" charset="0"/>
                <a:ea typeface="Tahoma" panose="020B0604030504040204" pitchFamily="34" charset="0"/>
                <a:cs typeface="Tahoma" panose="020B0604030504040204" pitchFamily="34" charset="0"/>
              </a:rPr>
              <a:t>Near-HBM FPGA-based accelerator</a:t>
            </a:r>
          </a:p>
        </p:txBody>
      </p:sp>
      <p:sp>
        <p:nvSpPr>
          <p:cNvPr id="5" name="Slide Number Placeholder 4">
            <a:extLst>
              <a:ext uri="{FF2B5EF4-FFF2-40B4-BE49-F238E27FC236}">
                <a16:creationId xmlns:a16="http://schemas.microsoft.com/office/drawing/2014/main" id="{8ADAB484-6E5C-A549-A193-B92DC811278A}"/>
              </a:ext>
            </a:extLst>
          </p:cNvPr>
          <p:cNvSpPr>
            <a:spLocks noGrp="1"/>
          </p:cNvSpPr>
          <p:nvPr>
            <p:ph type="sldNum" sz="quarter" idx="4"/>
          </p:nvPr>
        </p:nvSpPr>
        <p:spPr>
          <a:xfrm>
            <a:off x="8243316" y="6356351"/>
            <a:ext cx="505206" cy="365125"/>
          </a:xfrm>
          <a:prstGeom prst="rect">
            <a:avLst/>
          </a:prstGeom>
        </p:spPr>
        <p:txBody>
          <a:bodyPr anchor="b"/>
          <a:lstStyle>
            <a:defPPr>
              <a:defRPr lang="en-US"/>
            </a:defPPr>
            <a:lvl1pPr marL="0" algn="r"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685800" rtl="0" eaLnBrk="1" fontAlgn="auto" latinLnBrk="0" hangingPunct="1">
              <a:lnSpc>
                <a:spcPct val="100000"/>
              </a:lnSpc>
              <a:spcBef>
                <a:spcPts val="0"/>
              </a:spcBef>
              <a:spcAft>
                <a:spcPts val="0"/>
              </a:spcAft>
              <a:buClrTx/>
              <a:buSzTx/>
              <a:buFontTx/>
              <a:buNone/>
              <a:tabLst/>
              <a:defRPr/>
            </a:pPr>
            <a:fld id="{8E6742F1-6635-4F3B-A1BB-91C9B3B8DD12}" type="slidenum">
              <a:rPr kumimoji="0" lang="en-US" sz="1200" b="0" i="0" u="none" strike="noStrike" kern="1200" cap="none" spc="0" normalizeH="0" baseline="0" noProof="0" smtClean="0">
                <a:ln>
                  <a:noFill/>
                </a:ln>
                <a:solidFill>
                  <a:srgbClr val="000000"/>
                </a:solidFill>
                <a:effectLst/>
                <a:uLnTx/>
                <a:uFillTx/>
                <a:latin typeface="Tahoma"/>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dirty="0">
              <a:ln>
                <a:noFill/>
              </a:ln>
              <a:solidFill>
                <a:srgbClr val="1C1C1C"/>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BE4B8468-F22F-A64E-A0D5-417E662A5067}"/>
              </a:ext>
            </a:extLst>
          </p:cNvPr>
          <p:cNvSpPr txBox="1">
            <a:spLocks/>
          </p:cNvSpPr>
          <p:nvPr/>
        </p:nvSpPr>
        <p:spPr>
          <a:xfrm>
            <a:off x="395536" y="5502268"/>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communication technologies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a:t>
            </a:r>
            <a:r>
              <a:rPr kumimoji="0" lang="en-US" sz="15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50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CAPI2</a:t>
            </a:r>
            <a:r>
              <a:rPr kumimoji="0" lang="en-US" sz="15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50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OCAPI</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6" name="Content Placeholder 2">
            <a:extLst>
              <a:ext uri="{FF2B5EF4-FFF2-40B4-BE49-F238E27FC236}">
                <a16:creationId xmlns:a16="http://schemas.microsoft.com/office/drawing/2014/main" id="{32EE7DC8-95F9-474C-94C4-45A660375705}"/>
              </a:ext>
            </a:extLst>
          </p:cNvPr>
          <p:cNvSpPr txBox="1">
            <a:spLocks/>
          </p:cNvSpPr>
          <p:nvPr/>
        </p:nvSpPr>
        <p:spPr>
          <a:xfrm>
            <a:off x="251520" y="5790300"/>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memory technologies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DDR4</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HBM</a:t>
            </a: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7" name="Content Placeholder 2">
            <a:extLst>
              <a:ext uri="{FF2B5EF4-FFF2-40B4-BE49-F238E27FC236}">
                <a16:creationId xmlns:a16="http://schemas.microsoft.com/office/drawing/2014/main" id="{B45DCFD5-25A7-0B45-B861-5FC0D8EDD1A8}"/>
              </a:ext>
            </a:extLst>
          </p:cNvPr>
          <p:cNvSpPr txBox="1">
            <a:spLocks/>
          </p:cNvSpPr>
          <p:nvPr/>
        </p:nvSpPr>
        <p:spPr>
          <a:xfrm>
            <a:off x="251520" y="6078332"/>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workloads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Weather Modeling </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and</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Genome Analysis</a:t>
            </a: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919624014"/>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799322-AC20-684E-9F77-0A7160274166}"/>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4984831" y="1087822"/>
            <a:ext cx="2975882" cy="2724875"/>
          </a:xfrm>
          <a:prstGeom prst="rect">
            <a:avLst/>
          </a:prstGeom>
        </p:spPr>
      </p:pic>
      <p:sp>
        <p:nvSpPr>
          <p:cNvPr id="2" name="Title 1">
            <a:extLst>
              <a:ext uri="{FF2B5EF4-FFF2-40B4-BE49-F238E27FC236}">
                <a16:creationId xmlns:a16="http://schemas.microsoft.com/office/drawing/2014/main" id="{27D31D35-E386-D340-99D2-D23BA9C0DC47}"/>
              </a:ext>
            </a:extLst>
          </p:cNvPr>
          <p:cNvSpPr>
            <a:spLocks noGrp="1"/>
          </p:cNvSpPr>
          <p:nvPr>
            <p:ph type="title"/>
          </p:nvPr>
        </p:nvSpPr>
        <p:spPr/>
        <p:txBody>
          <a:bodyPr/>
          <a:lstStyle/>
          <a:p>
            <a:r>
              <a:rPr lang="en-US" sz="3600" dirty="0"/>
              <a:t>Performance &amp; Energy Greatly Improve</a:t>
            </a:r>
          </a:p>
        </p:txBody>
      </p:sp>
      <p:cxnSp>
        <p:nvCxnSpPr>
          <p:cNvPr id="9" name="Straight Connector 8">
            <a:extLst>
              <a:ext uri="{FF2B5EF4-FFF2-40B4-BE49-F238E27FC236}">
                <a16:creationId xmlns:a16="http://schemas.microsoft.com/office/drawing/2014/main" id="{7E49C00D-0FFC-E042-BDE2-45141F23A0E4}"/>
              </a:ext>
            </a:extLst>
          </p:cNvPr>
          <p:cNvCxnSpPr>
            <a:cxnSpLocks/>
          </p:cNvCxnSpPr>
          <p:nvPr/>
        </p:nvCxnSpPr>
        <p:spPr>
          <a:xfrm>
            <a:off x="5362690" y="3388430"/>
            <a:ext cx="2491130" cy="0"/>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8A4C7F3C-E6DA-324C-90F8-B69F16B6A645}"/>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a:off x="635534" y="1066703"/>
            <a:ext cx="3727624" cy="2579018"/>
          </a:xfrm>
          <a:prstGeom prst="rect">
            <a:avLst/>
          </a:prstGeom>
        </p:spPr>
      </p:pic>
      <p:sp>
        <p:nvSpPr>
          <p:cNvPr id="11" name="Rectangle 10">
            <a:extLst>
              <a:ext uri="{FF2B5EF4-FFF2-40B4-BE49-F238E27FC236}">
                <a16:creationId xmlns:a16="http://schemas.microsoft.com/office/drawing/2014/main" id="{69A74B65-F4B0-3846-85E6-63AB2FAC450D}"/>
              </a:ext>
            </a:extLst>
          </p:cNvPr>
          <p:cNvSpPr/>
          <p:nvPr/>
        </p:nvSpPr>
        <p:spPr>
          <a:xfrm>
            <a:off x="1273629" y="980728"/>
            <a:ext cx="2632982" cy="21418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CH"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0953CB8-DCF1-EE40-A622-8E1A2340FE02}"/>
              </a:ext>
            </a:extLst>
          </p:cNvPr>
          <p:cNvCxnSpPr>
            <a:cxnSpLocks/>
          </p:cNvCxnSpPr>
          <p:nvPr/>
        </p:nvCxnSpPr>
        <p:spPr>
          <a:xfrm>
            <a:off x="1257207" y="1474544"/>
            <a:ext cx="3007905" cy="0"/>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4A875F00-C15A-A941-BFEB-2509475F7C03}"/>
              </a:ext>
            </a:extLst>
          </p:cNvPr>
          <p:cNvSpPr>
            <a:spLocks noGrp="1"/>
          </p:cNvSpPr>
          <p:nvPr>
            <p:ph type="sldNum" sz="quarter" idx="12"/>
          </p:nvPr>
        </p:nvSpPr>
        <p:spPr>
          <a:xfrm>
            <a:off x="7151339" y="6540399"/>
            <a:ext cx="20574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685800" rtl="0" eaLnBrk="1" fontAlgn="auto" latinLnBrk="0" hangingPunct="1">
              <a:lnSpc>
                <a:spcPct val="100000"/>
              </a:lnSpc>
              <a:spcBef>
                <a:spcPts val="0"/>
              </a:spcBef>
              <a:spcAft>
                <a:spcPts val="0"/>
              </a:spcAft>
              <a:buClrTx/>
              <a:buSzTx/>
              <a:buFontTx/>
              <a:buNone/>
              <a:tabLst/>
              <a:defRPr/>
            </a:pPr>
            <a:fld id="{C3B5F978-99DD-4B09-979A-AB31C135CAD9}" type="slidenum">
              <a:rPr kumimoji="0" lang="en-US" sz="1200" b="1" i="0" u="none" strike="noStrike" kern="1200" cap="none" spc="0" normalizeH="0" baseline="0" noProof="0" smtClean="0">
                <a:ln>
                  <a:noFill/>
                </a:ln>
                <a:solidFill>
                  <a:srgbClr val="000000"/>
                </a:solidFill>
                <a:effectLst/>
                <a:uLnTx/>
                <a:uFillTx/>
                <a:latin typeface="Tahoma"/>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19</a:t>
            </a:fld>
            <a:endPar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F11144B7-9AA2-0F43-B87D-8F2D55E744DE}"/>
              </a:ext>
            </a:extLst>
          </p:cNvPr>
          <p:cNvSpPr/>
          <p:nvPr/>
        </p:nvSpPr>
        <p:spPr>
          <a:xfrm>
            <a:off x="36512" y="4142169"/>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5-27× performance </a:t>
            </a:r>
            <a:r>
              <a:rPr kumimoji="0" lang="en-US" sz="21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vs. </a:t>
            </a:r>
            <a:r>
              <a:rPr kumimoji="0" lang="en-US" sz="21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16-core (64-thread) IBM POWER9 CPU</a:t>
            </a:r>
          </a:p>
        </p:txBody>
      </p:sp>
      <p:sp>
        <p:nvSpPr>
          <p:cNvPr id="12" name="Rectangle 11">
            <a:extLst>
              <a:ext uri="{FF2B5EF4-FFF2-40B4-BE49-F238E27FC236}">
                <a16:creationId xmlns:a16="http://schemas.microsoft.com/office/drawing/2014/main" id="{C0665E6E-EFAF-C248-86B4-E802E91B2018}"/>
              </a:ext>
            </a:extLst>
          </p:cNvPr>
          <p:cNvSpPr/>
          <p:nvPr/>
        </p:nvSpPr>
        <p:spPr>
          <a:xfrm>
            <a:off x="36512" y="5714672"/>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375"/>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HBM alleviates memory bandwidth contention vs. DDR4</a:t>
            </a:r>
            <a:endParaRPr kumimoji="0" lang="en-US" sz="2100" b="0"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3" name="Rectangle 12">
            <a:extLst>
              <a:ext uri="{FF2B5EF4-FFF2-40B4-BE49-F238E27FC236}">
                <a16:creationId xmlns:a16="http://schemas.microsoft.com/office/drawing/2014/main" id="{DFDB34E3-F705-7440-BDB7-FB68551B6F9B}"/>
              </a:ext>
            </a:extLst>
          </p:cNvPr>
          <p:cNvSpPr/>
          <p:nvPr/>
        </p:nvSpPr>
        <p:spPr>
          <a:xfrm>
            <a:off x="36512" y="4681670"/>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12-133× energy efficiency </a:t>
            </a:r>
            <a:r>
              <a:rPr kumimoji="0" lang="en-US" sz="21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vs. </a:t>
            </a:r>
            <a:r>
              <a:rPr kumimoji="0" lang="en-US" sz="21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16-core (64-thread) IBM POWER9 CPU</a:t>
            </a:r>
          </a:p>
        </p:txBody>
      </p:sp>
    </p:spTree>
    <p:extLst>
      <p:ext uri="{BB962C8B-B14F-4D97-AF65-F5344CB8AC3E}">
        <p14:creationId xmlns:p14="http://schemas.microsoft.com/office/powerpoint/2010/main" val="3467501783"/>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err="1"/>
              <a:t>GenASM</a:t>
            </a:r>
            <a:r>
              <a:rPr lang="en-US" dirty="0"/>
              <a:t> Framework </a:t>
            </a:r>
            <a:r>
              <a:rPr lang="en-US" sz="3000" b="1" dirty="0"/>
              <a:t>[MICRO 2020]</a:t>
            </a:r>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500" dirty="0"/>
              <a:t>Damla Senol Cali, Gurpreet S. Kalsi, </a:t>
            </a:r>
            <a:r>
              <a:rPr lang="en-US" sz="1500" dirty="0" err="1"/>
              <a:t>Zulal</a:t>
            </a:r>
            <a:r>
              <a:rPr lang="en-US" sz="1500" dirty="0"/>
              <a:t> </a:t>
            </a:r>
            <a:r>
              <a:rPr lang="en-US" sz="1500" dirty="0" err="1"/>
              <a:t>Bingol</a:t>
            </a:r>
            <a:r>
              <a:rPr lang="en-US" sz="1500" dirty="0"/>
              <a:t>, Can </a:t>
            </a:r>
            <a:r>
              <a:rPr lang="en-US" sz="1500" dirty="0" err="1"/>
              <a:t>Firtina</a:t>
            </a:r>
            <a:r>
              <a:rPr lang="en-US" sz="1500" dirty="0"/>
              <a:t>, Lavanya Subramanian, </a:t>
            </a:r>
            <a:r>
              <a:rPr lang="en-US" sz="1500" dirty="0" err="1"/>
              <a:t>Jeremie</a:t>
            </a:r>
            <a:r>
              <a:rPr lang="en-US" sz="1500" dirty="0"/>
              <a:t> S. Kim, </a:t>
            </a:r>
            <a:r>
              <a:rPr lang="en-US" sz="1500" dirty="0" err="1"/>
              <a:t>Rachata</a:t>
            </a:r>
            <a:r>
              <a:rPr lang="en-US" sz="1500" dirty="0"/>
              <a:t> Ausavarungnirun, Mohammed Alser, Juan Gomez-Luna, Amirali Boroumand, Anant Nori, Allison </a:t>
            </a:r>
            <a:r>
              <a:rPr lang="en-US" sz="1500" dirty="0" err="1"/>
              <a:t>Scibisz</a:t>
            </a:r>
            <a:r>
              <a:rPr lang="en-US" sz="1500" dirty="0"/>
              <a:t>, Sreenivas Subramoney, Can Alkan, Saugata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"GenASM: A High-Performance, Low-Power Approximate String Matching Acceleration Framework for Genome Sequence Analysis"</a:t>
            </a:r>
            <a:br>
              <a:rPr lang="en-US" sz="1500" dirty="0">
                <a:solidFill>
                  <a:srgbClr val="0432FF"/>
                </a:solidFill>
              </a:rPr>
            </a:br>
            <a:r>
              <a:rPr lang="en-US" sz="1500" i="1" dirty="0"/>
              <a:t>Proceedings of the </a:t>
            </a:r>
            <a:r>
              <a:rPr lang="en-US" sz="1500" i="1" dirty="0">
                <a:hlinkClick r:id="rId3"/>
              </a:rPr>
              <a:t>53rd International Symposium on Microarchitecture</a:t>
            </a:r>
            <a:r>
              <a:rPr lang="en-US" sz="1500" i="1" dirty="0"/>
              <a:t> (</a:t>
            </a:r>
            <a:r>
              <a:rPr lang="en-US" sz="1500" b="1" i="1" dirty="0"/>
              <a:t>MICRO</a:t>
            </a:r>
            <a:r>
              <a:rPr lang="en-US" sz="1500" i="1" dirty="0"/>
              <a:t>)</a:t>
            </a:r>
            <a:r>
              <a:rPr lang="en-US" sz="1500" dirty="0"/>
              <a:t>, Virtual, October 2020.</a:t>
            </a:r>
            <a:br>
              <a:rPr lang="en-US" sz="1500" dirty="0"/>
            </a:br>
            <a:r>
              <a:rPr lang="en-US" sz="1500" dirty="0"/>
              <a:t>[</a:t>
            </a:r>
            <a:r>
              <a:rPr lang="en-US" sz="1500" dirty="0">
                <a:hlinkClick r:id="rId4"/>
              </a:rPr>
              <a:t>Lighting Talk Video</a:t>
            </a:r>
            <a:r>
              <a:rPr lang="en-US" sz="1500" dirty="0"/>
              <a:t> (1.5 minutes)]</a:t>
            </a:r>
            <a:br>
              <a:rPr lang="en-US" sz="1500" dirty="0"/>
            </a:br>
            <a:r>
              <a:rPr lang="en-US" sz="1500" dirty="0"/>
              <a:t>[</a:t>
            </a:r>
            <a:r>
              <a:rPr lang="en-US" sz="1500" dirty="0">
                <a:hlinkClick r:id="rId5"/>
              </a:rPr>
              <a:t>Lightning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Video</a:t>
            </a:r>
            <a:r>
              <a:rPr lang="en-US" sz="1500" dirty="0"/>
              <a:t> (18 minutes)]</a:t>
            </a:r>
            <a:br>
              <a:rPr lang="en-US" sz="1500" dirty="0"/>
            </a:br>
            <a:r>
              <a:rPr lang="en-US" sz="1500" dirty="0"/>
              <a:t>[</a:t>
            </a:r>
            <a:r>
              <a:rPr lang="en-US" sz="1500" dirty="0">
                <a:hlinkClick r:id="rId8"/>
              </a:rPr>
              <a:t>Slides (pptx)</a:t>
            </a:r>
            <a:r>
              <a:rPr lang="en-US" sz="1500" dirty="0"/>
              <a:t> </a:t>
            </a:r>
            <a:r>
              <a:rPr lang="en-US" sz="1500" dirty="0">
                <a:hlinkClick r:id="rId9"/>
              </a:rPr>
              <a:t>(pdf)</a:t>
            </a:r>
            <a:r>
              <a:rPr lang="en-US" sz="1500" dirty="0"/>
              <a:t>]</a:t>
            </a:r>
          </a:p>
          <a:p>
            <a:pPr marL="0" indent="0">
              <a:buNone/>
            </a:pPr>
            <a:br>
              <a:rPr lang="en-US" sz="1500" dirty="0"/>
            </a:br>
            <a:br>
              <a:rPr lang="en-US" sz="1500" dirty="0"/>
            </a:br>
            <a:endParaRPr lang="en-US" sz="15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943A4793-1AF6-E942-81F7-38877A7E30AC}"/>
              </a:ext>
            </a:extLst>
          </p:cNvPr>
          <p:cNvPicPr>
            <a:picLocks noChangeAspect="1"/>
          </p:cNvPicPr>
          <p:nvPr/>
        </p:nvPicPr>
        <p:blipFill>
          <a:blip r:embed="rId10"/>
          <a:stretch>
            <a:fillRect/>
          </a:stretch>
        </p:blipFill>
        <p:spPr>
          <a:xfrm>
            <a:off x="0" y="4013776"/>
            <a:ext cx="9144000" cy="2442505"/>
          </a:xfrm>
          <a:prstGeom prst="rect">
            <a:avLst/>
          </a:prstGeom>
        </p:spPr>
      </p:pic>
    </p:spTree>
    <p:extLst>
      <p:ext uri="{BB962C8B-B14F-4D97-AF65-F5344CB8AC3E}">
        <p14:creationId xmlns:p14="http://schemas.microsoft.com/office/powerpoint/2010/main" val="3385835822"/>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457D-A721-4A44-B8D8-72673576C42C}"/>
              </a:ext>
            </a:extLst>
          </p:cNvPr>
          <p:cNvSpPr>
            <a:spLocks noGrp="1"/>
          </p:cNvSpPr>
          <p:nvPr>
            <p:ph type="title"/>
          </p:nvPr>
        </p:nvSpPr>
        <p:spPr/>
        <p:txBody>
          <a:bodyPr/>
          <a:lstStyle/>
          <a:p>
            <a:r>
              <a:rPr lang="en-US" dirty="0"/>
              <a:t>In-Storage Genome Filtering </a:t>
            </a:r>
            <a:r>
              <a:rPr lang="en-US" sz="3000" b="1" dirty="0">
                <a:solidFill>
                  <a:srgbClr val="006633"/>
                </a:solidFill>
              </a:rPr>
              <a:t>[ASPLOS 2022]</a:t>
            </a:r>
            <a:r>
              <a:rPr lang="en-US" dirty="0"/>
              <a:t> </a:t>
            </a:r>
          </a:p>
        </p:txBody>
      </p:sp>
      <p:sp>
        <p:nvSpPr>
          <p:cNvPr id="3" name="Content Placeholder 2">
            <a:extLst>
              <a:ext uri="{FF2B5EF4-FFF2-40B4-BE49-F238E27FC236}">
                <a16:creationId xmlns:a16="http://schemas.microsoft.com/office/drawing/2014/main" id="{4B0A1321-BE99-F645-98CF-FE78CE8E2A73}"/>
              </a:ext>
            </a:extLst>
          </p:cNvPr>
          <p:cNvSpPr>
            <a:spLocks noGrp="1"/>
          </p:cNvSpPr>
          <p:nvPr>
            <p:ph idx="1"/>
          </p:nvPr>
        </p:nvSpPr>
        <p:spPr>
          <a:xfrm>
            <a:off x="228600" y="980728"/>
            <a:ext cx="8610600" cy="5123656"/>
          </a:xfrm>
        </p:spPr>
        <p:txBody>
          <a:bodyPr/>
          <a:lstStyle/>
          <a:p>
            <a:r>
              <a:rPr lang="en-US" sz="1600" dirty="0"/>
              <a:t>Nika Mansouri </a:t>
            </a:r>
            <a:r>
              <a:rPr lang="en-US" sz="1600" dirty="0" err="1"/>
              <a:t>Ghiasi</a:t>
            </a:r>
            <a:r>
              <a:rPr lang="en-US" sz="1600" dirty="0"/>
              <a:t>, </a:t>
            </a:r>
            <a:r>
              <a:rPr lang="en-US" sz="1600" dirty="0" err="1"/>
              <a:t>Jisung</a:t>
            </a:r>
            <a:r>
              <a:rPr lang="en-US" sz="1600" dirty="0"/>
              <a:t> Park, Harun Mustafa, </a:t>
            </a:r>
            <a:r>
              <a:rPr lang="en-US" sz="1600" dirty="0" err="1"/>
              <a:t>Jeremie</a:t>
            </a:r>
            <a:r>
              <a:rPr lang="en-US" sz="1600" dirty="0"/>
              <a:t> Kim, </a:t>
            </a:r>
            <a:r>
              <a:rPr lang="en-US" sz="1600" dirty="0" err="1"/>
              <a:t>Ataberk</a:t>
            </a:r>
            <a:r>
              <a:rPr lang="en-US" sz="1600" dirty="0"/>
              <a:t> </a:t>
            </a:r>
            <a:r>
              <a:rPr lang="en-US" sz="1600" dirty="0" err="1"/>
              <a:t>Olgun</a:t>
            </a:r>
            <a:r>
              <a:rPr lang="en-US" sz="1600" dirty="0"/>
              <a:t>, </a:t>
            </a:r>
            <a:r>
              <a:rPr lang="en-US" sz="1600" dirty="0" err="1"/>
              <a:t>Arvid</a:t>
            </a:r>
            <a:r>
              <a:rPr lang="en-US" sz="1600" dirty="0"/>
              <a:t> Gollwitzer, </a:t>
            </a:r>
            <a:r>
              <a:rPr lang="en-US" sz="1600" dirty="0" err="1"/>
              <a:t>Damla</a:t>
            </a:r>
            <a:r>
              <a:rPr lang="en-US" sz="1600" dirty="0"/>
              <a:t> </a:t>
            </a:r>
            <a:r>
              <a:rPr lang="en-US" sz="1600" dirty="0" err="1"/>
              <a:t>Senol</a:t>
            </a:r>
            <a:r>
              <a:rPr lang="en-US" sz="1600" dirty="0"/>
              <a:t> Cali, Can </a:t>
            </a:r>
            <a:r>
              <a:rPr lang="en-US" sz="1600" dirty="0" err="1"/>
              <a:t>Firtina</a:t>
            </a:r>
            <a:r>
              <a:rPr lang="en-US" sz="1600" dirty="0"/>
              <a:t>, </a:t>
            </a:r>
            <a:r>
              <a:rPr lang="en-US" sz="1600" dirty="0" err="1"/>
              <a:t>Haiyu</a:t>
            </a:r>
            <a:r>
              <a:rPr lang="en-US" sz="1600" dirty="0"/>
              <a:t> Mao, Nour </a:t>
            </a:r>
            <a:r>
              <a:rPr lang="en-US" sz="1600" dirty="0" err="1"/>
              <a:t>Almadhoun</a:t>
            </a:r>
            <a:r>
              <a:rPr lang="en-US" sz="1600" dirty="0"/>
              <a:t> </a:t>
            </a:r>
            <a:r>
              <a:rPr lang="en-US" sz="1600" dirty="0" err="1"/>
              <a:t>Alserr</a:t>
            </a:r>
            <a:r>
              <a:rPr lang="en-US" sz="1600" dirty="0"/>
              <a:t>, </a:t>
            </a:r>
            <a:r>
              <a:rPr lang="en-US" sz="1600" dirty="0" err="1"/>
              <a:t>Rachata</a:t>
            </a:r>
            <a:r>
              <a:rPr lang="en-US" sz="1600" dirty="0"/>
              <a:t> </a:t>
            </a:r>
            <a:r>
              <a:rPr lang="en-US" sz="1600" dirty="0" err="1"/>
              <a:t>Ausavarungnirun</a:t>
            </a:r>
            <a:r>
              <a:rPr lang="en-US" sz="1600" dirty="0"/>
              <a:t>, Nandita Vijaykumar, Mohammed </a:t>
            </a:r>
            <a:r>
              <a:rPr lang="en-US" sz="1600" dirty="0" err="1"/>
              <a:t>Alser</a:t>
            </a:r>
            <a:r>
              <a:rPr lang="en-US" sz="1600" dirty="0"/>
              <a:t>,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"GenStore: A High-Performance and Energy-Efficient In-Storage Computing System for Genome Sequence Analysis"</a:t>
            </a:r>
            <a:br>
              <a:rPr lang="en-US" sz="1600" dirty="0"/>
            </a:br>
            <a:r>
              <a:rPr lang="en-US" sz="1600" i="1" dirty="0"/>
              <a:t>Proceedings of the </a:t>
            </a:r>
            <a:r>
              <a:rPr lang="en-US" sz="1600" i="1" dirty="0">
                <a:hlinkClick r:id="rId3"/>
              </a:rPr>
              <a:t>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February-March 2022.</a:t>
            </a:r>
            <a:br>
              <a:rPr lang="en-US" sz="1600" dirty="0"/>
            </a:br>
            <a:r>
              <a:rPr lang="en-US" sz="1600" dirty="0"/>
              <a:t>[</a:t>
            </a:r>
            <a:r>
              <a:rPr lang="en-US" sz="1600" dirty="0">
                <a:hlinkClick r:id="rId4"/>
              </a:rPr>
              <a:t>Talk 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Lightning Talk Slides (pptx)</a:t>
            </a:r>
            <a:r>
              <a:rPr lang="en-US" sz="1600" dirty="0"/>
              <a:t> </a:t>
            </a:r>
            <a:r>
              <a:rPr lang="en-US" sz="1600" dirty="0">
                <a:hlinkClick r:id="rId7"/>
              </a:rPr>
              <a:t>(pdf)</a:t>
            </a:r>
            <a:r>
              <a:rPr lang="en-US" sz="1600" dirty="0"/>
              <a:t>]</a:t>
            </a:r>
            <a:br>
              <a:rPr lang="en-US" sz="1600" dirty="0"/>
            </a:br>
            <a:r>
              <a:rPr lang="en-US" sz="1600" dirty="0"/>
              <a:t>[</a:t>
            </a:r>
            <a:r>
              <a:rPr lang="en-US" sz="1600" dirty="0">
                <a:hlinkClick r:id="rId8"/>
              </a:rPr>
              <a:t>Lightning Talk Video</a:t>
            </a:r>
            <a:r>
              <a:rPr lang="en-US" sz="1600" dirty="0"/>
              <a:t> (90 seconds)]</a:t>
            </a:r>
            <a:br>
              <a:rPr lang="en-US" sz="1600" dirty="0"/>
            </a:br>
            <a:r>
              <a:rPr lang="en-US" sz="1600" dirty="0"/>
              <a:t>[</a:t>
            </a:r>
            <a:r>
              <a:rPr lang="en-US" sz="1600" dirty="0">
                <a:hlinkClick r:id="rId9"/>
              </a:rPr>
              <a:t>Talk Video</a:t>
            </a:r>
            <a:r>
              <a:rPr lang="en-US" sz="1600" dirty="0"/>
              <a:t> (17 minutes)]</a:t>
            </a:r>
          </a:p>
          <a:p>
            <a:pPr marL="0" indent="0">
              <a:buNone/>
            </a:pP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352A6B0D-F903-EF49-95E9-CBAF1ED54C8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FE40AA4F-1E6B-654B-901C-A9559E10A0EC}"/>
              </a:ext>
            </a:extLst>
          </p:cNvPr>
          <p:cNvPicPr>
            <a:picLocks noChangeAspect="1"/>
          </p:cNvPicPr>
          <p:nvPr/>
        </p:nvPicPr>
        <p:blipFill>
          <a:blip r:embed="rId10"/>
          <a:stretch>
            <a:fillRect/>
          </a:stretch>
        </p:blipFill>
        <p:spPr>
          <a:xfrm>
            <a:off x="0" y="4293096"/>
            <a:ext cx="9144000" cy="2009981"/>
          </a:xfrm>
          <a:prstGeom prst="rect">
            <a:avLst/>
          </a:prstGeom>
        </p:spPr>
      </p:pic>
    </p:spTree>
    <p:extLst>
      <p:ext uri="{BB962C8B-B14F-4D97-AF65-F5344CB8AC3E}">
        <p14:creationId xmlns:p14="http://schemas.microsoft.com/office/powerpoint/2010/main" val="3620935801"/>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a:t>Accelerating Sequence-to-Graph Mapping</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600" dirty="0" err="1"/>
              <a:t>Damla</a:t>
            </a:r>
            <a:r>
              <a:rPr lang="en-US" sz="1600" dirty="0"/>
              <a:t> </a:t>
            </a:r>
            <a:r>
              <a:rPr lang="en-US" sz="1600" dirty="0" err="1"/>
              <a:t>Senol</a:t>
            </a:r>
            <a:r>
              <a:rPr lang="en-US" sz="1600" dirty="0"/>
              <a:t> Cali, Konstantinos </a:t>
            </a:r>
            <a:r>
              <a:rPr lang="en-US" sz="1600" dirty="0" err="1"/>
              <a:t>Kanellopoulos</a:t>
            </a:r>
            <a:r>
              <a:rPr lang="en-US" sz="1600" dirty="0"/>
              <a:t>, Joel </a:t>
            </a:r>
            <a:r>
              <a:rPr lang="en-US" sz="1600" dirty="0" err="1"/>
              <a:t>Lindegger</a:t>
            </a:r>
            <a:r>
              <a:rPr lang="en-US" sz="1600" dirty="0"/>
              <a:t>, </a:t>
            </a:r>
            <a:r>
              <a:rPr lang="en-US" sz="1600" dirty="0" err="1"/>
              <a:t>Zulal</a:t>
            </a:r>
            <a:r>
              <a:rPr lang="en-US" sz="1600" dirty="0"/>
              <a:t> </a:t>
            </a:r>
            <a:r>
              <a:rPr lang="en-US" sz="1600" dirty="0" err="1"/>
              <a:t>Bingol</a:t>
            </a:r>
            <a:r>
              <a:rPr lang="en-US" sz="1600" dirty="0"/>
              <a:t>, Gurpreet S. Kalsi, </a:t>
            </a:r>
            <a:r>
              <a:rPr lang="en-US" sz="1600" dirty="0" err="1"/>
              <a:t>Ziyi</a:t>
            </a:r>
            <a:r>
              <a:rPr lang="en-US" sz="1600" dirty="0"/>
              <a:t> </a:t>
            </a:r>
            <a:r>
              <a:rPr lang="en-US" sz="1600" dirty="0" err="1"/>
              <a:t>Zuo</a:t>
            </a:r>
            <a:r>
              <a:rPr lang="en-US" sz="1600" dirty="0"/>
              <a:t>, Can </a:t>
            </a:r>
            <a:r>
              <a:rPr lang="en-US" sz="1600" dirty="0" err="1"/>
              <a:t>Firtina</a:t>
            </a:r>
            <a:r>
              <a:rPr lang="en-US" sz="1600" dirty="0"/>
              <a:t>, </a:t>
            </a:r>
            <a:r>
              <a:rPr lang="en-US" sz="1600" dirty="0" err="1"/>
              <a:t>Meryem</a:t>
            </a:r>
            <a:r>
              <a:rPr lang="en-US" sz="1600" dirty="0"/>
              <a:t> Banu </a:t>
            </a:r>
            <a:r>
              <a:rPr lang="en-US" sz="1600" dirty="0" err="1"/>
              <a:t>Cavlak</a:t>
            </a:r>
            <a:r>
              <a:rPr lang="en-US" sz="1600" dirty="0"/>
              <a:t>, </a:t>
            </a:r>
            <a:r>
              <a:rPr lang="en-US" sz="1600" dirty="0" err="1"/>
              <a:t>Jeremie</a:t>
            </a:r>
            <a:r>
              <a:rPr lang="en-US" sz="1600" dirty="0"/>
              <a:t> Kim, Nika </a:t>
            </a:r>
            <a:r>
              <a:rPr lang="en-US" sz="1600" dirty="0" err="1"/>
              <a:t>MansouriGhiasi</a:t>
            </a:r>
            <a:r>
              <a:rPr lang="en-US" sz="1600" dirty="0"/>
              <a:t>, Gagandeep Singh, Juan Gomez-Luna, Nour </a:t>
            </a:r>
            <a:r>
              <a:rPr lang="en-US" sz="1600" dirty="0" err="1"/>
              <a:t>Almadhoun</a:t>
            </a:r>
            <a:r>
              <a:rPr lang="en-US" sz="1600" dirty="0"/>
              <a:t> </a:t>
            </a:r>
            <a:r>
              <a:rPr lang="en-US" sz="1600" dirty="0" err="1"/>
              <a:t>Alserr</a:t>
            </a:r>
            <a:r>
              <a:rPr lang="en-US" sz="1600" dirty="0"/>
              <a:t>, Mohammed </a:t>
            </a:r>
            <a:r>
              <a:rPr lang="en-US" sz="1600" dirty="0" err="1"/>
              <a:t>Alser</a:t>
            </a:r>
            <a:r>
              <a:rPr lang="en-US" sz="1600" dirty="0"/>
              <a:t>, Sreenivas </a:t>
            </a:r>
            <a:r>
              <a:rPr lang="en-US" sz="1600" dirty="0" err="1"/>
              <a:t>Subramoney</a:t>
            </a:r>
            <a:r>
              <a:rPr lang="en-US" sz="1600" dirty="0"/>
              <a:t>, Can </a:t>
            </a:r>
            <a:r>
              <a:rPr lang="en-US" sz="1600" dirty="0" err="1"/>
              <a:t>Alkan</a:t>
            </a:r>
            <a:r>
              <a:rPr lang="en-US" sz="1600" dirty="0"/>
              <a:t>, </a:t>
            </a:r>
            <a:r>
              <a:rPr lang="en-US" sz="1600" dirty="0" err="1"/>
              <a:t>Saugata</a:t>
            </a:r>
            <a:r>
              <a:rPr lang="en-US" sz="1600" dirty="0"/>
              <a:t> Ghose,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"SeGraM: A Universal Hardware Accelerator for Genomic Sequence-to-Graph and Sequence-to-Sequence Mapping"</a:t>
            </a:r>
            <a:br>
              <a:rPr lang="en-US" sz="1600" dirty="0"/>
            </a:br>
            <a:r>
              <a:rPr lang="en-US" sz="1600" i="1" dirty="0"/>
              <a:t>Proceedings of the </a:t>
            </a:r>
            <a:r>
              <a:rPr lang="en-US" sz="1600" i="1" dirty="0">
                <a:hlinkClick r:id="rId3"/>
              </a:rPr>
              <a:t>49th International Symposium on Computer Architecture</a:t>
            </a:r>
            <a:r>
              <a:rPr lang="en-US" sz="1600" i="1" dirty="0"/>
              <a:t> (</a:t>
            </a:r>
            <a:r>
              <a:rPr lang="en-US" sz="1600" b="1" i="1" dirty="0"/>
              <a:t>ISCA</a:t>
            </a:r>
            <a:r>
              <a:rPr lang="en-US" sz="1600" i="1" dirty="0"/>
              <a:t>)</a:t>
            </a:r>
            <a:r>
              <a:rPr lang="en-US" sz="1600" dirty="0"/>
              <a:t>, New York, June 2022.</a:t>
            </a:r>
            <a:br>
              <a:rPr lang="en-US" sz="1600" dirty="0"/>
            </a:br>
            <a:r>
              <a:rPr lang="en-US" sz="1600" dirty="0"/>
              <a:t>[</a:t>
            </a:r>
            <a:r>
              <a:rPr lang="en-US" sz="1600" dirty="0">
                <a:hlinkClick r:id="rId4"/>
              </a:rPr>
              <a:t>arXiv version</a:t>
            </a:r>
            <a:r>
              <a:rPr lang="en-US" sz="1600" dirty="0"/>
              <a:t>]</a:t>
            </a:r>
          </a:p>
          <a:p>
            <a:pPr marL="0" indent="0">
              <a:buNone/>
            </a:pPr>
            <a:br>
              <a:rPr lang="en-US" sz="1600" dirty="0"/>
            </a:b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0B477C33-B9F9-1DE8-0190-AA7C750B3BB4}"/>
              </a:ext>
            </a:extLst>
          </p:cNvPr>
          <p:cNvPicPr>
            <a:picLocks noChangeAspect="1"/>
          </p:cNvPicPr>
          <p:nvPr/>
        </p:nvPicPr>
        <p:blipFill>
          <a:blip r:embed="rId5"/>
          <a:stretch>
            <a:fillRect/>
          </a:stretch>
        </p:blipFill>
        <p:spPr>
          <a:xfrm>
            <a:off x="0" y="3562568"/>
            <a:ext cx="9144000" cy="2458720"/>
          </a:xfrm>
          <a:prstGeom prst="rect">
            <a:avLst/>
          </a:prstGeom>
        </p:spPr>
      </p:pic>
      <p:sp>
        <p:nvSpPr>
          <p:cNvPr id="5" name="TextBox 4">
            <a:extLst>
              <a:ext uri="{FF2B5EF4-FFF2-40B4-BE49-F238E27FC236}">
                <a16:creationId xmlns:a16="http://schemas.microsoft.com/office/drawing/2014/main" id="{EFD7793F-70F0-ABDA-8C95-C6EAE74CBBCA}"/>
              </a:ext>
            </a:extLst>
          </p:cNvPr>
          <p:cNvSpPr txBox="1"/>
          <p:nvPr/>
        </p:nvSpPr>
        <p:spPr>
          <a:xfrm>
            <a:off x="1489265" y="6351711"/>
            <a:ext cx="616547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https://arxiv.org/pdf/2205.05883.pdf</a:t>
            </a:r>
            <a:endParaRPr kumimoji="0" lang="en-US" sz="24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2359756951"/>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1724-FAEE-51A6-8A1E-4C3CEBE49A56}"/>
              </a:ext>
            </a:extLst>
          </p:cNvPr>
          <p:cNvSpPr>
            <a:spLocks noGrp="1"/>
          </p:cNvSpPr>
          <p:nvPr>
            <p:ph type="title"/>
          </p:nvPr>
        </p:nvSpPr>
        <p:spPr/>
        <p:txBody>
          <a:bodyPr/>
          <a:lstStyle/>
          <a:p>
            <a:r>
              <a:rPr lang="en-US" dirty="0"/>
              <a:t>Accelerating </a:t>
            </a:r>
            <a:r>
              <a:rPr lang="en-US" dirty="0" err="1"/>
              <a:t>Basecalling</a:t>
            </a:r>
            <a:r>
              <a:rPr lang="en-US" dirty="0"/>
              <a:t> + Read Mapping</a:t>
            </a:r>
          </a:p>
        </p:txBody>
      </p:sp>
      <p:sp>
        <p:nvSpPr>
          <p:cNvPr id="3" name="Content Placeholder 2">
            <a:extLst>
              <a:ext uri="{FF2B5EF4-FFF2-40B4-BE49-F238E27FC236}">
                <a16:creationId xmlns:a16="http://schemas.microsoft.com/office/drawing/2014/main" id="{DDF6A3FD-64F1-0DAB-7B46-E9330EBC2FFF}"/>
              </a:ext>
            </a:extLst>
          </p:cNvPr>
          <p:cNvSpPr>
            <a:spLocks noGrp="1"/>
          </p:cNvSpPr>
          <p:nvPr>
            <p:ph idx="1"/>
          </p:nvPr>
        </p:nvSpPr>
        <p:spPr/>
        <p:txBody>
          <a:bodyPr/>
          <a:lstStyle/>
          <a:p>
            <a:r>
              <a:rPr lang="en-US" dirty="0">
                <a:solidFill>
                  <a:srgbClr val="0000FF"/>
                </a:solidFill>
              </a:rPr>
              <a:t>Appears at MICRO 2022</a:t>
            </a:r>
          </a:p>
        </p:txBody>
      </p:sp>
      <p:sp>
        <p:nvSpPr>
          <p:cNvPr id="4" name="Slide Number Placeholder 3">
            <a:extLst>
              <a:ext uri="{FF2B5EF4-FFF2-40B4-BE49-F238E27FC236}">
                <a16:creationId xmlns:a16="http://schemas.microsoft.com/office/drawing/2014/main" id="{AF71DC18-735B-0506-2D41-D42F28F6B33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2AE8F4F-87B3-942B-8611-2C6C43756649}"/>
              </a:ext>
            </a:extLst>
          </p:cNvPr>
          <p:cNvPicPr>
            <a:picLocks noChangeAspect="1"/>
          </p:cNvPicPr>
          <p:nvPr/>
        </p:nvPicPr>
        <p:blipFill>
          <a:blip r:embed="rId2"/>
          <a:stretch>
            <a:fillRect/>
          </a:stretch>
        </p:blipFill>
        <p:spPr>
          <a:xfrm>
            <a:off x="-36512" y="3224297"/>
            <a:ext cx="9109352" cy="1716871"/>
          </a:xfrm>
          <a:prstGeom prst="rect">
            <a:avLst/>
          </a:prstGeom>
        </p:spPr>
      </p:pic>
      <p:sp>
        <p:nvSpPr>
          <p:cNvPr id="6" name="TextBox 5">
            <a:extLst>
              <a:ext uri="{FF2B5EF4-FFF2-40B4-BE49-F238E27FC236}">
                <a16:creationId xmlns:a16="http://schemas.microsoft.com/office/drawing/2014/main" id="{6A01BD8D-A802-66DB-F7BA-B7B1D731E580}"/>
              </a:ext>
            </a:extLst>
          </p:cNvPr>
          <p:cNvSpPr txBox="1"/>
          <p:nvPr/>
        </p:nvSpPr>
        <p:spPr>
          <a:xfrm>
            <a:off x="1489265" y="6351711"/>
            <a:ext cx="6255239"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https://arxiv.org/pdf/2209.08600.pdf</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1059059455"/>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DDFCC-CCCB-1E23-F22E-A65CD0142B6A}"/>
              </a:ext>
            </a:extLst>
          </p:cNvPr>
          <p:cNvSpPr>
            <a:spLocks noGrp="1"/>
          </p:cNvSpPr>
          <p:nvPr>
            <p:ph type="title"/>
          </p:nvPr>
        </p:nvSpPr>
        <p:spPr/>
        <p:txBody>
          <a:bodyPr/>
          <a:lstStyle/>
          <a:p>
            <a:r>
              <a:rPr lang="en-US" dirty="0"/>
              <a:t>Designing &amp; Accelerating </a:t>
            </a:r>
            <a:r>
              <a:rPr lang="en-US" dirty="0" err="1"/>
              <a:t>Basecallers</a:t>
            </a:r>
            <a:endParaRPr lang="en-US" dirty="0"/>
          </a:p>
        </p:txBody>
      </p:sp>
      <p:sp>
        <p:nvSpPr>
          <p:cNvPr id="3" name="Content Placeholder 2">
            <a:extLst>
              <a:ext uri="{FF2B5EF4-FFF2-40B4-BE49-F238E27FC236}">
                <a16:creationId xmlns:a16="http://schemas.microsoft.com/office/drawing/2014/main" id="{F2145380-609F-1545-CAB0-2DEC6E98E3B2}"/>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BA85EDC8-269D-5D0A-48A7-6A53D48D647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51E87435-35BD-FF7B-908C-F92AA2E391C9}"/>
              </a:ext>
            </a:extLst>
          </p:cNvPr>
          <p:cNvSpPr txBox="1"/>
          <p:nvPr/>
        </p:nvSpPr>
        <p:spPr>
          <a:xfrm>
            <a:off x="1489265" y="6351711"/>
            <a:ext cx="6255239"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https://arxiv.org/pdf/2211.03079.pdf</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A97EE5A2-5932-7DB6-F1A7-0DAF5CE37BD1}"/>
              </a:ext>
            </a:extLst>
          </p:cNvPr>
          <p:cNvPicPr>
            <a:picLocks noChangeAspect="1"/>
          </p:cNvPicPr>
          <p:nvPr/>
        </p:nvPicPr>
        <p:blipFill>
          <a:blip r:embed="rId3"/>
          <a:stretch>
            <a:fillRect/>
          </a:stretch>
        </p:blipFill>
        <p:spPr>
          <a:xfrm>
            <a:off x="685800" y="1522776"/>
            <a:ext cx="7772400" cy="3812447"/>
          </a:xfrm>
          <a:prstGeom prst="rect">
            <a:avLst/>
          </a:prstGeom>
        </p:spPr>
      </p:pic>
    </p:spTree>
    <p:extLst>
      <p:ext uri="{BB962C8B-B14F-4D97-AF65-F5344CB8AC3E}">
        <p14:creationId xmlns:p14="http://schemas.microsoft.com/office/powerpoint/2010/main" val="3396014668"/>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3955F-E593-C94F-8AC7-1810F08980FA}"/>
              </a:ext>
            </a:extLst>
          </p:cNvPr>
          <p:cNvSpPr>
            <a:spLocks noGrp="1"/>
          </p:cNvSpPr>
          <p:nvPr>
            <p:ph type="title"/>
          </p:nvPr>
        </p:nvSpPr>
        <p:spPr/>
        <p:txBody>
          <a:bodyPr>
            <a:normAutofit/>
          </a:bodyPr>
          <a:lstStyle/>
          <a:p>
            <a:r>
              <a:rPr lang="en-US" dirty="0"/>
              <a:t>Future of Genome Sequencing &amp; Analysis</a:t>
            </a:r>
          </a:p>
        </p:txBody>
      </p:sp>
      <p:sp>
        <p:nvSpPr>
          <p:cNvPr id="4" name="Slide Number Placeholder 3">
            <a:extLst>
              <a:ext uri="{FF2B5EF4-FFF2-40B4-BE49-F238E27FC236}">
                <a16:creationId xmlns:a16="http://schemas.microsoft.com/office/drawing/2014/main" id="{945DD420-3CB6-7A41-8020-2C87CA87ABA7}"/>
              </a:ext>
            </a:extLst>
          </p:cNvPr>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E67019E-6B59-9444-A8F8-0CFAB6B6981D}" type="slidenum">
              <a:rPr kumimoji="0" lang="en-US" sz="1600" b="1" i="0" u="none" strike="noStrike" kern="1200" cap="none" spc="0" normalizeH="0" baseline="0" noProof="0" smtClean="0">
                <a:ln>
                  <a:noFill/>
                </a:ln>
                <a:solidFill>
                  <a:prstClr val="white"/>
                </a:solidFill>
                <a:effectLst/>
                <a:uLnTx/>
                <a:uFillTx/>
                <a:latin typeface="Corbel" panose="020B0503020204020204" pitchFamily="34" charset="0"/>
                <a:ea typeface="ＭＳ Ｐゴシック" panose="020B0600070205080204" pitchFamily="34" charset="-128"/>
                <a:cs typeface="Calibri" panose="020F050202020403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US" sz="1600" b="1" i="0" u="none" strike="noStrike" kern="1200" cap="none" spc="0" normalizeH="0" baseline="0" noProof="0" dirty="0">
              <a:ln>
                <a:noFill/>
              </a:ln>
              <a:solidFill>
                <a:prstClr val="white"/>
              </a:solidFill>
              <a:effectLst/>
              <a:uLnTx/>
              <a:uFillTx/>
              <a:latin typeface="Corbel" panose="020B0503020204020204" pitchFamily="34" charset="0"/>
              <a:ea typeface="ＭＳ Ｐゴシック" panose="020B0600070205080204" pitchFamily="34" charset="-128"/>
              <a:cs typeface="Calibri" panose="020F0502020204030204" pitchFamily="34" charset="0"/>
            </a:endParaRPr>
          </a:p>
        </p:txBody>
      </p:sp>
      <p:pic>
        <p:nvPicPr>
          <p:cNvPr id="5122" name="Picture 2">
            <a:extLst>
              <a:ext uri="{FF2B5EF4-FFF2-40B4-BE49-F238E27FC236}">
                <a16:creationId xmlns:a16="http://schemas.microsoft.com/office/drawing/2014/main" id="{5C405E63-629C-CD4C-A407-9B4A7134B8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09143" y="3969960"/>
            <a:ext cx="4934857" cy="28118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CFD409C-4506-9941-8552-EF2195C4FB00}"/>
              </a:ext>
            </a:extLst>
          </p:cNvPr>
          <p:cNvSpPr txBox="1"/>
          <p:nvPr/>
        </p:nvSpPr>
        <p:spPr>
          <a:xfrm>
            <a:off x="6487885" y="6150579"/>
            <a:ext cx="2423885"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black"/>
                </a:solidFill>
                <a:effectLst/>
                <a:uLnTx/>
                <a:uFillTx/>
                <a:latin typeface="Corbel" panose="020B0503020204020204"/>
                <a:ea typeface="ＭＳ Ｐゴシック" panose="020B0600070205080204" pitchFamily="34" charset="-128"/>
                <a:cs typeface="+mn-cs"/>
              </a:rPr>
              <a:t>SmidgION</a:t>
            </a:r>
            <a:r>
              <a:rPr kumimoji="0" lang="en-US" sz="1800" b="0" i="0" u="none" strike="noStrike" kern="1200" cap="none" spc="0" normalizeH="0" baseline="0" noProof="0" dirty="0">
                <a:ln>
                  <a:noFill/>
                </a:ln>
                <a:solidFill>
                  <a:prstClr val="black"/>
                </a:solidFill>
                <a:effectLst/>
                <a:uLnTx/>
                <a:uFillTx/>
                <a:latin typeface="Corbel" panose="020B0503020204020204"/>
                <a:ea typeface="ＭＳ Ｐゴシック" panose="020B0600070205080204" pitchFamily="34" charset="-128"/>
                <a:cs typeface="+mn-cs"/>
              </a:rPr>
              <a:t> from ONT</a:t>
            </a:r>
          </a:p>
        </p:txBody>
      </p:sp>
      <p:pic>
        <p:nvPicPr>
          <p:cNvPr id="5124" name="Picture 4" descr="First Nanopore Sequencing of Human Genome">
            <a:extLst>
              <a:ext uri="{FF2B5EF4-FFF2-40B4-BE49-F238E27FC236}">
                <a16:creationId xmlns:a16="http://schemas.microsoft.com/office/drawing/2014/main" id="{CD6415EF-163D-B542-B3D4-F9AA1F93D9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142" y="1775512"/>
            <a:ext cx="4378883" cy="294115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384B99A9-CA22-114E-A3BA-CE16FDD156D7}"/>
              </a:ext>
            </a:extLst>
          </p:cNvPr>
          <p:cNvSpPr/>
          <p:nvPr/>
        </p:nvSpPr>
        <p:spPr>
          <a:xfrm>
            <a:off x="399142" y="1784391"/>
            <a:ext cx="4378883" cy="2941150"/>
          </a:xfrm>
          <a:prstGeom prst="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7" name="Right Arrow 6">
            <a:extLst>
              <a:ext uri="{FF2B5EF4-FFF2-40B4-BE49-F238E27FC236}">
                <a16:creationId xmlns:a16="http://schemas.microsoft.com/office/drawing/2014/main" id="{CDDC3997-C7CB-584B-BDBF-AE5464A11F6D}"/>
              </a:ext>
            </a:extLst>
          </p:cNvPr>
          <p:cNvSpPr/>
          <p:nvPr/>
        </p:nvSpPr>
        <p:spPr>
          <a:xfrm rot="2626864">
            <a:off x="4168426" y="4039373"/>
            <a:ext cx="1219200" cy="725715"/>
          </a:xfrm>
          <a:prstGeom prst="rightArrow">
            <a:avLst/>
          </a:prstGeom>
          <a:solidFill>
            <a:schemeClr val="accent2">
              <a:lumMod val="60000"/>
              <a:lumOff val="40000"/>
            </a:schemeClr>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8" name="TextBox 7">
            <a:extLst>
              <a:ext uri="{FF2B5EF4-FFF2-40B4-BE49-F238E27FC236}">
                <a16:creationId xmlns:a16="http://schemas.microsoft.com/office/drawing/2014/main" id="{894684CC-0CFA-074F-9F5D-8C754E1811D1}"/>
              </a:ext>
            </a:extLst>
          </p:cNvPr>
          <p:cNvSpPr txBox="1"/>
          <p:nvPr/>
        </p:nvSpPr>
        <p:spPr>
          <a:xfrm>
            <a:off x="366963" y="4540875"/>
            <a:ext cx="2423885" cy="369332"/>
          </a:xfrm>
          <a:prstGeom prst="rect">
            <a:avLst/>
          </a:prstGeom>
          <a:solidFill>
            <a:schemeClr val="bg1"/>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panose="020B0503020204020204"/>
                <a:ea typeface="ＭＳ Ｐゴシック" panose="020B0600070205080204" pitchFamily="34" charset="-128"/>
                <a:cs typeface="+mn-cs"/>
              </a:rPr>
              <a:t>MinION from ONT</a:t>
            </a:r>
          </a:p>
        </p:txBody>
      </p:sp>
      <p:sp>
        <p:nvSpPr>
          <p:cNvPr id="10" name="Slide Number Placeholder 2">
            <a:extLst>
              <a:ext uri="{FF2B5EF4-FFF2-40B4-BE49-F238E27FC236}">
                <a16:creationId xmlns:a16="http://schemas.microsoft.com/office/drawing/2014/main" id="{6C9A6BE0-035D-4D45-AA88-9C10BDC56A6E}"/>
              </a:ext>
            </a:extLst>
          </p:cNvPr>
          <p:cNvSpPr>
            <a:spLocks noGrp="1"/>
          </p:cNvSpPr>
          <p:nvPr>
            <p:ph type="sldNum" sz="quarter" idx="11"/>
          </p:nvPr>
        </p:nvSpPr>
        <p:spPr>
          <a:xfrm>
            <a:off x="6946900" y="6373813"/>
            <a:ext cx="2133600" cy="457200"/>
          </a:xfrm>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018A7077-2B78-4FB5-8F56-24239751AEF0}"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US" altLang="en-US" sz="1600" b="0"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endParaRPr>
          </a:p>
        </p:txBody>
      </p:sp>
      <p:sp>
        <p:nvSpPr>
          <p:cNvPr id="11" name="Rectangle 10">
            <a:extLst>
              <a:ext uri="{FF2B5EF4-FFF2-40B4-BE49-F238E27FC236}">
                <a16:creationId xmlns:a16="http://schemas.microsoft.com/office/drawing/2014/main" id="{2976BE83-CBB8-5848-A3B9-9F433A948BCE}"/>
              </a:ext>
            </a:extLst>
          </p:cNvPr>
          <p:cNvSpPr/>
          <p:nvPr/>
        </p:nvSpPr>
        <p:spPr>
          <a:xfrm>
            <a:off x="76200" y="910043"/>
            <a:ext cx="8943782" cy="523220"/>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Mohammed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Alser</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Zülal</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Bingöl</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Damla</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Senol</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Cali,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Jeremie</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Kim,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Saugata</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Ghose, Can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Alkan</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Onur Mutlu</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 sz="14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sym typeface="Calibri"/>
                <a:hlinkClick r:id="rId4">
                  <a:extLst>
                    <a:ext uri="{A12FA001-AC4F-418D-AE19-62706E023703}">
                      <ahyp:hlinkClr xmlns:ahyp="http://schemas.microsoft.com/office/drawing/2018/hyperlinkcolor" val="tx"/>
                    </a:ext>
                  </a:extLst>
                </a:hlinkClick>
              </a:rPr>
              <a:t>“Accelerating Genome Analysis: A Primer on an Ongoing Journey” </a:t>
            </a:r>
            <a:r>
              <a:rPr kumimoji="0" lang="en" sz="14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sym typeface="Calibri"/>
              </a:rPr>
              <a:t> </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IEEE Micro, August 2020.</a:t>
            </a:r>
          </a:p>
        </p:txBody>
      </p:sp>
      <p:pic>
        <p:nvPicPr>
          <p:cNvPr id="3" name="Picture 2">
            <a:extLst>
              <a:ext uri="{FF2B5EF4-FFF2-40B4-BE49-F238E27FC236}">
                <a16:creationId xmlns:a16="http://schemas.microsoft.com/office/drawing/2014/main" id="{4D51AC44-75A3-4349-9946-96683AA9B4E8}"/>
              </a:ext>
            </a:extLst>
          </p:cNvPr>
          <p:cNvPicPr>
            <a:picLocks noChangeAspect="1"/>
          </p:cNvPicPr>
          <p:nvPr/>
        </p:nvPicPr>
        <p:blipFill>
          <a:blip r:embed="rId5"/>
          <a:stretch>
            <a:fillRect/>
          </a:stretch>
        </p:blipFill>
        <p:spPr>
          <a:xfrm>
            <a:off x="4810204" y="1702419"/>
            <a:ext cx="3577446" cy="633799"/>
          </a:xfrm>
          <a:prstGeom prst="rect">
            <a:avLst/>
          </a:prstGeom>
        </p:spPr>
      </p:pic>
      <p:pic>
        <p:nvPicPr>
          <p:cNvPr id="6" name="Picture 5">
            <a:extLst>
              <a:ext uri="{FF2B5EF4-FFF2-40B4-BE49-F238E27FC236}">
                <a16:creationId xmlns:a16="http://schemas.microsoft.com/office/drawing/2014/main" id="{869A8184-11C2-4146-99A6-DC2DD45B8BBF}"/>
              </a:ext>
            </a:extLst>
          </p:cNvPr>
          <p:cNvPicPr>
            <a:picLocks noChangeAspect="1"/>
          </p:cNvPicPr>
          <p:nvPr/>
        </p:nvPicPr>
        <p:blipFill>
          <a:blip r:embed="rId6"/>
          <a:stretch>
            <a:fillRect/>
          </a:stretch>
        </p:blipFill>
        <p:spPr>
          <a:xfrm>
            <a:off x="4803425" y="2638622"/>
            <a:ext cx="3584225" cy="635000"/>
          </a:xfrm>
          <a:prstGeom prst="rect">
            <a:avLst/>
          </a:prstGeom>
        </p:spPr>
      </p:pic>
    </p:spTree>
    <p:extLst>
      <p:ext uri="{BB962C8B-B14F-4D97-AF65-F5344CB8AC3E}">
        <p14:creationId xmlns:p14="http://schemas.microsoft.com/office/powerpoint/2010/main" val="4220078545"/>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a:xfrm>
            <a:off x="228600" y="152400"/>
            <a:ext cx="9023920" cy="1066800"/>
          </a:xfrm>
        </p:spPr>
        <p:txBody>
          <a:bodyPr/>
          <a:lstStyle/>
          <a:p>
            <a:r>
              <a:rPr lang="en-US" sz="3800" dirty="0"/>
              <a:t>More on Fast &amp; Efficient Genome Analysis …</a:t>
            </a:r>
          </a:p>
        </p:txBody>
      </p:sp>
      <p:sp>
        <p:nvSpPr>
          <p:cNvPr id="3" name="Content Placeholder 2">
            <a:extLst>
              <a:ext uri="{FF2B5EF4-FFF2-40B4-BE49-F238E27FC236}">
                <a16:creationId xmlns:a16="http://schemas.microsoft.com/office/drawing/2014/main" id="{51802AAD-62B5-594C-82AB-3F845A08141C}"/>
              </a:ext>
            </a:extLst>
          </p:cNvPr>
          <p:cNvSpPr>
            <a:spLocks noGrp="1"/>
          </p:cNvSpPr>
          <p:nvPr>
            <p:ph idx="1"/>
          </p:nvPr>
        </p:nvSpPr>
        <p:spPr>
          <a:xfrm>
            <a:off x="228600" y="908720"/>
            <a:ext cx="8610600" cy="5339680"/>
          </a:xfrm>
        </p:spPr>
        <p:txBody>
          <a:bodyPr/>
          <a:lstStyle/>
          <a:p>
            <a:r>
              <a:rPr lang="en-US" sz="1600" dirty="0"/>
              <a:t>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"Accelerating Genome Analysis: A Primer on an Ongoing Journey"</a:t>
            </a:r>
            <a:br>
              <a:rPr lang="en-US" sz="1600" dirty="0"/>
            </a:br>
            <a:r>
              <a:rPr lang="en-US" sz="1600" i="1" dirty="0"/>
              <a:t>Invited Lecture at </a:t>
            </a:r>
            <a:r>
              <a:rPr lang="en-US" sz="1600" i="1" dirty="0">
                <a:hlinkClick r:id="rId3"/>
              </a:rPr>
              <a:t>Technion</a:t>
            </a:r>
            <a:r>
              <a:rPr lang="en-US" sz="1600" dirty="0"/>
              <a:t>, Virtual, 26 January 2021.</a:t>
            </a:r>
            <a:br>
              <a:rPr lang="en-US" sz="1600" dirty="0"/>
            </a:br>
            <a:r>
              <a:rPr lang="en-US" sz="1600" dirty="0"/>
              <a:t>[</a:t>
            </a:r>
            <a:r>
              <a:rPr lang="en-US" sz="1600" dirty="0">
                <a:solidFill>
                  <a:srgbClr val="FFC000"/>
                </a:solidFill>
                <a:hlinkClick r:id="rId2"/>
              </a:rPr>
              <a:t>Slides (pptx) </a:t>
            </a:r>
            <a:r>
              <a:rPr lang="en-US" sz="1600" dirty="0">
                <a:hlinkClick r:id="rId4"/>
              </a:rPr>
              <a:t>(pdf)</a:t>
            </a:r>
            <a:r>
              <a:rPr lang="en-US" sz="1600" dirty="0"/>
              <a:t>]</a:t>
            </a:r>
            <a:br>
              <a:rPr lang="en-US" sz="1600" dirty="0"/>
            </a:br>
            <a:r>
              <a:rPr lang="en-US" sz="1600" dirty="0"/>
              <a:t>[</a:t>
            </a:r>
            <a:r>
              <a:rPr lang="en-US" sz="1600" dirty="0">
                <a:hlinkClick r:id="rId5"/>
              </a:rPr>
              <a:t>Talk Video </a:t>
            </a:r>
            <a:r>
              <a:rPr lang="en-US" sz="1600" dirty="0"/>
              <a:t>(1 hour 37 minutes, including Q&amp;A)]</a:t>
            </a:r>
            <a:br>
              <a:rPr lang="en-US" sz="1600" dirty="0"/>
            </a:br>
            <a:r>
              <a:rPr lang="en-US" sz="1600" dirty="0"/>
              <a:t>[</a:t>
            </a:r>
            <a:r>
              <a:rPr lang="en-US" sz="1600" dirty="0">
                <a:hlinkClick r:id="rId6"/>
              </a:rPr>
              <a:t>Related Invited Paper (at IEEE Micro, 2020)</a:t>
            </a:r>
            <a:r>
              <a:rPr lang="en-US" sz="1600" dirty="0"/>
              <a:t>]</a:t>
            </a:r>
          </a:p>
          <a:p>
            <a:pPr marL="0" indent="0">
              <a:buNone/>
            </a:pPr>
            <a:endParaRPr lang="en-US" sz="1600" dirty="0"/>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56C4B3FF-961C-8E4D-8E32-9A70FB45E8F8}"/>
              </a:ext>
            </a:extLst>
          </p:cNvPr>
          <p:cNvPicPr>
            <a:picLocks noChangeAspect="1"/>
          </p:cNvPicPr>
          <p:nvPr/>
        </p:nvPicPr>
        <p:blipFill>
          <a:blip r:embed="rId7"/>
          <a:stretch>
            <a:fillRect/>
          </a:stretch>
        </p:blipFill>
        <p:spPr>
          <a:xfrm>
            <a:off x="1399080" y="2507031"/>
            <a:ext cx="6345839" cy="4315761"/>
          </a:xfrm>
          <a:prstGeom prst="rect">
            <a:avLst/>
          </a:prstGeom>
        </p:spPr>
      </p:pic>
      <p:sp>
        <p:nvSpPr>
          <p:cNvPr id="5" name="TextBox 4">
            <a:extLst>
              <a:ext uri="{FF2B5EF4-FFF2-40B4-BE49-F238E27FC236}">
                <a16:creationId xmlns:a16="http://schemas.microsoft.com/office/drawing/2014/main" id="{25539279-48A3-BE4E-B6C7-1E37C771F1BB}"/>
              </a:ext>
            </a:extLst>
          </p:cNvPr>
          <p:cNvSpPr txBox="1"/>
          <p:nvPr/>
        </p:nvSpPr>
        <p:spPr>
          <a:xfrm>
            <a:off x="2788947" y="6541128"/>
            <a:ext cx="3566104" cy="276999"/>
          </a:xfrm>
          <a:prstGeom prst="rect">
            <a:avLst/>
          </a:prstGeom>
          <a:noFill/>
        </p:spPr>
        <p:txBody>
          <a:bodyPr wrap="none" rtlCol="0">
            <a:spAutoFit/>
          </a:bodyPr>
          <a:lstStyle/>
          <a:p>
            <a:r>
              <a:rPr lang="en-US" sz="1200" dirty="0">
                <a:solidFill>
                  <a:srgbClr val="0432FF"/>
                </a:solidFill>
                <a:hlinkClick r:id="rId5">
                  <a:extLst>
                    <a:ext uri="{A12FA001-AC4F-418D-AE19-62706E023703}">
                      <ahyp:hlinkClr xmlns:ahyp="http://schemas.microsoft.com/office/drawing/2018/hyperlinkcolor" val="tx"/>
                    </a:ext>
                  </a:extLst>
                </a:hlinkClick>
              </a:rPr>
              <a:t>https://www.youtube.com/watch?v=r7sn41lH-4A</a:t>
            </a:r>
            <a:r>
              <a:rPr lang="en-US" sz="1200" dirty="0">
                <a:solidFill>
                  <a:srgbClr val="0432FF"/>
                </a:solidFill>
              </a:rPr>
              <a:t> </a:t>
            </a:r>
          </a:p>
        </p:txBody>
      </p:sp>
    </p:spTree>
    <p:extLst>
      <p:ext uri="{BB962C8B-B14F-4D97-AF65-F5344CB8AC3E}">
        <p14:creationId xmlns:p14="http://schemas.microsoft.com/office/powerpoint/2010/main" val="1815776210"/>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5AF3F-9751-EA0C-E57E-7EC85307F734}"/>
              </a:ext>
            </a:extLst>
          </p:cNvPr>
          <p:cNvSpPr>
            <a:spLocks noGrp="1"/>
          </p:cNvSpPr>
          <p:nvPr>
            <p:ph type="title"/>
          </p:nvPr>
        </p:nvSpPr>
        <p:spPr>
          <a:xfrm>
            <a:off x="228600" y="152400"/>
            <a:ext cx="9023920" cy="1066800"/>
          </a:xfrm>
        </p:spPr>
        <p:txBody>
          <a:bodyPr/>
          <a:lstStyle/>
          <a:p>
            <a:r>
              <a:rPr lang="en-US" sz="3800" dirty="0"/>
              <a:t>More on Fast &amp; Efficient Genome Analysis …</a:t>
            </a:r>
          </a:p>
        </p:txBody>
      </p:sp>
      <p:sp>
        <p:nvSpPr>
          <p:cNvPr id="3" name="Content Placeholder 2">
            <a:extLst>
              <a:ext uri="{FF2B5EF4-FFF2-40B4-BE49-F238E27FC236}">
                <a16:creationId xmlns:a16="http://schemas.microsoft.com/office/drawing/2014/main" id="{E4F49197-0EFA-14C6-7682-C1BC3D938087}"/>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F4E83210-44B8-FA3D-53BB-5CC8FB583C3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E8A6BA-C088-9441-9826-2C0854D7F910}"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mn-ea"/>
              <a:cs typeface="Arial" panose="020B0604020202020204" pitchFamily="34" charset="0"/>
            </a:endParaRPr>
          </a:p>
        </p:txBody>
      </p:sp>
      <p:pic>
        <p:nvPicPr>
          <p:cNvPr id="5" name="Picture 4">
            <a:extLst>
              <a:ext uri="{FF2B5EF4-FFF2-40B4-BE49-F238E27FC236}">
                <a16:creationId xmlns:a16="http://schemas.microsoft.com/office/drawing/2014/main" id="{C4AC3A35-D050-6C98-30F5-80450BFCD985}"/>
              </a:ext>
            </a:extLst>
          </p:cNvPr>
          <p:cNvPicPr>
            <a:picLocks noChangeAspect="1"/>
          </p:cNvPicPr>
          <p:nvPr/>
        </p:nvPicPr>
        <p:blipFill>
          <a:blip r:embed="rId2"/>
          <a:stretch>
            <a:fillRect/>
          </a:stretch>
        </p:blipFill>
        <p:spPr>
          <a:xfrm>
            <a:off x="498492" y="1061027"/>
            <a:ext cx="8147016" cy="5193723"/>
          </a:xfrm>
          <a:prstGeom prst="rect">
            <a:avLst/>
          </a:prstGeom>
        </p:spPr>
      </p:pic>
      <p:sp>
        <p:nvSpPr>
          <p:cNvPr id="6" name="TextBox 5">
            <a:extLst>
              <a:ext uri="{FF2B5EF4-FFF2-40B4-BE49-F238E27FC236}">
                <a16:creationId xmlns:a16="http://schemas.microsoft.com/office/drawing/2014/main" id="{5DAD2BAD-6CD3-086B-3017-07353E4E4B79}"/>
              </a:ext>
            </a:extLst>
          </p:cNvPr>
          <p:cNvSpPr txBox="1"/>
          <p:nvPr/>
        </p:nvSpPr>
        <p:spPr>
          <a:xfrm>
            <a:off x="1569945" y="6471823"/>
            <a:ext cx="624241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https://www.youtube.com/watch?v=NCagwf0ivT0</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4227502245"/>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0937A-8480-B748-AF02-B14403ACF79C}"/>
              </a:ext>
            </a:extLst>
          </p:cNvPr>
          <p:cNvSpPr>
            <a:spLocks noGrp="1"/>
          </p:cNvSpPr>
          <p:nvPr>
            <p:ph type="title"/>
          </p:nvPr>
        </p:nvSpPr>
        <p:spPr/>
        <p:txBody>
          <a:bodyPr/>
          <a:lstStyle/>
          <a:p>
            <a:r>
              <a:rPr lang="en-US" dirty="0"/>
              <a:t>Detailed Lectures on Genome Analysis</a:t>
            </a:r>
          </a:p>
        </p:txBody>
      </p:sp>
      <p:sp>
        <p:nvSpPr>
          <p:cNvPr id="3" name="Content Placeholder 2">
            <a:extLst>
              <a:ext uri="{FF2B5EF4-FFF2-40B4-BE49-F238E27FC236}">
                <a16:creationId xmlns:a16="http://schemas.microsoft.com/office/drawing/2014/main" id="{0478BD05-2E95-984E-8F35-2CBFD3B723B3}"/>
              </a:ext>
            </a:extLst>
          </p:cNvPr>
          <p:cNvSpPr>
            <a:spLocks noGrp="1"/>
          </p:cNvSpPr>
          <p:nvPr>
            <p:ph idx="1"/>
          </p:nvPr>
        </p:nvSpPr>
        <p:spPr>
          <a:xfrm>
            <a:off x="228600" y="884955"/>
            <a:ext cx="8851900" cy="5211762"/>
          </a:xfrm>
        </p:spPr>
        <p:txBody>
          <a:bodyPr/>
          <a:lstStyle/>
          <a:p>
            <a:r>
              <a:rPr lang="en-US" sz="2000" dirty="0">
                <a:solidFill>
                  <a:srgbClr val="FF0000"/>
                </a:solidFill>
              </a:rPr>
              <a:t>Computer Architecture, Fall 2020, Lecture 3a</a:t>
            </a:r>
          </a:p>
          <a:p>
            <a:pPr lvl="1"/>
            <a:r>
              <a:rPr lang="en-US" sz="1800" b="1" dirty="0"/>
              <a:t>Introduction to Genome Sequence Analysis </a:t>
            </a:r>
            <a:r>
              <a:rPr lang="en-US" sz="1800" dirty="0"/>
              <a:t>(ETH Zürich, Fall 2020)</a:t>
            </a:r>
          </a:p>
          <a:p>
            <a:pPr lvl="1"/>
            <a:r>
              <a:rPr lang="en-US" sz="1700" dirty="0">
                <a:solidFill>
                  <a:srgbClr val="0000FF"/>
                </a:solidFill>
                <a:hlinkClick r:id="rId2">
                  <a:extLst>
                    <a:ext uri="{A12FA001-AC4F-418D-AE19-62706E023703}">
                      <ahyp:hlinkClr xmlns:ahyp="http://schemas.microsoft.com/office/drawing/2018/hyperlinkcolor" val="tx"/>
                    </a:ext>
                  </a:extLst>
                </a:hlinkClick>
              </a:rPr>
              <a:t>https://www.youtube.com/watch?v=CrRb32v7SJc&amp;list=PL5Q2soXY2Zi9xidyIgBxUz7xRPS-wisBN&amp;index=5</a:t>
            </a:r>
            <a:r>
              <a:rPr lang="en-US" sz="1700" dirty="0">
                <a:solidFill>
                  <a:srgbClr val="0000FF"/>
                </a:solidFill>
              </a:rPr>
              <a:t> </a:t>
            </a:r>
          </a:p>
          <a:p>
            <a:pPr lvl="1"/>
            <a:endParaRPr lang="en-US" sz="600" dirty="0">
              <a:solidFill>
                <a:srgbClr val="0000FF"/>
              </a:solidFill>
            </a:endParaRPr>
          </a:p>
          <a:p>
            <a:r>
              <a:rPr lang="en-US" sz="2000" dirty="0">
                <a:solidFill>
                  <a:srgbClr val="FF0000"/>
                </a:solidFill>
              </a:rPr>
              <a:t>Computer Architecture, Fall 2020, Lecture 8</a:t>
            </a:r>
          </a:p>
          <a:p>
            <a:pPr lvl="1"/>
            <a:r>
              <a:rPr lang="en-US" sz="1800" b="1" dirty="0"/>
              <a:t>Intelligent Genome Analysis </a:t>
            </a:r>
            <a:r>
              <a:rPr lang="en-US" sz="1800" dirty="0"/>
              <a:t>(ETH Zürich, Fall 2020)</a:t>
            </a:r>
          </a:p>
          <a:p>
            <a:pPr lvl="1"/>
            <a:r>
              <a:rPr lang="en-US" sz="1700" dirty="0">
                <a:solidFill>
                  <a:srgbClr val="0000FF"/>
                </a:solidFill>
                <a:hlinkClick r:id="rId3">
                  <a:extLst>
                    <a:ext uri="{A12FA001-AC4F-418D-AE19-62706E023703}">
                      <ahyp:hlinkClr xmlns:ahyp="http://schemas.microsoft.com/office/drawing/2018/hyperlinkcolor" val="tx"/>
                    </a:ext>
                  </a:extLst>
                </a:hlinkClick>
              </a:rPr>
              <a:t>https://www.youtube.com/watch?v=ygmQpdDTL7o&amp;list=PL5Q2soXY2Zi9xidyIgBxUz7xRPS-wisBN&amp;index=14</a:t>
            </a:r>
            <a:r>
              <a:rPr lang="en-US" sz="1700" dirty="0">
                <a:solidFill>
                  <a:srgbClr val="0000FF"/>
                </a:solidFill>
              </a:rPr>
              <a:t> </a:t>
            </a:r>
          </a:p>
          <a:p>
            <a:pPr lvl="1"/>
            <a:endParaRPr lang="en-US" sz="600" dirty="0">
              <a:solidFill>
                <a:srgbClr val="0000FF"/>
              </a:solidFill>
            </a:endParaRPr>
          </a:p>
          <a:p>
            <a:r>
              <a:rPr lang="en-US" sz="2000" dirty="0">
                <a:solidFill>
                  <a:srgbClr val="FF0000"/>
                </a:solidFill>
              </a:rPr>
              <a:t>Computer Architecture, Fall 2020, Lecture 9a</a:t>
            </a:r>
          </a:p>
          <a:p>
            <a:pPr lvl="1"/>
            <a:r>
              <a:rPr lang="en-US" sz="1800" b="1" dirty="0" err="1"/>
              <a:t>GenASM</a:t>
            </a:r>
            <a:r>
              <a:rPr lang="en-US" sz="1800" b="1" dirty="0"/>
              <a:t>: Approx. String Matching Accelerator </a:t>
            </a:r>
            <a:r>
              <a:rPr lang="en-US" sz="1800" dirty="0"/>
              <a:t>(ETH Zürich, Fall 2020)</a:t>
            </a:r>
          </a:p>
          <a:p>
            <a:pPr lvl="1"/>
            <a:r>
              <a:rPr lang="en-US" sz="1700" dirty="0">
                <a:solidFill>
                  <a:srgbClr val="0000FF"/>
                </a:solidFill>
                <a:hlinkClick r:id="rId4">
                  <a:extLst>
                    <a:ext uri="{A12FA001-AC4F-418D-AE19-62706E023703}">
                      <ahyp:hlinkClr xmlns:ahyp="http://schemas.microsoft.com/office/drawing/2018/hyperlinkcolor" val="tx"/>
                    </a:ext>
                  </a:extLst>
                </a:hlinkClick>
              </a:rPr>
              <a:t>https://www.youtube.com/watch?v=XoLpzmN-Pas&amp;list=PL5Q2soXY2Zi9xidyIgBxUz7xRPS-wisBN&amp;index=15 </a:t>
            </a:r>
          </a:p>
          <a:p>
            <a:pPr lvl="1"/>
            <a:endParaRPr lang="en-US" sz="600" dirty="0">
              <a:solidFill>
                <a:srgbClr val="0000FF"/>
              </a:solidFill>
              <a:hlinkClick r:id="rId4">
                <a:extLst>
                  <a:ext uri="{A12FA001-AC4F-418D-AE19-62706E023703}">
                    <ahyp:hlinkClr xmlns:ahyp="http://schemas.microsoft.com/office/drawing/2018/hyperlinkcolor" val="tx"/>
                  </a:ext>
                </a:extLst>
              </a:hlinkClick>
            </a:endParaRPr>
          </a:p>
          <a:p>
            <a:r>
              <a:rPr lang="en-US" sz="2000" dirty="0">
                <a:solidFill>
                  <a:srgbClr val="FF0000"/>
                </a:solidFill>
              </a:rPr>
              <a:t>Accelerating Genomics Project Course, Fall 2020, Lecture 1</a:t>
            </a:r>
          </a:p>
          <a:p>
            <a:pPr lvl="1"/>
            <a:r>
              <a:rPr lang="en-US" sz="2000" b="1" dirty="0"/>
              <a:t>Accelerating Genomics </a:t>
            </a:r>
            <a:r>
              <a:rPr lang="en-US" sz="2000" dirty="0"/>
              <a:t>(ETH Zürich, Fall 2020)</a:t>
            </a:r>
          </a:p>
          <a:p>
            <a:pPr lvl="1"/>
            <a:r>
              <a:rPr lang="en-US" sz="1700" dirty="0">
                <a:solidFill>
                  <a:srgbClr val="0000FF"/>
                </a:solidFill>
                <a:hlinkClick r:id="rId5">
                  <a:extLst>
                    <a:ext uri="{A12FA001-AC4F-418D-AE19-62706E023703}">
                      <ahyp:hlinkClr xmlns:ahyp="http://schemas.microsoft.com/office/drawing/2018/hyperlinkcolor" val="tx"/>
                    </a:ext>
                  </a:extLst>
                </a:hlinkClick>
              </a:rPr>
              <a:t>https://www.youtube.com/watch?v=rgjl8ZyLsAg&amp;list=PL5Q2soXY2Zi9E2bBVAgCqLgwiDRQDTyId</a:t>
            </a:r>
            <a:r>
              <a:rPr lang="en-US" sz="1700" dirty="0">
                <a:solidFill>
                  <a:srgbClr val="0000FF"/>
                </a:solidFill>
              </a:rPr>
              <a:t> </a:t>
            </a:r>
            <a:endParaRPr lang="en-US" sz="2000" dirty="0">
              <a:solidFill>
                <a:srgbClr val="0000FF"/>
              </a:solidFill>
            </a:endParaRPr>
          </a:p>
          <a:p>
            <a:pPr lvl="1"/>
            <a:endParaRPr lang="en-US" sz="2000" dirty="0"/>
          </a:p>
        </p:txBody>
      </p:sp>
      <p:sp>
        <p:nvSpPr>
          <p:cNvPr id="4" name="Slide Number Placeholder 3">
            <a:extLst>
              <a:ext uri="{FF2B5EF4-FFF2-40B4-BE49-F238E27FC236}">
                <a16:creationId xmlns:a16="http://schemas.microsoft.com/office/drawing/2014/main" id="{0CDD3B14-C38A-CD43-A830-5A9D1992803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6" name="TextBox 5">
            <a:extLst>
              <a:ext uri="{FF2B5EF4-FFF2-40B4-BE49-F238E27FC236}">
                <a16:creationId xmlns:a16="http://schemas.microsoft.com/office/drawing/2014/main" id="{B9FA4FBF-90BC-A44A-80A5-E27853501F68}"/>
              </a:ext>
            </a:extLst>
          </p:cNvPr>
          <p:cNvSpPr txBox="1"/>
          <p:nvPr/>
        </p:nvSpPr>
        <p:spPr>
          <a:xfrm>
            <a:off x="1979712" y="6461778"/>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5174411"/>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295C2-3E3A-BE4F-87A7-5F3FBBA546A4}"/>
              </a:ext>
            </a:extLst>
          </p:cNvPr>
          <p:cNvSpPr>
            <a:spLocks noGrp="1"/>
          </p:cNvSpPr>
          <p:nvPr>
            <p:ph type="title"/>
          </p:nvPr>
        </p:nvSpPr>
        <p:spPr/>
        <p:txBody>
          <a:bodyPr/>
          <a:lstStyle/>
          <a:p>
            <a:r>
              <a:rPr lang="en-US" dirty="0"/>
              <a:t>Data Overwhelms Modern Machines …</a:t>
            </a:r>
          </a:p>
        </p:txBody>
      </p:sp>
      <p:sp>
        <p:nvSpPr>
          <p:cNvPr id="3" name="Content Placeholder 2">
            <a:extLst>
              <a:ext uri="{FF2B5EF4-FFF2-40B4-BE49-F238E27FC236}">
                <a16:creationId xmlns:a16="http://schemas.microsoft.com/office/drawing/2014/main" id="{93B937BE-0F8C-6D46-8EBB-F986B2A5F5CD}"/>
              </a:ext>
            </a:extLst>
          </p:cNvPr>
          <p:cNvSpPr>
            <a:spLocks noGrp="1"/>
          </p:cNvSpPr>
          <p:nvPr>
            <p:ph idx="1"/>
          </p:nvPr>
        </p:nvSpPr>
        <p:spPr>
          <a:xfrm>
            <a:off x="228600" y="1371600"/>
            <a:ext cx="8915400" cy="4876800"/>
          </a:xfrm>
        </p:spPr>
        <p:txBody>
          <a:bodyPr/>
          <a:lstStyle/>
          <a:p>
            <a:r>
              <a:rPr lang="en-US" dirty="0"/>
              <a:t>Storage/memory capability</a:t>
            </a:r>
          </a:p>
          <a:p>
            <a:endParaRPr lang="en-US" dirty="0"/>
          </a:p>
          <a:p>
            <a:endParaRPr lang="en-US" dirty="0"/>
          </a:p>
          <a:p>
            <a:r>
              <a:rPr lang="en-US" dirty="0"/>
              <a:t>Communication capability</a:t>
            </a:r>
          </a:p>
          <a:p>
            <a:endParaRPr lang="en-US" dirty="0"/>
          </a:p>
          <a:p>
            <a:endParaRPr lang="en-US" dirty="0"/>
          </a:p>
          <a:p>
            <a:r>
              <a:rPr lang="en-US" dirty="0"/>
              <a:t>Computation capability</a:t>
            </a:r>
          </a:p>
          <a:p>
            <a:endParaRPr lang="en-US" dirty="0"/>
          </a:p>
          <a:p>
            <a:endParaRPr lang="en-US" dirty="0"/>
          </a:p>
          <a:p>
            <a:r>
              <a:rPr lang="en-US" dirty="0">
                <a:solidFill>
                  <a:srgbClr val="0000FF"/>
                </a:solidFill>
              </a:rPr>
              <a:t>Greatly impacts robustness, energy, performance, cost</a:t>
            </a:r>
          </a:p>
          <a:p>
            <a:pPr lvl="1"/>
            <a:endParaRPr lang="en-US" dirty="0"/>
          </a:p>
        </p:txBody>
      </p:sp>
      <p:sp>
        <p:nvSpPr>
          <p:cNvPr id="4" name="Slide Number Placeholder 3">
            <a:extLst>
              <a:ext uri="{FF2B5EF4-FFF2-40B4-BE49-F238E27FC236}">
                <a16:creationId xmlns:a16="http://schemas.microsoft.com/office/drawing/2014/main" id="{12A78508-7955-3943-9F95-75E9A621D19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61338600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Computing System</a:t>
            </a:r>
          </a:p>
        </p:txBody>
      </p:sp>
      <p:sp>
        <p:nvSpPr>
          <p:cNvPr id="3" name="Content Placeholder 2"/>
          <p:cNvSpPr>
            <a:spLocks noGrp="1"/>
          </p:cNvSpPr>
          <p:nvPr>
            <p:ph idx="1"/>
          </p:nvPr>
        </p:nvSpPr>
        <p:spPr/>
        <p:txBody>
          <a:bodyPr/>
          <a:lstStyle/>
          <a:p>
            <a:r>
              <a:rPr lang="en-US" dirty="0"/>
              <a:t>Three key components</a:t>
            </a:r>
          </a:p>
          <a:p>
            <a:r>
              <a:rPr lang="en-US" dirty="0">
                <a:solidFill>
                  <a:srgbClr val="0000FF"/>
                </a:solidFill>
              </a:rPr>
              <a:t>Computation </a:t>
            </a:r>
          </a:p>
          <a:p>
            <a:r>
              <a:rPr lang="en-US" dirty="0">
                <a:solidFill>
                  <a:srgbClr val="0000FF"/>
                </a:solidFill>
              </a:rPr>
              <a:t>Communication</a:t>
            </a:r>
          </a:p>
          <a:p>
            <a:r>
              <a:rPr lang="en-US" dirty="0">
                <a:solidFill>
                  <a:srgbClr val="0000FF"/>
                </a:solidFill>
              </a:rPr>
              <a:t>Storage/memory</a:t>
            </a:r>
          </a:p>
        </p:txBody>
      </p:sp>
      <p:sp>
        <p:nvSpPr>
          <p:cNvPr id="4" name="Slide Number Placeholder 3"/>
          <p:cNvSpPr>
            <a:spLocks noGrp="1"/>
          </p:cNvSpPr>
          <p:nvPr>
            <p:ph type="sldNum" sz="quarter" idx="11"/>
          </p:nvPr>
        </p:nvSpPr>
        <p:spPr/>
        <p:txBody>
          <a:bodyPr/>
          <a:lstStyle/>
          <a:p>
            <a:pPr>
              <a:defRPr/>
            </a:pPr>
            <a:fld id="{8E574D81-B5DE-384D-B24B-566C679AE608}" type="slidenum">
              <a:rPr lang="en-US" smtClean="0"/>
              <a:pPr>
                <a:defRPr/>
              </a:pPr>
              <a:t>30</a:t>
            </a:fld>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143000" y="3429000"/>
            <a:ext cx="7226300" cy="3302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Rectangle 8"/>
          <p:cNvSpPr/>
          <p:nvPr/>
        </p:nvSpPr>
        <p:spPr>
          <a:xfrm>
            <a:off x="3798168" y="2852936"/>
            <a:ext cx="8334672" cy="523220"/>
          </a:xfrm>
          <a:prstGeom prst="rect">
            <a:avLst/>
          </a:prstGeom>
        </p:spPr>
        <p:txBody>
          <a:bodyPr wrap="square">
            <a:spAutoFit/>
          </a:bodyPr>
          <a:lstStyle/>
          <a:p>
            <a:r>
              <a:rPr lang="en-US" sz="1400" dirty="0">
                <a:solidFill>
                  <a:srgbClr val="000000"/>
                </a:solidFill>
              </a:rPr>
              <a:t>Burks, Goldstein, von Neumann, “</a:t>
            </a:r>
            <a:r>
              <a:rPr lang="en-US" sz="1400" dirty="0">
                <a:solidFill>
                  <a:srgbClr val="0000FF"/>
                </a:solidFill>
              </a:rPr>
              <a:t>Preliminary discussion of the</a:t>
            </a:r>
          </a:p>
          <a:p>
            <a:r>
              <a:rPr lang="en-US" sz="1400" dirty="0">
                <a:solidFill>
                  <a:srgbClr val="0000FF"/>
                </a:solidFill>
              </a:rPr>
              <a:t>logical design of an electronic computing instrument</a:t>
            </a:r>
            <a:r>
              <a:rPr lang="en-US" sz="1400" dirty="0">
                <a:solidFill>
                  <a:srgbClr val="000000"/>
                </a:solidFill>
              </a:rPr>
              <a:t>,” 1946.</a:t>
            </a:r>
          </a:p>
        </p:txBody>
      </p:sp>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148063" y="152400"/>
            <a:ext cx="3255263" cy="2554836"/>
          </a:xfrm>
          <a:prstGeom prst="rect">
            <a:avLst/>
          </a:prstGeom>
        </p:spPr>
      </p:pic>
      <p:sp>
        <p:nvSpPr>
          <p:cNvPr id="8" name="TextBox 7"/>
          <p:cNvSpPr txBox="1"/>
          <p:nvPr/>
        </p:nvSpPr>
        <p:spPr>
          <a:xfrm>
            <a:off x="103846" y="6630115"/>
            <a:ext cx="5666936" cy="246221"/>
          </a:xfrm>
          <a:prstGeom prst="rect">
            <a:avLst/>
          </a:prstGeom>
          <a:noFill/>
        </p:spPr>
        <p:txBody>
          <a:bodyPr wrap="none" rtlCol="0">
            <a:spAutoFit/>
          </a:bodyPr>
          <a:lstStyle/>
          <a:p>
            <a:r>
              <a:rPr lang="en-US" sz="1000" dirty="0">
                <a:solidFill>
                  <a:srgbClr val="000000"/>
                </a:solidFill>
              </a:rPr>
              <a:t>Image source: https://lbsitbytes2010.wordpress.com/2013/03/29/john-von-neumann-roll-no-15/</a:t>
            </a:r>
          </a:p>
        </p:txBody>
      </p:sp>
      <p:sp>
        <p:nvSpPr>
          <p:cNvPr id="10" name="AutoShape 25">
            <a:extLst>
              <a:ext uri="{FF2B5EF4-FFF2-40B4-BE49-F238E27FC236}">
                <a16:creationId xmlns:a16="http://schemas.microsoft.com/office/drawing/2014/main" id="{D9E911D2-E77B-FF4B-9489-176C3DB04621}"/>
              </a:ext>
            </a:extLst>
          </p:cNvPr>
          <p:cNvSpPr>
            <a:spLocks noChangeArrowheads="1"/>
          </p:cNvSpPr>
          <p:nvPr/>
        </p:nvSpPr>
        <p:spPr bwMode="auto">
          <a:xfrm>
            <a:off x="1475656" y="3862079"/>
            <a:ext cx="1800200" cy="1224136"/>
          </a:xfrm>
          <a:prstGeom prst="roundRect">
            <a:avLst>
              <a:gd name="adj" fmla="val 16667"/>
            </a:avLst>
          </a:prstGeom>
          <a:noFill/>
          <a:ln w="28575">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190184044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Perils of Processor-Centric Design</a:t>
            </a:r>
          </a:p>
        </p:txBody>
      </p:sp>
      <p:sp>
        <p:nvSpPr>
          <p:cNvPr id="3" name="Content Placeholder 2"/>
          <p:cNvSpPr>
            <a:spLocks noGrp="1"/>
          </p:cNvSpPr>
          <p:nvPr>
            <p:ph idx="1"/>
          </p:nvPr>
        </p:nvSpPr>
        <p:spPr>
          <a:xfrm>
            <a:off x="228600" y="899573"/>
            <a:ext cx="8610600" cy="5193723"/>
          </a:xfrm>
        </p:spPr>
        <p:txBody>
          <a:bodyPr/>
          <a:lstStyle/>
          <a:p>
            <a:endParaRPr lang="en-US"/>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6" name="Picture 5" descr="many-core3.eps"/>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0" y="954782"/>
            <a:ext cx="6146800" cy="4953000"/>
          </a:xfrm>
          <a:prstGeom prst="rect">
            <a:avLst/>
          </a:prstGeom>
          <a:noFill/>
          <a:ln w="9525">
            <a:noFill/>
            <a:miter lim="800000"/>
            <a:headEnd/>
            <a:tailEnd/>
          </a:ln>
        </p:spPr>
      </p:pic>
      <p:pic>
        <p:nvPicPr>
          <p:cNvPr id="7" name="Picture 23" descr="http://i.ehow.com/images/a04/ac/qb/format-hard-drive-xp-800X800.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rot="20433856">
            <a:off x="6691556" y="2327775"/>
            <a:ext cx="2124075" cy="21240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 name="Line 21"/>
          <p:cNvSpPr>
            <a:spLocks noChangeShapeType="1"/>
          </p:cNvSpPr>
          <p:nvPr/>
        </p:nvSpPr>
        <p:spPr bwMode="auto">
          <a:xfrm>
            <a:off x="6080368" y="3372350"/>
            <a:ext cx="1044575" cy="0"/>
          </a:xfrm>
          <a:prstGeom prst="line">
            <a:avLst/>
          </a:prstGeom>
          <a:noFill/>
          <a:ln w="38100">
            <a:solidFill>
              <a:srgbClr val="993300"/>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5" name="TextBox 4"/>
          <p:cNvSpPr txBox="1"/>
          <p:nvPr/>
        </p:nvSpPr>
        <p:spPr>
          <a:xfrm>
            <a:off x="611560" y="6021288"/>
            <a:ext cx="781195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0000"/>
                </a:solidFill>
                <a:effectLst/>
                <a:uLnTx/>
                <a:uFillTx/>
                <a:latin typeface="Tahoma"/>
                <a:ea typeface="+mn-ea"/>
                <a:cs typeface="+mn-cs"/>
              </a:rPr>
              <a:t>Most of the system is dedicated to storing and moving data </a:t>
            </a:r>
          </a:p>
        </p:txBody>
      </p:sp>
      <p:sp>
        <p:nvSpPr>
          <p:cNvPr id="9" name="TextBox 8">
            <a:extLst>
              <a:ext uri="{FF2B5EF4-FFF2-40B4-BE49-F238E27FC236}">
                <a16:creationId xmlns:a16="http://schemas.microsoft.com/office/drawing/2014/main" id="{A1460DFD-7FBB-C847-BDB7-45C727A8D8F6}"/>
              </a:ext>
            </a:extLst>
          </p:cNvPr>
          <p:cNvSpPr txBox="1"/>
          <p:nvPr/>
        </p:nvSpPr>
        <p:spPr>
          <a:xfrm>
            <a:off x="1599443" y="6457890"/>
            <a:ext cx="586891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FF"/>
                </a:solidFill>
                <a:effectLst/>
                <a:uLnTx/>
                <a:uFillTx/>
                <a:latin typeface="Tahoma"/>
                <a:ea typeface="+mn-ea"/>
                <a:cs typeface="+mn-cs"/>
              </a:rPr>
              <a:t>Yet,</a:t>
            </a:r>
            <a:r>
              <a:rPr kumimoji="0" lang="en-US" sz="2000" b="1" i="0" u="none" strike="noStrike" kern="1200" cap="none" spc="0" normalizeH="0" noProof="0" dirty="0">
                <a:ln>
                  <a:noFill/>
                </a:ln>
                <a:solidFill>
                  <a:srgbClr val="0000FF"/>
                </a:solidFill>
                <a:effectLst/>
                <a:uLnTx/>
                <a:uFillTx/>
                <a:latin typeface="Tahoma"/>
                <a:ea typeface="+mn-ea"/>
                <a:cs typeface="+mn-cs"/>
              </a:rPr>
              <a:t> system is still bottlenecked by memory</a:t>
            </a:r>
            <a:endParaRPr kumimoji="0" lang="en-US" sz="20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321215441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763000" cy="1066800"/>
          </a:xfrm>
        </p:spPr>
        <p:txBody>
          <a:bodyPr/>
          <a:lstStyle/>
          <a:p>
            <a:r>
              <a:rPr lang="en-US" dirty="0"/>
              <a:t>Deeper and Larger Memory Hierarchies</a:t>
            </a:r>
          </a:p>
        </p:txBody>
      </p:sp>
      <p:sp>
        <p:nvSpPr>
          <p:cNvPr id="3" name="Content Placeholder 2"/>
          <p:cNvSpPr>
            <a:spLocks noGrp="1"/>
          </p:cNvSpPr>
          <p:nvPr>
            <p:ph idx="1"/>
          </p:nvPr>
        </p:nvSpPr>
        <p:spPr/>
        <p:txBody>
          <a:bodyPr/>
          <a:lstStyle/>
          <a:p>
            <a:endParaRPr lang="en-US"/>
          </a:p>
        </p:txBody>
      </p:sp>
      <p:sp>
        <p:nvSpPr>
          <p:cNvPr id="4" name="Slide Number Placeholder 3"/>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p:cNvPicPr>
            <a:picLocks noChangeAspect="1"/>
          </p:cNvPicPr>
          <p:nvPr/>
        </p:nvPicPr>
        <p:blipFill>
          <a:blip r:embed="rId2"/>
          <a:stretch>
            <a:fillRect/>
          </a:stretch>
        </p:blipFill>
        <p:spPr>
          <a:xfrm>
            <a:off x="57981" y="1399401"/>
            <a:ext cx="6722200" cy="4433327"/>
          </a:xfrm>
          <a:prstGeom prst="rect">
            <a:avLst/>
          </a:prstGeom>
        </p:spPr>
      </p:pic>
      <p:sp>
        <p:nvSpPr>
          <p:cNvPr id="6" name="Rectangle 5"/>
          <p:cNvSpPr/>
          <p:nvPr/>
        </p:nvSpPr>
        <p:spPr>
          <a:xfrm>
            <a:off x="192974" y="6520190"/>
            <a:ext cx="8493826" cy="261610"/>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https://wccftech.com/amd-ryzen-5000-zen-3-vermeer-undressed-high-res-die-shots-close-ups-pictured-detailed/</a:t>
            </a:r>
          </a:p>
        </p:txBody>
      </p:sp>
      <p:sp>
        <p:nvSpPr>
          <p:cNvPr id="7" name="TextBox 6"/>
          <p:cNvSpPr txBox="1"/>
          <p:nvPr/>
        </p:nvSpPr>
        <p:spPr>
          <a:xfrm>
            <a:off x="1873702" y="6047457"/>
            <a:ext cx="3258234" cy="400110"/>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432FF"/>
                </a:solidFill>
                <a:effectLst/>
                <a:uLnTx/>
                <a:uFillTx/>
                <a:latin typeface="Arial" panose="020B0604020202020204" pitchFamily="34" charset="0"/>
                <a:ea typeface="ＭＳ Ｐゴシック" panose="020B0600070205080204" pitchFamily="34" charset="-128"/>
                <a:cs typeface="+mn-cs"/>
              </a:rPr>
              <a:t>AMD Ryzen 5000, 2020</a:t>
            </a:r>
          </a:p>
        </p:txBody>
      </p:sp>
      <p:sp>
        <p:nvSpPr>
          <p:cNvPr id="9" name="TextBox 8"/>
          <p:cNvSpPr txBox="1"/>
          <p:nvPr/>
        </p:nvSpPr>
        <p:spPr>
          <a:xfrm>
            <a:off x="7086600" y="1432441"/>
            <a:ext cx="2499952" cy="4462760"/>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Core Count:</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8</a:t>
            </a: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 cores/16 threads</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L1 Caches: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32 KB</a:t>
            </a: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 per core</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L2 Caches: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512 KB per core</a:t>
            </a: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err="1">
                <a:ln>
                  <a:noFill/>
                </a:ln>
                <a:solidFill>
                  <a:srgbClr val="0070C0"/>
                </a:solidFill>
                <a:effectLst/>
                <a:uLnTx/>
                <a:uFillTx/>
                <a:latin typeface="Arial" panose="020B0604020202020204" pitchFamily="34" charset="0"/>
                <a:ea typeface="ＭＳ Ｐゴシック" panose="020B0600070205080204" pitchFamily="34" charset="-128"/>
                <a:cs typeface="+mn-cs"/>
              </a:rPr>
              <a:t>L3</a:t>
            </a: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 Cache: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32 MB shared</a:t>
            </a: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0" name="Rectangle 39">
            <a:extLst>
              <a:ext uri="{FF2B5EF4-FFF2-40B4-BE49-F238E27FC236}">
                <a16:creationId xmlns:a16="http://schemas.microsoft.com/office/drawing/2014/main" id="{E43B13E5-F680-354D-8F66-3B88FCFE528C}"/>
              </a:ext>
            </a:extLst>
          </p:cNvPr>
          <p:cNvSpPr>
            <a:spLocks noChangeArrowheads="1"/>
          </p:cNvSpPr>
          <p:nvPr/>
        </p:nvSpPr>
        <p:spPr bwMode="auto">
          <a:xfrm rot="5400000">
            <a:off x="1543157" y="1924098"/>
            <a:ext cx="3711767" cy="4022321"/>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091951968"/>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7BD4C-42D6-944C-AB93-1F2E7C88172D}"/>
              </a:ext>
            </a:extLst>
          </p:cNvPr>
          <p:cNvSpPr>
            <a:spLocks noGrp="1"/>
          </p:cNvSpPr>
          <p:nvPr>
            <p:ph type="title"/>
          </p:nvPr>
        </p:nvSpPr>
        <p:spPr/>
        <p:txBody>
          <a:bodyPr/>
          <a:lstStyle/>
          <a:p>
            <a:r>
              <a:rPr lang="en-US" dirty="0"/>
              <a:t>AMD’s 3D Last Level Cache (2021)</a:t>
            </a:r>
          </a:p>
        </p:txBody>
      </p:sp>
      <p:sp>
        <p:nvSpPr>
          <p:cNvPr id="3" name="Content Placeholder 2">
            <a:extLst>
              <a:ext uri="{FF2B5EF4-FFF2-40B4-BE49-F238E27FC236}">
                <a16:creationId xmlns:a16="http://schemas.microsoft.com/office/drawing/2014/main" id="{6B24BE51-ACF8-CE44-AA89-9ADF4B62117C}"/>
              </a:ext>
            </a:extLst>
          </p:cNvPr>
          <p:cNvSpPr>
            <a:spLocks noGrp="1"/>
          </p:cNvSpPr>
          <p:nvPr>
            <p:ph idx="1"/>
          </p:nvPr>
        </p:nvSpPr>
        <p:spPr/>
        <p:txBody>
          <a:bodyPr/>
          <a:lstStyle/>
          <a:p>
            <a:endParaRPr lang="en-US" dirty="0"/>
          </a:p>
          <a:p>
            <a:endParaRPr lang="en-US" dirty="0"/>
          </a:p>
        </p:txBody>
      </p:sp>
      <p:sp>
        <p:nvSpPr>
          <p:cNvPr id="4" name="Slide Number Placeholder 3">
            <a:extLst>
              <a:ext uri="{FF2B5EF4-FFF2-40B4-BE49-F238E27FC236}">
                <a16:creationId xmlns:a16="http://schemas.microsoft.com/office/drawing/2014/main" id="{224E0D01-23CA-4248-B1F9-623D1F5F6DD7}"/>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US" altLang="en-US" sz="1600" b="0" i="0" u="none" strike="noStrike" kern="1200" cap="none" spc="0" normalizeH="0" baseline="0" noProof="0" dirty="0">
              <a:ln>
                <a:noFill/>
              </a:ln>
              <a:solidFill>
                <a:srgbClr val="000000"/>
              </a:solidFill>
              <a:effectLst/>
              <a:uLnTx/>
              <a:uFillTx/>
              <a:latin typeface="Garamond" charset="0"/>
              <a:ea typeface="ＭＳ Ｐゴシック" charset="-128"/>
              <a:cs typeface="+mn-cs"/>
            </a:endParaRPr>
          </a:p>
        </p:txBody>
      </p:sp>
      <p:sp>
        <p:nvSpPr>
          <p:cNvPr id="5" name="TextBox 4">
            <a:extLst>
              <a:ext uri="{FF2B5EF4-FFF2-40B4-BE49-F238E27FC236}">
                <a16:creationId xmlns:a16="http://schemas.microsoft.com/office/drawing/2014/main" id="{59C9DCE1-9387-224F-B474-2091B2AD1D02}"/>
              </a:ext>
            </a:extLst>
          </p:cNvPr>
          <p:cNvSpPr txBox="1"/>
          <p:nvPr/>
        </p:nvSpPr>
        <p:spPr>
          <a:xfrm>
            <a:off x="187233" y="6459379"/>
            <a:ext cx="1946367" cy="246221"/>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https://youtu.be/gqAYMx34euU</a:t>
            </a:r>
            <a:endPar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4" name="Rectangle 13">
            <a:extLst>
              <a:ext uri="{FF2B5EF4-FFF2-40B4-BE49-F238E27FC236}">
                <a16:creationId xmlns:a16="http://schemas.microsoft.com/office/drawing/2014/main" id="{87628116-A674-6B47-B5A5-66C8134061BF}"/>
              </a:ext>
            </a:extLst>
          </p:cNvPr>
          <p:cNvSpPr/>
          <p:nvPr/>
        </p:nvSpPr>
        <p:spPr>
          <a:xfrm>
            <a:off x="187233" y="6611779"/>
            <a:ext cx="6019800" cy="246221"/>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4"/>
              </a:rPr>
              <a:t>https://www.tech-critter.com/amd-keynote-computex-2021/</a:t>
            </a:r>
            <a:endPar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1" name="Picture 10">
            <a:extLst>
              <a:ext uri="{FF2B5EF4-FFF2-40B4-BE49-F238E27FC236}">
                <a16:creationId xmlns:a16="http://schemas.microsoft.com/office/drawing/2014/main" id="{6B457267-7C22-2546-AC36-075A3FCB4F2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06339" y="1143000"/>
            <a:ext cx="2321095" cy="1605524"/>
          </a:xfrm>
          <a:prstGeom prst="rect">
            <a:avLst/>
          </a:prstGeom>
        </p:spPr>
      </p:pic>
      <p:sp>
        <p:nvSpPr>
          <p:cNvPr id="15" name="TextBox 14">
            <a:extLst>
              <a:ext uri="{FF2B5EF4-FFF2-40B4-BE49-F238E27FC236}">
                <a16:creationId xmlns:a16="http://schemas.microsoft.com/office/drawing/2014/main" id="{C64E69AA-9F57-594C-94FD-1C2F8CE71CE7}"/>
              </a:ext>
            </a:extLst>
          </p:cNvPr>
          <p:cNvSpPr txBox="1"/>
          <p:nvPr/>
        </p:nvSpPr>
        <p:spPr>
          <a:xfrm>
            <a:off x="189215" y="2720681"/>
            <a:ext cx="1831886" cy="276999"/>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6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6"/>
              </a:rPr>
              <a:t>https://community.microcenter.com/discussion/5134/comparing-zen-3-to-zen-2</a:t>
            </a:r>
            <a:endParaRPr kumimoji="0" lang="en-US" sz="6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7" name="Picture 16">
            <a:extLst>
              <a:ext uri="{FF2B5EF4-FFF2-40B4-BE49-F238E27FC236}">
                <a16:creationId xmlns:a16="http://schemas.microsoft.com/office/drawing/2014/main" id="{F0E1BA0A-A982-F949-9AD7-117233B424B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828800" y="3086073"/>
            <a:ext cx="7081838" cy="3238527"/>
          </a:xfrm>
          <a:prstGeom prst="rect">
            <a:avLst/>
          </a:prstGeom>
        </p:spPr>
      </p:pic>
      <p:sp>
        <p:nvSpPr>
          <p:cNvPr id="18" name="TextBox 17">
            <a:extLst>
              <a:ext uri="{FF2B5EF4-FFF2-40B4-BE49-F238E27FC236}">
                <a16:creationId xmlns:a16="http://schemas.microsoft.com/office/drawing/2014/main" id="{54D4E1FF-4B6E-B549-A45F-DEC4188FF16D}"/>
              </a:ext>
            </a:extLst>
          </p:cNvPr>
          <p:cNvSpPr txBox="1"/>
          <p:nvPr/>
        </p:nvSpPr>
        <p:spPr>
          <a:xfrm>
            <a:off x="5075226" y="1905000"/>
            <a:ext cx="4068774" cy="1077218"/>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Additional 64 MB L3 cache die</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8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stacked on top of the processor die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Connected using Through Silicon Vias (TSVs)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Total of 96 MB L3 cache</a:t>
            </a:r>
          </a:p>
        </p:txBody>
      </p:sp>
      <p:sp>
        <p:nvSpPr>
          <p:cNvPr id="19" name="TextBox 18">
            <a:extLst>
              <a:ext uri="{FF2B5EF4-FFF2-40B4-BE49-F238E27FC236}">
                <a16:creationId xmlns:a16="http://schemas.microsoft.com/office/drawing/2014/main" id="{A81D9142-3631-7D49-9D01-95EB2AD2E5B2}"/>
              </a:ext>
            </a:extLst>
          </p:cNvPr>
          <p:cNvSpPr txBox="1"/>
          <p:nvPr/>
        </p:nvSpPr>
        <p:spPr>
          <a:xfrm>
            <a:off x="2667000" y="1048434"/>
            <a:ext cx="5736412" cy="646331"/>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AMD increases the L3 size of their 8-core Zen 3 processors from 32 MB to 96 MB </a:t>
            </a: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1094288581"/>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6A72A-7A5D-D742-AA80-43A4ED0F6C5B}"/>
              </a:ext>
            </a:extLst>
          </p:cNvPr>
          <p:cNvSpPr>
            <a:spLocks noGrp="1"/>
          </p:cNvSpPr>
          <p:nvPr>
            <p:ph type="title"/>
          </p:nvPr>
        </p:nvSpPr>
        <p:spPr>
          <a:xfrm>
            <a:off x="228600" y="152400"/>
            <a:ext cx="8991600" cy="1066800"/>
          </a:xfrm>
        </p:spPr>
        <p:txBody>
          <a:bodyPr/>
          <a:lstStyle/>
          <a:p>
            <a:r>
              <a:rPr lang="en-US" dirty="0"/>
              <a:t>Deeper and Larger Memory Hierarchies</a:t>
            </a:r>
          </a:p>
        </p:txBody>
      </p:sp>
      <p:sp>
        <p:nvSpPr>
          <p:cNvPr id="4" name="Slide Number Placeholder 3">
            <a:extLst>
              <a:ext uri="{FF2B5EF4-FFF2-40B4-BE49-F238E27FC236}">
                <a16:creationId xmlns:a16="http://schemas.microsoft.com/office/drawing/2014/main" id="{9D6B463F-D9A5-F246-AEBF-B6E35DCE8C60}"/>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CD3246B-4504-6A44-A3C6-3AD1B220008A}"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34</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2" descr="Logical structure of the IBM POWER10 processor">
            <a:extLst>
              <a:ext uri="{FF2B5EF4-FFF2-40B4-BE49-F238E27FC236}">
                <a16:creationId xmlns:a16="http://schemas.microsoft.com/office/drawing/2014/main" id="{6ADD481E-19DE-9A41-BC9C-3EE0A79F12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7800" y="990600"/>
            <a:ext cx="5679107" cy="547120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55642F6-54C9-E34D-85DE-D198E153BB67}"/>
              </a:ext>
            </a:extLst>
          </p:cNvPr>
          <p:cNvSpPr txBox="1"/>
          <p:nvPr/>
        </p:nvSpPr>
        <p:spPr>
          <a:xfrm>
            <a:off x="738673" y="6498451"/>
            <a:ext cx="7243843"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https://</a:t>
            </a:r>
            <a:r>
              <a:rPr kumimoji="0" lang="en-US" sz="1200" b="0" i="0" u="none" strike="noStrike" kern="1200" cap="none" spc="0" normalizeH="0" baseline="0" noProof="0" err="1">
                <a:ln>
                  <a:noFill/>
                </a:ln>
                <a:solidFill>
                  <a:srgbClr val="000000"/>
                </a:solidFill>
                <a:effectLst/>
                <a:uLnTx/>
                <a:uFillTx/>
                <a:latin typeface="Arial" panose="020B0604020202020204" pitchFamily="34" charset="0"/>
                <a:ea typeface="ＭＳ Ｐゴシック" panose="020B0600070205080204" pitchFamily="34" charset="-128"/>
                <a:cs typeface="+mn-cs"/>
              </a:rPr>
              <a:t>www.it-techblog.de</a:t>
            </a:r>
            <a:r>
              <a:rPr kumimoji="0" lang="en-US" sz="12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/ibm-power10-prozessor-mehr-speicher-mehr-tempo-mehr-sicherheit/09/2020/</a:t>
            </a:r>
          </a:p>
        </p:txBody>
      </p:sp>
      <p:sp>
        <p:nvSpPr>
          <p:cNvPr id="7" name="TextBox 6">
            <a:extLst>
              <a:ext uri="{FF2B5EF4-FFF2-40B4-BE49-F238E27FC236}">
                <a16:creationId xmlns:a16="http://schemas.microsoft.com/office/drawing/2014/main" id="{DA78BC4D-1A2D-3F42-9A30-04C1B7FB7A52}"/>
              </a:ext>
            </a:extLst>
          </p:cNvPr>
          <p:cNvSpPr txBox="1"/>
          <p:nvPr/>
        </p:nvSpPr>
        <p:spPr>
          <a:xfrm>
            <a:off x="7304291" y="1065539"/>
            <a:ext cx="1915909" cy="646331"/>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srgbClr val="0432FF"/>
                </a:solidFill>
                <a:effectLst/>
                <a:uLnTx/>
                <a:uFillTx/>
                <a:latin typeface="Arial" panose="020B0604020202020204" pitchFamily="34" charset="0"/>
                <a:ea typeface="ＭＳ Ｐゴシック" panose="020B0600070205080204" pitchFamily="34" charset="-128"/>
                <a:cs typeface="+mn-cs"/>
              </a:rPr>
              <a:t>IBM POWER10,</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srgbClr val="0432FF"/>
                </a:solidFill>
                <a:effectLst/>
                <a:uLnTx/>
                <a:uFillTx/>
                <a:latin typeface="Arial" panose="020B0604020202020204" pitchFamily="34" charset="0"/>
                <a:ea typeface="ＭＳ Ｐゴシック" panose="020B0600070205080204" pitchFamily="34" charset="-128"/>
                <a:cs typeface="+mn-cs"/>
              </a:rPr>
              <a:t>2020</a:t>
            </a:r>
          </a:p>
        </p:txBody>
      </p:sp>
      <p:sp>
        <p:nvSpPr>
          <p:cNvPr id="8" name="Rectangle 39">
            <a:extLst>
              <a:ext uri="{FF2B5EF4-FFF2-40B4-BE49-F238E27FC236}">
                <a16:creationId xmlns:a16="http://schemas.microsoft.com/office/drawing/2014/main" id="{354C51D2-A9DE-7B4B-8BF6-162BD3236CB0}"/>
              </a:ext>
            </a:extLst>
          </p:cNvPr>
          <p:cNvSpPr>
            <a:spLocks noChangeArrowheads="1"/>
          </p:cNvSpPr>
          <p:nvPr/>
        </p:nvSpPr>
        <p:spPr bwMode="auto">
          <a:xfrm rot="5400000">
            <a:off x="3581398" y="2895601"/>
            <a:ext cx="1371602" cy="3657600"/>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9" name="Rectangle 39">
            <a:extLst>
              <a:ext uri="{FF2B5EF4-FFF2-40B4-BE49-F238E27FC236}">
                <a16:creationId xmlns:a16="http://schemas.microsoft.com/office/drawing/2014/main" id="{9F37681C-67D9-8347-A15E-41A123016402}"/>
              </a:ext>
            </a:extLst>
          </p:cNvPr>
          <p:cNvSpPr>
            <a:spLocks noChangeArrowheads="1"/>
          </p:cNvSpPr>
          <p:nvPr/>
        </p:nvSpPr>
        <p:spPr bwMode="auto">
          <a:xfrm rot="5400000">
            <a:off x="3601552" y="568871"/>
            <a:ext cx="1371602" cy="3657600"/>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0" name="TextBox 9">
            <a:extLst>
              <a:ext uri="{FF2B5EF4-FFF2-40B4-BE49-F238E27FC236}">
                <a16:creationId xmlns:a16="http://schemas.microsoft.com/office/drawing/2014/main" id="{11DAAC93-B839-BF47-AAD1-4D6898B3644F}"/>
              </a:ext>
            </a:extLst>
          </p:cNvPr>
          <p:cNvSpPr txBox="1"/>
          <p:nvPr/>
        </p:nvSpPr>
        <p:spPr>
          <a:xfrm>
            <a:off x="7239000" y="2166640"/>
            <a:ext cx="2499952" cy="3785652"/>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Cores: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15-16</a:t>
            </a: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 cores,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8 threads/core</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L2 Caches: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2 MB per core</a:t>
            </a: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err="1">
                <a:ln>
                  <a:noFill/>
                </a:ln>
                <a:solidFill>
                  <a:srgbClr val="0070C0"/>
                </a:solidFill>
                <a:effectLst/>
                <a:uLnTx/>
                <a:uFillTx/>
                <a:latin typeface="Arial" panose="020B0604020202020204" pitchFamily="34" charset="0"/>
                <a:ea typeface="ＭＳ Ｐゴシック" panose="020B0600070205080204" pitchFamily="34" charset="-128"/>
                <a:cs typeface="+mn-cs"/>
              </a:rPr>
              <a:t>L3</a:t>
            </a:r>
            <a:r>
              <a:rPr kumimoji="0" lang="en-US" sz="2400" b="0" i="0" u="none" strike="noStrike" kern="1200" cap="none" spc="0" normalizeH="0" baseline="0" noProof="0">
                <a:ln>
                  <a:noFill/>
                </a:ln>
                <a:solidFill>
                  <a:srgbClr val="0070C0"/>
                </a:solidFill>
                <a:effectLst/>
                <a:uLnTx/>
                <a:uFillTx/>
                <a:latin typeface="Arial" panose="020B0604020202020204" pitchFamily="34" charset="0"/>
                <a:ea typeface="ＭＳ Ｐゴシック" panose="020B0600070205080204" pitchFamily="34" charset="-128"/>
                <a:cs typeface="+mn-cs"/>
              </a:rPr>
              <a:t> Cache: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120 MB shared</a:t>
            </a: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405635845"/>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6E630-A1E5-804C-A757-BA15C2E67AA0}"/>
              </a:ext>
            </a:extLst>
          </p:cNvPr>
          <p:cNvSpPr>
            <a:spLocks noGrp="1"/>
          </p:cNvSpPr>
          <p:nvPr>
            <p:ph type="title"/>
          </p:nvPr>
        </p:nvSpPr>
        <p:spPr>
          <a:xfrm>
            <a:off x="228600" y="152400"/>
            <a:ext cx="9372600" cy="884238"/>
          </a:xfrm>
        </p:spPr>
        <p:txBody>
          <a:bodyPr/>
          <a:lstStyle/>
          <a:p>
            <a:r>
              <a:rPr lang="en-US" dirty="0">
                <a:solidFill>
                  <a:srgbClr val="006633"/>
                </a:solidFill>
                <a:ea typeface="ＭＳ Ｐゴシック" charset="0"/>
              </a:rPr>
              <a:t>Deeper and Larger Memory Hierarchies</a:t>
            </a:r>
            <a:endParaRPr lang="en-US" sz="3600" dirty="0"/>
          </a:p>
        </p:txBody>
      </p:sp>
      <p:sp>
        <p:nvSpPr>
          <p:cNvPr id="3" name="Slide Number Placeholder 2">
            <a:extLst>
              <a:ext uri="{FF2B5EF4-FFF2-40B4-BE49-F238E27FC236}">
                <a16:creationId xmlns:a16="http://schemas.microsoft.com/office/drawing/2014/main" id="{78AEBD90-9301-6C4A-BC8C-2EDBB0E5DDF3}"/>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E6ABE56-5E07-4208-997F-19E78ED34494}"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pic>
        <p:nvPicPr>
          <p:cNvPr id="277506" name="Picture 2" descr="Apple announces M1 Ultra with 20-core CPU and 64-core GPU">
            <a:extLst>
              <a:ext uri="{FF2B5EF4-FFF2-40B4-BE49-F238E27FC236}">
                <a16:creationId xmlns:a16="http://schemas.microsoft.com/office/drawing/2014/main" id="{39E66091-2514-8942-B762-7B5B63853B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36637"/>
            <a:ext cx="9144000" cy="51355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B2F3789-731D-3743-920B-1975EC699A4D}"/>
              </a:ext>
            </a:extLst>
          </p:cNvPr>
          <p:cNvSpPr txBox="1"/>
          <p:nvPr/>
        </p:nvSpPr>
        <p:spPr>
          <a:xfrm>
            <a:off x="1932065" y="6566356"/>
            <a:ext cx="5203669" cy="21544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https://</a:t>
            </a:r>
            <a:r>
              <a:rPr kumimoji="0" lang="en-US" sz="8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www.gsmarena.com</a:t>
            </a: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/apple_announces_m1_ultra_with_20core_cpu_and_64core_gpu-news-53481.php</a:t>
            </a:r>
          </a:p>
        </p:txBody>
      </p:sp>
      <p:sp>
        <p:nvSpPr>
          <p:cNvPr id="6" name="Rectangle 39">
            <a:extLst>
              <a:ext uri="{FF2B5EF4-FFF2-40B4-BE49-F238E27FC236}">
                <a16:creationId xmlns:a16="http://schemas.microsoft.com/office/drawing/2014/main" id="{F3942E71-DCB7-734B-AA89-8B7623663BCA}"/>
              </a:ext>
            </a:extLst>
          </p:cNvPr>
          <p:cNvSpPr>
            <a:spLocks noChangeArrowheads="1"/>
          </p:cNvSpPr>
          <p:nvPr/>
        </p:nvSpPr>
        <p:spPr bwMode="auto">
          <a:xfrm rot="5400000">
            <a:off x="1189528" y="2921226"/>
            <a:ext cx="3900363" cy="1375647"/>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 name="Rectangle 39">
            <a:extLst>
              <a:ext uri="{FF2B5EF4-FFF2-40B4-BE49-F238E27FC236}">
                <a16:creationId xmlns:a16="http://schemas.microsoft.com/office/drawing/2014/main" id="{5542B0FB-0C7F-4D40-80A7-3CAD0B7D5996}"/>
              </a:ext>
            </a:extLst>
          </p:cNvPr>
          <p:cNvSpPr>
            <a:spLocks noChangeArrowheads="1"/>
          </p:cNvSpPr>
          <p:nvPr/>
        </p:nvSpPr>
        <p:spPr bwMode="auto">
          <a:xfrm rot="5400000">
            <a:off x="4044671" y="2921226"/>
            <a:ext cx="3900363" cy="1375647"/>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5" name="TextBox 4">
            <a:extLst>
              <a:ext uri="{FF2B5EF4-FFF2-40B4-BE49-F238E27FC236}">
                <a16:creationId xmlns:a16="http://schemas.microsoft.com/office/drawing/2014/main" id="{05FAF078-3519-72EE-F756-8F1AAF73B425}"/>
              </a:ext>
            </a:extLst>
          </p:cNvPr>
          <p:cNvSpPr txBox="1"/>
          <p:nvPr/>
        </p:nvSpPr>
        <p:spPr>
          <a:xfrm>
            <a:off x="3048000" y="6140130"/>
            <a:ext cx="2933816" cy="33855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Apple M1 Ultra System (2022)</a:t>
            </a:r>
          </a:p>
        </p:txBody>
      </p:sp>
      <p:sp>
        <p:nvSpPr>
          <p:cNvPr id="8" name="TextBox 7">
            <a:extLst>
              <a:ext uri="{FF2B5EF4-FFF2-40B4-BE49-F238E27FC236}">
                <a16:creationId xmlns:a16="http://schemas.microsoft.com/office/drawing/2014/main" id="{A2A1C5B9-D3CC-6035-D80C-A166B5BD945F}"/>
              </a:ext>
            </a:extLst>
          </p:cNvPr>
          <p:cNvSpPr txBox="1"/>
          <p:nvPr/>
        </p:nvSpPr>
        <p:spPr>
          <a:xfrm>
            <a:off x="2615830" y="5609553"/>
            <a:ext cx="86433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A00"/>
                </a:solidFill>
                <a:effectLst/>
                <a:uLnTx/>
                <a:uFillTx/>
                <a:latin typeface="Arial" panose="020B0604020202020204" pitchFamily="34" charset="0"/>
                <a:ea typeface="ＭＳ Ｐゴシック" panose="020B0600070205080204" pitchFamily="34" charset="-128"/>
                <a:cs typeface="+mn-cs"/>
              </a:rPr>
              <a:t>DRAM</a:t>
            </a:r>
          </a:p>
        </p:txBody>
      </p:sp>
      <p:sp>
        <p:nvSpPr>
          <p:cNvPr id="10" name="TextBox 9">
            <a:extLst>
              <a:ext uri="{FF2B5EF4-FFF2-40B4-BE49-F238E27FC236}">
                <a16:creationId xmlns:a16="http://schemas.microsoft.com/office/drawing/2014/main" id="{EFC8947E-A616-D75A-85A7-B17561B4DB64}"/>
              </a:ext>
            </a:extLst>
          </p:cNvPr>
          <p:cNvSpPr txBox="1"/>
          <p:nvPr/>
        </p:nvSpPr>
        <p:spPr>
          <a:xfrm>
            <a:off x="5562682" y="5617106"/>
            <a:ext cx="86433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A00"/>
                </a:solidFill>
                <a:effectLst/>
                <a:uLnTx/>
                <a:uFillTx/>
                <a:latin typeface="Arial" panose="020B0604020202020204" pitchFamily="34" charset="0"/>
                <a:ea typeface="ＭＳ Ｐゴシック" panose="020B0600070205080204" pitchFamily="34" charset="-128"/>
                <a:cs typeface="+mn-cs"/>
              </a:rPr>
              <a:t>DRAM</a:t>
            </a:r>
          </a:p>
        </p:txBody>
      </p:sp>
      <p:sp>
        <p:nvSpPr>
          <p:cNvPr id="11" name="TextBox 10">
            <a:extLst>
              <a:ext uri="{FF2B5EF4-FFF2-40B4-BE49-F238E27FC236}">
                <a16:creationId xmlns:a16="http://schemas.microsoft.com/office/drawing/2014/main" id="{773E168C-9134-1C6E-4F85-8F2B609395F6}"/>
              </a:ext>
            </a:extLst>
          </p:cNvPr>
          <p:cNvSpPr txBox="1"/>
          <p:nvPr/>
        </p:nvSpPr>
        <p:spPr>
          <a:xfrm>
            <a:off x="4122255" y="5263143"/>
            <a:ext cx="890052" cy="646331"/>
          </a:xfrm>
          <a:prstGeom prst="rect">
            <a:avLst/>
          </a:prstGeom>
          <a:noFill/>
        </p:spPr>
        <p:txBody>
          <a:bodyPr wrap="non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DFF"/>
                </a:solidFill>
                <a:effectLst/>
                <a:uLnTx/>
                <a:uFillTx/>
                <a:latin typeface="Arial" panose="020B0604020202020204" pitchFamily="34" charset="0"/>
                <a:ea typeface="ＭＳ Ｐゴシック" panose="020B0600070205080204" pitchFamily="34" charset="-128"/>
                <a:cs typeface="+mn-cs"/>
              </a:rPr>
              <a:t>A lot of</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DFF"/>
                </a:solidFill>
                <a:effectLst/>
                <a:uLnTx/>
                <a:uFillTx/>
                <a:latin typeface="Arial" panose="020B0604020202020204" pitchFamily="34" charset="0"/>
                <a:ea typeface="ＭＳ Ｐゴシック" panose="020B0600070205080204" pitchFamily="34" charset="-128"/>
                <a:cs typeface="+mn-cs"/>
              </a:rPr>
              <a:t>SRAM</a:t>
            </a:r>
          </a:p>
        </p:txBody>
      </p:sp>
      <p:sp>
        <p:nvSpPr>
          <p:cNvPr id="9" name="Rectangle 39">
            <a:extLst>
              <a:ext uri="{FF2B5EF4-FFF2-40B4-BE49-F238E27FC236}">
                <a16:creationId xmlns:a16="http://schemas.microsoft.com/office/drawing/2014/main" id="{007D205A-1318-551D-5272-8115998B1255}"/>
              </a:ext>
            </a:extLst>
          </p:cNvPr>
          <p:cNvSpPr>
            <a:spLocks noChangeArrowheads="1"/>
          </p:cNvSpPr>
          <p:nvPr/>
        </p:nvSpPr>
        <p:spPr bwMode="auto">
          <a:xfrm rot="5400000">
            <a:off x="-746620" y="2472860"/>
            <a:ext cx="3900363" cy="2272379"/>
          </a:xfrm>
          <a:prstGeom prst="rect">
            <a:avLst/>
          </a:prstGeom>
          <a:noFill/>
          <a:ln w="508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2" name="Rectangle 39">
            <a:extLst>
              <a:ext uri="{FF2B5EF4-FFF2-40B4-BE49-F238E27FC236}">
                <a16:creationId xmlns:a16="http://schemas.microsoft.com/office/drawing/2014/main" id="{3662BFAB-2D15-A3C2-7D02-D2FB2B6A3B5D}"/>
              </a:ext>
            </a:extLst>
          </p:cNvPr>
          <p:cNvSpPr>
            <a:spLocks noChangeArrowheads="1"/>
          </p:cNvSpPr>
          <p:nvPr/>
        </p:nvSpPr>
        <p:spPr bwMode="auto">
          <a:xfrm rot="5400000">
            <a:off x="6003240" y="2459876"/>
            <a:ext cx="3900364" cy="2298349"/>
          </a:xfrm>
          <a:prstGeom prst="rect">
            <a:avLst/>
          </a:prstGeom>
          <a:noFill/>
          <a:ln w="508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3" name="TextBox 12">
            <a:extLst>
              <a:ext uri="{FF2B5EF4-FFF2-40B4-BE49-F238E27FC236}">
                <a16:creationId xmlns:a16="http://schemas.microsoft.com/office/drawing/2014/main" id="{3D11B37C-D3AA-9992-83DB-6800B95039FA}"/>
              </a:ext>
            </a:extLst>
          </p:cNvPr>
          <p:cNvSpPr txBox="1"/>
          <p:nvPr/>
        </p:nvSpPr>
        <p:spPr>
          <a:xfrm>
            <a:off x="755576" y="5589240"/>
            <a:ext cx="99257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Storage</a:t>
            </a:r>
          </a:p>
        </p:txBody>
      </p:sp>
      <p:sp>
        <p:nvSpPr>
          <p:cNvPr id="14" name="TextBox 13">
            <a:extLst>
              <a:ext uri="{FF2B5EF4-FFF2-40B4-BE49-F238E27FC236}">
                <a16:creationId xmlns:a16="http://schemas.microsoft.com/office/drawing/2014/main" id="{79A0D39A-0DC5-90B4-0DBB-6BBA80E3CBFA}"/>
              </a:ext>
            </a:extLst>
          </p:cNvPr>
          <p:cNvSpPr txBox="1"/>
          <p:nvPr/>
        </p:nvSpPr>
        <p:spPr>
          <a:xfrm>
            <a:off x="7470117" y="5610646"/>
            <a:ext cx="99257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Storage</a:t>
            </a:r>
          </a:p>
        </p:txBody>
      </p:sp>
    </p:spTree>
    <p:extLst>
      <p:ext uri="{BB962C8B-B14F-4D97-AF65-F5344CB8AC3E}">
        <p14:creationId xmlns:p14="http://schemas.microsoft.com/office/powerpoint/2010/main" val="386001204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2" grpId="0" animBg="1"/>
      <p:bldP spid="13" grpId="0"/>
      <p:bldP spid="14"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sp>
        <p:nvSpPr>
          <p:cNvPr id="4" name="Slide Number Placeholder 3"/>
          <p:cNvSpPr>
            <a:spLocks noGrp="1"/>
          </p:cNvSpPr>
          <p:nvPr>
            <p:ph type="sldNum" sz="quarter" idx="4294967295"/>
          </p:nvPr>
        </p:nvSpPr>
        <p:spPr>
          <a:xfrm>
            <a:off x="7315200" y="6492883"/>
            <a:ext cx="1828800" cy="365125"/>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Gill Sans M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2400" b="1" i="0" u="none" strike="noStrike" kern="1200" cap="none" spc="0" normalizeH="0" baseline="0" noProof="0">
              <a:ln>
                <a:noFill/>
              </a:ln>
              <a:solidFill>
                <a:srgbClr val="0070C0"/>
              </a:solidFill>
              <a:effectLst/>
              <a:uLnTx/>
              <a:uFillTx/>
              <a:latin typeface="Gill Sans MT"/>
              <a:ea typeface="+mn-ea"/>
              <a:cs typeface="+mn-cs"/>
            </a:endParaRPr>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4" name="Picture 23"/>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8" name="Picture 7"/>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7" name="Picture 2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28" name="Picture 27"/>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33" name="Title 1">
            <a:extLst>
              <a:ext uri="{FF2B5EF4-FFF2-40B4-BE49-F238E27FC236}">
                <a16:creationId xmlns:a16="http://schemas.microsoft.com/office/drawing/2014/main" id="{4510B7D2-8949-194C-A951-66E3876F4C90}"/>
              </a:ext>
            </a:extLst>
          </p:cNvPr>
          <p:cNvSpPr txBox="1">
            <a:spLocks/>
          </p:cNvSpPr>
          <p:nvPr/>
        </p:nvSpPr>
        <p:spPr bwMode="auto">
          <a:xfrm>
            <a:off x="228600" y="152400"/>
            <a:ext cx="89154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3800" b="0" i="0" u="none" strike="noStrike" kern="0" cap="none" spc="0" normalizeH="0" baseline="0" noProof="0" dirty="0">
                <a:ln>
                  <a:noFill/>
                </a:ln>
                <a:solidFill>
                  <a:srgbClr val="006633"/>
                </a:solidFill>
                <a:effectLst/>
                <a:uLnTx/>
                <a:uFillTx/>
                <a:latin typeface="Garamond"/>
                <a:ea typeface="+mj-ea"/>
                <a:cs typeface="+mj-cs"/>
              </a:rPr>
              <a:t>Data Overwhelms Modern Machines </a:t>
            </a:r>
            <a:endParaRPr kumimoji="0" lang="en-US" sz="4000" b="0" i="0" u="none" strike="noStrike" kern="0" cap="none" spc="0" normalizeH="0" baseline="0" noProof="0" dirty="0">
              <a:ln>
                <a:noFill/>
              </a:ln>
              <a:solidFill>
                <a:srgbClr val="006633"/>
              </a:solidFill>
              <a:effectLst/>
              <a:uLnTx/>
              <a:uFillTx/>
              <a:latin typeface="Garamond"/>
              <a:ea typeface="+mj-ea"/>
              <a:cs typeface="+mj-cs"/>
            </a:endParaRPr>
          </a:p>
        </p:txBody>
      </p:sp>
      <p:sp>
        <p:nvSpPr>
          <p:cNvPr id="34" name="Rectangle 33">
            <a:extLst>
              <a:ext uri="{FF2B5EF4-FFF2-40B4-BE49-F238E27FC236}">
                <a16:creationId xmlns:a16="http://schemas.microsoft.com/office/drawing/2014/main" id="{84B0F726-3DD6-564A-9BCA-59E1A719EC12}"/>
              </a:ext>
            </a:extLst>
          </p:cNvPr>
          <p:cNvSpPr/>
          <p:nvPr/>
        </p:nvSpPr>
        <p:spPr>
          <a:xfrm>
            <a:off x="0" y="3100668"/>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12798802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000472"/>
            <a:ext cx="8807896" cy="4876800"/>
          </a:xfrm>
        </p:spPr>
        <p:txBody>
          <a:bodyPr/>
          <a:lstStyle/>
          <a:p>
            <a:r>
              <a:rPr lang="en-US" sz="1500" dirty="0"/>
              <a:t>Amirali Boroumand, Saugata Ghose, </a:t>
            </a:r>
            <a:r>
              <a:rPr lang="en-US" sz="1500" dirty="0" err="1"/>
              <a:t>Youngsok</a:t>
            </a:r>
            <a:r>
              <a:rPr lang="en-US" sz="1500" dirty="0"/>
              <a:t> Kim, </a:t>
            </a:r>
            <a:r>
              <a:rPr lang="en-US" sz="1500" dirty="0" err="1"/>
              <a:t>Rachata</a:t>
            </a:r>
            <a:r>
              <a:rPr lang="en-US" sz="1500" dirty="0"/>
              <a:t> </a:t>
            </a:r>
            <a:r>
              <a:rPr lang="en-US" sz="1500" dirty="0" err="1"/>
              <a:t>Ausavarungnirun</a:t>
            </a:r>
            <a:r>
              <a:rPr lang="en-US" sz="1500" dirty="0"/>
              <a:t>, Eric </a:t>
            </a:r>
            <a:r>
              <a:rPr lang="en-US" sz="1500" dirty="0" err="1"/>
              <a:t>Shiu</a:t>
            </a:r>
            <a:r>
              <a:rPr lang="en-US" sz="1500" dirty="0"/>
              <a:t>, Rahul Thakur, </a:t>
            </a:r>
            <a:r>
              <a:rPr lang="en-US" sz="1500" dirty="0" err="1"/>
              <a:t>Daehyun</a:t>
            </a:r>
            <a:r>
              <a:rPr lang="en-US" sz="1500" dirty="0"/>
              <a:t> Kim, Aki </a:t>
            </a:r>
            <a:r>
              <a:rPr lang="en-US" sz="1500" dirty="0" err="1"/>
              <a:t>Kuusela</a:t>
            </a:r>
            <a:r>
              <a:rPr lang="en-US" sz="1500" dirty="0"/>
              <a:t>, Allan </a:t>
            </a:r>
            <a:r>
              <a:rPr lang="en-US" sz="1500" dirty="0" err="1"/>
              <a:t>Knies</a:t>
            </a:r>
            <a:r>
              <a:rPr lang="en-US" sz="1500" dirty="0"/>
              <a:t>, </a:t>
            </a:r>
            <a:r>
              <a:rPr lang="en-US" sz="1500" dirty="0" err="1"/>
              <a:t>Parthasarathy</a:t>
            </a:r>
            <a:r>
              <a:rPr lang="en-US" sz="1500" dirty="0"/>
              <a:t> </a:t>
            </a:r>
            <a:r>
              <a:rPr lang="en-US" sz="1500" dirty="0" err="1"/>
              <a:t>Ranganathan</a:t>
            </a:r>
            <a:r>
              <a:rPr lang="en-US" sz="1500" dirty="0"/>
              <a:t>,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"Google Workloads for Consumer Devices: Mitigating Data Movement Bottlenecks"</a:t>
            </a:r>
            <a:r>
              <a:rPr lang="en-US" sz="1500" dirty="0">
                <a:solidFill>
                  <a:srgbClr val="0432FF"/>
                </a:solidFill>
              </a:rPr>
              <a:t> </a:t>
            </a:r>
            <a:br>
              <a:rPr lang="en-US" sz="1500" dirty="0"/>
            </a:br>
            <a:r>
              <a:rPr lang="en-US" sz="1500" i="1" dirty="0"/>
              <a:t>Proceedings of the </a:t>
            </a:r>
            <a:r>
              <a:rPr lang="en-US" sz="1500" i="1" dirty="0">
                <a:hlinkClick r:id="rId3"/>
              </a:rPr>
              <a:t>23rd International Conference on Architectural Support for Programming Languages and Operating Systems</a:t>
            </a:r>
            <a:r>
              <a:rPr lang="en-US" sz="1500" i="1" dirty="0"/>
              <a:t> (</a:t>
            </a:r>
            <a:r>
              <a:rPr lang="en-US" sz="1500" b="1" i="1" dirty="0"/>
              <a:t>ASPLOS</a:t>
            </a:r>
            <a:r>
              <a:rPr lang="en-US" sz="1500" i="1" dirty="0"/>
              <a:t>)</a:t>
            </a:r>
            <a:r>
              <a:rPr lang="en-US" sz="1500" dirty="0"/>
              <a:t>, Williamsburg, VA, USA, March 2018.</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7DFC2F53-6D9B-6D4B-AC2B-8F1185D8A7B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4218136"/>
            <a:ext cx="9144000" cy="2235200"/>
          </a:xfrm>
          <a:prstGeom prst="rect">
            <a:avLst/>
          </a:prstGeom>
        </p:spPr>
      </p:pic>
      <p:sp>
        <p:nvSpPr>
          <p:cNvPr id="7" name="Rectangle 6">
            <a:extLst>
              <a:ext uri="{FF2B5EF4-FFF2-40B4-BE49-F238E27FC236}">
                <a16:creationId xmlns:a16="http://schemas.microsoft.com/office/drawing/2014/main" id="{6AD6B716-D4D6-E942-A52D-41F4F25A40CE}"/>
              </a:ext>
            </a:extLst>
          </p:cNvPr>
          <p:cNvSpPr/>
          <p:nvPr/>
        </p:nvSpPr>
        <p:spPr>
          <a:xfrm>
            <a:off x="0" y="2708920"/>
            <a:ext cx="9144000" cy="103105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3B812F"/>
                </a:solidFill>
                <a:effectLst/>
                <a:uLnTx/>
                <a:uFillTx/>
                <a:latin typeface="Tahoma"/>
                <a:ea typeface="+mn-ea"/>
                <a:cs typeface="+mn-cs"/>
              </a:rPr>
              <a:t>62.7%</a:t>
            </a:r>
            <a:r>
              <a:rPr kumimoji="0" lang="en-US" sz="3000" b="1" i="0" u="none" strike="noStrike" kern="1200" cap="none" spc="0" normalizeH="0" baseline="0" noProof="0" dirty="0">
                <a:ln>
                  <a:noFill/>
                </a:ln>
                <a:solidFill>
                  <a:srgbClr val="000000"/>
                </a:solidFill>
                <a:effectLst/>
                <a:uLnTx/>
                <a:uFillTx/>
                <a:latin typeface="Tahoma"/>
                <a:ea typeface="+mn-ea"/>
                <a:cs typeface="+mn-cs"/>
              </a:rPr>
              <a:t> of the total system energy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0000"/>
                </a:solidFill>
                <a:effectLst/>
                <a:uLnTx/>
                <a:uFillTx/>
                <a:latin typeface="Tahoma"/>
                <a:ea typeface="+mn-ea"/>
                <a:cs typeface="+mn-cs"/>
              </a:rPr>
              <a:t>is spent on </a:t>
            </a:r>
            <a:r>
              <a:rPr kumimoji="0" lang="en-US" sz="3000" b="1" i="0" u="none" strike="noStrike" kern="1200" cap="none" spc="0" normalizeH="0" baseline="0" noProof="0" dirty="0">
                <a:ln>
                  <a:noFill/>
                </a:ln>
                <a:solidFill>
                  <a:srgbClr val="C00000"/>
                </a:solidFill>
                <a:effectLst/>
                <a:uLnTx/>
                <a:uFillTx/>
                <a:latin typeface="Tahoma"/>
                <a:ea typeface="+mn-ea"/>
                <a:cs typeface="+mn-cs"/>
              </a:rPr>
              <a:t>data movement</a:t>
            </a:r>
          </a:p>
        </p:txBody>
      </p:sp>
      <p:sp>
        <p:nvSpPr>
          <p:cNvPr id="9" name="Title 1">
            <a:extLst>
              <a:ext uri="{FF2B5EF4-FFF2-40B4-BE49-F238E27FC236}">
                <a16:creationId xmlns:a16="http://schemas.microsoft.com/office/drawing/2014/main" id="{CADAED7D-7FD9-2A42-BDA3-4593BF0DF855}"/>
              </a:ext>
            </a:extLst>
          </p:cNvPr>
          <p:cNvSpPr txBox="1">
            <a:spLocks/>
          </p:cNvSpPr>
          <p:nvPr/>
        </p:nvSpPr>
        <p:spPr bwMode="auto">
          <a:xfrm>
            <a:off x="228600" y="152400"/>
            <a:ext cx="89154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lvl="0">
              <a:defRPr/>
            </a:pPr>
            <a:r>
              <a:rPr lang="en-US" sz="3600" kern="0" dirty="0">
                <a:solidFill>
                  <a:srgbClr val="006633"/>
                </a:solidFill>
              </a:rPr>
              <a:t>Data Movement Overwhelms Modern Machines </a:t>
            </a:r>
          </a:p>
        </p:txBody>
      </p:sp>
    </p:spTree>
    <p:extLst>
      <p:ext uri="{BB962C8B-B14F-4D97-AF65-F5344CB8AC3E}">
        <p14:creationId xmlns:p14="http://schemas.microsoft.com/office/powerpoint/2010/main" val="193598249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Axiom</a:t>
            </a:r>
          </a:p>
        </p:txBody>
      </p:sp>
      <p:sp>
        <p:nvSpPr>
          <p:cNvPr id="3" name="Content Placeholder 2"/>
          <p:cNvSpPr>
            <a:spLocks noGrp="1"/>
          </p:cNvSpPr>
          <p:nvPr>
            <p:ph idx="1"/>
          </p:nvPr>
        </p:nvSpPr>
        <p:spPr>
          <a:xfrm>
            <a:off x="0" y="2060848"/>
            <a:ext cx="9144000" cy="2088232"/>
          </a:xfrm>
        </p:spPr>
        <p:txBody>
          <a:bodyPr/>
          <a:lstStyle/>
          <a:p>
            <a:pPr marL="0" indent="0" algn="ctr">
              <a:buNone/>
            </a:pPr>
            <a:r>
              <a:rPr lang="en-US" sz="6000" dirty="0">
                <a:solidFill>
                  <a:srgbClr val="0000FF"/>
                </a:solidFill>
              </a:rPr>
              <a:t>An Intelligent Architecture</a:t>
            </a:r>
          </a:p>
          <a:p>
            <a:pPr marL="0" indent="0" algn="ctr">
              <a:buNone/>
            </a:pPr>
            <a:r>
              <a:rPr lang="en-US" sz="6000" dirty="0">
                <a:solidFill>
                  <a:srgbClr val="FF0000"/>
                </a:solidFill>
              </a:rPr>
              <a:t>Handles Data Well</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954071191"/>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DA2A0-7490-744D-B60D-81215B72FEBB}"/>
              </a:ext>
            </a:extLst>
          </p:cNvPr>
          <p:cNvSpPr>
            <a:spLocks noGrp="1"/>
          </p:cNvSpPr>
          <p:nvPr>
            <p:ph type="title"/>
          </p:nvPr>
        </p:nvSpPr>
        <p:spPr/>
        <p:txBody>
          <a:bodyPr/>
          <a:lstStyle/>
          <a:p>
            <a:r>
              <a:rPr lang="en-US" dirty="0"/>
              <a:t>How to Handle Data Well</a:t>
            </a:r>
          </a:p>
        </p:txBody>
      </p:sp>
      <p:sp>
        <p:nvSpPr>
          <p:cNvPr id="3" name="Content Placeholder 2">
            <a:extLst>
              <a:ext uri="{FF2B5EF4-FFF2-40B4-BE49-F238E27FC236}">
                <a16:creationId xmlns:a16="http://schemas.microsoft.com/office/drawing/2014/main" id="{F9739C49-7CA6-0A4F-B6A6-39271AEA7AD4}"/>
              </a:ext>
            </a:extLst>
          </p:cNvPr>
          <p:cNvSpPr>
            <a:spLocks noGrp="1"/>
          </p:cNvSpPr>
          <p:nvPr>
            <p:ph idx="1"/>
          </p:nvPr>
        </p:nvSpPr>
        <p:spPr>
          <a:xfrm>
            <a:off x="228600" y="1196752"/>
            <a:ext cx="8610600" cy="4876800"/>
          </a:xfrm>
        </p:spPr>
        <p:txBody>
          <a:bodyPr/>
          <a:lstStyle/>
          <a:p>
            <a:r>
              <a:rPr lang="en-US" b="1" dirty="0">
                <a:solidFill>
                  <a:srgbClr val="0000FF"/>
                </a:solidFill>
              </a:rPr>
              <a:t>Ensure data does not overwhelm </a:t>
            </a:r>
            <a:r>
              <a:rPr lang="en-US" dirty="0">
                <a:solidFill>
                  <a:srgbClr val="0000FF"/>
                </a:solidFill>
              </a:rPr>
              <a:t>the components</a:t>
            </a:r>
          </a:p>
          <a:p>
            <a:pPr lvl="1"/>
            <a:r>
              <a:rPr lang="en-US" dirty="0"/>
              <a:t>via intelligent algorithms, architectures &amp; system designs: algorithm-architecture-devices</a:t>
            </a:r>
          </a:p>
          <a:p>
            <a:pPr lvl="1"/>
            <a:endParaRPr lang="en-US" dirty="0"/>
          </a:p>
          <a:p>
            <a:pPr lvl="1"/>
            <a:endParaRPr lang="en-US" dirty="0"/>
          </a:p>
          <a:p>
            <a:r>
              <a:rPr lang="en-US" b="1" dirty="0">
                <a:solidFill>
                  <a:srgbClr val="0000FF"/>
                </a:solidFill>
              </a:rPr>
              <a:t>Take advantage of </a:t>
            </a:r>
            <a:r>
              <a:rPr lang="en-US" dirty="0">
                <a:solidFill>
                  <a:srgbClr val="0000FF"/>
                </a:solidFill>
              </a:rPr>
              <a:t>vast amounts of </a:t>
            </a:r>
            <a:r>
              <a:rPr lang="en-US" b="1" dirty="0">
                <a:solidFill>
                  <a:srgbClr val="0000FF"/>
                </a:solidFill>
              </a:rPr>
              <a:t>data</a:t>
            </a:r>
            <a:r>
              <a:rPr lang="en-US" dirty="0">
                <a:solidFill>
                  <a:srgbClr val="0000FF"/>
                </a:solidFill>
              </a:rPr>
              <a:t> and metadata</a:t>
            </a:r>
          </a:p>
          <a:p>
            <a:pPr lvl="1"/>
            <a:r>
              <a:rPr lang="en-US" dirty="0"/>
              <a:t>to improve architectural &amp; system-level decisions </a:t>
            </a:r>
          </a:p>
          <a:p>
            <a:pPr lvl="1"/>
            <a:endParaRPr lang="en-US" dirty="0"/>
          </a:p>
          <a:p>
            <a:pPr lvl="1"/>
            <a:endParaRPr lang="en-US" dirty="0"/>
          </a:p>
          <a:p>
            <a:r>
              <a:rPr lang="en-US" b="1" dirty="0">
                <a:solidFill>
                  <a:srgbClr val="0000FF"/>
                </a:solidFill>
              </a:rPr>
              <a:t>Understand and exploit </a:t>
            </a:r>
            <a:r>
              <a:rPr lang="en-US" dirty="0">
                <a:solidFill>
                  <a:srgbClr val="0000FF"/>
                </a:solidFill>
              </a:rPr>
              <a:t>properties of (different) </a:t>
            </a:r>
            <a:r>
              <a:rPr lang="en-US" b="1" dirty="0">
                <a:solidFill>
                  <a:srgbClr val="0000FF"/>
                </a:solidFill>
              </a:rPr>
              <a:t>data</a:t>
            </a:r>
          </a:p>
          <a:p>
            <a:pPr lvl="1"/>
            <a:r>
              <a:rPr lang="en-US" dirty="0"/>
              <a:t>to improve algorithms &amp; architectures in various metrics</a:t>
            </a:r>
          </a:p>
          <a:p>
            <a:endParaRPr lang="en-US" dirty="0"/>
          </a:p>
          <a:p>
            <a:pPr marL="0" indent="0">
              <a:buNone/>
            </a:pPr>
            <a:endParaRPr lang="en-US" dirty="0"/>
          </a:p>
          <a:p>
            <a:endParaRPr lang="en-US" dirty="0"/>
          </a:p>
        </p:txBody>
      </p:sp>
      <p:sp>
        <p:nvSpPr>
          <p:cNvPr id="4" name="Slide Number Placeholder 3">
            <a:extLst>
              <a:ext uri="{FF2B5EF4-FFF2-40B4-BE49-F238E27FC236}">
                <a16:creationId xmlns:a16="http://schemas.microsoft.com/office/drawing/2014/main" id="{3523FF48-EF17-B147-BE03-650132864BE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527094117"/>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8E84E-ADC1-5249-886C-95085282143B}"/>
              </a:ext>
            </a:extLst>
          </p:cNvPr>
          <p:cNvSpPr>
            <a:spLocks noGrp="1"/>
          </p:cNvSpPr>
          <p:nvPr>
            <p:ph type="title"/>
          </p:nvPr>
        </p:nvSpPr>
        <p:spPr/>
        <p:txBody>
          <a:bodyPr/>
          <a:lstStyle/>
          <a:p>
            <a:r>
              <a:rPr lang="en-US" dirty="0"/>
              <a:t>Corollaries: Computing Systems Today …</a:t>
            </a:r>
          </a:p>
        </p:txBody>
      </p:sp>
      <p:sp>
        <p:nvSpPr>
          <p:cNvPr id="3" name="Content Placeholder 2">
            <a:extLst>
              <a:ext uri="{FF2B5EF4-FFF2-40B4-BE49-F238E27FC236}">
                <a16:creationId xmlns:a16="http://schemas.microsoft.com/office/drawing/2014/main" id="{F4818612-8984-844F-B9E9-73680A050937}"/>
              </a:ext>
            </a:extLst>
          </p:cNvPr>
          <p:cNvSpPr>
            <a:spLocks noGrp="1"/>
          </p:cNvSpPr>
          <p:nvPr>
            <p:ph idx="1"/>
          </p:nvPr>
        </p:nvSpPr>
        <p:spPr>
          <a:xfrm>
            <a:off x="228600" y="1052736"/>
            <a:ext cx="8610600" cy="4876800"/>
          </a:xfrm>
        </p:spPr>
        <p:txBody>
          <a:bodyPr/>
          <a:lstStyle/>
          <a:p>
            <a:r>
              <a:rPr lang="en-US" dirty="0"/>
              <a:t>Are</a:t>
            </a:r>
            <a:r>
              <a:rPr lang="en-US" dirty="0">
                <a:solidFill>
                  <a:srgbClr val="0000FF"/>
                </a:solidFill>
              </a:rPr>
              <a:t> </a:t>
            </a:r>
            <a:r>
              <a:rPr lang="en-US" dirty="0">
                <a:solidFill>
                  <a:srgbClr val="FF0000"/>
                </a:solidFill>
              </a:rPr>
              <a:t>processor-centric</a:t>
            </a:r>
            <a:r>
              <a:rPr lang="en-US" dirty="0">
                <a:solidFill>
                  <a:srgbClr val="0432FF"/>
                </a:solidFill>
              </a:rPr>
              <a:t> vs. </a:t>
            </a:r>
            <a:r>
              <a:rPr lang="en-US" b="1" dirty="0">
                <a:solidFill>
                  <a:srgbClr val="0432FF"/>
                </a:solidFill>
              </a:rPr>
              <a:t>data-centric</a:t>
            </a:r>
          </a:p>
          <a:p>
            <a:pPr lvl="1"/>
            <a:endParaRPr lang="en-US" dirty="0"/>
          </a:p>
          <a:p>
            <a:pPr lvl="1"/>
            <a:endParaRPr lang="en-US" dirty="0"/>
          </a:p>
          <a:p>
            <a:endParaRPr lang="en-US" dirty="0"/>
          </a:p>
          <a:p>
            <a:r>
              <a:rPr lang="en-US" dirty="0"/>
              <a:t>Make </a:t>
            </a:r>
            <a:r>
              <a:rPr lang="en-US" dirty="0">
                <a:solidFill>
                  <a:srgbClr val="FF0000"/>
                </a:solidFill>
              </a:rPr>
              <a:t>designer-dictated </a:t>
            </a:r>
            <a:r>
              <a:rPr lang="en-US" dirty="0">
                <a:solidFill>
                  <a:srgbClr val="0432FF"/>
                </a:solidFill>
              </a:rPr>
              <a:t>decisions vs. </a:t>
            </a:r>
            <a:r>
              <a:rPr lang="en-US" b="1" dirty="0">
                <a:solidFill>
                  <a:srgbClr val="0432FF"/>
                </a:solidFill>
              </a:rPr>
              <a:t>data-driven</a:t>
            </a:r>
            <a:endParaRPr lang="en-US" dirty="0">
              <a:solidFill>
                <a:srgbClr val="0432FF"/>
              </a:solidFill>
            </a:endParaRPr>
          </a:p>
          <a:p>
            <a:pPr lvl="1"/>
            <a:endParaRPr lang="en-US" dirty="0"/>
          </a:p>
          <a:p>
            <a:pPr lvl="1"/>
            <a:endParaRPr lang="en-US" dirty="0"/>
          </a:p>
          <a:p>
            <a:endParaRPr lang="en-US" dirty="0"/>
          </a:p>
          <a:p>
            <a:r>
              <a:rPr lang="en-US" dirty="0"/>
              <a:t>Make </a:t>
            </a:r>
            <a:r>
              <a:rPr lang="en-US" dirty="0">
                <a:solidFill>
                  <a:srgbClr val="FF0000"/>
                </a:solidFill>
              </a:rPr>
              <a:t>component-based myopic </a:t>
            </a:r>
            <a:r>
              <a:rPr lang="en-US" dirty="0">
                <a:solidFill>
                  <a:srgbClr val="0000FF"/>
                </a:solidFill>
              </a:rPr>
              <a:t>decisions vs. </a:t>
            </a:r>
            <a:r>
              <a:rPr lang="en-US" b="1" dirty="0">
                <a:solidFill>
                  <a:srgbClr val="0000FF"/>
                </a:solidFill>
              </a:rPr>
              <a:t>data-aware</a:t>
            </a:r>
          </a:p>
        </p:txBody>
      </p:sp>
      <p:sp>
        <p:nvSpPr>
          <p:cNvPr id="4" name="Slide Number Placeholder 3">
            <a:extLst>
              <a:ext uri="{FF2B5EF4-FFF2-40B4-BE49-F238E27FC236}">
                <a16:creationId xmlns:a16="http://schemas.microsoft.com/office/drawing/2014/main" id="{13E336A3-DE7D-504A-A23C-315D49EE689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939700758"/>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5D515-2CD3-FE48-A36D-1EDBB48CF782}"/>
              </a:ext>
            </a:extLst>
          </p:cNvPr>
          <p:cNvSpPr>
            <a:spLocks noGrp="1"/>
          </p:cNvSpPr>
          <p:nvPr>
            <p:ph type="title"/>
          </p:nvPr>
        </p:nvSpPr>
        <p:spPr/>
        <p:txBody>
          <a:bodyPr/>
          <a:lstStyle/>
          <a:p>
            <a:r>
              <a:rPr lang="en-US" dirty="0"/>
              <a:t>Fundamentally Better Architectures</a:t>
            </a:r>
          </a:p>
        </p:txBody>
      </p:sp>
      <p:sp>
        <p:nvSpPr>
          <p:cNvPr id="3" name="Content Placeholder 2">
            <a:extLst>
              <a:ext uri="{FF2B5EF4-FFF2-40B4-BE49-F238E27FC236}">
                <a16:creationId xmlns:a16="http://schemas.microsoft.com/office/drawing/2014/main" id="{21E21BD7-9134-8948-A688-D1C8BE8F5B7A}"/>
              </a:ext>
            </a:extLst>
          </p:cNvPr>
          <p:cNvSpPr>
            <a:spLocks noGrp="1"/>
          </p:cNvSpPr>
          <p:nvPr>
            <p:ph idx="1"/>
          </p:nvPr>
        </p:nvSpPr>
        <p:spPr>
          <a:xfrm>
            <a:off x="228600" y="1432520"/>
            <a:ext cx="8610600" cy="4876800"/>
          </a:xfrm>
        </p:spPr>
        <p:txBody>
          <a:bodyPr/>
          <a:lstStyle/>
          <a:p>
            <a:pPr marL="0" indent="0" algn="ctr">
              <a:buNone/>
            </a:pPr>
            <a:r>
              <a:rPr lang="en-US" sz="4800" b="1" dirty="0">
                <a:solidFill>
                  <a:srgbClr val="0000FF"/>
                </a:solidFill>
              </a:rPr>
              <a:t>Data-centric</a:t>
            </a:r>
          </a:p>
          <a:p>
            <a:pPr algn="ctr"/>
            <a:endParaRPr lang="en-US" sz="4800" b="1" dirty="0">
              <a:solidFill>
                <a:srgbClr val="0000FF"/>
              </a:solidFill>
            </a:endParaRPr>
          </a:p>
          <a:p>
            <a:pPr marL="0" indent="0" algn="ctr">
              <a:buNone/>
            </a:pPr>
            <a:r>
              <a:rPr lang="en-US" sz="4800" b="1" dirty="0">
                <a:solidFill>
                  <a:srgbClr val="0000FF"/>
                </a:solidFill>
              </a:rPr>
              <a:t>Data-driven</a:t>
            </a:r>
          </a:p>
          <a:p>
            <a:pPr marL="0" indent="0" algn="ctr">
              <a:buNone/>
            </a:pPr>
            <a:endParaRPr lang="en-US" sz="4800" b="1" dirty="0">
              <a:solidFill>
                <a:srgbClr val="0000FF"/>
              </a:solidFill>
            </a:endParaRPr>
          </a:p>
          <a:p>
            <a:pPr marL="0" indent="0" algn="ctr">
              <a:buNone/>
            </a:pPr>
            <a:r>
              <a:rPr lang="en-US" sz="4800" b="1" dirty="0">
                <a:solidFill>
                  <a:srgbClr val="0000FF"/>
                </a:solidFill>
              </a:rPr>
              <a:t>Data-aware</a:t>
            </a:r>
          </a:p>
        </p:txBody>
      </p:sp>
      <p:sp>
        <p:nvSpPr>
          <p:cNvPr id="4" name="Slide Number Placeholder 3">
            <a:extLst>
              <a:ext uri="{FF2B5EF4-FFF2-40B4-BE49-F238E27FC236}">
                <a16:creationId xmlns:a16="http://schemas.microsoft.com/office/drawing/2014/main" id="{1FCD387B-E70B-6A4A-BE99-B968136C01F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254078709"/>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Revisit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96A6595C-436B-B546-8CE9-DFF850FBB246}"/>
              </a:ext>
            </a:extLst>
          </p:cNvPr>
          <p:cNvSpPr txBox="1"/>
          <p:nvPr/>
        </p:nvSpPr>
        <p:spPr>
          <a:xfrm>
            <a:off x="2195736" y="5805264"/>
            <a:ext cx="479330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step by step</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2839420221"/>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4F852-247E-8E45-911F-917B88B448CC}"/>
              </a:ext>
            </a:extLst>
          </p:cNvPr>
          <p:cNvSpPr>
            <a:spLocks noGrp="1"/>
          </p:cNvSpPr>
          <p:nvPr>
            <p:ph type="title"/>
          </p:nvPr>
        </p:nvSpPr>
        <p:spPr>
          <a:xfrm>
            <a:off x="228600" y="152400"/>
            <a:ext cx="8879904" cy="1066800"/>
          </a:xfrm>
        </p:spPr>
        <p:txBody>
          <a:bodyPr/>
          <a:lstStyle/>
          <a:p>
            <a:r>
              <a:rPr lang="en-US" sz="3400" dirty="0"/>
              <a:t>A Blueprint for Fundamentally Better Architectures</a:t>
            </a:r>
          </a:p>
        </p:txBody>
      </p:sp>
      <p:sp>
        <p:nvSpPr>
          <p:cNvPr id="3" name="Content Placeholder 2">
            <a:extLst>
              <a:ext uri="{FF2B5EF4-FFF2-40B4-BE49-F238E27FC236}">
                <a16:creationId xmlns:a16="http://schemas.microsoft.com/office/drawing/2014/main" id="{33D775C0-662F-E944-BE80-00AD35D75816}"/>
              </a:ext>
            </a:extLst>
          </p:cNvPr>
          <p:cNvSpPr>
            <a:spLocks noGrp="1"/>
          </p:cNvSpPr>
          <p:nvPr>
            <p:ph idx="1"/>
          </p:nvPr>
        </p:nvSpPr>
        <p:spPr>
          <a:xfrm>
            <a:off x="228600" y="1052736"/>
            <a:ext cx="8610600" cy="5195664"/>
          </a:xfrm>
        </p:spPr>
        <p:txBody>
          <a:bodyPr/>
          <a:lstStyle/>
          <a:p>
            <a:r>
              <a:rPr lang="en-US" sz="2000" dirty="0"/>
              <a:t>Onur Mutlu,</a:t>
            </a:r>
            <a:br>
              <a:rPr lang="en-US" sz="2000" dirty="0"/>
            </a:br>
            <a:r>
              <a:rPr lang="en-US" sz="2000" b="1" dirty="0">
                <a:solidFill>
                  <a:srgbClr val="0000FF"/>
                </a:solidFill>
                <a:hlinkClick r:id="rId2">
                  <a:extLst>
                    <a:ext uri="{A12FA001-AC4F-418D-AE19-62706E023703}">
                      <ahyp:hlinkClr xmlns:ahyp="http://schemas.microsoft.com/office/drawing/2018/hyperlinkcolor" val="tx"/>
                    </a:ext>
                  </a:extLst>
                </a:hlinkClick>
              </a:rPr>
              <a:t>"Intelligent Architectures for Intelligent Computing Systems"</a:t>
            </a:r>
            <a:br>
              <a:rPr lang="en-US" sz="2000" dirty="0"/>
            </a:br>
            <a:r>
              <a:rPr lang="en-US" sz="2000" i="1" dirty="0"/>
              <a:t>Invited Paper in Proceedings of the </a:t>
            </a:r>
            <a:r>
              <a:rPr lang="en-US" sz="2000" i="1" dirty="0">
                <a:hlinkClick r:id="rId3"/>
              </a:rPr>
              <a:t>Design, Automation, and Test in Europe Conference</a:t>
            </a:r>
            <a:r>
              <a:rPr lang="en-US" sz="2000" i="1" dirty="0"/>
              <a:t> (</a:t>
            </a:r>
            <a:r>
              <a:rPr lang="en-US" sz="2000" b="1" i="1" dirty="0"/>
              <a:t>DATE</a:t>
            </a:r>
            <a:r>
              <a:rPr lang="en-US" sz="2000" i="1" dirty="0"/>
              <a:t>)</a:t>
            </a:r>
            <a:r>
              <a:rPr lang="en-US" sz="2000" dirty="0"/>
              <a:t>, Virtual, February 2021.</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a:t>
            </a:r>
            <a:br>
              <a:rPr lang="en-US" sz="2000" dirty="0"/>
            </a:br>
            <a:r>
              <a:rPr lang="en-US" sz="2000" dirty="0"/>
              <a:t>[</a:t>
            </a:r>
            <a:r>
              <a:rPr lang="en-US" sz="2000" dirty="0">
                <a:hlinkClick r:id="rId6"/>
              </a:rPr>
              <a:t>IEDM Tutorial Slides (pptx)</a:t>
            </a:r>
            <a:r>
              <a:rPr lang="en-US" sz="2000" dirty="0"/>
              <a:t> </a:t>
            </a:r>
            <a:r>
              <a:rPr lang="en-US" sz="2000" dirty="0">
                <a:hlinkClick r:id="rId7"/>
              </a:rPr>
              <a:t>(pdf)</a:t>
            </a:r>
            <a:r>
              <a:rPr lang="en-US" sz="2000" dirty="0"/>
              <a:t>]</a:t>
            </a:r>
            <a:br>
              <a:rPr lang="en-US" sz="2000" dirty="0"/>
            </a:br>
            <a:r>
              <a:rPr lang="en-US" sz="2000" dirty="0"/>
              <a:t>[</a:t>
            </a:r>
            <a:r>
              <a:rPr lang="en-US" sz="2000" dirty="0">
                <a:hlinkClick r:id="rId8"/>
              </a:rPr>
              <a:t>Short DATE Talk Video</a:t>
            </a:r>
            <a:r>
              <a:rPr lang="en-US" sz="2000" dirty="0"/>
              <a:t> (11 minutes)]</a:t>
            </a:r>
            <a:br>
              <a:rPr lang="en-US" sz="2000" dirty="0"/>
            </a:br>
            <a:r>
              <a:rPr lang="en-US" sz="2000" dirty="0"/>
              <a:t>[</a:t>
            </a:r>
            <a:r>
              <a:rPr lang="en-US" sz="2000" dirty="0">
                <a:hlinkClick r:id="rId9"/>
              </a:rPr>
              <a:t>Longer IEDM Tutorial Video</a:t>
            </a:r>
            <a:r>
              <a:rPr lang="en-US" sz="2000" dirty="0"/>
              <a:t> (1 </a:t>
            </a:r>
            <a:r>
              <a:rPr lang="en-US" sz="2000" dirty="0" err="1"/>
              <a:t>hr</a:t>
            </a:r>
            <a:r>
              <a:rPr lang="en-US" sz="2000" dirty="0"/>
              <a:t> 51 minutes)]</a:t>
            </a:r>
          </a:p>
          <a:p>
            <a:endParaRPr lang="en-US" sz="2000" dirty="0"/>
          </a:p>
        </p:txBody>
      </p:sp>
      <p:sp>
        <p:nvSpPr>
          <p:cNvPr id="4" name="Slide Number Placeholder 3">
            <a:extLst>
              <a:ext uri="{FF2B5EF4-FFF2-40B4-BE49-F238E27FC236}">
                <a16:creationId xmlns:a16="http://schemas.microsoft.com/office/drawing/2014/main" id="{A902EC93-2093-4A4C-9A55-4B63386A8DC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4A91863D-16AC-D747-BA17-510BFEEF04EF}"/>
              </a:ext>
            </a:extLst>
          </p:cNvPr>
          <p:cNvPicPr>
            <a:picLocks noChangeAspect="1"/>
          </p:cNvPicPr>
          <p:nvPr/>
        </p:nvPicPr>
        <p:blipFill>
          <a:blip r:embed="rId10"/>
          <a:stretch>
            <a:fillRect/>
          </a:stretch>
        </p:blipFill>
        <p:spPr>
          <a:xfrm>
            <a:off x="0" y="4399550"/>
            <a:ext cx="9144000" cy="1549730"/>
          </a:xfrm>
          <a:prstGeom prst="rect">
            <a:avLst/>
          </a:prstGeom>
        </p:spPr>
      </p:pic>
    </p:spTree>
    <p:extLst>
      <p:ext uri="{BB962C8B-B14F-4D97-AF65-F5344CB8AC3E}">
        <p14:creationId xmlns:p14="http://schemas.microsoft.com/office/powerpoint/2010/main" val="2595209906"/>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B37CB-A115-C448-B0F3-4AE5B1D4F2A6}"/>
              </a:ext>
            </a:extLst>
          </p:cNvPr>
          <p:cNvSpPr>
            <a:spLocks noGrp="1"/>
          </p:cNvSpPr>
          <p:nvPr>
            <p:ph type="ctrTitle"/>
          </p:nvPr>
        </p:nvSpPr>
        <p:spPr>
          <a:xfrm>
            <a:off x="685800" y="1460376"/>
            <a:ext cx="7924800" cy="1752600"/>
          </a:xfrm>
        </p:spPr>
        <p:txBody>
          <a:bodyPr/>
          <a:lstStyle/>
          <a:p>
            <a:pPr algn="ctr"/>
            <a:r>
              <a:rPr lang="en-US" dirty="0"/>
              <a:t>Data-Centric (Memory-Centric) Architectures</a:t>
            </a:r>
          </a:p>
        </p:txBody>
      </p:sp>
      <p:sp>
        <p:nvSpPr>
          <p:cNvPr id="3" name="Subtitle 2">
            <a:extLst>
              <a:ext uri="{FF2B5EF4-FFF2-40B4-BE49-F238E27FC236}">
                <a16:creationId xmlns:a16="http://schemas.microsoft.com/office/drawing/2014/main" id="{BC037863-551C-F043-BB62-20787BDBDA76}"/>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8B6EBD97-92C3-8040-ABAF-8E7431A02732}"/>
              </a:ext>
            </a:extLst>
          </p:cNvPr>
          <p:cNvSpPr>
            <a:spLocks noGrp="1"/>
          </p:cNvSpPr>
          <p:nvPr>
            <p:ph type="sldNum" sz="quarter" idx="12"/>
          </p:nvPr>
        </p:nvSpPr>
        <p:spPr/>
        <p:txBody>
          <a:bodyPr/>
          <a:lstStyle/>
          <a:p>
            <a:fld id="{7341D3D9-3FE8-4025-BF66-8DAB1ABB951F}" type="slidenum">
              <a:rPr lang="en-US" altLang="en-US" smtClean="0">
                <a:solidFill>
                  <a:srgbClr val="000000"/>
                </a:solidFill>
              </a:rPr>
              <a:pPr/>
              <a:t>44</a:t>
            </a:fld>
            <a:endParaRPr lang="en-US" altLang="en-US">
              <a:solidFill>
                <a:srgbClr val="000000"/>
              </a:solidFill>
            </a:endParaRPr>
          </a:p>
        </p:txBody>
      </p:sp>
    </p:spTree>
    <p:extLst>
      <p:ext uri="{BB962C8B-B14F-4D97-AF65-F5344CB8AC3E}">
        <p14:creationId xmlns:p14="http://schemas.microsoft.com/office/powerpoint/2010/main" val="611465672"/>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A36DD-E071-084E-A698-25D80E2E22EA}"/>
              </a:ext>
            </a:extLst>
          </p:cNvPr>
          <p:cNvSpPr>
            <a:spLocks noGrp="1"/>
          </p:cNvSpPr>
          <p:nvPr>
            <p:ph type="title"/>
          </p:nvPr>
        </p:nvSpPr>
        <p:spPr/>
        <p:txBody>
          <a:bodyPr/>
          <a:lstStyle/>
          <a:p>
            <a:r>
              <a:rPr lang="en-US" dirty="0"/>
              <a:t>Data-Centric Architectures: Properties</a:t>
            </a:r>
          </a:p>
        </p:txBody>
      </p:sp>
      <p:sp>
        <p:nvSpPr>
          <p:cNvPr id="3" name="Content Placeholder 2">
            <a:extLst>
              <a:ext uri="{FF2B5EF4-FFF2-40B4-BE49-F238E27FC236}">
                <a16:creationId xmlns:a16="http://schemas.microsoft.com/office/drawing/2014/main" id="{B14915FF-65F1-9148-84F8-D897101D7352}"/>
              </a:ext>
            </a:extLst>
          </p:cNvPr>
          <p:cNvSpPr>
            <a:spLocks noGrp="1"/>
          </p:cNvSpPr>
          <p:nvPr>
            <p:ph idx="1"/>
          </p:nvPr>
        </p:nvSpPr>
        <p:spPr>
          <a:xfrm>
            <a:off x="228600" y="1124744"/>
            <a:ext cx="8807896" cy="5123656"/>
          </a:xfrm>
        </p:spPr>
        <p:txBody>
          <a:bodyPr/>
          <a:lstStyle/>
          <a:p>
            <a:r>
              <a:rPr lang="en-US" b="1" dirty="0">
                <a:solidFill>
                  <a:srgbClr val="0000FF"/>
                </a:solidFill>
              </a:rPr>
              <a:t>Process data where it resides </a:t>
            </a:r>
            <a:r>
              <a:rPr lang="en-US" dirty="0">
                <a:solidFill>
                  <a:srgbClr val="0000FF"/>
                </a:solidFill>
              </a:rPr>
              <a:t>(where it makes sense)</a:t>
            </a:r>
          </a:p>
          <a:p>
            <a:pPr lvl="1"/>
            <a:r>
              <a:rPr lang="en-US" dirty="0"/>
              <a:t>Processing in and near memory &amp; sensor structures</a:t>
            </a:r>
          </a:p>
          <a:p>
            <a:pPr marL="0" indent="0">
              <a:buNone/>
            </a:pPr>
            <a:endParaRPr lang="en-US" b="1" dirty="0">
              <a:solidFill>
                <a:srgbClr val="0000FF"/>
              </a:solidFill>
            </a:endParaRPr>
          </a:p>
          <a:p>
            <a:pPr marL="0" indent="0">
              <a:buNone/>
            </a:pPr>
            <a:endParaRPr lang="en-US" b="1" dirty="0">
              <a:solidFill>
                <a:srgbClr val="0000FF"/>
              </a:solidFill>
            </a:endParaRPr>
          </a:p>
          <a:p>
            <a:r>
              <a:rPr lang="en-US" b="1" dirty="0">
                <a:solidFill>
                  <a:srgbClr val="0000FF"/>
                </a:solidFill>
              </a:rPr>
              <a:t>Low-latency &amp; low-energy data access</a:t>
            </a:r>
          </a:p>
          <a:p>
            <a:pPr marL="344487" lvl="1" indent="0">
              <a:buNone/>
            </a:pPr>
            <a:endParaRPr lang="en-US" dirty="0"/>
          </a:p>
          <a:p>
            <a:pPr marL="344487" lvl="1" indent="0">
              <a:buNone/>
            </a:pPr>
            <a:endParaRPr lang="en-US" dirty="0"/>
          </a:p>
          <a:p>
            <a:r>
              <a:rPr lang="en-US" b="1" dirty="0">
                <a:solidFill>
                  <a:srgbClr val="0000FF"/>
                </a:solidFill>
              </a:rPr>
              <a:t>Low-cost data storage &amp; processing</a:t>
            </a:r>
          </a:p>
          <a:p>
            <a:pPr lvl="1"/>
            <a:r>
              <a:rPr lang="en-US" dirty="0"/>
              <a:t>High capacity memory at low cost: hybrid memory, compression</a:t>
            </a:r>
          </a:p>
          <a:p>
            <a:pPr lvl="1"/>
            <a:endParaRPr lang="en-US" dirty="0"/>
          </a:p>
          <a:p>
            <a:r>
              <a:rPr lang="en-US" b="1" dirty="0">
                <a:solidFill>
                  <a:srgbClr val="0000FF"/>
                </a:solidFill>
              </a:rPr>
              <a:t>Intelligent data management</a:t>
            </a:r>
          </a:p>
          <a:p>
            <a:pPr lvl="1"/>
            <a:r>
              <a:rPr lang="en-US" dirty="0"/>
              <a:t>Intelligent controllers handling robustness, security, cost, perf.</a:t>
            </a:r>
          </a:p>
          <a:p>
            <a:endParaRPr lang="en-US" dirty="0"/>
          </a:p>
        </p:txBody>
      </p:sp>
      <p:sp>
        <p:nvSpPr>
          <p:cNvPr id="4" name="Slide Number Placeholder 3">
            <a:extLst>
              <a:ext uri="{FF2B5EF4-FFF2-40B4-BE49-F238E27FC236}">
                <a16:creationId xmlns:a16="http://schemas.microsoft.com/office/drawing/2014/main" id="{0F1F47AA-F773-7243-876F-B38D973B454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AutoShape 25">
            <a:extLst>
              <a:ext uri="{FF2B5EF4-FFF2-40B4-BE49-F238E27FC236}">
                <a16:creationId xmlns:a16="http://schemas.microsoft.com/office/drawing/2014/main" id="{F2DDA778-26A3-A449-9FF9-F9A4D7854DF7}"/>
              </a:ext>
            </a:extLst>
          </p:cNvPr>
          <p:cNvSpPr>
            <a:spLocks noChangeArrowheads="1"/>
          </p:cNvSpPr>
          <p:nvPr/>
        </p:nvSpPr>
        <p:spPr bwMode="auto">
          <a:xfrm>
            <a:off x="539552" y="1124744"/>
            <a:ext cx="7920880" cy="480566"/>
          </a:xfrm>
          <a:prstGeom prst="roundRect">
            <a:avLst>
              <a:gd name="adj" fmla="val 16667"/>
            </a:avLst>
          </a:prstGeom>
          <a:noFill/>
          <a:ln w="79375">
            <a:solidFill>
              <a:srgbClr val="8C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124968380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B37CB-A115-C448-B0F3-4AE5B1D4F2A6}"/>
              </a:ext>
            </a:extLst>
          </p:cNvPr>
          <p:cNvSpPr>
            <a:spLocks noGrp="1"/>
          </p:cNvSpPr>
          <p:nvPr>
            <p:ph type="ctrTitle"/>
          </p:nvPr>
        </p:nvSpPr>
        <p:spPr>
          <a:xfrm>
            <a:off x="685800" y="1484784"/>
            <a:ext cx="7924800" cy="1752600"/>
          </a:xfrm>
        </p:spPr>
        <p:txBody>
          <a:bodyPr/>
          <a:lstStyle/>
          <a:p>
            <a:r>
              <a:rPr lang="en-US" dirty="0"/>
              <a:t>Processing Data </a:t>
            </a:r>
            <a:br>
              <a:rPr lang="en-US" dirty="0"/>
            </a:br>
            <a:r>
              <a:rPr lang="en-US" dirty="0"/>
              <a:t>	        Where It Makes Sense</a:t>
            </a:r>
          </a:p>
        </p:txBody>
      </p:sp>
      <p:sp>
        <p:nvSpPr>
          <p:cNvPr id="3" name="Subtitle 2">
            <a:extLst>
              <a:ext uri="{FF2B5EF4-FFF2-40B4-BE49-F238E27FC236}">
                <a16:creationId xmlns:a16="http://schemas.microsoft.com/office/drawing/2014/main" id="{BC037863-551C-F043-BB62-20787BDBDA76}"/>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8B6EBD97-92C3-8040-ABAF-8E7431A0273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434413268"/>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6E630-A1E5-804C-A757-BA15C2E67AA0}"/>
              </a:ext>
            </a:extLst>
          </p:cNvPr>
          <p:cNvSpPr>
            <a:spLocks noGrp="1"/>
          </p:cNvSpPr>
          <p:nvPr>
            <p:ph type="title"/>
          </p:nvPr>
        </p:nvSpPr>
        <p:spPr>
          <a:xfrm>
            <a:off x="228600" y="152400"/>
            <a:ext cx="9372600" cy="884238"/>
          </a:xfrm>
        </p:spPr>
        <p:txBody>
          <a:bodyPr/>
          <a:lstStyle/>
          <a:p>
            <a:r>
              <a:rPr lang="en-US" dirty="0">
                <a:solidFill>
                  <a:srgbClr val="006633"/>
                </a:solidFill>
                <a:ea typeface="ＭＳ Ｐゴシック" charset="0"/>
              </a:rPr>
              <a:t>Process Data Where It Makes Sense </a:t>
            </a:r>
            <a:endParaRPr lang="en-US" sz="3600" dirty="0"/>
          </a:p>
        </p:txBody>
      </p:sp>
      <p:sp>
        <p:nvSpPr>
          <p:cNvPr id="3" name="Slide Number Placeholder 2">
            <a:extLst>
              <a:ext uri="{FF2B5EF4-FFF2-40B4-BE49-F238E27FC236}">
                <a16:creationId xmlns:a16="http://schemas.microsoft.com/office/drawing/2014/main" id="{78AEBD90-9301-6C4A-BC8C-2EDBB0E5DDF3}"/>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E6ABE56-5E07-4208-997F-19E78ED34494}"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47</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pic>
        <p:nvPicPr>
          <p:cNvPr id="277506" name="Picture 2" descr="Apple announces M1 Ultra with 20-core CPU and 64-core GPU">
            <a:extLst>
              <a:ext uri="{FF2B5EF4-FFF2-40B4-BE49-F238E27FC236}">
                <a16:creationId xmlns:a16="http://schemas.microsoft.com/office/drawing/2014/main" id="{39E66091-2514-8942-B762-7B5B63853B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36637"/>
            <a:ext cx="9144000" cy="51355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B2F3789-731D-3743-920B-1975EC699A4D}"/>
              </a:ext>
            </a:extLst>
          </p:cNvPr>
          <p:cNvSpPr txBox="1"/>
          <p:nvPr/>
        </p:nvSpPr>
        <p:spPr>
          <a:xfrm>
            <a:off x="1932065" y="6566356"/>
            <a:ext cx="5203669" cy="21544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https://</a:t>
            </a:r>
            <a:r>
              <a:rPr kumimoji="0" lang="en-US" sz="8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www.gsmarena.com</a:t>
            </a:r>
            <a:r>
              <a:rPr kumimoji="0" lang="en-US" sz="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/apple_announces_m1_ultra_with_20core_cpu_and_64core_gpu-news-53481.php</a:t>
            </a:r>
          </a:p>
        </p:txBody>
      </p:sp>
      <p:sp>
        <p:nvSpPr>
          <p:cNvPr id="6" name="Rectangle 39">
            <a:extLst>
              <a:ext uri="{FF2B5EF4-FFF2-40B4-BE49-F238E27FC236}">
                <a16:creationId xmlns:a16="http://schemas.microsoft.com/office/drawing/2014/main" id="{F3942E71-DCB7-734B-AA89-8B7623663BCA}"/>
              </a:ext>
            </a:extLst>
          </p:cNvPr>
          <p:cNvSpPr>
            <a:spLocks noChangeArrowheads="1"/>
          </p:cNvSpPr>
          <p:nvPr/>
        </p:nvSpPr>
        <p:spPr bwMode="auto">
          <a:xfrm rot="5400000">
            <a:off x="1189528" y="2921226"/>
            <a:ext cx="3900363" cy="1375647"/>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 name="Rectangle 39">
            <a:extLst>
              <a:ext uri="{FF2B5EF4-FFF2-40B4-BE49-F238E27FC236}">
                <a16:creationId xmlns:a16="http://schemas.microsoft.com/office/drawing/2014/main" id="{5542B0FB-0C7F-4D40-80A7-3CAD0B7D5996}"/>
              </a:ext>
            </a:extLst>
          </p:cNvPr>
          <p:cNvSpPr>
            <a:spLocks noChangeArrowheads="1"/>
          </p:cNvSpPr>
          <p:nvPr/>
        </p:nvSpPr>
        <p:spPr bwMode="auto">
          <a:xfrm rot="5400000">
            <a:off x="4044671" y="2921226"/>
            <a:ext cx="3900363" cy="1375647"/>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5" name="TextBox 4">
            <a:extLst>
              <a:ext uri="{FF2B5EF4-FFF2-40B4-BE49-F238E27FC236}">
                <a16:creationId xmlns:a16="http://schemas.microsoft.com/office/drawing/2014/main" id="{05FAF078-3519-72EE-F756-8F1AAF73B425}"/>
              </a:ext>
            </a:extLst>
          </p:cNvPr>
          <p:cNvSpPr txBox="1"/>
          <p:nvPr/>
        </p:nvSpPr>
        <p:spPr>
          <a:xfrm>
            <a:off x="3048000" y="6140130"/>
            <a:ext cx="2933816" cy="33855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432FF"/>
                </a:solidFill>
                <a:effectLst/>
                <a:uLnTx/>
                <a:uFillTx/>
                <a:latin typeface="Arial" panose="020B0604020202020204" pitchFamily="34" charset="0"/>
                <a:ea typeface="ＭＳ Ｐゴシック" panose="020B0600070205080204" pitchFamily="34" charset="-128"/>
                <a:cs typeface="+mn-cs"/>
              </a:rPr>
              <a:t>Apple M1 Ultra System (2022)</a:t>
            </a:r>
          </a:p>
        </p:txBody>
      </p:sp>
      <p:sp>
        <p:nvSpPr>
          <p:cNvPr id="8" name="TextBox 7">
            <a:extLst>
              <a:ext uri="{FF2B5EF4-FFF2-40B4-BE49-F238E27FC236}">
                <a16:creationId xmlns:a16="http://schemas.microsoft.com/office/drawing/2014/main" id="{A2A1C5B9-D3CC-6035-D80C-A166B5BD945F}"/>
              </a:ext>
            </a:extLst>
          </p:cNvPr>
          <p:cNvSpPr txBox="1"/>
          <p:nvPr/>
        </p:nvSpPr>
        <p:spPr>
          <a:xfrm>
            <a:off x="2615830" y="5609553"/>
            <a:ext cx="86433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A00"/>
                </a:solidFill>
                <a:effectLst/>
                <a:uLnTx/>
                <a:uFillTx/>
                <a:latin typeface="Arial" panose="020B0604020202020204" pitchFamily="34" charset="0"/>
                <a:ea typeface="ＭＳ Ｐゴシック" panose="020B0600070205080204" pitchFamily="34" charset="-128"/>
                <a:cs typeface="+mn-cs"/>
              </a:rPr>
              <a:t>DRAM</a:t>
            </a:r>
          </a:p>
        </p:txBody>
      </p:sp>
      <p:sp>
        <p:nvSpPr>
          <p:cNvPr id="10" name="TextBox 9">
            <a:extLst>
              <a:ext uri="{FF2B5EF4-FFF2-40B4-BE49-F238E27FC236}">
                <a16:creationId xmlns:a16="http://schemas.microsoft.com/office/drawing/2014/main" id="{EFC8947E-A616-D75A-85A7-B17561B4DB64}"/>
              </a:ext>
            </a:extLst>
          </p:cNvPr>
          <p:cNvSpPr txBox="1"/>
          <p:nvPr/>
        </p:nvSpPr>
        <p:spPr>
          <a:xfrm>
            <a:off x="5562682" y="5617106"/>
            <a:ext cx="86433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A00"/>
                </a:solidFill>
                <a:effectLst/>
                <a:uLnTx/>
                <a:uFillTx/>
                <a:latin typeface="Arial" panose="020B0604020202020204" pitchFamily="34" charset="0"/>
                <a:ea typeface="ＭＳ Ｐゴシック" panose="020B0600070205080204" pitchFamily="34" charset="-128"/>
                <a:cs typeface="+mn-cs"/>
              </a:rPr>
              <a:t>DRAM</a:t>
            </a:r>
          </a:p>
        </p:txBody>
      </p:sp>
      <p:sp>
        <p:nvSpPr>
          <p:cNvPr id="11" name="TextBox 10">
            <a:extLst>
              <a:ext uri="{FF2B5EF4-FFF2-40B4-BE49-F238E27FC236}">
                <a16:creationId xmlns:a16="http://schemas.microsoft.com/office/drawing/2014/main" id="{773E168C-9134-1C6E-4F85-8F2B609395F6}"/>
              </a:ext>
            </a:extLst>
          </p:cNvPr>
          <p:cNvSpPr txBox="1"/>
          <p:nvPr/>
        </p:nvSpPr>
        <p:spPr>
          <a:xfrm>
            <a:off x="4122255" y="5263143"/>
            <a:ext cx="890052" cy="646331"/>
          </a:xfrm>
          <a:prstGeom prst="rect">
            <a:avLst/>
          </a:prstGeom>
          <a:noFill/>
        </p:spPr>
        <p:txBody>
          <a:bodyPr wrap="non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DFF"/>
                </a:solidFill>
                <a:effectLst/>
                <a:uLnTx/>
                <a:uFillTx/>
                <a:latin typeface="Arial" panose="020B0604020202020204" pitchFamily="34" charset="0"/>
                <a:ea typeface="ＭＳ Ｐゴシック" panose="020B0600070205080204" pitchFamily="34" charset="-128"/>
                <a:cs typeface="+mn-cs"/>
              </a:rPr>
              <a:t>A lot of</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FDFF"/>
                </a:solidFill>
                <a:effectLst/>
                <a:uLnTx/>
                <a:uFillTx/>
                <a:latin typeface="Arial" panose="020B0604020202020204" pitchFamily="34" charset="0"/>
                <a:ea typeface="ＭＳ Ｐゴシック" panose="020B0600070205080204" pitchFamily="34" charset="-128"/>
                <a:cs typeface="+mn-cs"/>
              </a:rPr>
              <a:t>SRAM</a:t>
            </a:r>
          </a:p>
        </p:txBody>
      </p:sp>
      <p:sp>
        <p:nvSpPr>
          <p:cNvPr id="9" name="Rectangle 39">
            <a:extLst>
              <a:ext uri="{FF2B5EF4-FFF2-40B4-BE49-F238E27FC236}">
                <a16:creationId xmlns:a16="http://schemas.microsoft.com/office/drawing/2014/main" id="{007D205A-1318-551D-5272-8115998B1255}"/>
              </a:ext>
            </a:extLst>
          </p:cNvPr>
          <p:cNvSpPr>
            <a:spLocks noChangeArrowheads="1"/>
          </p:cNvSpPr>
          <p:nvPr/>
        </p:nvSpPr>
        <p:spPr bwMode="auto">
          <a:xfrm rot="5400000">
            <a:off x="-746620" y="2472860"/>
            <a:ext cx="3900363" cy="2272379"/>
          </a:xfrm>
          <a:prstGeom prst="rect">
            <a:avLst/>
          </a:prstGeom>
          <a:noFill/>
          <a:ln w="508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2" name="Rectangle 39">
            <a:extLst>
              <a:ext uri="{FF2B5EF4-FFF2-40B4-BE49-F238E27FC236}">
                <a16:creationId xmlns:a16="http://schemas.microsoft.com/office/drawing/2014/main" id="{3662BFAB-2D15-A3C2-7D02-D2FB2B6A3B5D}"/>
              </a:ext>
            </a:extLst>
          </p:cNvPr>
          <p:cNvSpPr>
            <a:spLocks noChangeArrowheads="1"/>
          </p:cNvSpPr>
          <p:nvPr/>
        </p:nvSpPr>
        <p:spPr bwMode="auto">
          <a:xfrm rot="5400000">
            <a:off x="6003240" y="2459876"/>
            <a:ext cx="3900364" cy="2298349"/>
          </a:xfrm>
          <a:prstGeom prst="rect">
            <a:avLst/>
          </a:prstGeom>
          <a:noFill/>
          <a:ln w="508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3" name="TextBox 12">
            <a:extLst>
              <a:ext uri="{FF2B5EF4-FFF2-40B4-BE49-F238E27FC236}">
                <a16:creationId xmlns:a16="http://schemas.microsoft.com/office/drawing/2014/main" id="{3D11B37C-D3AA-9992-83DB-6800B95039FA}"/>
              </a:ext>
            </a:extLst>
          </p:cNvPr>
          <p:cNvSpPr txBox="1"/>
          <p:nvPr/>
        </p:nvSpPr>
        <p:spPr>
          <a:xfrm>
            <a:off x="755576" y="5589240"/>
            <a:ext cx="99257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Storage</a:t>
            </a:r>
          </a:p>
        </p:txBody>
      </p:sp>
      <p:sp>
        <p:nvSpPr>
          <p:cNvPr id="14" name="TextBox 13">
            <a:extLst>
              <a:ext uri="{FF2B5EF4-FFF2-40B4-BE49-F238E27FC236}">
                <a16:creationId xmlns:a16="http://schemas.microsoft.com/office/drawing/2014/main" id="{79A0D39A-0DC5-90B4-0DBB-6BBA80E3CBFA}"/>
              </a:ext>
            </a:extLst>
          </p:cNvPr>
          <p:cNvSpPr txBox="1"/>
          <p:nvPr/>
        </p:nvSpPr>
        <p:spPr>
          <a:xfrm>
            <a:off x="7470117" y="5610646"/>
            <a:ext cx="99257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Storage</a:t>
            </a:r>
          </a:p>
        </p:txBody>
      </p:sp>
      <p:sp>
        <p:nvSpPr>
          <p:cNvPr id="15" name="Rectangle 39">
            <a:extLst>
              <a:ext uri="{FF2B5EF4-FFF2-40B4-BE49-F238E27FC236}">
                <a16:creationId xmlns:a16="http://schemas.microsoft.com/office/drawing/2014/main" id="{71AD81D4-F29E-78E6-F541-517C58C8DC66}"/>
              </a:ext>
            </a:extLst>
          </p:cNvPr>
          <p:cNvSpPr>
            <a:spLocks noChangeArrowheads="1"/>
          </p:cNvSpPr>
          <p:nvPr/>
        </p:nvSpPr>
        <p:spPr bwMode="auto">
          <a:xfrm rot="5400000">
            <a:off x="4317705" y="-3213695"/>
            <a:ext cx="534558" cy="9035225"/>
          </a:xfrm>
          <a:prstGeom prst="rect">
            <a:avLst/>
          </a:prstGeom>
          <a:noFill/>
          <a:ln w="50800">
            <a:solidFill>
              <a:srgbClr val="FFC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6" name="TextBox 15">
            <a:extLst>
              <a:ext uri="{FF2B5EF4-FFF2-40B4-BE49-F238E27FC236}">
                <a16:creationId xmlns:a16="http://schemas.microsoft.com/office/drawing/2014/main" id="{B793D85F-140C-F27C-6FA0-DFE552ECD580}"/>
              </a:ext>
            </a:extLst>
          </p:cNvPr>
          <p:cNvSpPr txBox="1"/>
          <p:nvPr/>
        </p:nvSpPr>
        <p:spPr>
          <a:xfrm>
            <a:off x="4104204" y="1108594"/>
            <a:ext cx="1031051"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C000"/>
                </a:solidFill>
                <a:effectLst/>
                <a:uLnTx/>
                <a:uFillTx/>
                <a:latin typeface="Arial" panose="020B0604020202020204" pitchFamily="34" charset="0"/>
                <a:ea typeface="ＭＳ Ｐゴシック" panose="020B0600070205080204" pitchFamily="34" charset="-128"/>
                <a:cs typeface="+mn-cs"/>
              </a:rPr>
              <a:t>Sensors</a:t>
            </a:r>
          </a:p>
        </p:txBody>
      </p:sp>
    </p:spTree>
    <p:extLst>
      <p:ext uri="{BB962C8B-B14F-4D97-AF65-F5344CB8AC3E}">
        <p14:creationId xmlns:p14="http://schemas.microsoft.com/office/powerpoint/2010/main" val="420471630"/>
      </p:ext>
    </p:extLst>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D0DC6A04-D80E-184D-BC07-63C1F510EF16}"/>
              </a:ext>
            </a:extLst>
          </p:cNvPr>
          <p:cNvSpPr>
            <a:spLocks noGrp="1"/>
          </p:cNvSpPr>
          <p:nvPr>
            <p:ph idx="1"/>
          </p:nvPr>
        </p:nvSpPr>
        <p:spPr>
          <a:xfrm>
            <a:off x="169011" y="936172"/>
            <a:ext cx="8894602" cy="5293805"/>
          </a:xfrm>
        </p:spPr>
        <p:txBody>
          <a:bodyPr/>
          <a:lstStyle/>
          <a:p>
            <a:r>
              <a:rPr lang="en-US" dirty="0"/>
              <a:t>Kautz, “</a:t>
            </a:r>
            <a:r>
              <a:rPr lang="en-US" dirty="0">
                <a:solidFill>
                  <a:srgbClr val="0000FF"/>
                </a:solidFill>
              </a:rPr>
              <a:t>Cellular Logic-in-Memory Arrays</a:t>
            </a:r>
            <a:r>
              <a:rPr lang="en-US" dirty="0"/>
              <a:t>”, IEEE TC 1969.</a:t>
            </a:r>
          </a:p>
        </p:txBody>
      </p:sp>
      <p:sp>
        <p:nvSpPr>
          <p:cNvPr id="8" name="TextBox 7">
            <a:extLst>
              <a:ext uri="{FF2B5EF4-FFF2-40B4-BE49-F238E27FC236}">
                <a16:creationId xmlns:a16="http://schemas.microsoft.com/office/drawing/2014/main" id="{B249EA16-0367-EB43-921A-3C42949CA66E}"/>
              </a:ext>
            </a:extLst>
          </p:cNvPr>
          <p:cNvSpPr txBox="1"/>
          <p:nvPr/>
        </p:nvSpPr>
        <p:spPr>
          <a:xfrm>
            <a:off x="3384816" y="6557759"/>
            <a:ext cx="2374368" cy="24622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FF"/>
                </a:solidFill>
                <a:effectLst/>
                <a:uLnTx/>
                <a:uFillTx/>
                <a:latin typeface="Calibri" panose="020F0502020204030204"/>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https://doi.org/10.1109/T-C.1969.222754</a:t>
            </a:r>
            <a:endParaRPr kumimoji="0" lang="en-US" sz="1000" b="0" i="0" u="none" strike="noStrike" kern="1200" cap="none" spc="0" normalizeH="0" baseline="0" noProof="0" dirty="0">
              <a:ln>
                <a:noFill/>
              </a:ln>
              <a:solidFill>
                <a:srgbClr val="0000FF"/>
              </a:solidFill>
              <a:effectLst/>
              <a:uLnTx/>
              <a:uFillTx/>
              <a:latin typeface="Calibri" panose="020F0502020204030204"/>
              <a:ea typeface="ＭＳ Ｐゴシック" panose="020B0600070205080204" pitchFamily="34" charset="-128"/>
              <a:cs typeface="+mn-cs"/>
            </a:endParaRPr>
          </a:p>
        </p:txBody>
      </p:sp>
      <p:pic>
        <p:nvPicPr>
          <p:cNvPr id="3" name="Picture 2">
            <a:extLst>
              <a:ext uri="{FF2B5EF4-FFF2-40B4-BE49-F238E27FC236}">
                <a16:creationId xmlns:a16="http://schemas.microsoft.com/office/drawing/2014/main" id="{628C4192-E29D-E24F-8502-741864FE95A5}"/>
              </a:ext>
            </a:extLst>
          </p:cNvPr>
          <p:cNvPicPr>
            <a:picLocks noChangeAspect="1"/>
          </p:cNvPicPr>
          <p:nvPr/>
        </p:nvPicPr>
        <p:blipFill>
          <a:blip r:embed="rId3"/>
          <a:stretch>
            <a:fillRect/>
          </a:stretch>
        </p:blipFill>
        <p:spPr>
          <a:xfrm>
            <a:off x="93840" y="1545034"/>
            <a:ext cx="7422488" cy="1614853"/>
          </a:xfrm>
          <a:prstGeom prst="rect">
            <a:avLst/>
          </a:prstGeom>
          <a:ln>
            <a:noFill/>
          </a:ln>
        </p:spPr>
      </p:pic>
      <p:pic>
        <p:nvPicPr>
          <p:cNvPr id="4" name="Picture 3">
            <a:extLst>
              <a:ext uri="{FF2B5EF4-FFF2-40B4-BE49-F238E27FC236}">
                <a16:creationId xmlns:a16="http://schemas.microsoft.com/office/drawing/2014/main" id="{415F294C-7C0D-9C40-83D9-362BA2329E1C}"/>
              </a:ext>
            </a:extLst>
          </p:cNvPr>
          <p:cNvPicPr>
            <a:picLocks noChangeAspect="1"/>
          </p:cNvPicPr>
          <p:nvPr/>
        </p:nvPicPr>
        <p:blipFill>
          <a:blip r:embed="rId4"/>
          <a:stretch>
            <a:fillRect/>
          </a:stretch>
        </p:blipFill>
        <p:spPr>
          <a:xfrm>
            <a:off x="750743" y="3159887"/>
            <a:ext cx="3821257" cy="3260576"/>
          </a:xfrm>
          <a:prstGeom prst="rect">
            <a:avLst/>
          </a:prstGeom>
          <a:ln>
            <a:noFill/>
          </a:ln>
        </p:spPr>
      </p:pic>
      <p:pic>
        <p:nvPicPr>
          <p:cNvPr id="5" name="Picture 4">
            <a:extLst>
              <a:ext uri="{FF2B5EF4-FFF2-40B4-BE49-F238E27FC236}">
                <a16:creationId xmlns:a16="http://schemas.microsoft.com/office/drawing/2014/main" id="{B83F4E44-82BE-F649-AE47-8490FABD910C}"/>
              </a:ext>
            </a:extLst>
          </p:cNvPr>
          <p:cNvPicPr>
            <a:picLocks noChangeAspect="1"/>
          </p:cNvPicPr>
          <p:nvPr/>
        </p:nvPicPr>
        <p:blipFill>
          <a:blip r:embed="rId5"/>
          <a:stretch>
            <a:fillRect/>
          </a:stretch>
        </p:blipFill>
        <p:spPr>
          <a:xfrm>
            <a:off x="5127130" y="3594249"/>
            <a:ext cx="3289819" cy="2460750"/>
          </a:xfrm>
          <a:prstGeom prst="rect">
            <a:avLst/>
          </a:prstGeom>
          <a:noFill/>
          <a:ln>
            <a:noFill/>
          </a:ln>
        </p:spPr>
      </p:pic>
      <p:sp>
        <p:nvSpPr>
          <p:cNvPr id="9" name="Title 1">
            <a:extLst>
              <a:ext uri="{FF2B5EF4-FFF2-40B4-BE49-F238E27FC236}">
                <a16:creationId xmlns:a16="http://schemas.microsoft.com/office/drawing/2014/main" id="{5EFFEB3E-E419-4F42-ACDC-B356AE150896}"/>
              </a:ext>
            </a:extLst>
          </p:cNvPr>
          <p:cNvSpPr>
            <a:spLocks noGrp="1"/>
          </p:cNvSpPr>
          <p:nvPr>
            <p:ph type="title"/>
          </p:nvPr>
        </p:nvSpPr>
        <p:spPr>
          <a:xfrm>
            <a:off x="228600" y="152400"/>
            <a:ext cx="8610600" cy="1066800"/>
          </a:xfrm>
        </p:spPr>
        <p:txBody>
          <a:bodyPr/>
          <a:lstStyle/>
          <a:p>
            <a:r>
              <a:rPr lang="en-US" dirty="0"/>
              <a:t>Processing in/near Memory: An Old Idea</a:t>
            </a:r>
          </a:p>
        </p:txBody>
      </p:sp>
    </p:spTree>
    <p:extLst>
      <p:ext uri="{BB962C8B-B14F-4D97-AF65-F5344CB8AC3E}">
        <p14:creationId xmlns:p14="http://schemas.microsoft.com/office/powerpoint/2010/main" val="457640188"/>
      </p:ext>
    </p:extLst>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92169-91D1-9547-8D20-ED078F3E578F}"/>
              </a:ext>
            </a:extLst>
          </p:cNvPr>
          <p:cNvSpPr>
            <a:spLocks noGrp="1"/>
          </p:cNvSpPr>
          <p:nvPr>
            <p:ph type="title"/>
          </p:nvPr>
        </p:nvSpPr>
        <p:spPr/>
        <p:txBody>
          <a:bodyPr/>
          <a:lstStyle/>
          <a:p>
            <a:r>
              <a:rPr lang="en-US" dirty="0"/>
              <a:t>Processing in/near Memory: An Old Idea</a:t>
            </a:r>
          </a:p>
        </p:txBody>
      </p:sp>
      <p:sp>
        <p:nvSpPr>
          <p:cNvPr id="3" name="Content Placeholder 2">
            <a:extLst>
              <a:ext uri="{FF2B5EF4-FFF2-40B4-BE49-F238E27FC236}">
                <a16:creationId xmlns:a16="http://schemas.microsoft.com/office/drawing/2014/main" id="{270ED294-5647-F94B-A57E-CA0F09C77014}"/>
              </a:ext>
            </a:extLst>
          </p:cNvPr>
          <p:cNvSpPr>
            <a:spLocks noGrp="1"/>
          </p:cNvSpPr>
          <p:nvPr>
            <p:ph idx="1"/>
          </p:nvPr>
        </p:nvSpPr>
        <p:spPr>
          <a:xfrm>
            <a:off x="228600" y="1219200"/>
            <a:ext cx="8610600" cy="5029200"/>
          </a:xfrm>
        </p:spPr>
        <p:txBody>
          <a:bodyPr/>
          <a:lstStyle/>
          <a:p>
            <a:r>
              <a:rPr lang="en-US" dirty="0"/>
              <a:t>Stone, “</a:t>
            </a:r>
            <a:r>
              <a:rPr lang="en-US" dirty="0">
                <a:solidFill>
                  <a:srgbClr val="0000FF"/>
                </a:solidFill>
              </a:rPr>
              <a:t>A Logic-in-Memory Computer,</a:t>
            </a:r>
            <a:r>
              <a:rPr lang="en-US" dirty="0"/>
              <a:t>” IEEE TC 1970.</a:t>
            </a:r>
          </a:p>
        </p:txBody>
      </p:sp>
      <p:sp>
        <p:nvSpPr>
          <p:cNvPr id="4" name="Slide Number Placeholder 3">
            <a:extLst>
              <a:ext uri="{FF2B5EF4-FFF2-40B4-BE49-F238E27FC236}">
                <a16:creationId xmlns:a16="http://schemas.microsoft.com/office/drawing/2014/main" id="{A832AF82-6637-2C44-8C3C-BCD2E1584B2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122" name="Picture 2" descr="https://lh4.googleusercontent.com/U1R3vifukrki6oE_6n0P6HEXhr0-6hnFc-YEWOmKgJErOZXD7VhesI797XMOeMxkM-noaFtXVfpS4SZ7WoDIcJ-N4M2SciBhN8Bh5H1JW9tYfXt6vybr78FdMyDrURzG_C9R2mlSuS8">
            <a:extLst>
              <a:ext uri="{FF2B5EF4-FFF2-40B4-BE49-F238E27FC236}">
                <a16:creationId xmlns:a16="http://schemas.microsoft.com/office/drawing/2014/main" id="{31087902-35DE-004D-94F5-7D884184D7E2}"/>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936" y="2259569"/>
            <a:ext cx="9144000" cy="34702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27DE9C9-2D44-EB4D-B6C3-44873EE82368}"/>
              </a:ext>
            </a:extLst>
          </p:cNvPr>
          <p:cNvSpPr txBox="1"/>
          <p:nvPr/>
        </p:nvSpPr>
        <p:spPr>
          <a:xfrm>
            <a:off x="1475656" y="6467135"/>
            <a:ext cx="6631944"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https://safari.ethz.ch/architecture/fall2020/lib/exe/fetch.php?media=stone_logic_in_memory_1970.pdf</a:t>
            </a:r>
            <a:r>
              <a:rPr kumimoji="0" lang="en-US" sz="1100" b="0"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695535859"/>
      </p:ext>
    </p:extLst>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In-Memory Computation Today?</a:t>
            </a:r>
          </a:p>
        </p:txBody>
      </p:sp>
      <p:sp>
        <p:nvSpPr>
          <p:cNvPr id="3" name="Content Placeholder 2"/>
          <p:cNvSpPr>
            <a:spLocks noGrp="1"/>
          </p:cNvSpPr>
          <p:nvPr>
            <p:ph idx="1"/>
          </p:nvPr>
        </p:nvSpPr>
        <p:spPr>
          <a:xfrm>
            <a:off x="228600" y="1219200"/>
            <a:ext cx="8915400" cy="5029200"/>
          </a:xfrm>
        </p:spPr>
        <p:txBody>
          <a:bodyPr/>
          <a:lstStyle/>
          <a:p>
            <a:r>
              <a:rPr lang="en-US" b="1" dirty="0">
                <a:solidFill>
                  <a:srgbClr val="FF0000"/>
                </a:solidFill>
              </a:rPr>
              <a:t>Huge problems with Memory Technology</a:t>
            </a:r>
          </a:p>
          <a:p>
            <a:pPr lvl="1"/>
            <a:r>
              <a:rPr lang="en-US" dirty="0">
                <a:solidFill>
                  <a:srgbClr val="0000FF"/>
                </a:solidFill>
              </a:rPr>
              <a:t>Memory technology scaling is not going well </a:t>
            </a:r>
            <a:r>
              <a:rPr lang="en-US" dirty="0">
                <a:solidFill>
                  <a:srgbClr val="0000FF"/>
                </a:solidFill>
                <a:sym typeface="Wingdings" pitchFamily="2" charset="2"/>
              </a:rPr>
              <a:t>(e.g., RowHammer)</a:t>
            </a:r>
            <a:endParaRPr lang="en-US" dirty="0">
              <a:solidFill>
                <a:srgbClr val="0000FF"/>
              </a:solidFill>
            </a:endParaRPr>
          </a:p>
          <a:p>
            <a:pPr lvl="1"/>
            <a:r>
              <a:rPr lang="en-US" dirty="0">
                <a:solidFill>
                  <a:srgbClr val="C00000"/>
                </a:solidFill>
                <a:sym typeface="Wingdings"/>
              </a:rPr>
              <a:t>Many scaling issues demand intelligence in memory</a:t>
            </a:r>
          </a:p>
          <a:p>
            <a:pPr marL="0" indent="0">
              <a:buNone/>
            </a:pPr>
            <a:endParaRPr lang="en-US" dirty="0">
              <a:solidFill>
                <a:srgbClr val="FF0000"/>
              </a:solidFill>
            </a:endParaRPr>
          </a:p>
          <a:p>
            <a:r>
              <a:rPr lang="en-US" b="1" dirty="0">
                <a:solidFill>
                  <a:srgbClr val="FF0000"/>
                </a:solidFill>
              </a:rPr>
              <a:t>Huge demand from Applications &amp; Systems</a:t>
            </a:r>
          </a:p>
          <a:p>
            <a:pPr lvl="1"/>
            <a:r>
              <a:rPr lang="en-US" dirty="0">
                <a:solidFill>
                  <a:srgbClr val="0000FF"/>
                </a:solidFill>
              </a:rPr>
              <a:t>Data access bottleneck</a:t>
            </a:r>
          </a:p>
          <a:p>
            <a:pPr lvl="1"/>
            <a:r>
              <a:rPr lang="en-US" dirty="0">
                <a:solidFill>
                  <a:srgbClr val="0000FF"/>
                </a:solidFill>
              </a:rPr>
              <a:t>Energy &amp; power bottlenecks</a:t>
            </a:r>
          </a:p>
          <a:p>
            <a:pPr lvl="1"/>
            <a:r>
              <a:rPr lang="en-US" dirty="0">
                <a:solidFill>
                  <a:srgbClr val="0000FF"/>
                </a:solidFill>
              </a:rPr>
              <a:t>Data movement energy dominates computation energy</a:t>
            </a:r>
          </a:p>
          <a:p>
            <a:pPr lvl="1"/>
            <a:r>
              <a:rPr lang="en-US" dirty="0">
                <a:solidFill>
                  <a:srgbClr val="0000FF"/>
                </a:solidFill>
              </a:rPr>
              <a:t>Need all at the same time: performance, energy, sustainability</a:t>
            </a:r>
          </a:p>
          <a:p>
            <a:pPr lvl="1"/>
            <a:r>
              <a:rPr lang="en-US" dirty="0">
                <a:solidFill>
                  <a:srgbClr val="C00000"/>
                </a:solidFill>
              </a:rPr>
              <a:t>We can improve all metrics by minimizing data movement</a:t>
            </a:r>
          </a:p>
          <a:p>
            <a:pPr lvl="1"/>
            <a:endParaRPr lang="en-US" dirty="0">
              <a:solidFill>
                <a:srgbClr val="0000FF"/>
              </a:solidFill>
            </a:endParaRPr>
          </a:p>
          <a:p>
            <a:r>
              <a:rPr lang="en-US" b="1" dirty="0">
                <a:solidFill>
                  <a:srgbClr val="FF0000"/>
                </a:solidFill>
              </a:rPr>
              <a:t>Designs are squeezed in the middle</a:t>
            </a:r>
          </a:p>
          <a:p>
            <a:pPr lvl="1"/>
            <a:endParaRPr lang="en-US" dirty="0">
              <a:solidFill>
                <a:srgbClr val="0000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9898873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239944" cy="1066800"/>
          </a:xfrm>
        </p:spPr>
        <p:txBody>
          <a:bodyPr/>
          <a:lstStyle/>
          <a:p>
            <a:r>
              <a:rPr lang="en-US" dirty="0"/>
              <a:t>Processing-in-Memory Landscape Today</a:t>
            </a:r>
            <a:endParaRPr lang="en-US" sz="3800" dirty="0"/>
          </a:p>
        </p:txBody>
      </p:sp>
      <p:sp>
        <p:nvSpPr>
          <p:cNvPr id="3" name="Content Placeholder 2"/>
          <p:cNvSpPr>
            <a:spLocks noGrp="1"/>
          </p:cNvSpPr>
          <p:nvPr>
            <p:ph idx="1"/>
          </p:nvPr>
        </p:nvSpPr>
        <p:spPr>
          <a:xfrm>
            <a:off x="228600" y="836712"/>
            <a:ext cx="8610600" cy="5193723"/>
          </a:xfrm>
        </p:spPr>
        <p:txBody>
          <a:bodyPr/>
          <a:lstStyle/>
          <a:p>
            <a:pPr marL="0" indent="0">
              <a:buNone/>
            </a:pPr>
            <a:endParaRPr lang="en-US" dirty="0">
              <a:solidFill>
                <a:srgbClr val="FF0000"/>
              </a:solidFill>
            </a:endParaRPr>
          </a:p>
          <a:p>
            <a:pPr marL="0" indent="0">
              <a:buNone/>
            </a:pPr>
            <a:endParaRPr lang="en-US" dirty="0">
              <a:solidFill>
                <a:srgbClr val="FF0000"/>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2"/>
          <a:stretch>
            <a:fillRect/>
          </a:stretch>
        </p:blipFill>
        <p:spPr>
          <a:xfrm>
            <a:off x="107504" y="1214512"/>
            <a:ext cx="7772400" cy="1422400"/>
          </a:xfrm>
          <a:prstGeom prst="rect">
            <a:avLst/>
          </a:prstGeom>
        </p:spPr>
      </p:pic>
      <p:pic>
        <p:nvPicPr>
          <p:cNvPr id="6" name="Picture 2" descr="http://www.extremetech.com/wp-content/uploads/2013/09/hybrid_memory_cube.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79712" y="1052736"/>
            <a:ext cx="5040560" cy="3619122"/>
          </a:xfrm>
          <a:prstGeom prst="rect">
            <a:avLst/>
          </a:prstGeom>
          <a:noFill/>
          <a:extLst>
            <a:ext uri="{909E8E84-426E-40dd-AFC4-6F175D3DCCD1}">
              <a14:hiddenFill xmlns:a14="http://schemas.microsoft.com/office/drawing/2010/main" xmlns="">
                <a:solidFill>
                  <a:srgbClr val="FFFFFF"/>
                </a:solidFill>
              </a14:hiddenFill>
            </a:ext>
          </a:extLst>
        </p:spPr>
      </p:pic>
      <p:pic>
        <p:nvPicPr>
          <p:cNvPr id="7" name="Picture 6"/>
          <p:cNvPicPr>
            <a:picLocks noChangeAspect="1"/>
          </p:cNvPicPr>
          <p:nvPr/>
        </p:nvPicPr>
        <p:blipFill>
          <a:blip r:embed="rId4"/>
          <a:stretch>
            <a:fillRect/>
          </a:stretch>
        </p:blipFill>
        <p:spPr>
          <a:xfrm>
            <a:off x="6948264" y="980728"/>
            <a:ext cx="1689100" cy="2451100"/>
          </a:xfrm>
          <a:prstGeom prst="rect">
            <a:avLst/>
          </a:prstGeom>
        </p:spPr>
      </p:pic>
      <p:pic>
        <p:nvPicPr>
          <p:cNvPr id="8" name="Picture 4">
            <a:extLst>
              <a:ext uri="{FF2B5EF4-FFF2-40B4-BE49-F238E27FC236}">
                <a16:creationId xmlns:a16="http://schemas.microsoft.com/office/drawing/2014/main" id="{78736F91-0BC9-C847-AB64-94496038DF68}"/>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97760" y="4581128"/>
            <a:ext cx="2173718" cy="145065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B988699-6AF6-3841-9CDD-4206BB7010B6}"/>
              </a:ext>
            </a:extLst>
          </p:cNvPr>
          <p:cNvSpPr txBox="1"/>
          <p:nvPr/>
        </p:nvSpPr>
        <p:spPr>
          <a:xfrm>
            <a:off x="7186632" y="6031782"/>
            <a:ext cx="1242648"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[UPMEM 2019]</a:t>
            </a:r>
          </a:p>
        </p:txBody>
      </p:sp>
      <p:pic>
        <p:nvPicPr>
          <p:cNvPr id="10" name="Picture 6" descr="Samsung's New HBM2 Memory Has 1.2 TFLOPS of Embedded Processing Power |  Tom's Hardware">
            <a:extLst>
              <a:ext uri="{FF2B5EF4-FFF2-40B4-BE49-F238E27FC236}">
                <a16:creationId xmlns:a16="http://schemas.microsoft.com/office/drawing/2014/main" id="{DB677117-788F-B745-91AC-7DC496BAD257}"/>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11538" t="26829" r="12417" b="21602"/>
          <a:stretch/>
        </p:blipFill>
        <p:spPr bwMode="auto">
          <a:xfrm>
            <a:off x="3419872" y="4628696"/>
            <a:ext cx="2825358" cy="135551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11E3104-281D-B940-8970-5A8D461C8A51}"/>
              </a:ext>
            </a:extLst>
          </p:cNvPr>
          <p:cNvSpPr txBox="1"/>
          <p:nvPr/>
        </p:nvSpPr>
        <p:spPr>
          <a:xfrm>
            <a:off x="4167946" y="6011815"/>
            <a:ext cx="1329210"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[Samsung 2021]</a:t>
            </a:r>
          </a:p>
        </p:txBody>
      </p:sp>
      <p:pic>
        <p:nvPicPr>
          <p:cNvPr id="12" name="Picture 11">
            <a:extLst>
              <a:ext uri="{FF2B5EF4-FFF2-40B4-BE49-F238E27FC236}">
                <a16:creationId xmlns:a16="http://schemas.microsoft.com/office/drawing/2014/main" id="{09284518-A322-FA4A-A8BF-F522E389B2AE}"/>
              </a:ext>
            </a:extLst>
          </p:cNvPr>
          <p:cNvPicPr>
            <a:picLocks noChangeAspect="1"/>
          </p:cNvPicPr>
          <p:nvPr/>
        </p:nvPicPr>
        <p:blipFill>
          <a:blip r:embed="rId7"/>
          <a:stretch>
            <a:fillRect/>
          </a:stretch>
        </p:blipFill>
        <p:spPr>
          <a:xfrm>
            <a:off x="442700" y="4639795"/>
            <a:ext cx="2173719" cy="1390640"/>
          </a:xfrm>
          <a:prstGeom prst="rect">
            <a:avLst/>
          </a:prstGeom>
        </p:spPr>
      </p:pic>
      <p:sp>
        <p:nvSpPr>
          <p:cNvPr id="13" name="TextBox 12">
            <a:extLst>
              <a:ext uri="{FF2B5EF4-FFF2-40B4-BE49-F238E27FC236}">
                <a16:creationId xmlns:a16="http://schemas.microsoft.com/office/drawing/2014/main" id="{37B37708-47D2-AA4C-B681-2F27BAD859EE}"/>
              </a:ext>
            </a:extLst>
          </p:cNvPr>
          <p:cNvSpPr txBox="1"/>
          <p:nvPr/>
        </p:nvSpPr>
        <p:spPr>
          <a:xfrm>
            <a:off x="866557" y="6044659"/>
            <a:ext cx="1326004"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[SK Hynix 2022]</a:t>
            </a:r>
          </a:p>
        </p:txBody>
      </p:sp>
      <p:pic>
        <p:nvPicPr>
          <p:cNvPr id="14" name="Picture 13">
            <a:extLst>
              <a:ext uri="{FF2B5EF4-FFF2-40B4-BE49-F238E27FC236}">
                <a16:creationId xmlns:a16="http://schemas.microsoft.com/office/drawing/2014/main" id="{11910DB0-36D9-F1E7-F738-D7E414A3F485}"/>
              </a:ext>
            </a:extLst>
          </p:cNvPr>
          <p:cNvPicPr>
            <a:picLocks noChangeAspect="1"/>
          </p:cNvPicPr>
          <p:nvPr/>
        </p:nvPicPr>
        <p:blipFill>
          <a:blip r:embed="rId8"/>
          <a:stretch>
            <a:fillRect/>
          </a:stretch>
        </p:blipFill>
        <p:spPr>
          <a:xfrm>
            <a:off x="413504" y="2835288"/>
            <a:ext cx="1595405" cy="1605567"/>
          </a:xfrm>
          <a:prstGeom prst="rect">
            <a:avLst/>
          </a:prstGeom>
        </p:spPr>
      </p:pic>
      <p:sp>
        <p:nvSpPr>
          <p:cNvPr id="15" name="TextBox 14">
            <a:extLst>
              <a:ext uri="{FF2B5EF4-FFF2-40B4-BE49-F238E27FC236}">
                <a16:creationId xmlns:a16="http://schemas.microsoft.com/office/drawing/2014/main" id="{6D80C8E7-2665-4469-4CC0-DBACE1761498}"/>
              </a:ext>
            </a:extLst>
          </p:cNvPr>
          <p:cNvSpPr txBox="1"/>
          <p:nvPr/>
        </p:nvSpPr>
        <p:spPr>
          <a:xfrm>
            <a:off x="1947434" y="3944090"/>
            <a:ext cx="1329210"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[Samsung 2021]</a:t>
            </a:r>
          </a:p>
        </p:txBody>
      </p:sp>
      <p:sp>
        <p:nvSpPr>
          <p:cNvPr id="16" name="TextBox 15">
            <a:extLst>
              <a:ext uri="{FF2B5EF4-FFF2-40B4-BE49-F238E27FC236}">
                <a16:creationId xmlns:a16="http://schemas.microsoft.com/office/drawing/2014/main" id="{8C64CC0F-C747-9188-8A22-865BF7B7B2FD}"/>
              </a:ext>
            </a:extLst>
          </p:cNvPr>
          <p:cNvSpPr txBox="1"/>
          <p:nvPr/>
        </p:nvSpPr>
        <p:spPr>
          <a:xfrm>
            <a:off x="2456307" y="6495760"/>
            <a:ext cx="4086375"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FF"/>
                </a:solidFill>
                <a:effectLst/>
                <a:uLnTx/>
                <a:uFillTx/>
                <a:latin typeface="Tahoma"/>
                <a:ea typeface="+mn-ea"/>
                <a:cs typeface="+mn-cs"/>
              </a:rPr>
              <a:t>And, many other experimental chips and startups</a:t>
            </a:r>
          </a:p>
        </p:txBody>
      </p:sp>
      <p:pic>
        <p:nvPicPr>
          <p:cNvPr id="17" name="Picture 16">
            <a:extLst>
              <a:ext uri="{FF2B5EF4-FFF2-40B4-BE49-F238E27FC236}">
                <a16:creationId xmlns:a16="http://schemas.microsoft.com/office/drawing/2014/main" id="{DCA05738-9332-244C-A268-2008812B4A1B}"/>
              </a:ext>
            </a:extLst>
          </p:cNvPr>
          <p:cNvPicPr>
            <a:picLocks noChangeAspect="1"/>
          </p:cNvPicPr>
          <p:nvPr/>
        </p:nvPicPr>
        <p:blipFill>
          <a:blip r:embed="rId9"/>
          <a:stretch>
            <a:fillRect/>
          </a:stretch>
        </p:blipFill>
        <p:spPr>
          <a:xfrm>
            <a:off x="5270950" y="3244368"/>
            <a:ext cx="1316608" cy="1336760"/>
          </a:xfrm>
          <a:prstGeom prst="rect">
            <a:avLst/>
          </a:prstGeom>
        </p:spPr>
      </p:pic>
      <p:sp>
        <p:nvSpPr>
          <p:cNvPr id="18" name="TextBox 17">
            <a:extLst>
              <a:ext uri="{FF2B5EF4-FFF2-40B4-BE49-F238E27FC236}">
                <a16:creationId xmlns:a16="http://schemas.microsoft.com/office/drawing/2014/main" id="{07471B9D-8C0D-66E1-C07A-AB0CB025F226}"/>
              </a:ext>
            </a:extLst>
          </p:cNvPr>
          <p:cNvSpPr txBox="1"/>
          <p:nvPr/>
        </p:nvSpPr>
        <p:spPr>
          <a:xfrm>
            <a:off x="6550694" y="3834117"/>
            <a:ext cx="1239442"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[Alibaba 2022]</a:t>
            </a:r>
          </a:p>
        </p:txBody>
      </p:sp>
    </p:spTree>
    <p:extLst>
      <p:ext uri="{BB962C8B-B14F-4D97-AF65-F5344CB8AC3E}">
        <p14:creationId xmlns:p14="http://schemas.microsoft.com/office/powerpoint/2010/main" val="38434535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2"/>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5"/>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7"/>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13" grpId="0"/>
      <p:bldP spid="15" grpId="0"/>
      <p:bldP spid="16" grpId="0"/>
      <p:bldP spid="18"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In-Memory Computation Today?</a:t>
            </a:r>
          </a:p>
        </p:txBody>
      </p:sp>
      <p:sp>
        <p:nvSpPr>
          <p:cNvPr id="3" name="Content Placeholder 2"/>
          <p:cNvSpPr>
            <a:spLocks noGrp="1"/>
          </p:cNvSpPr>
          <p:nvPr>
            <p:ph idx="1"/>
          </p:nvPr>
        </p:nvSpPr>
        <p:spPr/>
        <p:txBody>
          <a:bodyPr/>
          <a:lstStyle/>
          <a:p>
            <a:r>
              <a:rPr lang="en-US" b="1" dirty="0">
                <a:solidFill>
                  <a:srgbClr val="FF0000"/>
                </a:solidFill>
              </a:rPr>
              <a:t>Push from Technology</a:t>
            </a:r>
          </a:p>
          <a:p>
            <a:pPr lvl="1"/>
            <a:r>
              <a:rPr lang="en-US" dirty="0">
                <a:solidFill>
                  <a:srgbClr val="0000FF"/>
                </a:solidFill>
              </a:rPr>
              <a:t>DRAM Scaling at jeopardy </a:t>
            </a:r>
          </a:p>
          <a:p>
            <a:pPr marL="344487" lvl="1" indent="0">
              <a:buNone/>
            </a:pPr>
            <a:r>
              <a:rPr lang="en-US" dirty="0">
                <a:sym typeface="Wingdings"/>
              </a:rPr>
              <a:t>    Controllers close to DRAM</a:t>
            </a:r>
          </a:p>
          <a:p>
            <a:pPr marL="344487" lvl="1" indent="0">
              <a:buNone/>
            </a:pPr>
            <a:r>
              <a:rPr lang="en-US" dirty="0">
                <a:sym typeface="Wingdings"/>
              </a:rPr>
              <a:t>    Industry open to new memory architectures</a:t>
            </a:r>
          </a:p>
          <a:p>
            <a:pPr lvl="1"/>
            <a:endParaRPr lang="en-US" dirty="0"/>
          </a:p>
          <a:p>
            <a:endParaRPr lang="en-US" dirty="0">
              <a:solidFill>
                <a:srgbClr val="FF0000"/>
              </a:solidFill>
            </a:endParaRPr>
          </a:p>
          <a:p>
            <a:pPr marL="0" indent="0">
              <a:buNone/>
            </a:pPr>
            <a:endParaRPr lang="en-US" dirty="0">
              <a:solidFill>
                <a:srgbClr val="FF0000"/>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8939790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Memory Scaling Issues </a:t>
            </a:r>
            <a:r>
              <a:rPr lang="en-US" b="1" dirty="0"/>
              <a:t>Are</a:t>
            </a:r>
            <a:r>
              <a:rPr lang="en-US" dirty="0"/>
              <a:t> Real</a:t>
            </a:r>
          </a:p>
        </p:txBody>
      </p:sp>
      <p:sp>
        <p:nvSpPr>
          <p:cNvPr id="3" name="Content Placeholder 2"/>
          <p:cNvSpPr>
            <a:spLocks noGrp="1"/>
          </p:cNvSpPr>
          <p:nvPr>
            <p:ph idx="1"/>
          </p:nvPr>
        </p:nvSpPr>
        <p:spPr>
          <a:xfrm>
            <a:off x="228600" y="997527"/>
            <a:ext cx="8915400" cy="5193723"/>
          </a:xfrm>
        </p:spPr>
        <p:txBody>
          <a:bodyPr/>
          <a:lstStyle/>
          <a:p>
            <a:r>
              <a:rPr lang="en-US" dirty="0"/>
              <a:t>Onur Mutlu,</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"Memory Scaling: A Systems Architecture Perspective"</a:t>
            </a:r>
            <a:br>
              <a:rPr lang="en-US" dirty="0">
                <a:solidFill>
                  <a:srgbClr val="0432FF"/>
                </a:solidFill>
              </a:rPr>
            </a:br>
            <a:r>
              <a:rPr lang="en-US" i="1" dirty="0"/>
              <a:t>Proceedings of the </a:t>
            </a:r>
            <a:r>
              <a:rPr lang="en-US" i="1" dirty="0">
                <a:hlinkClick r:id="rId3"/>
              </a:rPr>
              <a:t>5th International Memory Workshop</a:t>
            </a:r>
            <a:r>
              <a:rPr lang="en-US" i="1" dirty="0"/>
              <a:t> (</a:t>
            </a:r>
            <a:r>
              <a:rPr lang="en-US" b="1" i="1" dirty="0"/>
              <a:t>IMW</a:t>
            </a:r>
            <a:r>
              <a:rPr lang="en-US" i="1" dirty="0"/>
              <a:t>)</a:t>
            </a:r>
            <a:r>
              <a:rPr lang="en-US" dirty="0"/>
              <a:t>, Monterey, CA, May 2013. </a:t>
            </a:r>
            <a:r>
              <a:rPr lang="en-US" dirty="0">
                <a:hlinkClick r:id="rId4"/>
              </a:rPr>
              <a:t>Slides (pptx)</a:t>
            </a:r>
            <a:r>
              <a:rPr lang="en-US" dirty="0"/>
              <a:t> </a:t>
            </a:r>
            <a:r>
              <a:rPr lang="en-US" dirty="0">
                <a:hlinkClick r:id="rId5"/>
              </a:rPr>
              <a:t>(pdf)</a:t>
            </a:r>
            <a:r>
              <a:rPr lang="en-US" dirty="0"/>
              <a:t> </a:t>
            </a:r>
            <a:br>
              <a:rPr lang="en-US" dirty="0"/>
            </a:br>
            <a:r>
              <a:rPr lang="en-US" dirty="0">
                <a:hlinkClick r:id="rId6"/>
              </a:rPr>
              <a:t>EETimes Reprint</a:t>
            </a:r>
            <a:endParaRPr lang="en-US" dirty="0"/>
          </a:p>
        </p:txBody>
      </p:sp>
      <p:pic>
        <p:nvPicPr>
          <p:cNvPr id="6" name="Picture 5"/>
          <p:cNvPicPr>
            <a:picLocks noChangeAspect="1"/>
          </p:cNvPicPr>
          <p:nvPr/>
        </p:nvPicPr>
        <p:blipFill>
          <a:blip r:embed="rId7"/>
          <a:stretch>
            <a:fillRect/>
          </a:stretch>
        </p:blipFill>
        <p:spPr>
          <a:xfrm>
            <a:off x="0" y="4149080"/>
            <a:ext cx="9144000" cy="1639019"/>
          </a:xfrm>
          <a:prstGeom prst="rect">
            <a:avLst/>
          </a:prstGeom>
        </p:spPr>
      </p:pic>
      <p:sp>
        <p:nvSpPr>
          <p:cNvPr id="5" name="TextBox 4">
            <a:extLst>
              <a:ext uri="{FF2B5EF4-FFF2-40B4-BE49-F238E27FC236}">
                <a16:creationId xmlns:a16="http://schemas.microsoft.com/office/drawing/2014/main" id="{2CB311F9-F741-644A-9EB2-894E4CF2F735}"/>
              </a:ext>
            </a:extLst>
          </p:cNvPr>
          <p:cNvSpPr txBox="1"/>
          <p:nvPr/>
        </p:nvSpPr>
        <p:spPr>
          <a:xfrm>
            <a:off x="192006" y="6488668"/>
            <a:ext cx="868378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Tahoma"/>
                <a:ea typeface="+mn-ea"/>
                <a:cs typeface="+mn-cs"/>
                <a:hlinkClick r:id="rId8"/>
              </a:rPr>
              <a:t>https://people.inf.ethz.ch/omutlu/pub/memory-scaling_memcon13.pdf</a:t>
            </a:r>
            <a:r>
              <a:rPr kumimoji="0" lang="en-US" sz="1800" b="1" i="0" u="none" strike="noStrike" kern="1200" cap="none" spc="0" normalizeH="0" baseline="0" noProof="0" dirty="0">
                <a:ln>
                  <a:noFill/>
                </a:ln>
                <a:solidFill>
                  <a:srgbClr val="000000"/>
                </a:solidFill>
                <a:effectLst/>
                <a:uLnTx/>
                <a:uFillTx/>
                <a:latin typeface="Tahoma"/>
                <a:ea typeface="+mn-ea"/>
                <a:cs typeface="+mn-cs"/>
              </a:rPr>
              <a:t> </a:t>
            </a:r>
          </a:p>
        </p:txBody>
      </p:sp>
    </p:spTree>
    <p:extLst>
      <p:ext uri="{BB962C8B-B14F-4D97-AF65-F5344CB8AC3E}">
        <p14:creationId xmlns:p14="http://schemas.microsoft.com/office/powerpoint/2010/main" val="1996186685"/>
      </p:ext>
    </p:extLst>
  </p:cSld>
  <p:clrMapOvr>
    <a:masterClrMapping/>
  </p:clrMapOv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 Memory Scales, It Becomes Unreliable</a:t>
            </a:r>
          </a:p>
        </p:txBody>
      </p:sp>
      <p:sp>
        <p:nvSpPr>
          <p:cNvPr id="3" name="Content Placeholder 2"/>
          <p:cNvSpPr>
            <a:spLocks noGrp="1"/>
          </p:cNvSpPr>
          <p:nvPr>
            <p:ph idx="1"/>
          </p:nvPr>
        </p:nvSpPr>
        <p:spPr>
          <a:xfrm>
            <a:off x="107504" y="908720"/>
            <a:ext cx="9036496" cy="5339680"/>
          </a:xfrm>
        </p:spPr>
        <p:txBody>
          <a:bodyPr/>
          <a:lstStyle/>
          <a:p>
            <a:r>
              <a:rPr lang="en-US" dirty="0">
                <a:solidFill>
                  <a:srgbClr val="FF0000"/>
                </a:solidFill>
              </a:rPr>
              <a:t>Data from all of Facebook’s servers worldwide</a:t>
            </a:r>
          </a:p>
          <a:p>
            <a:r>
              <a:rPr lang="en-US" sz="1800" dirty="0"/>
              <a:t>Meza+, “</a:t>
            </a:r>
            <a:r>
              <a:rPr lang="en-US" sz="1800" dirty="0">
                <a:solidFill>
                  <a:srgbClr val="0000FF"/>
                </a:solidFill>
              </a:rPr>
              <a:t>Revisiting Memory Errors in Large-Scale Production Data Centers</a:t>
            </a:r>
            <a:r>
              <a:rPr lang="en-US" sz="1800" dirty="0"/>
              <a:t>,” DSN’15.</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Shape 402"/>
          <p:cNvSpPr/>
          <p:nvPr/>
        </p:nvSpPr>
        <p:spPr>
          <a:xfrm rot="548035">
            <a:off x="6981778" y="2908446"/>
            <a:ext cx="1526103" cy="2358594"/>
          </a:xfrm>
          <a:prstGeom prst="rect">
            <a:avLst/>
          </a:prstGeom>
          <a:solidFill>
            <a:srgbClr val="FFFFFF"/>
          </a:solidFill>
          <a:ln w="25400">
            <a:solidFill/>
            <a:miter lim="400000"/>
          </a:ln>
          <a:effectLst>
            <a:outerShdw blurRad="190500" dist="8455" dir="5400000" rotWithShape="0">
              <a:srgbClr val="000000"/>
            </a:outerShdw>
          </a:effectLst>
          <a:extLst>
            <a:ext uri="{C572A759-6A51-4108-AA02-DFA0A04FC94B}">
              <ma14:wrappingTextBoxFlag xmlns:ma14="http://schemas.microsoft.com/office/mac/drawingml/2011/main" xmlns="" val="1"/>
            </a:ext>
          </a:extLst>
        </p:spPr>
        <p:txBody>
          <a:bodyPr wrap="square" lIns="0" tIns="0" rIns="0" bIns="0" anchor="b">
            <a:spAutoFit/>
          </a:bodyPr>
          <a:lstStyle/>
          <a:p>
            <a:pPr marL="0" marR="0" lvl="0" indent="0" algn="ctr" defTabSz="914400" rtl="0" eaLnBrk="1" fontAlgn="auto" latinLnBrk="0" hangingPunct="1">
              <a:lnSpc>
                <a:spcPct val="80000"/>
              </a:lnSpc>
              <a:spcBef>
                <a:spcPts val="0"/>
              </a:spcBef>
              <a:spcAft>
                <a:spcPts val="0"/>
              </a:spcAft>
              <a:buClrTx/>
              <a:buSzTx/>
              <a:buFontTx/>
              <a:buNone/>
              <a:tabLst/>
              <a:defRPr spc="0">
                <a:solidFill>
                  <a:srgbClr val="000000"/>
                </a:solidFill>
              </a:defRPr>
            </a:pPr>
            <a:r>
              <a:rPr kumimoji="0" sz="3800" b="0" i="1" u="none" strike="noStrike" kern="1200" cap="none" spc="-38" normalizeH="0" baseline="0" noProof="0" dirty="0">
                <a:ln>
                  <a:noFill/>
                </a:ln>
                <a:solidFill>
                  <a:srgbClr val="405F82"/>
                </a:solidFill>
                <a:effectLst/>
                <a:uLnTx/>
                <a:uFillTx/>
                <a:latin typeface="Garamond"/>
                <a:ea typeface="+mn-ea"/>
                <a:cs typeface="+mn-cs"/>
                <a:sym typeface="Vista Sans OT Medium"/>
              </a:rPr>
              <a:t>Intuition:</a:t>
            </a:r>
            <a:br>
              <a:rPr kumimoji="0" sz="3800" b="0" i="1" u="none" strike="noStrike" kern="1200" cap="none" spc="-38" normalizeH="0" baseline="0" noProof="0" dirty="0">
                <a:ln>
                  <a:noFill/>
                </a:ln>
                <a:solidFill>
                  <a:srgbClr val="405F82"/>
                </a:solidFill>
                <a:effectLst/>
                <a:uLnTx/>
                <a:uFillTx/>
                <a:latin typeface="Garamond"/>
                <a:ea typeface="+mn-ea"/>
                <a:cs typeface="+mn-cs"/>
                <a:sym typeface="Vista Sans OT Medium"/>
              </a:rPr>
            </a:br>
            <a: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t>quadratic</a:t>
            </a:r>
            <a:b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br>
            <a: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t>increase in</a:t>
            </a:r>
            <a:b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br>
            <a:r>
              <a:rPr kumimoji="0" sz="3800" b="0" i="1" u="none" strike="noStrike" kern="1200" cap="none" spc="-38" normalizeH="0" baseline="0" noProof="0" dirty="0">
                <a:ln>
                  <a:noFill/>
                </a:ln>
                <a:solidFill>
                  <a:srgbClr val="0000FF"/>
                </a:solidFill>
                <a:effectLst/>
                <a:uLnTx/>
                <a:uFillTx/>
                <a:latin typeface="Garamond"/>
                <a:ea typeface="+mn-ea"/>
                <a:cs typeface="+mn-cs"/>
                <a:sym typeface="Vista Sans OT Medium"/>
              </a:rPr>
              <a:t>capacity</a:t>
            </a:r>
          </a:p>
        </p:txBody>
      </p:sp>
      <p:pic>
        <p:nvPicPr>
          <p:cNvPr id="6" name="Picture 5"/>
          <p:cNvPicPr>
            <a:picLocks noChangeAspect="1"/>
          </p:cNvPicPr>
          <p:nvPr/>
        </p:nvPicPr>
        <p:blipFill>
          <a:blip r:embed="rId2"/>
          <a:stretch>
            <a:fillRect/>
          </a:stretch>
        </p:blipFill>
        <p:spPr>
          <a:xfrm>
            <a:off x="1634751" y="1844824"/>
            <a:ext cx="4953473" cy="4968552"/>
          </a:xfrm>
          <a:prstGeom prst="rect">
            <a:avLst/>
          </a:prstGeom>
        </p:spPr>
      </p:pic>
    </p:spTree>
    <p:extLst>
      <p:ext uri="{BB962C8B-B14F-4D97-AF65-F5344CB8AC3E}">
        <p14:creationId xmlns:p14="http://schemas.microsoft.com/office/powerpoint/2010/main" val="3798521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Infrastructures to Understand Such Issues</a:t>
            </a:r>
          </a:p>
        </p:txBody>
      </p:sp>
      <p:pic>
        <p:nvPicPr>
          <p:cNvPr id="5" name="Content Placeholder 4" descr="DRAM-new-testing-infrastructure.jpg"/>
          <p:cNvPicPr>
            <a:picLocks noGrp="1" noChangeAspect="1"/>
          </p:cNvPicPr>
          <p:nvPr>
            <p:ph idx="1"/>
          </p:nvPr>
        </p:nvPicPr>
        <p:blipFill>
          <a:blip r:embed="rId2" cstate="print">
            <a:extLst>
              <a:ext uri="{28A0092B-C50C-407E-A947-70E740481C1C}">
                <a14:useLocalDpi xmlns:a14="http://schemas.microsoft.com/office/drawing/2010/main" val="0"/>
              </a:ext>
            </a:extLst>
          </a:blip>
          <a:srcRect t="12242" b="12242"/>
          <a:stretch>
            <a:fillRect/>
          </a:stretch>
        </p:blipFill>
        <p:spPr>
          <a:xfrm>
            <a:off x="228600" y="1144488"/>
            <a:ext cx="8610600" cy="4876800"/>
          </a:xfrm>
          <a:scene3d>
            <a:camera prst="obliqueTopRight">
              <a:rot lat="0" lon="0" rev="10800000"/>
            </a:camera>
            <a:lightRig rig="threePt" dir="t"/>
          </a:scene3d>
        </p:spPr>
      </p:pic>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Rectangle 5"/>
          <p:cNvSpPr/>
          <p:nvPr/>
        </p:nvSpPr>
        <p:spPr>
          <a:xfrm>
            <a:off x="1547664" y="6300608"/>
            <a:ext cx="6696744" cy="584776"/>
          </a:xfrm>
          <a:prstGeom prst="rect">
            <a:avLst/>
          </a:prstGeom>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Kim+, “</a:t>
            </a:r>
            <a:r>
              <a:rPr kumimoji="0" lang="en-US" sz="1600" b="0" i="0" u="none" strike="noStrike" kern="1200" cap="none" spc="0" normalizeH="0" baseline="0" noProof="0" dirty="0">
                <a:ln>
                  <a:noFill/>
                </a:ln>
                <a:solidFill>
                  <a:srgbClr val="0000FF"/>
                </a:solidFill>
                <a:effectLst/>
                <a:uLnTx/>
                <a:uFillTx/>
                <a:latin typeface="Tahoma"/>
                <a:ea typeface="+mn-ea"/>
                <a:cs typeface="+mn-cs"/>
              </a:rPr>
              <a:t>Flipping Bits in Memory Without Accessing Them: An Experimental Study of DRAM Disturbance Errors</a:t>
            </a:r>
            <a:r>
              <a:rPr kumimoji="0" lang="en-US" sz="16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ISCA 2014.</a:t>
            </a:r>
          </a:p>
        </p:txBody>
      </p:sp>
      <p:sp>
        <p:nvSpPr>
          <p:cNvPr id="7" name="Rectangle 6"/>
          <p:cNvSpPr/>
          <p:nvPr/>
        </p:nvSpPr>
        <p:spPr>
          <a:xfrm>
            <a:off x="107504" y="1466055"/>
            <a:ext cx="2209798" cy="1524000"/>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Temperature</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Controller</a:t>
            </a:r>
          </a:p>
          <a:p>
            <a:pPr marL="0" marR="0" lvl="0" indent="0" algn="ctr" defTabSz="914400" rtl="0" eaLnBrk="1" fontAlgn="auto" latinLnBrk="0" hangingPunct="1">
              <a:lnSpc>
                <a:spcPct val="90000"/>
              </a:lnSpc>
              <a:spcBef>
                <a:spcPts val="0"/>
              </a:spcBef>
              <a:spcAft>
                <a:spcPts val="0"/>
              </a:spcAft>
              <a:buClrTx/>
              <a:buSzTx/>
              <a:buFontTx/>
              <a:buNone/>
              <a:tabLst/>
              <a:defRPr/>
            </a:pPr>
            <a:endParaRPr kumimoji="0" lang="en-US" sz="32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endParaRPr>
          </a:p>
        </p:txBody>
      </p:sp>
      <p:sp>
        <p:nvSpPr>
          <p:cNvPr id="8" name="Rectangle 7"/>
          <p:cNvSpPr/>
          <p:nvPr/>
        </p:nvSpPr>
        <p:spPr>
          <a:xfrm>
            <a:off x="107504" y="2990055"/>
            <a:ext cx="2209798" cy="2743201"/>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rPr>
              <a:t>PC</a:t>
            </a:r>
            <a:endParaRPr kumimoji="0" lang="en-US" sz="2400" b="1" i="0" u="none" strike="noStrike" kern="1200" cap="none" spc="0" normalizeH="0" baseline="0" noProof="0">
              <a:ln>
                <a:noFill/>
              </a:ln>
              <a:solidFill>
                <a:srgbClr val="FFFF00"/>
              </a:solidFill>
              <a:effectLst>
                <a:outerShdw blurRad="38100" dist="38100" dir="2700000" algn="tl">
                  <a:srgbClr val="000000">
                    <a:alpha val="43137"/>
                  </a:srgbClr>
                </a:outerShdw>
              </a:effectLst>
              <a:uLnTx/>
              <a:uFillTx/>
              <a:latin typeface="Tahoma"/>
              <a:ea typeface="+mn-ea"/>
              <a:cs typeface="+mn-cs"/>
            </a:endParaRPr>
          </a:p>
        </p:txBody>
      </p:sp>
      <p:sp>
        <p:nvSpPr>
          <p:cNvPr id="9" name="Rectangle 8"/>
          <p:cNvSpPr/>
          <p:nvPr/>
        </p:nvSpPr>
        <p:spPr>
          <a:xfrm>
            <a:off x="4374702" y="1962441"/>
            <a:ext cx="1447800" cy="3122743"/>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Heater</a:t>
            </a:r>
          </a:p>
        </p:txBody>
      </p:sp>
      <p:sp>
        <p:nvSpPr>
          <p:cNvPr id="10" name="Rectangle 9"/>
          <p:cNvSpPr/>
          <p:nvPr/>
        </p:nvSpPr>
        <p:spPr>
          <a:xfrm>
            <a:off x="2317302" y="1962444"/>
            <a:ext cx="2057400" cy="3770812"/>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FPGAs</a:t>
            </a:r>
          </a:p>
        </p:txBody>
      </p:sp>
      <p:sp>
        <p:nvSpPr>
          <p:cNvPr id="11" name="Rectangle 10"/>
          <p:cNvSpPr/>
          <p:nvPr/>
        </p:nvSpPr>
        <p:spPr>
          <a:xfrm>
            <a:off x="5822502" y="1962444"/>
            <a:ext cx="2057400" cy="3770812"/>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Tahoma"/>
                <a:ea typeface="+mn-ea"/>
                <a:cs typeface="+mn-cs"/>
              </a:rPr>
              <a:t>FPGAs</a:t>
            </a:r>
          </a:p>
        </p:txBody>
      </p:sp>
    </p:spTree>
    <p:extLst>
      <p:ext uri="{BB962C8B-B14F-4D97-AF65-F5344CB8AC3E}">
        <p14:creationId xmlns:p14="http://schemas.microsoft.com/office/powerpoint/2010/main" val="20814876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CA3D9-EC17-41D9-8B96-EE62BE342AE1}"/>
              </a:ext>
            </a:extLst>
          </p:cNvPr>
          <p:cNvSpPr>
            <a:spLocks noGrp="1"/>
          </p:cNvSpPr>
          <p:nvPr>
            <p:ph type="title"/>
          </p:nvPr>
        </p:nvSpPr>
        <p:spPr/>
        <p:txBody>
          <a:bodyPr>
            <a:normAutofit/>
          </a:bodyPr>
          <a:lstStyle/>
          <a:p>
            <a:r>
              <a:rPr lang="en-US" dirty="0"/>
              <a:t>Memory Testing Infrastructures</a:t>
            </a:r>
            <a:endParaRPr lang="en-CH" dirty="0"/>
          </a:p>
        </p:txBody>
      </p:sp>
      <p:pic>
        <p:nvPicPr>
          <p:cNvPr id="5" name="Content Placeholder 3">
            <a:extLst>
              <a:ext uri="{FF2B5EF4-FFF2-40B4-BE49-F238E27FC236}">
                <a16:creationId xmlns:a16="http://schemas.microsoft.com/office/drawing/2014/main" id="{548B492A-05CC-4587-B391-DD570B1C545C}"/>
              </a:ext>
            </a:extLst>
          </p:cNvPr>
          <p:cNvPicPr>
            <a:picLocks noGrp="1" noChangeAspect="1"/>
          </p:cNvPicPr>
          <p:nvPr>
            <p:ph idx="1"/>
          </p:nvPr>
        </p:nvPicPr>
        <p:blipFill>
          <a:blip r:embed="rId3"/>
          <a:stretch>
            <a:fillRect/>
          </a:stretch>
        </p:blipFill>
        <p:spPr>
          <a:xfrm>
            <a:off x="37622" y="1659451"/>
            <a:ext cx="9060657" cy="3762180"/>
          </a:xfrm>
          <a:prstGeom prst="rect">
            <a:avLst/>
          </a:prstGeom>
        </p:spPr>
      </p:pic>
      <p:sp>
        <p:nvSpPr>
          <p:cNvPr id="3" name="TextBox 2">
            <a:extLst>
              <a:ext uri="{FF2B5EF4-FFF2-40B4-BE49-F238E27FC236}">
                <a16:creationId xmlns:a16="http://schemas.microsoft.com/office/drawing/2014/main" id="{9EF20CD0-3F62-4A8C-A3EC-6EAFC6DD8CE6}"/>
              </a:ext>
            </a:extLst>
          </p:cNvPr>
          <p:cNvSpPr txBox="1"/>
          <p:nvPr/>
        </p:nvSpPr>
        <p:spPr>
          <a:xfrm>
            <a:off x="152400" y="5421631"/>
            <a:ext cx="5257800"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Cambria" panose="02040503050406030204"/>
                <a:ea typeface="+mn-ea"/>
                <a:cs typeface="+mn-cs"/>
              </a:rPr>
              <a:t>* SoftMC [Hassan+, HPCA’17] enhanced for DDR4</a:t>
            </a:r>
            <a:endParaRPr kumimoji="0" lang="en-CH" sz="1800" b="0" i="1" u="none" strike="noStrike" kern="1200" cap="none" spc="0" normalizeH="0" baseline="0" noProof="0" dirty="0">
              <a:ln>
                <a:noFill/>
              </a:ln>
              <a:solidFill>
                <a:prstClr val="black"/>
              </a:solidFill>
              <a:effectLst/>
              <a:uLnTx/>
              <a:uFillTx/>
              <a:latin typeface="Cambria" panose="02040503050406030204"/>
              <a:ea typeface="+mn-ea"/>
              <a:cs typeface="+mn-cs"/>
            </a:endParaRPr>
          </a:p>
        </p:txBody>
      </p:sp>
    </p:spTree>
    <p:extLst>
      <p:ext uri="{BB962C8B-B14F-4D97-AF65-F5344CB8AC3E}">
        <p14:creationId xmlns:p14="http://schemas.microsoft.com/office/powerpoint/2010/main" val="2503440490"/>
      </p:ext>
    </p:extLst>
  </p:cSld>
  <p:clrMapOvr>
    <a:masterClrMapping/>
  </p:clrMapOvr>
  <mc:AlternateContent xmlns:mc="http://schemas.openxmlformats.org/markup-compatibility/2006" xmlns:p14="http://schemas.microsoft.com/office/powerpoint/2010/main">
    <mc:Choice Requires="p14">
      <p:transition spd="slow" p14:dur="2000" advTm="4512"/>
    </mc:Choice>
    <mc:Fallback xmlns="">
      <p:transition spd="slow" advTm="4512"/>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Updated </a:t>
            </a:r>
            <a:r>
              <a:rPr lang="en-US" b="1" dirty="0"/>
              <a:t>Memory Testing Infrastructure</a:t>
            </a:r>
          </a:p>
        </p:txBody>
      </p:sp>
      <p:sp>
        <p:nvSpPr>
          <p:cNvPr id="5" name="Rectangle 4">
            <a:extLst>
              <a:ext uri="{FF2B5EF4-FFF2-40B4-BE49-F238E27FC236}">
                <a16:creationId xmlns:a16="http://schemas.microsoft.com/office/drawing/2014/main" id="{C4B6A481-3754-4809-844E-019BD3000795}"/>
              </a:ext>
            </a:extLst>
          </p:cNvPr>
          <p:cNvSpPr/>
          <p:nvPr/>
        </p:nvSpPr>
        <p:spPr>
          <a:xfrm>
            <a:off x="189560" y="764929"/>
            <a:ext cx="8954439" cy="424732"/>
          </a:xfrm>
          <a:prstGeom prst="rect">
            <a:avLst/>
          </a:prstGeom>
        </p:spPr>
        <p:txBody>
          <a:bodyPr wrap="square">
            <a:spAutoFit/>
          </a:bodyPr>
          <a:lstStyle/>
          <a:p>
            <a:pPr marL="11113" marR="0" lvl="1" indent="0" algn="l" defTabSz="914400" rtl="0" eaLnBrk="1" fontAlgn="auto" latinLnBrk="0" hangingPunct="1">
              <a:lnSpc>
                <a:spcPct val="90000"/>
              </a:lnSpc>
              <a:spcBef>
                <a:spcPts val="400"/>
              </a:spcBef>
              <a:spcAft>
                <a:spcPts val="0"/>
              </a:spcAft>
              <a:buClrTx/>
              <a:buSzTx/>
              <a:buFontTx/>
              <a:buNone/>
              <a:tabLst/>
              <a:defRPr/>
            </a:pPr>
            <a:r>
              <a:rPr kumimoji="0" lang="en-US" sz="24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FPGA-based </a:t>
            </a:r>
            <a:r>
              <a:rPr kumimoji="0" lang="en-US" sz="2400" b="0" i="0" u="none" strike="noStrike" kern="1200" cap="none" spc="0" normalizeH="0" baseline="0" noProof="0" dirty="0" err="1">
                <a:ln>
                  <a:noFill/>
                </a:ln>
                <a:solidFill>
                  <a:srgbClr val="C00000"/>
                </a:solidFill>
                <a:effectLst/>
                <a:uLnTx/>
                <a:uFillTx/>
                <a:latin typeface="Cambria" panose="02040503050406030204" pitchFamily="18" charset="0"/>
                <a:ea typeface="+mn-ea"/>
                <a:cs typeface="+mn-cs"/>
              </a:rPr>
              <a:t>SoftMC</a:t>
            </a:r>
            <a:r>
              <a:rPr kumimoji="0" lang="en-US" sz="24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 (Xilinx </a:t>
            </a:r>
            <a:r>
              <a:rPr kumimoji="0" lang="en-US" sz="2400" b="0" i="0" u="none" strike="noStrike" kern="1200" cap="none" spc="0" normalizeH="0" baseline="0" noProof="0" dirty="0" err="1">
                <a:ln>
                  <a:noFill/>
                </a:ln>
                <a:solidFill>
                  <a:srgbClr val="C00000"/>
                </a:solidFill>
                <a:effectLst/>
                <a:uLnTx/>
                <a:uFillTx/>
                <a:latin typeface="Cambria" panose="02040503050406030204" pitchFamily="18" charset="0"/>
                <a:ea typeface="+mn-ea"/>
                <a:cs typeface="+mn-cs"/>
              </a:rPr>
              <a:t>Virtex</a:t>
            </a:r>
            <a:r>
              <a:rPr kumimoji="0" lang="en-US" sz="24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 </a:t>
            </a:r>
            <a:r>
              <a:rPr kumimoji="0" lang="en-US" sz="2400" b="0" i="0" u="none" strike="noStrike" kern="1200" cap="none" spc="0" normalizeH="0" baseline="0" noProof="0" dirty="0" err="1">
                <a:ln>
                  <a:noFill/>
                </a:ln>
                <a:solidFill>
                  <a:srgbClr val="C00000"/>
                </a:solidFill>
                <a:effectLst/>
                <a:uLnTx/>
                <a:uFillTx/>
                <a:latin typeface="Cambria" panose="02040503050406030204" pitchFamily="18" charset="0"/>
                <a:ea typeface="+mn-ea"/>
                <a:cs typeface="+mn-cs"/>
              </a:rPr>
              <a:t>UltraScale</a:t>
            </a:r>
            <a:r>
              <a:rPr kumimoji="0" lang="en-US" sz="24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 XCU200)</a:t>
            </a:r>
            <a:endParaRPr kumimoji="0" lang="en-US" sz="26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p:txBody>
      </p:sp>
      <p:sp>
        <p:nvSpPr>
          <p:cNvPr id="29" name="Rectangle 28">
            <a:extLst>
              <a:ext uri="{FF2B5EF4-FFF2-40B4-BE49-F238E27FC236}">
                <a16:creationId xmlns:a16="http://schemas.microsoft.com/office/drawing/2014/main" id="{BCD3BA7F-EDA0-8441-BD22-05681B4A6C9B}"/>
              </a:ext>
            </a:extLst>
          </p:cNvPr>
          <p:cNvSpPr/>
          <p:nvPr/>
        </p:nvSpPr>
        <p:spPr>
          <a:xfrm>
            <a:off x="-2199" y="5060168"/>
            <a:ext cx="9144000" cy="13583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0000"/>
              </a:lnSpc>
              <a:spcBef>
                <a:spcPts val="40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Fine-grained control over </a:t>
            </a:r>
            <a:r>
              <a:rPr kumimoji="0" lang="en-US" sz="28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DRAM commands</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p>
          <a:p>
            <a:pPr marL="0" marR="0" lvl="0" indent="0" algn="ctr" defTabSz="914400" rtl="0" eaLnBrk="1" fontAlgn="auto" latinLnBrk="0" hangingPunct="1">
              <a:lnSpc>
                <a:spcPct val="90000"/>
              </a:lnSpc>
              <a:spcBef>
                <a:spcPts val="400"/>
              </a:spcBef>
              <a:spcAft>
                <a:spcPts val="0"/>
              </a:spcAft>
              <a:buClrTx/>
              <a:buSzTx/>
              <a:buFontTx/>
              <a:buNone/>
              <a:tabLst/>
              <a:defRPr/>
            </a:pPr>
            <a:r>
              <a:rPr kumimoji="0" lang="en-US" sz="2800" b="1" i="0" u="none" strike="noStrike" kern="1200" cap="none" spc="0" normalizeH="0" baseline="0" noProof="0" dirty="0">
                <a:ln>
                  <a:noFill/>
                </a:ln>
                <a:solidFill>
                  <a:srgbClr val="4472C4">
                    <a:lumMod val="75000"/>
                  </a:srgbClr>
                </a:solidFill>
                <a:effectLst/>
                <a:uLnTx/>
                <a:uFillTx/>
                <a:latin typeface="Cambria" panose="02040503050406030204" pitchFamily="18" charset="0"/>
                <a:ea typeface="+mn-ea"/>
                <a:cs typeface="+mn-cs"/>
              </a:rPr>
              <a:t>timing (</a:t>
            </a:r>
            <a:r>
              <a:rPr kumimoji="0" lang="en-US" sz="2800" b="1" i="0" u="none" strike="noStrike" kern="1200" cap="none" spc="0" normalizeH="0" baseline="0" noProof="0" dirty="0">
                <a:ln>
                  <a:noFill/>
                </a:ln>
                <a:solidFill>
                  <a:srgbClr val="4472C4">
                    <a:lumMod val="75000"/>
                  </a:srgbClr>
                </a:solidFill>
                <a:effectLst/>
                <a:uLnTx/>
                <a:uFillTx/>
                <a:latin typeface="Cambria"/>
                <a:ea typeface="Cambria"/>
                <a:cs typeface="+mn-cs"/>
              </a:rPr>
              <a:t>±1.5ns</a:t>
            </a:r>
            <a:r>
              <a:rPr kumimoji="0" lang="en-US" sz="2800" b="1" i="0" u="none" strike="noStrike" kern="1200" cap="none" spc="0" normalizeH="0" baseline="0" noProof="0" dirty="0">
                <a:ln>
                  <a:noFill/>
                </a:ln>
                <a:solidFill>
                  <a:srgbClr val="4472C4">
                    <a:lumMod val="75000"/>
                  </a:srgbClr>
                </a:solidFill>
                <a:effectLst/>
                <a:uLnTx/>
                <a:uFillTx/>
                <a:latin typeface="Cambria" panose="02040503050406030204" pitchFamily="18" charset="0"/>
                <a:ea typeface="+mn-ea"/>
                <a:cs typeface="+mn-cs"/>
              </a:rPr>
              <a:t>)</a:t>
            </a: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r>
              <a:rPr kumimoji="0" lang="en-US" sz="2800" b="1" i="0" u="none" strike="noStrike" kern="1200" cap="none" spc="0" normalizeH="0" baseline="0" noProof="0" dirty="0">
                <a:ln>
                  <a:noFill/>
                </a:ln>
                <a:solidFill>
                  <a:srgbClr val="C55910"/>
                </a:solidFill>
                <a:effectLst/>
                <a:uLnTx/>
                <a:uFillTx/>
                <a:latin typeface="Cambria" panose="02040503050406030204" pitchFamily="18" charset="0"/>
                <a:ea typeface="+mn-ea"/>
                <a:cs typeface="+mn-cs"/>
              </a:rPr>
              <a:t>temperature (</a:t>
            </a:r>
            <a:r>
              <a:rPr kumimoji="0" lang="en-US" sz="2800" b="1" i="0" u="none" strike="noStrike" kern="1200" cap="none" spc="0" normalizeH="0" baseline="0" noProof="0" dirty="0">
                <a:ln>
                  <a:noFill/>
                </a:ln>
                <a:solidFill>
                  <a:srgbClr val="C55910"/>
                </a:solidFill>
                <a:effectLst/>
                <a:uLnTx/>
                <a:uFillTx/>
                <a:latin typeface="Cambria"/>
                <a:ea typeface="Cambria"/>
                <a:cs typeface="+mn-cs"/>
              </a:rPr>
              <a:t>±0.1°C ),</a:t>
            </a:r>
          </a:p>
          <a:p>
            <a:pPr marL="0" marR="0" lvl="0" indent="0" algn="ctr" defTabSz="914400" rtl="0" eaLnBrk="1" fontAlgn="auto" latinLnBrk="0" hangingPunct="1">
              <a:lnSpc>
                <a:spcPct val="90000"/>
              </a:lnSpc>
              <a:spcBef>
                <a:spcPts val="40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and</a:t>
            </a:r>
            <a:r>
              <a:rPr kumimoji="0" lang="en-US" sz="2800" b="1"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 voltage (</a:t>
            </a:r>
            <a:r>
              <a:rPr kumimoji="0" lang="en-US" sz="2800" b="1" i="0" u="none" strike="noStrike" kern="1200" cap="none" spc="0" normalizeH="0" baseline="0" noProof="0" dirty="0">
                <a:ln>
                  <a:noFill/>
                </a:ln>
                <a:solidFill>
                  <a:srgbClr val="C00000"/>
                </a:solidFill>
                <a:effectLst/>
                <a:uLnTx/>
                <a:uFillTx/>
                <a:latin typeface="Cambria"/>
                <a:ea typeface="Cambria"/>
                <a:cs typeface="+mn-cs"/>
              </a:rPr>
              <a:t>±1mV</a:t>
            </a:r>
            <a:r>
              <a:rPr kumimoji="0" lang="en-US" sz="2800" b="1"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a:t>
            </a:r>
          </a:p>
        </p:txBody>
      </p:sp>
      <p:pic>
        <p:nvPicPr>
          <p:cNvPr id="33" name="base">
            <a:extLst>
              <a:ext uri="{FF2B5EF4-FFF2-40B4-BE49-F238E27FC236}">
                <a16:creationId xmlns:a16="http://schemas.microsoft.com/office/drawing/2014/main" id="{7487625E-2C30-489B-609B-2C1BB57141D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1189661"/>
            <a:ext cx="9144000" cy="3787455"/>
          </a:xfrm>
          <a:prstGeom prst="rect">
            <a:avLst/>
          </a:prstGeom>
        </p:spPr>
      </p:pic>
      <p:pic>
        <p:nvPicPr>
          <p:cNvPr id="27" name="heaterpad">
            <a:extLst>
              <a:ext uri="{FF2B5EF4-FFF2-40B4-BE49-F238E27FC236}">
                <a16:creationId xmlns:a16="http://schemas.microsoft.com/office/drawing/2014/main" id="{DEB91CE5-C725-F6CE-EA42-ACF396E972D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0" y="1189661"/>
            <a:ext cx="9144000" cy="3787455"/>
          </a:xfrm>
          <a:prstGeom prst="rect">
            <a:avLst/>
          </a:prstGeom>
        </p:spPr>
      </p:pic>
      <p:pic>
        <p:nvPicPr>
          <p:cNvPr id="25" name="tempctrl">
            <a:extLst>
              <a:ext uri="{FF2B5EF4-FFF2-40B4-BE49-F238E27FC236}">
                <a16:creationId xmlns:a16="http://schemas.microsoft.com/office/drawing/2014/main" id="{43426E4E-2726-0CB0-E2FF-B88138178AC9}"/>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0" y="1189661"/>
            <a:ext cx="9144000" cy="3787455"/>
          </a:xfrm>
          <a:prstGeom prst="rect">
            <a:avLst/>
          </a:prstGeom>
        </p:spPr>
      </p:pic>
      <p:pic>
        <p:nvPicPr>
          <p:cNvPr id="23" name="end">
            <a:extLst>
              <a:ext uri="{FF2B5EF4-FFF2-40B4-BE49-F238E27FC236}">
                <a16:creationId xmlns:a16="http://schemas.microsoft.com/office/drawing/2014/main" id="{571EDCD6-41C8-0E49-DC95-EB27D3AB6B07}"/>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0" y="1189661"/>
            <a:ext cx="9144000" cy="3787455"/>
          </a:xfrm>
          <a:prstGeom prst="rect">
            <a:avLst/>
          </a:prstGeom>
        </p:spPr>
      </p:pic>
      <p:sp>
        <p:nvSpPr>
          <p:cNvPr id="3" name="TextBox 2">
            <a:extLst>
              <a:ext uri="{FF2B5EF4-FFF2-40B4-BE49-F238E27FC236}">
                <a16:creationId xmlns:a16="http://schemas.microsoft.com/office/drawing/2014/main" id="{3E96627C-A99C-6D0A-8659-49724FE4A50F}"/>
              </a:ext>
            </a:extLst>
          </p:cNvPr>
          <p:cNvSpPr txBox="1"/>
          <p:nvPr/>
        </p:nvSpPr>
        <p:spPr>
          <a:xfrm>
            <a:off x="1268730" y="6418551"/>
            <a:ext cx="731520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t>
            </a:r>
            <a:r>
              <a:rPr kumimoji="0" lang="en-US" sz="12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Hassan et al., </a:t>
            </a: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t>
            </a: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hlinkClick r:id="rId7"/>
              </a:rPr>
              <a:t>SoftMC: A Flexible and Practical Open-Source Infrastructure for Enabling Experimental DRAM Studies</a:t>
            </a: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r>
              <a:rPr kumimoji="0" lang="en-US" sz="12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in HPCA, 2017. [Available on GitHub: </a:t>
            </a: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hlinkClick r:id="rId8"/>
              </a:rPr>
              <a:t>https://</a:t>
            </a:r>
            <a:r>
              <a:rPr kumimoji="0" lang="en-US" sz="1200" b="1" i="0" u="none" strike="noStrike" kern="1200" cap="none" spc="0" normalizeH="0" baseline="0" noProof="0" dirty="0" err="1">
                <a:ln>
                  <a:noFill/>
                </a:ln>
                <a:solidFill>
                  <a:prstClr val="black"/>
                </a:solidFill>
                <a:effectLst/>
                <a:uLnTx/>
                <a:uFillTx/>
                <a:latin typeface="Cambria" panose="02040503050406030204" pitchFamily="18" charset="0"/>
                <a:ea typeface="+mn-ea"/>
                <a:cs typeface="+mn-cs"/>
                <a:hlinkClick r:id="rId8"/>
              </a:rPr>
              <a:t>github.com</a:t>
            </a:r>
            <a:r>
              <a:rPr kumimoji="0" lang="en-US"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hlinkClick r:id="rId8"/>
              </a:rPr>
              <a:t>/CMU-SAFARI/</a:t>
            </a:r>
            <a:r>
              <a:rPr kumimoji="0" lang="en-US" sz="1200" b="1" i="0" u="none" strike="noStrike" kern="1200" cap="none" spc="0" normalizeH="0" baseline="0" noProof="0" dirty="0" err="1">
                <a:ln>
                  <a:noFill/>
                </a:ln>
                <a:solidFill>
                  <a:prstClr val="black"/>
                </a:solidFill>
                <a:effectLst/>
                <a:uLnTx/>
                <a:uFillTx/>
                <a:latin typeface="Cambria" panose="02040503050406030204" pitchFamily="18" charset="0"/>
                <a:ea typeface="+mn-ea"/>
                <a:cs typeface="+mn-cs"/>
                <a:hlinkClick r:id="rId8"/>
              </a:rPr>
              <a:t>SoftMC</a:t>
            </a:r>
            <a:r>
              <a:rPr kumimoji="0" lang="en-US" sz="12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t>
            </a:r>
          </a:p>
        </p:txBody>
      </p:sp>
      <p:sp>
        <p:nvSpPr>
          <p:cNvPr id="4" name="TextBox 3">
            <a:extLst>
              <a:ext uri="{FF2B5EF4-FFF2-40B4-BE49-F238E27FC236}">
                <a16:creationId xmlns:a16="http://schemas.microsoft.com/office/drawing/2014/main" id="{31218E4B-2F28-0576-8AA2-B3772529CC17}"/>
              </a:ext>
            </a:extLst>
          </p:cNvPr>
          <p:cNvSpPr txBox="1"/>
          <p:nvPr/>
        </p:nvSpPr>
        <p:spPr>
          <a:xfrm>
            <a:off x="4183380" y="1759518"/>
            <a:ext cx="30008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186525929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 Curious Phenomenon </a:t>
            </a:r>
            <a:r>
              <a:rPr lang="en-US" sz="3000" b="1" dirty="0"/>
              <a:t>[Kim et al., ISCA 2014]</a:t>
            </a:r>
          </a:p>
        </p:txBody>
      </p:sp>
      <p:sp>
        <p:nvSpPr>
          <p:cNvPr id="3" name="Content Placeholder 2"/>
          <p:cNvSpPr>
            <a:spLocks noGrp="1"/>
          </p:cNvSpPr>
          <p:nvPr>
            <p:ph idx="1"/>
          </p:nvPr>
        </p:nvSpPr>
        <p:spPr>
          <a:xfrm>
            <a:off x="228600" y="1288504"/>
            <a:ext cx="8610600" cy="4876800"/>
          </a:xfrm>
        </p:spPr>
        <p:txBody>
          <a:bodyPr/>
          <a:lstStyle/>
          <a:p>
            <a:endParaRPr lang="en-US" dirty="0"/>
          </a:p>
          <a:p>
            <a:pPr marL="0" indent="0">
              <a:buNone/>
            </a:pPr>
            <a:endParaRPr lang="en-US" dirty="0"/>
          </a:p>
          <a:p>
            <a:pPr marL="0" indent="0" algn="ctr">
              <a:buNone/>
            </a:pPr>
            <a:r>
              <a:rPr lang="en-US" sz="4400" dirty="0"/>
              <a:t>One can </a:t>
            </a:r>
          </a:p>
          <a:p>
            <a:pPr marL="0" indent="0" algn="ctr">
              <a:buNone/>
            </a:pPr>
            <a:r>
              <a:rPr lang="en-US" sz="4400" dirty="0">
                <a:solidFill>
                  <a:srgbClr val="0000FF"/>
                </a:solidFill>
              </a:rPr>
              <a:t>predictably</a:t>
            </a:r>
            <a:r>
              <a:rPr lang="en-US" sz="4400" dirty="0"/>
              <a:t> </a:t>
            </a:r>
            <a:r>
              <a:rPr lang="en-US" sz="4400" dirty="0">
                <a:solidFill>
                  <a:srgbClr val="FF0000"/>
                </a:solidFill>
              </a:rPr>
              <a:t>induce errors </a:t>
            </a:r>
          </a:p>
          <a:p>
            <a:pPr marL="0" indent="0" algn="ctr">
              <a:buNone/>
            </a:pPr>
            <a:r>
              <a:rPr lang="en-US" sz="4400" dirty="0"/>
              <a:t>in </a:t>
            </a:r>
            <a:r>
              <a:rPr lang="en-US" sz="4400" dirty="0">
                <a:solidFill>
                  <a:srgbClr val="0000FF"/>
                </a:solidFill>
              </a:rPr>
              <a:t>most</a:t>
            </a:r>
            <a:r>
              <a:rPr lang="en-US" sz="4400" dirty="0"/>
              <a:t> DRAM </a:t>
            </a:r>
            <a:r>
              <a:rPr lang="en-US" sz="4400" dirty="0">
                <a:solidFill>
                  <a:srgbClr val="0000FF"/>
                </a:solidFill>
              </a:rPr>
              <a:t>memory</a:t>
            </a:r>
            <a:r>
              <a:rPr lang="en-US" sz="4400" dirty="0"/>
              <a:t> chips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Rectangle 4">
            <a:extLst>
              <a:ext uri="{FF2B5EF4-FFF2-40B4-BE49-F238E27FC236}">
                <a16:creationId xmlns:a16="http://schemas.microsoft.com/office/drawing/2014/main" id="{74DB61AD-6F6C-BFFD-F5E3-D83AE6F5B82F}"/>
              </a:ext>
            </a:extLst>
          </p:cNvPr>
          <p:cNvSpPr/>
          <p:nvPr/>
        </p:nvSpPr>
        <p:spPr>
          <a:xfrm>
            <a:off x="107504" y="5857527"/>
            <a:ext cx="9217024" cy="307777"/>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pitchFamily="34" charset="0"/>
                <a:ea typeface="ＭＳ Ｐゴシック" charset="0"/>
                <a:cs typeface="Calibri" panose="020F0502020204030204" pitchFamily="34" charset="0"/>
              </a:rPr>
              <a:t>Kim+, “</a:t>
            </a:r>
            <a:r>
              <a:rPr kumimoji="0" lang="en-US" sz="1400" b="0" i="0" u="none" strike="noStrike" kern="1200" cap="none" spc="0" normalizeH="0" baseline="0" noProof="0" dirty="0">
                <a:ln>
                  <a:noFill/>
                </a:ln>
                <a:solidFill>
                  <a:srgbClr val="0000FF"/>
                </a:solidFill>
                <a:effectLst/>
                <a:uLnTx/>
                <a:uFillTx/>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Flipping Bits in Memory Without Accessing Them: An Experimental Study of DRAM Disturbance Errors</a:t>
            </a:r>
            <a:r>
              <a:rPr kumimoji="0" lang="en-US" sz="1400" b="0" i="0" u="none" strike="noStrike" kern="1200" cap="none" spc="0" normalizeH="0" baseline="0" noProof="0" dirty="0">
                <a:ln>
                  <a:noFill/>
                </a:ln>
                <a:solidFill>
                  <a:prstClr val="black"/>
                </a:solidFill>
                <a:effectLst/>
                <a:uLnTx/>
                <a:uFillTx/>
                <a:latin typeface="Calibri" panose="020F0502020204030204" pitchFamily="34" charset="0"/>
                <a:ea typeface="ＭＳ Ｐゴシック" charset="0"/>
                <a:cs typeface="Calibri" panose="020F0502020204030204" pitchFamily="34" charset="0"/>
              </a:rPr>
              <a:t>,” ISCA 2014.</a:t>
            </a:r>
          </a:p>
        </p:txBody>
      </p:sp>
    </p:spTree>
    <p:extLst>
      <p:ext uri="{BB962C8B-B14F-4D97-AF65-F5344CB8AC3E}">
        <p14:creationId xmlns:p14="http://schemas.microsoft.com/office/powerpoint/2010/main" val="1606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6512" y="404664"/>
            <a:ext cx="9144000" cy="6057900"/>
          </a:xfrm>
          <a:prstGeom prst="rect">
            <a:avLst/>
          </a:prstGeom>
        </p:spPr>
      </p:pic>
    </p:spTree>
    <p:extLst>
      <p:ext uri="{BB962C8B-B14F-4D97-AF65-F5344CB8AC3E}">
        <p14:creationId xmlns:p14="http://schemas.microsoft.com/office/powerpoint/2010/main" val="1793095058"/>
      </p:ext>
    </p:extLst>
  </p:cSld>
  <p:clrMapOvr>
    <a:masterClrMapping/>
  </p:clrMapOv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914400" y="914400"/>
            <a:ext cx="7315200" cy="3962400"/>
          </a:xfrm>
          <a:prstGeom prst="roundRect">
            <a:avLst>
              <a:gd name="adj" fmla="val 11319"/>
            </a:avLst>
          </a:prstGeom>
          <a:solidFill>
            <a:schemeClr val="bg1">
              <a:lumMod val="85000"/>
            </a:schemeClr>
          </a:solidFill>
          <a:ln w="38100">
            <a:no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9" name="Straight Connector 8"/>
          <p:cNvCxnSpPr/>
          <p:nvPr/>
        </p:nvCxnSpPr>
        <p:spPr>
          <a:xfrm flipH="1" flipV="1">
            <a:off x="1371600" y="16764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H="1">
            <a:off x="1371600" y="22860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1" name="Wordline"/>
          <p:cNvCxnSpPr/>
          <p:nvPr/>
        </p:nvCxnSpPr>
        <p:spPr>
          <a:xfrm flipH="1">
            <a:off x="1371600" y="28956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H="1">
            <a:off x="1371600" y="3505200"/>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flipH="1" flipV="1">
            <a:off x="1371600" y="4116388"/>
            <a:ext cx="4572000" cy="0"/>
          </a:xfrm>
          <a:prstGeom prst="line">
            <a:avLst/>
          </a:prstGeom>
          <a:ln w="76200" cap="rnd">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5" name="Rectangle 14"/>
          <p:cNvSpPr/>
          <p:nvPr/>
        </p:nvSpPr>
        <p:spPr>
          <a:xfrm>
            <a:off x="1828800" y="1382713"/>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Light"/>
                <a:ea typeface="+mn-ea"/>
                <a:cs typeface="+mn-cs"/>
              </a:rPr>
              <a:t> Row of Cells</a:t>
            </a:r>
          </a:p>
        </p:txBody>
      </p:sp>
      <p:sp>
        <p:nvSpPr>
          <p:cNvPr id="16" name="Rectangle 15"/>
          <p:cNvSpPr/>
          <p:nvPr/>
        </p:nvSpPr>
        <p:spPr>
          <a:xfrm>
            <a:off x="1828800" y="19812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mn-ea"/>
                <a:cs typeface="+mn-cs"/>
              </a:rPr>
              <a:t> Row</a:t>
            </a:r>
          </a:p>
        </p:txBody>
      </p:sp>
      <p:sp>
        <p:nvSpPr>
          <p:cNvPr id="17" name="Row"/>
          <p:cNvSpPr/>
          <p:nvPr/>
        </p:nvSpPr>
        <p:spPr>
          <a:xfrm>
            <a:off x="1828800" y="25908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mn-ea"/>
                <a:cs typeface="+mn-cs"/>
              </a:rPr>
              <a:t> Row</a:t>
            </a:r>
          </a:p>
        </p:txBody>
      </p:sp>
      <p:sp>
        <p:nvSpPr>
          <p:cNvPr id="18" name="Rectangle 17"/>
          <p:cNvSpPr/>
          <p:nvPr/>
        </p:nvSpPr>
        <p:spPr>
          <a:xfrm>
            <a:off x="1828800" y="32004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mn-ea"/>
                <a:cs typeface="+mn-cs"/>
              </a:rPr>
              <a:t> Row</a:t>
            </a:r>
          </a:p>
        </p:txBody>
      </p:sp>
      <p:sp>
        <p:nvSpPr>
          <p:cNvPr id="19" name="Rectangle 18"/>
          <p:cNvSpPr/>
          <p:nvPr/>
        </p:nvSpPr>
        <p:spPr>
          <a:xfrm>
            <a:off x="1828800" y="3810000"/>
            <a:ext cx="3657600" cy="609600"/>
          </a:xfrm>
          <a:prstGeom prst="rect">
            <a:avLst/>
          </a:prstGeom>
          <a:solidFill>
            <a:schemeClr val="bg1"/>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Light"/>
                <a:ea typeface="+mn-ea"/>
                <a:cs typeface="+mn-cs"/>
              </a:rPr>
              <a:t> Row</a:t>
            </a:r>
          </a:p>
        </p:txBody>
      </p:sp>
      <p:sp>
        <p:nvSpPr>
          <p:cNvPr id="20" name="TextBox 19"/>
          <p:cNvSpPr txBox="1"/>
          <p:nvPr/>
        </p:nvSpPr>
        <p:spPr>
          <a:xfrm>
            <a:off x="5943600" y="1447800"/>
            <a:ext cx="2286000" cy="4572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black"/>
                </a:solidFill>
                <a:effectLst/>
                <a:uLnTx/>
                <a:uFillTx/>
                <a:latin typeface="Calibri Light"/>
                <a:ea typeface="ＭＳ Ｐゴシック" charset="0"/>
                <a:cs typeface="ＭＳ Ｐゴシック" charset="0"/>
              </a:rPr>
              <a:t> Wordline</a:t>
            </a:r>
          </a:p>
        </p:txBody>
      </p:sp>
      <p:sp>
        <p:nvSpPr>
          <p:cNvPr id="21" name="Low Volt"/>
          <p:cNvSpPr txBox="1"/>
          <p:nvPr/>
        </p:nvSpPr>
        <p:spPr>
          <a:xfrm>
            <a:off x="5943600" y="2667000"/>
            <a:ext cx="2286000" cy="4572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1" u="none" strike="noStrike" kern="1200" cap="none" spc="0" normalizeH="0" baseline="0" noProof="0">
                <a:ln>
                  <a:noFill/>
                </a:ln>
                <a:solidFill>
                  <a:prstClr val="black">
                    <a:lumMod val="65000"/>
                    <a:lumOff val="35000"/>
                  </a:prstClr>
                </a:solidFill>
                <a:effectLst/>
                <a:uLnTx/>
                <a:uFillTx/>
                <a:latin typeface="Calibri Light"/>
                <a:ea typeface="ＭＳ Ｐゴシック" charset="0"/>
                <a:cs typeface="ＭＳ Ｐゴシック" charset="0"/>
              </a:rPr>
              <a:t> V</a:t>
            </a:r>
            <a:r>
              <a:rPr kumimoji="0" lang="en-US" sz="4800" b="1" i="1" u="none" strike="noStrike" kern="1200" cap="none" spc="0" normalizeH="0" baseline="-20000" noProof="0">
                <a:ln>
                  <a:noFill/>
                </a:ln>
                <a:solidFill>
                  <a:prstClr val="black">
                    <a:lumMod val="65000"/>
                    <a:lumOff val="35000"/>
                  </a:prstClr>
                </a:solidFill>
                <a:effectLst/>
                <a:uLnTx/>
                <a:uFillTx/>
                <a:latin typeface="Calibri Light"/>
                <a:ea typeface="ＭＳ Ｐゴシック" charset="0"/>
                <a:cs typeface="ＭＳ Ｐゴシック" charset="0"/>
              </a:rPr>
              <a:t>LOW</a:t>
            </a:r>
            <a:endParaRPr kumimoji="0" lang="en-US" sz="4400" b="1" i="1" u="none" strike="noStrike" kern="1200" cap="none" spc="0" normalizeH="0" baseline="-20000" noProof="0">
              <a:ln>
                <a:noFill/>
              </a:ln>
              <a:solidFill>
                <a:prstClr val="black">
                  <a:lumMod val="65000"/>
                  <a:lumOff val="35000"/>
                </a:prstClr>
              </a:solidFill>
              <a:effectLst/>
              <a:uLnTx/>
              <a:uFillTx/>
              <a:latin typeface="Calibri Light"/>
              <a:ea typeface="ＭＳ Ｐゴシック" charset="0"/>
              <a:cs typeface="ＭＳ Ｐゴシック" charset="0"/>
            </a:endParaRPr>
          </a:p>
        </p:txBody>
      </p:sp>
      <p:sp>
        <p:nvSpPr>
          <p:cNvPr id="22" name="High Volt"/>
          <p:cNvSpPr txBox="1"/>
          <p:nvPr/>
        </p:nvSpPr>
        <p:spPr>
          <a:xfrm>
            <a:off x="5943600" y="2667000"/>
            <a:ext cx="2286000" cy="4572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a:ln>
                  <a:noFill/>
                </a:ln>
                <a:solidFill>
                  <a:srgbClr val="FF0000"/>
                </a:solidFill>
                <a:effectLst/>
                <a:uLnTx/>
                <a:uFillTx/>
                <a:latin typeface="Calibri Light"/>
                <a:ea typeface="ＭＳ Ｐゴシック" charset="0"/>
                <a:cs typeface="ＭＳ Ｐゴシック" charset="0"/>
              </a:rPr>
              <a:t> </a:t>
            </a:r>
            <a:r>
              <a:rPr kumimoji="0" lang="en-US" sz="4400" b="1" i="1" u="none" strike="noStrike" kern="1200" cap="none" spc="0" normalizeH="0" baseline="0" noProof="0">
                <a:ln>
                  <a:noFill/>
                </a:ln>
                <a:solidFill>
                  <a:srgbClr val="FF0000"/>
                </a:solidFill>
                <a:effectLst/>
                <a:uLnTx/>
                <a:uFillTx/>
                <a:latin typeface="Calibri Light"/>
                <a:ea typeface="ＭＳ Ｐゴシック" charset="0"/>
                <a:cs typeface="ＭＳ Ｐゴシック" charset="0"/>
              </a:rPr>
              <a:t>V</a:t>
            </a:r>
            <a:r>
              <a:rPr kumimoji="0" lang="en-US" sz="4800" b="1" i="1" u="none" strike="noStrike" kern="1200" cap="none" spc="0" normalizeH="0" baseline="-20000" noProof="0">
                <a:ln>
                  <a:noFill/>
                </a:ln>
                <a:solidFill>
                  <a:srgbClr val="FF0000"/>
                </a:solidFill>
                <a:effectLst/>
                <a:uLnTx/>
                <a:uFillTx/>
                <a:latin typeface="Calibri Light"/>
                <a:ea typeface="ＭＳ Ｐゴシック" charset="0"/>
                <a:cs typeface="ＭＳ Ｐゴシック" charset="0"/>
              </a:rPr>
              <a:t>HIGH</a:t>
            </a:r>
            <a:endParaRPr kumimoji="0" lang="en-US" sz="4400" b="1" i="1" u="none" strike="noStrike" kern="1200" cap="none" spc="0" normalizeH="0" baseline="-20000" noProof="0">
              <a:ln>
                <a:noFill/>
              </a:ln>
              <a:solidFill>
                <a:srgbClr val="FF0000"/>
              </a:solidFill>
              <a:effectLst/>
              <a:uLnTx/>
              <a:uFillTx/>
              <a:latin typeface="Calibri Light"/>
              <a:ea typeface="ＭＳ Ｐゴシック" charset="0"/>
              <a:cs typeface="ＭＳ Ｐゴシック" charset="0"/>
            </a:endParaRPr>
          </a:p>
        </p:txBody>
      </p:sp>
      <p:sp>
        <p:nvSpPr>
          <p:cNvPr id="23" name="Error"/>
          <p:cNvSpPr/>
          <p:nvPr/>
        </p:nvSpPr>
        <p:spPr>
          <a:xfrm>
            <a:off x="4876800" y="1976438"/>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4" name="Error"/>
          <p:cNvSpPr/>
          <p:nvPr/>
        </p:nvSpPr>
        <p:spPr>
          <a:xfrm>
            <a:off x="4267200" y="3203575"/>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Error"/>
          <p:cNvSpPr/>
          <p:nvPr/>
        </p:nvSpPr>
        <p:spPr>
          <a:xfrm>
            <a:off x="3657600" y="1976438"/>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6" name="Error"/>
          <p:cNvSpPr/>
          <p:nvPr/>
        </p:nvSpPr>
        <p:spPr>
          <a:xfrm>
            <a:off x="3657600" y="3197225"/>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7" name="Error"/>
          <p:cNvSpPr/>
          <p:nvPr/>
        </p:nvSpPr>
        <p:spPr>
          <a:xfrm>
            <a:off x="2419350" y="1976438"/>
            <a:ext cx="609600" cy="609600"/>
          </a:xfrm>
          <a:prstGeom prst="mathMultiply">
            <a:avLst/>
          </a:prstGeom>
          <a:solidFill>
            <a:srgbClr val="FFFF00"/>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1" name="Victim"/>
          <p:cNvSpPr/>
          <p:nvPr/>
        </p:nvSpPr>
        <p:spPr>
          <a:xfrm>
            <a:off x="1828800" y="3200400"/>
            <a:ext cx="3657600" cy="609600"/>
          </a:xfrm>
          <a:prstGeom prst="rect">
            <a:avLst/>
          </a:prstGeom>
          <a:solidFill>
            <a:schemeClr val="accent4"/>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Light"/>
                <a:ea typeface="+mn-ea"/>
                <a:cs typeface="+mn-cs"/>
              </a:rPr>
              <a:t> </a:t>
            </a:r>
            <a:r>
              <a:rPr kumimoji="0" lang="en-US" sz="3600" b="1" i="0" u="none" strike="noStrike" kern="1200" cap="none" spc="0" normalizeH="0" baseline="0" noProof="0" dirty="0">
                <a:ln>
                  <a:noFill/>
                </a:ln>
                <a:solidFill>
                  <a:prstClr val="black"/>
                </a:solidFill>
                <a:effectLst/>
                <a:uLnTx/>
                <a:uFillTx/>
                <a:latin typeface="Calibri Light"/>
                <a:ea typeface="+mn-ea"/>
                <a:cs typeface="+mn-cs"/>
              </a:rPr>
              <a:t>Victim Row</a:t>
            </a:r>
          </a:p>
        </p:txBody>
      </p:sp>
      <p:sp>
        <p:nvSpPr>
          <p:cNvPr id="32" name="Victim"/>
          <p:cNvSpPr/>
          <p:nvPr/>
        </p:nvSpPr>
        <p:spPr>
          <a:xfrm>
            <a:off x="1828800" y="1982788"/>
            <a:ext cx="3657600" cy="609600"/>
          </a:xfrm>
          <a:prstGeom prst="rect">
            <a:avLst/>
          </a:prstGeom>
          <a:solidFill>
            <a:schemeClr val="accent4"/>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Light"/>
                <a:ea typeface="+mn-ea"/>
                <a:cs typeface="+mn-cs"/>
              </a:rPr>
              <a:t> </a:t>
            </a:r>
            <a:r>
              <a:rPr kumimoji="0" lang="en-US" sz="3600" b="1" i="0" u="none" strike="noStrike" kern="1200" cap="none" spc="0" normalizeH="0" baseline="0" noProof="0" dirty="0">
                <a:ln>
                  <a:noFill/>
                </a:ln>
                <a:solidFill>
                  <a:prstClr val="black"/>
                </a:solidFill>
                <a:effectLst/>
                <a:uLnTx/>
                <a:uFillTx/>
                <a:latin typeface="Calibri Light"/>
                <a:ea typeface="+mn-ea"/>
                <a:cs typeface="+mn-cs"/>
              </a:rPr>
              <a:t>Victim Row</a:t>
            </a:r>
          </a:p>
        </p:txBody>
      </p:sp>
      <p:sp>
        <p:nvSpPr>
          <p:cNvPr id="33" name="Aggressor"/>
          <p:cNvSpPr/>
          <p:nvPr/>
        </p:nvSpPr>
        <p:spPr>
          <a:xfrm>
            <a:off x="1828800" y="2590800"/>
            <a:ext cx="3657600" cy="609600"/>
          </a:xfrm>
          <a:prstGeom prst="rect">
            <a:avLst/>
          </a:prstGeom>
          <a:solidFill>
            <a:srgbClr val="FF0000"/>
          </a:solidFill>
          <a:ln w="28575">
            <a:solidFill>
              <a:schemeClr val="tx1">
                <a:lumMod val="65000"/>
                <a:lumOff val="35000"/>
              </a:schemeClr>
            </a:solidFill>
          </a:ln>
        </p:spPr>
        <p:style>
          <a:lnRef idx="2">
            <a:schemeClr val="accent3">
              <a:shade val="50000"/>
            </a:schemeClr>
          </a:lnRef>
          <a:fillRef idx="1">
            <a:schemeClr val="accent3"/>
          </a:fillRef>
          <a:effectRef idx="0">
            <a:schemeClr val="accent3"/>
          </a:effectRef>
          <a:fontRef idx="minor">
            <a:schemeClr val="lt1"/>
          </a:fontRef>
        </p:style>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Light"/>
                <a:ea typeface="+mn-ea"/>
                <a:cs typeface="+mn-cs"/>
              </a:rPr>
              <a:t> Hammered Row</a:t>
            </a:r>
          </a:p>
        </p:txBody>
      </p:sp>
      <p:sp>
        <p:nvSpPr>
          <p:cNvPr id="34" name="Punchline"/>
          <p:cNvSpPr txBox="1"/>
          <p:nvPr/>
        </p:nvSpPr>
        <p:spPr>
          <a:xfrm>
            <a:off x="395288" y="4953000"/>
            <a:ext cx="8359775" cy="1143000"/>
          </a:xfrm>
          <a:prstGeom prst="rect">
            <a:avLst/>
          </a:prstGeom>
          <a:noFill/>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Repeatedly</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a:t>
            </a: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reading</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a row enough times (before memory gets refreshed) induces </a:t>
            </a:r>
            <a:r>
              <a:rPr kumimoji="0" lang="en-US" sz="2600" b="1" i="0" u="none" strike="noStrike" kern="1200" cap="none" spc="0" normalizeH="0" baseline="0" noProof="0" dirty="0">
                <a:ln>
                  <a:noFill/>
                </a:ln>
                <a:solidFill>
                  <a:srgbClr val="FF0000"/>
                </a:solidFill>
                <a:effectLst/>
                <a:uLnTx/>
                <a:uFillTx/>
                <a:latin typeface="Calibri Light"/>
                <a:ea typeface="ＭＳ Ｐゴシック" charset="0"/>
                <a:cs typeface="ＭＳ Ｐゴシック" charset="0"/>
              </a:rPr>
              <a:t>disturbance errors</a:t>
            </a:r>
            <a:r>
              <a:rPr kumimoji="0" lang="en-US" sz="2600" b="0" i="0" u="none" strike="noStrike" kern="1200" cap="none" spc="0" normalizeH="0" baseline="0" noProof="0" dirty="0">
                <a:ln>
                  <a:noFill/>
                </a:ln>
                <a:solidFill>
                  <a:srgbClr val="FF0000"/>
                </a:solidFill>
                <a:effectLst/>
                <a:uLnTx/>
                <a:uFillTx/>
                <a:latin typeface="Calibri Light"/>
                <a:ea typeface="ＭＳ Ｐゴシック" charset="0"/>
                <a:cs typeface="ＭＳ Ｐゴシック" charset="0"/>
              </a:rPr>
              <a:t> </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in </a:t>
            </a: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adjacent</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a:t>
            </a:r>
            <a:r>
              <a:rPr kumimoji="0" lang="en-US" sz="2600" b="1"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rows</a:t>
            </a:r>
            <a:r>
              <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rPr>
              <a:t> in </a:t>
            </a:r>
            <a:r>
              <a:rPr kumimoji="0" lang="en-US" sz="2600" b="1" i="0" u="none" strike="noStrike" kern="1200" cap="none" spc="0" normalizeH="0" baseline="0" noProof="0" dirty="0">
                <a:ln>
                  <a:noFill/>
                </a:ln>
                <a:solidFill>
                  <a:srgbClr val="FF0000"/>
                </a:solidFill>
                <a:effectLst/>
                <a:uLnTx/>
                <a:uFillTx/>
                <a:latin typeface="Calibri Light"/>
                <a:ea typeface="ＭＳ Ｐゴシック" charset="0"/>
                <a:cs typeface="ＭＳ Ｐゴシック" charset="0"/>
              </a:rPr>
              <a:t>most real DRAM chips you can buy today</a:t>
            </a:r>
            <a:endParaRPr kumimoji="0" lang="en-US" sz="2600" b="0" i="0" u="none" strike="noStrike" kern="1200" cap="none" spc="0" normalizeH="0" baseline="0" noProof="0" dirty="0">
              <a:ln>
                <a:noFill/>
              </a:ln>
              <a:solidFill>
                <a:prstClr val="black"/>
              </a:solidFill>
              <a:effectLst/>
              <a:uLnTx/>
              <a:uFillTx/>
              <a:latin typeface="Calibri Light"/>
              <a:ea typeface="ＭＳ Ｐゴシック" charset="0"/>
              <a:cs typeface="ＭＳ Ｐゴシック" charset="0"/>
            </a:endParaRPr>
          </a:p>
        </p:txBody>
      </p:sp>
      <p:sp>
        <p:nvSpPr>
          <p:cNvPr id="35" name="Opened"/>
          <p:cNvSpPr txBox="1"/>
          <p:nvPr/>
        </p:nvSpPr>
        <p:spPr>
          <a:xfrm>
            <a:off x="3124200" y="2671763"/>
            <a:ext cx="2209800" cy="457200"/>
          </a:xfrm>
          <a:prstGeom prst="rect">
            <a:avLst/>
          </a:prstGeom>
          <a:noFill/>
        </p:spPr>
        <p:txBody>
          <a:bodyPr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4000" b="1" i="1" u="none" strike="noStrike" kern="1200" cap="none" spc="0" normalizeH="0" baseline="0" noProof="0">
                <a:ln>
                  <a:noFill/>
                </a:ln>
                <a:solidFill>
                  <a:prstClr val="black"/>
                </a:solidFill>
                <a:effectLst/>
                <a:uLnTx/>
                <a:uFillTx/>
                <a:latin typeface="Calibri Light"/>
                <a:ea typeface="ＭＳ Ｐゴシック" charset="0"/>
                <a:cs typeface="ＭＳ Ｐゴシック" charset="0"/>
              </a:rPr>
              <a:t>Opened</a:t>
            </a:r>
          </a:p>
        </p:txBody>
      </p:sp>
      <p:sp>
        <p:nvSpPr>
          <p:cNvPr id="28" name="Closed"/>
          <p:cNvSpPr txBox="1"/>
          <p:nvPr/>
        </p:nvSpPr>
        <p:spPr>
          <a:xfrm>
            <a:off x="3133725" y="2671763"/>
            <a:ext cx="2200275" cy="457200"/>
          </a:xfrm>
          <a:prstGeom prst="rect">
            <a:avLst/>
          </a:prstGeom>
          <a:noFill/>
        </p:spPr>
        <p:txBody>
          <a:bodyPr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4000" b="1" i="1" u="none" strike="noStrike" kern="1200" cap="none" spc="0" normalizeH="0" baseline="0" noProof="0">
                <a:ln>
                  <a:noFill/>
                </a:ln>
                <a:solidFill>
                  <a:prstClr val="black"/>
                </a:solidFill>
                <a:effectLst/>
                <a:uLnTx/>
                <a:uFillTx/>
                <a:latin typeface="Calibri Light"/>
                <a:ea typeface="ＭＳ Ｐゴシック" charset="0"/>
                <a:cs typeface="ＭＳ Ｐゴシック" charset="0"/>
              </a:rPr>
              <a:t>Closed</a:t>
            </a:r>
          </a:p>
        </p:txBody>
      </p:sp>
      <p:sp>
        <p:nvSpPr>
          <p:cNvPr id="239642" name="Slide Number Placeholder 2"/>
          <p:cNvSpPr>
            <a:spLocks noGrp="1"/>
          </p:cNvSpPr>
          <p:nvPr>
            <p:ph type="sldNum" sz="quarter" idx="10"/>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63EFCF5-C8B9-AF45-B0E3-7DB4F7D988EA}" type="slidenum">
              <a:rPr kumimoji="0" lang="en-US" sz="2000" b="0" i="0" u="none" strike="noStrike" kern="1200" cap="none" spc="0" normalizeH="0" baseline="0" noProof="0">
                <a:ln>
                  <a:noFill/>
                </a:ln>
                <a:solidFill>
                  <a:srgbClr val="898989"/>
                </a:solidFill>
                <a:effectLst/>
                <a:uLnTx/>
                <a:uFillTx/>
                <a:latin typeface="Cambria Math" charset="0"/>
                <a:ea typeface="ＭＳ Ｐゴシック" charset="0"/>
                <a:cs typeface="Cambria Math" charset="0"/>
              </a:rPr>
              <a:pPr marL="0" marR="0" lvl="0" indent="0" algn="r" defTabSz="914400" rtl="0" eaLnBrk="1" fontAlgn="base" latinLnBrk="0" hangingPunct="1">
                <a:lnSpc>
                  <a:spcPct val="100000"/>
                </a:lnSpc>
                <a:spcBef>
                  <a:spcPct val="0"/>
                </a:spcBef>
                <a:spcAft>
                  <a:spcPct val="0"/>
                </a:spcAft>
                <a:buClrTx/>
                <a:buSzTx/>
                <a:buFontTx/>
                <a:buNone/>
                <a:tabLst/>
                <a:defRPr/>
              </a:pPr>
              <a:t>60</a:t>
            </a:fld>
            <a:endParaRPr kumimoji="0" lang="en-US" sz="2000" b="0" i="0" u="none" strike="noStrike" kern="1200" cap="none" spc="0" normalizeH="0" baseline="0" noProof="0">
              <a:ln>
                <a:noFill/>
              </a:ln>
              <a:solidFill>
                <a:srgbClr val="898989"/>
              </a:solidFill>
              <a:effectLst/>
              <a:uLnTx/>
              <a:uFillTx/>
              <a:latin typeface="Cambria Math" charset="0"/>
              <a:ea typeface="ＭＳ Ｐゴシック" charset="0"/>
              <a:cs typeface="Cambria Math" charset="0"/>
            </a:endParaRPr>
          </a:p>
        </p:txBody>
      </p:sp>
      <p:sp>
        <p:nvSpPr>
          <p:cNvPr id="239643" name="Title 1"/>
          <p:cNvSpPr>
            <a:spLocks noGrp="1"/>
          </p:cNvSpPr>
          <p:nvPr>
            <p:ph type="title"/>
          </p:nvPr>
        </p:nvSpPr>
        <p:spPr>
          <a:xfrm>
            <a:off x="228600" y="-14288"/>
            <a:ext cx="8915400" cy="1066801"/>
          </a:xfrm>
        </p:spPr>
        <p:txBody>
          <a:bodyPr/>
          <a:lstStyle/>
          <a:p>
            <a:r>
              <a:rPr lang="en-US" sz="3600" b="0" dirty="0">
                <a:solidFill>
                  <a:schemeClr val="accent6">
                    <a:lumMod val="50000"/>
                  </a:schemeClr>
                </a:solidFill>
                <a:latin typeface="Garamond" charset="0"/>
              </a:rPr>
              <a:t>Modern Memory is Prone to Disturbance Errors</a:t>
            </a:r>
          </a:p>
        </p:txBody>
      </p:sp>
      <p:sp>
        <p:nvSpPr>
          <p:cNvPr id="30" name="Rectangle 29"/>
          <p:cNvSpPr/>
          <p:nvPr/>
        </p:nvSpPr>
        <p:spPr>
          <a:xfrm>
            <a:off x="107950" y="6239053"/>
            <a:ext cx="8568506"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Calibri"/>
                <a:ea typeface="ＭＳ Ｐゴシック" charset="0"/>
                <a:cs typeface="ＭＳ Ｐゴシック" charset="0"/>
                <a:hlinkClick r:id="rId3"/>
              </a:rPr>
              <a:t>Flipping Bits in Memory Without Accessing Them: An Experimental Study of DRAM Disturbance Errors</a:t>
            </a:r>
            <a:r>
              <a:rPr kumimoji="0" lang="en-US" sz="1800" b="0" i="0" u="none" strike="noStrike" kern="1200" cap="none" spc="0" normalizeH="0" baseline="0" noProof="0" dirty="0">
                <a:ln>
                  <a:noFill/>
                </a:ln>
                <a:solidFill>
                  <a:srgbClr val="0000FF"/>
                </a:solidFill>
                <a:effectLst/>
                <a:uLnTx/>
                <a:uFillTx/>
                <a:latin typeface="Calibri"/>
                <a:ea typeface="ＭＳ Ｐゴシック" charset="0"/>
                <a:cs typeface="ＭＳ Ｐゴシック" charset="0"/>
              </a:rPr>
              <a:t>,</a:t>
            </a:r>
            <a:r>
              <a:rPr kumimoji="0" lang="en-US" sz="1800" b="0" i="0" u="none" strike="noStrike" kern="1200" cap="none" spc="0" normalizeH="0" baseline="0" noProof="0" dirty="0">
                <a:ln>
                  <a:noFill/>
                </a:ln>
                <a:solidFill>
                  <a:prstClr val="black"/>
                </a:solidFill>
                <a:effectLst/>
                <a:uLnTx/>
                <a:uFillTx/>
                <a:latin typeface="Tahoma" charset="0"/>
                <a:ea typeface="ＭＳ Ｐゴシック" charset="0"/>
                <a:cs typeface="ＭＳ Ｐゴシック" charset="0"/>
              </a:rPr>
              <a:t> </a:t>
            </a:r>
            <a:r>
              <a:rPr kumimoji="0" lang="en-US" sz="1800" b="0" i="0" u="none" strike="noStrike" kern="1200" cap="none" spc="0" normalizeH="0" baseline="0" noProof="0" dirty="0">
                <a:ln>
                  <a:noFill/>
                </a:ln>
                <a:solidFill>
                  <a:prstClr val="black"/>
                </a:solidFill>
                <a:effectLst/>
                <a:uLnTx/>
                <a:uFillTx/>
                <a:latin typeface="Calibri"/>
                <a:ea typeface="ＭＳ Ｐゴシック" charset="0"/>
                <a:cs typeface="ＭＳ Ｐゴシック" charset="0"/>
              </a:rPr>
              <a:t>(Kim et al., ISCA 2014)</a:t>
            </a:r>
          </a:p>
        </p:txBody>
      </p:sp>
    </p:spTree>
    <p:extLst>
      <p:ext uri="{BB962C8B-B14F-4D97-AF65-F5344CB8AC3E}">
        <p14:creationId xmlns:p14="http://schemas.microsoft.com/office/powerpoint/2010/main" val="28749935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750"/>
                                        <p:tgtEl>
                                          <p:spTgt spid="22"/>
                                        </p:tgtEl>
                                      </p:cBhvr>
                                    </p:animEffect>
                                  </p:childTnLst>
                                </p:cTn>
                              </p:par>
                              <p:par>
                                <p:cTn id="8" presetID="7" presetClass="emph" presetSubtype="2" fill="hold" nodeType="withEffect">
                                  <p:stCondLst>
                                    <p:cond delay="0"/>
                                  </p:stCondLst>
                                  <p:childTnLst>
                                    <p:animClr clrSpc="rgb" dir="cw">
                                      <p:cBhvr>
                                        <p:cTn id="9" dur="750" fill="hold"/>
                                        <p:tgtEl>
                                          <p:spTgt spid="11"/>
                                        </p:tgtEl>
                                        <p:attrNameLst>
                                          <p:attrName>stroke.color</p:attrName>
                                        </p:attrNameLst>
                                      </p:cBhvr>
                                      <p:to>
                                        <a:srgbClr val="FF0000"/>
                                      </p:to>
                                    </p:animClr>
                                    <p:set>
                                      <p:cBhvr>
                                        <p:cTn id="10" dur="750" fill="hold"/>
                                        <p:tgtEl>
                                          <p:spTgt spid="11"/>
                                        </p:tgtEl>
                                        <p:attrNameLst>
                                          <p:attrName>stroke.on</p:attrName>
                                        </p:attrNameLst>
                                      </p:cBhvr>
                                      <p:to>
                                        <p:strVal val="true"/>
                                      </p:to>
                                    </p:set>
                                  </p:childTnLst>
                                </p:cTn>
                              </p:par>
                              <p:par>
                                <p:cTn id="11" presetID="1" presetClass="emph" presetSubtype="2" fill="hold" nodeType="withEffect">
                                  <p:stCondLst>
                                    <p:cond delay="0"/>
                                  </p:stCondLst>
                                  <p:childTnLst>
                                    <p:animClr clrSpc="rgb" dir="cw">
                                      <p:cBhvr>
                                        <p:cTn id="12" dur="750" fill="hold"/>
                                        <p:tgtEl>
                                          <p:spTgt spid="17"/>
                                        </p:tgtEl>
                                        <p:attrNameLst>
                                          <p:attrName>fillcolor</p:attrName>
                                        </p:attrNameLst>
                                      </p:cBhvr>
                                      <p:to>
                                        <a:srgbClr val="FF0000"/>
                                      </p:to>
                                    </p:animClr>
                                    <p:set>
                                      <p:cBhvr>
                                        <p:cTn id="13" dur="750" fill="hold"/>
                                        <p:tgtEl>
                                          <p:spTgt spid="17"/>
                                        </p:tgtEl>
                                        <p:attrNameLst>
                                          <p:attrName>fill.type</p:attrName>
                                        </p:attrNameLst>
                                      </p:cBhvr>
                                      <p:to>
                                        <p:strVal val="solid"/>
                                      </p:to>
                                    </p:set>
                                    <p:set>
                                      <p:cBhvr>
                                        <p:cTn id="14" dur="750" fill="hold"/>
                                        <p:tgtEl>
                                          <p:spTgt spid="17"/>
                                        </p:tgtEl>
                                        <p:attrNameLst>
                                          <p:attrName>fill.on</p:attrName>
                                        </p:attrNameLst>
                                      </p:cBhvr>
                                      <p:to>
                                        <p:strVal val="true"/>
                                      </p:to>
                                    </p:set>
                                  </p:childTnLst>
                                </p:cTn>
                              </p:par>
                              <p:par>
                                <p:cTn id="15" presetID="10" presetClass="entr" presetSubtype="0" fill="hold" grpId="0" nodeType="withEffect">
                                  <p:stCondLst>
                                    <p:cond delay="0"/>
                                  </p:stCondLst>
                                  <p:childTnLst>
                                    <p:set>
                                      <p:cBhvr>
                                        <p:cTn id="16" dur="1" fill="hold">
                                          <p:stCondLst>
                                            <p:cond delay="0"/>
                                          </p:stCondLst>
                                        </p:cTn>
                                        <p:tgtEl>
                                          <p:spTgt spid="35"/>
                                        </p:tgtEl>
                                        <p:attrNameLst>
                                          <p:attrName>style.visibility</p:attrName>
                                        </p:attrNameLst>
                                      </p:cBhvr>
                                      <p:to>
                                        <p:strVal val="visible"/>
                                      </p:to>
                                    </p:set>
                                    <p:animEffect transition="in" filter="fade">
                                      <p:cBhvr>
                                        <p:cTn id="17" dur="750"/>
                                        <p:tgtEl>
                                          <p:spTgt spid="35"/>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 presetClass="exit" presetSubtype="0" fill="hold" grpId="1" nodeType="clickEffect">
                                  <p:stCondLst>
                                    <p:cond delay="0"/>
                                  </p:stCondLst>
                                  <p:childTnLst>
                                    <p:set>
                                      <p:cBhvr>
                                        <p:cTn id="21" dur="1" fill="hold">
                                          <p:stCondLst>
                                            <p:cond delay="0"/>
                                          </p:stCondLst>
                                        </p:cTn>
                                        <p:tgtEl>
                                          <p:spTgt spid="22"/>
                                        </p:tgtEl>
                                        <p:attrNameLst>
                                          <p:attrName>style.visibility</p:attrName>
                                        </p:attrNameLst>
                                      </p:cBhvr>
                                      <p:to>
                                        <p:strVal val="hidden"/>
                                      </p:to>
                                    </p:set>
                                  </p:childTnLst>
                                </p:cTn>
                              </p:par>
                              <p:par>
                                <p:cTn id="22" presetID="10" presetClass="entr" presetSubtype="0" fill="hold" grpId="0" nodeType="withEffect">
                                  <p:stCondLst>
                                    <p:cond delay="0"/>
                                  </p:stCondLst>
                                  <p:childTnLst>
                                    <p:set>
                                      <p:cBhvr>
                                        <p:cTn id="23" dur="1" fill="hold">
                                          <p:stCondLst>
                                            <p:cond delay="0"/>
                                          </p:stCondLst>
                                        </p:cTn>
                                        <p:tgtEl>
                                          <p:spTgt spid="21"/>
                                        </p:tgtEl>
                                        <p:attrNameLst>
                                          <p:attrName>style.visibility</p:attrName>
                                        </p:attrNameLst>
                                      </p:cBhvr>
                                      <p:to>
                                        <p:strVal val="visible"/>
                                      </p:to>
                                    </p:set>
                                    <p:animEffect transition="in" filter="fade">
                                      <p:cBhvr>
                                        <p:cTn id="24" dur="500"/>
                                        <p:tgtEl>
                                          <p:spTgt spid="21"/>
                                        </p:tgtEl>
                                      </p:cBhvr>
                                    </p:animEffect>
                                  </p:childTnLst>
                                </p:cTn>
                              </p:par>
                              <p:par>
                                <p:cTn id="25" presetID="7" presetClass="emph" presetSubtype="2" fill="hold" nodeType="withEffect">
                                  <p:stCondLst>
                                    <p:cond delay="0"/>
                                  </p:stCondLst>
                                  <p:childTnLst>
                                    <p:animClr clrSpc="rgb" dir="cw">
                                      <p:cBhvr>
                                        <p:cTn id="26" dur="500" fill="hold"/>
                                        <p:tgtEl>
                                          <p:spTgt spid="11"/>
                                        </p:tgtEl>
                                        <p:attrNameLst>
                                          <p:attrName>stroke.color</p:attrName>
                                        </p:attrNameLst>
                                      </p:cBhvr>
                                      <p:to>
                                        <a:srgbClr val="595959"/>
                                      </p:to>
                                    </p:animClr>
                                    <p:set>
                                      <p:cBhvr>
                                        <p:cTn id="27" dur="500" fill="hold"/>
                                        <p:tgtEl>
                                          <p:spTgt spid="11"/>
                                        </p:tgtEl>
                                        <p:attrNameLst>
                                          <p:attrName>stroke.on</p:attrName>
                                        </p:attrNameLst>
                                      </p:cBhvr>
                                      <p:to>
                                        <p:strVal val="true"/>
                                      </p:to>
                                    </p:set>
                                  </p:childTnLst>
                                </p:cTn>
                              </p:par>
                              <p:par>
                                <p:cTn id="28" presetID="1" presetClass="emph" presetSubtype="2" fill="hold" nodeType="withEffect">
                                  <p:stCondLst>
                                    <p:cond delay="0"/>
                                  </p:stCondLst>
                                  <p:childTnLst>
                                    <p:animClr clrSpc="rgb" dir="cw">
                                      <p:cBhvr>
                                        <p:cTn id="29" dur="500" fill="hold"/>
                                        <p:tgtEl>
                                          <p:spTgt spid="17"/>
                                        </p:tgtEl>
                                        <p:attrNameLst>
                                          <p:attrName>fillcolor</p:attrName>
                                        </p:attrNameLst>
                                      </p:cBhvr>
                                      <p:to>
                                        <a:srgbClr val="FFFFFF"/>
                                      </p:to>
                                    </p:animClr>
                                    <p:set>
                                      <p:cBhvr>
                                        <p:cTn id="30" dur="500" fill="hold"/>
                                        <p:tgtEl>
                                          <p:spTgt spid="17"/>
                                        </p:tgtEl>
                                        <p:attrNameLst>
                                          <p:attrName>fill.type</p:attrName>
                                        </p:attrNameLst>
                                      </p:cBhvr>
                                      <p:to>
                                        <p:strVal val="solid"/>
                                      </p:to>
                                    </p:set>
                                    <p:set>
                                      <p:cBhvr>
                                        <p:cTn id="31" dur="500" fill="hold"/>
                                        <p:tgtEl>
                                          <p:spTgt spid="17"/>
                                        </p:tgtEl>
                                        <p:attrNameLst>
                                          <p:attrName>fill.on</p:attrName>
                                        </p:attrNameLst>
                                      </p:cBhvr>
                                      <p:to>
                                        <p:strVal val="true"/>
                                      </p:to>
                                    </p:set>
                                  </p:childTnLst>
                                </p:cTn>
                              </p:par>
                              <p:par>
                                <p:cTn id="32" presetID="1" presetClass="exit" presetSubtype="0" fill="hold" grpId="1" nodeType="withEffect">
                                  <p:stCondLst>
                                    <p:cond delay="0"/>
                                  </p:stCondLst>
                                  <p:childTnLst>
                                    <p:set>
                                      <p:cBhvr>
                                        <p:cTn id="33" dur="1" fill="hold">
                                          <p:stCondLst>
                                            <p:cond delay="0"/>
                                          </p:stCondLst>
                                        </p:cTn>
                                        <p:tgtEl>
                                          <p:spTgt spid="35"/>
                                        </p:tgtEl>
                                        <p:attrNameLst>
                                          <p:attrName>style.visibility</p:attrName>
                                        </p:attrNameLst>
                                      </p:cBhvr>
                                      <p:to>
                                        <p:strVal val="hidden"/>
                                      </p:to>
                                    </p:set>
                                  </p:childTnLst>
                                </p:cTn>
                              </p:par>
                              <p:par>
                                <p:cTn id="34" presetID="10" presetClass="entr" presetSubtype="0" fill="hold" grpId="0" nodeType="withEffect">
                                  <p:stCondLst>
                                    <p:cond delay="250"/>
                                  </p:stCondLst>
                                  <p:childTnLst>
                                    <p:set>
                                      <p:cBhvr>
                                        <p:cTn id="35" dur="1" fill="hold">
                                          <p:stCondLst>
                                            <p:cond delay="0"/>
                                          </p:stCondLst>
                                        </p:cTn>
                                        <p:tgtEl>
                                          <p:spTgt spid="28"/>
                                        </p:tgtEl>
                                        <p:attrNameLst>
                                          <p:attrName>style.visibility</p:attrName>
                                        </p:attrNameLst>
                                      </p:cBhvr>
                                      <p:to>
                                        <p:strVal val="visible"/>
                                      </p:to>
                                    </p:set>
                                    <p:animEffect transition="in" filter="fade">
                                      <p:cBhvr>
                                        <p:cTn id="36" dur="250"/>
                                        <p:tgtEl>
                                          <p:spTgt spid="28"/>
                                        </p:tgtEl>
                                      </p:cBhvr>
                                    </p:animEffect>
                                  </p:childTnLst>
                                </p:cTn>
                              </p:par>
                            </p:childTnLst>
                          </p:cTn>
                        </p:par>
                      </p:childTnLst>
                    </p:cTn>
                  </p:par>
                  <p:par>
                    <p:cTn id="37" fill="hold" nodeType="clickPar">
                      <p:stCondLst>
                        <p:cond delay="indefinite"/>
                      </p:stCondLst>
                      <p:childTnLst>
                        <p:par>
                          <p:cTn id="38" fill="hold" nodeType="withGroup">
                            <p:stCondLst>
                              <p:cond delay="0"/>
                            </p:stCondLst>
                            <p:childTnLst>
                              <p:par>
                                <p:cTn id="39" presetID="1" presetClass="exit" presetSubtype="0" fill="hold" grpId="1" nodeType="clickEffect">
                                  <p:stCondLst>
                                    <p:cond delay="0"/>
                                  </p:stCondLst>
                                  <p:childTnLst>
                                    <p:set>
                                      <p:cBhvr>
                                        <p:cTn id="40" dur="1" fill="hold">
                                          <p:stCondLst>
                                            <p:cond delay="0"/>
                                          </p:stCondLst>
                                        </p:cTn>
                                        <p:tgtEl>
                                          <p:spTgt spid="28"/>
                                        </p:tgtEl>
                                        <p:attrNameLst>
                                          <p:attrName>style.visibility</p:attrName>
                                        </p:attrNameLst>
                                      </p:cBhvr>
                                      <p:to>
                                        <p:strVal val="hidden"/>
                                      </p:to>
                                    </p:set>
                                  </p:childTnLst>
                                </p:cTn>
                              </p:par>
                              <p:par>
                                <p:cTn id="41" presetID="1" presetClass="entr" presetSubtype="0" fill="hold" grpId="2" nodeType="withEffect">
                                  <p:stCondLst>
                                    <p:cond delay="0"/>
                                  </p:stCondLst>
                                  <p:childTnLst>
                                    <p:set>
                                      <p:cBhvr>
                                        <p:cTn id="42" dur="1" fill="hold">
                                          <p:stCondLst>
                                            <p:cond delay="0"/>
                                          </p:stCondLst>
                                        </p:cTn>
                                        <p:tgtEl>
                                          <p:spTgt spid="22"/>
                                        </p:tgtEl>
                                        <p:attrNameLst>
                                          <p:attrName>style.visibility</p:attrName>
                                        </p:attrNameLst>
                                      </p:cBhvr>
                                      <p:to>
                                        <p:strVal val="visible"/>
                                      </p:to>
                                    </p:set>
                                  </p:childTnLst>
                                </p:cTn>
                              </p:par>
                              <p:par>
                                <p:cTn id="43" presetID="1" presetClass="exit" presetSubtype="0" fill="hold" grpId="1" nodeType="withEffect">
                                  <p:stCondLst>
                                    <p:cond delay="0"/>
                                  </p:stCondLst>
                                  <p:childTnLst>
                                    <p:set>
                                      <p:cBhvr>
                                        <p:cTn id="44" dur="1" fill="hold">
                                          <p:stCondLst>
                                            <p:cond delay="0"/>
                                          </p:stCondLst>
                                        </p:cTn>
                                        <p:tgtEl>
                                          <p:spTgt spid="21"/>
                                        </p:tgtEl>
                                        <p:attrNameLst>
                                          <p:attrName>style.visibility</p:attrName>
                                        </p:attrNameLst>
                                      </p:cBhvr>
                                      <p:to>
                                        <p:strVal val="hidden"/>
                                      </p:to>
                                    </p:set>
                                  </p:childTnLst>
                                </p:cTn>
                              </p:par>
                              <p:par>
                                <p:cTn id="45" presetID="7" presetClass="emph" presetSubtype="2" fill="hold" nodeType="withEffect">
                                  <p:stCondLst>
                                    <p:cond delay="0"/>
                                  </p:stCondLst>
                                  <p:childTnLst>
                                    <p:animClr clrSpc="rgb" dir="cw">
                                      <p:cBhvr>
                                        <p:cTn id="46" dur="10" fill="hold"/>
                                        <p:tgtEl>
                                          <p:spTgt spid="11"/>
                                        </p:tgtEl>
                                        <p:attrNameLst>
                                          <p:attrName>stroke.color</p:attrName>
                                        </p:attrNameLst>
                                      </p:cBhvr>
                                      <p:to>
                                        <a:srgbClr val="FF0000"/>
                                      </p:to>
                                    </p:animClr>
                                    <p:set>
                                      <p:cBhvr>
                                        <p:cTn id="47" dur="10" fill="hold"/>
                                        <p:tgtEl>
                                          <p:spTgt spid="11"/>
                                        </p:tgtEl>
                                        <p:attrNameLst>
                                          <p:attrName>stroke.on</p:attrName>
                                        </p:attrNameLst>
                                      </p:cBhvr>
                                      <p:to>
                                        <p:strVal val="true"/>
                                      </p:to>
                                    </p:set>
                                  </p:childTnLst>
                                </p:cTn>
                              </p:par>
                              <p:par>
                                <p:cTn id="48" presetID="1" presetClass="emph" presetSubtype="2" fill="hold" nodeType="withEffect">
                                  <p:stCondLst>
                                    <p:cond delay="0"/>
                                  </p:stCondLst>
                                  <p:childTnLst>
                                    <p:animClr clrSpc="rgb" dir="cw">
                                      <p:cBhvr>
                                        <p:cTn id="49" dur="10" fill="hold"/>
                                        <p:tgtEl>
                                          <p:spTgt spid="17"/>
                                        </p:tgtEl>
                                        <p:attrNameLst>
                                          <p:attrName>fillcolor</p:attrName>
                                        </p:attrNameLst>
                                      </p:cBhvr>
                                      <p:to>
                                        <a:srgbClr val="FF0000"/>
                                      </p:to>
                                    </p:animClr>
                                    <p:set>
                                      <p:cBhvr>
                                        <p:cTn id="50" dur="10" fill="hold"/>
                                        <p:tgtEl>
                                          <p:spTgt spid="17"/>
                                        </p:tgtEl>
                                        <p:attrNameLst>
                                          <p:attrName>fill.type</p:attrName>
                                        </p:attrNameLst>
                                      </p:cBhvr>
                                      <p:to>
                                        <p:strVal val="solid"/>
                                      </p:to>
                                    </p:set>
                                    <p:set>
                                      <p:cBhvr>
                                        <p:cTn id="51" dur="10" fill="hold"/>
                                        <p:tgtEl>
                                          <p:spTgt spid="17"/>
                                        </p:tgtEl>
                                        <p:attrNameLst>
                                          <p:attrName>fill.on</p:attrName>
                                        </p:attrNameLst>
                                      </p:cBhvr>
                                      <p:to>
                                        <p:strVal val="true"/>
                                      </p:to>
                                    </p:set>
                                  </p:childTnLst>
                                </p:cTn>
                              </p:par>
                              <p:par>
                                <p:cTn id="52" presetID="1" presetClass="exit" presetSubtype="0" fill="hold" grpId="3" nodeType="withEffect">
                                  <p:stCondLst>
                                    <p:cond delay="500"/>
                                  </p:stCondLst>
                                  <p:childTnLst>
                                    <p:set>
                                      <p:cBhvr>
                                        <p:cTn id="53" dur="1" fill="hold">
                                          <p:stCondLst>
                                            <p:cond delay="0"/>
                                          </p:stCondLst>
                                        </p:cTn>
                                        <p:tgtEl>
                                          <p:spTgt spid="22"/>
                                        </p:tgtEl>
                                        <p:attrNameLst>
                                          <p:attrName>style.visibility</p:attrName>
                                        </p:attrNameLst>
                                      </p:cBhvr>
                                      <p:to>
                                        <p:strVal val="hidden"/>
                                      </p:to>
                                    </p:set>
                                  </p:childTnLst>
                                </p:cTn>
                              </p:par>
                              <p:par>
                                <p:cTn id="54" presetID="1" presetClass="entr" presetSubtype="0" fill="hold" grpId="2" nodeType="withEffect">
                                  <p:stCondLst>
                                    <p:cond delay="500"/>
                                  </p:stCondLst>
                                  <p:childTnLst>
                                    <p:set>
                                      <p:cBhvr>
                                        <p:cTn id="55" dur="1" fill="hold">
                                          <p:stCondLst>
                                            <p:cond delay="0"/>
                                          </p:stCondLst>
                                        </p:cTn>
                                        <p:tgtEl>
                                          <p:spTgt spid="21"/>
                                        </p:tgtEl>
                                        <p:attrNameLst>
                                          <p:attrName>style.visibility</p:attrName>
                                        </p:attrNameLst>
                                      </p:cBhvr>
                                      <p:to>
                                        <p:strVal val="visible"/>
                                      </p:to>
                                    </p:set>
                                  </p:childTnLst>
                                </p:cTn>
                              </p:par>
                              <p:par>
                                <p:cTn id="56" presetID="7" presetClass="emph" presetSubtype="2" fill="hold" nodeType="withEffect">
                                  <p:stCondLst>
                                    <p:cond delay="500"/>
                                  </p:stCondLst>
                                  <p:childTnLst>
                                    <p:animClr clrSpc="rgb" dir="cw">
                                      <p:cBhvr>
                                        <p:cTn id="57" dur="10" fill="hold"/>
                                        <p:tgtEl>
                                          <p:spTgt spid="11"/>
                                        </p:tgtEl>
                                        <p:attrNameLst>
                                          <p:attrName>stroke.color</p:attrName>
                                        </p:attrNameLst>
                                      </p:cBhvr>
                                      <p:to>
                                        <a:srgbClr val="595959"/>
                                      </p:to>
                                    </p:animClr>
                                    <p:set>
                                      <p:cBhvr>
                                        <p:cTn id="58" dur="10" fill="hold"/>
                                        <p:tgtEl>
                                          <p:spTgt spid="11"/>
                                        </p:tgtEl>
                                        <p:attrNameLst>
                                          <p:attrName>stroke.on</p:attrName>
                                        </p:attrNameLst>
                                      </p:cBhvr>
                                      <p:to>
                                        <p:strVal val="true"/>
                                      </p:to>
                                    </p:set>
                                  </p:childTnLst>
                                </p:cTn>
                              </p:par>
                              <p:par>
                                <p:cTn id="59" presetID="1" presetClass="emph" presetSubtype="2" fill="hold" nodeType="withEffect">
                                  <p:stCondLst>
                                    <p:cond delay="500"/>
                                  </p:stCondLst>
                                  <p:childTnLst>
                                    <p:animClr clrSpc="rgb" dir="cw">
                                      <p:cBhvr>
                                        <p:cTn id="60" dur="10" fill="hold"/>
                                        <p:tgtEl>
                                          <p:spTgt spid="17"/>
                                        </p:tgtEl>
                                        <p:attrNameLst>
                                          <p:attrName>fillcolor</p:attrName>
                                        </p:attrNameLst>
                                      </p:cBhvr>
                                      <p:to>
                                        <a:srgbClr val="FFFFFF"/>
                                      </p:to>
                                    </p:animClr>
                                    <p:set>
                                      <p:cBhvr>
                                        <p:cTn id="61" dur="10" fill="hold"/>
                                        <p:tgtEl>
                                          <p:spTgt spid="17"/>
                                        </p:tgtEl>
                                        <p:attrNameLst>
                                          <p:attrName>fill.type</p:attrName>
                                        </p:attrNameLst>
                                      </p:cBhvr>
                                      <p:to>
                                        <p:strVal val="solid"/>
                                      </p:to>
                                    </p:set>
                                    <p:set>
                                      <p:cBhvr>
                                        <p:cTn id="62" dur="10" fill="hold"/>
                                        <p:tgtEl>
                                          <p:spTgt spid="17"/>
                                        </p:tgtEl>
                                        <p:attrNameLst>
                                          <p:attrName>fill.on</p:attrName>
                                        </p:attrNameLst>
                                      </p:cBhvr>
                                      <p:to>
                                        <p:strVal val="true"/>
                                      </p:to>
                                    </p:set>
                                  </p:childTnLst>
                                </p:cTn>
                              </p:par>
                              <p:par>
                                <p:cTn id="63" presetID="1" presetClass="entr" presetSubtype="0" fill="hold" grpId="9" nodeType="withEffect">
                                  <p:stCondLst>
                                    <p:cond delay="1000"/>
                                  </p:stCondLst>
                                  <p:childTnLst>
                                    <p:set>
                                      <p:cBhvr>
                                        <p:cTn id="64" dur="1" fill="hold">
                                          <p:stCondLst>
                                            <p:cond delay="0"/>
                                          </p:stCondLst>
                                        </p:cTn>
                                        <p:tgtEl>
                                          <p:spTgt spid="22"/>
                                        </p:tgtEl>
                                        <p:attrNameLst>
                                          <p:attrName>style.visibility</p:attrName>
                                        </p:attrNameLst>
                                      </p:cBhvr>
                                      <p:to>
                                        <p:strVal val="visible"/>
                                      </p:to>
                                    </p:set>
                                  </p:childTnLst>
                                </p:cTn>
                              </p:par>
                              <p:par>
                                <p:cTn id="65" presetID="1" presetClass="exit" presetSubtype="0" fill="hold" grpId="3" nodeType="withEffect">
                                  <p:stCondLst>
                                    <p:cond delay="1000"/>
                                  </p:stCondLst>
                                  <p:childTnLst>
                                    <p:set>
                                      <p:cBhvr>
                                        <p:cTn id="66" dur="1" fill="hold">
                                          <p:stCondLst>
                                            <p:cond delay="0"/>
                                          </p:stCondLst>
                                        </p:cTn>
                                        <p:tgtEl>
                                          <p:spTgt spid="21"/>
                                        </p:tgtEl>
                                        <p:attrNameLst>
                                          <p:attrName>style.visibility</p:attrName>
                                        </p:attrNameLst>
                                      </p:cBhvr>
                                      <p:to>
                                        <p:strVal val="hidden"/>
                                      </p:to>
                                    </p:set>
                                  </p:childTnLst>
                                </p:cTn>
                              </p:par>
                              <p:par>
                                <p:cTn id="67" presetID="7" presetClass="emph" presetSubtype="2" fill="hold" nodeType="withEffect">
                                  <p:stCondLst>
                                    <p:cond delay="1000"/>
                                  </p:stCondLst>
                                  <p:childTnLst>
                                    <p:animClr clrSpc="rgb" dir="cw">
                                      <p:cBhvr>
                                        <p:cTn id="68" dur="10" fill="hold"/>
                                        <p:tgtEl>
                                          <p:spTgt spid="11"/>
                                        </p:tgtEl>
                                        <p:attrNameLst>
                                          <p:attrName>stroke.color</p:attrName>
                                        </p:attrNameLst>
                                      </p:cBhvr>
                                      <p:to>
                                        <a:srgbClr val="FF0000"/>
                                      </p:to>
                                    </p:animClr>
                                    <p:set>
                                      <p:cBhvr>
                                        <p:cTn id="69" dur="10" fill="hold"/>
                                        <p:tgtEl>
                                          <p:spTgt spid="11"/>
                                        </p:tgtEl>
                                        <p:attrNameLst>
                                          <p:attrName>stroke.on</p:attrName>
                                        </p:attrNameLst>
                                      </p:cBhvr>
                                      <p:to>
                                        <p:strVal val="true"/>
                                      </p:to>
                                    </p:set>
                                  </p:childTnLst>
                                </p:cTn>
                              </p:par>
                              <p:par>
                                <p:cTn id="70" presetID="1" presetClass="emph" presetSubtype="2" fill="hold" nodeType="withEffect">
                                  <p:stCondLst>
                                    <p:cond delay="1000"/>
                                  </p:stCondLst>
                                  <p:childTnLst>
                                    <p:animClr clrSpc="rgb" dir="cw">
                                      <p:cBhvr>
                                        <p:cTn id="71" dur="10" fill="hold"/>
                                        <p:tgtEl>
                                          <p:spTgt spid="17"/>
                                        </p:tgtEl>
                                        <p:attrNameLst>
                                          <p:attrName>fillcolor</p:attrName>
                                        </p:attrNameLst>
                                      </p:cBhvr>
                                      <p:to>
                                        <a:srgbClr val="FF0000"/>
                                      </p:to>
                                    </p:animClr>
                                    <p:set>
                                      <p:cBhvr>
                                        <p:cTn id="72" dur="10" fill="hold"/>
                                        <p:tgtEl>
                                          <p:spTgt spid="17"/>
                                        </p:tgtEl>
                                        <p:attrNameLst>
                                          <p:attrName>fill.type</p:attrName>
                                        </p:attrNameLst>
                                      </p:cBhvr>
                                      <p:to>
                                        <p:strVal val="solid"/>
                                      </p:to>
                                    </p:set>
                                    <p:set>
                                      <p:cBhvr>
                                        <p:cTn id="73" dur="10" fill="hold"/>
                                        <p:tgtEl>
                                          <p:spTgt spid="17"/>
                                        </p:tgtEl>
                                        <p:attrNameLst>
                                          <p:attrName>fill.on</p:attrName>
                                        </p:attrNameLst>
                                      </p:cBhvr>
                                      <p:to>
                                        <p:strVal val="true"/>
                                      </p:to>
                                    </p:set>
                                  </p:childTnLst>
                                </p:cTn>
                              </p:par>
                              <p:par>
                                <p:cTn id="74" presetID="1" presetClass="exit" presetSubtype="0" fill="hold" grpId="4" nodeType="withEffect">
                                  <p:stCondLst>
                                    <p:cond delay="1500"/>
                                  </p:stCondLst>
                                  <p:childTnLst>
                                    <p:set>
                                      <p:cBhvr>
                                        <p:cTn id="75" dur="1" fill="hold">
                                          <p:stCondLst>
                                            <p:cond delay="0"/>
                                          </p:stCondLst>
                                        </p:cTn>
                                        <p:tgtEl>
                                          <p:spTgt spid="22"/>
                                        </p:tgtEl>
                                        <p:attrNameLst>
                                          <p:attrName>style.visibility</p:attrName>
                                        </p:attrNameLst>
                                      </p:cBhvr>
                                      <p:to>
                                        <p:strVal val="hidden"/>
                                      </p:to>
                                    </p:set>
                                  </p:childTnLst>
                                </p:cTn>
                              </p:par>
                              <p:par>
                                <p:cTn id="76" presetID="1" presetClass="entr" presetSubtype="0" fill="hold" grpId="4" nodeType="withEffect">
                                  <p:stCondLst>
                                    <p:cond delay="1500"/>
                                  </p:stCondLst>
                                  <p:childTnLst>
                                    <p:set>
                                      <p:cBhvr>
                                        <p:cTn id="77" dur="1" fill="hold">
                                          <p:stCondLst>
                                            <p:cond delay="0"/>
                                          </p:stCondLst>
                                        </p:cTn>
                                        <p:tgtEl>
                                          <p:spTgt spid="21"/>
                                        </p:tgtEl>
                                        <p:attrNameLst>
                                          <p:attrName>style.visibility</p:attrName>
                                        </p:attrNameLst>
                                      </p:cBhvr>
                                      <p:to>
                                        <p:strVal val="visible"/>
                                      </p:to>
                                    </p:set>
                                  </p:childTnLst>
                                </p:cTn>
                              </p:par>
                              <p:par>
                                <p:cTn id="78" presetID="7" presetClass="emph" presetSubtype="2" fill="hold" nodeType="withEffect">
                                  <p:stCondLst>
                                    <p:cond delay="1500"/>
                                  </p:stCondLst>
                                  <p:childTnLst>
                                    <p:animClr clrSpc="rgb" dir="cw">
                                      <p:cBhvr>
                                        <p:cTn id="79" dur="10" fill="hold"/>
                                        <p:tgtEl>
                                          <p:spTgt spid="11"/>
                                        </p:tgtEl>
                                        <p:attrNameLst>
                                          <p:attrName>stroke.color</p:attrName>
                                        </p:attrNameLst>
                                      </p:cBhvr>
                                      <p:to>
                                        <a:srgbClr val="595959"/>
                                      </p:to>
                                    </p:animClr>
                                    <p:set>
                                      <p:cBhvr>
                                        <p:cTn id="80" dur="10" fill="hold"/>
                                        <p:tgtEl>
                                          <p:spTgt spid="11"/>
                                        </p:tgtEl>
                                        <p:attrNameLst>
                                          <p:attrName>stroke.on</p:attrName>
                                        </p:attrNameLst>
                                      </p:cBhvr>
                                      <p:to>
                                        <p:strVal val="true"/>
                                      </p:to>
                                    </p:set>
                                  </p:childTnLst>
                                </p:cTn>
                              </p:par>
                              <p:par>
                                <p:cTn id="81" presetID="1" presetClass="emph" presetSubtype="2" fill="hold" nodeType="withEffect">
                                  <p:stCondLst>
                                    <p:cond delay="1500"/>
                                  </p:stCondLst>
                                  <p:childTnLst>
                                    <p:animClr clrSpc="rgb" dir="cw">
                                      <p:cBhvr>
                                        <p:cTn id="82" dur="10" fill="hold"/>
                                        <p:tgtEl>
                                          <p:spTgt spid="17"/>
                                        </p:tgtEl>
                                        <p:attrNameLst>
                                          <p:attrName>fillcolor</p:attrName>
                                        </p:attrNameLst>
                                      </p:cBhvr>
                                      <p:to>
                                        <a:srgbClr val="FFFFFF"/>
                                      </p:to>
                                    </p:animClr>
                                    <p:set>
                                      <p:cBhvr>
                                        <p:cTn id="83" dur="10" fill="hold"/>
                                        <p:tgtEl>
                                          <p:spTgt spid="17"/>
                                        </p:tgtEl>
                                        <p:attrNameLst>
                                          <p:attrName>fill.type</p:attrName>
                                        </p:attrNameLst>
                                      </p:cBhvr>
                                      <p:to>
                                        <p:strVal val="solid"/>
                                      </p:to>
                                    </p:set>
                                    <p:set>
                                      <p:cBhvr>
                                        <p:cTn id="84" dur="10" fill="hold"/>
                                        <p:tgtEl>
                                          <p:spTgt spid="17"/>
                                        </p:tgtEl>
                                        <p:attrNameLst>
                                          <p:attrName>fill.on</p:attrName>
                                        </p:attrNameLst>
                                      </p:cBhvr>
                                      <p:to>
                                        <p:strVal val="true"/>
                                      </p:to>
                                    </p:set>
                                  </p:childTnLst>
                                </p:cTn>
                              </p:par>
                              <p:par>
                                <p:cTn id="85" presetID="1" presetClass="entr" presetSubtype="0" fill="hold" grpId="5" nodeType="withEffect">
                                  <p:stCondLst>
                                    <p:cond delay="2000"/>
                                  </p:stCondLst>
                                  <p:childTnLst>
                                    <p:set>
                                      <p:cBhvr>
                                        <p:cTn id="86" dur="1" fill="hold">
                                          <p:stCondLst>
                                            <p:cond delay="0"/>
                                          </p:stCondLst>
                                        </p:cTn>
                                        <p:tgtEl>
                                          <p:spTgt spid="22"/>
                                        </p:tgtEl>
                                        <p:attrNameLst>
                                          <p:attrName>style.visibility</p:attrName>
                                        </p:attrNameLst>
                                      </p:cBhvr>
                                      <p:to>
                                        <p:strVal val="visible"/>
                                      </p:to>
                                    </p:set>
                                  </p:childTnLst>
                                </p:cTn>
                              </p:par>
                              <p:par>
                                <p:cTn id="87" presetID="1" presetClass="exit" presetSubtype="0" fill="hold" grpId="5" nodeType="withEffect">
                                  <p:stCondLst>
                                    <p:cond delay="2000"/>
                                  </p:stCondLst>
                                  <p:childTnLst>
                                    <p:set>
                                      <p:cBhvr>
                                        <p:cTn id="88" dur="1" fill="hold">
                                          <p:stCondLst>
                                            <p:cond delay="0"/>
                                          </p:stCondLst>
                                        </p:cTn>
                                        <p:tgtEl>
                                          <p:spTgt spid="21"/>
                                        </p:tgtEl>
                                        <p:attrNameLst>
                                          <p:attrName>style.visibility</p:attrName>
                                        </p:attrNameLst>
                                      </p:cBhvr>
                                      <p:to>
                                        <p:strVal val="hidden"/>
                                      </p:to>
                                    </p:set>
                                  </p:childTnLst>
                                </p:cTn>
                              </p:par>
                              <p:par>
                                <p:cTn id="89" presetID="7" presetClass="emph" presetSubtype="2" fill="hold" nodeType="withEffect">
                                  <p:stCondLst>
                                    <p:cond delay="2000"/>
                                  </p:stCondLst>
                                  <p:childTnLst>
                                    <p:animClr clrSpc="rgb" dir="cw">
                                      <p:cBhvr>
                                        <p:cTn id="90" dur="10" fill="hold"/>
                                        <p:tgtEl>
                                          <p:spTgt spid="11"/>
                                        </p:tgtEl>
                                        <p:attrNameLst>
                                          <p:attrName>stroke.color</p:attrName>
                                        </p:attrNameLst>
                                      </p:cBhvr>
                                      <p:to>
                                        <a:srgbClr val="FF0000"/>
                                      </p:to>
                                    </p:animClr>
                                    <p:set>
                                      <p:cBhvr>
                                        <p:cTn id="91" dur="10" fill="hold"/>
                                        <p:tgtEl>
                                          <p:spTgt spid="11"/>
                                        </p:tgtEl>
                                        <p:attrNameLst>
                                          <p:attrName>stroke.on</p:attrName>
                                        </p:attrNameLst>
                                      </p:cBhvr>
                                      <p:to>
                                        <p:strVal val="true"/>
                                      </p:to>
                                    </p:set>
                                  </p:childTnLst>
                                </p:cTn>
                              </p:par>
                              <p:par>
                                <p:cTn id="92" presetID="1" presetClass="emph" presetSubtype="2" fill="hold" nodeType="withEffect">
                                  <p:stCondLst>
                                    <p:cond delay="2000"/>
                                  </p:stCondLst>
                                  <p:childTnLst>
                                    <p:animClr clrSpc="rgb" dir="cw">
                                      <p:cBhvr>
                                        <p:cTn id="93" dur="10" fill="hold"/>
                                        <p:tgtEl>
                                          <p:spTgt spid="17"/>
                                        </p:tgtEl>
                                        <p:attrNameLst>
                                          <p:attrName>fillcolor</p:attrName>
                                        </p:attrNameLst>
                                      </p:cBhvr>
                                      <p:to>
                                        <a:srgbClr val="FF0000"/>
                                      </p:to>
                                    </p:animClr>
                                    <p:set>
                                      <p:cBhvr>
                                        <p:cTn id="94" dur="10" fill="hold"/>
                                        <p:tgtEl>
                                          <p:spTgt spid="17"/>
                                        </p:tgtEl>
                                        <p:attrNameLst>
                                          <p:attrName>fill.type</p:attrName>
                                        </p:attrNameLst>
                                      </p:cBhvr>
                                      <p:to>
                                        <p:strVal val="solid"/>
                                      </p:to>
                                    </p:set>
                                    <p:set>
                                      <p:cBhvr>
                                        <p:cTn id="95" dur="10" fill="hold"/>
                                        <p:tgtEl>
                                          <p:spTgt spid="17"/>
                                        </p:tgtEl>
                                        <p:attrNameLst>
                                          <p:attrName>fill.on</p:attrName>
                                        </p:attrNameLst>
                                      </p:cBhvr>
                                      <p:to>
                                        <p:strVal val="true"/>
                                      </p:to>
                                    </p:set>
                                  </p:childTnLst>
                                </p:cTn>
                              </p:par>
                              <p:par>
                                <p:cTn id="96" presetID="1" presetClass="exit" presetSubtype="0" fill="hold" grpId="6" nodeType="withEffect">
                                  <p:stCondLst>
                                    <p:cond delay="2500"/>
                                  </p:stCondLst>
                                  <p:childTnLst>
                                    <p:set>
                                      <p:cBhvr>
                                        <p:cTn id="97" dur="1" fill="hold">
                                          <p:stCondLst>
                                            <p:cond delay="0"/>
                                          </p:stCondLst>
                                        </p:cTn>
                                        <p:tgtEl>
                                          <p:spTgt spid="22"/>
                                        </p:tgtEl>
                                        <p:attrNameLst>
                                          <p:attrName>style.visibility</p:attrName>
                                        </p:attrNameLst>
                                      </p:cBhvr>
                                      <p:to>
                                        <p:strVal val="hidden"/>
                                      </p:to>
                                    </p:set>
                                  </p:childTnLst>
                                </p:cTn>
                              </p:par>
                              <p:par>
                                <p:cTn id="98" presetID="1" presetClass="entr" presetSubtype="0" fill="hold" grpId="6" nodeType="withEffect">
                                  <p:stCondLst>
                                    <p:cond delay="2500"/>
                                  </p:stCondLst>
                                  <p:childTnLst>
                                    <p:set>
                                      <p:cBhvr>
                                        <p:cTn id="99" dur="1" fill="hold">
                                          <p:stCondLst>
                                            <p:cond delay="0"/>
                                          </p:stCondLst>
                                        </p:cTn>
                                        <p:tgtEl>
                                          <p:spTgt spid="21"/>
                                        </p:tgtEl>
                                        <p:attrNameLst>
                                          <p:attrName>style.visibility</p:attrName>
                                        </p:attrNameLst>
                                      </p:cBhvr>
                                      <p:to>
                                        <p:strVal val="visible"/>
                                      </p:to>
                                    </p:set>
                                  </p:childTnLst>
                                </p:cTn>
                              </p:par>
                              <p:par>
                                <p:cTn id="100" presetID="7" presetClass="emph" presetSubtype="2" fill="hold" nodeType="withEffect">
                                  <p:stCondLst>
                                    <p:cond delay="2500"/>
                                  </p:stCondLst>
                                  <p:childTnLst>
                                    <p:animClr clrSpc="rgb" dir="cw">
                                      <p:cBhvr>
                                        <p:cTn id="101" dur="10" fill="hold"/>
                                        <p:tgtEl>
                                          <p:spTgt spid="11"/>
                                        </p:tgtEl>
                                        <p:attrNameLst>
                                          <p:attrName>stroke.color</p:attrName>
                                        </p:attrNameLst>
                                      </p:cBhvr>
                                      <p:to>
                                        <a:srgbClr val="595959"/>
                                      </p:to>
                                    </p:animClr>
                                    <p:set>
                                      <p:cBhvr>
                                        <p:cTn id="102" dur="10" fill="hold"/>
                                        <p:tgtEl>
                                          <p:spTgt spid="11"/>
                                        </p:tgtEl>
                                        <p:attrNameLst>
                                          <p:attrName>stroke.on</p:attrName>
                                        </p:attrNameLst>
                                      </p:cBhvr>
                                      <p:to>
                                        <p:strVal val="true"/>
                                      </p:to>
                                    </p:set>
                                  </p:childTnLst>
                                </p:cTn>
                              </p:par>
                              <p:par>
                                <p:cTn id="103" presetID="1" presetClass="emph" presetSubtype="2" fill="hold" nodeType="withEffect">
                                  <p:stCondLst>
                                    <p:cond delay="2500"/>
                                  </p:stCondLst>
                                  <p:childTnLst>
                                    <p:animClr clrSpc="rgb" dir="cw">
                                      <p:cBhvr>
                                        <p:cTn id="104" dur="10" fill="hold"/>
                                        <p:tgtEl>
                                          <p:spTgt spid="17"/>
                                        </p:tgtEl>
                                        <p:attrNameLst>
                                          <p:attrName>fillcolor</p:attrName>
                                        </p:attrNameLst>
                                      </p:cBhvr>
                                      <p:to>
                                        <a:srgbClr val="FFFFFF"/>
                                      </p:to>
                                    </p:animClr>
                                    <p:set>
                                      <p:cBhvr>
                                        <p:cTn id="105" dur="10" fill="hold"/>
                                        <p:tgtEl>
                                          <p:spTgt spid="17"/>
                                        </p:tgtEl>
                                        <p:attrNameLst>
                                          <p:attrName>fill.type</p:attrName>
                                        </p:attrNameLst>
                                      </p:cBhvr>
                                      <p:to>
                                        <p:strVal val="solid"/>
                                      </p:to>
                                    </p:set>
                                    <p:set>
                                      <p:cBhvr>
                                        <p:cTn id="106" dur="10" fill="hold"/>
                                        <p:tgtEl>
                                          <p:spTgt spid="17"/>
                                        </p:tgtEl>
                                        <p:attrNameLst>
                                          <p:attrName>fill.on</p:attrName>
                                        </p:attrNameLst>
                                      </p:cBhvr>
                                      <p:to>
                                        <p:strVal val="true"/>
                                      </p:to>
                                    </p:set>
                                  </p:childTnLst>
                                </p:cTn>
                              </p:par>
                              <p:par>
                                <p:cTn id="107" presetID="1" presetClass="entr" presetSubtype="0" fill="hold" grpId="7" nodeType="withEffect">
                                  <p:stCondLst>
                                    <p:cond delay="3000"/>
                                  </p:stCondLst>
                                  <p:childTnLst>
                                    <p:set>
                                      <p:cBhvr>
                                        <p:cTn id="108" dur="1" fill="hold">
                                          <p:stCondLst>
                                            <p:cond delay="0"/>
                                          </p:stCondLst>
                                        </p:cTn>
                                        <p:tgtEl>
                                          <p:spTgt spid="22"/>
                                        </p:tgtEl>
                                        <p:attrNameLst>
                                          <p:attrName>style.visibility</p:attrName>
                                        </p:attrNameLst>
                                      </p:cBhvr>
                                      <p:to>
                                        <p:strVal val="visible"/>
                                      </p:to>
                                    </p:set>
                                  </p:childTnLst>
                                </p:cTn>
                              </p:par>
                              <p:par>
                                <p:cTn id="109" presetID="1" presetClass="exit" presetSubtype="0" fill="hold" grpId="7" nodeType="withEffect">
                                  <p:stCondLst>
                                    <p:cond delay="3000"/>
                                  </p:stCondLst>
                                  <p:childTnLst>
                                    <p:set>
                                      <p:cBhvr>
                                        <p:cTn id="110" dur="1" fill="hold">
                                          <p:stCondLst>
                                            <p:cond delay="0"/>
                                          </p:stCondLst>
                                        </p:cTn>
                                        <p:tgtEl>
                                          <p:spTgt spid="21"/>
                                        </p:tgtEl>
                                        <p:attrNameLst>
                                          <p:attrName>style.visibility</p:attrName>
                                        </p:attrNameLst>
                                      </p:cBhvr>
                                      <p:to>
                                        <p:strVal val="hidden"/>
                                      </p:to>
                                    </p:set>
                                  </p:childTnLst>
                                </p:cTn>
                              </p:par>
                              <p:par>
                                <p:cTn id="111" presetID="7" presetClass="emph" presetSubtype="2" fill="hold" nodeType="withEffect">
                                  <p:stCondLst>
                                    <p:cond delay="3000"/>
                                  </p:stCondLst>
                                  <p:childTnLst>
                                    <p:animClr clrSpc="rgb" dir="cw">
                                      <p:cBhvr>
                                        <p:cTn id="112" dur="10" fill="hold"/>
                                        <p:tgtEl>
                                          <p:spTgt spid="11"/>
                                        </p:tgtEl>
                                        <p:attrNameLst>
                                          <p:attrName>stroke.color</p:attrName>
                                        </p:attrNameLst>
                                      </p:cBhvr>
                                      <p:to>
                                        <a:srgbClr val="FF0000"/>
                                      </p:to>
                                    </p:animClr>
                                    <p:set>
                                      <p:cBhvr>
                                        <p:cTn id="113" dur="10" fill="hold"/>
                                        <p:tgtEl>
                                          <p:spTgt spid="11"/>
                                        </p:tgtEl>
                                        <p:attrNameLst>
                                          <p:attrName>stroke.on</p:attrName>
                                        </p:attrNameLst>
                                      </p:cBhvr>
                                      <p:to>
                                        <p:strVal val="true"/>
                                      </p:to>
                                    </p:set>
                                  </p:childTnLst>
                                </p:cTn>
                              </p:par>
                              <p:par>
                                <p:cTn id="114" presetID="1" presetClass="emph" presetSubtype="2" fill="hold" nodeType="withEffect">
                                  <p:stCondLst>
                                    <p:cond delay="3000"/>
                                  </p:stCondLst>
                                  <p:childTnLst>
                                    <p:animClr clrSpc="rgb" dir="cw">
                                      <p:cBhvr>
                                        <p:cTn id="115" dur="10" fill="hold"/>
                                        <p:tgtEl>
                                          <p:spTgt spid="17"/>
                                        </p:tgtEl>
                                        <p:attrNameLst>
                                          <p:attrName>fillcolor</p:attrName>
                                        </p:attrNameLst>
                                      </p:cBhvr>
                                      <p:to>
                                        <a:srgbClr val="FF0000"/>
                                      </p:to>
                                    </p:animClr>
                                    <p:set>
                                      <p:cBhvr>
                                        <p:cTn id="116" dur="10" fill="hold"/>
                                        <p:tgtEl>
                                          <p:spTgt spid="17"/>
                                        </p:tgtEl>
                                        <p:attrNameLst>
                                          <p:attrName>fill.type</p:attrName>
                                        </p:attrNameLst>
                                      </p:cBhvr>
                                      <p:to>
                                        <p:strVal val="solid"/>
                                      </p:to>
                                    </p:set>
                                    <p:set>
                                      <p:cBhvr>
                                        <p:cTn id="117" dur="10" fill="hold"/>
                                        <p:tgtEl>
                                          <p:spTgt spid="17"/>
                                        </p:tgtEl>
                                        <p:attrNameLst>
                                          <p:attrName>fill.on</p:attrName>
                                        </p:attrNameLst>
                                      </p:cBhvr>
                                      <p:to>
                                        <p:strVal val="true"/>
                                      </p:to>
                                    </p:set>
                                  </p:childTnLst>
                                </p:cTn>
                              </p:par>
                              <p:par>
                                <p:cTn id="118" presetID="1" presetClass="exit" presetSubtype="0" fill="hold" grpId="8" nodeType="withEffect">
                                  <p:stCondLst>
                                    <p:cond delay="3500"/>
                                  </p:stCondLst>
                                  <p:childTnLst>
                                    <p:set>
                                      <p:cBhvr>
                                        <p:cTn id="119" dur="1" fill="hold">
                                          <p:stCondLst>
                                            <p:cond delay="0"/>
                                          </p:stCondLst>
                                        </p:cTn>
                                        <p:tgtEl>
                                          <p:spTgt spid="22"/>
                                        </p:tgtEl>
                                        <p:attrNameLst>
                                          <p:attrName>style.visibility</p:attrName>
                                        </p:attrNameLst>
                                      </p:cBhvr>
                                      <p:to>
                                        <p:strVal val="hidden"/>
                                      </p:to>
                                    </p:set>
                                  </p:childTnLst>
                                </p:cTn>
                              </p:par>
                              <p:par>
                                <p:cTn id="120" presetID="1" presetClass="entr" presetSubtype="0" fill="hold" grpId="8" nodeType="withEffect">
                                  <p:stCondLst>
                                    <p:cond delay="3500"/>
                                  </p:stCondLst>
                                  <p:childTnLst>
                                    <p:set>
                                      <p:cBhvr>
                                        <p:cTn id="121" dur="1" fill="hold">
                                          <p:stCondLst>
                                            <p:cond delay="0"/>
                                          </p:stCondLst>
                                        </p:cTn>
                                        <p:tgtEl>
                                          <p:spTgt spid="21"/>
                                        </p:tgtEl>
                                        <p:attrNameLst>
                                          <p:attrName>style.visibility</p:attrName>
                                        </p:attrNameLst>
                                      </p:cBhvr>
                                      <p:to>
                                        <p:strVal val="visible"/>
                                      </p:to>
                                    </p:set>
                                  </p:childTnLst>
                                </p:cTn>
                              </p:par>
                              <p:par>
                                <p:cTn id="122" presetID="7" presetClass="emph" presetSubtype="2" fill="hold" nodeType="withEffect">
                                  <p:stCondLst>
                                    <p:cond delay="3500"/>
                                  </p:stCondLst>
                                  <p:childTnLst>
                                    <p:animClr clrSpc="rgb" dir="cw">
                                      <p:cBhvr>
                                        <p:cTn id="123" dur="10" fill="hold"/>
                                        <p:tgtEl>
                                          <p:spTgt spid="11"/>
                                        </p:tgtEl>
                                        <p:attrNameLst>
                                          <p:attrName>stroke.color</p:attrName>
                                        </p:attrNameLst>
                                      </p:cBhvr>
                                      <p:to>
                                        <a:srgbClr val="595959"/>
                                      </p:to>
                                    </p:animClr>
                                    <p:set>
                                      <p:cBhvr>
                                        <p:cTn id="124" dur="10" fill="hold"/>
                                        <p:tgtEl>
                                          <p:spTgt spid="11"/>
                                        </p:tgtEl>
                                        <p:attrNameLst>
                                          <p:attrName>stroke.on</p:attrName>
                                        </p:attrNameLst>
                                      </p:cBhvr>
                                      <p:to>
                                        <p:strVal val="true"/>
                                      </p:to>
                                    </p:set>
                                  </p:childTnLst>
                                </p:cTn>
                              </p:par>
                              <p:par>
                                <p:cTn id="125" presetID="1" presetClass="emph" presetSubtype="2" fill="hold" nodeType="withEffect">
                                  <p:stCondLst>
                                    <p:cond delay="3500"/>
                                  </p:stCondLst>
                                  <p:childTnLst>
                                    <p:animClr clrSpc="rgb" dir="cw">
                                      <p:cBhvr>
                                        <p:cTn id="126" dur="10" fill="hold"/>
                                        <p:tgtEl>
                                          <p:spTgt spid="17"/>
                                        </p:tgtEl>
                                        <p:attrNameLst>
                                          <p:attrName>fillcolor</p:attrName>
                                        </p:attrNameLst>
                                      </p:cBhvr>
                                      <p:to>
                                        <a:srgbClr val="FFFFFF"/>
                                      </p:to>
                                    </p:animClr>
                                    <p:set>
                                      <p:cBhvr>
                                        <p:cTn id="127" dur="10" fill="hold"/>
                                        <p:tgtEl>
                                          <p:spTgt spid="17"/>
                                        </p:tgtEl>
                                        <p:attrNameLst>
                                          <p:attrName>fill.type</p:attrName>
                                        </p:attrNameLst>
                                      </p:cBhvr>
                                      <p:to>
                                        <p:strVal val="solid"/>
                                      </p:to>
                                    </p:set>
                                    <p:set>
                                      <p:cBhvr>
                                        <p:cTn id="128" dur="10" fill="hold"/>
                                        <p:tgtEl>
                                          <p:spTgt spid="17"/>
                                        </p:tgtEl>
                                        <p:attrNameLst>
                                          <p:attrName>fill.on</p:attrName>
                                        </p:attrNameLst>
                                      </p:cBhvr>
                                      <p:to>
                                        <p:strVal val="true"/>
                                      </p:to>
                                    </p:set>
                                  </p:childTnLst>
                                </p:cTn>
                              </p:par>
                              <p:par>
                                <p:cTn id="129" presetID="1" presetClass="entr" presetSubtype="0" fill="hold" grpId="10" nodeType="withEffect">
                                  <p:stCondLst>
                                    <p:cond delay="4000"/>
                                  </p:stCondLst>
                                  <p:childTnLst>
                                    <p:set>
                                      <p:cBhvr>
                                        <p:cTn id="130" dur="1" fill="hold">
                                          <p:stCondLst>
                                            <p:cond delay="0"/>
                                          </p:stCondLst>
                                        </p:cTn>
                                        <p:tgtEl>
                                          <p:spTgt spid="22"/>
                                        </p:tgtEl>
                                        <p:attrNameLst>
                                          <p:attrName>style.visibility</p:attrName>
                                        </p:attrNameLst>
                                      </p:cBhvr>
                                      <p:to>
                                        <p:strVal val="visible"/>
                                      </p:to>
                                    </p:set>
                                  </p:childTnLst>
                                </p:cTn>
                              </p:par>
                              <p:par>
                                <p:cTn id="131" presetID="1" presetClass="exit" presetSubtype="0" fill="hold" grpId="9" nodeType="withEffect">
                                  <p:stCondLst>
                                    <p:cond delay="4000"/>
                                  </p:stCondLst>
                                  <p:childTnLst>
                                    <p:set>
                                      <p:cBhvr>
                                        <p:cTn id="132" dur="1" fill="hold">
                                          <p:stCondLst>
                                            <p:cond delay="0"/>
                                          </p:stCondLst>
                                        </p:cTn>
                                        <p:tgtEl>
                                          <p:spTgt spid="21"/>
                                        </p:tgtEl>
                                        <p:attrNameLst>
                                          <p:attrName>style.visibility</p:attrName>
                                        </p:attrNameLst>
                                      </p:cBhvr>
                                      <p:to>
                                        <p:strVal val="hidden"/>
                                      </p:to>
                                    </p:set>
                                  </p:childTnLst>
                                </p:cTn>
                              </p:par>
                              <p:par>
                                <p:cTn id="133" presetID="7" presetClass="emph" presetSubtype="2" fill="hold" nodeType="withEffect">
                                  <p:stCondLst>
                                    <p:cond delay="4000"/>
                                  </p:stCondLst>
                                  <p:childTnLst>
                                    <p:animClr clrSpc="rgb" dir="cw">
                                      <p:cBhvr>
                                        <p:cTn id="134" dur="10" fill="hold"/>
                                        <p:tgtEl>
                                          <p:spTgt spid="11"/>
                                        </p:tgtEl>
                                        <p:attrNameLst>
                                          <p:attrName>stroke.color</p:attrName>
                                        </p:attrNameLst>
                                      </p:cBhvr>
                                      <p:to>
                                        <a:srgbClr val="FF0000"/>
                                      </p:to>
                                    </p:animClr>
                                    <p:set>
                                      <p:cBhvr>
                                        <p:cTn id="135" dur="10" fill="hold"/>
                                        <p:tgtEl>
                                          <p:spTgt spid="11"/>
                                        </p:tgtEl>
                                        <p:attrNameLst>
                                          <p:attrName>stroke.on</p:attrName>
                                        </p:attrNameLst>
                                      </p:cBhvr>
                                      <p:to>
                                        <p:strVal val="true"/>
                                      </p:to>
                                    </p:set>
                                  </p:childTnLst>
                                </p:cTn>
                              </p:par>
                              <p:par>
                                <p:cTn id="136" presetID="1" presetClass="emph" presetSubtype="2" fill="hold" nodeType="withEffect">
                                  <p:stCondLst>
                                    <p:cond delay="4000"/>
                                  </p:stCondLst>
                                  <p:childTnLst>
                                    <p:animClr clrSpc="rgb" dir="cw">
                                      <p:cBhvr>
                                        <p:cTn id="137" dur="10" fill="hold"/>
                                        <p:tgtEl>
                                          <p:spTgt spid="17"/>
                                        </p:tgtEl>
                                        <p:attrNameLst>
                                          <p:attrName>fillcolor</p:attrName>
                                        </p:attrNameLst>
                                      </p:cBhvr>
                                      <p:to>
                                        <a:srgbClr val="FF0000"/>
                                      </p:to>
                                    </p:animClr>
                                    <p:set>
                                      <p:cBhvr>
                                        <p:cTn id="138" dur="10" fill="hold"/>
                                        <p:tgtEl>
                                          <p:spTgt spid="17"/>
                                        </p:tgtEl>
                                        <p:attrNameLst>
                                          <p:attrName>fill.type</p:attrName>
                                        </p:attrNameLst>
                                      </p:cBhvr>
                                      <p:to>
                                        <p:strVal val="solid"/>
                                      </p:to>
                                    </p:set>
                                    <p:set>
                                      <p:cBhvr>
                                        <p:cTn id="139" dur="10" fill="hold"/>
                                        <p:tgtEl>
                                          <p:spTgt spid="17"/>
                                        </p:tgtEl>
                                        <p:attrNameLst>
                                          <p:attrName>fill.on</p:attrName>
                                        </p:attrNameLst>
                                      </p:cBhvr>
                                      <p:to>
                                        <p:strVal val="true"/>
                                      </p:to>
                                    </p:set>
                                  </p:childTnLst>
                                </p:cTn>
                              </p:par>
                              <p:par>
                                <p:cTn id="140" presetID="1" presetClass="exit" presetSubtype="0" fill="hold" grpId="11" nodeType="withEffect">
                                  <p:stCondLst>
                                    <p:cond delay="4500"/>
                                  </p:stCondLst>
                                  <p:childTnLst>
                                    <p:set>
                                      <p:cBhvr>
                                        <p:cTn id="141" dur="1" fill="hold">
                                          <p:stCondLst>
                                            <p:cond delay="0"/>
                                          </p:stCondLst>
                                        </p:cTn>
                                        <p:tgtEl>
                                          <p:spTgt spid="22"/>
                                        </p:tgtEl>
                                        <p:attrNameLst>
                                          <p:attrName>style.visibility</p:attrName>
                                        </p:attrNameLst>
                                      </p:cBhvr>
                                      <p:to>
                                        <p:strVal val="hidden"/>
                                      </p:to>
                                    </p:set>
                                  </p:childTnLst>
                                </p:cTn>
                              </p:par>
                              <p:par>
                                <p:cTn id="142" presetID="1" presetClass="entr" presetSubtype="0" fill="hold" grpId="10" nodeType="withEffect">
                                  <p:stCondLst>
                                    <p:cond delay="4500"/>
                                  </p:stCondLst>
                                  <p:childTnLst>
                                    <p:set>
                                      <p:cBhvr>
                                        <p:cTn id="143" dur="1" fill="hold">
                                          <p:stCondLst>
                                            <p:cond delay="0"/>
                                          </p:stCondLst>
                                        </p:cTn>
                                        <p:tgtEl>
                                          <p:spTgt spid="21"/>
                                        </p:tgtEl>
                                        <p:attrNameLst>
                                          <p:attrName>style.visibility</p:attrName>
                                        </p:attrNameLst>
                                      </p:cBhvr>
                                      <p:to>
                                        <p:strVal val="visible"/>
                                      </p:to>
                                    </p:set>
                                  </p:childTnLst>
                                </p:cTn>
                              </p:par>
                              <p:par>
                                <p:cTn id="144" presetID="7" presetClass="emph" presetSubtype="2" fill="hold" nodeType="withEffect">
                                  <p:stCondLst>
                                    <p:cond delay="4500"/>
                                  </p:stCondLst>
                                  <p:childTnLst>
                                    <p:animClr clrSpc="rgb" dir="cw">
                                      <p:cBhvr>
                                        <p:cTn id="145" dur="10" fill="hold"/>
                                        <p:tgtEl>
                                          <p:spTgt spid="11"/>
                                        </p:tgtEl>
                                        <p:attrNameLst>
                                          <p:attrName>stroke.color</p:attrName>
                                        </p:attrNameLst>
                                      </p:cBhvr>
                                      <p:to>
                                        <a:srgbClr val="FF0000"/>
                                      </p:to>
                                    </p:animClr>
                                    <p:set>
                                      <p:cBhvr>
                                        <p:cTn id="146" dur="10" fill="hold"/>
                                        <p:tgtEl>
                                          <p:spTgt spid="11"/>
                                        </p:tgtEl>
                                        <p:attrNameLst>
                                          <p:attrName>stroke.on</p:attrName>
                                        </p:attrNameLst>
                                      </p:cBhvr>
                                      <p:to>
                                        <p:strVal val="true"/>
                                      </p:to>
                                    </p:set>
                                  </p:childTnLst>
                                </p:cTn>
                              </p:par>
                              <p:par>
                                <p:cTn id="147" presetID="1" presetClass="emph" presetSubtype="2" fill="hold" nodeType="withEffect">
                                  <p:stCondLst>
                                    <p:cond delay="4500"/>
                                  </p:stCondLst>
                                  <p:childTnLst>
                                    <p:animClr clrSpc="rgb" dir="cw">
                                      <p:cBhvr>
                                        <p:cTn id="148" dur="10" fill="hold"/>
                                        <p:tgtEl>
                                          <p:spTgt spid="17"/>
                                        </p:tgtEl>
                                        <p:attrNameLst>
                                          <p:attrName>fillcolor</p:attrName>
                                        </p:attrNameLst>
                                      </p:cBhvr>
                                      <p:to>
                                        <a:srgbClr val="FFFFFF"/>
                                      </p:to>
                                    </p:animClr>
                                    <p:set>
                                      <p:cBhvr>
                                        <p:cTn id="149" dur="10" fill="hold"/>
                                        <p:tgtEl>
                                          <p:spTgt spid="17"/>
                                        </p:tgtEl>
                                        <p:attrNameLst>
                                          <p:attrName>fill.type</p:attrName>
                                        </p:attrNameLst>
                                      </p:cBhvr>
                                      <p:to>
                                        <p:strVal val="solid"/>
                                      </p:to>
                                    </p:set>
                                    <p:set>
                                      <p:cBhvr>
                                        <p:cTn id="150" dur="10" fill="hold"/>
                                        <p:tgtEl>
                                          <p:spTgt spid="17"/>
                                        </p:tgtEl>
                                        <p:attrNameLst>
                                          <p:attrName>fill.on</p:attrName>
                                        </p:attrNameLst>
                                      </p:cBhvr>
                                      <p:to>
                                        <p:strVal val="true"/>
                                      </p:to>
                                    </p:set>
                                  </p:childTnLst>
                                </p:cTn>
                              </p:par>
                              <p:par>
                                <p:cTn id="151" presetID="1" presetClass="entr" presetSubtype="0" fill="hold" grpId="12" nodeType="withEffect">
                                  <p:stCondLst>
                                    <p:cond delay="5000"/>
                                  </p:stCondLst>
                                  <p:childTnLst>
                                    <p:set>
                                      <p:cBhvr>
                                        <p:cTn id="152" dur="1" fill="hold">
                                          <p:stCondLst>
                                            <p:cond delay="0"/>
                                          </p:stCondLst>
                                        </p:cTn>
                                        <p:tgtEl>
                                          <p:spTgt spid="22"/>
                                        </p:tgtEl>
                                        <p:attrNameLst>
                                          <p:attrName>style.visibility</p:attrName>
                                        </p:attrNameLst>
                                      </p:cBhvr>
                                      <p:to>
                                        <p:strVal val="visible"/>
                                      </p:to>
                                    </p:set>
                                  </p:childTnLst>
                                </p:cTn>
                              </p:par>
                              <p:par>
                                <p:cTn id="153" presetID="1" presetClass="exit" presetSubtype="0" fill="hold" grpId="11" nodeType="withEffect">
                                  <p:stCondLst>
                                    <p:cond delay="5000"/>
                                  </p:stCondLst>
                                  <p:childTnLst>
                                    <p:set>
                                      <p:cBhvr>
                                        <p:cTn id="154" dur="1" fill="hold">
                                          <p:stCondLst>
                                            <p:cond delay="0"/>
                                          </p:stCondLst>
                                        </p:cTn>
                                        <p:tgtEl>
                                          <p:spTgt spid="21"/>
                                        </p:tgtEl>
                                        <p:attrNameLst>
                                          <p:attrName>style.visibility</p:attrName>
                                        </p:attrNameLst>
                                      </p:cBhvr>
                                      <p:to>
                                        <p:strVal val="hidden"/>
                                      </p:to>
                                    </p:set>
                                  </p:childTnLst>
                                </p:cTn>
                              </p:par>
                              <p:par>
                                <p:cTn id="155" presetID="7" presetClass="emph" presetSubtype="2" fill="hold" nodeType="withEffect">
                                  <p:stCondLst>
                                    <p:cond delay="5000"/>
                                  </p:stCondLst>
                                  <p:childTnLst>
                                    <p:animClr clrSpc="rgb" dir="cw">
                                      <p:cBhvr>
                                        <p:cTn id="156" dur="10" fill="hold"/>
                                        <p:tgtEl>
                                          <p:spTgt spid="11"/>
                                        </p:tgtEl>
                                        <p:attrNameLst>
                                          <p:attrName>stroke.color</p:attrName>
                                        </p:attrNameLst>
                                      </p:cBhvr>
                                      <p:to>
                                        <a:srgbClr val="FF0000"/>
                                      </p:to>
                                    </p:animClr>
                                    <p:set>
                                      <p:cBhvr>
                                        <p:cTn id="157" dur="10" fill="hold"/>
                                        <p:tgtEl>
                                          <p:spTgt spid="11"/>
                                        </p:tgtEl>
                                        <p:attrNameLst>
                                          <p:attrName>stroke.on</p:attrName>
                                        </p:attrNameLst>
                                      </p:cBhvr>
                                      <p:to>
                                        <p:strVal val="true"/>
                                      </p:to>
                                    </p:set>
                                  </p:childTnLst>
                                </p:cTn>
                              </p:par>
                              <p:par>
                                <p:cTn id="158" presetID="1" presetClass="emph" presetSubtype="2" fill="hold" nodeType="withEffect">
                                  <p:stCondLst>
                                    <p:cond delay="5000"/>
                                  </p:stCondLst>
                                  <p:childTnLst>
                                    <p:animClr clrSpc="rgb" dir="cw">
                                      <p:cBhvr>
                                        <p:cTn id="159" dur="10" fill="hold"/>
                                        <p:tgtEl>
                                          <p:spTgt spid="17"/>
                                        </p:tgtEl>
                                        <p:attrNameLst>
                                          <p:attrName>fillcolor</p:attrName>
                                        </p:attrNameLst>
                                      </p:cBhvr>
                                      <p:to>
                                        <a:srgbClr val="FF0000"/>
                                      </p:to>
                                    </p:animClr>
                                    <p:set>
                                      <p:cBhvr>
                                        <p:cTn id="160" dur="10" fill="hold"/>
                                        <p:tgtEl>
                                          <p:spTgt spid="17"/>
                                        </p:tgtEl>
                                        <p:attrNameLst>
                                          <p:attrName>fill.type</p:attrName>
                                        </p:attrNameLst>
                                      </p:cBhvr>
                                      <p:to>
                                        <p:strVal val="solid"/>
                                      </p:to>
                                    </p:set>
                                    <p:set>
                                      <p:cBhvr>
                                        <p:cTn id="161" dur="10" fill="hold"/>
                                        <p:tgtEl>
                                          <p:spTgt spid="17"/>
                                        </p:tgtEl>
                                        <p:attrNameLst>
                                          <p:attrName>fill.on</p:attrName>
                                        </p:attrNameLst>
                                      </p:cBhvr>
                                      <p:to>
                                        <p:strVal val="true"/>
                                      </p:to>
                                    </p:set>
                                  </p:childTnLst>
                                </p:cTn>
                              </p:par>
                              <p:par>
                                <p:cTn id="162" presetID="10" presetClass="entr" presetSubtype="0" fill="hold" nodeType="withEffect">
                                  <p:stCondLst>
                                    <p:cond delay="1500"/>
                                  </p:stCondLst>
                                  <p:childTnLst>
                                    <p:set>
                                      <p:cBhvr>
                                        <p:cTn id="163" dur="1" fill="hold">
                                          <p:stCondLst>
                                            <p:cond delay="0"/>
                                          </p:stCondLst>
                                        </p:cTn>
                                        <p:tgtEl>
                                          <p:spTgt spid="23"/>
                                        </p:tgtEl>
                                        <p:attrNameLst>
                                          <p:attrName>style.visibility</p:attrName>
                                        </p:attrNameLst>
                                      </p:cBhvr>
                                      <p:to>
                                        <p:strVal val="visible"/>
                                      </p:to>
                                    </p:set>
                                    <p:animEffect transition="in" filter="fade">
                                      <p:cBhvr>
                                        <p:cTn id="164" dur="3000"/>
                                        <p:tgtEl>
                                          <p:spTgt spid="23"/>
                                        </p:tgtEl>
                                      </p:cBhvr>
                                    </p:animEffect>
                                  </p:childTnLst>
                                </p:cTn>
                              </p:par>
                              <p:par>
                                <p:cTn id="165" presetID="10" presetClass="entr" presetSubtype="0" fill="hold" nodeType="withEffect">
                                  <p:stCondLst>
                                    <p:cond delay="2000"/>
                                  </p:stCondLst>
                                  <p:childTnLst>
                                    <p:set>
                                      <p:cBhvr>
                                        <p:cTn id="166" dur="1" fill="hold">
                                          <p:stCondLst>
                                            <p:cond delay="0"/>
                                          </p:stCondLst>
                                        </p:cTn>
                                        <p:tgtEl>
                                          <p:spTgt spid="24"/>
                                        </p:tgtEl>
                                        <p:attrNameLst>
                                          <p:attrName>style.visibility</p:attrName>
                                        </p:attrNameLst>
                                      </p:cBhvr>
                                      <p:to>
                                        <p:strVal val="visible"/>
                                      </p:to>
                                    </p:set>
                                    <p:animEffect transition="in" filter="fade">
                                      <p:cBhvr>
                                        <p:cTn id="167" dur="3000"/>
                                        <p:tgtEl>
                                          <p:spTgt spid="24"/>
                                        </p:tgtEl>
                                      </p:cBhvr>
                                    </p:animEffect>
                                  </p:childTnLst>
                                </p:cTn>
                              </p:par>
                              <p:par>
                                <p:cTn id="168" presetID="10" presetClass="entr" presetSubtype="0" fill="hold" nodeType="withEffect">
                                  <p:stCondLst>
                                    <p:cond delay="2000"/>
                                  </p:stCondLst>
                                  <p:childTnLst>
                                    <p:set>
                                      <p:cBhvr>
                                        <p:cTn id="169" dur="1" fill="hold">
                                          <p:stCondLst>
                                            <p:cond delay="0"/>
                                          </p:stCondLst>
                                        </p:cTn>
                                        <p:tgtEl>
                                          <p:spTgt spid="27"/>
                                        </p:tgtEl>
                                        <p:attrNameLst>
                                          <p:attrName>style.visibility</p:attrName>
                                        </p:attrNameLst>
                                      </p:cBhvr>
                                      <p:to>
                                        <p:strVal val="visible"/>
                                      </p:to>
                                    </p:set>
                                    <p:animEffect transition="in" filter="fade">
                                      <p:cBhvr>
                                        <p:cTn id="170" dur="3000"/>
                                        <p:tgtEl>
                                          <p:spTgt spid="27"/>
                                        </p:tgtEl>
                                      </p:cBhvr>
                                    </p:animEffect>
                                  </p:childTnLst>
                                </p:cTn>
                              </p:par>
                              <p:par>
                                <p:cTn id="171" presetID="10" presetClass="entr" presetSubtype="0" fill="hold" nodeType="withEffect">
                                  <p:stCondLst>
                                    <p:cond delay="2500"/>
                                  </p:stCondLst>
                                  <p:childTnLst>
                                    <p:set>
                                      <p:cBhvr>
                                        <p:cTn id="172" dur="1" fill="hold">
                                          <p:stCondLst>
                                            <p:cond delay="0"/>
                                          </p:stCondLst>
                                        </p:cTn>
                                        <p:tgtEl>
                                          <p:spTgt spid="26"/>
                                        </p:tgtEl>
                                        <p:attrNameLst>
                                          <p:attrName>style.visibility</p:attrName>
                                        </p:attrNameLst>
                                      </p:cBhvr>
                                      <p:to>
                                        <p:strVal val="visible"/>
                                      </p:to>
                                    </p:set>
                                    <p:animEffect transition="in" filter="fade">
                                      <p:cBhvr>
                                        <p:cTn id="173" dur="3000"/>
                                        <p:tgtEl>
                                          <p:spTgt spid="26"/>
                                        </p:tgtEl>
                                      </p:cBhvr>
                                    </p:animEffect>
                                  </p:childTnLst>
                                </p:cTn>
                              </p:par>
                              <p:par>
                                <p:cTn id="174" presetID="10" presetClass="entr" presetSubtype="0" fill="hold" nodeType="withEffect">
                                  <p:stCondLst>
                                    <p:cond delay="2500"/>
                                  </p:stCondLst>
                                  <p:childTnLst>
                                    <p:set>
                                      <p:cBhvr>
                                        <p:cTn id="175" dur="1" fill="hold">
                                          <p:stCondLst>
                                            <p:cond delay="0"/>
                                          </p:stCondLst>
                                        </p:cTn>
                                        <p:tgtEl>
                                          <p:spTgt spid="25"/>
                                        </p:tgtEl>
                                        <p:attrNameLst>
                                          <p:attrName>style.visibility</p:attrName>
                                        </p:attrNameLst>
                                      </p:cBhvr>
                                      <p:to>
                                        <p:strVal val="visible"/>
                                      </p:to>
                                    </p:set>
                                    <p:animEffect transition="in" filter="fade">
                                      <p:cBhvr>
                                        <p:cTn id="176" dur="3000"/>
                                        <p:tgtEl>
                                          <p:spTgt spid="25"/>
                                        </p:tgtEl>
                                      </p:cBhvr>
                                    </p:animEffect>
                                  </p:childTnLst>
                                </p:cTn>
                              </p:par>
                            </p:childTnLst>
                          </p:cTn>
                        </p:par>
                      </p:childTnLst>
                    </p:cTn>
                  </p:par>
                  <p:par>
                    <p:cTn id="177" fill="hold" nodeType="clickPar">
                      <p:stCondLst>
                        <p:cond delay="indefinite"/>
                      </p:stCondLst>
                      <p:childTnLst>
                        <p:par>
                          <p:cTn id="178" fill="hold" nodeType="withGroup">
                            <p:stCondLst>
                              <p:cond delay="0"/>
                            </p:stCondLst>
                            <p:childTnLst>
                              <p:par>
                                <p:cTn id="179" presetID="22" presetClass="entr" presetSubtype="8" fill="hold" grpId="0" nodeType="clickEffect">
                                  <p:stCondLst>
                                    <p:cond delay="0"/>
                                  </p:stCondLst>
                                  <p:childTnLst>
                                    <p:set>
                                      <p:cBhvr>
                                        <p:cTn id="180" dur="1" fill="hold">
                                          <p:stCondLst>
                                            <p:cond delay="0"/>
                                          </p:stCondLst>
                                        </p:cTn>
                                        <p:tgtEl>
                                          <p:spTgt spid="33"/>
                                        </p:tgtEl>
                                        <p:attrNameLst>
                                          <p:attrName>style.visibility</p:attrName>
                                        </p:attrNameLst>
                                      </p:cBhvr>
                                      <p:to>
                                        <p:strVal val="visible"/>
                                      </p:to>
                                    </p:set>
                                    <p:animEffect transition="in" filter="wipe(left)">
                                      <p:cBhvr>
                                        <p:cTn id="181" dur="750"/>
                                        <p:tgtEl>
                                          <p:spTgt spid="33"/>
                                        </p:tgtEl>
                                      </p:cBhvr>
                                    </p:animEffect>
                                  </p:childTnLst>
                                </p:cTn>
                              </p:par>
                            </p:childTnLst>
                          </p:cTn>
                        </p:par>
                      </p:childTnLst>
                    </p:cTn>
                  </p:par>
                  <p:par>
                    <p:cTn id="182" fill="hold" nodeType="clickPar">
                      <p:stCondLst>
                        <p:cond delay="indefinite"/>
                      </p:stCondLst>
                      <p:childTnLst>
                        <p:par>
                          <p:cTn id="183" fill="hold" nodeType="withGroup">
                            <p:stCondLst>
                              <p:cond delay="0"/>
                            </p:stCondLst>
                            <p:childTnLst>
                              <p:par>
                                <p:cTn id="184" presetID="22" presetClass="entr" presetSubtype="8" fill="hold" grpId="0" nodeType="clickEffect">
                                  <p:stCondLst>
                                    <p:cond delay="0"/>
                                  </p:stCondLst>
                                  <p:childTnLst>
                                    <p:set>
                                      <p:cBhvr>
                                        <p:cTn id="185" dur="1" fill="hold">
                                          <p:stCondLst>
                                            <p:cond delay="0"/>
                                          </p:stCondLst>
                                        </p:cTn>
                                        <p:tgtEl>
                                          <p:spTgt spid="32"/>
                                        </p:tgtEl>
                                        <p:attrNameLst>
                                          <p:attrName>style.visibility</p:attrName>
                                        </p:attrNameLst>
                                      </p:cBhvr>
                                      <p:to>
                                        <p:strVal val="visible"/>
                                      </p:to>
                                    </p:set>
                                    <p:animEffect transition="in" filter="wipe(left)">
                                      <p:cBhvr>
                                        <p:cTn id="186" dur="750"/>
                                        <p:tgtEl>
                                          <p:spTgt spid="32"/>
                                        </p:tgtEl>
                                      </p:cBhvr>
                                    </p:animEffect>
                                  </p:childTnLst>
                                </p:cTn>
                              </p:par>
                              <p:par>
                                <p:cTn id="187" presetID="22" presetClass="entr" presetSubtype="8" fill="hold" grpId="0" nodeType="withEffect">
                                  <p:stCondLst>
                                    <p:cond delay="0"/>
                                  </p:stCondLst>
                                  <p:childTnLst>
                                    <p:set>
                                      <p:cBhvr>
                                        <p:cTn id="188" dur="1" fill="hold">
                                          <p:stCondLst>
                                            <p:cond delay="0"/>
                                          </p:stCondLst>
                                        </p:cTn>
                                        <p:tgtEl>
                                          <p:spTgt spid="31"/>
                                        </p:tgtEl>
                                        <p:attrNameLst>
                                          <p:attrName>style.visibility</p:attrName>
                                        </p:attrNameLst>
                                      </p:cBhvr>
                                      <p:to>
                                        <p:strVal val="visible"/>
                                      </p:to>
                                    </p:set>
                                    <p:animEffect transition="in" filter="wipe(left)">
                                      <p:cBhvr>
                                        <p:cTn id="189" dur="750"/>
                                        <p:tgtEl>
                                          <p:spTgt spid="31"/>
                                        </p:tgtEl>
                                      </p:cBhvr>
                                    </p:animEffect>
                                  </p:childTnLst>
                                </p:cTn>
                              </p:par>
                            </p:childTnLst>
                          </p:cTn>
                        </p:par>
                      </p:childTnLst>
                    </p:cTn>
                  </p:par>
                  <p:par>
                    <p:cTn id="190" fill="hold" nodeType="clickPar">
                      <p:stCondLst>
                        <p:cond delay="indefinite"/>
                      </p:stCondLst>
                      <p:childTnLst>
                        <p:par>
                          <p:cTn id="191" fill="hold" nodeType="withGroup">
                            <p:stCondLst>
                              <p:cond delay="0"/>
                            </p:stCondLst>
                            <p:childTnLst>
                              <p:par>
                                <p:cTn id="192" presetID="1" presetClass="entr" presetSubtype="0" fill="hold" grpId="0" nodeType="clickEffect">
                                  <p:stCondLst>
                                    <p:cond delay="0"/>
                                  </p:stCondLst>
                                  <p:childTnLst>
                                    <p:set>
                                      <p:cBhvr>
                                        <p:cTn id="193" dur="1" fill="hold">
                                          <p:stCondLst>
                                            <p:cond delay="0"/>
                                          </p:stCondLst>
                                        </p:cTn>
                                        <p:tgtEl>
                                          <p:spTgt spid="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1" grpId="1"/>
      <p:bldP spid="21" grpId="2"/>
      <p:bldP spid="21" grpId="3"/>
      <p:bldP spid="21" grpId="4"/>
      <p:bldP spid="21" grpId="5"/>
      <p:bldP spid="21" grpId="6"/>
      <p:bldP spid="21" grpId="7"/>
      <p:bldP spid="21" grpId="8"/>
      <p:bldP spid="21" grpId="9"/>
      <p:bldP spid="21" grpId="10"/>
      <p:bldP spid="21" grpId="11"/>
      <p:bldP spid="22" grpId="0"/>
      <p:bldP spid="22" grpId="1"/>
      <p:bldP spid="22" grpId="2"/>
      <p:bldP spid="22" grpId="3"/>
      <p:bldP spid="22" grpId="4"/>
      <p:bldP spid="22" grpId="5"/>
      <p:bldP spid="22" grpId="6"/>
      <p:bldP spid="22" grpId="7"/>
      <p:bldP spid="22" grpId="8"/>
      <p:bldP spid="22" grpId="9"/>
      <p:bldP spid="22" grpId="10"/>
      <p:bldP spid="22" grpId="11"/>
      <p:bldP spid="22" grpId="12"/>
      <p:bldP spid="31" grpId="0" animBg="1"/>
      <p:bldP spid="32" grpId="0" animBg="1"/>
      <p:bldP spid="33" grpId="0" animBg="1"/>
      <p:bldP spid="34" grpId="0"/>
      <p:bldP spid="35" grpId="0"/>
      <p:bldP spid="35" grpId="1"/>
      <p:bldP spid="28" grpId="0"/>
      <p:bldP spid="28" grpId="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762000" y="2057399"/>
            <a:ext cx="2147590" cy="1295400"/>
            <a:chOff x="914400" y="2095500"/>
            <a:chExt cx="2147590" cy="1295400"/>
          </a:xfrm>
        </p:grpSpPr>
        <p:pic>
          <p:nvPicPr>
            <p:cNvPr id="7" name="Picture 6"/>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524000" y="2095500"/>
              <a:ext cx="1537990" cy="685800"/>
            </a:xfrm>
            <a:prstGeom prst="rect">
              <a:avLst/>
            </a:prstGeom>
            <a:noFill/>
            <a:ln>
              <a:noFill/>
            </a:ln>
          </p:spPr>
        </p:pic>
        <p:pic>
          <p:nvPicPr>
            <p:cNvPr id="8" name="Picture 7"/>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433810" y="2171700"/>
              <a:ext cx="1537990" cy="685800"/>
            </a:xfrm>
            <a:prstGeom prst="rect">
              <a:avLst/>
            </a:prstGeom>
            <a:noFill/>
            <a:ln>
              <a:noFill/>
            </a:ln>
          </p:spPr>
        </p:pic>
        <p:pic>
          <p:nvPicPr>
            <p:cNvPr id="9" name="Picture 8"/>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357610" y="2247900"/>
              <a:ext cx="1537990" cy="685800"/>
            </a:xfrm>
            <a:prstGeom prst="rect">
              <a:avLst/>
            </a:prstGeom>
            <a:noFill/>
            <a:ln>
              <a:noFill/>
            </a:ln>
          </p:spPr>
        </p:pic>
        <p:pic>
          <p:nvPicPr>
            <p:cNvPr id="10" name="Picture 9"/>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81410" y="2324100"/>
              <a:ext cx="1537990" cy="685800"/>
            </a:xfrm>
            <a:prstGeom prst="rect">
              <a:avLst/>
            </a:prstGeom>
            <a:noFill/>
            <a:ln>
              <a:noFill/>
            </a:ln>
          </p:spPr>
        </p:pic>
        <p:pic>
          <p:nvPicPr>
            <p:cNvPr id="11" name="Picture 10"/>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05210" y="2400300"/>
              <a:ext cx="1537990" cy="685800"/>
            </a:xfrm>
            <a:prstGeom prst="rect">
              <a:avLst/>
            </a:prstGeom>
            <a:noFill/>
            <a:ln>
              <a:noFill/>
            </a:ln>
          </p:spPr>
        </p:pic>
        <p:pic>
          <p:nvPicPr>
            <p:cNvPr id="12" name="Picture 11"/>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129010" y="2476500"/>
              <a:ext cx="1537990" cy="685800"/>
            </a:xfrm>
            <a:prstGeom prst="rect">
              <a:avLst/>
            </a:prstGeom>
            <a:noFill/>
            <a:ln>
              <a:noFill/>
            </a:ln>
          </p:spPr>
        </p:pic>
        <p:pic>
          <p:nvPicPr>
            <p:cNvPr id="13" name="Picture 12"/>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066800" y="2552700"/>
              <a:ext cx="1537990" cy="685800"/>
            </a:xfrm>
            <a:prstGeom prst="rect">
              <a:avLst/>
            </a:prstGeom>
            <a:noFill/>
            <a:ln>
              <a:noFill/>
            </a:ln>
          </p:spPr>
        </p:pic>
        <p:pic>
          <p:nvPicPr>
            <p:cNvPr id="14" name="Picture 13"/>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90600" y="2628900"/>
              <a:ext cx="1537990" cy="685800"/>
            </a:xfrm>
            <a:prstGeom prst="rect">
              <a:avLst/>
            </a:prstGeom>
            <a:noFill/>
            <a:ln>
              <a:noFill/>
            </a:ln>
          </p:spPr>
        </p:pic>
        <p:pic>
          <p:nvPicPr>
            <p:cNvPr id="15" name="Picture 14"/>
            <p:cNvPicPr>
              <a:picLocks noChangeAspect="1"/>
            </p:cNvPicPr>
            <p:nvPr/>
          </p:nvPicPr>
          <p:blipFill rotWithShape="1">
            <a:blip r:embed="rId3" cstate="print">
              <a:duotone>
                <a:schemeClr val="accent1">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14400" y="2705100"/>
              <a:ext cx="1537990" cy="685800"/>
            </a:xfrm>
            <a:prstGeom prst="rect">
              <a:avLst/>
            </a:prstGeom>
            <a:noFill/>
            <a:ln>
              <a:noFill/>
            </a:ln>
          </p:spPr>
        </p:pic>
      </p:grpSp>
      <p:sp>
        <p:nvSpPr>
          <p:cNvPr id="6" name="X"/>
          <p:cNvSpPr/>
          <p:nvPr/>
        </p:nvSpPr>
        <p:spPr>
          <a:xfrm>
            <a:off x="762000" y="2057399"/>
            <a:ext cx="2147590" cy="9906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86%</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(37/43)</a:t>
            </a:r>
          </a:p>
        </p:txBody>
      </p:sp>
      <p:grpSp>
        <p:nvGrpSpPr>
          <p:cNvPr id="17" name="Group 16"/>
          <p:cNvGrpSpPr/>
          <p:nvPr/>
        </p:nvGrpSpPr>
        <p:grpSpPr>
          <a:xfrm>
            <a:off x="3498205" y="2057400"/>
            <a:ext cx="2147590" cy="1295400"/>
            <a:chOff x="914400" y="2095500"/>
            <a:chExt cx="2147590" cy="1295400"/>
          </a:xfrm>
        </p:grpSpPr>
        <p:pic>
          <p:nvPicPr>
            <p:cNvPr id="19" name="Picture 18"/>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524000" y="2095500"/>
              <a:ext cx="1537990" cy="685800"/>
            </a:xfrm>
            <a:prstGeom prst="rect">
              <a:avLst/>
            </a:prstGeom>
            <a:noFill/>
            <a:ln>
              <a:noFill/>
            </a:ln>
          </p:spPr>
        </p:pic>
        <p:pic>
          <p:nvPicPr>
            <p:cNvPr id="20" name="Picture 19"/>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433810" y="2171700"/>
              <a:ext cx="1537990" cy="685800"/>
            </a:xfrm>
            <a:prstGeom prst="rect">
              <a:avLst/>
            </a:prstGeom>
            <a:noFill/>
            <a:ln>
              <a:noFill/>
            </a:ln>
          </p:spPr>
        </p:pic>
        <p:pic>
          <p:nvPicPr>
            <p:cNvPr id="21" name="Picture 20"/>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357610" y="2247900"/>
              <a:ext cx="1537990" cy="685800"/>
            </a:xfrm>
            <a:prstGeom prst="rect">
              <a:avLst/>
            </a:prstGeom>
            <a:noFill/>
            <a:ln>
              <a:noFill/>
            </a:ln>
          </p:spPr>
        </p:pic>
        <p:pic>
          <p:nvPicPr>
            <p:cNvPr id="22" name="Picture 21"/>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81410" y="2324100"/>
              <a:ext cx="1537990" cy="685800"/>
            </a:xfrm>
            <a:prstGeom prst="rect">
              <a:avLst/>
            </a:prstGeom>
            <a:noFill/>
            <a:ln>
              <a:noFill/>
            </a:ln>
          </p:spPr>
        </p:pic>
        <p:pic>
          <p:nvPicPr>
            <p:cNvPr id="23" name="Picture 22"/>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05210" y="2400300"/>
              <a:ext cx="1537990" cy="685800"/>
            </a:xfrm>
            <a:prstGeom prst="rect">
              <a:avLst/>
            </a:prstGeom>
            <a:noFill/>
            <a:ln>
              <a:noFill/>
            </a:ln>
          </p:spPr>
        </p:pic>
        <p:pic>
          <p:nvPicPr>
            <p:cNvPr id="24" name="Picture 23"/>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129010" y="2476500"/>
              <a:ext cx="1537990" cy="685800"/>
            </a:xfrm>
            <a:prstGeom prst="rect">
              <a:avLst/>
            </a:prstGeom>
            <a:noFill/>
            <a:ln>
              <a:noFill/>
            </a:ln>
          </p:spPr>
        </p:pic>
        <p:pic>
          <p:nvPicPr>
            <p:cNvPr id="25" name="Picture 24"/>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066800" y="2552700"/>
              <a:ext cx="1537990" cy="685800"/>
            </a:xfrm>
            <a:prstGeom prst="rect">
              <a:avLst/>
            </a:prstGeom>
            <a:noFill/>
            <a:ln>
              <a:noFill/>
            </a:ln>
          </p:spPr>
        </p:pic>
        <p:pic>
          <p:nvPicPr>
            <p:cNvPr id="26" name="Picture 25"/>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90600" y="2628900"/>
              <a:ext cx="1537990" cy="685800"/>
            </a:xfrm>
            <a:prstGeom prst="rect">
              <a:avLst/>
            </a:prstGeom>
            <a:noFill/>
            <a:ln>
              <a:noFill/>
            </a:ln>
          </p:spPr>
        </p:pic>
        <p:pic>
          <p:nvPicPr>
            <p:cNvPr id="27" name="Picture 26"/>
            <p:cNvPicPr>
              <a:picLocks noChangeAspect="1"/>
            </p:cNvPicPr>
            <p:nvPr/>
          </p:nvPicPr>
          <p:blipFill rotWithShape="1">
            <a:blip r:embed="rId3" cstate="print">
              <a:duotone>
                <a:schemeClr val="accent2">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14400" y="2705100"/>
              <a:ext cx="1537990" cy="685800"/>
            </a:xfrm>
            <a:prstGeom prst="rect">
              <a:avLst/>
            </a:prstGeom>
            <a:noFill/>
            <a:ln>
              <a:noFill/>
            </a:ln>
          </p:spPr>
        </p:pic>
      </p:grpSp>
      <p:sp>
        <p:nvSpPr>
          <p:cNvPr id="18" name="X"/>
          <p:cNvSpPr/>
          <p:nvPr/>
        </p:nvSpPr>
        <p:spPr>
          <a:xfrm>
            <a:off x="3498205" y="2057399"/>
            <a:ext cx="2147590" cy="9906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83%</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(45/54)</a:t>
            </a:r>
          </a:p>
        </p:txBody>
      </p:sp>
      <p:grpSp>
        <p:nvGrpSpPr>
          <p:cNvPr id="29" name="Group 28"/>
          <p:cNvGrpSpPr/>
          <p:nvPr/>
        </p:nvGrpSpPr>
        <p:grpSpPr>
          <a:xfrm>
            <a:off x="6248400" y="2057399"/>
            <a:ext cx="2147590" cy="1295400"/>
            <a:chOff x="914400" y="2095500"/>
            <a:chExt cx="2147590" cy="1295400"/>
          </a:xfrm>
        </p:grpSpPr>
        <p:pic>
          <p:nvPicPr>
            <p:cNvPr id="31" name="Picture 30"/>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524000" y="2095500"/>
              <a:ext cx="1537990" cy="685800"/>
            </a:xfrm>
            <a:prstGeom prst="rect">
              <a:avLst/>
            </a:prstGeom>
            <a:noFill/>
            <a:ln>
              <a:noFill/>
            </a:ln>
          </p:spPr>
        </p:pic>
        <p:pic>
          <p:nvPicPr>
            <p:cNvPr id="32" name="Picture 31"/>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433810" y="2171700"/>
              <a:ext cx="1537990" cy="685800"/>
            </a:xfrm>
            <a:prstGeom prst="rect">
              <a:avLst/>
            </a:prstGeom>
            <a:noFill/>
            <a:ln>
              <a:noFill/>
            </a:ln>
          </p:spPr>
        </p:pic>
        <p:pic>
          <p:nvPicPr>
            <p:cNvPr id="33" name="Picture 32"/>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357610" y="2247900"/>
              <a:ext cx="1537990" cy="685800"/>
            </a:xfrm>
            <a:prstGeom prst="rect">
              <a:avLst/>
            </a:prstGeom>
            <a:noFill/>
            <a:ln>
              <a:noFill/>
            </a:ln>
          </p:spPr>
        </p:pic>
        <p:pic>
          <p:nvPicPr>
            <p:cNvPr id="34" name="Picture 33"/>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81410" y="2324100"/>
              <a:ext cx="1537990" cy="685800"/>
            </a:xfrm>
            <a:prstGeom prst="rect">
              <a:avLst/>
            </a:prstGeom>
            <a:noFill/>
            <a:ln>
              <a:noFill/>
            </a:ln>
          </p:spPr>
        </p:pic>
        <p:pic>
          <p:nvPicPr>
            <p:cNvPr id="35" name="Picture 34"/>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205210" y="2400300"/>
              <a:ext cx="1537990" cy="685800"/>
            </a:xfrm>
            <a:prstGeom prst="rect">
              <a:avLst/>
            </a:prstGeom>
            <a:noFill/>
            <a:ln>
              <a:noFill/>
            </a:ln>
          </p:spPr>
        </p:pic>
        <p:pic>
          <p:nvPicPr>
            <p:cNvPr id="36" name="Picture 35"/>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129010" y="2476500"/>
              <a:ext cx="1537990" cy="685800"/>
            </a:xfrm>
            <a:prstGeom prst="rect">
              <a:avLst/>
            </a:prstGeom>
            <a:noFill/>
            <a:ln>
              <a:noFill/>
            </a:ln>
          </p:spPr>
        </p:pic>
        <p:pic>
          <p:nvPicPr>
            <p:cNvPr id="37" name="Picture 36"/>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1066800" y="2552700"/>
              <a:ext cx="1537990" cy="685800"/>
            </a:xfrm>
            <a:prstGeom prst="rect">
              <a:avLst/>
            </a:prstGeom>
            <a:noFill/>
            <a:ln>
              <a:noFill/>
            </a:ln>
          </p:spPr>
        </p:pic>
        <p:pic>
          <p:nvPicPr>
            <p:cNvPr id="38" name="Picture 37"/>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90600" y="2628900"/>
              <a:ext cx="1537990" cy="685800"/>
            </a:xfrm>
            <a:prstGeom prst="rect">
              <a:avLst/>
            </a:prstGeom>
            <a:noFill/>
            <a:ln>
              <a:noFill/>
            </a:ln>
          </p:spPr>
        </p:pic>
        <p:pic>
          <p:nvPicPr>
            <p:cNvPr id="39" name="Picture 38"/>
            <p:cNvPicPr>
              <a:picLocks noChangeAspect="1"/>
            </p:cNvPicPr>
            <p:nvPr/>
          </p:nvPicPr>
          <p:blipFill rotWithShape="1">
            <a:blip r:embed="rId3" cstate="print">
              <a:duotone>
                <a:schemeClr val="accent6">
                  <a:shade val="45000"/>
                  <a:satMod val="135000"/>
                </a:schemeClr>
                <a:prstClr val="white"/>
              </a:duotone>
              <a:extLst>
                <a:ext uri="{BEBA8EAE-BF5A-486C-A8C5-ECC9F3942E4B}">
                  <a14:imgProps xmlns:a14="http://schemas.microsoft.com/office/drawing/2010/main">
                    <a14:imgLayer r:embed="rId4">
                      <a14:imgEffect>
                        <a14:backgroundRemoval t="9842" b="70299" l="4988" r="95012"/>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l="5469" t="10597" r="5469" b="30636"/>
            <a:stretch/>
          </p:blipFill>
          <p:spPr>
            <a:xfrm>
              <a:off x="914400" y="2705100"/>
              <a:ext cx="1537990" cy="685800"/>
            </a:xfrm>
            <a:prstGeom prst="rect">
              <a:avLst/>
            </a:prstGeom>
            <a:noFill/>
            <a:ln>
              <a:noFill/>
            </a:ln>
          </p:spPr>
        </p:pic>
      </p:grpSp>
      <p:sp>
        <p:nvSpPr>
          <p:cNvPr id="30" name="X"/>
          <p:cNvSpPr/>
          <p:nvPr/>
        </p:nvSpPr>
        <p:spPr>
          <a:xfrm>
            <a:off x="6248400" y="2057398"/>
            <a:ext cx="2147590" cy="1066801"/>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88%</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Courier New" panose="02070309020205020404" pitchFamily="49" charset="0"/>
              </a:rPr>
              <a:t>(28/32)</a:t>
            </a:r>
          </a:p>
        </p:txBody>
      </p:sp>
      <p:sp>
        <p:nvSpPr>
          <p:cNvPr id="41" name="Rectangle 40"/>
          <p:cNvSpPr/>
          <p:nvPr/>
        </p:nvSpPr>
        <p:spPr>
          <a:xfrm>
            <a:off x="609602" y="1066800"/>
            <a:ext cx="2438398" cy="533399"/>
          </a:xfrm>
          <a:prstGeom prst="rect">
            <a:avLst/>
          </a:prstGeom>
          <a:noFill/>
          <a:ln w="76200">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srgbClr val="5B9BD5"/>
                </a:solidFill>
                <a:effectLst/>
                <a:uLnTx/>
                <a:uFillTx/>
                <a:latin typeface="Calibri Light"/>
                <a:ea typeface="+mn-ea"/>
                <a:cs typeface="+mn-cs"/>
              </a:rPr>
              <a:t>A</a:t>
            </a:r>
            <a:r>
              <a:rPr kumimoji="0" lang="en-US" sz="4000" b="1" i="0" u="none" strike="noStrike" kern="1200" cap="none" spc="0" normalizeH="0" baseline="0" noProof="0">
                <a:ln>
                  <a:noFill/>
                </a:ln>
                <a:solidFill>
                  <a:srgbClr val="5B9BD5"/>
                </a:solidFill>
                <a:effectLst/>
                <a:uLnTx/>
                <a:uFillTx/>
                <a:latin typeface="Calibri Light"/>
                <a:ea typeface="+mn-ea"/>
                <a:cs typeface="+mn-cs"/>
              </a:rPr>
              <a:t> </a:t>
            </a:r>
            <a:r>
              <a:rPr kumimoji="0" lang="en-US" sz="3200" b="0" i="0" u="none" strike="noStrike" kern="1200" cap="none" spc="0" normalizeH="0" baseline="0" noProof="0">
                <a:ln>
                  <a:noFill/>
                </a:ln>
                <a:solidFill>
                  <a:srgbClr val="5B9BD5"/>
                </a:solidFill>
                <a:effectLst/>
                <a:uLnTx/>
                <a:uFillTx/>
                <a:latin typeface="Calibri Light"/>
                <a:ea typeface="+mn-ea"/>
                <a:cs typeface="+mn-cs"/>
              </a:rPr>
              <a:t>company</a:t>
            </a:r>
            <a:endParaRPr kumimoji="0" lang="en-US" sz="4000" b="0" i="0" u="none" strike="noStrike" kern="1200" cap="none" spc="0" normalizeH="0" baseline="0" noProof="0">
              <a:ln>
                <a:noFill/>
              </a:ln>
              <a:solidFill>
                <a:srgbClr val="5B9BD5"/>
              </a:solidFill>
              <a:effectLst/>
              <a:uLnTx/>
              <a:uFillTx/>
              <a:latin typeface="Calibri Light"/>
              <a:ea typeface="+mn-ea"/>
              <a:cs typeface="+mn-cs"/>
            </a:endParaRPr>
          </a:p>
        </p:txBody>
      </p:sp>
      <p:sp>
        <p:nvSpPr>
          <p:cNvPr id="42" name="Rectangle 41"/>
          <p:cNvSpPr/>
          <p:nvPr/>
        </p:nvSpPr>
        <p:spPr>
          <a:xfrm>
            <a:off x="3352801" y="1066801"/>
            <a:ext cx="2438398" cy="533399"/>
          </a:xfrm>
          <a:prstGeom prst="rect">
            <a:avLst/>
          </a:prstGeom>
          <a:noFill/>
          <a:ln w="76200">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srgbClr val="ED7D31"/>
                </a:solidFill>
                <a:effectLst/>
                <a:uLnTx/>
                <a:uFillTx/>
                <a:latin typeface="Calibri Light"/>
                <a:ea typeface="+mn-ea"/>
                <a:cs typeface="+mn-cs"/>
              </a:rPr>
              <a:t>B</a:t>
            </a:r>
            <a:r>
              <a:rPr kumimoji="0" lang="en-US" sz="4000" b="0" i="0" u="none" strike="noStrike" kern="1200" cap="none" spc="0" normalizeH="0" baseline="0" noProof="0">
                <a:ln>
                  <a:noFill/>
                </a:ln>
                <a:solidFill>
                  <a:srgbClr val="ED7D31"/>
                </a:solidFill>
                <a:effectLst/>
                <a:uLnTx/>
                <a:uFillTx/>
                <a:latin typeface="Calibri Light"/>
                <a:ea typeface="+mn-ea"/>
                <a:cs typeface="+mn-cs"/>
              </a:rPr>
              <a:t> </a:t>
            </a:r>
            <a:r>
              <a:rPr kumimoji="0" lang="en-US" sz="3200" b="0" i="0" u="none" strike="noStrike" kern="1200" cap="none" spc="0" normalizeH="0" baseline="0" noProof="0">
                <a:ln>
                  <a:noFill/>
                </a:ln>
                <a:solidFill>
                  <a:srgbClr val="ED7D31"/>
                </a:solidFill>
                <a:effectLst/>
                <a:uLnTx/>
                <a:uFillTx/>
                <a:latin typeface="Calibri Light"/>
                <a:ea typeface="+mn-ea"/>
                <a:cs typeface="+mn-cs"/>
              </a:rPr>
              <a:t>company</a:t>
            </a:r>
            <a:endParaRPr kumimoji="0" lang="en-US" sz="4000" b="0" i="0" u="none" strike="noStrike" kern="1200" cap="none" spc="0" normalizeH="0" baseline="0" noProof="0">
              <a:ln>
                <a:noFill/>
              </a:ln>
              <a:solidFill>
                <a:srgbClr val="ED7D31"/>
              </a:solidFill>
              <a:effectLst/>
              <a:uLnTx/>
              <a:uFillTx/>
              <a:latin typeface="Calibri Light"/>
              <a:ea typeface="+mn-ea"/>
              <a:cs typeface="+mn-cs"/>
            </a:endParaRPr>
          </a:p>
        </p:txBody>
      </p:sp>
      <p:sp>
        <p:nvSpPr>
          <p:cNvPr id="43" name="Rectangle 42"/>
          <p:cNvSpPr/>
          <p:nvPr/>
        </p:nvSpPr>
        <p:spPr>
          <a:xfrm>
            <a:off x="6096001" y="1066800"/>
            <a:ext cx="2438398" cy="533399"/>
          </a:xfrm>
          <a:prstGeom prst="rect">
            <a:avLst/>
          </a:prstGeom>
          <a:noFill/>
          <a:ln w="76200">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srgbClr val="70AD47"/>
                </a:solidFill>
                <a:effectLst/>
                <a:uLnTx/>
                <a:uFillTx/>
                <a:latin typeface="Calibri Light"/>
                <a:ea typeface="+mn-ea"/>
                <a:cs typeface="+mn-cs"/>
              </a:rPr>
              <a:t>C </a:t>
            </a:r>
            <a:r>
              <a:rPr kumimoji="0" lang="en-US" sz="3200" b="0" i="0" u="none" strike="noStrike" kern="1200" cap="none" spc="0" normalizeH="0" baseline="0" noProof="0">
                <a:ln>
                  <a:noFill/>
                </a:ln>
                <a:solidFill>
                  <a:srgbClr val="70AD47"/>
                </a:solidFill>
                <a:effectLst/>
                <a:uLnTx/>
                <a:uFillTx/>
                <a:latin typeface="Calibri Light"/>
                <a:ea typeface="+mn-ea"/>
                <a:cs typeface="+mn-cs"/>
              </a:rPr>
              <a:t>company</a:t>
            </a:r>
            <a:endParaRPr kumimoji="0" lang="en-US" sz="4000" b="0" i="0" u="none" strike="noStrike" kern="1200" cap="none" spc="0" normalizeH="0" baseline="0" noProof="0">
              <a:ln>
                <a:noFill/>
              </a:ln>
              <a:solidFill>
                <a:srgbClr val="70AD47"/>
              </a:solidFill>
              <a:effectLst/>
              <a:uLnTx/>
              <a:uFillTx/>
              <a:latin typeface="Calibri Light"/>
              <a:ea typeface="+mn-ea"/>
              <a:cs typeface="+mn-cs"/>
            </a:endParaRPr>
          </a:p>
        </p:txBody>
      </p:sp>
      <p:sp>
        <p:nvSpPr>
          <p:cNvPr id="45" name="X"/>
          <p:cNvSpPr/>
          <p:nvPr/>
        </p:nvSpPr>
        <p:spPr>
          <a:xfrm>
            <a:off x="748010" y="4343400"/>
            <a:ext cx="2161580" cy="9144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5B9BD5"/>
                </a:solidFill>
                <a:effectLst/>
                <a:uLnTx/>
                <a:uFillTx/>
                <a:latin typeface="Calibri Light"/>
                <a:ea typeface="+mn-ea"/>
                <a:cs typeface="Courier New" panose="02070309020205020404" pitchFamily="49" charset="0"/>
              </a:rPr>
              <a:t>Up to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5B9BD5"/>
                </a:solidFill>
                <a:effectLst/>
                <a:uLnTx/>
                <a:uFillTx/>
                <a:latin typeface="Cambria Math" panose="02040503050406030204" pitchFamily="18" charset="0"/>
                <a:ea typeface="Cambria Math" panose="02040503050406030204" pitchFamily="18" charset="0"/>
                <a:cs typeface="Courier New" panose="02070309020205020404" pitchFamily="49" charset="0"/>
              </a:rPr>
              <a:t>1.0×10</a:t>
            </a:r>
            <a:r>
              <a:rPr kumimoji="0" lang="en-US" sz="4400" b="1" i="0" u="none" strike="noStrike" kern="1200" cap="none" spc="0" normalizeH="0" baseline="30000" noProof="0" dirty="0">
                <a:ln>
                  <a:noFill/>
                </a:ln>
                <a:solidFill>
                  <a:srgbClr val="5B9BD5"/>
                </a:solidFill>
                <a:effectLst/>
                <a:uLnTx/>
                <a:uFillTx/>
                <a:latin typeface="Cambria Math" panose="02040503050406030204" pitchFamily="18" charset="0"/>
                <a:ea typeface="Cambria Math" panose="02040503050406030204" pitchFamily="18" charset="0"/>
                <a:cs typeface="Courier New" panose="02070309020205020404" pitchFamily="49" charset="0"/>
              </a:rPr>
              <a:t>7</a:t>
            </a:r>
            <a:r>
              <a:rPr kumimoji="0" lang="en-US" sz="3600" b="0" i="0" u="none" strike="noStrike" kern="1200" cap="none" spc="0" normalizeH="0" baseline="0" noProof="0" dirty="0">
                <a:ln>
                  <a:noFill/>
                </a:ln>
                <a:solidFill>
                  <a:srgbClr val="5B9BD5"/>
                </a:solidFill>
                <a:effectLst/>
                <a:uLnTx/>
                <a:uFillTx/>
                <a:latin typeface="Cambria Math" panose="02040503050406030204" pitchFamily="18" charset="0"/>
                <a:ea typeface="Cambria Math" panose="02040503050406030204" pitchFamily="18" charset="0"/>
                <a:cs typeface="Courier New" panose="02070309020205020404" pitchFamily="49" charset="0"/>
              </a:rPr>
              <a:t> </a:t>
            </a:r>
            <a:br>
              <a:rPr kumimoji="0" lang="en-US" sz="3600" b="0" i="0" u="none" strike="noStrike" kern="1200" cap="none" spc="0" normalizeH="0" baseline="0" noProof="0" dirty="0">
                <a:ln>
                  <a:noFill/>
                </a:ln>
                <a:solidFill>
                  <a:srgbClr val="5B9BD5"/>
                </a:solidFill>
                <a:effectLst/>
                <a:uLnTx/>
                <a:uFillTx/>
                <a:latin typeface="Cambria Math" panose="02040503050406030204" pitchFamily="18" charset="0"/>
                <a:ea typeface="Cambria Math" panose="02040503050406030204" pitchFamily="18" charset="0"/>
                <a:cs typeface="Courier New" panose="02070309020205020404" pitchFamily="49" charset="0"/>
              </a:rPr>
            </a:br>
            <a:r>
              <a:rPr kumimoji="0" lang="en-US" sz="3600" b="0" i="0" u="none" strike="noStrike" kern="1200" cap="none" spc="0" normalizeH="0" baseline="0" noProof="0" dirty="0">
                <a:ln>
                  <a:noFill/>
                </a:ln>
                <a:solidFill>
                  <a:srgbClr val="5B9BD5"/>
                </a:solidFill>
                <a:effectLst/>
                <a:uLnTx/>
                <a:uFillTx/>
                <a:latin typeface="Calibri Light"/>
                <a:ea typeface="+mn-ea"/>
                <a:cs typeface="Courier New" panose="02070309020205020404" pitchFamily="49" charset="0"/>
              </a:rPr>
              <a:t>errors </a:t>
            </a:r>
          </a:p>
        </p:txBody>
      </p:sp>
      <p:sp>
        <p:nvSpPr>
          <p:cNvPr id="46" name="X"/>
          <p:cNvSpPr/>
          <p:nvPr/>
        </p:nvSpPr>
        <p:spPr>
          <a:xfrm>
            <a:off x="3484215" y="4343400"/>
            <a:ext cx="2161580" cy="9144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ED7D31"/>
                </a:solidFill>
                <a:effectLst/>
                <a:uLnTx/>
                <a:uFillTx/>
                <a:latin typeface="Calibri Light"/>
                <a:ea typeface="+mn-ea"/>
                <a:cs typeface="Courier New" panose="02070309020205020404" pitchFamily="49" charset="0"/>
              </a:rPr>
              <a:t>Up to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ED7D31"/>
                </a:solidFill>
                <a:effectLst/>
                <a:uLnTx/>
                <a:uFillTx/>
                <a:latin typeface="Cambria Math" panose="02040503050406030204" pitchFamily="18" charset="0"/>
                <a:ea typeface="Cambria Math" panose="02040503050406030204" pitchFamily="18" charset="0"/>
                <a:cs typeface="Courier New" panose="02070309020205020404" pitchFamily="49" charset="0"/>
              </a:rPr>
              <a:t>2.7×10</a:t>
            </a:r>
            <a:r>
              <a:rPr kumimoji="0" lang="en-US" sz="4400" b="1" i="0" u="none" strike="noStrike" kern="1200" cap="none" spc="0" normalizeH="0" baseline="30000" noProof="0" dirty="0">
                <a:ln>
                  <a:noFill/>
                </a:ln>
                <a:solidFill>
                  <a:srgbClr val="ED7D31"/>
                </a:solidFill>
                <a:effectLst/>
                <a:uLnTx/>
                <a:uFillTx/>
                <a:latin typeface="Cambria Math" panose="02040503050406030204" pitchFamily="18" charset="0"/>
                <a:ea typeface="Cambria Math" panose="02040503050406030204" pitchFamily="18" charset="0"/>
                <a:cs typeface="Courier New" panose="02070309020205020404" pitchFamily="49" charset="0"/>
              </a:rPr>
              <a:t>6</a:t>
            </a:r>
            <a:br>
              <a:rPr kumimoji="0" lang="en-US" sz="3600" b="0" i="0" u="none" strike="noStrike" kern="1200" cap="none" spc="0" normalizeH="0" baseline="0" noProof="0" dirty="0">
                <a:ln>
                  <a:noFill/>
                </a:ln>
                <a:solidFill>
                  <a:srgbClr val="ED7D31"/>
                </a:solidFill>
                <a:effectLst/>
                <a:uLnTx/>
                <a:uFillTx/>
                <a:latin typeface="Cambria Math" panose="02040503050406030204" pitchFamily="18" charset="0"/>
                <a:ea typeface="Cambria Math" panose="02040503050406030204" pitchFamily="18" charset="0"/>
                <a:cs typeface="Courier New" panose="02070309020205020404" pitchFamily="49" charset="0"/>
              </a:rPr>
            </a:br>
            <a:r>
              <a:rPr kumimoji="0" lang="en-US" sz="3600" b="0" i="0" u="none" strike="noStrike" kern="1200" cap="none" spc="0" normalizeH="0" baseline="0" noProof="0" dirty="0">
                <a:ln>
                  <a:noFill/>
                </a:ln>
                <a:solidFill>
                  <a:srgbClr val="ED7D31"/>
                </a:solidFill>
                <a:effectLst/>
                <a:uLnTx/>
                <a:uFillTx/>
                <a:latin typeface="Calibri Light"/>
                <a:ea typeface="+mn-ea"/>
                <a:cs typeface="Courier New" panose="02070309020205020404" pitchFamily="49" charset="0"/>
              </a:rPr>
              <a:t>errors </a:t>
            </a:r>
          </a:p>
        </p:txBody>
      </p:sp>
      <p:sp>
        <p:nvSpPr>
          <p:cNvPr id="47" name="X"/>
          <p:cNvSpPr/>
          <p:nvPr/>
        </p:nvSpPr>
        <p:spPr>
          <a:xfrm>
            <a:off x="6234410" y="4343400"/>
            <a:ext cx="2161580" cy="914400"/>
          </a:xfrm>
          <a:prstGeom prst="rect">
            <a:avLst/>
          </a:prstGeom>
          <a:noFill/>
          <a:ln w="28575">
            <a:noFill/>
          </a:ln>
        </p:spPr>
        <p:style>
          <a:lnRef idx="2">
            <a:schemeClr val="accent3">
              <a:shade val="50000"/>
            </a:schemeClr>
          </a:lnRef>
          <a:fillRef idx="1">
            <a:schemeClr val="accent3"/>
          </a:fillRef>
          <a:effectRef idx="0">
            <a:schemeClr val="accent3"/>
          </a:effectRef>
          <a:fontRef idx="minor">
            <a:schemeClr val="lt1"/>
          </a:fontRef>
        </p:style>
        <p:txBody>
          <a:bodyPr rIns="9144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70AD47"/>
                </a:solidFill>
                <a:effectLst/>
                <a:uLnTx/>
                <a:uFillTx/>
                <a:latin typeface="Calibri Light"/>
                <a:ea typeface="+mn-ea"/>
                <a:cs typeface="Courier New" panose="02070309020205020404" pitchFamily="49" charset="0"/>
              </a:rPr>
              <a:t>Up to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70AD47"/>
                </a:solidFill>
                <a:effectLst/>
                <a:uLnTx/>
                <a:uFillTx/>
                <a:latin typeface="Cambria Math" panose="02040503050406030204" pitchFamily="18" charset="0"/>
                <a:ea typeface="Cambria Math" panose="02040503050406030204" pitchFamily="18" charset="0"/>
                <a:cs typeface="Courier New" panose="02070309020205020404" pitchFamily="49" charset="0"/>
              </a:rPr>
              <a:t>3.3×10</a:t>
            </a:r>
            <a:r>
              <a:rPr kumimoji="0" lang="en-US" sz="4400" b="1" i="0" u="none" strike="noStrike" kern="1200" cap="none" spc="0" normalizeH="0" baseline="30000" noProof="0" dirty="0">
                <a:ln>
                  <a:noFill/>
                </a:ln>
                <a:solidFill>
                  <a:srgbClr val="70AD47"/>
                </a:solidFill>
                <a:effectLst/>
                <a:uLnTx/>
                <a:uFillTx/>
                <a:latin typeface="Cambria Math" panose="02040503050406030204" pitchFamily="18" charset="0"/>
                <a:ea typeface="Cambria Math" panose="02040503050406030204" pitchFamily="18" charset="0"/>
                <a:cs typeface="Courier New" panose="02070309020205020404" pitchFamily="49" charset="0"/>
              </a:rPr>
              <a:t>5</a:t>
            </a:r>
            <a:r>
              <a:rPr kumimoji="0" lang="en-US" sz="3600" b="0" i="0" u="none" strike="noStrike" kern="1200" cap="none" spc="0" normalizeH="0" baseline="0" noProof="0" dirty="0">
                <a:ln>
                  <a:noFill/>
                </a:ln>
                <a:solidFill>
                  <a:srgbClr val="70AD47"/>
                </a:solidFill>
                <a:effectLst/>
                <a:uLnTx/>
                <a:uFillTx/>
                <a:latin typeface="Cambria Math" panose="02040503050406030204" pitchFamily="18" charset="0"/>
                <a:ea typeface="Cambria Math" panose="02040503050406030204" pitchFamily="18" charset="0"/>
                <a:cs typeface="Courier New" panose="02070309020205020404" pitchFamily="49" charset="0"/>
              </a:rPr>
              <a:t> </a:t>
            </a:r>
            <a:br>
              <a:rPr kumimoji="0" lang="en-US" sz="3600" b="0" i="0" u="none" strike="noStrike" kern="1200" cap="none" spc="0" normalizeH="0" baseline="0" noProof="0" dirty="0">
                <a:ln>
                  <a:noFill/>
                </a:ln>
                <a:solidFill>
                  <a:srgbClr val="70AD47"/>
                </a:solidFill>
                <a:effectLst/>
                <a:uLnTx/>
                <a:uFillTx/>
                <a:latin typeface="Cambria Math" panose="02040503050406030204" pitchFamily="18" charset="0"/>
                <a:ea typeface="Cambria Math" panose="02040503050406030204" pitchFamily="18" charset="0"/>
                <a:cs typeface="Courier New" panose="02070309020205020404" pitchFamily="49" charset="0"/>
              </a:rPr>
            </a:br>
            <a:r>
              <a:rPr kumimoji="0" lang="en-US" sz="3600" b="0" i="0" u="none" strike="noStrike" kern="1200" cap="none" spc="0" normalizeH="0" baseline="0" noProof="0" dirty="0">
                <a:ln>
                  <a:noFill/>
                </a:ln>
                <a:solidFill>
                  <a:srgbClr val="70AD47"/>
                </a:solidFill>
                <a:effectLst/>
                <a:uLnTx/>
                <a:uFillTx/>
                <a:latin typeface="Calibri Light"/>
                <a:ea typeface="+mn-ea"/>
                <a:cs typeface="Courier New" panose="02070309020205020404" pitchFamily="49" charset="0"/>
              </a:rPr>
              <a:t>errors </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4D2B188-1D62-4FCA-8363-938AD4629BBB}" type="slidenum">
              <a:rPr kumimoji="0" lang="en-US" sz="2000" b="0" i="0" u="none" strike="noStrike" kern="1200" cap="none" spc="0" normalizeH="0" baseline="0" noProof="0" smtClean="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US" sz="2000" b="0" i="0" u="none" strike="noStrike" kern="1200" cap="none" spc="0" normalizeH="0" baseline="0" noProof="0">
              <a:ln>
                <a:noFill/>
              </a:ln>
              <a:solidFill>
                <a:prstClr val="black">
                  <a:tint val="75000"/>
                </a:prstClr>
              </a:solidFill>
              <a:effectLst/>
              <a:uLnTx/>
              <a:uFillTx/>
              <a:latin typeface="Cambria Math" panose="02040503050406030204" pitchFamily="18" charset="0"/>
              <a:ea typeface="Cambria Math" panose="02040503050406030204" pitchFamily="18" charset="0"/>
              <a:cs typeface="+mn-cs"/>
            </a:endParaRPr>
          </a:p>
        </p:txBody>
      </p:sp>
      <p:sp>
        <p:nvSpPr>
          <p:cNvPr id="48" name="Title 1"/>
          <p:cNvSpPr>
            <a:spLocks noGrp="1"/>
          </p:cNvSpPr>
          <p:nvPr>
            <p:ph type="title"/>
          </p:nvPr>
        </p:nvSpPr>
        <p:spPr>
          <a:xfrm>
            <a:off x="228600" y="-27384"/>
            <a:ext cx="8610600" cy="1066800"/>
          </a:xfrm>
        </p:spPr>
        <p:txBody>
          <a:bodyPr/>
          <a:lstStyle/>
          <a:p>
            <a:r>
              <a:rPr lang="en-US" sz="4400" b="0" dirty="0">
                <a:solidFill>
                  <a:srgbClr val="1A5712"/>
                </a:solidFill>
                <a:latin typeface="Garamond" charset="0"/>
                <a:ea typeface="ＭＳ Ｐゴシック" charset="0"/>
                <a:cs typeface="ＭＳ Ｐゴシック" charset="0"/>
              </a:rPr>
              <a:t>Most DRAM Modules Are Vulnerable</a:t>
            </a:r>
          </a:p>
        </p:txBody>
      </p:sp>
      <p:sp>
        <p:nvSpPr>
          <p:cNvPr id="44" name="Rectangle 43"/>
          <p:cNvSpPr/>
          <p:nvPr/>
        </p:nvSpPr>
        <p:spPr>
          <a:xfrm>
            <a:off x="107950" y="6165304"/>
            <a:ext cx="8568506"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Calibri"/>
                <a:ea typeface="ＭＳ Ｐゴシック" charset="0"/>
                <a:cs typeface="ＭＳ Ｐゴシック" charset="0"/>
                <a:hlinkClick r:id="rId5"/>
              </a:rPr>
              <a:t>Flipping Bits in Memory Without Accessing Them: An Experimental Study of DRAM Disturbance Errors</a:t>
            </a:r>
            <a:r>
              <a:rPr kumimoji="0" lang="en-US" sz="1800" b="0" i="0" u="none" strike="noStrike" kern="1200" cap="none" spc="0" normalizeH="0" baseline="0" noProof="0" dirty="0">
                <a:ln>
                  <a:noFill/>
                </a:ln>
                <a:solidFill>
                  <a:srgbClr val="0000FF"/>
                </a:solidFill>
                <a:effectLst/>
                <a:uLnTx/>
                <a:uFillTx/>
                <a:latin typeface="Calibri"/>
                <a:ea typeface="ＭＳ Ｐゴシック" charset="0"/>
                <a:cs typeface="ＭＳ Ｐゴシック" charset="0"/>
              </a:rPr>
              <a:t>,</a:t>
            </a:r>
            <a:r>
              <a:rPr kumimoji="0" lang="en-US" sz="1800" b="0" i="0" u="none" strike="noStrike" kern="1200" cap="none" spc="0" normalizeH="0" baseline="0" noProof="0" dirty="0">
                <a:ln>
                  <a:noFill/>
                </a:ln>
                <a:solidFill>
                  <a:prstClr val="black"/>
                </a:solidFill>
                <a:effectLst/>
                <a:uLnTx/>
                <a:uFillTx/>
                <a:latin typeface="Tahoma" charset="0"/>
                <a:ea typeface="ＭＳ Ｐゴシック" charset="0"/>
                <a:cs typeface="ＭＳ Ｐゴシック" charset="0"/>
              </a:rPr>
              <a:t> </a:t>
            </a:r>
            <a:r>
              <a:rPr kumimoji="0" lang="en-US" sz="1800" b="0" i="0" u="none" strike="noStrike" kern="1200" cap="none" spc="0" normalizeH="0" baseline="0" noProof="0" dirty="0">
                <a:ln>
                  <a:noFill/>
                </a:ln>
                <a:solidFill>
                  <a:prstClr val="black"/>
                </a:solidFill>
                <a:effectLst/>
                <a:uLnTx/>
                <a:uFillTx/>
                <a:latin typeface="Calibri"/>
                <a:ea typeface="ＭＳ Ｐゴシック" charset="0"/>
                <a:cs typeface="ＭＳ Ｐゴシック" charset="0"/>
              </a:rPr>
              <a:t>(Kim et al., ISCA 2014)</a:t>
            </a:r>
          </a:p>
        </p:txBody>
      </p:sp>
    </p:spTree>
    <p:extLst>
      <p:ext uri="{BB962C8B-B14F-4D97-AF65-F5344CB8AC3E}">
        <p14:creationId xmlns:p14="http://schemas.microsoft.com/office/powerpoint/2010/main" val="31546775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1" name="Title 1"/>
          <p:cNvSpPr>
            <a:spLocks noGrp="1"/>
          </p:cNvSpPr>
          <p:nvPr>
            <p:ph type="title"/>
          </p:nvPr>
        </p:nvSpPr>
        <p:spPr/>
        <p:txBody>
          <a:bodyPr/>
          <a:lstStyle/>
          <a:p>
            <a:r>
              <a:rPr lang="en-US" dirty="0">
                <a:latin typeface="Garamond" charset="0"/>
              </a:rPr>
              <a:t>The RowHammer Vulnerability</a:t>
            </a:r>
          </a:p>
        </p:txBody>
      </p:sp>
      <p:sp>
        <p:nvSpPr>
          <p:cNvPr id="231426" name="Content Placeholder 2"/>
          <p:cNvSpPr>
            <a:spLocks noGrp="1"/>
          </p:cNvSpPr>
          <p:nvPr>
            <p:ph idx="1"/>
          </p:nvPr>
        </p:nvSpPr>
        <p:spPr>
          <a:xfrm>
            <a:off x="228600" y="1115020"/>
            <a:ext cx="8610600" cy="5194300"/>
          </a:xfrm>
        </p:spPr>
        <p:txBody>
          <a:bodyPr/>
          <a:lstStyle/>
          <a:p>
            <a:pPr marL="0" indent="0" algn="ctr">
              <a:buNone/>
            </a:pPr>
            <a:r>
              <a:rPr lang="en-US" sz="3200" dirty="0">
                <a:solidFill>
                  <a:srgbClr val="0000FF"/>
                </a:solidFill>
                <a:latin typeface="Tahoma" charset="0"/>
              </a:rPr>
              <a:t>A simple hardware failure mechanism </a:t>
            </a:r>
          </a:p>
          <a:p>
            <a:pPr marL="0" indent="0" algn="ctr">
              <a:buNone/>
            </a:pPr>
            <a:r>
              <a:rPr lang="en-US" sz="3200" dirty="0">
                <a:solidFill>
                  <a:srgbClr val="0000FF"/>
                </a:solidFill>
                <a:latin typeface="Tahoma" charset="0"/>
              </a:rPr>
              <a:t>can create a widespread </a:t>
            </a:r>
          </a:p>
          <a:p>
            <a:pPr marL="0" indent="0" algn="ctr">
              <a:buNone/>
            </a:pPr>
            <a:r>
              <a:rPr lang="en-US" sz="3200" dirty="0">
                <a:solidFill>
                  <a:srgbClr val="FF0000"/>
                </a:solidFill>
                <a:latin typeface="Tahoma" charset="0"/>
              </a:rPr>
              <a:t>system security vulnerability</a:t>
            </a:r>
          </a:p>
        </p:txBody>
      </p:sp>
      <p:sp>
        <p:nvSpPr>
          <p:cNvPr id="230403"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52E3B1D-8F75-8B42-8367-02A3C0FD41CB}"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3046413"/>
            <a:ext cx="9144000" cy="38115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599319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p:txBody>
          <a:bodyPr/>
          <a:lstStyle/>
          <a:p>
            <a:r>
              <a:rPr lang="en-US" b="1" dirty="0"/>
              <a:t>The Story of RowHammer </a:t>
            </a:r>
            <a:r>
              <a:rPr lang="en-US" dirty="0"/>
              <a:t>Tutorial …</a:t>
            </a:r>
          </a:p>
        </p:txBody>
      </p:sp>
      <p:sp>
        <p:nvSpPr>
          <p:cNvPr id="3" name="Content Placeholder 2">
            <a:extLst>
              <a:ext uri="{FF2B5EF4-FFF2-40B4-BE49-F238E27FC236}">
                <a16:creationId xmlns:a16="http://schemas.microsoft.com/office/drawing/2014/main" id="{51802AAD-62B5-594C-82AB-3F845A08141C}"/>
              </a:ext>
            </a:extLst>
          </p:cNvPr>
          <p:cNvSpPr>
            <a:spLocks noGrp="1"/>
          </p:cNvSpPr>
          <p:nvPr>
            <p:ph idx="1"/>
          </p:nvPr>
        </p:nvSpPr>
        <p:spPr>
          <a:xfrm>
            <a:off x="228600" y="908720"/>
            <a:ext cx="8610600" cy="5339680"/>
          </a:xfrm>
        </p:spPr>
        <p:txBody>
          <a:bodyPr/>
          <a:lstStyle/>
          <a:p>
            <a:pPr marL="0" indent="0" algn="l">
              <a:buNone/>
            </a:pPr>
            <a:r>
              <a:rPr lang="en-US" sz="1600" b="0" i="0" dirty="0">
                <a:solidFill>
                  <a:srgbClr val="000000"/>
                </a:solidFill>
                <a:effectLst/>
              </a:rPr>
              <a:t>Onur Mutlu,</a:t>
            </a:r>
            <a:br>
              <a:rPr lang="en-US" sz="1600" b="0" i="0" dirty="0">
                <a:solidFill>
                  <a:srgbClr val="000000"/>
                </a:solidFill>
                <a:effectLst/>
              </a:rPr>
            </a:br>
            <a:r>
              <a:rPr lang="en-US" sz="1600" b="1" i="0" dirty="0">
                <a:solidFill>
                  <a:srgbClr val="0432FF"/>
                </a:solidFill>
                <a:effectLst/>
                <a:hlinkClick r:id="rId2">
                  <a:extLst>
                    <a:ext uri="{A12FA001-AC4F-418D-AE19-62706E023703}">
                      <ahyp:hlinkClr xmlns:ahyp="http://schemas.microsoft.com/office/drawing/2018/hyperlinkcolor" val="tx"/>
                    </a:ext>
                  </a:extLst>
                </a:hlinkClick>
              </a:rPr>
              <a:t>"Security Aspects of DRAM: The Story of RowHammer"</a:t>
            </a:r>
            <a:br>
              <a:rPr lang="en-US" sz="1600" b="0" i="0" dirty="0">
                <a:solidFill>
                  <a:srgbClr val="000000"/>
                </a:solidFill>
                <a:effectLst/>
              </a:rPr>
            </a:br>
            <a:r>
              <a:rPr lang="en-US" sz="1600" b="0" i="1" dirty="0">
                <a:solidFill>
                  <a:srgbClr val="000000"/>
                </a:solidFill>
                <a:effectLst/>
              </a:rPr>
              <a:t>Invited Tutorial at </a:t>
            </a:r>
            <a:r>
              <a:rPr lang="en-US" sz="1600" b="0" i="1" dirty="0">
                <a:solidFill>
                  <a:srgbClr val="000000"/>
                </a:solidFill>
                <a:effectLst/>
                <a:hlinkClick r:id="rId3"/>
              </a:rPr>
              <a:t>14th IEEE Electron Devices Society International Memory Workshop</a:t>
            </a:r>
            <a:r>
              <a:rPr lang="en-US" sz="1600" b="0" i="1" dirty="0">
                <a:solidFill>
                  <a:srgbClr val="000000"/>
                </a:solidFill>
                <a:effectLst/>
              </a:rPr>
              <a:t> (</a:t>
            </a:r>
            <a:r>
              <a:rPr lang="en-US" sz="1600" b="1" i="1" dirty="0">
                <a:solidFill>
                  <a:srgbClr val="000000"/>
                </a:solidFill>
                <a:effectLst/>
              </a:rPr>
              <a:t>IMW</a:t>
            </a:r>
            <a:r>
              <a:rPr lang="en-US" sz="1600" b="0" i="1" dirty="0">
                <a:solidFill>
                  <a:srgbClr val="000000"/>
                </a:solidFill>
                <a:effectLst/>
              </a:rPr>
              <a:t>)</a:t>
            </a:r>
            <a:r>
              <a:rPr lang="en-US" sz="1600" b="0" i="0" dirty="0">
                <a:solidFill>
                  <a:srgbClr val="000000"/>
                </a:solidFill>
                <a:effectLst/>
              </a:rPr>
              <a:t>, Dresden, Germany, May 2022.</a:t>
            </a:r>
            <a:br>
              <a:rPr lang="en-US" sz="1600" b="0" i="0" dirty="0">
                <a:solidFill>
                  <a:srgbClr val="000000"/>
                </a:solidFill>
                <a:effectLst/>
              </a:rPr>
            </a:br>
            <a:r>
              <a:rPr lang="en-US" sz="1600" b="0" i="0" dirty="0">
                <a:solidFill>
                  <a:srgbClr val="000000"/>
                </a:solidFill>
                <a:effectLst/>
              </a:rPr>
              <a:t>[</a:t>
            </a:r>
            <a:r>
              <a:rPr lang="en-US" sz="1600" b="0" i="0" dirty="0">
                <a:solidFill>
                  <a:srgbClr val="000000"/>
                </a:solidFill>
                <a:effectLst/>
                <a:hlinkClick r:id="rId2"/>
              </a:rPr>
              <a:t>Slides (pptx)</a:t>
            </a:r>
            <a:r>
              <a:rPr lang="en-US" sz="1600" b="0" i="0" dirty="0">
                <a:solidFill>
                  <a:srgbClr val="000000"/>
                </a:solidFill>
                <a:effectLst/>
                <a:hlinkClick r:id="rId4"/>
              </a:rPr>
              <a:t>(pdf)</a:t>
            </a:r>
            <a:r>
              <a:rPr lang="en-US" sz="1600" b="0" i="0" dirty="0">
                <a:solidFill>
                  <a:srgbClr val="000000"/>
                </a:solidFill>
                <a:effectLst/>
              </a:rPr>
              <a:t>]</a:t>
            </a:r>
            <a:br>
              <a:rPr lang="en-US" sz="1600" b="0" i="0" dirty="0">
                <a:solidFill>
                  <a:srgbClr val="000000"/>
                </a:solidFill>
                <a:effectLst/>
              </a:rPr>
            </a:br>
            <a:r>
              <a:rPr lang="en-US" sz="1600" b="0" i="0" dirty="0">
                <a:solidFill>
                  <a:srgbClr val="000000"/>
                </a:solidFill>
                <a:effectLst/>
              </a:rPr>
              <a:t>[</a:t>
            </a:r>
            <a:r>
              <a:rPr lang="en-US" sz="1600" b="0" i="0" dirty="0">
                <a:solidFill>
                  <a:srgbClr val="000000"/>
                </a:solidFill>
                <a:effectLst/>
                <a:hlinkClick r:id="rId5"/>
              </a:rPr>
              <a:t>Tutorial Video</a:t>
            </a:r>
            <a:r>
              <a:rPr lang="en-US" sz="1600" b="0" i="0" dirty="0">
                <a:solidFill>
                  <a:srgbClr val="000000"/>
                </a:solidFill>
                <a:effectLst/>
              </a:rPr>
              <a:t> (57 minutes)]</a:t>
            </a:r>
          </a:p>
          <a:p>
            <a:pPr marL="0" indent="0">
              <a:buNone/>
            </a:pP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7" name="Picture 6">
            <a:extLst>
              <a:ext uri="{FF2B5EF4-FFF2-40B4-BE49-F238E27FC236}">
                <a16:creationId xmlns:a16="http://schemas.microsoft.com/office/drawing/2014/main" id="{799B286E-F79B-FDB9-56D1-AB444EE3327C}"/>
              </a:ext>
            </a:extLst>
          </p:cNvPr>
          <p:cNvPicPr>
            <a:picLocks noChangeAspect="1"/>
          </p:cNvPicPr>
          <p:nvPr/>
        </p:nvPicPr>
        <p:blipFill>
          <a:blip r:embed="rId6"/>
          <a:stretch>
            <a:fillRect/>
          </a:stretch>
        </p:blipFill>
        <p:spPr>
          <a:xfrm>
            <a:off x="1331640" y="2488351"/>
            <a:ext cx="6178042" cy="4287099"/>
          </a:xfrm>
          <a:prstGeom prst="rect">
            <a:avLst/>
          </a:prstGeom>
        </p:spPr>
      </p:pic>
      <p:sp>
        <p:nvSpPr>
          <p:cNvPr id="5" name="TextBox 4">
            <a:extLst>
              <a:ext uri="{FF2B5EF4-FFF2-40B4-BE49-F238E27FC236}">
                <a16:creationId xmlns:a16="http://schemas.microsoft.com/office/drawing/2014/main" id="{BBC5F87A-7D79-2748-8FC3-ED1DCFBCB44E}"/>
              </a:ext>
            </a:extLst>
          </p:cNvPr>
          <p:cNvSpPr txBox="1"/>
          <p:nvPr/>
        </p:nvSpPr>
        <p:spPr>
          <a:xfrm>
            <a:off x="2483768" y="6546850"/>
            <a:ext cx="3713581"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i="0" u="none" strike="noStrike" kern="120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rPr>
              <a:t>https://www.youtube.com/watch?v=37hWglkQRG0</a:t>
            </a:r>
            <a:r>
              <a:rPr kumimoji="0" lang="en-US" sz="1200"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1997162544"/>
      </p:ext>
    </p:extLst>
  </p:cSld>
  <p:clrMapOvr>
    <a:masterClrMapping/>
  </p:clrMapOvr>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a:xfrm>
            <a:off x="228600" y="152400"/>
            <a:ext cx="8915400" cy="1066800"/>
          </a:xfrm>
        </p:spPr>
        <p:txBody>
          <a:bodyPr/>
          <a:lstStyle/>
          <a:p>
            <a:r>
              <a:rPr lang="en-US" b="1" dirty="0"/>
              <a:t>10 Years of RowHammer </a:t>
            </a:r>
            <a:r>
              <a:rPr lang="en-US" dirty="0"/>
              <a:t>in 20 Minutes</a:t>
            </a:r>
          </a:p>
        </p:txBody>
      </p:sp>
      <p:sp>
        <p:nvSpPr>
          <p:cNvPr id="3" name="Content Placeholder 2">
            <a:extLst>
              <a:ext uri="{FF2B5EF4-FFF2-40B4-BE49-F238E27FC236}">
                <a16:creationId xmlns:a16="http://schemas.microsoft.com/office/drawing/2014/main" id="{51802AAD-62B5-594C-82AB-3F845A08141C}"/>
              </a:ext>
            </a:extLst>
          </p:cNvPr>
          <p:cNvSpPr>
            <a:spLocks noGrp="1"/>
          </p:cNvSpPr>
          <p:nvPr>
            <p:ph idx="1"/>
          </p:nvPr>
        </p:nvSpPr>
        <p:spPr>
          <a:xfrm>
            <a:off x="228600" y="908720"/>
            <a:ext cx="8610600" cy="5339680"/>
          </a:xfrm>
        </p:spPr>
        <p:txBody>
          <a:bodyPr/>
          <a:lstStyle/>
          <a:p>
            <a:r>
              <a:rPr lang="en-US" sz="1600" dirty="0"/>
              <a:t>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"The Story of RowHammer"</a:t>
            </a:r>
            <a:br>
              <a:rPr lang="en-US" sz="1600" dirty="0">
                <a:solidFill>
                  <a:srgbClr val="0000FF"/>
                </a:solidFill>
              </a:rPr>
            </a:br>
            <a:r>
              <a:rPr lang="en-US" sz="1600" i="1" dirty="0"/>
              <a:t>Invited Talk at the </a:t>
            </a:r>
            <a:r>
              <a:rPr lang="en-US" sz="1600" i="1" dirty="0">
                <a:hlinkClick r:id="rId3"/>
              </a:rPr>
              <a:t>Workshop on Robust and Safe Software 2.0 (</a:t>
            </a:r>
            <a:r>
              <a:rPr lang="en-US" sz="1600" b="1" i="1" dirty="0">
                <a:hlinkClick r:id="rId3"/>
              </a:rPr>
              <a:t>RSS2</a:t>
            </a:r>
            <a:r>
              <a:rPr lang="en-US" sz="1600" i="1" dirty="0">
                <a:hlinkClick r:id="rId3"/>
              </a:rPr>
              <a:t>)</a:t>
            </a:r>
            <a:r>
              <a:rPr lang="en-US" sz="1600" dirty="0"/>
              <a:t>, held with </a:t>
            </a:r>
            <a:r>
              <a:rPr lang="en-US" sz="1600" i="1" dirty="0">
                <a:hlinkClick r:id="rId4"/>
              </a:rPr>
              <a:t>the 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28 February 2022.</a:t>
            </a:r>
            <a:br>
              <a:rPr lang="en-US" sz="1600" dirty="0"/>
            </a:br>
            <a:r>
              <a:rPr lang="en-US" sz="1600" dirty="0"/>
              <a:t>[</a:t>
            </a:r>
            <a:r>
              <a:rPr lang="en-US" sz="1600" dirty="0">
                <a:hlinkClick r:id="rId2"/>
              </a:rPr>
              <a:t>Slides (pptx)</a:t>
            </a:r>
            <a:r>
              <a:rPr lang="en-US" sz="1600" dirty="0"/>
              <a:t> </a:t>
            </a:r>
            <a:r>
              <a:rPr lang="en-US" sz="1600" dirty="0">
                <a:hlinkClick r:id="rId5"/>
              </a:rPr>
              <a:t>(pdf)</a:t>
            </a:r>
            <a:r>
              <a:rPr lang="en-US" sz="1600" dirty="0"/>
              <a:t>]</a:t>
            </a:r>
          </a:p>
          <a:p>
            <a:pPr marL="0" indent="0">
              <a:buNone/>
            </a:pPr>
            <a:endParaRPr lang="en-US" sz="1600" dirty="0"/>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7" name="Picture 6">
            <a:extLst>
              <a:ext uri="{FF2B5EF4-FFF2-40B4-BE49-F238E27FC236}">
                <a16:creationId xmlns:a16="http://schemas.microsoft.com/office/drawing/2014/main" id="{2E4723C9-FE25-9385-0C6B-05C68AF3F487}"/>
              </a:ext>
            </a:extLst>
          </p:cNvPr>
          <p:cNvPicPr>
            <a:picLocks noChangeAspect="1"/>
          </p:cNvPicPr>
          <p:nvPr/>
        </p:nvPicPr>
        <p:blipFill>
          <a:blip r:embed="rId6"/>
          <a:stretch>
            <a:fillRect/>
          </a:stretch>
        </p:blipFill>
        <p:spPr>
          <a:xfrm>
            <a:off x="1848524" y="2456204"/>
            <a:ext cx="5531788" cy="4347943"/>
          </a:xfrm>
          <a:prstGeom prst="rect">
            <a:avLst/>
          </a:prstGeom>
        </p:spPr>
      </p:pic>
      <p:sp>
        <p:nvSpPr>
          <p:cNvPr id="5" name="TextBox 4">
            <a:extLst>
              <a:ext uri="{FF2B5EF4-FFF2-40B4-BE49-F238E27FC236}">
                <a16:creationId xmlns:a16="http://schemas.microsoft.com/office/drawing/2014/main" id="{BBC5F87A-7D79-2748-8FC3-ED1DCFBCB44E}"/>
              </a:ext>
            </a:extLst>
          </p:cNvPr>
          <p:cNvSpPr txBox="1"/>
          <p:nvPr/>
        </p:nvSpPr>
        <p:spPr>
          <a:xfrm>
            <a:off x="3014425" y="6536377"/>
            <a:ext cx="3573799"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7">
                  <a:extLst>
                    <a:ext uri="{A12FA001-AC4F-418D-AE19-62706E023703}">
                      <ahyp:hlinkClr xmlns:ahyp="http://schemas.microsoft.com/office/drawing/2018/hyperlinkcolor" val="tx"/>
                    </a:ext>
                  </a:extLst>
                </a:hlinkClick>
              </a:rPr>
              <a:t>https://www.youtube.com/watch?v=ctKTRyi96Bk</a:t>
            </a:r>
            <a:r>
              <a:rPr kumimoji="0" lang="en-US" sz="12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1645141593"/>
      </p:ext>
    </p:extLst>
  </p:cSld>
  <p:clrMapOvr>
    <a:masterClrMapping/>
  </p:clrMapOvr>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Memory Scaling Issues </a:t>
            </a:r>
            <a:r>
              <a:rPr lang="en-US" b="1" dirty="0"/>
              <a:t>Are</a:t>
            </a:r>
            <a:r>
              <a:rPr lang="en-US" dirty="0"/>
              <a:t> Real</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7" name="Picture 6"/>
          <p:cNvPicPr>
            <a:picLocks noChangeAspect="1"/>
          </p:cNvPicPr>
          <p:nvPr/>
        </p:nvPicPr>
        <p:blipFill>
          <a:blip r:embed="rId2"/>
          <a:stretch>
            <a:fillRect/>
          </a:stretch>
        </p:blipFill>
        <p:spPr>
          <a:xfrm>
            <a:off x="-35496" y="4071630"/>
            <a:ext cx="9144000" cy="2359092"/>
          </a:xfrm>
          <a:prstGeom prst="rect">
            <a:avLst/>
          </a:prstGeom>
        </p:spPr>
      </p:pic>
      <p:sp>
        <p:nvSpPr>
          <p:cNvPr id="8" name="Content Placeholder 2"/>
          <p:cNvSpPr>
            <a:spLocks noGrp="1"/>
          </p:cNvSpPr>
          <p:nvPr>
            <p:ph idx="1"/>
          </p:nvPr>
        </p:nvSpPr>
        <p:spPr>
          <a:xfrm>
            <a:off x="228600" y="548680"/>
            <a:ext cx="8915400" cy="5153025"/>
          </a:xfrm>
        </p:spPr>
        <p:txBody>
          <a:bodyPr/>
          <a:lstStyle/>
          <a:p>
            <a:endParaRPr lang="en-US" dirty="0"/>
          </a:p>
          <a:p>
            <a:r>
              <a:rPr lang="en-US" sz="1800" dirty="0" err="1"/>
              <a:t>Yoongu</a:t>
            </a:r>
            <a:r>
              <a:rPr lang="en-US" sz="1800" dirty="0"/>
              <a:t> Kim, Ross Daly, </a:t>
            </a:r>
            <a:r>
              <a:rPr lang="en-US" sz="1800" dirty="0" err="1"/>
              <a:t>Jeremie</a:t>
            </a:r>
            <a:r>
              <a:rPr lang="en-US" sz="1800" dirty="0"/>
              <a:t> Kim, Chris </a:t>
            </a:r>
            <a:r>
              <a:rPr lang="en-US" sz="1800" dirty="0" err="1"/>
              <a:t>Fallin</a:t>
            </a:r>
            <a:r>
              <a:rPr lang="en-US" sz="1800" dirty="0"/>
              <a:t>, </a:t>
            </a:r>
            <a:r>
              <a:rPr lang="en-US" sz="1800" dirty="0" err="1"/>
              <a:t>Ji</a:t>
            </a:r>
            <a:r>
              <a:rPr lang="en-US" sz="1800" dirty="0"/>
              <a:t> </a:t>
            </a:r>
            <a:r>
              <a:rPr lang="en-US" sz="1800" dirty="0" err="1"/>
              <a:t>Hye</a:t>
            </a:r>
            <a:r>
              <a:rPr lang="en-US" sz="1800" dirty="0"/>
              <a:t> Lee, </a:t>
            </a:r>
            <a:r>
              <a:rPr lang="en-US" sz="1800" dirty="0" err="1"/>
              <a:t>Donghyuk</a:t>
            </a:r>
            <a:r>
              <a:rPr lang="en-US" sz="1800" dirty="0"/>
              <a:t> Lee, Chris Wilkerson, </a:t>
            </a:r>
            <a:r>
              <a:rPr lang="en-US" sz="1800" dirty="0" err="1"/>
              <a:t>Konrad</a:t>
            </a:r>
            <a:r>
              <a:rPr lang="en-US" sz="1800" dirty="0"/>
              <a:t> Lai, and Onur Mutlu,</a:t>
            </a:r>
            <a:br>
              <a:rPr lang="en-US" sz="1800" dirty="0"/>
            </a:br>
            <a:r>
              <a:rPr lang="en-US" sz="1800" b="1" dirty="0">
                <a:solidFill>
                  <a:srgbClr val="0432FF"/>
                </a:solidFill>
                <a:hlinkClick r:id="rId3">
                  <a:extLst>
                    <a:ext uri="{A12FA001-AC4F-418D-AE19-62706E023703}">
                      <ahyp:hlinkClr xmlns:ahyp="http://schemas.microsoft.com/office/drawing/2018/hyperlinkcolor" val="tx"/>
                    </a:ext>
                  </a:extLst>
                </a:hlinkClick>
              </a:rPr>
              <a:t>"Flipping Bits in Memory Without Accessing Them: An Experimental Study of DRAM Disturbance Errors"</a:t>
            </a:r>
            <a:br>
              <a:rPr lang="en-US" sz="1800" dirty="0">
                <a:solidFill>
                  <a:srgbClr val="0432FF"/>
                </a:solidFill>
              </a:rPr>
            </a:br>
            <a:r>
              <a:rPr lang="en-US" sz="1800" i="1" dirty="0"/>
              <a:t>Proceedings of the </a:t>
            </a:r>
            <a:r>
              <a:rPr lang="en-US" sz="1800" i="1" dirty="0">
                <a:hlinkClick r:id="rId4"/>
              </a:rPr>
              <a:t>41st International Symposium on Computer Architecture</a:t>
            </a:r>
            <a:r>
              <a:rPr lang="en-US" sz="1800" i="1" dirty="0"/>
              <a:t> (</a:t>
            </a:r>
            <a:r>
              <a:rPr lang="en-US" sz="1800" b="1" i="1" dirty="0"/>
              <a:t>ISCA</a:t>
            </a:r>
            <a:r>
              <a:rPr lang="en-US" sz="1800" i="1" dirty="0"/>
              <a:t>)</a:t>
            </a:r>
            <a:r>
              <a:rPr lang="en-US" sz="1800" dirty="0"/>
              <a:t>, Minneapolis, MN, June 2014. </a:t>
            </a:r>
            <a:br>
              <a:rPr lang="en-US" sz="1800" dirty="0"/>
            </a:br>
            <a:r>
              <a:rPr lang="en-US" sz="1800" dirty="0"/>
              <a:t>[</a:t>
            </a:r>
            <a:r>
              <a:rPr lang="en-US" sz="1800" dirty="0">
                <a:hlinkClick r:id="rId5"/>
              </a:rPr>
              <a:t>Slides (pptx)</a:t>
            </a:r>
            <a:r>
              <a:rPr lang="en-US" sz="1800" dirty="0"/>
              <a:t> </a:t>
            </a:r>
            <a:r>
              <a:rPr lang="en-US" sz="1800" dirty="0">
                <a:hlinkClick r:id="rId6"/>
              </a:rPr>
              <a:t>(pdf)</a:t>
            </a:r>
            <a:r>
              <a:rPr lang="en-US" sz="1800" dirty="0"/>
              <a:t>] [</a:t>
            </a:r>
            <a:r>
              <a:rPr lang="en-US" sz="1800" dirty="0">
                <a:hlinkClick r:id="rId7"/>
              </a:rPr>
              <a:t>Lightning Session Slides (pptx)</a:t>
            </a:r>
            <a:r>
              <a:rPr lang="en-US" sz="1800" dirty="0"/>
              <a:t> </a:t>
            </a:r>
            <a:r>
              <a:rPr lang="en-US" sz="1800" dirty="0">
                <a:hlinkClick r:id="rId8"/>
              </a:rPr>
              <a:t>(pdf)</a:t>
            </a:r>
            <a:r>
              <a:rPr lang="en-US" sz="1800" dirty="0"/>
              <a:t>] [</a:t>
            </a:r>
            <a:r>
              <a:rPr lang="en-US" sz="1800" dirty="0">
                <a:hlinkClick r:id="rId9"/>
              </a:rPr>
              <a:t>Source Code and Data</a:t>
            </a:r>
            <a:r>
              <a:rPr lang="en-US" sz="1800" dirty="0"/>
              <a:t>] [</a:t>
            </a:r>
            <a:r>
              <a:rPr lang="en-US" sz="1800" dirty="0">
                <a:hlinkClick r:id="rId10"/>
              </a:rPr>
              <a:t>Lecture Video</a:t>
            </a:r>
            <a:r>
              <a:rPr lang="en-US" sz="1800" dirty="0"/>
              <a:t> (1 </a:t>
            </a:r>
            <a:r>
              <a:rPr lang="en-US" sz="1800" dirty="0" err="1"/>
              <a:t>hr</a:t>
            </a:r>
            <a:r>
              <a:rPr lang="en-US" sz="1800" dirty="0"/>
              <a:t> 49 mins), 25 September 2020]</a:t>
            </a:r>
            <a:br>
              <a:rPr lang="en-US" sz="1800" dirty="0"/>
            </a:br>
            <a:r>
              <a:rPr lang="en-US" sz="1800" b="1" i="1" dirty="0">
                <a:solidFill>
                  <a:srgbClr val="FF0000"/>
                </a:solidFill>
              </a:rPr>
              <a:t>One of the 7 papers of 2012-2017 selected as Top Picks in Hardware and Embedded Security for IEEE TCAD (</a:t>
            </a:r>
            <a:r>
              <a:rPr lang="en-US" sz="1800" b="1" i="1" dirty="0">
                <a:solidFill>
                  <a:srgbClr val="FF0000"/>
                </a:solidFill>
                <a:hlinkClick r:id="rId11">
                  <a:extLst>
                    <a:ext uri="{A12FA001-AC4F-418D-AE19-62706E023703}">
                      <ahyp:hlinkClr xmlns:ahyp="http://schemas.microsoft.com/office/drawing/2018/hyperlinkcolor" val="tx"/>
                    </a:ext>
                  </a:extLst>
                </a:hlinkClick>
              </a:rPr>
              <a:t>link</a:t>
            </a:r>
            <a:r>
              <a:rPr lang="en-US" sz="1800" b="1" i="1" dirty="0">
                <a:solidFill>
                  <a:srgbClr val="FF0000"/>
                </a:solidFill>
              </a:rPr>
              <a:t>).</a:t>
            </a:r>
            <a:br>
              <a:rPr lang="en-US" dirty="0"/>
            </a:br>
            <a:endParaRPr lang="en-US" dirty="0"/>
          </a:p>
          <a:p>
            <a:pPr marL="0" indent="0">
              <a:buNone/>
            </a:pPr>
            <a:br>
              <a:rPr lang="en-US" sz="2000" dirty="0"/>
            </a:br>
            <a:endParaRPr lang="en-US" sz="2000" dirty="0"/>
          </a:p>
        </p:txBody>
      </p:sp>
    </p:spTree>
    <p:extLst>
      <p:ext uri="{BB962C8B-B14F-4D97-AF65-F5344CB8AC3E}">
        <p14:creationId xmlns:p14="http://schemas.microsoft.com/office/powerpoint/2010/main" val="1970812447"/>
      </p:ext>
    </p:extLst>
  </p:cSld>
  <p:clrMapOvr>
    <a:masterClrMapping/>
  </p:clrMapOvr>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Memory Scaling Issues </a:t>
            </a:r>
            <a:r>
              <a:rPr lang="en-US" b="1" dirty="0"/>
              <a:t>Are</a:t>
            </a:r>
            <a:r>
              <a:rPr lang="en-US" dirty="0"/>
              <a:t> Real</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3" name="Picture 2"/>
          <p:cNvPicPr>
            <a:picLocks noChangeAspect="1"/>
          </p:cNvPicPr>
          <p:nvPr/>
        </p:nvPicPr>
        <p:blipFill>
          <a:blip r:embed="rId2"/>
          <a:stretch>
            <a:fillRect/>
          </a:stretch>
        </p:blipFill>
        <p:spPr>
          <a:xfrm>
            <a:off x="15324" y="3789040"/>
            <a:ext cx="9144000" cy="2046514"/>
          </a:xfrm>
          <a:prstGeom prst="rect">
            <a:avLst/>
          </a:prstGeom>
        </p:spPr>
      </p:pic>
      <p:sp>
        <p:nvSpPr>
          <p:cNvPr id="5" name="Rectangle 4"/>
          <p:cNvSpPr/>
          <p:nvPr/>
        </p:nvSpPr>
        <p:spPr>
          <a:xfrm>
            <a:off x="1115616" y="6519446"/>
            <a:ext cx="9865096" cy="32316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Tahoma"/>
                <a:ea typeface="+mn-ea"/>
                <a:cs typeface="+mn-cs"/>
                <a:hlinkClick r:id="rId3"/>
              </a:rPr>
              <a:t>https://people.inf.ethz.ch/omutlu/pub/rowhammer-and-other-memory-issues_date17.pdf</a:t>
            </a:r>
            <a:r>
              <a:rPr kumimoji="0" lang="en-US" sz="1500" b="0" i="0" u="none" strike="noStrike" kern="1200" cap="none" spc="0" normalizeH="0" baseline="0" noProof="0" dirty="0">
                <a:ln>
                  <a:noFill/>
                </a:ln>
                <a:solidFill>
                  <a:srgbClr val="000000"/>
                </a:solidFill>
                <a:effectLst/>
                <a:uLnTx/>
                <a:uFillTx/>
                <a:latin typeface="Tahoma"/>
                <a:ea typeface="+mn-ea"/>
                <a:cs typeface="+mn-cs"/>
              </a:rPr>
              <a:t> </a:t>
            </a:r>
          </a:p>
        </p:txBody>
      </p:sp>
      <p:sp>
        <p:nvSpPr>
          <p:cNvPr id="8" name="Content Placeholder 2"/>
          <p:cNvSpPr>
            <a:spLocks noGrp="1"/>
          </p:cNvSpPr>
          <p:nvPr>
            <p:ph idx="1"/>
          </p:nvPr>
        </p:nvSpPr>
        <p:spPr>
          <a:xfrm>
            <a:off x="228600" y="548680"/>
            <a:ext cx="8915400" cy="5153025"/>
          </a:xfrm>
        </p:spPr>
        <p:txBody>
          <a:bodyPr/>
          <a:lstStyle/>
          <a:p>
            <a:endParaRPr lang="en-US" dirty="0"/>
          </a:p>
          <a:p>
            <a:r>
              <a:rPr lang="en-US" sz="2000" dirty="0"/>
              <a:t>Onur Mutlu,</a:t>
            </a:r>
            <a:br>
              <a:rPr lang="en-US" sz="2000" dirty="0"/>
            </a:br>
            <a:r>
              <a:rPr lang="en-US" sz="2000" b="1" dirty="0">
                <a:solidFill>
                  <a:srgbClr val="0000FF"/>
                </a:solidFill>
                <a:hlinkClick r:id="rId3">
                  <a:extLst>
                    <a:ext uri="{A12FA001-AC4F-418D-AE19-62706E023703}">
                      <ahyp:hlinkClr xmlns:ahyp="http://schemas.microsoft.com/office/drawing/2018/hyperlinkcolor" val="tx"/>
                    </a:ext>
                  </a:extLst>
                </a:hlinkClick>
              </a:rPr>
              <a:t>"The RowHammer Problem and Other Issues We May Face as Memory Becomes Denser"</a:t>
            </a:r>
            <a:r>
              <a:rPr lang="en-US" sz="2000" dirty="0">
                <a:solidFill>
                  <a:srgbClr val="0000FF"/>
                </a:solidFill>
              </a:rPr>
              <a:t> </a:t>
            </a:r>
            <a:br>
              <a:rPr lang="en-US" sz="2000" dirty="0"/>
            </a:br>
            <a:r>
              <a:rPr lang="en-US" sz="2000" i="1" dirty="0"/>
              <a:t>Invited Paper in Proceedings of the </a:t>
            </a:r>
            <a:r>
              <a:rPr lang="en-US" sz="2000" i="1" dirty="0">
                <a:hlinkClick r:id="rId4"/>
              </a:rPr>
              <a:t>Design, Automation, and Test in Europe Conference</a:t>
            </a:r>
            <a:r>
              <a:rPr lang="en-US" sz="2000" i="1" dirty="0"/>
              <a:t> (</a:t>
            </a:r>
            <a:r>
              <a:rPr lang="en-US" sz="2000" b="1" i="1" dirty="0"/>
              <a:t>DATE</a:t>
            </a:r>
            <a:r>
              <a:rPr lang="en-US" sz="2000" i="1" dirty="0"/>
              <a:t>)</a:t>
            </a:r>
            <a:r>
              <a:rPr lang="en-US" sz="2000" dirty="0"/>
              <a:t>, Lausanne, Switzerland, March 2017. </a:t>
            </a:r>
            <a:br>
              <a:rPr lang="en-US" sz="2000" dirty="0"/>
            </a:br>
            <a:r>
              <a:rPr lang="en-US" sz="2000" dirty="0"/>
              <a:t>[</a:t>
            </a:r>
            <a:r>
              <a:rPr lang="en-US" sz="2000" dirty="0">
                <a:hlinkClick r:id="rId5"/>
              </a:rPr>
              <a:t>Slides (pptx)</a:t>
            </a:r>
            <a:r>
              <a:rPr lang="en-US" sz="2000" dirty="0"/>
              <a:t> </a:t>
            </a:r>
            <a:r>
              <a:rPr lang="en-US" sz="2000" dirty="0">
                <a:hlinkClick r:id="rId6"/>
              </a:rPr>
              <a:t>(pdf)</a:t>
            </a:r>
            <a:r>
              <a:rPr lang="en-US" sz="2000" dirty="0"/>
              <a:t>] </a:t>
            </a:r>
          </a:p>
        </p:txBody>
      </p:sp>
    </p:spTree>
    <p:extLst>
      <p:ext uri="{BB962C8B-B14F-4D97-AF65-F5344CB8AC3E}">
        <p14:creationId xmlns:p14="http://schemas.microsoft.com/office/powerpoint/2010/main" val="3972560843"/>
      </p:ext>
    </p:extLst>
  </p:cSld>
  <p:clrMapOvr>
    <a:masterClrMapping/>
  </p:clrMapOvr>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EBC98-50B0-E14B-AA18-0194CEBA613E}"/>
              </a:ext>
            </a:extLst>
          </p:cNvPr>
          <p:cNvSpPr>
            <a:spLocks noGrp="1"/>
          </p:cNvSpPr>
          <p:nvPr>
            <p:ph type="title"/>
          </p:nvPr>
        </p:nvSpPr>
        <p:spPr>
          <a:xfrm>
            <a:off x="228600" y="152400"/>
            <a:ext cx="8915400" cy="884238"/>
          </a:xfrm>
        </p:spPr>
        <p:txBody>
          <a:bodyPr/>
          <a:lstStyle/>
          <a:p>
            <a:r>
              <a:rPr lang="en-US" dirty="0"/>
              <a:t>Memory Scaling Issues </a:t>
            </a:r>
            <a:r>
              <a:rPr lang="en-US" b="1" dirty="0"/>
              <a:t>Are</a:t>
            </a:r>
            <a:r>
              <a:rPr lang="en-US" dirty="0"/>
              <a:t> Real</a:t>
            </a:r>
          </a:p>
        </p:txBody>
      </p:sp>
      <p:sp>
        <p:nvSpPr>
          <p:cNvPr id="3" name="Content Placeholder 2">
            <a:extLst>
              <a:ext uri="{FF2B5EF4-FFF2-40B4-BE49-F238E27FC236}">
                <a16:creationId xmlns:a16="http://schemas.microsoft.com/office/drawing/2014/main" id="{8A54FBC6-1E5E-F74E-9CED-5D646D0D7745}"/>
              </a:ext>
            </a:extLst>
          </p:cNvPr>
          <p:cNvSpPr>
            <a:spLocks noGrp="1"/>
          </p:cNvSpPr>
          <p:nvPr>
            <p:ph idx="1"/>
          </p:nvPr>
        </p:nvSpPr>
        <p:spPr/>
        <p:txBody>
          <a:bodyPr/>
          <a:lstStyle/>
          <a:p>
            <a:r>
              <a:rPr lang="en-US" sz="2000" dirty="0"/>
              <a:t>Onur Mutlu and </a:t>
            </a:r>
            <a:r>
              <a:rPr lang="en-US" sz="2000" dirty="0" err="1"/>
              <a:t>Jeremie</a:t>
            </a:r>
            <a:r>
              <a:rPr lang="en-US" sz="2000" dirty="0"/>
              <a:t> Kim,</a:t>
            </a:r>
            <a:br>
              <a:rPr lang="en-US" sz="2000" dirty="0"/>
            </a:br>
            <a:r>
              <a:rPr lang="en-US" sz="2000" b="1" dirty="0">
                <a:solidFill>
                  <a:srgbClr val="0000FF"/>
                </a:solidFill>
                <a:hlinkClick r:id="rId2">
                  <a:extLst>
                    <a:ext uri="{A12FA001-AC4F-418D-AE19-62706E023703}">
                      <ahyp:hlinkClr xmlns:ahyp="http://schemas.microsoft.com/office/drawing/2018/hyperlinkcolor" val="tx"/>
                    </a:ext>
                  </a:extLst>
                </a:hlinkClick>
              </a:rPr>
              <a:t>"RowHammer: A Retrospective"</a:t>
            </a:r>
            <a:br>
              <a:rPr lang="en-US" sz="2000" dirty="0"/>
            </a:br>
            <a:r>
              <a:rPr lang="en-US" sz="2000" i="1" dirty="0">
                <a:hlinkClick r:id="rId3"/>
              </a:rPr>
              <a:t>IEEE Transactions on Computer-Aided Design of Integrated Circuits and Systems</a:t>
            </a:r>
            <a:r>
              <a:rPr lang="en-US" sz="2000" i="1" dirty="0"/>
              <a:t> (</a:t>
            </a:r>
            <a:r>
              <a:rPr lang="en-US" sz="2000" b="1" i="1" dirty="0"/>
              <a:t>TCAD</a:t>
            </a:r>
            <a:r>
              <a:rPr lang="en-US" sz="2000" i="1" dirty="0"/>
              <a:t>) Special Issue on Top Picks in Hardware and Embedded Security</a:t>
            </a:r>
            <a:r>
              <a:rPr lang="en-US" sz="2000" dirty="0"/>
              <a:t>, 2019.</a:t>
            </a:r>
            <a:br>
              <a:rPr lang="en-US" sz="2000" dirty="0"/>
            </a:br>
            <a:r>
              <a:rPr lang="en-US" sz="2000" dirty="0"/>
              <a:t>[</a:t>
            </a:r>
            <a:r>
              <a:rPr lang="en-US" sz="2000" dirty="0">
                <a:hlinkClick r:id="rId4"/>
              </a:rPr>
              <a:t>Preliminary arXiv version</a:t>
            </a:r>
            <a:r>
              <a:rPr lang="en-US" sz="2000" dirty="0"/>
              <a:t>]</a:t>
            </a:r>
            <a:br>
              <a:rPr lang="en-US" sz="2000" dirty="0"/>
            </a:br>
            <a:r>
              <a:rPr lang="en-US" sz="2000" dirty="0"/>
              <a:t>[</a:t>
            </a:r>
            <a:r>
              <a:rPr lang="en-US" sz="2000" dirty="0">
                <a:hlinkClick r:id="rId5"/>
              </a:rPr>
              <a:t>Slides from COSADE 2019 (pptx)</a:t>
            </a:r>
            <a:r>
              <a:rPr lang="en-US" sz="2000" dirty="0"/>
              <a:t>]</a:t>
            </a:r>
            <a:br>
              <a:rPr lang="en-US" sz="2000" dirty="0"/>
            </a:br>
            <a:r>
              <a:rPr lang="en-US" sz="2000" dirty="0"/>
              <a:t>[</a:t>
            </a:r>
            <a:r>
              <a:rPr lang="en-US" sz="2000" dirty="0">
                <a:hlinkClick r:id="rId6"/>
              </a:rPr>
              <a:t>Slides from VLSI-SOC 2020 (pptx)</a:t>
            </a:r>
            <a:r>
              <a:rPr lang="en-US" sz="2000" dirty="0"/>
              <a:t> </a:t>
            </a:r>
            <a:r>
              <a:rPr lang="en-US" sz="2000" dirty="0">
                <a:hlinkClick r:id="rId7"/>
              </a:rPr>
              <a:t>(pdf)</a:t>
            </a:r>
            <a:r>
              <a:rPr lang="en-US" sz="2000" dirty="0"/>
              <a:t>]</a:t>
            </a:r>
            <a:br>
              <a:rPr lang="en-US" sz="2000" dirty="0"/>
            </a:br>
            <a:r>
              <a:rPr lang="en-US" sz="2000" dirty="0"/>
              <a:t>[</a:t>
            </a:r>
            <a:r>
              <a:rPr lang="en-US" sz="2000" dirty="0">
                <a:hlinkClick r:id="rId8"/>
              </a:rPr>
              <a:t>Talk Video</a:t>
            </a:r>
            <a:r>
              <a:rPr lang="en-US" sz="2000" dirty="0"/>
              <a:t> (1 </a:t>
            </a:r>
            <a:r>
              <a:rPr lang="en-US" sz="2000" dirty="0" err="1"/>
              <a:t>hr</a:t>
            </a:r>
            <a:r>
              <a:rPr lang="en-US" sz="2000" dirty="0"/>
              <a:t> 15 minutes, with Q&amp;A)]</a:t>
            </a:r>
          </a:p>
          <a:p>
            <a:pPr marL="0" indent="0">
              <a:buNone/>
            </a:pPr>
            <a:br>
              <a:rPr lang="en-US" sz="2000" dirty="0"/>
            </a:br>
            <a:endParaRPr lang="en-US" sz="2000" dirty="0"/>
          </a:p>
          <a:p>
            <a:endParaRPr lang="en-US" sz="2000" dirty="0"/>
          </a:p>
        </p:txBody>
      </p:sp>
      <p:sp>
        <p:nvSpPr>
          <p:cNvPr id="4" name="Slide Number Placeholder 3">
            <a:extLst>
              <a:ext uri="{FF2B5EF4-FFF2-40B4-BE49-F238E27FC236}">
                <a16:creationId xmlns:a16="http://schemas.microsoft.com/office/drawing/2014/main" id="{9E5AABF2-B333-B545-8DF3-BE9AFD43C84E}"/>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DF8A0BF4-FF83-FF4D-95CC-55B11F61D051}"/>
              </a:ext>
            </a:extLst>
          </p:cNvPr>
          <p:cNvPicPr>
            <a:picLocks noChangeAspect="1"/>
          </p:cNvPicPr>
          <p:nvPr/>
        </p:nvPicPr>
        <p:blipFill>
          <a:blip r:embed="rId9"/>
          <a:stretch>
            <a:fillRect/>
          </a:stretch>
        </p:blipFill>
        <p:spPr>
          <a:xfrm>
            <a:off x="990600" y="4495800"/>
            <a:ext cx="7391400" cy="1752600"/>
          </a:xfrm>
          <a:prstGeom prst="rect">
            <a:avLst/>
          </a:prstGeom>
        </p:spPr>
      </p:pic>
    </p:spTree>
    <p:extLst>
      <p:ext uri="{BB962C8B-B14F-4D97-AF65-F5344CB8AC3E}">
        <p14:creationId xmlns:p14="http://schemas.microsoft.com/office/powerpoint/2010/main" val="3396749188"/>
      </p:ext>
    </p:extLst>
  </p:cSld>
  <p:clrMapOvr>
    <a:masterClrMapping/>
  </p:clrMapOvr>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EBC98-50B0-E14B-AA18-0194CEBA613E}"/>
              </a:ext>
            </a:extLst>
          </p:cNvPr>
          <p:cNvSpPr>
            <a:spLocks noGrp="1"/>
          </p:cNvSpPr>
          <p:nvPr>
            <p:ph type="title"/>
          </p:nvPr>
        </p:nvSpPr>
        <p:spPr>
          <a:xfrm>
            <a:off x="228600" y="152400"/>
            <a:ext cx="8915400" cy="884238"/>
          </a:xfrm>
        </p:spPr>
        <p:txBody>
          <a:bodyPr/>
          <a:lstStyle/>
          <a:p>
            <a:r>
              <a:rPr lang="en-US" dirty="0"/>
              <a:t>Memory Scaling Issues </a:t>
            </a:r>
            <a:r>
              <a:rPr lang="en-US" b="1" dirty="0"/>
              <a:t>Are</a:t>
            </a:r>
            <a:r>
              <a:rPr lang="en-US" dirty="0"/>
              <a:t> Real</a:t>
            </a:r>
          </a:p>
        </p:txBody>
      </p:sp>
      <p:sp>
        <p:nvSpPr>
          <p:cNvPr id="3" name="Content Placeholder 2">
            <a:extLst>
              <a:ext uri="{FF2B5EF4-FFF2-40B4-BE49-F238E27FC236}">
                <a16:creationId xmlns:a16="http://schemas.microsoft.com/office/drawing/2014/main" id="{8A54FBC6-1E5E-F74E-9CED-5D646D0D7745}"/>
              </a:ext>
            </a:extLst>
          </p:cNvPr>
          <p:cNvSpPr>
            <a:spLocks noGrp="1"/>
          </p:cNvSpPr>
          <p:nvPr>
            <p:ph idx="1"/>
          </p:nvPr>
        </p:nvSpPr>
        <p:spPr/>
        <p:txBody>
          <a:bodyPr/>
          <a:lstStyle/>
          <a:p>
            <a:r>
              <a:rPr lang="en-US" sz="2000" b="1" dirty="0">
                <a:solidFill>
                  <a:srgbClr val="0000FF"/>
                </a:solidFill>
              </a:rPr>
              <a:t>Appears at ASP-DAC 2023</a:t>
            </a:r>
          </a:p>
          <a:p>
            <a:pPr marL="0" indent="0">
              <a:buNone/>
            </a:pPr>
            <a:br>
              <a:rPr lang="en-US" sz="2000" dirty="0"/>
            </a:br>
            <a:endParaRPr lang="en-US" sz="2000" dirty="0"/>
          </a:p>
          <a:p>
            <a:endParaRPr lang="en-US" sz="2000" dirty="0"/>
          </a:p>
        </p:txBody>
      </p:sp>
      <p:sp>
        <p:nvSpPr>
          <p:cNvPr id="4" name="Slide Number Placeholder 3">
            <a:extLst>
              <a:ext uri="{FF2B5EF4-FFF2-40B4-BE49-F238E27FC236}">
                <a16:creationId xmlns:a16="http://schemas.microsoft.com/office/drawing/2014/main" id="{9E5AABF2-B333-B545-8DF3-BE9AFD43C84E}"/>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sp>
        <p:nvSpPr>
          <p:cNvPr id="6" name="TextBox 5">
            <a:extLst>
              <a:ext uri="{FF2B5EF4-FFF2-40B4-BE49-F238E27FC236}">
                <a16:creationId xmlns:a16="http://schemas.microsoft.com/office/drawing/2014/main" id="{B00196C5-02F3-2C63-ED8C-CD164A3D875F}"/>
              </a:ext>
            </a:extLst>
          </p:cNvPr>
          <p:cNvSpPr txBox="1"/>
          <p:nvPr/>
        </p:nvSpPr>
        <p:spPr>
          <a:xfrm>
            <a:off x="2422284" y="6488668"/>
            <a:ext cx="4742004" cy="369332"/>
          </a:xfrm>
          <a:prstGeom prst="rect">
            <a:avLst/>
          </a:prstGeom>
          <a:noFill/>
        </p:spPr>
        <p:txBody>
          <a:bodyPr wrap="none" rtlCol="0">
            <a:spAutoFit/>
          </a:bodyPr>
          <a:lstStyle/>
          <a:p>
            <a:r>
              <a:rPr lang="en-US" b="1" dirty="0">
                <a:solidFill>
                  <a:srgbClr val="0000FF"/>
                </a:solidFill>
                <a:hlinkClick r:id="rId2">
                  <a:extLst>
                    <a:ext uri="{A12FA001-AC4F-418D-AE19-62706E023703}">
                      <ahyp:hlinkClr xmlns:ahyp="http://schemas.microsoft.com/office/drawing/2018/hyperlinkcolor" val="tx"/>
                    </a:ext>
                  </a:extLst>
                </a:hlinkClick>
              </a:rPr>
              <a:t>https://arxiv.org/pdf/2211.07613.pdf</a:t>
            </a:r>
            <a:r>
              <a:rPr lang="en-US" b="1" dirty="0">
                <a:solidFill>
                  <a:srgbClr val="0000FF"/>
                </a:solidFill>
              </a:rPr>
              <a:t> </a:t>
            </a:r>
          </a:p>
        </p:txBody>
      </p:sp>
      <p:pic>
        <p:nvPicPr>
          <p:cNvPr id="7" name="Picture 6">
            <a:extLst>
              <a:ext uri="{FF2B5EF4-FFF2-40B4-BE49-F238E27FC236}">
                <a16:creationId xmlns:a16="http://schemas.microsoft.com/office/drawing/2014/main" id="{EAD12868-A861-EB93-7A79-3523C1F7950F}"/>
              </a:ext>
            </a:extLst>
          </p:cNvPr>
          <p:cNvPicPr>
            <a:picLocks noChangeAspect="1"/>
          </p:cNvPicPr>
          <p:nvPr/>
        </p:nvPicPr>
        <p:blipFill>
          <a:blip r:embed="rId3"/>
          <a:stretch>
            <a:fillRect/>
          </a:stretch>
        </p:blipFill>
        <p:spPr>
          <a:xfrm>
            <a:off x="172294" y="2744520"/>
            <a:ext cx="8792194" cy="1548576"/>
          </a:xfrm>
          <a:prstGeom prst="rect">
            <a:avLst/>
          </a:prstGeom>
        </p:spPr>
      </p:pic>
    </p:spTree>
    <p:extLst>
      <p:ext uri="{BB962C8B-B14F-4D97-AF65-F5344CB8AC3E}">
        <p14:creationId xmlns:p14="http://schemas.microsoft.com/office/powerpoint/2010/main" val="885539986"/>
      </p:ext>
    </p:extLst>
  </p:cSld>
  <p:clrMapOvr>
    <a:masterClrMapping/>
  </p:clrMapOvr>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Hybrid Memory Enables Better Scaling</a:t>
            </a:r>
          </a:p>
        </p:txBody>
      </p:sp>
      <p:sp>
        <p:nvSpPr>
          <p:cNvPr id="3" name="Content Placeholder 2"/>
          <p:cNvSpPr>
            <a:spLocks noGrp="1"/>
          </p:cNvSpPr>
          <p:nvPr>
            <p:ph idx="1"/>
          </p:nvPr>
        </p:nvSpPr>
        <p:spPr>
          <a:xfrm>
            <a:off x="228600" y="1124744"/>
            <a:ext cx="8610600" cy="4807737"/>
          </a:xfrm>
        </p:spPr>
        <p:txBody>
          <a:bodyPr/>
          <a:lstStyle/>
          <a:p>
            <a:endParaRPr lang="en-US" dirty="0"/>
          </a:p>
          <a:p>
            <a:endParaRPr lang="en-US" dirty="0"/>
          </a:p>
          <a:p>
            <a:endParaRPr lang="en-US" dirty="0"/>
          </a:p>
          <a:p>
            <a:endParaRPr lang="en-US" dirty="0"/>
          </a:p>
          <a:p>
            <a:endParaRPr lang="en-US" dirty="0"/>
          </a:p>
          <a:p>
            <a:endParaRPr lang="en-US" dirty="0"/>
          </a:p>
          <a:p>
            <a:endParaRPr lang="en-US" dirty="0"/>
          </a:p>
          <a:p>
            <a:pPr marL="0" indent="0">
              <a:buNone/>
            </a:pPr>
            <a:endParaRPr lang="en-US" dirty="0"/>
          </a:p>
          <a:p>
            <a:endParaRPr lang="en-US" dirty="0"/>
          </a:p>
          <a:p>
            <a:pPr marL="0" indent="0">
              <a:buNone/>
            </a:pPr>
            <a:endParaRPr lang="en-US" dirty="0"/>
          </a:p>
          <a:p>
            <a:pPr marL="0" indent="0">
              <a:buNone/>
            </a:pPr>
            <a:r>
              <a:rPr lang="en-US" sz="1600" dirty="0"/>
              <a:t>Meza+, “</a:t>
            </a:r>
            <a:r>
              <a:rPr lang="en-US" sz="1600" dirty="0">
                <a:solidFill>
                  <a:srgbClr val="0000FF"/>
                </a:solidFill>
              </a:rPr>
              <a:t>Enabling Efficient and Scalable Hybrid Memories</a:t>
            </a:r>
            <a:r>
              <a:rPr lang="en-US" sz="1600" dirty="0"/>
              <a:t>,” IEEE Comp. Arch. Letters, 2012.</a:t>
            </a:r>
          </a:p>
          <a:p>
            <a:pPr marL="0" indent="0">
              <a:buNone/>
            </a:pPr>
            <a:r>
              <a:rPr lang="en-US" sz="1600" dirty="0"/>
              <a:t>Yoon+, “</a:t>
            </a:r>
            <a:r>
              <a:rPr lang="en-US" sz="1600" dirty="0">
                <a:solidFill>
                  <a:srgbClr val="0000FF"/>
                </a:solidFill>
              </a:rPr>
              <a:t>Row Buffer Locality Aware Caching Policies for Hybrid Memories</a:t>
            </a:r>
            <a:r>
              <a:rPr lang="en-US" sz="1600" dirty="0"/>
              <a:t>,” ICCD 2012 Best Paper Award.</a:t>
            </a:r>
          </a:p>
          <a:p>
            <a:pPr marL="0" indent="0">
              <a:buNone/>
            </a:pPr>
            <a:endParaRPr lang="en-US" sz="1600"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4" name="Rectangle 3"/>
          <p:cNvSpPr/>
          <p:nvPr/>
        </p:nvSpPr>
        <p:spPr>
          <a:xfrm>
            <a:off x="3000210" y="1052736"/>
            <a:ext cx="1512168" cy="151216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Tahoma"/>
                <a:ea typeface="+mn-ea"/>
                <a:cs typeface="+mn-cs"/>
              </a:rPr>
              <a:t>CPU</a:t>
            </a:r>
          </a:p>
        </p:txBody>
      </p:sp>
      <p:sp>
        <p:nvSpPr>
          <p:cNvPr id="5" name="Rectangle 4"/>
          <p:cNvSpPr/>
          <p:nvPr/>
        </p:nvSpPr>
        <p:spPr>
          <a:xfrm>
            <a:off x="3000210" y="2047067"/>
            <a:ext cx="792087" cy="504056"/>
          </a:xfrm>
          <a:prstGeom prst="rect">
            <a:avLst/>
          </a:prstGeom>
          <a:solidFill>
            <a:schemeClr val="accent6">
              <a:lumMod val="20000"/>
              <a:lumOff val="80000"/>
            </a:schemeClr>
          </a:solidFill>
          <a:ln>
            <a:solidFill>
              <a:schemeClr val="accent6">
                <a:lumMod val="20000"/>
                <a:lumOff val="80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000000"/>
                </a:solidFill>
                <a:effectLst/>
                <a:uLnTx/>
                <a:uFillTx/>
                <a:latin typeface="Tahoma"/>
                <a:ea typeface="+mn-ea"/>
                <a:cs typeface="+mn-cs"/>
              </a:rPr>
              <a:t>DRAMCtrl</a:t>
            </a:r>
          </a:p>
        </p:txBody>
      </p:sp>
      <p:cxnSp>
        <p:nvCxnSpPr>
          <p:cNvPr id="6" name="Straight Connector 5"/>
          <p:cNvCxnSpPr/>
          <p:nvPr/>
        </p:nvCxnSpPr>
        <p:spPr>
          <a:xfrm>
            <a:off x="3440385" y="2601190"/>
            <a:ext cx="0" cy="539778"/>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 name="Straight Connector 6"/>
          <p:cNvCxnSpPr/>
          <p:nvPr/>
        </p:nvCxnSpPr>
        <p:spPr>
          <a:xfrm flipH="1">
            <a:off x="3144226" y="3140968"/>
            <a:ext cx="296159" cy="0"/>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8" name="Rectangle 7"/>
          <p:cNvSpPr/>
          <p:nvPr/>
        </p:nvSpPr>
        <p:spPr>
          <a:xfrm>
            <a:off x="1403648" y="2744642"/>
            <a:ext cx="1740577" cy="115583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6633">
                    <a:lumMod val="75000"/>
                  </a:srgbClr>
                </a:solidFill>
                <a:effectLst/>
                <a:uLnTx/>
                <a:uFillTx/>
                <a:latin typeface="Tahoma"/>
                <a:ea typeface="+mn-ea"/>
                <a:cs typeface="+mn-cs"/>
              </a:rPr>
              <a:t>Fast, </a:t>
            </a:r>
            <a:r>
              <a:rPr kumimoji="0" lang="en-US" sz="1800" b="1" i="0" u="none" strike="noStrike" kern="1200" cap="none" spc="0" normalizeH="0" baseline="0" noProof="0" dirty="0">
                <a:ln>
                  <a:noFill/>
                </a:ln>
                <a:solidFill>
                  <a:srgbClr val="006633">
                    <a:lumMod val="75000"/>
                  </a:srgbClr>
                </a:solidFill>
                <a:effectLst/>
                <a:uLnTx/>
                <a:uFillTx/>
                <a:latin typeface="Tahoma"/>
                <a:ea typeface="+mn-ea"/>
                <a:cs typeface="+mn-cs"/>
              </a:rPr>
              <a:t>durable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Small,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leaky, volatile,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high-cost</a:t>
            </a:r>
          </a:p>
        </p:txBody>
      </p:sp>
      <p:sp>
        <p:nvSpPr>
          <p:cNvPr id="9" name="Rectangle 8"/>
          <p:cNvSpPr/>
          <p:nvPr/>
        </p:nvSpPr>
        <p:spPr>
          <a:xfrm>
            <a:off x="4440369" y="2744642"/>
            <a:ext cx="4070409" cy="115583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4D26"/>
                </a:solidFill>
                <a:effectLst/>
                <a:uLnTx/>
                <a:uFillTx/>
                <a:latin typeface="Tahoma"/>
                <a:ea typeface="+mn-ea"/>
                <a:cs typeface="+mn-cs"/>
              </a:rPr>
              <a:t>Large, non-volatile, low-cost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Slow, </a:t>
            </a:r>
            <a:r>
              <a:rPr kumimoji="0" lang="en-US" sz="1800" b="1" i="0" u="none" strike="noStrike" kern="1200" cap="none" spc="0" normalizeH="0" baseline="0" noProof="0" dirty="0">
                <a:ln>
                  <a:noFill/>
                </a:ln>
                <a:solidFill>
                  <a:srgbClr val="8C0000"/>
                </a:solidFill>
                <a:effectLst/>
                <a:uLnTx/>
                <a:uFillTx/>
                <a:latin typeface="Tahoma"/>
                <a:ea typeface="+mn-ea"/>
                <a:cs typeface="+mn-cs"/>
              </a:rPr>
              <a:t>wears out, </a:t>
            </a:r>
            <a:r>
              <a:rPr kumimoji="0" lang="en-US" sz="1800" b="0" i="0" u="none" strike="noStrike" kern="1200" cap="none" spc="0" normalizeH="0" baseline="0" noProof="0" dirty="0">
                <a:ln>
                  <a:noFill/>
                </a:ln>
                <a:solidFill>
                  <a:srgbClr val="8C0000"/>
                </a:solidFill>
                <a:effectLst/>
                <a:uLnTx/>
                <a:uFillTx/>
                <a:latin typeface="Tahoma"/>
                <a:ea typeface="+mn-ea"/>
                <a:cs typeface="+mn-cs"/>
              </a:rPr>
              <a:t>high active energy</a:t>
            </a:r>
          </a:p>
        </p:txBody>
      </p:sp>
      <p:cxnSp>
        <p:nvCxnSpPr>
          <p:cNvPr id="10" name="Straight Connector 9"/>
          <p:cNvCxnSpPr/>
          <p:nvPr/>
        </p:nvCxnSpPr>
        <p:spPr>
          <a:xfrm flipH="1">
            <a:off x="4113004" y="3140968"/>
            <a:ext cx="327366" cy="0"/>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11" name="Rectangle 10"/>
          <p:cNvSpPr/>
          <p:nvPr/>
        </p:nvSpPr>
        <p:spPr>
          <a:xfrm>
            <a:off x="3792298" y="2045549"/>
            <a:ext cx="735381" cy="504056"/>
          </a:xfrm>
          <a:prstGeom prst="rect">
            <a:avLst/>
          </a:prstGeom>
          <a:solidFill>
            <a:schemeClr val="accent6">
              <a:lumMod val="40000"/>
              <a:lumOff val="60000"/>
            </a:schemeClr>
          </a:solidFill>
          <a:ln>
            <a:solidFill>
              <a:schemeClr val="accent6">
                <a:lumMod val="40000"/>
                <a:lumOff val="60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03030"/>
                </a:solidFill>
                <a:effectLst/>
                <a:uLnTx/>
                <a:uFillTx/>
                <a:latin typeface="Tahoma"/>
                <a:ea typeface="+mn-ea"/>
                <a:cs typeface="+mn-cs"/>
              </a:rPr>
              <a:t>PCM Ctrl</a:t>
            </a:r>
          </a:p>
        </p:txBody>
      </p:sp>
      <p:cxnSp>
        <p:nvCxnSpPr>
          <p:cNvPr id="12" name="Straight Connector 11"/>
          <p:cNvCxnSpPr/>
          <p:nvPr/>
        </p:nvCxnSpPr>
        <p:spPr>
          <a:xfrm>
            <a:off x="4113004" y="2564904"/>
            <a:ext cx="0" cy="539778"/>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1844847" y="2353804"/>
            <a:ext cx="7829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03030"/>
                </a:solidFill>
                <a:effectLst/>
                <a:uLnTx/>
                <a:uFillTx/>
                <a:latin typeface="Tahoma"/>
                <a:ea typeface="+mn-ea"/>
                <a:cs typeface="+mn-cs"/>
              </a:rPr>
              <a:t>DRAM</a:t>
            </a:r>
          </a:p>
        </p:txBody>
      </p:sp>
      <p:sp>
        <p:nvSpPr>
          <p:cNvPr id="14" name="TextBox 13"/>
          <p:cNvSpPr txBox="1"/>
          <p:nvPr/>
        </p:nvSpPr>
        <p:spPr>
          <a:xfrm>
            <a:off x="4876146" y="2364939"/>
            <a:ext cx="347132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03030"/>
                </a:solidFill>
                <a:effectLst/>
                <a:uLnTx/>
                <a:uFillTx/>
                <a:latin typeface="Tahoma"/>
                <a:ea typeface="+mn-ea"/>
                <a:cs typeface="+mn-cs"/>
              </a:rPr>
              <a:t>Phase Change Memory (or Tech. X)</a:t>
            </a:r>
          </a:p>
        </p:txBody>
      </p:sp>
      <p:sp>
        <p:nvSpPr>
          <p:cNvPr id="15" name="TextBox 14"/>
          <p:cNvSpPr txBox="1"/>
          <p:nvPr/>
        </p:nvSpPr>
        <p:spPr>
          <a:xfrm>
            <a:off x="413658" y="4365104"/>
            <a:ext cx="8253863" cy="83099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Tahoma"/>
                <a:ea typeface="+mn-ea"/>
                <a:cs typeface="+mn-cs"/>
              </a:rPr>
              <a:t>Hardware/software manage data allocation &amp; movement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8000"/>
                </a:solidFill>
                <a:effectLst/>
                <a:uLnTx/>
                <a:uFillTx/>
                <a:latin typeface="Tahoma"/>
                <a:ea typeface="+mn-ea"/>
                <a:cs typeface="+mn-cs"/>
              </a:rPr>
              <a:t>to achieve the best of multiple technologies</a:t>
            </a:r>
          </a:p>
        </p:txBody>
      </p:sp>
    </p:spTree>
    <p:extLst>
      <p:ext uri="{BB962C8B-B14F-4D97-AF65-F5344CB8AC3E}">
        <p14:creationId xmlns:p14="http://schemas.microsoft.com/office/powerpoint/2010/main" val="516085804"/>
      </p:ext>
    </p:extLst>
  </p:cSld>
  <p:clrMapOvr>
    <a:masterClrMapping/>
  </p:clrMapOv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The Push from Circuits and Devices</a:t>
            </a:r>
          </a:p>
        </p:txBody>
      </p:sp>
      <p:sp>
        <p:nvSpPr>
          <p:cNvPr id="3" name="Content Placeholder 2"/>
          <p:cNvSpPr>
            <a:spLocks noGrp="1"/>
          </p:cNvSpPr>
          <p:nvPr>
            <p:ph idx="1"/>
          </p:nvPr>
        </p:nvSpPr>
        <p:spPr>
          <a:xfrm>
            <a:off x="0" y="2060848"/>
            <a:ext cx="9144000" cy="2088232"/>
          </a:xfrm>
        </p:spPr>
        <p:txBody>
          <a:bodyPr/>
          <a:lstStyle/>
          <a:p>
            <a:pPr marL="0" indent="0" algn="ctr">
              <a:buNone/>
            </a:pPr>
            <a:r>
              <a:rPr lang="en-US" sz="6400" dirty="0">
                <a:solidFill>
                  <a:srgbClr val="FF0000"/>
                </a:solidFill>
              </a:rPr>
              <a:t>Main Memory Needs </a:t>
            </a:r>
          </a:p>
          <a:p>
            <a:pPr marL="0" indent="0" algn="ctr">
              <a:buNone/>
            </a:pPr>
            <a:r>
              <a:rPr lang="en-US" sz="6400" dirty="0">
                <a:solidFill>
                  <a:srgbClr val="0432FF"/>
                </a:solidFill>
              </a:rPr>
              <a:t>Intelligent Controllers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828355251"/>
      </p:ext>
    </p:extLst>
  </p:cSld>
  <p:clrMapOvr>
    <a:masterClrMapping/>
  </p:clrMapOvr>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0B0F1-22FF-5647-9EA2-576FA50F753D}"/>
              </a:ext>
            </a:extLst>
          </p:cNvPr>
          <p:cNvSpPr>
            <a:spLocks noGrp="1"/>
          </p:cNvSpPr>
          <p:nvPr>
            <p:ph type="title"/>
          </p:nvPr>
        </p:nvSpPr>
        <p:spPr/>
        <p:txBody>
          <a:bodyPr/>
          <a:lstStyle/>
          <a:p>
            <a:r>
              <a:rPr lang="en-US" dirty="0"/>
              <a:t>An Example Intelligent Controller</a:t>
            </a:r>
          </a:p>
        </p:txBody>
      </p:sp>
      <p:sp>
        <p:nvSpPr>
          <p:cNvPr id="3" name="Content Placeholder 2">
            <a:extLst>
              <a:ext uri="{FF2B5EF4-FFF2-40B4-BE49-F238E27FC236}">
                <a16:creationId xmlns:a16="http://schemas.microsoft.com/office/drawing/2014/main" id="{2632BFC6-3EA8-844B-B6B5-0C6543648E40}"/>
              </a:ext>
            </a:extLst>
          </p:cNvPr>
          <p:cNvSpPr>
            <a:spLocks noGrp="1"/>
          </p:cNvSpPr>
          <p:nvPr>
            <p:ph idx="1"/>
          </p:nvPr>
        </p:nvSpPr>
        <p:spPr>
          <a:xfrm>
            <a:off x="228600" y="940271"/>
            <a:ext cx="8610600" cy="5153025"/>
          </a:xfrm>
        </p:spPr>
        <p:txBody>
          <a:bodyPr/>
          <a:lstStyle/>
          <a:p>
            <a:r>
              <a:rPr lang="en-US" sz="1500" dirty="0"/>
              <a:t>A. </a:t>
            </a:r>
            <a:r>
              <a:rPr lang="en-US" sz="1500" dirty="0" err="1"/>
              <a:t>Giray</a:t>
            </a:r>
            <a:r>
              <a:rPr lang="en-US" sz="1500" dirty="0"/>
              <a:t> </a:t>
            </a:r>
            <a:r>
              <a:rPr lang="en-US" sz="1500" dirty="0" err="1"/>
              <a:t>Yaglikci</a:t>
            </a:r>
            <a:r>
              <a:rPr lang="en-US" sz="1500" dirty="0"/>
              <a:t>, Minesh Patel, </a:t>
            </a:r>
            <a:r>
              <a:rPr lang="en-US" sz="1500" dirty="0" err="1"/>
              <a:t>Jeremie</a:t>
            </a:r>
            <a:r>
              <a:rPr lang="en-US" sz="1500" dirty="0"/>
              <a:t> S. Kim, </a:t>
            </a:r>
            <a:r>
              <a:rPr lang="en-US" sz="1500" dirty="0" err="1"/>
              <a:t>Roknoddin</a:t>
            </a:r>
            <a:r>
              <a:rPr lang="en-US" sz="1500" dirty="0"/>
              <a:t> Azizi, </a:t>
            </a:r>
            <a:r>
              <a:rPr lang="en-US" sz="1500" dirty="0" err="1"/>
              <a:t>Ataberk</a:t>
            </a:r>
            <a:r>
              <a:rPr lang="en-US" sz="1500" dirty="0"/>
              <a:t> </a:t>
            </a:r>
            <a:r>
              <a:rPr lang="en-US" sz="1500" dirty="0" err="1"/>
              <a:t>Olgun</a:t>
            </a:r>
            <a:r>
              <a:rPr lang="en-US" sz="1500" dirty="0"/>
              <a:t>, Lois </a:t>
            </a:r>
            <a:r>
              <a:rPr lang="en-US" sz="1500" dirty="0" err="1"/>
              <a:t>Orosa</a:t>
            </a:r>
            <a:r>
              <a:rPr lang="en-US" sz="1500" dirty="0"/>
              <a:t>, Hasan Hassan, </a:t>
            </a:r>
            <a:r>
              <a:rPr lang="en-US" sz="1500" dirty="0" err="1"/>
              <a:t>Jisung</a:t>
            </a:r>
            <a:r>
              <a:rPr lang="en-US" sz="1500" dirty="0"/>
              <a:t> Park, Konstantinos </a:t>
            </a:r>
            <a:r>
              <a:rPr lang="en-US" sz="1500" dirty="0" err="1"/>
              <a:t>Kanellopoulos</a:t>
            </a:r>
            <a:r>
              <a:rPr lang="en-US" sz="1500" dirty="0"/>
              <a:t>, Taha </a:t>
            </a:r>
            <a:r>
              <a:rPr lang="en-US" sz="1500" dirty="0" err="1"/>
              <a:t>Shahroodi</a:t>
            </a:r>
            <a:r>
              <a:rPr lang="en-US" sz="1500" dirty="0"/>
              <a:t>, </a:t>
            </a:r>
            <a:r>
              <a:rPr lang="en-US" sz="1500" dirty="0" err="1"/>
              <a:t>Saugata</a:t>
            </a:r>
            <a:r>
              <a:rPr lang="en-US" sz="1500" dirty="0"/>
              <a:t>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"BlockHammer: Preventing RowHammer at Low Cost by Blacklisting Rapidly-Accessed DRAM Rows"</a:t>
            </a:r>
            <a:br>
              <a:rPr lang="en-US" sz="1500" dirty="0"/>
            </a:br>
            <a:r>
              <a:rPr lang="en-US" sz="1500" i="1" dirty="0"/>
              <a:t>Proceedings of the </a:t>
            </a:r>
            <a:r>
              <a:rPr lang="en-US" sz="1500" i="1" dirty="0">
                <a:hlinkClick r:id="rId3"/>
              </a:rPr>
              <a:t>27th International Symposium on High-Performance Computer Architecture</a:t>
            </a:r>
            <a:r>
              <a:rPr lang="en-US" sz="1500" i="1" dirty="0"/>
              <a:t> (</a:t>
            </a:r>
            <a:r>
              <a:rPr lang="en-US" sz="1500" b="1" i="1" dirty="0"/>
              <a:t>HPCA</a:t>
            </a:r>
            <a:r>
              <a:rPr lang="en-US" sz="1500" i="1" dirty="0"/>
              <a:t>)</a:t>
            </a:r>
            <a:r>
              <a:rPr lang="en-US" sz="1500" dirty="0"/>
              <a:t>, Virtual, February-March 2021.</a:t>
            </a:r>
            <a:br>
              <a:rPr lang="en-US" sz="1500" dirty="0"/>
            </a:br>
            <a:r>
              <a:rPr lang="en-US" sz="1500" dirty="0"/>
              <a:t>[</a:t>
            </a:r>
            <a:r>
              <a:rPr lang="en-US" sz="1500" dirty="0">
                <a:hlinkClick r:id="rId4"/>
              </a:rPr>
              <a:t>Slides (pptx)</a:t>
            </a:r>
            <a:r>
              <a:rPr lang="en-US" sz="1500" dirty="0"/>
              <a:t> </a:t>
            </a:r>
            <a:r>
              <a:rPr lang="en-US" sz="1500" dirty="0">
                <a:hlinkClick r:id="rId5"/>
              </a:rPr>
              <a:t>(pdf)</a:t>
            </a:r>
            <a:r>
              <a:rPr lang="en-US" sz="1500" dirty="0"/>
              <a:t>]</a:t>
            </a:r>
            <a:br>
              <a:rPr lang="en-US" sz="1500" dirty="0"/>
            </a:br>
            <a:r>
              <a:rPr lang="en-US" sz="1500" dirty="0"/>
              <a:t>[</a:t>
            </a:r>
            <a:r>
              <a:rPr lang="en-US" sz="1500" dirty="0">
                <a:hlinkClick r:id="rId6"/>
              </a:rPr>
              <a:t>Short Talk Slides (pptx)</a:t>
            </a:r>
            <a:r>
              <a:rPr lang="en-US" sz="1500" dirty="0"/>
              <a:t> </a:t>
            </a:r>
            <a:r>
              <a:rPr lang="en-US" sz="1500" dirty="0">
                <a:hlinkClick r:id="rId7"/>
              </a:rPr>
              <a:t>(pdf)</a:t>
            </a:r>
            <a:r>
              <a:rPr lang="en-US" sz="1500" dirty="0"/>
              <a:t>]</a:t>
            </a:r>
            <a:br>
              <a:rPr lang="en-US" sz="1500" dirty="0"/>
            </a:br>
            <a:r>
              <a:rPr lang="en-US" sz="1500" dirty="0"/>
              <a:t>[</a:t>
            </a:r>
            <a:r>
              <a:rPr lang="en-US" sz="1500" dirty="0">
                <a:hlinkClick r:id="rId8"/>
              </a:rPr>
              <a:t>Intel Hardware Security Academic Awards Short Talk Slides (pptx)</a:t>
            </a:r>
            <a:r>
              <a:rPr lang="en-US" sz="1500" dirty="0"/>
              <a:t> </a:t>
            </a:r>
            <a:r>
              <a:rPr lang="en-US" sz="1500" dirty="0">
                <a:hlinkClick r:id="rId9"/>
              </a:rPr>
              <a:t>(pdf)</a:t>
            </a:r>
            <a:r>
              <a:rPr lang="en-US" sz="1500" dirty="0"/>
              <a:t>]</a:t>
            </a:r>
            <a:br>
              <a:rPr lang="en-US" sz="1500" dirty="0"/>
            </a:br>
            <a:r>
              <a:rPr lang="en-US" sz="1500" dirty="0"/>
              <a:t>[</a:t>
            </a:r>
            <a:r>
              <a:rPr lang="en-US" sz="1500" dirty="0">
                <a:hlinkClick r:id="rId10"/>
              </a:rPr>
              <a:t>Talk Video</a:t>
            </a:r>
            <a:r>
              <a:rPr lang="en-US" sz="1500" dirty="0"/>
              <a:t> (22 minutes)]</a:t>
            </a:r>
            <a:br>
              <a:rPr lang="en-US" sz="1500" dirty="0"/>
            </a:br>
            <a:r>
              <a:rPr lang="en-US" sz="1500" dirty="0"/>
              <a:t>[</a:t>
            </a:r>
            <a:r>
              <a:rPr lang="en-US" sz="1500" dirty="0">
                <a:hlinkClick r:id="rId11"/>
              </a:rPr>
              <a:t>Short Talk Video</a:t>
            </a:r>
            <a:r>
              <a:rPr lang="en-US" sz="1500" dirty="0"/>
              <a:t> (7 minutes)]</a:t>
            </a:r>
            <a:br>
              <a:rPr lang="en-US" sz="1500" dirty="0"/>
            </a:br>
            <a:r>
              <a:rPr lang="en-US" sz="1500" dirty="0"/>
              <a:t>[</a:t>
            </a:r>
            <a:r>
              <a:rPr lang="en-US" sz="1500" dirty="0">
                <a:hlinkClick r:id="rId12"/>
              </a:rPr>
              <a:t>Intel Hardware Security Academic Awards Short Talk Video</a:t>
            </a:r>
            <a:r>
              <a:rPr lang="en-US" sz="1500" dirty="0"/>
              <a:t> (2 minutes)]</a:t>
            </a:r>
            <a:br>
              <a:rPr lang="en-US" sz="1500" dirty="0"/>
            </a:br>
            <a:r>
              <a:rPr lang="en-US" sz="1500" dirty="0"/>
              <a:t>[</a:t>
            </a:r>
            <a:r>
              <a:rPr lang="en-US" sz="1500" dirty="0">
                <a:hlinkClick r:id="rId13"/>
              </a:rPr>
              <a:t>BlockHammer Source Code</a:t>
            </a:r>
            <a:r>
              <a:rPr lang="en-US" sz="1500" dirty="0"/>
              <a:t>]</a:t>
            </a:r>
            <a:br>
              <a:rPr lang="en-US" sz="1500" dirty="0"/>
            </a:br>
            <a:r>
              <a:rPr lang="en-US" sz="1500" b="1" i="1" dirty="0">
                <a:solidFill>
                  <a:srgbClr val="FF0000"/>
                </a:solidFill>
              </a:rPr>
              <a:t>Intel Hardware Security Academic Award Finalist (one of 4 finalists out of 34 nominations)</a:t>
            </a:r>
            <a:endParaRPr lang="en-US" sz="1500" dirty="0">
              <a:solidFill>
                <a:srgbClr val="FF0000"/>
              </a:solidFill>
            </a:endParaRPr>
          </a:p>
          <a:p>
            <a:pPr marL="0" indent="0">
              <a:buNone/>
            </a:pPr>
            <a:endParaRPr lang="en-US" sz="1500" dirty="0"/>
          </a:p>
        </p:txBody>
      </p:sp>
      <p:sp>
        <p:nvSpPr>
          <p:cNvPr id="4" name="Slide Number Placeholder 3">
            <a:extLst>
              <a:ext uri="{FF2B5EF4-FFF2-40B4-BE49-F238E27FC236}">
                <a16:creationId xmlns:a16="http://schemas.microsoft.com/office/drawing/2014/main" id="{FCBD83A9-2106-8E46-A4D9-BF54A23B8A2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808D06FD-75D7-A34F-BBF6-07F7398B757B}"/>
              </a:ext>
            </a:extLst>
          </p:cNvPr>
          <p:cNvPicPr>
            <a:picLocks noChangeAspect="1"/>
          </p:cNvPicPr>
          <p:nvPr/>
        </p:nvPicPr>
        <p:blipFill>
          <a:blip r:embed="rId14"/>
          <a:stretch>
            <a:fillRect/>
          </a:stretch>
        </p:blipFill>
        <p:spPr>
          <a:xfrm>
            <a:off x="0" y="5027328"/>
            <a:ext cx="9144000" cy="1498016"/>
          </a:xfrm>
          <a:prstGeom prst="rect">
            <a:avLst/>
          </a:prstGeom>
        </p:spPr>
      </p:pic>
    </p:spTree>
    <p:extLst>
      <p:ext uri="{BB962C8B-B14F-4D97-AF65-F5344CB8AC3E}">
        <p14:creationId xmlns:p14="http://schemas.microsoft.com/office/powerpoint/2010/main" val="2270139674"/>
      </p:ext>
    </p:extLst>
  </p:cSld>
  <p:clrMapOvr>
    <a:masterClrMapping/>
  </p:clrMapOvr>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516" y="152400"/>
            <a:ext cx="8972996" cy="884238"/>
          </a:xfrm>
        </p:spPr>
        <p:txBody>
          <a:bodyPr/>
          <a:lstStyle/>
          <a:p>
            <a:r>
              <a:rPr lang="en-US" dirty="0"/>
              <a:t>Industry Is Writing Papers About It, Too</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7" name="Picture 6"/>
          <p:cNvPicPr>
            <a:picLocks noChangeAspect="1"/>
          </p:cNvPicPr>
          <p:nvPr/>
        </p:nvPicPr>
        <p:blipFill>
          <a:blip r:embed="rId2"/>
          <a:stretch>
            <a:fillRect/>
          </a:stretch>
        </p:blipFill>
        <p:spPr>
          <a:xfrm>
            <a:off x="0" y="982542"/>
            <a:ext cx="7850402" cy="5875458"/>
          </a:xfrm>
          <a:prstGeom prst="rect">
            <a:avLst/>
          </a:prstGeom>
        </p:spPr>
      </p:pic>
    </p:spTree>
    <p:extLst>
      <p:ext uri="{BB962C8B-B14F-4D97-AF65-F5344CB8AC3E}">
        <p14:creationId xmlns:p14="http://schemas.microsoft.com/office/powerpoint/2010/main" val="111999518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516" y="152400"/>
            <a:ext cx="8972996" cy="884238"/>
          </a:xfrm>
        </p:spPr>
        <p:txBody>
          <a:bodyPr/>
          <a:lstStyle/>
          <a:p>
            <a:r>
              <a:rPr lang="en-US" dirty="0"/>
              <a:t>Call for Intelligent Memory Controllers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7" name="Picture 6"/>
          <p:cNvPicPr>
            <a:picLocks noChangeAspect="1"/>
          </p:cNvPicPr>
          <p:nvPr/>
        </p:nvPicPr>
        <p:blipFill>
          <a:blip r:embed="rId2"/>
          <a:stretch>
            <a:fillRect/>
          </a:stretch>
        </p:blipFill>
        <p:spPr>
          <a:xfrm>
            <a:off x="0" y="982542"/>
            <a:ext cx="7850402" cy="5875458"/>
          </a:xfrm>
          <a:prstGeom prst="rect">
            <a:avLst/>
          </a:prstGeom>
        </p:spPr>
      </p:pic>
      <p:pic>
        <p:nvPicPr>
          <p:cNvPr id="8" name="Picture 7"/>
          <p:cNvPicPr>
            <a:picLocks noChangeAspect="1"/>
          </p:cNvPicPr>
          <p:nvPr/>
        </p:nvPicPr>
        <p:blipFill>
          <a:blip r:embed="rId3"/>
          <a:stretch>
            <a:fillRect/>
          </a:stretch>
        </p:blipFill>
        <p:spPr>
          <a:xfrm>
            <a:off x="0" y="2204864"/>
            <a:ext cx="9144000" cy="3045377"/>
          </a:xfrm>
          <a:prstGeom prst="rect">
            <a:avLst/>
          </a:prstGeom>
        </p:spPr>
      </p:pic>
    </p:spTree>
    <p:extLst>
      <p:ext uri="{BB962C8B-B14F-4D97-AF65-F5344CB8AC3E}">
        <p14:creationId xmlns:p14="http://schemas.microsoft.com/office/powerpoint/2010/main" val="1064891533"/>
      </p:ext>
    </p:extLst>
  </p:cSld>
  <p:clrMapOvr>
    <a:masterClrMapping/>
  </p:clrMapOvr>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0B0F1-22FF-5647-9EA2-576FA50F753D}"/>
              </a:ext>
            </a:extLst>
          </p:cNvPr>
          <p:cNvSpPr>
            <a:spLocks noGrp="1"/>
          </p:cNvSpPr>
          <p:nvPr>
            <p:ph type="title"/>
          </p:nvPr>
        </p:nvSpPr>
        <p:spPr/>
        <p:txBody>
          <a:bodyPr/>
          <a:lstStyle/>
          <a:p>
            <a:r>
              <a:rPr lang="en-US" dirty="0"/>
              <a:t>Another Example Intelligent Controller</a:t>
            </a:r>
          </a:p>
        </p:txBody>
      </p:sp>
      <p:sp>
        <p:nvSpPr>
          <p:cNvPr id="3" name="Content Placeholder 2">
            <a:extLst>
              <a:ext uri="{FF2B5EF4-FFF2-40B4-BE49-F238E27FC236}">
                <a16:creationId xmlns:a16="http://schemas.microsoft.com/office/drawing/2014/main" id="{2632BFC6-3EA8-844B-B6B5-0C6543648E40}"/>
              </a:ext>
            </a:extLst>
          </p:cNvPr>
          <p:cNvSpPr>
            <a:spLocks noGrp="1"/>
          </p:cNvSpPr>
          <p:nvPr>
            <p:ph idx="1"/>
          </p:nvPr>
        </p:nvSpPr>
        <p:spPr>
          <a:xfrm>
            <a:off x="228600" y="908721"/>
            <a:ext cx="8610600" cy="5339680"/>
          </a:xfrm>
        </p:spPr>
        <p:txBody>
          <a:bodyPr/>
          <a:lstStyle/>
          <a:p>
            <a:r>
              <a:rPr lang="en-US" sz="1700" dirty="0"/>
              <a:t>Minesh Patel, Geraldo F. de Oliveira Jr.,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"HARP: Practically and Effectively Identifying Uncorrectable Errors in Memory Chips That Use On-Die Error-Correcting Codes"</a:t>
            </a:r>
            <a:br>
              <a:rPr lang="en-US" sz="1700" dirty="0"/>
            </a:br>
            <a:r>
              <a:rPr lang="en-US" sz="1700" i="1" dirty="0"/>
              <a:t>Proceedings of the </a:t>
            </a:r>
            <a:r>
              <a:rPr lang="en-US" sz="1700" i="1" dirty="0">
                <a:hlinkClick r:id="rId3"/>
              </a:rPr>
              <a:t>54th International Symposium on Microarchitecture</a:t>
            </a:r>
            <a:r>
              <a:rPr lang="en-US" sz="1700" i="1" dirty="0"/>
              <a:t> (</a:t>
            </a:r>
            <a:r>
              <a:rPr lang="en-US" sz="1700" b="1" i="1" dirty="0"/>
              <a:t>MICRO</a:t>
            </a:r>
            <a:r>
              <a:rPr lang="en-US" sz="1700" i="1" dirty="0"/>
              <a:t>)</a:t>
            </a:r>
            <a:r>
              <a:rPr lang="en-US" sz="1700" dirty="0"/>
              <a:t>, Virtual, October 2021.</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a:t>
            </a:r>
            <a:br>
              <a:rPr lang="en-US" sz="1700" dirty="0"/>
            </a:br>
            <a:r>
              <a:rPr lang="en-US" sz="1700" dirty="0"/>
              <a:t>[</a:t>
            </a:r>
            <a:r>
              <a:rPr lang="en-US" sz="1700" dirty="0">
                <a:hlinkClick r:id="rId6"/>
              </a:rPr>
              <a:t>Short Talk Slides (pptx)</a:t>
            </a:r>
            <a:r>
              <a:rPr lang="en-US" sz="1700" dirty="0"/>
              <a:t> </a:t>
            </a:r>
            <a:r>
              <a:rPr lang="en-US" sz="1700" dirty="0">
                <a:hlinkClick r:id="rId7"/>
              </a:rPr>
              <a:t>(pdf)</a:t>
            </a:r>
            <a:r>
              <a:rPr lang="en-US" sz="1700" dirty="0"/>
              <a:t>]</a:t>
            </a:r>
            <a:br>
              <a:rPr lang="en-US" sz="1700" dirty="0"/>
            </a:br>
            <a:r>
              <a:rPr lang="en-US" sz="1700" dirty="0"/>
              <a:t>[</a:t>
            </a:r>
            <a:r>
              <a:rPr lang="en-US" sz="1700" dirty="0">
                <a:hlinkClick r:id="rId8"/>
              </a:rPr>
              <a:t>Lightning Talk Slides (pptx)</a:t>
            </a:r>
            <a:r>
              <a:rPr lang="en-US" sz="1700" dirty="0"/>
              <a:t> </a:t>
            </a:r>
            <a:r>
              <a:rPr lang="en-US" sz="1700" dirty="0">
                <a:hlinkClick r:id="rId9"/>
              </a:rPr>
              <a:t>(pdf)</a:t>
            </a:r>
            <a:r>
              <a:rPr lang="en-US" sz="1700" dirty="0"/>
              <a:t>]</a:t>
            </a:r>
            <a:br>
              <a:rPr lang="en-US" sz="1700" dirty="0"/>
            </a:br>
            <a:r>
              <a:rPr lang="en-US" sz="1700" dirty="0"/>
              <a:t>[</a:t>
            </a:r>
            <a:r>
              <a:rPr lang="en-US" sz="1700" dirty="0">
                <a:hlinkClick r:id="rId10"/>
              </a:rPr>
              <a:t>Talk Video</a:t>
            </a:r>
            <a:r>
              <a:rPr lang="en-US" sz="1700" dirty="0"/>
              <a:t> (20 minutes)]</a:t>
            </a:r>
            <a:br>
              <a:rPr lang="en-US" sz="1700" dirty="0"/>
            </a:br>
            <a:r>
              <a:rPr lang="en-US" sz="1700" dirty="0"/>
              <a:t>[</a:t>
            </a:r>
            <a:r>
              <a:rPr lang="en-US" sz="1700" dirty="0">
                <a:hlinkClick r:id="rId11"/>
              </a:rPr>
              <a:t>Lightning Talk Video</a:t>
            </a:r>
            <a:r>
              <a:rPr lang="en-US" sz="1700" dirty="0"/>
              <a:t> (1.5 minutes)]</a:t>
            </a:r>
            <a:br>
              <a:rPr lang="en-US" sz="1700" dirty="0"/>
            </a:br>
            <a:r>
              <a:rPr lang="en-US" sz="1700" dirty="0"/>
              <a:t>[</a:t>
            </a:r>
            <a:r>
              <a:rPr lang="en-US" sz="1700" dirty="0">
                <a:hlinkClick r:id="rId12"/>
              </a:rPr>
              <a:t>HARP Source Code (Officially Artifact Evaluated with All Badges)</a:t>
            </a:r>
            <a:r>
              <a:rPr lang="en-US" sz="1700" dirty="0"/>
              <a:t>]</a:t>
            </a:r>
            <a:br>
              <a:rPr lang="en-US" sz="1700" dirty="0"/>
            </a:br>
            <a:endParaRPr lang="en-US" sz="1700" dirty="0"/>
          </a:p>
        </p:txBody>
      </p:sp>
      <p:sp>
        <p:nvSpPr>
          <p:cNvPr id="4" name="Slide Number Placeholder 3">
            <a:extLst>
              <a:ext uri="{FF2B5EF4-FFF2-40B4-BE49-F238E27FC236}">
                <a16:creationId xmlns:a16="http://schemas.microsoft.com/office/drawing/2014/main" id="{FCBD83A9-2106-8E46-A4D9-BF54A23B8A2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05D8B64E-794F-4F4B-9AF2-3651B2BA0DEB}"/>
              </a:ext>
            </a:extLst>
          </p:cNvPr>
          <p:cNvPicPr>
            <a:picLocks noChangeAspect="1"/>
          </p:cNvPicPr>
          <p:nvPr/>
        </p:nvPicPr>
        <p:blipFill>
          <a:blip r:embed="rId13"/>
          <a:stretch>
            <a:fillRect/>
          </a:stretch>
        </p:blipFill>
        <p:spPr>
          <a:xfrm>
            <a:off x="329732" y="4021220"/>
            <a:ext cx="8325048" cy="2795541"/>
          </a:xfrm>
          <a:prstGeom prst="rect">
            <a:avLst/>
          </a:prstGeom>
        </p:spPr>
      </p:pic>
    </p:spTree>
    <p:extLst>
      <p:ext uri="{BB962C8B-B14F-4D97-AF65-F5344CB8AC3E}">
        <p14:creationId xmlns:p14="http://schemas.microsoft.com/office/powerpoint/2010/main" val="1768082431"/>
      </p:ext>
    </p:extLst>
  </p:cSld>
  <p:clrMapOvr>
    <a:masterClrMapping/>
  </p:clrMapOvr>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800" dirty="0"/>
              <a:t>Aside: Intelligent Controller for NAND Flash</a:t>
            </a:r>
          </a:p>
        </p:txBody>
      </p:sp>
      <p:pic>
        <p:nvPicPr>
          <p:cNvPr id="33" name="Picture 2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1081088"/>
            <a:ext cx="6858000" cy="46974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nvGrpSpPr>
          <p:cNvPr id="34" name="Group 46"/>
          <p:cNvGrpSpPr>
            <a:grpSpLocks/>
          </p:cNvGrpSpPr>
          <p:nvPr/>
        </p:nvGrpSpPr>
        <p:grpSpPr bwMode="auto">
          <a:xfrm>
            <a:off x="5181600" y="1995488"/>
            <a:ext cx="2101850" cy="1066800"/>
            <a:chOff x="3264" y="1536"/>
            <a:chExt cx="1324" cy="672"/>
          </a:xfrm>
        </p:grpSpPr>
        <p:sp>
          <p:nvSpPr>
            <p:cNvPr id="35" name="Rectangle 21"/>
            <p:cNvSpPr>
              <a:spLocks noChangeArrowheads="1"/>
            </p:cNvSpPr>
            <p:nvPr/>
          </p:nvSpPr>
          <p:spPr bwMode="auto">
            <a:xfrm>
              <a:off x="3264" y="2016"/>
              <a:ext cx="288" cy="192"/>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36" name="Text Box 22"/>
            <p:cNvSpPr txBox="1">
              <a:spLocks noChangeArrowheads="1"/>
            </p:cNvSpPr>
            <p:nvPr/>
          </p:nvSpPr>
          <p:spPr bwMode="auto">
            <a:xfrm>
              <a:off x="3840" y="1536"/>
              <a:ext cx="74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USB Jack</a:t>
              </a:r>
            </a:p>
          </p:txBody>
        </p:sp>
        <p:sp>
          <p:nvSpPr>
            <p:cNvPr id="37" name="Line 23"/>
            <p:cNvSpPr>
              <a:spLocks noChangeShapeType="1"/>
            </p:cNvSpPr>
            <p:nvPr/>
          </p:nvSpPr>
          <p:spPr bwMode="auto">
            <a:xfrm flipH="1">
              <a:off x="3552" y="1728"/>
              <a:ext cx="384" cy="288"/>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38" name="Group 47"/>
          <p:cNvGrpSpPr>
            <a:grpSpLocks/>
          </p:cNvGrpSpPr>
          <p:nvPr/>
        </p:nvGrpSpPr>
        <p:grpSpPr bwMode="auto">
          <a:xfrm>
            <a:off x="5538788" y="3233738"/>
            <a:ext cx="2392362" cy="984250"/>
            <a:chOff x="3489" y="2316"/>
            <a:chExt cx="1507" cy="620"/>
          </a:xfrm>
        </p:grpSpPr>
        <p:sp>
          <p:nvSpPr>
            <p:cNvPr id="39" name="Rectangle 24"/>
            <p:cNvSpPr>
              <a:spLocks noChangeArrowheads="1"/>
            </p:cNvSpPr>
            <p:nvPr/>
          </p:nvSpPr>
          <p:spPr bwMode="auto">
            <a:xfrm>
              <a:off x="3489" y="2696"/>
              <a:ext cx="288" cy="24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00"/>
                </a:solidFill>
                <a:effectLst/>
                <a:uLnTx/>
                <a:uFillTx/>
                <a:latin typeface="Tahoma"/>
                <a:ea typeface="+mn-ea"/>
                <a:cs typeface="+mn-cs"/>
              </a:endParaRPr>
            </a:p>
          </p:txBody>
        </p:sp>
        <p:sp>
          <p:nvSpPr>
            <p:cNvPr id="40" name="Text Box 25"/>
            <p:cNvSpPr txBox="1">
              <a:spLocks noChangeArrowheads="1"/>
            </p:cNvSpPr>
            <p:nvPr/>
          </p:nvSpPr>
          <p:spPr bwMode="auto">
            <a:xfrm>
              <a:off x="3846" y="2316"/>
              <a:ext cx="1150" cy="4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Virtex-II Pro</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(USB controller)</a:t>
              </a:r>
            </a:p>
          </p:txBody>
        </p:sp>
        <p:sp>
          <p:nvSpPr>
            <p:cNvPr id="41" name="Line 26"/>
            <p:cNvSpPr>
              <a:spLocks noChangeShapeType="1"/>
            </p:cNvSpPr>
            <p:nvPr/>
          </p:nvSpPr>
          <p:spPr bwMode="auto">
            <a:xfrm flipH="1">
              <a:off x="3738" y="2529"/>
              <a:ext cx="198" cy="153"/>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sp>
        <p:nvSpPr>
          <p:cNvPr id="42" name="Rectangle 27"/>
          <p:cNvSpPr>
            <a:spLocks noChangeArrowheads="1"/>
          </p:cNvSpPr>
          <p:nvPr/>
        </p:nvSpPr>
        <p:spPr bwMode="auto">
          <a:xfrm>
            <a:off x="5232400" y="4533900"/>
            <a:ext cx="838200" cy="83820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00"/>
              </a:solidFill>
              <a:effectLst/>
              <a:uLnTx/>
              <a:uFillTx/>
              <a:latin typeface="Tahoma"/>
              <a:ea typeface="+mn-ea"/>
              <a:cs typeface="+mn-cs"/>
            </a:endParaRPr>
          </a:p>
        </p:txBody>
      </p:sp>
      <p:sp>
        <p:nvSpPr>
          <p:cNvPr id="43" name="Text Box 28"/>
          <p:cNvSpPr txBox="1">
            <a:spLocks noChangeArrowheads="1"/>
          </p:cNvSpPr>
          <p:nvPr/>
        </p:nvSpPr>
        <p:spPr bwMode="auto">
          <a:xfrm>
            <a:off x="2857500" y="4021138"/>
            <a:ext cx="2038350" cy="641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err="1">
                <a:ln>
                  <a:noFill/>
                </a:ln>
                <a:solidFill>
                  <a:srgbClr val="FFFF00"/>
                </a:solidFill>
                <a:effectLst/>
                <a:uLnTx/>
                <a:uFillTx/>
                <a:latin typeface="Arial" charset="0"/>
                <a:ea typeface="MS PGothic" charset="0"/>
              </a:rPr>
              <a:t>Virtex</a:t>
            </a:r>
            <a:r>
              <a:rPr kumimoji="0" lang="en-US" sz="1800" b="0" i="0" u="none" strike="noStrike" kern="0" cap="none" spc="0" normalizeH="0" baseline="0" noProof="0" dirty="0">
                <a:ln>
                  <a:noFill/>
                </a:ln>
                <a:solidFill>
                  <a:srgbClr val="FFFF00"/>
                </a:solidFill>
                <a:effectLst/>
                <a:uLnTx/>
                <a:uFillTx/>
                <a:latin typeface="Arial" charset="0"/>
                <a:ea typeface="MS PGothic" charset="0"/>
              </a:rPr>
              <a:t>-V FPGA</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(NAND Controller)</a:t>
            </a:r>
          </a:p>
        </p:txBody>
      </p:sp>
      <p:sp>
        <p:nvSpPr>
          <p:cNvPr id="44" name="Line 29"/>
          <p:cNvSpPr>
            <a:spLocks noChangeShapeType="1"/>
          </p:cNvSpPr>
          <p:nvPr/>
        </p:nvSpPr>
        <p:spPr bwMode="auto">
          <a:xfrm>
            <a:off x="4000500" y="4586288"/>
            <a:ext cx="1219200" cy="381000"/>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45" name="Rectangle 30"/>
          <p:cNvSpPr>
            <a:spLocks noChangeArrowheads="1"/>
          </p:cNvSpPr>
          <p:nvPr/>
        </p:nvSpPr>
        <p:spPr bwMode="auto">
          <a:xfrm>
            <a:off x="6629400" y="4738688"/>
            <a:ext cx="381000" cy="22860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46" name="Line 32"/>
          <p:cNvSpPr>
            <a:spLocks noChangeShapeType="1"/>
          </p:cNvSpPr>
          <p:nvPr/>
        </p:nvSpPr>
        <p:spPr bwMode="auto">
          <a:xfrm flipH="1">
            <a:off x="6858000" y="4357688"/>
            <a:ext cx="228600" cy="381000"/>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nvGrpSpPr>
          <p:cNvPr id="47" name="Group 37"/>
          <p:cNvGrpSpPr>
            <a:grpSpLocks/>
          </p:cNvGrpSpPr>
          <p:nvPr/>
        </p:nvGrpSpPr>
        <p:grpSpPr bwMode="auto">
          <a:xfrm>
            <a:off x="228600" y="2833688"/>
            <a:ext cx="6858000" cy="2895600"/>
            <a:chOff x="144" y="2064"/>
            <a:chExt cx="4320" cy="1824"/>
          </a:xfrm>
        </p:grpSpPr>
        <p:sp>
          <p:nvSpPr>
            <p:cNvPr id="48" name="Rectangle 33"/>
            <p:cNvSpPr>
              <a:spLocks noChangeArrowheads="1"/>
            </p:cNvSpPr>
            <p:nvPr/>
          </p:nvSpPr>
          <p:spPr bwMode="auto">
            <a:xfrm>
              <a:off x="1056" y="2400"/>
              <a:ext cx="3408" cy="1488"/>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66CC"/>
                </a:solidFill>
                <a:effectLst/>
                <a:uLnTx/>
                <a:uFillTx/>
                <a:latin typeface="Tahoma"/>
                <a:ea typeface="+mn-ea"/>
                <a:cs typeface="+mn-cs"/>
              </a:endParaRPr>
            </a:p>
          </p:txBody>
        </p:sp>
        <p:sp>
          <p:nvSpPr>
            <p:cNvPr id="49" name="Text Box 34"/>
            <p:cNvSpPr txBox="1">
              <a:spLocks noChangeArrowheads="1"/>
            </p:cNvSpPr>
            <p:nvPr/>
          </p:nvSpPr>
          <p:spPr bwMode="auto">
            <a:xfrm>
              <a:off x="144" y="2064"/>
              <a:ext cx="162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000FF"/>
                  </a:solidFill>
                  <a:effectLst/>
                  <a:uLnTx/>
                  <a:uFillTx/>
                  <a:latin typeface="Arial" charset="0"/>
                  <a:ea typeface="MS PGothic" charset="0"/>
                </a:rPr>
                <a:t>HAPS-52 Mother Board</a:t>
              </a:r>
            </a:p>
          </p:txBody>
        </p:sp>
        <p:sp>
          <p:nvSpPr>
            <p:cNvPr id="50" name="Line 35"/>
            <p:cNvSpPr>
              <a:spLocks noChangeShapeType="1"/>
            </p:cNvSpPr>
            <p:nvPr/>
          </p:nvSpPr>
          <p:spPr bwMode="auto">
            <a:xfrm>
              <a:off x="480" y="2256"/>
              <a:ext cx="528" cy="864"/>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51" name="Group 41"/>
          <p:cNvGrpSpPr>
            <a:grpSpLocks/>
          </p:cNvGrpSpPr>
          <p:nvPr/>
        </p:nvGrpSpPr>
        <p:grpSpPr bwMode="auto">
          <a:xfrm>
            <a:off x="3276600" y="1309688"/>
            <a:ext cx="2819400" cy="3048000"/>
            <a:chOff x="2064" y="1104"/>
            <a:chExt cx="1776" cy="1920"/>
          </a:xfrm>
        </p:grpSpPr>
        <p:sp>
          <p:nvSpPr>
            <p:cNvPr id="52" name="Rectangle 38"/>
            <p:cNvSpPr>
              <a:spLocks noChangeArrowheads="1"/>
            </p:cNvSpPr>
            <p:nvPr/>
          </p:nvSpPr>
          <p:spPr bwMode="auto">
            <a:xfrm>
              <a:off x="3216" y="1680"/>
              <a:ext cx="624" cy="1344"/>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53" name="Text Box 39"/>
            <p:cNvSpPr txBox="1">
              <a:spLocks noChangeArrowheads="1"/>
            </p:cNvSpPr>
            <p:nvPr/>
          </p:nvSpPr>
          <p:spPr bwMode="auto">
            <a:xfrm>
              <a:off x="2064" y="1104"/>
              <a:ext cx="146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000FF"/>
                  </a:solidFill>
                  <a:effectLst/>
                  <a:uLnTx/>
                  <a:uFillTx/>
                  <a:latin typeface="Arial" charset="0"/>
                  <a:ea typeface="MS PGothic" charset="0"/>
                </a:rPr>
                <a:t>USB Daughter Board</a:t>
              </a:r>
            </a:p>
          </p:txBody>
        </p:sp>
        <p:sp>
          <p:nvSpPr>
            <p:cNvPr id="54" name="Line 40"/>
            <p:cNvSpPr>
              <a:spLocks noChangeShapeType="1"/>
            </p:cNvSpPr>
            <p:nvPr/>
          </p:nvSpPr>
          <p:spPr bwMode="auto">
            <a:xfrm>
              <a:off x="2688" y="1296"/>
              <a:ext cx="528" cy="384"/>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55" name="Group 45"/>
          <p:cNvGrpSpPr>
            <a:grpSpLocks/>
          </p:cNvGrpSpPr>
          <p:nvPr/>
        </p:nvGrpSpPr>
        <p:grpSpPr bwMode="auto">
          <a:xfrm>
            <a:off x="6172201" y="4433889"/>
            <a:ext cx="2852738" cy="1809750"/>
            <a:chOff x="3888" y="3072"/>
            <a:chExt cx="1797" cy="1140"/>
          </a:xfrm>
        </p:grpSpPr>
        <p:sp>
          <p:nvSpPr>
            <p:cNvPr id="56" name="Rectangle 42"/>
            <p:cNvSpPr>
              <a:spLocks noChangeArrowheads="1"/>
            </p:cNvSpPr>
            <p:nvPr/>
          </p:nvSpPr>
          <p:spPr bwMode="auto">
            <a:xfrm>
              <a:off x="3888" y="3072"/>
              <a:ext cx="528" cy="768"/>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57" name="Text Box 43"/>
            <p:cNvSpPr txBox="1">
              <a:spLocks noChangeArrowheads="1"/>
            </p:cNvSpPr>
            <p:nvPr/>
          </p:nvSpPr>
          <p:spPr bwMode="auto">
            <a:xfrm>
              <a:off x="4105" y="3981"/>
              <a:ext cx="1580"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0000FF"/>
                  </a:solidFill>
                  <a:effectLst/>
                  <a:uLnTx/>
                  <a:uFillTx/>
                  <a:latin typeface="Arial" charset="0"/>
                  <a:ea typeface="MS PGothic" charset="0"/>
                </a:rPr>
                <a:t>NAND Daughter Board</a:t>
              </a:r>
            </a:p>
          </p:txBody>
        </p:sp>
        <p:sp>
          <p:nvSpPr>
            <p:cNvPr id="58" name="Line 44"/>
            <p:cNvSpPr>
              <a:spLocks noChangeShapeType="1"/>
            </p:cNvSpPr>
            <p:nvPr/>
          </p:nvSpPr>
          <p:spPr bwMode="auto">
            <a:xfrm flipH="1" flipV="1">
              <a:off x="4176" y="3840"/>
              <a:ext cx="384" cy="192"/>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sp>
        <p:nvSpPr>
          <p:cNvPr id="59" name="Rectangle 32"/>
          <p:cNvSpPr>
            <a:spLocks noChangeArrowheads="1"/>
          </p:cNvSpPr>
          <p:nvPr/>
        </p:nvSpPr>
        <p:spPr bwMode="auto">
          <a:xfrm>
            <a:off x="6388100" y="4511675"/>
            <a:ext cx="366713" cy="120650"/>
          </a:xfrm>
          <a:prstGeom prst="rect">
            <a:avLst/>
          </a:prstGeom>
          <a:solidFill>
            <a:srgbClr val="317131"/>
          </a:solidFill>
          <a:ln w="9525">
            <a:solidFill>
              <a:srgbClr val="006600"/>
            </a:solidFill>
            <a:round/>
            <a:headEnd/>
            <a:tailEnd/>
          </a:ln>
        </p:spPr>
        <p:txBody>
          <a:bodyP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60" name="Text Box 31"/>
          <p:cNvSpPr txBox="1">
            <a:spLocks noChangeArrowheads="1"/>
          </p:cNvSpPr>
          <p:nvPr/>
        </p:nvSpPr>
        <p:spPr bwMode="auto">
          <a:xfrm>
            <a:off x="6400800" y="3805238"/>
            <a:ext cx="1466850" cy="6461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1x-nm</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NAND Flash</a:t>
            </a:r>
          </a:p>
        </p:txBody>
      </p:sp>
      <p:sp>
        <p:nvSpPr>
          <p:cNvPr id="5" name="TextBox 4"/>
          <p:cNvSpPr txBox="1"/>
          <p:nvPr/>
        </p:nvSpPr>
        <p:spPr>
          <a:xfrm>
            <a:off x="-19422" y="6496146"/>
            <a:ext cx="9332690"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Cai+, “</a:t>
            </a:r>
            <a:r>
              <a:rPr kumimoji="0" lang="en-US" sz="1400" b="0" i="0" u="none" strike="noStrike" kern="1200" cap="none" spc="0" normalizeH="0" baseline="0" noProof="0" dirty="0">
                <a:ln>
                  <a:noFill/>
                </a:ln>
                <a:solidFill>
                  <a:srgbClr val="0000FF"/>
                </a:solidFill>
                <a:effectLst/>
                <a:uLnTx/>
                <a:uFillTx/>
                <a:latin typeface="Tahoma"/>
                <a:ea typeface="+mn-ea"/>
                <a:cs typeface="+mn-cs"/>
              </a:rPr>
              <a:t>Error Characterization, Mitigation, and Recovery in Flash Memory Based Solid State Drives</a:t>
            </a:r>
            <a:r>
              <a:rPr kumimoji="0" lang="en-US" sz="1400" b="0" i="0" u="none" strike="noStrike" kern="1200" cap="none" spc="0" normalizeH="0" baseline="0" noProof="0" dirty="0">
                <a:ln>
                  <a:noFill/>
                </a:ln>
                <a:solidFill>
                  <a:srgbClr val="000000"/>
                </a:solidFill>
                <a:effectLst/>
                <a:uLnTx/>
                <a:uFillTx/>
                <a:latin typeface="Tahoma"/>
                <a:ea typeface="+mn-ea"/>
                <a:cs typeface="+mn-cs"/>
              </a:rPr>
              <a:t>,” Proc. IEEE 2017.</a:t>
            </a:r>
          </a:p>
        </p:txBody>
      </p:sp>
      <p:sp>
        <p:nvSpPr>
          <p:cNvPr id="62" name="Rectangle 61">
            <a:extLst>
              <a:ext uri="{FF2B5EF4-FFF2-40B4-BE49-F238E27FC236}">
                <a16:creationId xmlns:a16="http://schemas.microsoft.com/office/drawing/2014/main" id="{48E3225E-FE9D-A044-B795-E45371FDCB71}"/>
              </a:ext>
            </a:extLst>
          </p:cNvPr>
          <p:cNvSpPr/>
          <p:nvPr/>
        </p:nvSpPr>
        <p:spPr>
          <a:xfrm>
            <a:off x="-36512" y="5805264"/>
            <a:ext cx="6858001" cy="73866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6633"/>
                </a:solidFill>
                <a:effectLst/>
                <a:uLnTx/>
                <a:uFillTx/>
                <a:latin typeface="Tahoma"/>
                <a:ea typeface="+mn-ea"/>
                <a:cs typeface="+mn-cs"/>
              </a:rPr>
              <a:t>[DATE 2012, ICCD 2012, DATE 2013, ITJ 2013, ICCD 2013, SIGMETRICS 2014, HPCA 2015, DSN 2015, MSST 2015, JSAC 2016, HPCA 2017, DFRWS 2017,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6633"/>
                </a:solidFill>
                <a:effectLst/>
                <a:uLnTx/>
                <a:uFillTx/>
                <a:latin typeface="Tahoma"/>
                <a:ea typeface="+mn-ea"/>
                <a:cs typeface="+mn-cs"/>
              </a:rPr>
              <a:t>PIEEE 2017, HPCA 2018, SIGMETRICS 2018]</a:t>
            </a:r>
            <a:endParaRPr kumimoji="0" lang="en-US" sz="14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1489403648"/>
      </p:ext>
    </p:extLst>
  </p:cSld>
  <p:clrMapOvr>
    <a:masterClrMapping/>
  </p:clrMapOvr>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tps://pbs.twimg.com/media/DKHLt24W0AAE5Fd.jpg:lar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411" y="948688"/>
            <a:ext cx="8316416" cy="5080875"/>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endParaRPr>
          </a:p>
        </p:txBody>
      </p:sp>
      <p:sp>
        <p:nvSpPr>
          <p:cNvPr id="8" name="Rectangle 7">
            <a:hlinkClick r:id="rId3"/>
          </p:cNvPr>
          <p:cNvSpPr/>
          <p:nvPr/>
        </p:nvSpPr>
        <p:spPr>
          <a:xfrm>
            <a:off x="1619672" y="6021288"/>
            <a:ext cx="6048672" cy="415498"/>
          </a:xfrm>
          <a:prstGeom prst="rect">
            <a:avLst/>
          </a:prstGeom>
        </p:spPr>
        <p:txBody>
          <a:bodyPr wrap="square">
            <a:spAutoFit/>
          </a:bodyPr>
          <a:lstStyle/>
          <a:p>
            <a:pPr marL="0" marR="0" lvl="0" indent="0" algn="ctr" defTabSz="914400" rtl="0" eaLnBrk="1" fontAlgn="auto" latinLnBrk="0" hangingPunct="1">
              <a:lnSpc>
                <a:spcPct val="100000"/>
              </a:lnSpc>
              <a:spcBef>
                <a:spcPts val="45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Adobe Garamond Pro" panose="02020502060506020403" pitchFamily="18" charset="0"/>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https://arxiv.org/pdf/1706.08642</a:t>
            </a:r>
            <a:r>
              <a:rPr kumimoji="0" lang="en-US" sz="2100" b="1" i="0" u="none" strike="noStrike" kern="1200" cap="none" spc="0" normalizeH="0" baseline="0" noProof="0" dirty="0">
                <a:ln>
                  <a:noFill/>
                </a:ln>
                <a:solidFill>
                  <a:srgbClr val="0000FF"/>
                </a:solidFill>
                <a:effectLst/>
                <a:uLnTx/>
                <a:uFillTx/>
                <a:latin typeface="Adobe Garamond Pro" panose="02020502060506020403" pitchFamily="18" charset="0"/>
                <a:ea typeface="ＭＳ Ｐゴシック" panose="020B0600070205080204" pitchFamily="34" charset="-128"/>
                <a:cs typeface="+mn-cs"/>
              </a:rPr>
              <a:t>  </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64585" y="1009676"/>
            <a:ext cx="1915268" cy="1915268"/>
          </a:xfrm>
          <a:prstGeom prst="rect">
            <a:avLst/>
          </a:prstGeom>
        </p:spPr>
      </p:pic>
      <p:sp>
        <p:nvSpPr>
          <p:cNvPr id="9" name="TextBox 8"/>
          <p:cNvSpPr txBox="1"/>
          <p:nvPr/>
        </p:nvSpPr>
        <p:spPr>
          <a:xfrm>
            <a:off x="2483768" y="1340768"/>
            <a:ext cx="38741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Proceedings of the IEEE, Sept. 2017</a:t>
            </a:r>
          </a:p>
        </p:txBody>
      </p:sp>
      <p:sp>
        <p:nvSpPr>
          <p:cNvPr id="10" name="Title 1"/>
          <p:cNvSpPr>
            <a:spLocks noGrp="1"/>
          </p:cNvSpPr>
          <p:nvPr>
            <p:ph type="title"/>
          </p:nvPr>
        </p:nvSpPr>
        <p:spPr>
          <a:xfrm>
            <a:off x="228600" y="152400"/>
            <a:ext cx="8915400" cy="1066800"/>
          </a:xfrm>
        </p:spPr>
        <p:txBody>
          <a:bodyPr/>
          <a:lstStyle/>
          <a:p>
            <a:r>
              <a:rPr lang="en-US" dirty="0"/>
              <a:t>Intelligent Flash Controllers </a:t>
            </a:r>
            <a:r>
              <a:rPr lang="en-US" sz="3000" b="1" dirty="0"/>
              <a:t>[PIEEE’17]</a:t>
            </a:r>
          </a:p>
        </p:txBody>
      </p:sp>
    </p:spTree>
    <p:extLst>
      <p:ext uri="{BB962C8B-B14F-4D97-AF65-F5344CB8AC3E}">
        <p14:creationId xmlns:p14="http://schemas.microsoft.com/office/powerpoint/2010/main" val="2879967634"/>
      </p:ext>
    </p:extLst>
  </p:cSld>
  <p:clrMapOvr>
    <a:masterClrMapping/>
  </p:clrMapOvr>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49238-1052-C14D-8579-F00216DA3B2B}"/>
              </a:ext>
            </a:extLst>
          </p:cNvPr>
          <p:cNvSpPr>
            <a:spLocks noGrp="1"/>
          </p:cNvSpPr>
          <p:nvPr>
            <p:ph type="title"/>
          </p:nvPr>
        </p:nvSpPr>
        <p:spPr/>
        <p:txBody>
          <a:bodyPr/>
          <a:lstStyle/>
          <a:p>
            <a:r>
              <a:rPr lang="en-US" dirty="0"/>
              <a:t>Intel </a:t>
            </a:r>
            <a:r>
              <a:rPr lang="en-US" dirty="0" err="1"/>
              <a:t>Optane</a:t>
            </a:r>
            <a:r>
              <a:rPr lang="en-US" dirty="0"/>
              <a:t> Persistent Memory (2019)</a:t>
            </a:r>
          </a:p>
        </p:txBody>
      </p:sp>
      <p:sp>
        <p:nvSpPr>
          <p:cNvPr id="3" name="Content Placeholder 2">
            <a:extLst>
              <a:ext uri="{FF2B5EF4-FFF2-40B4-BE49-F238E27FC236}">
                <a16:creationId xmlns:a16="http://schemas.microsoft.com/office/drawing/2014/main" id="{BF99EAEA-7208-AD42-9621-83F9352A91C0}"/>
              </a:ext>
            </a:extLst>
          </p:cNvPr>
          <p:cNvSpPr>
            <a:spLocks noGrp="1"/>
          </p:cNvSpPr>
          <p:nvPr>
            <p:ph idx="1"/>
          </p:nvPr>
        </p:nvSpPr>
        <p:spPr/>
        <p:txBody>
          <a:bodyPr/>
          <a:lstStyle/>
          <a:p>
            <a:r>
              <a:rPr lang="en-US" dirty="0"/>
              <a:t>Non-volatile main memory</a:t>
            </a:r>
          </a:p>
          <a:p>
            <a:r>
              <a:rPr lang="en-US" dirty="0"/>
              <a:t>Based on 3D-XPoint Technology</a:t>
            </a:r>
          </a:p>
        </p:txBody>
      </p:sp>
      <p:sp>
        <p:nvSpPr>
          <p:cNvPr id="4" name="Slide Number Placeholder 3">
            <a:extLst>
              <a:ext uri="{FF2B5EF4-FFF2-40B4-BE49-F238E27FC236}">
                <a16:creationId xmlns:a16="http://schemas.microsoft.com/office/drawing/2014/main" id="{4A542244-F01F-2D42-B965-CD84957DD0D8}"/>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77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1BCE39BC-334D-7544-8D1A-61F20B2D7312}"/>
              </a:ext>
            </a:extLst>
          </p:cNvPr>
          <p:cNvPicPr>
            <a:picLocks noChangeAspect="1"/>
          </p:cNvPicPr>
          <p:nvPr/>
        </p:nvPicPr>
        <p:blipFill>
          <a:blip r:embed="rId2"/>
          <a:stretch>
            <a:fillRect/>
          </a:stretch>
        </p:blipFill>
        <p:spPr>
          <a:xfrm>
            <a:off x="228600" y="2912311"/>
            <a:ext cx="8554528" cy="2133600"/>
          </a:xfrm>
          <a:prstGeom prst="rect">
            <a:avLst/>
          </a:prstGeom>
        </p:spPr>
      </p:pic>
      <p:sp>
        <p:nvSpPr>
          <p:cNvPr id="6" name="TextBox 5">
            <a:extLst>
              <a:ext uri="{FF2B5EF4-FFF2-40B4-BE49-F238E27FC236}">
                <a16:creationId xmlns:a16="http://schemas.microsoft.com/office/drawing/2014/main" id="{C433FB3A-2443-7440-B501-876FDC60EE2F}"/>
              </a:ext>
            </a:extLst>
          </p:cNvPr>
          <p:cNvSpPr txBox="1"/>
          <p:nvPr/>
        </p:nvSpPr>
        <p:spPr>
          <a:xfrm>
            <a:off x="1395080" y="6510254"/>
            <a:ext cx="7264681" cy="323165"/>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https://www.storagereview.com/intel_optane_dc_persistent_memory_module_pmm</a:t>
            </a:r>
            <a:endParaRPr kumimoji="0" lang="en-US" sz="15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401251479"/>
      </p:ext>
    </p:extLst>
  </p:cSld>
  <p:clrMapOvr>
    <a:masterClrMapping/>
  </p:clrMapOvr>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220200" cy="1066800"/>
          </a:xfrm>
        </p:spPr>
        <p:txBody>
          <a:bodyPr/>
          <a:lstStyle/>
          <a:p>
            <a:r>
              <a:rPr lang="en-US" sz="3200" dirty="0"/>
              <a:t>Emerging Memories Also Need Intelligent Controllers</a:t>
            </a:r>
          </a:p>
        </p:txBody>
      </p:sp>
      <p:sp>
        <p:nvSpPr>
          <p:cNvPr id="3" name="Content Placeholder 2"/>
          <p:cNvSpPr>
            <a:spLocks noGrp="1"/>
          </p:cNvSpPr>
          <p:nvPr>
            <p:ph idx="1"/>
          </p:nvPr>
        </p:nvSpPr>
        <p:spPr>
          <a:xfrm>
            <a:off x="0" y="997527"/>
            <a:ext cx="9144000" cy="5193723"/>
          </a:xfrm>
        </p:spPr>
        <p:txBody>
          <a:bodyPr/>
          <a:lstStyle/>
          <a:p>
            <a:r>
              <a:rPr lang="en-US" sz="1900" dirty="0"/>
              <a:t>Benjamin C. Lee, Engin Ipek, Onur Mutlu, and Doug Burger,</a:t>
            </a:r>
            <a:br>
              <a:rPr lang="en-US" sz="1900" dirty="0"/>
            </a:br>
            <a:r>
              <a:rPr lang="en-US" sz="1900" b="1" dirty="0">
                <a:solidFill>
                  <a:srgbClr val="0000FF"/>
                </a:solidFill>
                <a:hlinkClick r:id="rId2">
                  <a:extLst>
                    <a:ext uri="{A12FA001-AC4F-418D-AE19-62706E023703}">
                      <ahyp:hlinkClr xmlns:ahyp="http://schemas.microsoft.com/office/drawing/2018/hyperlinkcolor" val="tx"/>
                    </a:ext>
                  </a:extLst>
                </a:hlinkClick>
              </a:rPr>
              <a:t>"Architecting Phase Change Memory as a Scalable DRAM Alternative"</a:t>
            </a:r>
            <a:br>
              <a:rPr lang="en-US" sz="1900" dirty="0">
                <a:solidFill>
                  <a:srgbClr val="0000FF"/>
                </a:solidFill>
              </a:rPr>
            </a:br>
            <a:r>
              <a:rPr lang="en-US" sz="1900" i="1" dirty="0"/>
              <a:t>Proceedings of the </a:t>
            </a:r>
            <a:r>
              <a:rPr lang="en-US" sz="1900" i="1" dirty="0">
                <a:hlinkClick r:id="rId3"/>
              </a:rPr>
              <a:t>36th International Symposium on Computer Architecture</a:t>
            </a:r>
            <a:r>
              <a:rPr lang="en-US" sz="1900" i="1" dirty="0"/>
              <a:t> (</a:t>
            </a:r>
            <a:r>
              <a:rPr lang="en-US" sz="1900" b="1" i="1" dirty="0"/>
              <a:t>ISCA</a:t>
            </a:r>
            <a:r>
              <a:rPr lang="en-US" sz="1900" i="1" dirty="0"/>
              <a:t>)</a:t>
            </a:r>
            <a:r>
              <a:rPr lang="en-US" sz="1900" dirty="0"/>
              <a:t>, pages 2-13, Austin, TX, June 2009. </a:t>
            </a:r>
            <a:r>
              <a:rPr lang="en-US" sz="1900" dirty="0">
                <a:hlinkClick r:id="rId4"/>
              </a:rPr>
              <a:t>Slides (pdf)</a:t>
            </a:r>
            <a:br>
              <a:rPr lang="en-US" sz="1900" dirty="0"/>
            </a:br>
            <a:r>
              <a:rPr lang="en-US" sz="1900" b="1" i="1" dirty="0">
                <a:solidFill>
                  <a:srgbClr val="FF0000"/>
                </a:solidFill>
              </a:rPr>
              <a:t>One of the 13 computer architecture papers of 2009 selected as Top Picks by IEEE Micro. Selected as a CACM Research Highlight.           2022 Persistent Impact Prize.</a:t>
            </a:r>
          </a:p>
          <a:p>
            <a:endParaRPr lang="en-US" sz="1900" dirty="0">
              <a:solidFill>
                <a:srgbClr val="FF0000"/>
              </a:solidFill>
            </a:endParaRPr>
          </a:p>
          <a:p>
            <a:pPr marL="0" indent="0">
              <a:buNone/>
            </a:pPr>
            <a:br>
              <a:rPr lang="en-US" sz="1900" dirty="0"/>
            </a:br>
            <a:endParaRPr lang="en-US" sz="1900" dirty="0"/>
          </a:p>
          <a:p>
            <a:endParaRPr lang="en-US" sz="1900" dirty="0"/>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78</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p:cNvPicPr>
            <a:picLocks noChangeAspect="1"/>
          </p:cNvPicPr>
          <p:nvPr/>
        </p:nvPicPr>
        <p:blipFill>
          <a:blip r:embed="rId5"/>
          <a:stretch>
            <a:fillRect/>
          </a:stretch>
        </p:blipFill>
        <p:spPr>
          <a:xfrm>
            <a:off x="0" y="3573016"/>
            <a:ext cx="9144000" cy="2857500"/>
          </a:xfrm>
          <a:prstGeom prst="rect">
            <a:avLst/>
          </a:prstGeom>
        </p:spPr>
      </p:pic>
    </p:spTree>
    <p:extLst>
      <p:ext uri="{BB962C8B-B14F-4D97-AF65-F5344CB8AC3E}">
        <p14:creationId xmlns:p14="http://schemas.microsoft.com/office/powerpoint/2010/main" val="17946256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The Takeaway</a:t>
            </a:r>
          </a:p>
        </p:txBody>
      </p:sp>
      <p:sp>
        <p:nvSpPr>
          <p:cNvPr id="3" name="Content Placeholder 2"/>
          <p:cNvSpPr>
            <a:spLocks noGrp="1"/>
          </p:cNvSpPr>
          <p:nvPr>
            <p:ph idx="1"/>
          </p:nvPr>
        </p:nvSpPr>
        <p:spPr>
          <a:xfrm>
            <a:off x="0" y="1268760"/>
            <a:ext cx="9144000" cy="2376264"/>
          </a:xfrm>
        </p:spPr>
        <p:txBody>
          <a:bodyPr/>
          <a:lstStyle/>
          <a:p>
            <a:pPr marL="0" indent="0" algn="ctr">
              <a:buNone/>
            </a:pPr>
            <a:r>
              <a:rPr lang="en-US" sz="6400" dirty="0">
                <a:solidFill>
                  <a:srgbClr val="0000FF"/>
                </a:solidFill>
              </a:rPr>
              <a:t>Intelligent </a:t>
            </a:r>
          </a:p>
          <a:p>
            <a:pPr marL="0" indent="0" algn="ctr">
              <a:buNone/>
            </a:pPr>
            <a:r>
              <a:rPr lang="en-US" sz="6400" dirty="0">
                <a:solidFill>
                  <a:srgbClr val="0000FF"/>
                </a:solidFill>
              </a:rPr>
              <a:t>Memory Controllers</a:t>
            </a:r>
          </a:p>
          <a:p>
            <a:pPr marL="0" indent="0" algn="ctr">
              <a:buNone/>
            </a:pPr>
            <a:r>
              <a:rPr lang="en-US" sz="6400" dirty="0">
                <a:solidFill>
                  <a:srgbClr val="FF0000"/>
                </a:solidFill>
              </a:rPr>
              <a:t>Can Avoid Many Failures</a:t>
            </a:r>
          </a:p>
          <a:p>
            <a:pPr marL="0" indent="0" algn="ctr">
              <a:buNone/>
            </a:pPr>
            <a:r>
              <a:rPr lang="en-US" sz="6400" dirty="0">
                <a:solidFill>
                  <a:srgbClr val="FF0000"/>
                </a:solidFill>
              </a:rPr>
              <a:t>&amp; Enable Better Scaling</a:t>
            </a:r>
          </a:p>
          <a:p>
            <a:pPr marL="0" indent="0" algn="ctr">
              <a:buNone/>
            </a:pPr>
            <a:endParaRPr lang="en-US" sz="64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726221906"/>
      </p:ext>
    </p:extLst>
  </p:cSld>
  <p:clrMapOvr>
    <a:masterClrMapping/>
  </p:clrMapOvr>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The Push from Circuits and Devices</a:t>
            </a:r>
          </a:p>
        </p:txBody>
      </p:sp>
      <p:sp>
        <p:nvSpPr>
          <p:cNvPr id="3" name="Content Placeholder 2"/>
          <p:cNvSpPr>
            <a:spLocks noGrp="1"/>
          </p:cNvSpPr>
          <p:nvPr>
            <p:ph idx="1"/>
          </p:nvPr>
        </p:nvSpPr>
        <p:spPr>
          <a:xfrm>
            <a:off x="0" y="2060848"/>
            <a:ext cx="9144000" cy="2088232"/>
          </a:xfrm>
        </p:spPr>
        <p:txBody>
          <a:bodyPr/>
          <a:lstStyle/>
          <a:p>
            <a:pPr marL="0" indent="0" algn="ctr">
              <a:buNone/>
            </a:pPr>
            <a:r>
              <a:rPr lang="en-US" sz="6400" dirty="0">
                <a:solidFill>
                  <a:srgbClr val="FF0000"/>
                </a:solidFill>
              </a:rPr>
              <a:t>Main Memory Needs </a:t>
            </a:r>
          </a:p>
          <a:p>
            <a:pPr marL="0" indent="0" algn="ctr">
              <a:buNone/>
            </a:pPr>
            <a:r>
              <a:rPr lang="en-US" sz="6400" dirty="0">
                <a:solidFill>
                  <a:srgbClr val="0432FF"/>
                </a:solidFill>
              </a:rPr>
              <a:t>Intelligent Controllers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090076480"/>
      </p:ext>
    </p:extLst>
  </p:cSld>
  <p:clrMapOvr>
    <a:masterClrMapping/>
  </p:clrMapOvr>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In-Memory Computation Today?</a:t>
            </a:r>
          </a:p>
        </p:txBody>
      </p:sp>
      <p:sp>
        <p:nvSpPr>
          <p:cNvPr id="3" name="Content Placeholder 2"/>
          <p:cNvSpPr>
            <a:spLocks noGrp="1"/>
          </p:cNvSpPr>
          <p:nvPr>
            <p:ph idx="1"/>
          </p:nvPr>
        </p:nvSpPr>
        <p:spPr/>
        <p:txBody>
          <a:bodyPr/>
          <a:lstStyle/>
          <a:p>
            <a:r>
              <a:rPr lang="en-US" b="1" dirty="0">
                <a:solidFill>
                  <a:srgbClr val="FF0000"/>
                </a:solidFill>
              </a:rPr>
              <a:t>Push from Technology</a:t>
            </a:r>
          </a:p>
          <a:p>
            <a:pPr lvl="1"/>
            <a:r>
              <a:rPr lang="en-US" dirty="0">
                <a:solidFill>
                  <a:srgbClr val="0000FF"/>
                </a:solidFill>
              </a:rPr>
              <a:t>DRAM Scaling at jeopardy </a:t>
            </a:r>
          </a:p>
          <a:p>
            <a:pPr marL="344487" lvl="1" indent="0">
              <a:buNone/>
            </a:pPr>
            <a:r>
              <a:rPr lang="en-US" dirty="0">
                <a:sym typeface="Wingdings"/>
              </a:rPr>
              <a:t>    Controllers close to DRAM</a:t>
            </a:r>
          </a:p>
          <a:p>
            <a:pPr marL="344487" lvl="1" indent="0">
              <a:buNone/>
            </a:pPr>
            <a:r>
              <a:rPr lang="en-US" dirty="0">
                <a:sym typeface="Wingdings"/>
              </a:rPr>
              <a:t>    Industry open to new memory architectures</a:t>
            </a:r>
          </a:p>
          <a:p>
            <a:pPr lvl="1"/>
            <a:endParaRPr lang="en-US" dirty="0"/>
          </a:p>
          <a:p>
            <a:endParaRPr lang="en-US" dirty="0">
              <a:solidFill>
                <a:srgbClr val="FF0000"/>
              </a:solidFill>
            </a:endParaRPr>
          </a:p>
          <a:p>
            <a:pPr marL="0" indent="0">
              <a:buNone/>
            </a:pPr>
            <a:endParaRPr lang="en-US" dirty="0">
              <a:solidFill>
                <a:srgbClr val="FF0000"/>
              </a:solidFill>
            </a:endParaRPr>
          </a:p>
          <a:p>
            <a:r>
              <a:rPr lang="en-US" b="1" dirty="0">
                <a:solidFill>
                  <a:srgbClr val="FF0000"/>
                </a:solidFill>
              </a:rPr>
              <a:t>Pull from Systems and Applications</a:t>
            </a:r>
          </a:p>
          <a:p>
            <a:pPr lvl="1"/>
            <a:r>
              <a:rPr lang="en-US" dirty="0">
                <a:solidFill>
                  <a:srgbClr val="0000FF"/>
                </a:solidFill>
              </a:rPr>
              <a:t>Data access is the major system and application bottleneck</a:t>
            </a:r>
          </a:p>
          <a:p>
            <a:pPr lvl="1"/>
            <a:r>
              <a:rPr lang="en-US" dirty="0">
                <a:solidFill>
                  <a:srgbClr val="0000FF"/>
                </a:solidFill>
              </a:rPr>
              <a:t>Systems are energy &amp; power limited</a:t>
            </a:r>
          </a:p>
          <a:p>
            <a:pPr lvl="1"/>
            <a:r>
              <a:rPr lang="en-US" dirty="0">
                <a:solidFill>
                  <a:srgbClr val="0000FF"/>
                </a:solidFill>
              </a:rPr>
              <a:t>Data movement much more energy-hungry than computation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7091033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9" end="9"/>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Three Key Systems &amp; Application Trends</a:t>
            </a:r>
          </a:p>
        </p:txBody>
      </p:sp>
      <p:sp>
        <p:nvSpPr>
          <p:cNvPr id="3" name="Content Placeholder 2"/>
          <p:cNvSpPr>
            <a:spLocks noGrp="1"/>
          </p:cNvSpPr>
          <p:nvPr>
            <p:ph idx="1"/>
          </p:nvPr>
        </p:nvSpPr>
        <p:spPr>
          <a:xfrm>
            <a:off x="228600" y="1403629"/>
            <a:ext cx="8610600" cy="5193723"/>
          </a:xfrm>
        </p:spPr>
        <p:txBody>
          <a:bodyPr/>
          <a:lstStyle/>
          <a:p>
            <a:pPr marL="0" indent="0">
              <a:buNone/>
            </a:pPr>
            <a:r>
              <a:rPr lang="en-US" sz="3200" dirty="0">
                <a:solidFill>
                  <a:srgbClr val="0000FF"/>
                </a:solidFill>
              </a:rPr>
              <a:t>1. Data access is the major bottleneck</a:t>
            </a:r>
          </a:p>
          <a:p>
            <a:pPr lvl="1"/>
            <a:r>
              <a:rPr lang="en-US" dirty="0"/>
              <a:t>Applications are increasingly data hungry</a:t>
            </a:r>
          </a:p>
          <a:p>
            <a:pPr lvl="1"/>
            <a:endParaRPr lang="en-US" dirty="0"/>
          </a:p>
          <a:p>
            <a:pPr lvl="1"/>
            <a:endParaRPr lang="en-US" dirty="0"/>
          </a:p>
          <a:p>
            <a:pPr marL="0" indent="0">
              <a:buNone/>
            </a:pPr>
            <a:r>
              <a:rPr lang="en-US" sz="3200" dirty="0">
                <a:solidFill>
                  <a:srgbClr val="0000FF"/>
                </a:solidFill>
              </a:rPr>
              <a:t>2. Energy consumption is a key limiter</a:t>
            </a:r>
          </a:p>
          <a:p>
            <a:endParaRPr lang="en-US" dirty="0"/>
          </a:p>
          <a:p>
            <a:endParaRPr lang="en-US" dirty="0"/>
          </a:p>
          <a:p>
            <a:pPr marL="0" indent="0">
              <a:buNone/>
            </a:pPr>
            <a:r>
              <a:rPr lang="en-US" sz="3200" dirty="0">
                <a:solidFill>
                  <a:srgbClr val="0000FF"/>
                </a:solidFill>
              </a:rPr>
              <a:t>3. Data movement energy dominates compute</a:t>
            </a:r>
          </a:p>
          <a:p>
            <a:pPr lvl="1"/>
            <a:r>
              <a:rPr lang="en-US" dirty="0"/>
              <a:t>Especially true for off-chip to on-chip movement</a:t>
            </a:r>
          </a:p>
          <a:p>
            <a:pPr marL="344487" lvl="1" indent="0">
              <a:buNone/>
            </a:pP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752C56-4F8A-824F-A263-2404B5D536A2}"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3472823029"/>
      </p:ext>
    </p:extLst>
  </p:cSld>
  <p:clrMapOvr>
    <a:masterClrMapping/>
  </p:clrMapOvr>
  <p:transition/>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Do We Want This?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3" descr="C:\1nenad\ireland-fields-sky-clouds.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447800" y="1295400"/>
            <a:ext cx="6502400" cy="4876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 name="TextBox 2"/>
          <p:cNvSpPr txBox="1"/>
          <p:nvPr/>
        </p:nvSpPr>
        <p:spPr>
          <a:xfrm>
            <a:off x="1494169" y="6495147"/>
            <a:ext cx="1322673"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V. </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Milutinovic</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321836005"/>
      </p:ext>
    </p:extLst>
  </p:cSld>
  <p:clrMapOvr>
    <a:masterClrMapping/>
  </p:clrMapOvr>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Or This?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2" descr="C:\1nenad\Widnes_Smoke.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79512" y="1213891"/>
            <a:ext cx="8763000" cy="49514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 name="TextBox 2"/>
          <p:cNvSpPr txBox="1"/>
          <p:nvPr/>
        </p:nvSpPr>
        <p:spPr>
          <a:xfrm>
            <a:off x="1494169" y="6495147"/>
            <a:ext cx="1322673"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V. </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Milutinovic</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3054491690"/>
      </p:ext>
    </p:extLst>
  </p:cSld>
  <p:clrMapOvr>
    <a:masterClrMapping/>
  </p:clrMapOvr>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179512" y="1412776"/>
            <a:ext cx="8712968" cy="2088232"/>
          </a:xfrm>
        </p:spPr>
        <p:txBody>
          <a:bodyPr/>
          <a:lstStyle/>
          <a:p>
            <a:pPr marL="0" indent="0" algn="ctr">
              <a:buNone/>
            </a:pPr>
            <a:r>
              <a:rPr lang="en-US" sz="6400" dirty="0">
                <a:solidFill>
                  <a:srgbClr val="FF0000"/>
                </a:solidFill>
              </a:rPr>
              <a:t>High Performance,</a:t>
            </a:r>
          </a:p>
          <a:p>
            <a:pPr marL="0" indent="0" algn="ctr">
              <a:buNone/>
            </a:pPr>
            <a:r>
              <a:rPr lang="en-US" sz="6400" dirty="0">
                <a:solidFill>
                  <a:srgbClr val="0000FF"/>
                </a:solidFill>
              </a:rPr>
              <a:t>Energy Efficient,</a:t>
            </a:r>
          </a:p>
          <a:p>
            <a:pPr marL="0" indent="0" algn="ctr">
              <a:buNone/>
            </a:pPr>
            <a:r>
              <a:rPr lang="en-US" sz="6400" dirty="0">
                <a:solidFill>
                  <a:srgbClr val="FF0000"/>
                </a:solidFill>
              </a:rPr>
              <a:t>Sustainable</a:t>
            </a:r>
          </a:p>
          <a:p>
            <a:pPr marL="0" indent="0" algn="ctr">
              <a:buNone/>
            </a:pPr>
            <a:r>
              <a:rPr lang="en-US" sz="6400" dirty="0"/>
              <a:t>(All at the Same Time)</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856635961"/>
      </p:ext>
    </p:extLst>
  </p:cSld>
  <p:clrMapOvr>
    <a:masterClrMapping/>
  </p:clrMapOvr>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Problem</a:t>
            </a:r>
          </a:p>
        </p:txBody>
      </p:sp>
      <p:sp>
        <p:nvSpPr>
          <p:cNvPr id="3" name="Content Placeholder 2"/>
          <p:cNvSpPr>
            <a:spLocks noGrp="1"/>
          </p:cNvSpPr>
          <p:nvPr>
            <p:ph idx="1"/>
          </p:nvPr>
        </p:nvSpPr>
        <p:spPr>
          <a:xfrm>
            <a:off x="0" y="1268760"/>
            <a:ext cx="9144000" cy="4979640"/>
          </a:xfrm>
        </p:spPr>
        <p:txBody>
          <a:bodyPr/>
          <a:lstStyle/>
          <a:p>
            <a:pPr marL="0" indent="0" algn="ctr">
              <a:buNone/>
            </a:pPr>
            <a:r>
              <a:rPr lang="en-US" dirty="0">
                <a:solidFill>
                  <a:srgbClr val="0000FF"/>
                </a:solidFill>
              </a:rPr>
              <a:t>Data access is the major performance and energy bottleneck</a:t>
            </a:r>
          </a:p>
          <a:p>
            <a:endParaRPr lang="en-US" sz="1000" dirty="0"/>
          </a:p>
          <a:p>
            <a:pPr marL="0" indent="0">
              <a:buNone/>
            </a:pPr>
            <a:endParaRPr lang="en-US" dirty="0"/>
          </a:p>
          <a:p>
            <a:pPr marL="0" indent="0" algn="ctr">
              <a:buNone/>
            </a:pPr>
            <a:r>
              <a:rPr lang="en-US" sz="5000" dirty="0"/>
              <a:t>Our current</a:t>
            </a:r>
          </a:p>
          <a:p>
            <a:pPr marL="0" indent="0" algn="ctr">
              <a:buNone/>
            </a:pPr>
            <a:r>
              <a:rPr lang="en-US" sz="5000" dirty="0">
                <a:solidFill>
                  <a:srgbClr val="0000FF"/>
                </a:solidFill>
              </a:rPr>
              <a:t>design principles </a:t>
            </a:r>
          </a:p>
          <a:p>
            <a:pPr marL="0" indent="0" algn="ctr">
              <a:buNone/>
            </a:pPr>
            <a:r>
              <a:rPr lang="en-US" sz="5000" dirty="0">
                <a:solidFill>
                  <a:srgbClr val="0000FF"/>
                </a:solidFill>
              </a:rPr>
              <a:t>cause </a:t>
            </a:r>
            <a:r>
              <a:rPr lang="en-US" sz="5000" dirty="0">
                <a:solidFill>
                  <a:srgbClr val="FF0000"/>
                </a:solidFill>
              </a:rPr>
              <a:t>great energy waste</a:t>
            </a:r>
          </a:p>
          <a:p>
            <a:pPr marL="0" indent="0" algn="ctr">
              <a:buNone/>
            </a:pPr>
            <a:r>
              <a:rPr lang="en-US" sz="3000" dirty="0">
                <a:solidFill>
                  <a:srgbClr val="FF0000"/>
                </a:solidFill>
              </a:rPr>
              <a:t>(and great performance loss)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03232843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Problem</a:t>
            </a:r>
          </a:p>
        </p:txBody>
      </p:sp>
      <p:sp>
        <p:nvSpPr>
          <p:cNvPr id="3" name="Content Placeholder 2"/>
          <p:cNvSpPr>
            <a:spLocks noGrp="1"/>
          </p:cNvSpPr>
          <p:nvPr>
            <p:ph idx="1"/>
          </p:nvPr>
        </p:nvSpPr>
        <p:spPr>
          <a:xfrm>
            <a:off x="228600" y="1988840"/>
            <a:ext cx="8610600" cy="4876800"/>
          </a:xfrm>
        </p:spPr>
        <p:txBody>
          <a:bodyPr/>
          <a:lstStyle/>
          <a:p>
            <a:pPr marL="0" indent="0" algn="ctr">
              <a:buNone/>
            </a:pPr>
            <a:r>
              <a:rPr lang="en-US" sz="5000" dirty="0">
                <a:solidFill>
                  <a:srgbClr val="FF0000"/>
                </a:solidFill>
              </a:rPr>
              <a:t>Processing</a:t>
            </a:r>
            <a:r>
              <a:rPr lang="en-US" sz="5000" dirty="0"/>
              <a:t> of data </a:t>
            </a:r>
          </a:p>
          <a:p>
            <a:pPr marL="0" indent="0" algn="ctr">
              <a:buNone/>
            </a:pPr>
            <a:r>
              <a:rPr lang="en-US" sz="5000" dirty="0"/>
              <a:t>is performed </a:t>
            </a:r>
          </a:p>
          <a:p>
            <a:pPr marL="0" indent="0" algn="ctr">
              <a:buNone/>
            </a:pPr>
            <a:r>
              <a:rPr lang="en-US" sz="5000" dirty="0">
                <a:solidFill>
                  <a:srgbClr val="FF0000"/>
                </a:solidFill>
              </a:rPr>
              <a:t>far away from the data</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390223846"/>
      </p:ext>
    </p:extLst>
  </p:cSld>
  <p:clrMapOvr>
    <a:masterClrMapping/>
  </p:clrMapOvr>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Computing System</a:t>
            </a:r>
          </a:p>
        </p:txBody>
      </p:sp>
      <p:sp>
        <p:nvSpPr>
          <p:cNvPr id="3" name="Content Placeholder 2"/>
          <p:cNvSpPr>
            <a:spLocks noGrp="1"/>
          </p:cNvSpPr>
          <p:nvPr>
            <p:ph idx="1"/>
          </p:nvPr>
        </p:nvSpPr>
        <p:spPr/>
        <p:txBody>
          <a:bodyPr/>
          <a:lstStyle/>
          <a:p>
            <a:r>
              <a:rPr lang="en-US" dirty="0"/>
              <a:t>Three key components</a:t>
            </a:r>
          </a:p>
          <a:p>
            <a:r>
              <a:rPr lang="en-US" dirty="0">
                <a:solidFill>
                  <a:srgbClr val="0000FF"/>
                </a:solidFill>
              </a:rPr>
              <a:t>Computation </a:t>
            </a:r>
          </a:p>
          <a:p>
            <a:r>
              <a:rPr lang="en-US" dirty="0">
                <a:solidFill>
                  <a:srgbClr val="0000FF"/>
                </a:solidFill>
              </a:rPr>
              <a:t>Communication</a:t>
            </a:r>
          </a:p>
          <a:p>
            <a:r>
              <a:rPr lang="en-US" dirty="0">
                <a:solidFill>
                  <a:srgbClr val="0000FF"/>
                </a:solidFill>
              </a:rPr>
              <a:t>Storage/memory</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88</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143000" y="3429000"/>
            <a:ext cx="7226300" cy="3302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Rectangle 8"/>
          <p:cNvSpPr/>
          <p:nvPr/>
        </p:nvSpPr>
        <p:spPr>
          <a:xfrm>
            <a:off x="3798168" y="2852936"/>
            <a:ext cx="8334672" cy="52322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Burks, Goldstein, von Neumann, “</a:t>
            </a:r>
            <a:r>
              <a:rPr kumimoji="0" lang="en-US" sz="1400" b="0" i="0" u="none" strike="noStrike" kern="1200" cap="none" spc="0" normalizeH="0" baseline="0" noProof="0" dirty="0">
                <a:ln>
                  <a:noFill/>
                </a:ln>
                <a:solidFill>
                  <a:srgbClr val="0000FF"/>
                </a:solidFill>
                <a:effectLst/>
                <a:uLnTx/>
                <a:uFillTx/>
                <a:latin typeface="Tahoma"/>
                <a:ea typeface="+mn-ea"/>
                <a:cs typeface="+mn-cs"/>
              </a:rPr>
              <a:t>Preliminary discussion of the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FF"/>
                </a:solidFill>
                <a:effectLst/>
                <a:uLnTx/>
                <a:uFillTx/>
                <a:latin typeface="Tahoma"/>
                <a:ea typeface="+mn-ea"/>
                <a:cs typeface="+mn-cs"/>
              </a:rPr>
              <a:t>logical design of an electronic computing instrument</a:t>
            </a:r>
            <a:r>
              <a:rPr kumimoji="0" lang="en-US" sz="1400" b="0" i="0" u="none" strike="noStrike" kern="1200" cap="none" spc="0" normalizeH="0" baseline="0" noProof="0" dirty="0">
                <a:ln>
                  <a:noFill/>
                </a:ln>
                <a:solidFill>
                  <a:srgbClr val="000000"/>
                </a:solidFill>
                <a:effectLst/>
                <a:uLnTx/>
                <a:uFillTx/>
                <a:latin typeface="Tahoma"/>
                <a:ea typeface="+mn-ea"/>
                <a:cs typeface="+mn-cs"/>
              </a:rPr>
              <a:t>,” 1946.</a:t>
            </a:r>
          </a:p>
        </p:txBody>
      </p:sp>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148063" y="152400"/>
            <a:ext cx="3255263" cy="2554836"/>
          </a:xfrm>
          <a:prstGeom prst="rect">
            <a:avLst/>
          </a:prstGeom>
        </p:spPr>
      </p:pic>
      <p:sp>
        <p:nvSpPr>
          <p:cNvPr id="8" name="TextBox 7"/>
          <p:cNvSpPr txBox="1"/>
          <p:nvPr/>
        </p:nvSpPr>
        <p:spPr>
          <a:xfrm>
            <a:off x="103846" y="6630115"/>
            <a:ext cx="5666936"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Tahoma"/>
                <a:ea typeface="+mn-ea"/>
                <a:cs typeface="+mn-cs"/>
              </a:rPr>
              <a:t>Image source: https://lbsitbytes2010.wordpress.com/2013/03/29/john-von-neumann-roll-no-15/</a:t>
            </a:r>
          </a:p>
        </p:txBody>
      </p:sp>
    </p:spTree>
    <p:extLst>
      <p:ext uri="{BB962C8B-B14F-4D97-AF65-F5344CB8AC3E}">
        <p14:creationId xmlns:p14="http://schemas.microsoft.com/office/powerpoint/2010/main" val="3879978655"/>
      </p:ext>
    </p:extLst>
  </p:cSld>
  <p:clrMapOvr>
    <a:masterClrMapping/>
  </p:clrMapOvr>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Computing System</a:t>
            </a:r>
          </a:p>
        </p:txBody>
      </p:sp>
      <p:sp>
        <p:nvSpPr>
          <p:cNvPr id="3" name="Content Placeholder 2"/>
          <p:cNvSpPr>
            <a:spLocks noGrp="1"/>
          </p:cNvSpPr>
          <p:nvPr>
            <p:ph idx="1"/>
          </p:nvPr>
        </p:nvSpPr>
        <p:spPr/>
        <p:txBody>
          <a:bodyPr/>
          <a:lstStyle/>
          <a:p>
            <a:r>
              <a:rPr lang="en-US" dirty="0"/>
              <a:t>Three key components</a:t>
            </a:r>
          </a:p>
          <a:p>
            <a:r>
              <a:rPr lang="en-US" dirty="0">
                <a:solidFill>
                  <a:srgbClr val="0000FF"/>
                </a:solidFill>
              </a:rPr>
              <a:t>Computation </a:t>
            </a:r>
          </a:p>
          <a:p>
            <a:r>
              <a:rPr lang="en-US" dirty="0">
                <a:solidFill>
                  <a:srgbClr val="0000FF"/>
                </a:solidFill>
              </a:rPr>
              <a:t>Communication</a:t>
            </a:r>
          </a:p>
          <a:p>
            <a:r>
              <a:rPr lang="en-US" dirty="0">
                <a:solidFill>
                  <a:srgbClr val="0000FF"/>
                </a:solidFill>
              </a:rPr>
              <a:t>Storage/memory</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89</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143000" y="3429000"/>
            <a:ext cx="7226300" cy="3302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6" name="Content Placeholder 6" descr="barcelona-die-photo-color.jpg"/>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619672" y="3861048"/>
            <a:ext cx="1312168" cy="12799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 name="Picture 6" descr="dimm.png"/>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10800000" flipV="1">
            <a:off x="3491880" y="5733256"/>
            <a:ext cx="2304256" cy="549297"/>
          </a:xfrm>
          <a:prstGeom prst="rect">
            <a:avLst/>
          </a:prstGeom>
        </p:spPr>
      </p:pic>
      <p:pic>
        <p:nvPicPr>
          <p:cNvPr id="8" name="Picture 23" descr="http://i.ehow.com/images/a04/ac/qb/format-hard-drive-xp-800X800.jpg"/>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rot="20433856">
            <a:off x="6233024" y="4297936"/>
            <a:ext cx="2124075" cy="21240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Rectangle 8"/>
          <p:cNvSpPr/>
          <p:nvPr/>
        </p:nvSpPr>
        <p:spPr>
          <a:xfrm>
            <a:off x="3798168" y="2852936"/>
            <a:ext cx="8334672" cy="52322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Burks, Goldstein, von Neumann, “</a:t>
            </a:r>
            <a:r>
              <a:rPr kumimoji="0" lang="en-US" sz="1400" b="0" i="0" u="none" strike="noStrike" kern="1200" cap="none" spc="0" normalizeH="0" baseline="0" noProof="0" dirty="0">
                <a:ln>
                  <a:noFill/>
                </a:ln>
                <a:solidFill>
                  <a:srgbClr val="0000FF"/>
                </a:solidFill>
                <a:effectLst/>
                <a:uLnTx/>
                <a:uFillTx/>
                <a:latin typeface="Tahoma"/>
                <a:ea typeface="+mn-ea"/>
                <a:cs typeface="+mn-cs"/>
              </a:rPr>
              <a:t>Preliminary discussion of the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FF"/>
                </a:solidFill>
                <a:effectLst/>
                <a:uLnTx/>
                <a:uFillTx/>
                <a:latin typeface="Tahoma"/>
                <a:ea typeface="+mn-ea"/>
                <a:cs typeface="+mn-cs"/>
              </a:rPr>
              <a:t>logical design of an electronic computing instrument</a:t>
            </a:r>
            <a:r>
              <a:rPr kumimoji="0" lang="en-US" sz="1400" b="0" i="0" u="none" strike="noStrike" kern="1200" cap="none" spc="0" normalizeH="0" baseline="0" noProof="0" dirty="0">
                <a:ln>
                  <a:noFill/>
                </a:ln>
                <a:solidFill>
                  <a:srgbClr val="000000"/>
                </a:solidFill>
                <a:effectLst/>
                <a:uLnTx/>
                <a:uFillTx/>
                <a:latin typeface="Tahoma"/>
                <a:ea typeface="+mn-ea"/>
                <a:cs typeface="+mn-cs"/>
              </a:rPr>
              <a:t>,” 1946.</a:t>
            </a:r>
          </a:p>
        </p:txBody>
      </p:sp>
      <p:pic>
        <p:nvPicPr>
          <p:cNvPr id="11" name="Picture 1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148063" y="152400"/>
            <a:ext cx="3255263" cy="2554836"/>
          </a:xfrm>
          <a:prstGeom prst="rect">
            <a:avLst/>
          </a:prstGeom>
        </p:spPr>
      </p:pic>
      <p:sp>
        <p:nvSpPr>
          <p:cNvPr id="12" name="TextBox 11"/>
          <p:cNvSpPr txBox="1"/>
          <p:nvPr/>
        </p:nvSpPr>
        <p:spPr>
          <a:xfrm>
            <a:off x="103846" y="6630115"/>
            <a:ext cx="5666936"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Tahoma"/>
                <a:ea typeface="+mn-ea"/>
                <a:cs typeface="+mn-cs"/>
              </a:rPr>
              <a:t>Image source: https://lbsitbytes2010.wordpress.com/2013/03/29/john-von-neumann-roll-no-15/</a:t>
            </a:r>
          </a:p>
        </p:txBody>
      </p:sp>
    </p:spTree>
    <p:extLst>
      <p:ext uri="{BB962C8B-B14F-4D97-AF65-F5344CB8AC3E}">
        <p14:creationId xmlns:p14="http://schemas.microsoft.com/office/powerpoint/2010/main" val="3772862399"/>
      </p:ext>
    </p:extLst>
  </p:cSld>
  <p:clrMapOvr>
    <a:masterClrMapping/>
  </p:clrMapOvr>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Today’s Computing Systems</a:t>
            </a:r>
          </a:p>
        </p:txBody>
      </p:sp>
      <p:sp>
        <p:nvSpPr>
          <p:cNvPr id="3" name="Content Placeholder 2"/>
          <p:cNvSpPr>
            <a:spLocks noGrp="1"/>
          </p:cNvSpPr>
          <p:nvPr>
            <p:ph idx="1"/>
          </p:nvPr>
        </p:nvSpPr>
        <p:spPr>
          <a:xfrm>
            <a:off x="228600" y="997527"/>
            <a:ext cx="8915400" cy="5193723"/>
          </a:xfrm>
        </p:spPr>
        <p:txBody>
          <a:bodyPr/>
          <a:lstStyle/>
          <a:p>
            <a:r>
              <a:rPr lang="en-US" dirty="0"/>
              <a:t>Processor centric</a:t>
            </a:r>
          </a:p>
          <a:p>
            <a:endParaRPr lang="en-US" dirty="0">
              <a:solidFill>
                <a:srgbClr val="FF0000"/>
              </a:solidFill>
            </a:endParaRPr>
          </a:p>
          <a:p>
            <a:r>
              <a:rPr lang="en-US" dirty="0">
                <a:solidFill>
                  <a:srgbClr val="FF0000"/>
                </a:solidFill>
              </a:rPr>
              <a:t>All data processed in the processor </a:t>
            </a:r>
            <a:r>
              <a:rPr lang="en-US" dirty="0">
                <a:sym typeface="Wingdings"/>
              </a:rPr>
              <a:t> </a:t>
            </a:r>
            <a:r>
              <a:rPr lang="en-US" dirty="0">
                <a:solidFill>
                  <a:srgbClr val="0000FF"/>
                </a:solidFill>
                <a:sym typeface="Wingdings"/>
              </a:rPr>
              <a:t>at great system cost</a:t>
            </a:r>
            <a:endParaRPr lang="en-US" dirty="0">
              <a:solidFill>
                <a:srgbClr val="0000FF"/>
              </a:solidFill>
            </a:endParaRPr>
          </a:p>
          <a:p>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90</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143000" y="3583384"/>
            <a:ext cx="6669360" cy="304751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 name="AutoShape 25"/>
          <p:cNvSpPr>
            <a:spLocks noChangeArrowheads="1"/>
          </p:cNvSpPr>
          <p:nvPr/>
        </p:nvSpPr>
        <p:spPr bwMode="auto">
          <a:xfrm>
            <a:off x="1331640" y="3933056"/>
            <a:ext cx="1800200" cy="1224136"/>
          </a:xfrm>
          <a:prstGeom prst="roundRect">
            <a:avLst>
              <a:gd name="adj" fmla="val 16667"/>
            </a:avLst>
          </a:prstGeom>
          <a:noFill/>
          <a:ln w="28575">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4197391332"/>
      </p:ext>
    </p:extLst>
  </p:cSld>
  <p:clrMapOvr>
    <a:masterClrMapping/>
  </p:clrMapOvr>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129C9-C5BC-B34A-B25A-0F6966BBE6B6}"/>
              </a:ext>
            </a:extLst>
          </p:cNvPr>
          <p:cNvSpPr>
            <a:spLocks noGrp="1"/>
          </p:cNvSpPr>
          <p:nvPr>
            <p:ph type="title"/>
          </p:nvPr>
        </p:nvSpPr>
        <p:spPr/>
        <p:txBody>
          <a:bodyPr/>
          <a:lstStyle/>
          <a:p>
            <a:r>
              <a:rPr lang="en-US" sz="4400" dirty="0">
                <a:solidFill>
                  <a:srgbClr val="1A5712"/>
                </a:solidFill>
              </a:rPr>
              <a:t>It</a:t>
            </a:r>
            <a:r>
              <a:rPr lang="fr-FR" sz="4400" dirty="0">
                <a:solidFill>
                  <a:srgbClr val="1A5712"/>
                </a:solidFill>
              </a:rPr>
              <a:t>’</a:t>
            </a:r>
            <a:r>
              <a:rPr lang="en-US" sz="4400" dirty="0">
                <a:solidFill>
                  <a:srgbClr val="1A5712"/>
                </a:solidFill>
              </a:rPr>
              <a:t>s the Memory, Stupid!</a:t>
            </a:r>
          </a:p>
        </p:txBody>
      </p:sp>
      <p:sp>
        <p:nvSpPr>
          <p:cNvPr id="3" name="Content Placeholder 2">
            <a:extLst>
              <a:ext uri="{FF2B5EF4-FFF2-40B4-BE49-F238E27FC236}">
                <a16:creationId xmlns:a16="http://schemas.microsoft.com/office/drawing/2014/main" id="{E795C7EF-C03C-8C4A-8FAD-799B8EE3A4AE}"/>
              </a:ext>
            </a:extLst>
          </p:cNvPr>
          <p:cNvSpPr>
            <a:spLocks noGrp="1"/>
          </p:cNvSpPr>
          <p:nvPr>
            <p:ph idx="1"/>
          </p:nvPr>
        </p:nvSpPr>
        <p:spPr>
          <a:xfrm>
            <a:off x="228600" y="997529"/>
            <a:ext cx="8915400" cy="5193723"/>
          </a:xfrm>
        </p:spPr>
        <p:txBody>
          <a:bodyPr/>
          <a:lstStyle/>
          <a:p>
            <a:r>
              <a:rPr lang="en-US" dirty="0"/>
              <a:t>“</a:t>
            </a:r>
            <a:r>
              <a:rPr lang="en-US" sz="2800" b="1" dirty="0">
                <a:solidFill>
                  <a:srgbClr val="0000FF"/>
                </a:solidFill>
              </a:rPr>
              <a:t>It</a:t>
            </a:r>
            <a:r>
              <a:rPr lang="fr-FR" sz="2800" b="1" dirty="0">
                <a:solidFill>
                  <a:srgbClr val="0000FF"/>
                </a:solidFill>
              </a:rPr>
              <a:t>’</a:t>
            </a:r>
            <a:r>
              <a:rPr lang="en-US" sz="2800" b="1" dirty="0">
                <a:solidFill>
                  <a:srgbClr val="0000FF"/>
                </a:solidFill>
              </a:rPr>
              <a:t>s the Memory, Stupid!</a:t>
            </a:r>
            <a:r>
              <a:rPr lang="en-US" dirty="0"/>
              <a:t>” (Richard Sites, MPR, 1996)</a:t>
            </a:r>
          </a:p>
          <a:p>
            <a:endParaRPr lang="en-US" dirty="0"/>
          </a:p>
        </p:txBody>
      </p:sp>
      <p:sp>
        <p:nvSpPr>
          <p:cNvPr id="4" name="Slide Number Placeholder 3">
            <a:extLst>
              <a:ext uri="{FF2B5EF4-FFF2-40B4-BE49-F238E27FC236}">
                <a16:creationId xmlns:a16="http://schemas.microsoft.com/office/drawing/2014/main" id="{A72E6E78-3DDD-9C4C-A5E7-9CE593547FDF}"/>
              </a:ext>
            </a:extLst>
          </p:cNvPr>
          <p:cNvSpPr>
            <a:spLocks noGrp="1"/>
          </p:cNvSpPr>
          <p:nvPr>
            <p:ph type="sldNum" sz="quarter" idx="11"/>
          </p:nvPr>
        </p:nvSpPr>
        <p:spPr/>
        <p:txBody>
          <a:bodyPr/>
          <a:lstStyle/>
          <a:p>
            <a:pPr marL="0" marR="0" lvl="0" indent="0" algn="r" defTabSz="914400" rtl="0" eaLnBrk="0" fontAlgn="auto" latinLnBrk="0" hangingPunct="0">
              <a:lnSpc>
                <a:spcPct val="100000"/>
              </a:lnSpc>
              <a:spcBef>
                <a:spcPts val="0"/>
              </a:spcBef>
              <a:spcAft>
                <a:spcPts val="0"/>
              </a:spcAft>
              <a:buClrTx/>
              <a:buSzTx/>
              <a:buFontTx/>
              <a:buNone/>
              <a:tabLst/>
              <a:defRPr/>
            </a:pPr>
            <a:fld id="{C693BED2-1B18-8744-B8F0-03CBD3594789}"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91</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791728D2-2746-8246-9859-889F4D12822D}"/>
              </a:ext>
            </a:extLst>
          </p:cNvPr>
          <p:cNvPicPr>
            <a:picLocks noChangeAspect="1"/>
          </p:cNvPicPr>
          <p:nvPr/>
        </p:nvPicPr>
        <p:blipFill>
          <a:blip r:embed="rId2"/>
          <a:stretch>
            <a:fillRect/>
          </a:stretch>
        </p:blipFill>
        <p:spPr>
          <a:xfrm>
            <a:off x="1511424" y="1767874"/>
            <a:ext cx="5868888" cy="3173294"/>
          </a:xfrm>
          <a:prstGeom prst="rect">
            <a:avLst/>
          </a:prstGeom>
        </p:spPr>
      </p:pic>
      <p:sp>
        <p:nvSpPr>
          <p:cNvPr id="6" name="TextBox 5">
            <a:extLst>
              <a:ext uri="{FF2B5EF4-FFF2-40B4-BE49-F238E27FC236}">
                <a16:creationId xmlns:a16="http://schemas.microsoft.com/office/drawing/2014/main" id="{C4FFB468-0E15-E34B-ABDB-0D1808EAC96F}"/>
              </a:ext>
            </a:extLst>
          </p:cNvPr>
          <p:cNvSpPr txBox="1"/>
          <p:nvPr/>
        </p:nvSpPr>
        <p:spPr>
          <a:xfrm>
            <a:off x="1699751" y="6516415"/>
            <a:ext cx="5343642"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ahoma"/>
                <a:ea typeface="+mn-ea"/>
                <a:cs typeface="+mn-cs"/>
                <a:hlinkClick r:id="rId3"/>
              </a:rPr>
              <a:t>http://cva.stanford.edu/classes/cs99s/papers/architects_look_to_future.pdf</a:t>
            </a:r>
            <a:r>
              <a:rPr kumimoji="0" lang="en-US" sz="1200" b="0" i="0" u="none" strike="noStrike" kern="1200" cap="none" spc="0" normalizeH="0" baseline="0" noProof="0" dirty="0">
                <a:ln>
                  <a:noFill/>
                </a:ln>
                <a:solidFill>
                  <a:srgbClr val="000000"/>
                </a:solidFill>
                <a:effectLst/>
                <a:uLnTx/>
                <a:uFillTx/>
                <a:latin typeface="Tahoma"/>
                <a:ea typeface="+mn-ea"/>
                <a:cs typeface="+mn-cs"/>
              </a:rPr>
              <a:t> </a:t>
            </a:r>
          </a:p>
        </p:txBody>
      </p:sp>
      <p:pic>
        <p:nvPicPr>
          <p:cNvPr id="7" name="Picture 6">
            <a:extLst>
              <a:ext uri="{FF2B5EF4-FFF2-40B4-BE49-F238E27FC236}">
                <a16:creationId xmlns:a16="http://schemas.microsoft.com/office/drawing/2014/main" id="{15EC73D8-45B5-DC76-9AD1-050AF0ACB06D}"/>
              </a:ext>
            </a:extLst>
          </p:cNvPr>
          <p:cNvPicPr>
            <a:picLocks noChangeAspect="1"/>
          </p:cNvPicPr>
          <p:nvPr/>
        </p:nvPicPr>
        <p:blipFill>
          <a:blip r:embed="rId4"/>
          <a:stretch>
            <a:fillRect/>
          </a:stretch>
        </p:blipFill>
        <p:spPr>
          <a:xfrm>
            <a:off x="1362832" y="5445028"/>
            <a:ext cx="6017480" cy="861660"/>
          </a:xfrm>
          <a:prstGeom prst="rect">
            <a:avLst/>
          </a:prstGeom>
        </p:spPr>
      </p:pic>
    </p:spTree>
    <p:extLst>
      <p:ext uri="{BB962C8B-B14F-4D97-AF65-F5344CB8AC3E}">
        <p14:creationId xmlns:p14="http://schemas.microsoft.com/office/powerpoint/2010/main" val="212292922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Performance Perspective </a:t>
            </a:r>
          </a:p>
        </p:txBody>
      </p:sp>
      <p:pic>
        <p:nvPicPr>
          <p:cNvPr id="10" name="Picture 9"/>
          <p:cNvPicPr>
            <a:picLocks noChangeAspect="1"/>
          </p:cNvPicPr>
          <p:nvPr/>
        </p:nvPicPr>
        <p:blipFill>
          <a:blip r:embed="rId2"/>
          <a:stretch>
            <a:fillRect/>
          </a:stretch>
        </p:blipFill>
        <p:spPr>
          <a:xfrm>
            <a:off x="203200" y="1268760"/>
            <a:ext cx="8724900" cy="4775200"/>
          </a:xfrm>
          <a:prstGeom prst="rect">
            <a:avLst/>
          </a:prstGeom>
        </p:spPr>
      </p:pic>
      <p:sp>
        <p:nvSpPr>
          <p:cNvPr id="6" name="AutoShape 25"/>
          <p:cNvSpPr>
            <a:spLocks noChangeArrowheads="1"/>
          </p:cNvSpPr>
          <p:nvPr/>
        </p:nvSpPr>
        <p:spPr bwMode="auto">
          <a:xfrm>
            <a:off x="2123728" y="3212976"/>
            <a:ext cx="2016224" cy="2304256"/>
          </a:xfrm>
          <a:prstGeom prst="roundRect">
            <a:avLst>
              <a:gd name="adj" fmla="val 16667"/>
            </a:avLst>
          </a:prstGeom>
          <a:noFill/>
          <a:ln w="88900">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8" name="TextBox 7"/>
          <p:cNvSpPr txBox="1"/>
          <p:nvPr/>
        </p:nvSpPr>
        <p:spPr>
          <a:xfrm>
            <a:off x="107504" y="6496146"/>
            <a:ext cx="8871173" cy="28469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000000"/>
                </a:solidFill>
                <a:effectLst/>
                <a:uLnTx/>
                <a:uFillTx/>
                <a:latin typeface="Tahoma"/>
                <a:ea typeface="+mn-ea"/>
                <a:cs typeface="+mn-cs"/>
              </a:rPr>
              <a:t>Mutlu+, “</a:t>
            </a:r>
            <a:r>
              <a:rPr kumimoji="0" lang="en-US" sz="1250" b="0" i="0" u="none" strike="noStrike" kern="1200" cap="none" spc="0" normalizeH="0" baseline="0" noProof="0" dirty="0">
                <a:ln>
                  <a:noFill/>
                </a:ln>
                <a:solidFill>
                  <a:srgbClr val="0000FF"/>
                </a:solidFill>
                <a:effectLst/>
                <a:uLnTx/>
                <a:uFillTx/>
                <a:latin typeface="Tahoma"/>
                <a:ea typeface="+mn-ea"/>
                <a:cs typeface="+mn-cs"/>
              </a:rPr>
              <a:t>Runahead Execution: An Alternative to Very Large Instruction Windows for Out-of-Order Processors</a:t>
            </a:r>
            <a:r>
              <a:rPr kumimoji="0" lang="en-US" sz="1250" b="0" i="0" u="none" strike="noStrike" kern="1200" cap="none" spc="0" normalizeH="0" baseline="0" noProof="0" dirty="0">
                <a:ln>
                  <a:noFill/>
                </a:ln>
                <a:solidFill>
                  <a:srgbClr val="000000"/>
                </a:solidFill>
                <a:effectLst/>
                <a:uLnTx/>
                <a:uFillTx/>
                <a:latin typeface="Tahoma"/>
                <a:ea typeface="+mn-ea"/>
                <a:cs typeface="+mn-cs"/>
              </a:rPr>
              <a:t>,” HPCA 2003.</a:t>
            </a:r>
          </a:p>
        </p:txBody>
      </p:sp>
    </p:spTree>
    <p:extLst>
      <p:ext uri="{BB962C8B-B14F-4D97-AF65-F5344CB8AC3E}">
        <p14:creationId xmlns:p14="http://schemas.microsoft.com/office/powerpoint/2010/main" val="70247596"/>
      </p:ext>
    </p:extLst>
  </p:cSld>
  <p:clrMapOvr>
    <a:masterClrMapping/>
  </p:clrMapOvr>
  <p:transition/>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a:t>The Performance Perspective</a:t>
            </a:r>
          </a:p>
        </p:txBody>
      </p:sp>
      <p:sp>
        <p:nvSpPr>
          <p:cNvPr id="3" name="Content Placeholder 2"/>
          <p:cNvSpPr>
            <a:spLocks noGrp="1"/>
          </p:cNvSpPr>
          <p:nvPr>
            <p:ph idx="1"/>
          </p:nvPr>
        </p:nvSpPr>
        <p:spPr>
          <a:xfrm>
            <a:off x="228600" y="997529"/>
            <a:ext cx="8915400" cy="5193723"/>
          </a:xfrm>
        </p:spPr>
        <p:txBody>
          <a:bodyPr/>
          <a:lstStyle/>
          <a:p>
            <a:r>
              <a:rPr lang="en-US" sz="1800" dirty="0"/>
              <a:t>Onur Mutlu, Jared Stark, Chris Wilkerson, and Yale N. </a:t>
            </a:r>
            <a:r>
              <a:rPr lang="en-US" sz="1800" dirty="0" err="1"/>
              <a:t>Patt</a:t>
            </a:r>
            <a:r>
              <a:rPr lang="en-US" sz="1800" dirty="0"/>
              <a:t>, </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"Runahead Execution: An Alternative to Very Large Instruction Windows for Out-of-order Processors"</a:t>
            </a:r>
            <a:br>
              <a:rPr lang="en-US" sz="1800" dirty="0">
                <a:solidFill>
                  <a:srgbClr val="0432FF"/>
                </a:solidFill>
              </a:rPr>
            </a:br>
            <a:r>
              <a:rPr lang="en-US" sz="1800" i="1" dirty="0"/>
              <a:t>Proceedings of the </a:t>
            </a:r>
            <a:r>
              <a:rPr lang="en-US" sz="1800" i="1" dirty="0">
                <a:hlinkClick r:id="rId3"/>
              </a:rPr>
              <a:t>9th International Symposium on High-Performance Computer Architecture</a:t>
            </a:r>
            <a:r>
              <a:rPr lang="en-US" sz="1800" i="1" dirty="0"/>
              <a:t> (</a:t>
            </a:r>
            <a:r>
              <a:rPr lang="en-US" sz="1800" b="1" i="1" dirty="0"/>
              <a:t>HPCA</a:t>
            </a:r>
            <a:r>
              <a:rPr lang="en-US" sz="1800" i="1" dirty="0"/>
              <a:t>)</a:t>
            </a:r>
            <a:r>
              <a:rPr lang="en-US" sz="1800" dirty="0"/>
              <a:t>, pages 129-140, Anaheim, CA, February 2003. </a:t>
            </a:r>
            <a:r>
              <a:rPr lang="en-US" sz="1800" dirty="0">
                <a:hlinkClick r:id="rId4"/>
              </a:rPr>
              <a:t>Slides (pdf)</a:t>
            </a:r>
            <a:r>
              <a:rPr lang="en-US" sz="1800" dirty="0"/>
              <a:t> </a:t>
            </a:r>
            <a:r>
              <a:rPr lang="en-US" sz="1800" b="1" i="1" dirty="0"/>
              <a:t> </a:t>
            </a:r>
          </a:p>
          <a:p>
            <a:pPr marL="327025" lvl="1" indent="0">
              <a:buNone/>
            </a:pPr>
            <a:r>
              <a:rPr lang="en-US" sz="1600" b="1" i="1" dirty="0">
                <a:solidFill>
                  <a:srgbClr val="FF0000"/>
                </a:solidFill>
              </a:rPr>
              <a:t>One of the 15 computer arch. papers of 2003 selected as Top Picks by IEEE Micro.</a:t>
            </a:r>
            <a:br>
              <a:rPr lang="en-US" sz="1600" dirty="0">
                <a:solidFill>
                  <a:srgbClr val="FF0000"/>
                </a:solidFill>
              </a:rPr>
            </a:br>
            <a:r>
              <a:rPr lang="en-US" sz="1600" b="1" i="1" dirty="0">
                <a:solidFill>
                  <a:srgbClr val="FF0000"/>
                </a:solidFill>
              </a:rPr>
              <a:t>HPCA Test of Time Award (awarded in 2021).</a:t>
            </a:r>
            <a:endParaRPr lang="en-US" sz="1600" dirty="0">
              <a:solidFill>
                <a:srgbClr val="FF0000"/>
              </a:solidFill>
            </a:endParaRPr>
          </a:p>
          <a:p>
            <a:pPr marL="0" indent="0">
              <a:buNone/>
            </a:pPr>
            <a:br>
              <a:rPr lang="en-US" sz="1800" dirty="0"/>
            </a:br>
            <a:endParaRPr lang="en-US" sz="1800" dirty="0"/>
          </a:p>
          <a:p>
            <a:endParaRPr lang="en-US" sz="2200" dirty="0"/>
          </a:p>
        </p:txBody>
      </p:sp>
      <p:sp>
        <p:nvSpPr>
          <p:cNvPr id="4" name="Slide Number Placeholder 3"/>
          <p:cNvSpPr>
            <a:spLocks noGrp="1"/>
          </p:cNvSpPr>
          <p:nvPr>
            <p:ph type="sldNum" sz="quarter" idx="11"/>
          </p:nvPr>
        </p:nvSpPr>
        <p:spPr/>
        <p:txBody>
          <a:bodyPr/>
          <a:lstStyle/>
          <a:p>
            <a:pPr marL="0" marR="0" lvl="0" indent="0" algn="r" defTabSz="914400" rtl="0" eaLnBrk="0" fontAlgn="auto" latinLnBrk="0" hangingPunct="0">
              <a:lnSpc>
                <a:spcPct val="100000"/>
              </a:lnSpc>
              <a:spcBef>
                <a:spcPts val="0"/>
              </a:spcBef>
              <a:spcAft>
                <a:spcPts val="0"/>
              </a:spcAft>
              <a:buClrTx/>
              <a:buSzTx/>
              <a:buFontTx/>
              <a:buNone/>
              <a:tabLst/>
              <a:defRPr/>
            </a:pPr>
            <a:fld id="{C693BED2-1B18-8744-B8F0-03CBD3594789}" type="slidenum">
              <a:rPr kumimoji="0" lang="en-US" altLang="en-US" sz="1600" b="0" i="0" u="none" strike="noStrike" kern="1200" cap="none" spc="0" normalizeH="0" baseline="0" noProof="0">
                <a:ln>
                  <a:noFill/>
                </a:ln>
                <a:solidFill>
                  <a:srgbClr val="000000"/>
                </a:solidFill>
                <a:effectLst/>
                <a:uLnTx/>
                <a:uFillTx/>
                <a:latin typeface="Garamond"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93</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6" name="Picture 5"/>
          <p:cNvPicPr>
            <a:picLocks noChangeAspect="1"/>
          </p:cNvPicPr>
          <p:nvPr/>
        </p:nvPicPr>
        <p:blipFill>
          <a:blip r:embed="rId5"/>
          <a:stretch>
            <a:fillRect/>
          </a:stretch>
        </p:blipFill>
        <p:spPr>
          <a:xfrm>
            <a:off x="0" y="3828774"/>
            <a:ext cx="9144000" cy="2495826"/>
          </a:xfrm>
          <a:prstGeom prst="rect">
            <a:avLst/>
          </a:prstGeom>
        </p:spPr>
      </p:pic>
    </p:spTree>
    <p:extLst>
      <p:ext uri="{BB962C8B-B14F-4D97-AF65-F5344CB8AC3E}">
        <p14:creationId xmlns:p14="http://schemas.microsoft.com/office/powerpoint/2010/main" val="542891243"/>
      </p:ext>
    </p:extLst>
  </p:cSld>
  <p:clrMapOvr>
    <a:masterClrMapping/>
  </p:clrMapOvr>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Performance Perspective (Today)</a:t>
            </a:r>
          </a:p>
        </p:txBody>
      </p:sp>
      <p:sp>
        <p:nvSpPr>
          <p:cNvPr id="3" name="Content Placeholder 2"/>
          <p:cNvSpPr>
            <a:spLocks noGrp="1"/>
          </p:cNvSpPr>
          <p:nvPr>
            <p:ph idx="1"/>
          </p:nvPr>
        </p:nvSpPr>
        <p:spPr/>
        <p:txBody>
          <a:bodyPr/>
          <a:lstStyle/>
          <a:p>
            <a:r>
              <a:rPr lang="en-US" dirty="0"/>
              <a:t>All of Google’s Data Center Workloads (2015):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a:stretch>
            <a:fillRect/>
          </a:stretch>
        </p:blipFill>
        <p:spPr>
          <a:xfrm>
            <a:off x="971600" y="1618579"/>
            <a:ext cx="6984776" cy="4821475"/>
          </a:xfrm>
          <a:prstGeom prst="rect">
            <a:avLst/>
          </a:prstGeom>
        </p:spPr>
      </p:pic>
      <p:sp>
        <p:nvSpPr>
          <p:cNvPr id="6" name="AutoShape 25"/>
          <p:cNvSpPr>
            <a:spLocks noChangeArrowheads="1"/>
          </p:cNvSpPr>
          <p:nvPr/>
        </p:nvSpPr>
        <p:spPr bwMode="auto">
          <a:xfrm>
            <a:off x="3779912" y="2442260"/>
            <a:ext cx="3096344" cy="2304256"/>
          </a:xfrm>
          <a:prstGeom prst="roundRect">
            <a:avLst>
              <a:gd name="adj" fmla="val 16667"/>
            </a:avLst>
          </a:prstGeom>
          <a:noFill/>
          <a:ln w="88900">
            <a:solidFill>
              <a:srgbClr val="0000FF"/>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7" name="TextBox 6"/>
          <p:cNvSpPr txBox="1"/>
          <p:nvPr/>
        </p:nvSpPr>
        <p:spPr>
          <a:xfrm>
            <a:off x="2339752" y="6528683"/>
            <a:ext cx="4516749" cy="28469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err="1">
                <a:ln>
                  <a:noFill/>
                </a:ln>
                <a:solidFill>
                  <a:srgbClr val="000000"/>
                </a:solidFill>
                <a:effectLst/>
                <a:uLnTx/>
                <a:uFillTx/>
                <a:latin typeface="Tahoma"/>
                <a:ea typeface="+mn-ea"/>
                <a:cs typeface="+mn-cs"/>
              </a:rPr>
              <a:t>Kanev</a:t>
            </a:r>
            <a:r>
              <a:rPr kumimoji="0" lang="en-US" sz="1250" b="0" i="0" u="none" strike="noStrike" kern="1200" cap="none" spc="0" normalizeH="0" baseline="0" noProof="0" dirty="0">
                <a:ln>
                  <a:noFill/>
                </a:ln>
                <a:solidFill>
                  <a:srgbClr val="000000"/>
                </a:solidFill>
                <a:effectLst/>
                <a:uLnTx/>
                <a:uFillTx/>
                <a:latin typeface="Tahoma"/>
                <a:ea typeface="+mn-ea"/>
                <a:cs typeface="+mn-cs"/>
              </a:rPr>
              <a:t>+, “</a:t>
            </a:r>
            <a:r>
              <a:rPr kumimoji="0" lang="en-US" sz="1250" b="0" i="0" u="none" strike="noStrike" kern="1200" cap="none" spc="0" normalizeH="0" baseline="0" noProof="0" dirty="0">
                <a:ln>
                  <a:noFill/>
                </a:ln>
                <a:solidFill>
                  <a:srgbClr val="0000FF"/>
                </a:solidFill>
                <a:effectLst/>
                <a:uLnTx/>
                <a:uFillTx/>
                <a:latin typeface="Tahoma"/>
                <a:ea typeface="+mn-ea"/>
                <a:cs typeface="+mn-cs"/>
              </a:rPr>
              <a:t>Profiling a Warehouse-Scale Computer</a:t>
            </a:r>
            <a:r>
              <a:rPr kumimoji="0" lang="en-US" sz="125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245004581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Performance Perspective (Today)</a:t>
            </a:r>
          </a:p>
        </p:txBody>
      </p:sp>
      <p:sp>
        <p:nvSpPr>
          <p:cNvPr id="3" name="Content Placeholder 2"/>
          <p:cNvSpPr>
            <a:spLocks noGrp="1"/>
          </p:cNvSpPr>
          <p:nvPr>
            <p:ph idx="1"/>
          </p:nvPr>
        </p:nvSpPr>
        <p:spPr/>
        <p:txBody>
          <a:bodyPr/>
          <a:lstStyle/>
          <a:p>
            <a:r>
              <a:rPr lang="en-US" dirty="0"/>
              <a:t>All of Google’s Data Center Workloads (2015):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95</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7" name="TextBox 6"/>
          <p:cNvSpPr txBox="1"/>
          <p:nvPr/>
        </p:nvSpPr>
        <p:spPr>
          <a:xfrm>
            <a:off x="2339752" y="6528683"/>
            <a:ext cx="4516749" cy="28469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50" b="0" i="0" u="none" strike="noStrike" kern="1200" cap="none" spc="0" normalizeH="0" baseline="0" noProof="0" dirty="0" err="1">
                <a:ln>
                  <a:noFill/>
                </a:ln>
                <a:solidFill>
                  <a:srgbClr val="000000"/>
                </a:solidFill>
                <a:effectLst/>
                <a:uLnTx/>
                <a:uFillTx/>
                <a:latin typeface="Tahoma"/>
                <a:ea typeface="+mn-ea"/>
                <a:cs typeface="+mn-cs"/>
              </a:rPr>
              <a:t>Kanev</a:t>
            </a:r>
            <a:r>
              <a:rPr kumimoji="0" lang="en-US" sz="1250" b="0" i="0" u="none" strike="noStrike" kern="1200" cap="none" spc="0" normalizeH="0" baseline="0" noProof="0" dirty="0">
                <a:ln>
                  <a:noFill/>
                </a:ln>
                <a:solidFill>
                  <a:srgbClr val="000000"/>
                </a:solidFill>
                <a:effectLst/>
                <a:uLnTx/>
                <a:uFillTx/>
                <a:latin typeface="Tahoma"/>
                <a:ea typeface="+mn-ea"/>
                <a:cs typeface="+mn-cs"/>
              </a:rPr>
              <a:t>+, “</a:t>
            </a:r>
            <a:r>
              <a:rPr kumimoji="0" lang="en-US" sz="1250" b="0" i="0" u="none" strike="noStrike" kern="1200" cap="none" spc="0" normalizeH="0" baseline="0" noProof="0" dirty="0">
                <a:ln>
                  <a:noFill/>
                </a:ln>
                <a:solidFill>
                  <a:srgbClr val="0000FF"/>
                </a:solidFill>
                <a:effectLst/>
                <a:uLnTx/>
                <a:uFillTx/>
                <a:latin typeface="Tahoma"/>
                <a:ea typeface="+mn-ea"/>
                <a:cs typeface="+mn-cs"/>
              </a:rPr>
              <a:t>Profiling a Warehouse-Scale Computer</a:t>
            </a:r>
            <a:r>
              <a:rPr kumimoji="0" lang="en-US" sz="1250" b="0" i="0" u="none" strike="noStrike" kern="1200" cap="none" spc="0" normalizeH="0" baseline="0" noProof="0" dirty="0">
                <a:ln>
                  <a:noFill/>
                </a:ln>
                <a:solidFill>
                  <a:srgbClr val="000000"/>
                </a:solidFill>
                <a:effectLst/>
                <a:uLnTx/>
                <a:uFillTx/>
                <a:latin typeface="Tahoma"/>
                <a:ea typeface="+mn-ea"/>
                <a:cs typeface="+mn-cs"/>
              </a:rPr>
              <a:t>,” ISCA 2015.</a:t>
            </a:r>
          </a:p>
        </p:txBody>
      </p:sp>
      <p:pic>
        <p:nvPicPr>
          <p:cNvPr id="8" name="Picture 7"/>
          <p:cNvPicPr>
            <a:picLocks noChangeAspect="1"/>
          </p:cNvPicPr>
          <p:nvPr/>
        </p:nvPicPr>
        <p:blipFill>
          <a:blip r:embed="rId2"/>
          <a:stretch>
            <a:fillRect/>
          </a:stretch>
        </p:blipFill>
        <p:spPr>
          <a:xfrm>
            <a:off x="179511" y="1732974"/>
            <a:ext cx="8581113" cy="4360322"/>
          </a:xfrm>
          <a:prstGeom prst="rect">
            <a:avLst/>
          </a:prstGeom>
        </p:spPr>
      </p:pic>
    </p:spTree>
    <p:extLst>
      <p:ext uri="{BB962C8B-B14F-4D97-AF65-F5344CB8AC3E}">
        <p14:creationId xmlns:p14="http://schemas.microsoft.com/office/powerpoint/2010/main" val="3298148118"/>
      </p:ext>
    </p:extLst>
  </p:cSld>
  <p:clrMapOvr>
    <a:masterClrMapping/>
  </p:clrMapOvr>
  <p:transition/>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Perils of Processor-Centric Design</a:t>
            </a:r>
          </a:p>
        </p:txBody>
      </p:sp>
      <p:sp>
        <p:nvSpPr>
          <p:cNvPr id="3" name="Content Placeholder 2"/>
          <p:cNvSpPr>
            <a:spLocks noGrp="1"/>
          </p:cNvSpPr>
          <p:nvPr>
            <p:ph idx="1"/>
          </p:nvPr>
        </p:nvSpPr>
        <p:spPr>
          <a:xfrm>
            <a:off x="228600" y="683549"/>
            <a:ext cx="8915400" cy="5193723"/>
          </a:xfrm>
        </p:spPr>
        <p:txBody>
          <a:bodyPr/>
          <a:lstStyle/>
          <a:p>
            <a:endParaRPr lang="en-US" dirty="0">
              <a:solidFill>
                <a:srgbClr val="FF0000"/>
              </a:solidFill>
            </a:endParaRPr>
          </a:p>
          <a:p>
            <a:r>
              <a:rPr lang="en-US" dirty="0">
                <a:solidFill>
                  <a:srgbClr val="FF0000"/>
                </a:solidFill>
              </a:rPr>
              <a:t>Grossly-imbalanced systems</a:t>
            </a:r>
          </a:p>
          <a:p>
            <a:pPr lvl="1"/>
            <a:r>
              <a:rPr lang="en-US" dirty="0"/>
              <a:t>Processing done only in </a:t>
            </a:r>
            <a:r>
              <a:rPr lang="en-US" b="1" dirty="0"/>
              <a:t>one</a:t>
            </a:r>
            <a:r>
              <a:rPr lang="en-US" dirty="0"/>
              <a:t> </a:t>
            </a:r>
            <a:r>
              <a:rPr lang="en-US" b="1" dirty="0"/>
              <a:t>place</a:t>
            </a:r>
          </a:p>
          <a:p>
            <a:pPr lvl="1"/>
            <a:r>
              <a:rPr lang="en-US" dirty="0"/>
              <a:t>All else just stores and moves data: </a:t>
            </a:r>
            <a:r>
              <a:rPr lang="en-US" b="1" dirty="0"/>
              <a:t>data moves a lot</a:t>
            </a:r>
          </a:p>
          <a:p>
            <a:pPr marL="344487" lvl="1" indent="0">
              <a:buNone/>
            </a:pPr>
            <a:r>
              <a:rPr lang="en-US" dirty="0">
                <a:solidFill>
                  <a:srgbClr val="0000FF"/>
                </a:solidFill>
                <a:sym typeface="Wingdings"/>
              </a:rPr>
              <a:t> Energy inefficient </a:t>
            </a:r>
          </a:p>
          <a:p>
            <a:pPr marL="344487" lvl="1" indent="0">
              <a:buNone/>
            </a:pPr>
            <a:r>
              <a:rPr lang="en-US" dirty="0">
                <a:solidFill>
                  <a:srgbClr val="0000FF"/>
                </a:solidFill>
                <a:sym typeface="Wingdings"/>
              </a:rPr>
              <a:t> Low performance</a:t>
            </a:r>
          </a:p>
          <a:p>
            <a:pPr marL="344487" lvl="1" indent="0">
              <a:buNone/>
            </a:pPr>
            <a:r>
              <a:rPr lang="en-US" dirty="0">
                <a:solidFill>
                  <a:srgbClr val="0000FF"/>
                </a:solidFill>
                <a:sym typeface="Wingdings"/>
              </a:rPr>
              <a:t> Complex</a:t>
            </a:r>
            <a:endParaRPr lang="en-US" dirty="0">
              <a:solidFill>
                <a:srgbClr val="0000FF"/>
              </a:solidFill>
            </a:endParaRPr>
          </a:p>
          <a:p>
            <a:pPr marL="0" indent="0">
              <a:buNone/>
            </a:pPr>
            <a:endParaRPr lang="en-US" dirty="0">
              <a:solidFill>
                <a:srgbClr val="FF0000"/>
              </a:solidFill>
            </a:endParaRPr>
          </a:p>
          <a:p>
            <a:r>
              <a:rPr lang="en-US" dirty="0">
                <a:solidFill>
                  <a:srgbClr val="FF0000"/>
                </a:solidFill>
              </a:rPr>
              <a:t>Overly complex and bloated processor (and accelerators)</a:t>
            </a:r>
          </a:p>
          <a:p>
            <a:pPr lvl="1"/>
            <a:r>
              <a:rPr lang="en-US" dirty="0"/>
              <a:t>To tolerate data access from memory</a:t>
            </a:r>
          </a:p>
          <a:p>
            <a:pPr lvl="1"/>
            <a:r>
              <a:rPr lang="en-US" dirty="0"/>
              <a:t>Complex hierarchies and mechanisms </a:t>
            </a:r>
          </a:p>
          <a:p>
            <a:pPr marL="344487" lvl="1" indent="0">
              <a:buNone/>
            </a:pPr>
            <a:r>
              <a:rPr lang="en-US" dirty="0">
                <a:solidFill>
                  <a:srgbClr val="0000FF"/>
                </a:solidFill>
                <a:sym typeface="Wingdings"/>
              </a:rPr>
              <a:t> Energy inefficient </a:t>
            </a:r>
          </a:p>
          <a:p>
            <a:pPr marL="344487" lvl="1" indent="0">
              <a:buNone/>
            </a:pPr>
            <a:r>
              <a:rPr lang="en-US" dirty="0">
                <a:solidFill>
                  <a:srgbClr val="0000FF"/>
                </a:solidFill>
                <a:sym typeface="Wingdings"/>
              </a:rPr>
              <a:t> Low performance</a:t>
            </a:r>
          </a:p>
          <a:p>
            <a:pPr marL="344487" lvl="1" indent="0">
              <a:buNone/>
            </a:pPr>
            <a:r>
              <a:rPr lang="en-US" dirty="0">
                <a:solidFill>
                  <a:srgbClr val="0000FF"/>
                </a:solidFill>
                <a:sym typeface="Wingdings"/>
              </a:rPr>
              <a:t> Complex</a:t>
            </a:r>
            <a:endParaRPr lang="en-US" dirty="0">
              <a:solidFill>
                <a:srgbClr val="0000FF"/>
              </a:solidFill>
            </a:endParaRPr>
          </a:p>
          <a:p>
            <a:pPr lvl="1"/>
            <a:endParaRPr lang="en-US" dirty="0"/>
          </a:p>
          <a:p>
            <a:pPr lvl="1"/>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3167686934"/>
      </p:ext>
    </p:extLst>
  </p:cSld>
  <p:clrMapOvr>
    <a:masterClrMapping/>
  </p:clrMapOvr>
  <p:transition/>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Perils of Processor-Centric Design</a:t>
            </a:r>
          </a:p>
        </p:txBody>
      </p:sp>
      <p:sp>
        <p:nvSpPr>
          <p:cNvPr id="3" name="Content Placeholder 2"/>
          <p:cNvSpPr>
            <a:spLocks noGrp="1"/>
          </p:cNvSpPr>
          <p:nvPr>
            <p:ph idx="1"/>
          </p:nvPr>
        </p:nvSpPr>
        <p:spPr>
          <a:xfrm>
            <a:off x="228600" y="899573"/>
            <a:ext cx="8610600" cy="5193723"/>
          </a:xfrm>
        </p:spPr>
        <p:txBody>
          <a:bodyPr/>
          <a:lstStyle/>
          <a:p>
            <a:endParaRPr lang="en-US"/>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97</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6" name="Picture 5" descr="many-core3.eps"/>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0" y="954782"/>
            <a:ext cx="6146800" cy="4953000"/>
          </a:xfrm>
          <a:prstGeom prst="rect">
            <a:avLst/>
          </a:prstGeom>
          <a:noFill/>
          <a:ln w="9525">
            <a:noFill/>
            <a:miter lim="800000"/>
            <a:headEnd/>
            <a:tailEnd/>
          </a:ln>
        </p:spPr>
      </p:pic>
      <p:pic>
        <p:nvPicPr>
          <p:cNvPr id="7" name="Picture 23" descr="http://i.ehow.com/images/a04/ac/qb/format-hard-drive-xp-800X800.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rot="20433856">
            <a:off x="6691556" y="2327775"/>
            <a:ext cx="2124075" cy="21240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 name="Line 21"/>
          <p:cNvSpPr>
            <a:spLocks noChangeShapeType="1"/>
          </p:cNvSpPr>
          <p:nvPr/>
        </p:nvSpPr>
        <p:spPr bwMode="auto">
          <a:xfrm>
            <a:off x="6080368" y="3372350"/>
            <a:ext cx="1044575" cy="0"/>
          </a:xfrm>
          <a:prstGeom prst="line">
            <a:avLst/>
          </a:prstGeom>
          <a:noFill/>
          <a:ln w="38100">
            <a:solidFill>
              <a:srgbClr val="993300"/>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5" name="TextBox 4"/>
          <p:cNvSpPr txBox="1"/>
          <p:nvPr/>
        </p:nvSpPr>
        <p:spPr>
          <a:xfrm>
            <a:off x="611560" y="6021288"/>
            <a:ext cx="781195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0000"/>
                </a:solidFill>
                <a:effectLst/>
                <a:uLnTx/>
                <a:uFillTx/>
                <a:latin typeface="Tahoma"/>
                <a:ea typeface="+mn-ea"/>
                <a:cs typeface="+mn-cs"/>
              </a:rPr>
              <a:t>Most of the system is dedicated to storing and moving data </a:t>
            </a:r>
          </a:p>
        </p:txBody>
      </p:sp>
      <p:sp>
        <p:nvSpPr>
          <p:cNvPr id="10" name="TextBox 9">
            <a:extLst>
              <a:ext uri="{FF2B5EF4-FFF2-40B4-BE49-F238E27FC236}">
                <a16:creationId xmlns:a16="http://schemas.microsoft.com/office/drawing/2014/main" id="{6CFFCC99-3452-BA49-AB68-C679680D9811}"/>
              </a:ext>
            </a:extLst>
          </p:cNvPr>
          <p:cNvSpPr txBox="1"/>
          <p:nvPr/>
        </p:nvSpPr>
        <p:spPr>
          <a:xfrm>
            <a:off x="1599443" y="6457890"/>
            <a:ext cx="586891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FF"/>
                </a:solidFill>
                <a:effectLst/>
                <a:uLnTx/>
                <a:uFillTx/>
                <a:latin typeface="Tahoma"/>
                <a:ea typeface="+mn-ea"/>
                <a:cs typeface="+mn-cs"/>
              </a:rPr>
              <a:t>Yet,</a:t>
            </a:r>
            <a:r>
              <a:rPr kumimoji="0" lang="en-US" sz="2000" b="1" i="0" u="none" strike="noStrike" kern="1200" cap="none" spc="0" normalizeH="0" noProof="0" dirty="0">
                <a:ln>
                  <a:noFill/>
                </a:ln>
                <a:solidFill>
                  <a:srgbClr val="0000FF"/>
                </a:solidFill>
                <a:effectLst/>
                <a:uLnTx/>
                <a:uFillTx/>
                <a:latin typeface="Tahoma"/>
                <a:ea typeface="+mn-ea"/>
                <a:cs typeface="+mn-cs"/>
              </a:rPr>
              <a:t> system is still bottlenecked by memory</a:t>
            </a:r>
            <a:endParaRPr kumimoji="0" lang="en-US" sz="20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127061812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7" name="Title 1"/>
          <p:cNvSpPr>
            <a:spLocks noGrp="1"/>
          </p:cNvSpPr>
          <p:nvPr>
            <p:ph type="title"/>
          </p:nvPr>
        </p:nvSpPr>
        <p:spPr>
          <a:xfrm>
            <a:off x="228600" y="152400"/>
            <a:ext cx="8915400" cy="1066800"/>
          </a:xfrm>
        </p:spPr>
        <p:txBody>
          <a:bodyPr/>
          <a:lstStyle/>
          <a:p>
            <a:r>
              <a:rPr lang="en-US" dirty="0">
                <a:latin typeface="Garamond" charset="0"/>
                <a:ea typeface="ＭＳ Ｐゴシック" charset="0"/>
                <a:cs typeface="ＭＳ Ｐゴシック" charset="0"/>
              </a:rPr>
              <a:t>The Energy Perspective</a:t>
            </a:r>
          </a:p>
        </p:txBody>
      </p:sp>
      <p:sp>
        <p:nvSpPr>
          <p:cNvPr id="270338"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378AE50-A064-BF4D-97C5-B7B9F4FAAF31}"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98</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533400" y="1016000"/>
            <a:ext cx="8113713" cy="5308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 name="TextBox 5"/>
          <p:cNvSpPr txBox="1">
            <a:spLocks noChangeArrowheads="1"/>
          </p:cNvSpPr>
          <p:nvPr/>
        </p:nvSpPr>
        <p:spPr bwMode="auto">
          <a:xfrm>
            <a:off x="6826250" y="1524000"/>
            <a:ext cx="2012950" cy="3079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rial" charset="0"/>
                <a:ea typeface="ＭＳ Ｐゴシック" charset="0"/>
              </a:rPr>
              <a:t>Dally, HiPEAC 2015</a:t>
            </a:r>
          </a:p>
        </p:txBody>
      </p:sp>
      <p:sp>
        <p:nvSpPr>
          <p:cNvPr id="7" name="AutoShape 25"/>
          <p:cNvSpPr>
            <a:spLocks noChangeArrowheads="1"/>
          </p:cNvSpPr>
          <p:nvPr/>
        </p:nvSpPr>
        <p:spPr bwMode="auto">
          <a:xfrm>
            <a:off x="971600" y="2420888"/>
            <a:ext cx="2160240" cy="648071"/>
          </a:xfrm>
          <a:prstGeom prst="roundRect">
            <a:avLst>
              <a:gd name="adj" fmla="val 16667"/>
            </a:avLst>
          </a:prstGeom>
          <a:noFill/>
          <a:ln w="63500">
            <a:solidFill>
              <a:schemeClr val="tx2">
                <a:lumMod val="60000"/>
                <a:lumOff val="40000"/>
              </a:schemeClr>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8" name="AutoShape 25"/>
          <p:cNvSpPr>
            <a:spLocks noChangeArrowheads="1"/>
          </p:cNvSpPr>
          <p:nvPr/>
        </p:nvSpPr>
        <p:spPr bwMode="auto">
          <a:xfrm>
            <a:off x="5724128" y="2492896"/>
            <a:ext cx="2160240" cy="648071"/>
          </a:xfrm>
          <a:prstGeom prst="roundRect">
            <a:avLst>
              <a:gd name="adj" fmla="val 16667"/>
            </a:avLst>
          </a:prstGeom>
          <a:noFill/>
          <a:ln w="63500">
            <a:solidFill>
              <a:srgbClr val="FF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320822064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8" grpId="0" animBg="1"/>
    </p:bld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7" name="Title 1"/>
          <p:cNvSpPr>
            <a:spLocks noGrp="1"/>
          </p:cNvSpPr>
          <p:nvPr>
            <p:ph type="title"/>
          </p:nvPr>
        </p:nvSpPr>
        <p:spPr>
          <a:xfrm>
            <a:off x="228600" y="152400"/>
            <a:ext cx="8915400" cy="1066800"/>
          </a:xfrm>
        </p:spPr>
        <p:txBody>
          <a:bodyPr/>
          <a:lstStyle/>
          <a:p>
            <a:r>
              <a:rPr lang="en-US" dirty="0">
                <a:latin typeface="Garamond" charset="0"/>
                <a:ea typeface="ＭＳ Ｐゴシック" charset="0"/>
                <a:cs typeface="ＭＳ Ｐゴシック" charset="0"/>
              </a:rPr>
              <a:t>Data Movement vs. Computation Energy</a:t>
            </a:r>
          </a:p>
        </p:txBody>
      </p:sp>
      <p:sp>
        <p:nvSpPr>
          <p:cNvPr id="270338"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378AE50-A064-BF4D-97C5-B7B9F4FAAF31}"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99</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533400" y="1016000"/>
            <a:ext cx="8113713" cy="530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 name="TextBox 5"/>
          <p:cNvSpPr txBox="1">
            <a:spLocks noChangeArrowheads="1"/>
          </p:cNvSpPr>
          <p:nvPr/>
        </p:nvSpPr>
        <p:spPr bwMode="auto">
          <a:xfrm>
            <a:off x="6826250" y="1524000"/>
            <a:ext cx="2012950" cy="307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rial" charset="0"/>
                <a:ea typeface="ＭＳ Ｐゴシック" charset="0"/>
              </a:rPr>
              <a:t>Dally, HiPEAC 2015</a:t>
            </a:r>
          </a:p>
        </p:txBody>
      </p:sp>
      <p:sp>
        <p:nvSpPr>
          <p:cNvPr id="7" name="AutoShape 25"/>
          <p:cNvSpPr>
            <a:spLocks noChangeArrowheads="1"/>
          </p:cNvSpPr>
          <p:nvPr/>
        </p:nvSpPr>
        <p:spPr bwMode="auto">
          <a:xfrm>
            <a:off x="971600" y="2420888"/>
            <a:ext cx="2160240" cy="648071"/>
          </a:xfrm>
          <a:prstGeom prst="roundRect">
            <a:avLst>
              <a:gd name="adj" fmla="val 16667"/>
            </a:avLst>
          </a:prstGeom>
          <a:noFill/>
          <a:ln w="63500">
            <a:solidFill>
              <a:schemeClr val="tx2">
                <a:lumMod val="60000"/>
                <a:lumOff val="40000"/>
              </a:schemeClr>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8" name="AutoShape 25"/>
          <p:cNvSpPr>
            <a:spLocks noChangeArrowheads="1"/>
          </p:cNvSpPr>
          <p:nvPr/>
        </p:nvSpPr>
        <p:spPr bwMode="auto">
          <a:xfrm>
            <a:off x="5724128" y="2492896"/>
            <a:ext cx="2160240" cy="648071"/>
          </a:xfrm>
          <a:prstGeom prst="roundRect">
            <a:avLst>
              <a:gd name="adj" fmla="val 16667"/>
            </a:avLst>
          </a:prstGeom>
          <a:noFill/>
          <a:ln w="63500">
            <a:solidFill>
              <a:srgbClr val="FF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 name="TextBox 2"/>
          <p:cNvSpPr txBox="1"/>
          <p:nvPr/>
        </p:nvSpPr>
        <p:spPr>
          <a:xfrm>
            <a:off x="-32358" y="4869160"/>
            <a:ext cx="9201750" cy="1261884"/>
          </a:xfrm>
          <a:prstGeom prst="rect">
            <a:avLst/>
          </a:prstGeom>
          <a:solidFill>
            <a:srgbClr val="FF6600"/>
          </a:solidFill>
          <a:ln>
            <a:solidFill>
              <a:schemeClr val="tx1"/>
            </a:solid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A memory access consumes ~100-1000X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the energy of a complex addition </a:t>
            </a:r>
          </a:p>
        </p:txBody>
      </p:sp>
    </p:spTree>
    <p:extLst>
      <p:ext uri="{BB962C8B-B14F-4D97-AF65-F5344CB8AC3E}">
        <p14:creationId xmlns:p14="http://schemas.microsoft.com/office/powerpoint/2010/main" val="695855351"/>
      </p:ext>
    </p:extLst>
  </p:cSld>
  <p:clrMapOvr>
    <a:masterClrMapping/>
  </p:clrMapOvr>
  <p:transition/>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26EC4-A15A-354C-9F10-B13F9551D205}"/>
              </a:ext>
            </a:extLst>
          </p:cNvPr>
          <p:cNvSpPr>
            <a:spLocks noGrp="1"/>
          </p:cNvSpPr>
          <p:nvPr>
            <p:ph type="title"/>
          </p:nvPr>
        </p:nvSpPr>
        <p:spPr/>
        <p:txBody>
          <a:bodyPr/>
          <a:lstStyle/>
          <a:p>
            <a:r>
              <a:rPr lang="en-US" dirty="0">
                <a:latin typeface="Garamond" charset="0"/>
                <a:ea typeface="ＭＳ Ｐゴシック" charset="0"/>
                <a:cs typeface="ＭＳ Ｐゴシック" charset="0"/>
              </a:rPr>
              <a:t>Data Movement vs. Computation Energy</a:t>
            </a:r>
            <a:endParaRPr lang="en-US" dirty="0"/>
          </a:p>
        </p:txBody>
      </p:sp>
      <p:sp>
        <p:nvSpPr>
          <p:cNvPr id="4" name="Slide Number Placeholder 3">
            <a:extLst>
              <a:ext uri="{FF2B5EF4-FFF2-40B4-BE49-F238E27FC236}">
                <a16:creationId xmlns:a16="http://schemas.microsoft.com/office/drawing/2014/main" id="{2A49BD5A-66B4-0246-ABA0-C450E950874F}"/>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100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graphicFrame>
        <p:nvGraphicFramePr>
          <p:cNvPr id="5" name="Chart 4">
            <a:extLst>
              <a:ext uri="{FF2B5EF4-FFF2-40B4-BE49-F238E27FC236}">
                <a16:creationId xmlns:a16="http://schemas.microsoft.com/office/drawing/2014/main" id="{4273B9C7-2C8E-0A45-976F-C3F7499F2EF0}"/>
              </a:ext>
            </a:extLst>
          </p:cNvPr>
          <p:cNvGraphicFramePr>
            <a:graphicFrameLocks/>
          </p:cNvGraphicFramePr>
          <p:nvPr/>
        </p:nvGraphicFramePr>
        <p:xfrm>
          <a:off x="-1600200" y="309916"/>
          <a:ext cx="11201400" cy="5933722"/>
        </p:xfrm>
        <a:graphic>
          <a:graphicData uri="http://schemas.openxmlformats.org/drawingml/2006/chart">
            <c:chart xmlns:c="http://schemas.openxmlformats.org/drawingml/2006/chart" xmlns:r="http://schemas.openxmlformats.org/officeDocument/2006/relationships" r:id="rId2"/>
          </a:graphicData>
        </a:graphic>
      </p:graphicFrame>
      <p:sp>
        <p:nvSpPr>
          <p:cNvPr id="9" name="TextBox 8">
            <a:extLst>
              <a:ext uri="{FF2B5EF4-FFF2-40B4-BE49-F238E27FC236}">
                <a16:creationId xmlns:a16="http://schemas.microsoft.com/office/drawing/2014/main" id="{B0F6603D-44EC-1B49-91F1-F9C4B6635C9F}"/>
              </a:ext>
            </a:extLst>
          </p:cNvPr>
          <p:cNvSpPr txBox="1"/>
          <p:nvPr/>
        </p:nvSpPr>
        <p:spPr>
          <a:xfrm>
            <a:off x="1595132" y="6428250"/>
            <a:ext cx="6563335"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Han</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 “</a:t>
            </a:r>
            <a:r>
              <a:rPr kumimoji="0" lang="en-US" sz="125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EIE: Efficient Inference Engine on Compressed Deep Neural Network,</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a:t>
            </a:r>
            <a:r>
              <a:rPr kumimoji="0" lang="en-US" sz="125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ISCA 2016.</a:t>
            </a:r>
          </a:p>
        </p:txBody>
      </p:sp>
    </p:spTree>
    <p:extLst>
      <p:ext uri="{BB962C8B-B14F-4D97-AF65-F5344CB8AC3E}">
        <p14:creationId xmlns:p14="http://schemas.microsoft.com/office/powerpoint/2010/main" val="97128948"/>
      </p:ext>
    </p:extLst>
  </p:cSld>
  <p:clrMapOvr>
    <a:masterClrMapping/>
  </p:clrMapOvr>
  <p:transition/>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26EC4-A15A-354C-9F10-B13F9551D205}"/>
              </a:ext>
            </a:extLst>
          </p:cNvPr>
          <p:cNvSpPr>
            <a:spLocks noGrp="1"/>
          </p:cNvSpPr>
          <p:nvPr>
            <p:ph type="title"/>
          </p:nvPr>
        </p:nvSpPr>
        <p:spPr/>
        <p:txBody>
          <a:bodyPr/>
          <a:lstStyle/>
          <a:p>
            <a:r>
              <a:rPr lang="en-US" dirty="0">
                <a:latin typeface="Garamond" charset="0"/>
                <a:ea typeface="ＭＳ Ｐゴシック" charset="0"/>
                <a:cs typeface="ＭＳ Ｐゴシック" charset="0"/>
              </a:rPr>
              <a:t>Data Movement vs. Computation Energy</a:t>
            </a:r>
            <a:endParaRPr lang="en-US" dirty="0"/>
          </a:p>
        </p:txBody>
      </p:sp>
      <p:sp>
        <p:nvSpPr>
          <p:cNvPr id="4" name="Slide Number Placeholder 3">
            <a:extLst>
              <a:ext uri="{FF2B5EF4-FFF2-40B4-BE49-F238E27FC236}">
                <a16:creationId xmlns:a16="http://schemas.microsoft.com/office/drawing/2014/main" id="{2A49BD5A-66B4-0246-ABA0-C450E950874F}"/>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101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graphicFrame>
        <p:nvGraphicFramePr>
          <p:cNvPr id="5" name="Chart 4">
            <a:extLst>
              <a:ext uri="{FF2B5EF4-FFF2-40B4-BE49-F238E27FC236}">
                <a16:creationId xmlns:a16="http://schemas.microsoft.com/office/drawing/2014/main" id="{4273B9C7-2C8E-0A45-976F-C3F7499F2EF0}"/>
              </a:ext>
            </a:extLst>
          </p:cNvPr>
          <p:cNvGraphicFramePr>
            <a:graphicFrameLocks/>
          </p:cNvGraphicFramePr>
          <p:nvPr/>
        </p:nvGraphicFramePr>
        <p:xfrm>
          <a:off x="-1600200" y="309916"/>
          <a:ext cx="11201400" cy="5933722"/>
        </p:xfrm>
        <a:graphic>
          <a:graphicData uri="http://schemas.openxmlformats.org/drawingml/2006/chart">
            <c:chart xmlns:c="http://schemas.openxmlformats.org/drawingml/2006/chart" xmlns:r="http://schemas.openxmlformats.org/officeDocument/2006/relationships" r:id="rId2"/>
          </a:graphicData>
        </a:graphic>
      </p:graphicFrame>
      <p:sp>
        <p:nvSpPr>
          <p:cNvPr id="9" name="TextBox 8">
            <a:extLst>
              <a:ext uri="{FF2B5EF4-FFF2-40B4-BE49-F238E27FC236}">
                <a16:creationId xmlns:a16="http://schemas.microsoft.com/office/drawing/2014/main" id="{B0F6603D-44EC-1B49-91F1-F9C4B6635C9F}"/>
              </a:ext>
            </a:extLst>
          </p:cNvPr>
          <p:cNvSpPr txBox="1"/>
          <p:nvPr/>
        </p:nvSpPr>
        <p:spPr>
          <a:xfrm>
            <a:off x="1595132" y="6428250"/>
            <a:ext cx="6563335"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Han</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 “</a:t>
            </a:r>
            <a:r>
              <a:rPr kumimoji="0" lang="en-US" sz="125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EIE: Efficient Inference Engine on Compressed Deep Neural Network,</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a:t>
            </a:r>
            <a:r>
              <a:rPr kumimoji="0" lang="en-US" sz="125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r>
              <a:rPr kumimoji="0" lang="en-US" sz="125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rPr>
              <a:t>ISCA 2016.</a:t>
            </a:r>
          </a:p>
        </p:txBody>
      </p:sp>
      <p:cxnSp>
        <p:nvCxnSpPr>
          <p:cNvPr id="7" name="Straight Arrow Connector 6">
            <a:extLst>
              <a:ext uri="{FF2B5EF4-FFF2-40B4-BE49-F238E27FC236}">
                <a16:creationId xmlns:a16="http://schemas.microsoft.com/office/drawing/2014/main" id="{F1008893-8A27-9240-93C2-6EECFADC9969}"/>
              </a:ext>
            </a:extLst>
          </p:cNvPr>
          <p:cNvCxnSpPr>
            <a:cxnSpLocks/>
          </p:cNvCxnSpPr>
          <p:nvPr/>
        </p:nvCxnSpPr>
        <p:spPr>
          <a:xfrm flipV="1">
            <a:off x="1905000" y="1676400"/>
            <a:ext cx="6477000" cy="289560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708F94A4-B4A7-C941-9E76-8E5F06CE95CE}"/>
              </a:ext>
            </a:extLst>
          </p:cNvPr>
          <p:cNvSpPr/>
          <p:nvPr/>
        </p:nvSpPr>
        <p:spPr>
          <a:xfrm>
            <a:off x="7848600" y="1129460"/>
            <a:ext cx="1176925" cy="461665"/>
          </a:xfrm>
          <a:prstGeom prst="rect">
            <a:avLst/>
          </a:prstGeom>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6400X</a:t>
            </a:r>
            <a:endParaRPr kumimoji="0" lang="en-US" sz="24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endParaRPr>
          </a:p>
        </p:txBody>
      </p:sp>
      <p:sp>
        <p:nvSpPr>
          <p:cNvPr id="10" name="TextBox 9">
            <a:extLst>
              <a:ext uri="{FF2B5EF4-FFF2-40B4-BE49-F238E27FC236}">
                <a16:creationId xmlns:a16="http://schemas.microsoft.com/office/drawing/2014/main" id="{CC7F9D75-0F0F-1055-1031-865FCB768539}"/>
              </a:ext>
            </a:extLst>
          </p:cNvPr>
          <p:cNvSpPr txBox="1"/>
          <p:nvPr/>
        </p:nvSpPr>
        <p:spPr>
          <a:xfrm>
            <a:off x="0" y="5623500"/>
            <a:ext cx="9144000" cy="1261884"/>
          </a:xfrm>
          <a:prstGeom prst="rect">
            <a:avLst/>
          </a:prstGeom>
          <a:solidFill>
            <a:srgbClr val="FF6600"/>
          </a:solid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A memory access consumes 6400X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the energy of a simple integer addition </a:t>
            </a:r>
          </a:p>
        </p:txBody>
      </p:sp>
    </p:spTree>
    <p:extLst>
      <p:ext uri="{BB962C8B-B14F-4D97-AF65-F5344CB8AC3E}">
        <p14:creationId xmlns:p14="http://schemas.microsoft.com/office/powerpoint/2010/main" val="2734386006"/>
      </p:ext>
    </p:extLst>
  </p:cSld>
  <p:clrMapOvr>
    <a:masterClrMapping/>
  </p:clrMapOvr>
  <p:transition/>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Garamond" charset="0"/>
                <a:ea typeface="ＭＳ Ｐゴシック" charset="0"/>
                <a:cs typeface="ＭＳ Ｐゴシック" charset="0"/>
              </a:rPr>
              <a:t>Data Movement vs. Computation Energy</a:t>
            </a:r>
            <a:endParaRPr lang="en-US" dirty="0"/>
          </a:p>
        </p:txBody>
      </p:sp>
      <p:sp>
        <p:nvSpPr>
          <p:cNvPr id="3" name="Content Placeholder 2"/>
          <p:cNvSpPr>
            <a:spLocks noGrp="1"/>
          </p:cNvSpPr>
          <p:nvPr>
            <p:ph idx="1"/>
          </p:nvPr>
        </p:nvSpPr>
        <p:spPr>
          <a:xfrm>
            <a:off x="228600" y="1052736"/>
            <a:ext cx="8610600" cy="4876800"/>
          </a:xfrm>
        </p:spPr>
        <p:txBody>
          <a:bodyPr/>
          <a:lstStyle/>
          <a:p>
            <a:r>
              <a:rPr lang="en-US" dirty="0">
                <a:solidFill>
                  <a:srgbClr val="FF0000"/>
                </a:solidFill>
                <a:cs typeface="Adobe Garamond Pro"/>
              </a:rPr>
              <a:t>Data movement </a:t>
            </a:r>
            <a:r>
              <a:rPr lang="en-US" dirty="0">
                <a:solidFill>
                  <a:schemeClr val="tx2"/>
                </a:solidFill>
                <a:cs typeface="Adobe Garamond Pro"/>
              </a:rPr>
              <a:t>is a major system energy bottleneck</a:t>
            </a:r>
          </a:p>
          <a:p>
            <a:pPr lvl="1"/>
            <a:r>
              <a:rPr lang="en-US" sz="2000" dirty="0">
                <a:cs typeface="Adobe Garamond Pro"/>
              </a:rPr>
              <a:t>Comprises </a:t>
            </a:r>
            <a:r>
              <a:rPr lang="en-US" sz="2000" dirty="0">
                <a:solidFill>
                  <a:srgbClr val="0000FF"/>
                </a:solidFill>
                <a:cs typeface="Adobe Garamond Pro"/>
              </a:rPr>
              <a:t>41%</a:t>
            </a:r>
            <a:r>
              <a:rPr lang="en-US" sz="2000" dirty="0">
                <a:cs typeface="Adobe Garamond Pro"/>
              </a:rPr>
              <a:t> of mobile system energy during web browsing [2]</a:t>
            </a:r>
          </a:p>
          <a:p>
            <a:pPr lvl="1"/>
            <a:r>
              <a:rPr lang="en-US" sz="2000" dirty="0">
                <a:cs typeface="Adobe Garamond Pro"/>
              </a:rPr>
              <a:t>Costs </a:t>
            </a:r>
            <a:r>
              <a:rPr lang="en-US" sz="2000" dirty="0">
                <a:solidFill>
                  <a:srgbClr val="0000FF"/>
                </a:solidFill>
                <a:cs typeface="Adobe Garamond Pro"/>
              </a:rPr>
              <a:t>~115 </a:t>
            </a:r>
            <a:r>
              <a:rPr lang="en-US" sz="2000" dirty="0">
                <a:cs typeface="Adobe Garamond Pro"/>
              </a:rPr>
              <a:t>times as much energy as an ADD operation [1, 2]</a:t>
            </a:r>
          </a:p>
          <a:p>
            <a:endParaRPr lang="en-US" dirty="0">
              <a:solidFill>
                <a:schemeClr val="tx2"/>
              </a:solidFill>
              <a:cs typeface="Adobe Garamond Pro"/>
            </a:endParaRPr>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48072" y="2555875"/>
            <a:ext cx="7452320" cy="2817341"/>
          </a:xfrm>
          <a:prstGeom prst="rect">
            <a:avLst/>
          </a:prstGeom>
        </p:spPr>
      </p:pic>
      <p:sp>
        <p:nvSpPr>
          <p:cNvPr id="6" name="TextBox 5"/>
          <p:cNvSpPr txBox="1"/>
          <p:nvPr/>
        </p:nvSpPr>
        <p:spPr>
          <a:xfrm>
            <a:off x="35496" y="5805264"/>
            <a:ext cx="5918657" cy="276999"/>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lumMod val="75000"/>
                    <a:lumOff val="25000"/>
                  </a:prstClr>
                </a:solidFill>
                <a:effectLst/>
                <a:uLnTx/>
                <a:uFillTx/>
                <a:latin typeface="Calibri"/>
                <a:ea typeface="+mn-ea"/>
                <a:cs typeface="+mn-cs"/>
              </a:rPr>
              <a:t>[1]: Reducing data Movement Energy via Online Data Clustering and Encoding (MICRO’16)</a:t>
            </a:r>
          </a:p>
        </p:txBody>
      </p:sp>
      <p:sp>
        <p:nvSpPr>
          <p:cNvPr id="7" name="TextBox 6"/>
          <p:cNvSpPr txBox="1"/>
          <p:nvPr/>
        </p:nvSpPr>
        <p:spPr>
          <a:xfrm>
            <a:off x="76200" y="6033864"/>
            <a:ext cx="9114119"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lumMod val="75000"/>
                    <a:lumOff val="25000"/>
                  </a:prstClr>
                </a:solidFill>
                <a:effectLst/>
                <a:uLnTx/>
                <a:uFillTx/>
                <a:latin typeface="Calibri"/>
                <a:ea typeface="+mn-ea"/>
                <a:cs typeface="+mn-cs"/>
              </a:rPr>
              <a:t>[2]: Quantifying the energy cost of data movement for emerging smart phone workloads on mobile platforms (IISWC’14)</a:t>
            </a:r>
          </a:p>
        </p:txBody>
      </p:sp>
    </p:spTree>
    <p:extLst>
      <p:ext uri="{BB962C8B-B14F-4D97-AF65-F5344CB8AC3E}">
        <p14:creationId xmlns:p14="http://schemas.microsoft.com/office/powerpoint/2010/main" val="3460921291"/>
      </p:ext>
    </p:extLst>
  </p:cSld>
  <p:clrMapOvr>
    <a:masterClrMapping/>
  </p:clrMapOvr>
  <p:transition/>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Energy Waste in Mobile Devices</a:t>
            </a:r>
          </a:p>
        </p:txBody>
      </p:sp>
      <p:sp>
        <p:nvSpPr>
          <p:cNvPr id="3" name="Content Placeholder 2"/>
          <p:cNvSpPr>
            <a:spLocks noGrp="1"/>
          </p:cNvSpPr>
          <p:nvPr>
            <p:ph idx="1"/>
          </p:nvPr>
        </p:nvSpPr>
        <p:spPr>
          <a:xfrm>
            <a:off x="228600" y="1000472"/>
            <a:ext cx="8807896" cy="4876800"/>
          </a:xfrm>
        </p:spPr>
        <p:txBody>
          <a:bodyPr/>
          <a:lstStyle/>
          <a:p>
            <a:r>
              <a:rPr lang="en-US" sz="1500" dirty="0"/>
              <a:t>Amirali Boroumand, Saugata Ghose, </a:t>
            </a:r>
            <a:r>
              <a:rPr lang="en-US" sz="1500" dirty="0" err="1"/>
              <a:t>Youngsok</a:t>
            </a:r>
            <a:r>
              <a:rPr lang="en-US" sz="1500" dirty="0"/>
              <a:t> Kim, </a:t>
            </a:r>
            <a:r>
              <a:rPr lang="en-US" sz="1500" dirty="0" err="1"/>
              <a:t>Rachata</a:t>
            </a:r>
            <a:r>
              <a:rPr lang="en-US" sz="1500" dirty="0"/>
              <a:t> </a:t>
            </a:r>
            <a:r>
              <a:rPr lang="en-US" sz="1500" dirty="0" err="1"/>
              <a:t>Ausavarungnirun</a:t>
            </a:r>
            <a:r>
              <a:rPr lang="en-US" sz="1500" dirty="0"/>
              <a:t>, Eric </a:t>
            </a:r>
            <a:r>
              <a:rPr lang="en-US" sz="1500" dirty="0" err="1"/>
              <a:t>Shiu</a:t>
            </a:r>
            <a:r>
              <a:rPr lang="en-US" sz="1500" dirty="0"/>
              <a:t>, Rahul Thakur, </a:t>
            </a:r>
            <a:r>
              <a:rPr lang="en-US" sz="1500" dirty="0" err="1"/>
              <a:t>Daehyun</a:t>
            </a:r>
            <a:r>
              <a:rPr lang="en-US" sz="1500" dirty="0"/>
              <a:t> Kim, Aki </a:t>
            </a:r>
            <a:r>
              <a:rPr lang="en-US" sz="1500" dirty="0" err="1"/>
              <a:t>Kuusela</a:t>
            </a:r>
            <a:r>
              <a:rPr lang="en-US" sz="1500" dirty="0"/>
              <a:t>, Allan </a:t>
            </a:r>
            <a:r>
              <a:rPr lang="en-US" sz="1500" dirty="0" err="1"/>
              <a:t>Knies</a:t>
            </a:r>
            <a:r>
              <a:rPr lang="en-US" sz="1500" dirty="0"/>
              <a:t>, </a:t>
            </a:r>
            <a:r>
              <a:rPr lang="en-US" sz="1500" dirty="0" err="1"/>
              <a:t>Parthasarathy</a:t>
            </a:r>
            <a:r>
              <a:rPr lang="en-US" sz="1500" dirty="0"/>
              <a:t> </a:t>
            </a:r>
            <a:r>
              <a:rPr lang="en-US" sz="1500" dirty="0" err="1"/>
              <a:t>Ranganathan</a:t>
            </a:r>
            <a:r>
              <a:rPr lang="en-US" sz="1500" dirty="0"/>
              <a:t>,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"Google Workloads for Consumer Devices: Mitigating Data Movement Bottlenecks"</a:t>
            </a:r>
            <a:r>
              <a:rPr lang="en-US" sz="1500" dirty="0">
                <a:solidFill>
                  <a:srgbClr val="0432FF"/>
                </a:solidFill>
              </a:rPr>
              <a:t> </a:t>
            </a:r>
            <a:br>
              <a:rPr lang="en-US" sz="1500" dirty="0">
                <a:solidFill>
                  <a:srgbClr val="0432FF"/>
                </a:solidFill>
              </a:rPr>
            </a:br>
            <a:r>
              <a:rPr lang="en-US" sz="1500" i="1" dirty="0"/>
              <a:t>Proceedings of the </a:t>
            </a:r>
            <a:r>
              <a:rPr lang="en-US" sz="1500" i="1" dirty="0">
                <a:hlinkClick r:id="rId3"/>
              </a:rPr>
              <a:t>23rd International Conference on Architectural Support for Programming Languages and Operating Systems</a:t>
            </a:r>
            <a:r>
              <a:rPr lang="en-US" sz="1500" i="1" dirty="0"/>
              <a:t> (</a:t>
            </a:r>
            <a:r>
              <a:rPr lang="en-US" sz="1500" b="1" i="1" dirty="0"/>
              <a:t>ASPLOS</a:t>
            </a:r>
            <a:r>
              <a:rPr lang="en-US" sz="1500" i="1" dirty="0"/>
              <a:t>)</a:t>
            </a:r>
            <a:r>
              <a:rPr lang="en-US" sz="1500" dirty="0"/>
              <a:t>, Williamsburg, VA, USA, March 2018.</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7DFC2F53-6D9B-6D4B-AC2B-8F1185D8A7B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4218136"/>
            <a:ext cx="9144000" cy="2235200"/>
          </a:xfrm>
          <a:prstGeom prst="rect">
            <a:avLst/>
          </a:prstGeom>
        </p:spPr>
      </p:pic>
      <p:sp>
        <p:nvSpPr>
          <p:cNvPr id="7" name="Rectangle 6">
            <a:extLst>
              <a:ext uri="{FF2B5EF4-FFF2-40B4-BE49-F238E27FC236}">
                <a16:creationId xmlns:a16="http://schemas.microsoft.com/office/drawing/2014/main" id="{6AD6B716-D4D6-E942-A52D-41F4F25A40CE}"/>
              </a:ext>
            </a:extLst>
          </p:cNvPr>
          <p:cNvSpPr/>
          <p:nvPr/>
        </p:nvSpPr>
        <p:spPr>
          <a:xfrm>
            <a:off x="0" y="2708920"/>
            <a:ext cx="9144000" cy="103105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3B812F"/>
                </a:solidFill>
                <a:effectLst/>
                <a:uLnTx/>
                <a:uFillTx/>
                <a:latin typeface="Tahoma"/>
                <a:ea typeface="+mn-ea"/>
                <a:cs typeface="+mn-cs"/>
              </a:rPr>
              <a:t>62.7%</a:t>
            </a:r>
            <a:r>
              <a:rPr kumimoji="0" lang="en-US" sz="3000" b="1" i="0" u="none" strike="noStrike" kern="1200" cap="none" spc="0" normalizeH="0" baseline="0" noProof="0" dirty="0">
                <a:ln>
                  <a:noFill/>
                </a:ln>
                <a:solidFill>
                  <a:srgbClr val="000000"/>
                </a:solidFill>
                <a:effectLst/>
                <a:uLnTx/>
                <a:uFillTx/>
                <a:latin typeface="Tahoma"/>
                <a:ea typeface="+mn-ea"/>
                <a:cs typeface="+mn-cs"/>
              </a:rPr>
              <a:t> of the total system energy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0000"/>
                </a:solidFill>
                <a:effectLst/>
                <a:uLnTx/>
                <a:uFillTx/>
                <a:latin typeface="Tahoma"/>
                <a:ea typeface="+mn-ea"/>
                <a:cs typeface="+mn-cs"/>
              </a:rPr>
              <a:t>is spent on </a:t>
            </a:r>
            <a:r>
              <a:rPr kumimoji="0" lang="en-US" sz="3000" b="1" i="0" u="none" strike="noStrike" kern="1200" cap="none" spc="0" normalizeH="0" baseline="0" noProof="0" dirty="0">
                <a:ln>
                  <a:noFill/>
                </a:ln>
                <a:solidFill>
                  <a:srgbClr val="C00000"/>
                </a:solidFill>
                <a:effectLst/>
                <a:uLnTx/>
                <a:uFillTx/>
                <a:latin typeface="Tahoma"/>
                <a:ea typeface="+mn-ea"/>
                <a:cs typeface="+mn-cs"/>
              </a:rPr>
              <a:t>data movement</a:t>
            </a:r>
          </a:p>
        </p:txBody>
      </p:sp>
    </p:spTree>
    <p:extLst>
      <p:ext uri="{BB962C8B-B14F-4D97-AF65-F5344CB8AC3E}">
        <p14:creationId xmlns:p14="http://schemas.microsoft.com/office/powerpoint/2010/main" val="38971600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7" name="Title 1"/>
          <p:cNvSpPr>
            <a:spLocks noGrp="1"/>
          </p:cNvSpPr>
          <p:nvPr>
            <p:ph type="title"/>
          </p:nvPr>
        </p:nvSpPr>
        <p:spPr>
          <a:xfrm>
            <a:off x="228600" y="152400"/>
            <a:ext cx="8915400" cy="1066800"/>
          </a:xfrm>
        </p:spPr>
        <p:txBody>
          <a:bodyPr/>
          <a:lstStyle/>
          <a:p>
            <a:r>
              <a:rPr lang="en-US" dirty="0">
                <a:latin typeface="Garamond" charset="0"/>
                <a:ea typeface="ＭＳ Ｐゴシック" charset="0"/>
                <a:cs typeface="ＭＳ Ｐゴシック" charset="0"/>
              </a:rPr>
              <a:t>We Do Not Want to Move Data!</a:t>
            </a:r>
          </a:p>
        </p:txBody>
      </p:sp>
      <p:sp>
        <p:nvSpPr>
          <p:cNvPr id="270338"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378AE50-A064-BF4D-97C5-B7B9F4FAAF31}"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104</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533400" y="1016000"/>
            <a:ext cx="8113713" cy="530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 name="TextBox 5"/>
          <p:cNvSpPr txBox="1">
            <a:spLocks noChangeArrowheads="1"/>
          </p:cNvSpPr>
          <p:nvPr/>
        </p:nvSpPr>
        <p:spPr bwMode="auto">
          <a:xfrm>
            <a:off x="6826250" y="1524000"/>
            <a:ext cx="2012950" cy="307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Arial" charset="0"/>
                <a:ea typeface="ＭＳ Ｐゴシック" charset="0"/>
              </a:rPr>
              <a:t>Dally, HiPEAC 2015</a:t>
            </a:r>
          </a:p>
        </p:txBody>
      </p:sp>
      <p:sp>
        <p:nvSpPr>
          <p:cNvPr id="7" name="AutoShape 25"/>
          <p:cNvSpPr>
            <a:spLocks noChangeArrowheads="1"/>
          </p:cNvSpPr>
          <p:nvPr/>
        </p:nvSpPr>
        <p:spPr bwMode="auto">
          <a:xfrm>
            <a:off x="971600" y="2420888"/>
            <a:ext cx="2160240" cy="648071"/>
          </a:xfrm>
          <a:prstGeom prst="roundRect">
            <a:avLst>
              <a:gd name="adj" fmla="val 16667"/>
            </a:avLst>
          </a:prstGeom>
          <a:noFill/>
          <a:ln w="63500">
            <a:solidFill>
              <a:schemeClr val="tx2">
                <a:lumMod val="60000"/>
                <a:lumOff val="40000"/>
              </a:schemeClr>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8" name="AutoShape 25"/>
          <p:cNvSpPr>
            <a:spLocks noChangeArrowheads="1"/>
          </p:cNvSpPr>
          <p:nvPr/>
        </p:nvSpPr>
        <p:spPr bwMode="auto">
          <a:xfrm>
            <a:off x="5724128" y="2492896"/>
            <a:ext cx="2160240" cy="648071"/>
          </a:xfrm>
          <a:prstGeom prst="roundRect">
            <a:avLst>
              <a:gd name="adj" fmla="val 16667"/>
            </a:avLst>
          </a:prstGeom>
          <a:noFill/>
          <a:ln w="63500">
            <a:solidFill>
              <a:srgbClr val="FF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9" name="TextBox 8">
            <a:extLst>
              <a:ext uri="{FF2B5EF4-FFF2-40B4-BE49-F238E27FC236}">
                <a16:creationId xmlns:a16="http://schemas.microsoft.com/office/drawing/2014/main" id="{AD8786B6-2FA5-F746-BEAB-9E9E6CF3FEAC}"/>
              </a:ext>
            </a:extLst>
          </p:cNvPr>
          <p:cNvSpPr txBox="1"/>
          <p:nvPr/>
        </p:nvSpPr>
        <p:spPr>
          <a:xfrm>
            <a:off x="-32358" y="4869160"/>
            <a:ext cx="9201750" cy="1261884"/>
          </a:xfrm>
          <a:prstGeom prst="rect">
            <a:avLst/>
          </a:prstGeom>
          <a:solidFill>
            <a:srgbClr val="FF6600"/>
          </a:solidFill>
          <a:ln>
            <a:solidFill>
              <a:schemeClr val="tx1"/>
            </a:solid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A memory access consumes ~100-1000X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0" i="0" u="none" strike="noStrike" kern="1200" cap="none" spc="0" normalizeH="0" baseline="0" noProof="0" dirty="0">
                <a:ln>
                  <a:noFill/>
                </a:ln>
                <a:solidFill>
                  <a:srgbClr val="FFFFFF"/>
                </a:solidFill>
                <a:effectLst/>
                <a:uLnTx/>
                <a:uFillTx/>
                <a:latin typeface="Tahoma"/>
                <a:ea typeface="+mn-ea"/>
                <a:cs typeface="+mn-cs"/>
              </a:rPr>
              <a:t>the energy of a complex addition </a:t>
            </a:r>
          </a:p>
        </p:txBody>
      </p:sp>
    </p:spTree>
    <p:extLst>
      <p:ext uri="{BB962C8B-B14F-4D97-AF65-F5344CB8AC3E}">
        <p14:creationId xmlns:p14="http://schemas.microsoft.com/office/powerpoint/2010/main" val="2754386207"/>
      </p:ext>
    </p:extLst>
  </p:cSld>
  <p:clrMapOvr>
    <a:masterClrMapping/>
  </p:clrMapOvr>
  <p:transition/>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A </a:t>
            </a:r>
            <a:r>
              <a:rPr lang="en-US" b="1" dirty="0"/>
              <a:t>Paradigm Shift </a:t>
            </a:r>
            <a:r>
              <a:rPr lang="en-US" dirty="0"/>
              <a:t>To </a:t>
            </a:r>
            <a:r>
              <a:rPr lang="is-IS" dirty="0"/>
              <a:t>…</a:t>
            </a:r>
            <a:endParaRPr lang="en-US" dirty="0"/>
          </a:p>
        </p:txBody>
      </p:sp>
      <p:sp>
        <p:nvSpPr>
          <p:cNvPr id="3" name="Content Placeholder 2"/>
          <p:cNvSpPr>
            <a:spLocks noGrp="1"/>
          </p:cNvSpPr>
          <p:nvPr>
            <p:ph idx="1"/>
          </p:nvPr>
        </p:nvSpPr>
        <p:spPr>
          <a:xfrm>
            <a:off x="228600" y="997527"/>
            <a:ext cx="8807896" cy="5193723"/>
          </a:xfrm>
        </p:spPr>
        <p:txBody>
          <a:bodyPr/>
          <a:lstStyle/>
          <a:p>
            <a:endParaRPr lang="en-US" dirty="0"/>
          </a:p>
          <a:p>
            <a:r>
              <a:rPr lang="en-US" sz="2800" dirty="0"/>
              <a:t>Enable computation with </a:t>
            </a:r>
            <a:r>
              <a:rPr lang="en-US" sz="2800" dirty="0">
                <a:solidFill>
                  <a:srgbClr val="0000FF"/>
                </a:solidFill>
              </a:rPr>
              <a:t>minimal data movement</a:t>
            </a:r>
          </a:p>
          <a:p>
            <a:endParaRPr lang="en-US" dirty="0"/>
          </a:p>
          <a:p>
            <a:endParaRPr lang="en-US" dirty="0"/>
          </a:p>
          <a:p>
            <a:r>
              <a:rPr lang="en-US" sz="2800" dirty="0">
                <a:solidFill>
                  <a:srgbClr val="0000FF"/>
                </a:solidFill>
              </a:rPr>
              <a:t>Compute where it makes sense</a:t>
            </a:r>
            <a:r>
              <a:rPr lang="en-US" sz="2800" dirty="0"/>
              <a:t> (</a:t>
            </a:r>
            <a:r>
              <a:rPr lang="en-US" sz="2800" dirty="0">
                <a:solidFill>
                  <a:srgbClr val="FF0000"/>
                </a:solidFill>
              </a:rPr>
              <a:t>where data resides</a:t>
            </a:r>
            <a:r>
              <a:rPr lang="en-US" sz="2800" dirty="0"/>
              <a:t>)</a:t>
            </a:r>
          </a:p>
          <a:p>
            <a:endParaRPr lang="en-US" dirty="0"/>
          </a:p>
          <a:p>
            <a:endParaRPr lang="en-US" dirty="0"/>
          </a:p>
          <a:p>
            <a:r>
              <a:rPr lang="en-US" sz="2800" dirty="0"/>
              <a:t>Make computing architectures more </a:t>
            </a:r>
            <a:r>
              <a:rPr lang="en-US" sz="2800" dirty="0">
                <a:solidFill>
                  <a:srgbClr val="0000FF"/>
                </a:solidFill>
              </a:rPr>
              <a:t>data-centric</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105</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2529058262"/>
      </p:ext>
    </p:extLst>
  </p:cSld>
  <p:clrMapOvr>
    <a:masterClrMapping/>
  </p:clrMapOvr>
  <p:transition/>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solidFill>
                  <a:srgbClr val="1A5712"/>
                </a:solidFill>
                <a:latin typeface="Garamond"/>
                <a:cs typeface="Garamond"/>
              </a:rPr>
              <a:t>Goal: Processing Inside Memory</a:t>
            </a:r>
          </a:p>
        </p:txBody>
      </p:sp>
      <p:sp>
        <p:nvSpPr>
          <p:cNvPr id="3" name="Content Placeholder 2"/>
          <p:cNvSpPr>
            <a:spLocks noGrp="1"/>
          </p:cNvSpPr>
          <p:nvPr>
            <p:ph idx="1"/>
          </p:nvPr>
        </p:nvSpPr>
        <p:spPr/>
        <p:txBody>
          <a:bodyPr/>
          <a:lstStyle/>
          <a:p>
            <a:endParaRPr lang="en-US" dirty="0"/>
          </a:p>
          <a:p>
            <a:endParaRPr lang="en-US" dirty="0"/>
          </a:p>
          <a:p>
            <a:endParaRPr lang="en-US" dirty="0"/>
          </a:p>
          <a:p>
            <a:endParaRPr lang="en-US" dirty="0"/>
          </a:p>
          <a:p>
            <a:endParaRPr lang="en-US" dirty="0"/>
          </a:p>
          <a:p>
            <a:pPr marL="0" indent="0">
              <a:buNone/>
            </a:pPr>
            <a:endParaRPr lang="en-US" dirty="0"/>
          </a:p>
          <a:p>
            <a:endParaRPr lang="en-US" sz="2400" dirty="0">
              <a:latin typeface="Tahoma"/>
              <a:cs typeface="Tahoma"/>
            </a:endParaRPr>
          </a:p>
          <a:p>
            <a:r>
              <a:rPr lang="en-US" sz="2400" dirty="0">
                <a:latin typeface="Tahoma"/>
                <a:cs typeface="Tahoma"/>
              </a:rPr>
              <a:t>Many questions </a:t>
            </a:r>
            <a:r>
              <a:rPr lang="is-IS" sz="2400" dirty="0">
                <a:latin typeface="Tahoma"/>
                <a:cs typeface="Tahoma"/>
              </a:rPr>
              <a:t>… </a:t>
            </a:r>
            <a:r>
              <a:rPr lang="en-US" dirty="0">
                <a:cs typeface="Tahoma"/>
              </a:rPr>
              <a:t>How do we design the:</a:t>
            </a:r>
            <a:endParaRPr lang="is-IS" sz="2400" dirty="0">
              <a:latin typeface="Tahoma"/>
              <a:cs typeface="Tahoma"/>
            </a:endParaRPr>
          </a:p>
          <a:p>
            <a:pPr lvl="1"/>
            <a:r>
              <a:rPr lang="en-US" sz="2200" dirty="0">
                <a:latin typeface="Tahoma"/>
                <a:cs typeface="Tahoma"/>
              </a:rPr>
              <a:t>compute-capable memory &amp; controllers?</a:t>
            </a:r>
          </a:p>
          <a:p>
            <a:pPr lvl="1"/>
            <a:r>
              <a:rPr lang="en-US" dirty="0">
                <a:latin typeface="Tahoma"/>
                <a:cs typeface="Tahoma"/>
              </a:rPr>
              <a:t>p</a:t>
            </a:r>
            <a:r>
              <a:rPr lang="en-US" sz="2200" dirty="0">
                <a:latin typeface="Tahoma"/>
                <a:cs typeface="Tahoma"/>
              </a:rPr>
              <a:t>rocessors </a:t>
            </a:r>
            <a:r>
              <a:rPr lang="en-US" dirty="0">
                <a:latin typeface="Tahoma"/>
                <a:cs typeface="Tahoma"/>
              </a:rPr>
              <a:t>&amp;</a:t>
            </a:r>
            <a:r>
              <a:rPr lang="en-US" sz="2200" dirty="0">
                <a:latin typeface="Tahoma"/>
                <a:cs typeface="Tahoma"/>
              </a:rPr>
              <a:t> communication units?</a:t>
            </a:r>
          </a:p>
          <a:p>
            <a:pPr lvl="1"/>
            <a:r>
              <a:rPr lang="en-US" dirty="0">
                <a:latin typeface="Tahoma"/>
                <a:cs typeface="Tahoma"/>
              </a:rPr>
              <a:t>s</a:t>
            </a:r>
            <a:r>
              <a:rPr lang="en-US" sz="2200" dirty="0">
                <a:latin typeface="Tahoma"/>
                <a:cs typeface="Tahoma"/>
              </a:rPr>
              <a:t>oftware &amp; hardware interfaces?</a:t>
            </a:r>
          </a:p>
          <a:p>
            <a:pPr lvl="1"/>
            <a:r>
              <a:rPr lang="en-US" sz="2200" dirty="0">
                <a:latin typeface="Tahoma"/>
                <a:cs typeface="Tahoma"/>
              </a:rPr>
              <a:t>system software, compilers, languages?</a:t>
            </a:r>
          </a:p>
          <a:p>
            <a:pPr lvl="1"/>
            <a:r>
              <a:rPr lang="en-US" sz="2200" dirty="0">
                <a:latin typeface="Tahoma"/>
                <a:cs typeface="Tahoma"/>
              </a:rPr>
              <a:t>algorithms &amp; theoretical </a:t>
            </a:r>
            <a:r>
              <a:rPr lang="en-US" dirty="0">
                <a:latin typeface="Tahoma"/>
                <a:cs typeface="Tahoma"/>
              </a:rPr>
              <a:t>f</a:t>
            </a:r>
            <a:r>
              <a:rPr lang="en-US" sz="2200" dirty="0">
                <a:latin typeface="Tahoma"/>
                <a:cs typeface="Tahoma"/>
              </a:rPr>
              <a:t>oundations?</a:t>
            </a:r>
          </a:p>
        </p:txBody>
      </p:sp>
      <p:sp>
        <p:nvSpPr>
          <p:cNvPr id="4" name="Rectangle 5"/>
          <p:cNvSpPr>
            <a:spLocks/>
          </p:cNvSpPr>
          <p:nvPr/>
        </p:nvSpPr>
        <p:spPr bwMode="auto">
          <a:xfrm>
            <a:off x="1475656" y="1327945"/>
            <a:ext cx="1504950" cy="1676400"/>
          </a:xfrm>
          <a:prstGeom prst="rect">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5" name="Rectangle 6"/>
          <p:cNvSpPr>
            <a:spLocks/>
          </p:cNvSpPr>
          <p:nvPr/>
        </p:nvSpPr>
        <p:spPr bwMode="auto">
          <a:xfrm>
            <a:off x="1647106" y="2369345"/>
            <a:ext cx="1155700" cy="495300"/>
          </a:xfrm>
          <a:prstGeom prst="rect">
            <a:avLst/>
          </a:prstGeom>
          <a:solidFill>
            <a:srgbClr val="E6E6E6"/>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6" name="Rectangle 7"/>
          <p:cNvSpPr>
            <a:spLocks/>
          </p:cNvSpPr>
          <p:nvPr/>
        </p:nvSpPr>
        <p:spPr bwMode="auto">
          <a:xfrm>
            <a:off x="1882056" y="2432845"/>
            <a:ext cx="660400" cy="4762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charset="0"/>
                <a:ea typeface="ＭＳ Ｐゴシック" charset="0"/>
                <a:cs typeface="Myriad Pro Bold Cond" charset="0"/>
                <a:sym typeface="Myriad Pro Bold Cond" charset="0"/>
              </a:rPr>
              <a:t>Cache</a:t>
            </a:r>
          </a:p>
        </p:txBody>
      </p:sp>
      <p:sp>
        <p:nvSpPr>
          <p:cNvPr id="7" name="Line 8"/>
          <p:cNvSpPr>
            <a:spLocks noChangeShapeType="1"/>
          </p:cNvSpPr>
          <p:nvPr/>
        </p:nvSpPr>
        <p:spPr bwMode="auto">
          <a:xfrm>
            <a:off x="2212256" y="2864645"/>
            <a:ext cx="0" cy="42545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8" name="Line 9"/>
          <p:cNvSpPr>
            <a:spLocks noChangeShapeType="1"/>
          </p:cNvSpPr>
          <p:nvPr/>
        </p:nvSpPr>
        <p:spPr bwMode="auto">
          <a:xfrm>
            <a:off x="2212256" y="2039145"/>
            <a:ext cx="0" cy="33655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9" name="Rectangle 10"/>
          <p:cNvSpPr>
            <a:spLocks/>
          </p:cNvSpPr>
          <p:nvPr/>
        </p:nvSpPr>
        <p:spPr bwMode="auto">
          <a:xfrm>
            <a:off x="1634406" y="1499395"/>
            <a:ext cx="1155700" cy="546100"/>
          </a:xfrm>
          <a:prstGeom prst="rect">
            <a:avLst/>
          </a:prstGeom>
          <a:solidFill>
            <a:srgbClr val="E6E6E6"/>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0" name="Rectangle 11"/>
          <p:cNvSpPr>
            <a:spLocks/>
          </p:cNvSpPr>
          <p:nvPr/>
        </p:nvSpPr>
        <p:spPr bwMode="auto">
          <a:xfrm>
            <a:off x="1691680" y="1584102"/>
            <a:ext cx="1008112" cy="4191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ctr" defTabSz="457200" rtl="0" eaLnBrk="1" fontAlgn="auto" latinLnBrk="0" hangingPunct="1">
              <a:lnSpc>
                <a:spcPct val="8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Processor</a:t>
            </a:r>
          </a:p>
          <a:p>
            <a:pPr marL="0" marR="0" lvl="0" indent="0" algn="ctr" defTabSz="457200" rtl="0" eaLnBrk="1" fontAlgn="auto" latinLnBrk="0" hangingPunct="1">
              <a:lnSpc>
                <a:spcPct val="8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Core</a:t>
            </a:r>
          </a:p>
        </p:txBody>
      </p:sp>
      <p:sp>
        <p:nvSpPr>
          <p:cNvPr id="11" name="Rectangle 12"/>
          <p:cNvSpPr>
            <a:spLocks/>
          </p:cNvSpPr>
          <p:nvPr/>
        </p:nvSpPr>
        <p:spPr bwMode="auto">
          <a:xfrm>
            <a:off x="5735414" y="3372645"/>
            <a:ext cx="1212850" cy="254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 Interconnect</a:t>
            </a:r>
          </a:p>
        </p:txBody>
      </p:sp>
      <p:sp>
        <p:nvSpPr>
          <p:cNvPr id="12" name="Rectangle 13"/>
          <p:cNvSpPr>
            <a:spLocks/>
          </p:cNvSpPr>
          <p:nvPr/>
        </p:nvSpPr>
        <p:spPr bwMode="auto">
          <a:xfrm>
            <a:off x="3914056" y="1327945"/>
            <a:ext cx="2901950" cy="1676400"/>
          </a:xfrm>
          <a:prstGeom prst="rect">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3" name="Rectangle 14"/>
          <p:cNvSpPr>
            <a:spLocks/>
          </p:cNvSpPr>
          <p:nvPr/>
        </p:nvSpPr>
        <p:spPr bwMode="auto">
          <a:xfrm>
            <a:off x="5014764" y="1386535"/>
            <a:ext cx="1069404" cy="2097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 Memory</a:t>
            </a:r>
          </a:p>
        </p:txBody>
      </p:sp>
      <p:sp>
        <p:nvSpPr>
          <p:cNvPr id="14" name="Line 15"/>
          <p:cNvSpPr>
            <a:spLocks noChangeShapeType="1"/>
          </p:cNvSpPr>
          <p:nvPr/>
        </p:nvSpPr>
        <p:spPr bwMode="auto">
          <a:xfrm>
            <a:off x="5364238" y="3011489"/>
            <a:ext cx="0" cy="311150"/>
          </a:xfrm>
          <a:prstGeom prst="line">
            <a:avLst/>
          </a:prstGeom>
          <a:noFill/>
          <a:ln w="25400" cap="flat">
            <a:solidFill>
              <a:schemeClr val="tx1"/>
            </a:solidFill>
            <a:prstDash val="solid"/>
            <a:miter lim="800000"/>
            <a:headEnd type="none" w="med" len="med"/>
            <a:tailEnd type="none" w="med" len="med"/>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5" name="AutoShape 16"/>
          <p:cNvSpPr>
            <a:spLocks/>
          </p:cNvSpPr>
          <p:nvPr/>
        </p:nvSpPr>
        <p:spPr bwMode="auto">
          <a:xfrm>
            <a:off x="1482006" y="3295652"/>
            <a:ext cx="5327650" cy="76200"/>
          </a:xfrm>
          <a:prstGeom prst="roundRect">
            <a:avLst>
              <a:gd name="adj" fmla="val 50000"/>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6" name="Rectangle 17"/>
          <p:cNvSpPr>
            <a:spLocks/>
          </p:cNvSpPr>
          <p:nvPr/>
        </p:nvSpPr>
        <p:spPr bwMode="auto">
          <a:xfrm>
            <a:off x="4022006" y="16200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7" name="Rectangle 18"/>
          <p:cNvSpPr>
            <a:spLocks/>
          </p:cNvSpPr>
          <p:nvPr/>
        </p:nvSpPr>
        <p:spPr bwMode="auto">
          <a:xfrm>
            <a:off x="4022006" y="18676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8" name="Rectangle 19"/>
          <p:cNvSpPr>
            <a:spLocks/>
          </p:cNvSpPr>
          <p:nvPr/>
        </p:nvSpPr>
        <p:spPr bwMode="auto">
          <a:xfrm>
            <a:off x="4022006" y="21153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19" name="Rectangle 20"/>
          <p:cNvSpPr>
            <a:spLocks/>
          </p:cNvSpPr>
          <p:nvPr/>
        </p:nvSpPr>
        <p:spPr bwMode="auto">
          <a:xfrm>
            <a:off x="4022006" y="23629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0" name="Rectangle 21"/>
          <p:cNvSpPr>
            <a:spLocks/>
          </p:cNvSpPr>
          <p:nvPr/>
        </p:nvSpPr>
        <p:spPr bwMode="auto">
          <a:xfrm>
            <a:off x="4022006" y="26106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1" name="Rectangle 22"/>
          <p:cNvSpPr>
            <a:spLocks/>
          </p:cNvSpPr>
          <p:nvPr/>
        </p:nvSpPr>
        <p:spPr bwMode="auto">
          <a:xfrm>
            <a:off x="5571406" y="16200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2" name="Rectangle 23"/>
          <p:cNvSpPr>
            <a:spLocks/>
          </p:cNvSpPr>
          <p:nvPr/>
        </p:nvSpPr>
        <p:spPr bwMode="auto">
          <a:xfrm>
            <a:off x="5571406" y="18676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3" name="Rectangle 24"/>
          <p:cNvSpPr>
            <a:spLocks/>
          </p:cNvSpPr>
          <p:nvPr/>
        </p:nvSpPr>
        <p:spPr bwMode="auto">
          <a:xfrm>
            <a:off x="5571406" y="21153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4" name="Rectangle 25"/>
          <p:cNvSpPr>
            <a:spLocks/>
          </p:cNvSpPr>
          <p:nvPr/>
        </p:nvSpPr>
        <p:spPr bwMode="auto">
          <a:xfrm>
            <a:off x="5571406" y="236299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5" name="Rectangle 26"/>
          <p:cNvSpPr>
            <a:spLocks/>
          </p:cNvSpPr>
          <p:nvPr/>
        </p:nvSpPr>
        <p:spPr bwMode="auto">
          <a:xfrm>
            <a:off x="5571406" y="2610645"/>
            <a:ext cx="1092200" cy="165100"/>
          </a:xfrm>
          <a:prstGeom prst="rect">
            <a:avLst/>
          </a:prstGeom>
          <a:solidFill>
            <a:srgbClr val="CADBFE"/>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6" name="Rectangle 27"/>
          <p:cNvSpPr>
            <a:spLocks/>
          </p:cNvSpPr>
          <p:nvPr/>
        </p:nvSpPr>
        <p:spPr bwMode="auto">
          <a:xfrm>
            <a:off x="1736006" y="2674145"/>
            <a:ext cx="977900" cy="146050"/>
          </a:xfrm>
          <a:prstGeom prst="rect">
            <a:avLst/>
          </a:prstGeom>
          <a:solidFill>
            <a:srgbClr val="FD9A00"/>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7" name="Line 28"/>
          <p:cNvSpPr>
            <a:spLocks noChangeShapeType="1"/>
          </p:cNvSpPr>
          <p:nvPr/>
        </p:nvSpPr>
        <p:spPr bwMode="auto">
          <a:xfrm>
            <a:off x="6917606" y="1557078"/>
            <a:ext cx="0" cy="1270000"/>
          </a:xfrm>
          <a:prstGeom prst="line">
            <a:avLst/>
          </a:prstGeom>
          <a:noFill/>
          <a:ln w="25400" cap="flat">
            <a:solidFill>
              <a:schemeClr val="tx1"/>
            </a:solidFill>
            <a:prstDash val="solid"/>
            <a:miter lim="800000"/>
            <a:headEnd type="triangle" w="med" len="sm"/>
            <a:tailEnd type="triangle" w="med" len="sm"/>
          </a:ln>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28" name="Rectangle 29"/>
          <p:cNvSpPr>
            <a:spLocks/>
          </p:cNvSpPr>
          <p:nvPr/>
        </p:nvSpPr>
        <p:spPr bwMode="auto">
          <a:xfrm>
            <a:off x="7020272" y="1530934"/>
            <a:ext cx="1368152" cy="138035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Database</a:t>
            </a:r>
          </a:p>
          <a:p>
            <a:pPr marL="0" marR="0" lvl="0" indent="0" algn="l" defTabSz="457200" rtl="0" eaLnBrk="1" fontAlgn="auto" latinLnBrk="0" hangingPunct="1">
              <a:lnSpc>
                <a:spcPct val="80000"/>
              </a:lnSpc>
              <a:spcBef>
                <a:spcPts val="0"/>
              </a:spcBef>
              <a:spcAft>
                <a:spcPts val="0"/>
              </a:spcAft>
              <a:buClrTx/>
              <a:buSzTx/>
              <a:buFontTx/>
              <a:buNone/>
              <a:tabLst/>
              <a:defRPr/>
            </a:pPr>
            <a:endPar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endParaRPr>
          </a:p>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Graphs</a:t>
            </a:r>
          </a:p>
          <a:p>
            <a:pPr marL="0" marR="0" lvl="0" indent="0" algn="l" defTabSz="457200" rtl="0" eaLnBrk="1" fontAlgn="auto" latinLnBrk="0" hangingPunct="1">
              <a:lnSpc>
                <a:spcPct val="80000"/>
              </a:lnSpc>
              <a:spcBef>
                <a:spcPts val="0"/>
              </a:spcBef>
              <a:spcAft>
                <a:spcPts val="0"/>
              </a:spcAft>
              <a:buClrTx/>
              <a:buSzTx/>
              <a:buFontTx/>
              <a:buNone/>
              <a:tabLst/>
              <a:defRPr/>
            </a:pPr>
            <a:endPar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endParaRPr>
          </a:p>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Media </a:t>
            </a:r>
            <a:r>
              <a:rPr kumimoji="0" lang="en-US" sz="2400" b="0" i="0" u="none" strike="noStrike" kern="1200" cap="none" spc="0" normalizeH="0" baseline="0" noProof="0" dirty="0">
                <a:ln>
                  <a:noFill/>
                </a:ln>
                <a:solidFill>
                  <a:srgbClr val="000000"/>
                </a:solidFill>
                <a:effectLst/>
                <a:uLnTx/>
                <a:uFillTx/>
                <a:latin typeface="Myriad Pro Bold Cond" charset="0"/>
                <a:ea typeface="ＭＳ Ｐゴシック" charset="0"/>
                <a:cs typeface="Myriad Pro Bold Cond" charset="0"/>
                <a:sym typeface="Myriad Pro Bold Cond" charset="0"/>
              </a:rPr>
              <a:t> </a:t>
            </a:r>
          </a:p>
        </p:txBody>
      </p:sp>
      <p:sp>
        <p:nvSpPr>
          <p:cNvPr id="29" name="Freeform 30"/>
          <p:cNvSpPr>
            <a:spLocks/>
          </p:cNvSpPr>
          <p:nvPr/>
        </p:nvSpPr>
        <p:spPr bwMode="auto">
          <a:xfrm>
            <a:off x="1835696" y="2060848"/>
            <a:ext cx="3742060" cy="1451497"/>
          </a:xfrm>
          <a:custGeom>
            <a:avLst/>
            <a:gdLst>
              <a:gd name="T0" fmla="*/ 21600 w 21600"/>
              <a:gd name="T1" fmla="*/ 12000 h 21600"/>
              <a:gd name="T2" fmla="*/ 21600 w 21600"/>
              <a:gd name="T3" fmla="*/ 21600 h 21600"/>
              <a:gd name="T4" fmla="*/ 0 w 21600"/>
              <a:gd name="T5" fmla="*/ 21600 h 21600"/>
              <a:gd name="T6" fmla="*/ 0 w 21600"/>
              <a:gd name="T7" fmla="*/ 0 h 21600"/>
            </a:gdLst>
            <a:ahLst/>
            <a:cxnLst>
              <a:cxn ang="0">
                <a:pos x="T0" y="T1"/>
              </a:cxn>
              <a:cxn ang="0">
                <a:pos x="T2" y="T3"/>
              </a:cxn>
              <a:cxn ang="0">
                <a:pos x="T4" y="T5"/>
              </a:cxn>
              <a:cxn ang="0">
                <a:pos x="T6" y="T7"/>
              </a:cxn>
            </a:cxnLst>
            <a:rect l="0" t="0" r="r" b="b"/>
            <a:pathLst>
              <a:path w="21600" h="21600">
                <a:moveTo>
                  <a:pt x="21600" y="12000"/>
                </a:moveTo>
                <a:lnTo>
                  <a:pt x="21600" y="21600"/>
                </a:lnTo>
                <a:lnTo>
                  <a:pt x="0" y="21600"/>
                </a:lnTo>
                <a:lnTo>
                  <a:pt x="0" y="0"/>
                </a:lnTo>
              </a:path>
            </a:pathLst>
          </a:custGeom>
          <a:noFill/>
          <a:ln w="101600" cap="flat">
            <a:solidFill>
              <a:srgbClr val="D90B00"/>
            </a:solidFill>
            <a:prstDash val="solid"/>
            <a:miter lim="800000"/>
            <a:headEnd type="none" w="med" len="med"/>
            <a:tailEnd type="triangle" w="med" len="med"/>
          </a:ln>
          <a:effectLst>
            <a:outerShdw blurRad="76200" dist="38099" dir="2700000" algn="ctr" rotWithShape="0">
              <a:schemeClr val="bg2">
                <a:alpha val="75000"/>
              </a:schemeClr>
            </a:outerShdw>
          </a:effectLst>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grpSp>
        <p:nvGrpSpPr>
          <p:cNvPr id="30" name="Group 34"/>
          <p:cNvGrpSpPr>
            <a:grpSpLocks/>
          </p:cNvGrpSpPr>
          <p:nvPr/>
        </p:nvGrpSpPr>
        <p:grpSpPr bwMode="auto">
          <a:xfrm>
            <a:off x="2195737" y="2122489"/>
            <a:ext cx="3661420" cy="1090487"/>
            <a:chOff x="0" y="0"/>
            <a:chExt cx="4219" cy="1352"/>
          </a:xfrm>
        </p:grpSpPr>
        <p:sp>
          <p:nvSpPr>
            <p:cNvPr id="31" name="Rectangle 31"/>
            <p:cNvSpPr>
              <a:spLocks/>
            </p:cNvSpPr>
            <p:nvPr/>
          </p:nvSpPr>
          <p:spPr bwMode="auto">
            <a:xfrm>
              <a:off x="2987" y="880"/>
              <a:ext cx="1232" cy="184"/>
            </a:xfrm>
            <a:prstGeom prst="rect">
              <a:avLst/>
            </a:prstGeom>
            <a:solidFill>
              <a:srgbClr val="FD9A00"/>
            </a:solidFill>
            <a:ln w="25400" cap="flat">
              <a:solidFill>
                <a:schemeClr val="tx1"/>
              </a:solidFill>
              <a:prstDash val="solid"/>
              <a:miter lim="800000"/>
              <a:headEnd type="none" w="med" len="med"/>
              <a:tailEnd type="none" w="med" len="med"/>
            </a:ln>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32" name="Freeform 32"/>
            <p:cNvSpPr>
              <a:spLocks/>
            </p:cNvSpPr>
            <p:nvPr/>
          </p:nvSpPr>
          <p:spPr bwMode="auto">
            <a:xfrm>
              <a:off x="0" y="0"/>
              <a:ext cx="3651" cy="1352"/>
            </a:xfrm>
            <a:custGeom>
              <a:avLst/>
              <a:gdLst>
                <a:gd name="T0" fmla="*/ 21600 w 21600"/>
                <a:gd name="T1" fmla="*/ 15330 h 21600"/>
                <a:gd name="T2" fmla="*/ 21600 w 21600"/>
                <a:gd name="T3" fmla="*/ 21600 h 21600"/>
                <a:gd name="T4" fmla="*/ 0 w 21600"/>
                <a:gd name="T5" fmla="*/ 21600 h 21600"/>
                <a:gd name="T6" fmla="*/ 0 w 21600"/>
                <a:gd name="T7" fmla="*/ 0 h 21600"/>
              </a:gdLst>
              <a:ahLst/>
              <a:cxnLst>
                <a:cxn ang="0">
                  <a:pos x="T0" y="T1"/>
                </a:cxn>
                <a:cxn ang="0">
                  <a:pos x="T2" y="T3"/>
                </a:cxn>
                <a:cxn ang="0">
                  <a:pos x="T4" y="T5"/>
                </a:cxn>
                <a:cxn ang="0">
                  <a:pos x="T6" y="T7"/>
                </a:cxn>
              </a:cxnLst>
              <a:rect l="0" t="0" r="r" b="b"/>
              <a:pathLst>
                <a:path w="21600" h="21600">
                  <a:moveTo>
                    <a:pt x="21600" y="15330"/>
                  </a:moveTo>
                  <a:lnTo>
                    <a:pt x="21600" y="21600"/>
                  </a:lnTo>
                  <a:lnTo>
                    <a:pt x="0" y="21600"/>
                  </a:lnTo>
                  <a:lnTo>
                    <a:pt x="0" y="0"/>
                  </a:lnTo>
                </a:path>
              </a:pathLst>
            </a:custGeom>
            <a:noFill/>
            <a:ln w="101600" cap="flat">
              <a:solidFill>
                <a:srgbClr val="D90B00"/>
              </a:solidFill>
              <a:prstDash val="solid"/>
              <a:miter lim="800000"/>
              <a:headEnd type="triangle" w="med" len="med"/>
              <a:tailEnd type="none" w="med" len="med"/>
            </a:ln>
            <a:effectLst>
              <a:outerShdw blurRad="76200" dist="38099" dir="2700000" algn="ctr" rotWithShape="0">
                <a:schemeClr val="bg2">
                  <a:alpha val="75000"/>
                </a:schemeClr>
              </a:outerShdw>
            </a:effectLst>
            <a:extLst>
              <a:ext uri="{909E8E84-426E-40dd-AFC4-6F175D3DCCD1}">
                <a14:hiddenFill xmlns="" xmlns:a14="http://schemas.microsoft.com/office/drawing/2010/main">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33" name="Rectangle 33"/>
            <p:cNvSpPr>
              <a:spLocks/>
            </p:cNvSpPr>
            <p:nvPr/>
          </p:nvSpPr>
          <p:spPr bwMode="auto">
            <a:xfrm>
              <a:off x="1245" y="1010"/>
              <a:ext cx="1528" cy="3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D90B00"/>
                  </a:solidFill>
                  <a:effectLst/>
                  <a:uLnTx/>
                  <a:uFillTx/>
                  <a:latin typeface="Myriad Pro Bold Cond" charset="0"/>
                  <a:ea typeface="ＭＳ Ｐゴシック" charset="0"/>
                  <a:cs typeface="Myriad Pro Bold Cond" charset="0"/>
                  <a:sym typeface="Myriad Pro Bold Cond" charset="0"/>
                </a:rPr>
                <a:t>Query</a:t>
              </a:r>
            </a:p>
          </p:txBody>
        </p:sp>
      </p:grpSp>
      <p:sp>
        <p:nvSpPr>
          <p:cNvPr id="34" name="Rectangle 35"/>
          <p:cNvSpPr>
            <a:spLocks/>
          </p:cNvSpPr>
          <p:nvPr/>
        </p:nvSpPr>
        <p:spPr bwMode="auto">
          <a:xfrm>
            <a:off x="3287142" y="3607047"/>
            <a:ext cx="1212850" cy="254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8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D90B00"/>
                </a:solidFill>
                <a:effectLst/>
                <a:uLnTx/>
                <a:uFillTx/>
                <a:latin typeface="Myriad Pro Bold Cond" charset="0"/>
                <a:ea typeface="ＭＳ Ｐゴシック" charset="0"/>
                <a:cs typeface="Myriad Pro Bold Cond" charset="0"/>
                <a:sym typeface="Myriad Pro Bold Cond" charset="0"/>
              </a:rPr>
              <a:t>Results</a:t>
            </a:r>
          </a:p>
        </p:txBody>
      </p:sp>
      <p:sp>
        <p:nvSpPr>
          <p:cNvPr id="35" name="Rounded Rectangle 34"/>
          <p:cNvSpPr>
            <a:spLocks noChangeArrowheads="1"/>
          </p:cNvSpPr>
          <p:nvPr/>
        </p:nvSpPr>
        <p:spPr bwMode="auto">
          <a:xfrm rot="5400000">
            <a:off x="6568243" y="1366158"/>
            <a:ext cx="2133601" cy="1650776"/>
          </a:xfrm>
          <a:prstGeom prst="roundRect">
            <a:avLst>
              <a:gd name="adj" fmla="val 16667"/>
            </a:avLst>
          </a:prstGeom>
          <a:noFill/>
          <a:ln w="114300">
            <a:solidFill>
              <a:srgbClr val="FF0000"/>
            </a:solidFill>
            <a:round/>
            <a:headEnd/>
            <a:tailEnd/>
          </a:ln>
          <a:extLst>
            <a:ext uri="{909E8E84-426E-40dd-AFC4-6F175D3DCCD1}">
              <a14:hiddenFill xmlns="" xmlns:a14="http://schemas.microsoft.com/office/drawing/2010/main">
                <a:solidFill>
                  <a:srgbClr val="FFFFFF"/>
                </a:solidFill>
              </a14:hiddenFill>
            </a:ext>
          </a:extLst>
        </p:spPr>
        <p:txBody>
          <a:bodyPr lIns="91440" tIns="45720" rIns="91440" bIns="4572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cs typeface="ヒラギノ角ゴ ProN W6"/>
            </a:endParaRPr>
          </a:p>
        </p:txBody>
      </p:sp>
      <p:sp>
        <p:nvSpPr>
          <p:cNvPr id="36" name="Text Box 17"/>
          <p:cNvSpPr txBox="1">
            <a:spLocks noChangeArrowheads="1"/>
          </p:cNvSpPr>
          <p:nvPr/>
        </p:nvSpPr>
        <p:spPr bwMode="auto">
          <a:xfrm>
            <a:off x="6957984" y="527451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37" name="Text Box 18"/>
          <p:cNvSpPr txBox="1">
            <a:spLocks noChangeAspect="1" noChangeArrowheads="1"/>
          </p:cNvSpPr>
          <p:nvPr/>
        </p:nvSpPr>
        <p:spPr bwMode="auto">
          <a:xfrm>
            <a:off x="6957984" y="490304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38" name="Text Box 19"/>
          <p:cNvSpPr txBox="1">
            <a:spLocks noChangeAspect="1" noChangeArrowheads="1"/>
          </p:cNvSpPr>
          <p:nvPr/>
        </p:nvSpPr>
        <p:spPr bwMode="auto">
          <a:xfrm>
            <a:off x="6954809" y="423872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39" name="Text Box 20"/>
          <p:cNvSpPr txBox="1">
            <a:spLocks noChangeAspect="1" noChangeArrowheads="1"/>
          </p:cNvSpPr>
          <p:nvPr/>
        </p:nvSpPr>
        <p:spPr bwMode="auto">
          <a:xfrm>
            <a:off x="6954809" y="386724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40" name="Text Box 21"/>
          <p:cNvSpPr txBox="1">
            <a:spLocks noChangeAspect="1" noChangeArrowheads="1"/>
          </p:cNvSpPr>
          <p:nvPr/>
        </p:nvSpPr>
        <p:spPr bwMode="auto">
          <a:xfrm>
            <a:off x="6954809" y="350053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41" name="Text Box 22"/>
          <p:cNvSpPr txBox="1">
            <a:spLocks noChangeAspect="1" noChangeArrowheads="1"/>
          </p:cNvSpPr>
          <p:nvPr/>
        </p:nvSpPr>
        <p:spPr bwMode="auto">
          <a:xfrm>
            <a:off x="6957984" y="564758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a:ea typeface="+mn-ea"/>
              <a:cs typeface="Arial" charset="0"/>
            </a:endParaRPr>
          </a:p>
        </p:txBody>
      </p:sp>
      <p:sp>
        <p:nvSpPr>
          <p:cNvPr id="42" name="Text Box 23"/>
          <p:cNvSpPr txBox="1">
            <a:spLocks noChangeAspect="1" noChangeArrowheads="1"/>
          </p:cNvSpPr>
          <p:nvPr/>
        </p:nvSpPr>
        <p:spPr bwMode="auto">
          <a:xfrm>
            <a:off x="6957984" y="601905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43" name="Text Box 24"/>
          <p:cNvSpPr txBox="1">
            <a:spLocks noChangeAspect="1" noChangeArrowheads="1"/>
          </p:cNvSpPr>
          <p:nvPr/>
        </p:nvSpPr>
        <p:spPr bwMode="auto">
          <a:xfrm>
            <a:off x="6957984" y="458065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44" name="Text Box 23"/>
          <p:cNvSpPr txBox="1">
            <a:spLocks noChangeAspect="1" noChangeArrowheads="1"/>
          </p:cNvSpPr>
          <p:nvPr/>
        </p:nvSpPr>
        <p:spPr bwMode="auto">
          <a:xfrm>
            <a:off x="6959572" y="637465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45" name="Rounded Rectangle 44"/>
          <p:cNvSpPr>
            <a:spLocks noChangeArrowheads="1"/>
          </p:cNvSpPr>
          <p:nvPr/>
        </p:nvSpPr>
        <p:spPr bwMode="auto">
          <a:xfrm rot="5400000">
            <a:off x="6849380" y="3977716"/>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263491512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3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9"/>
                                        </p:tgtEl>
                                        <p:attrNameLst>
                                          <p:attrName>style.visibility</p:attrName>
                                        </p:attrNameLst>
                                      </p:cBhvr>
                                      <p:to>
                                        <p:strVal val="visible"/>
                                      </p:to>
                                    </p:set>
                                  </p:childTnLst>
                                </p:cTn>
                              </p:par>
                            </p:childTnLst>
                          </p:cTn>
                        </p:par>
                        <p:par>
                          <p:cTn id="15" fill="hold">
                            <p:stCondLst>
                              <p:cond delay="500"/>
                            </p:stCondLst>
                            <p:childTnLst>
                              <p:par>
                                <p:cTn id="16" presetID="1" presetClass="entr" presetSubtype="0" fill="hold" grpId="0" nodeType="afterEffect">
                                  <p:stCondLst>
                                    <p:cond delay="0"/>
                                  </p:stCondLst>
                                  <p:childTnLst>
                                    <p:set>
                                      <p:cBhvr>
                                        <p:cTn id="17" dur="1" fill="hold">
                                          <p:stCondLst>
                                            <p:cond delay="499"/>
                                          </p:stCondLst>
                                        </p:cTn>
                                        <p:tgtEl>
                                          <p:spTgt spid="34"/>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nodeType="clickEffect">
                                  <p:stCondLst>
                                    <p:cond delay="0"/>
                                  </p:stCondLst>
                                  <p:childTnLst>
                                    <p:set>
                                      <p:cBhvr>
                                        <p:cTn id="37"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nodeType="clickEffect">
                                  <p:stCondLst>
                                    <p:cond delay="0"/>
                                  </p:stCondLst>
                                  <p:childTnLst>
                                    <p:set>
                                      <p:cBhvr>
                                        <p:cTn id="41"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grpId="0" nodeType="clickEffect">
                                  <p:stCondLst>
                                    <p:cond delay="0"/>
                                  </p:stCondLst>
                                  <p:childTnLst>
                                    <p:set>
                                      <p:cBhvr>
                                        <p:cTn id="45" dur="1" fill="hold">
                                          <p:stCondLst>
                                            <p:cond delay="0"/>
                                          </p:stCondLst>
                                        </p:cTn>
                                        <p:tgtEl>
                                          <p:spTgt spid="40"/>
                                        </p:tgtEl>
                                        <p:attrNameLst>
                                          <p:attrName>style.visibility</p:attrName>
                                        </p:attrNameLst>
                                      </p:cBhvr>
                                      <p:to>
                                        <p:strVal val="visible"/>
                                      </p:to>
                                    </p:set>
                                  </p:childTnLst>
                                </p:cTn>
                              </p:par>
                              <p:par>
                                <p:cTn id="46" presetID="1" presetClass="entr" presetSubtype="0" fill="hold" grpId="0" nodeType="withEffect">
                                  <p:stCondLst>
                                    <p:cond delay="0"/>
                                  </p:stCondLst>
                                  <p:childTnLst>
                                    <p:set>
                                      <p:cBhvr>
                                        <p:cTn id="47" dur="1" fill="hold">
                                          <p:stCondLst>
                                            <p:cond delay="0"/>
                                          </p:stCondLst>
                                        </p:cTn>
                                        <p:tgtEl>
                                          <p:spTgt spid="44"/>
                                        </p:tgtEl>
                                        <p:attrNameLst>
                                          <p:attrName>style.visibility</p:attrName>
                                        </p:attrNameLst>
                                      </p:cBhvr>
                                      <p:to>
                                        <p:strVal val="visible"/>
                                      </p:to>
                                    </p:set>
                                  </p:childTnLst>
                                </p:cTn>
                              </p:par>
                              <p:par>
                                <p:cTn id="48" presetID="1" presetClass="entr" presetSubtype="0" fill="hold" grpId="0" nodeType="withEffect">
                                  <p:stCondLst>
                                    <p:cond delay="0"/>
                                  </p:stCondLst>
                                  <p:childTnLst>
                                    <p:set>
                                      <p:cBhvr>
                                        <p:cTn id="49" dur="1" fill="hold">
                                          <p:stCondLst>
                                            <p:cond delay="0"/>
                                          </p:stCondLst>
                                        </p:cTn>
                                        <p:tgtEl>
                                          <p:spTgt spid="39"/>
                                        </p:tgtEl>
                                        <p:attrNameLst>
                                          <p:attrName>style.visibility</p:attrName>
                                        </p:attrNameLst>
                                      </p:cBhvr>
                                      <p:to>
                                        <p:strVal val="visible"/>
                                      </p:to>
                                    </p:set>
                                  </p:childTnLst>
                                </p:cTn>
                              </p:par>
                              <p:par>
                                <p:cTn id="50" presetID="1" presetClass="entr" presetSubtype="0" fill="hold" grpId="0" nodeType="withEffect">
                                  <p:stCondLst>
                                    <p:cond delay="0"/>
                                  </p:stCondLst>
                                  <p:childTnLst>
                                    <p:set>
                                      <p:cBhvr>
                                        <p:cTn id="51" dur="1" fill="hold">
                                          <p:stCondLst>
                                            <p:cond delay="0"/>
                                          </p:stCondLst>
                                        </p:cTn>
                                        <p:tgtEl>
                                          <p:spTgt spid="38"/>
                                        </p:tgtEl>
                                        <p:attrNameLst>
                                          <p:attrName>style.visibility</p:attrName>
                                        </p:attrNameLst>
                                      </p:cBhvr>
                                      <p:to>
                                        <p:strVal val="visible"/>
                                      </p:to>
                                    </p:set>
                                  </p:childTnLst>
                                </p:cTn>
                              </p:par>
                              <p:par>
                                <p:cTn id="52" presetID="1" presetClass="entr" presetSubtype="0" fill="hold" grpId="0" nodeType="withEffect">
                                  <p:stCondLst>
                                    <p:cond delay="0"/>
                                  </p:stCondLst>
                                  <p:childTnLst>
                                    <p:set>
                                      <p:cBhvr>
                                        <p:cTn id="53" dur="1" fill="hold">
                                          <p:stCondLst>
                                            <p:cond delay="0"/>
                                          </p:stCondLst>
                                        </p:cTn>
                                        <p:tgtEl>
                                          <p:spTgt spid="43"/>
                                        </p:tgtEl>
                                        <p:attrNameLst>
                                          <p:attrName>style.visibility</p:attrName>
                                        </p:attrNameLst>
                                      </p:cBhvr>
                                      <p:to>
                                        <p:strVal val="visible"/>
                                      </p:to>
                                    </p:set>
                                  </p:childTnLst>
                                </p:cTn>
                              </p:par>
                              <p:par>
                                <p:cTn id="54" presetID="1" presetClass="entr" presetSubtype="0" fill="hold" grpId="0" nodeType="withEffect">
                                  <p:stCondLst>
                                    <p:cond delay="0"/>
                                  </p:stCondLst>
                                  <p:childTnLst>
                                    <p:set>
                                      <p:cBhvr>
                                        <p:cTn id="55" dur="1" fill="hold">
                                          <p:stCondLst>
                                            <p:cond delay="0"/>
                                          </p:stCondLst>
                                        </p:cTn>
                                        <p:tgtEl>
                                          <p:spTgt spid="37"/>
                                        </p:tgtEl>
                                        <p:attrNameLst>
                                          <p:attrName>style.visibility</p:attrName>
                                        </p:attrNameLst>
                                      </p:cBhvr>
                                      <p:to>
                                        <p:strVal val="visible"/>
                                      </p:to>
                                    </p:set>
                                  </p:childTnLst>
                                </p:cTn>
                              </p:par>
                              <p:par>
                                <p:cTn id="56" presetID="1" presetClass="entr" presetSubtype="0" fill="hold" grpId="0" nodeType="withEffect">
                                  <p:stCondLst>
                                    <p:cond delay="0"/>
                                  </p:stCondLst>
                                  <p:childTnLst>
                                    <p:set>
                                      <p:cBhvr>
                                        <p:cTn id="57" dur="1" fill="hold">
                                          <p:stCondLst>
                                            <p:cond delay="0"/>
                                          </p:stCondLst>
                                        </p:cTn>
                                        <p:tgtEl>
                                          <p:spTgt spid="36"/>
                                        </p:tgtEl>
                                        <p:attrNameLst>
                                          <p:attrName>style.visibility</p:attrName>
                                        </p:attrNameLst>
                                      </p:cBhvr>
                                      <p:to>
                                        <p:strVal val="visible"/>
                                      </p:to>
                                    </p:set>
                                  </p:childTnLst>
                                </p:cTn>
                              </p:par>
                              <p:par>
                                <p:cTn id="58" presetID="1" presetClass="entr" presetSubtype="0" fill="hold" grpId="0" nodeType="withEffect">
                                  <p:stCondLst>
                                    <p:cond delay="0"/>
                                  </p:stCondLst>
                                  <p:childTnLst>
                                    <p:set>
                                      <p:cBhvr>
                                        <p:cTn id="59" dur="1" fill="hold">
                                          <p:stCondLst>
                                            <p:cond delay="0"/>
                                          </p:stCondLst>
                                        </p:cTn>
                                        <p:tgtEl>
                                          <p:spTgt spid="41"/>
                                        </p:tgtEl>
                                        <p:attrNameLst>
                                          <p:attrName>style.visibility</p:attrName>
                                        </p:attrNameLst>
                                      </p:cBhvr>
                                      <p:to>
                                        <p:strVal val="visible"/>
                                      </p:to>
                                    </p:set>
                                  </p:childTnLst>
                                </p:cTn>
                              </p:par>
                              <p:par>
                                <p:cTn id="60" presetID="1" presetClass="entr" presetSubtype="0" fill="hold" grpId="0" nodeType="withEffect">
                                  <p:stCondLst>
                                    <p:cond delay="0"/>
                                  </p:stCondLst>
                                  <p:childTnLst>
                                    <p:set>
                                      <p:cBhvr>
                                        <p:cTn id="61" dur="1" fill="hold">
                                          <p:stCondLst>
                                            <p:cond delay="0"/>
                                          </p:stCondLst>
                                        </p:cTn>
                                        <p:tgtEl>
                                          <p:spTgt spid="42"/>
                                        </p:tgtEl>
                                        <p:attrNameLst>
                                          <p:attrName>style.visibility</p:attrName>
                                        </p:attrNameLst>
                                      </p:cBhvr>
                                      <p:to>
                                        <p:strVal val="visible"/>
                                      </p:to>
                                    </p:se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grpId="0" nodeType="clickEffect">
                                  <p:stCondLst>
                                    <p:cond delay="0"/>
                                  </p:stCondLst>
                                  <p:childTnLst>
                                    <p:set>
                                      <p:cBhvr>
                                        <p:cTn id="65" dur="1" fill="hold">
                                          <p:stCondLst>
                                            <p:cond delay="0"/>
                                          </p:stCondLst>
                                        </p:cTn>
                                        <p:tgtEl>
                                          <p:spTgt spid="4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34" grpId="0" autoUpdateAnimBg="0"/>
      <p:bldP spid="35" grpId="0" animBg="1"/>
      <p:bldP spid="36" grpId="0" animBg="1"/>
      <p:bldP spid="37" grpId="0" animBg="1"/>
      <p:bldP spid="38" grpId="0" animBg="1"/>
      <p:bldP spid="39" grpId="0" animBg="1"/>
      <p:bldP spid="40" grpId="0" animBg="1"/>
      <p:bldP spid="41" grpId="0" animBg="1"/>
      <p:bldP spid="42" grpId="0" animBg="1"/>
      <p:bldP spid="43" grpId="0" animBg="1"/>
      <p:bldP spid="44" grpId="0" animBg="1"/>
      <p:bldP spid="45" grpId="0" animBg="1"/>
    </p:bld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PIM Review and Open Problems</a:t>
            </a:r>
          </a:p>
        </p:txBody>
      </p:sp>
      <p:sp>
        <p:nvSpPr>
          <p:cNvPr id="3" name="Content Placeholder 2"/>
          <p:cNvSpPr>
            <a:spLocks noGrp="1"/>
          </p:cNvSpPr>
          <p:nvPr>
            <p:ph idx="1"/>
          </p:nvPr>
        </p:nvSpPr>
        <p:spPr>
          <a:xfrm>
            <a:off x="228600" y="1052736"/>
            <a:ext cx="8915400" cy="4876800"/>
          </a:xfrm>
        </p:spPr>
        <p:txBody>
          <a:bodyPr/>
          <a:lstStyle/>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Content Placeholder 2">
            <a:extLst>
              <a:ext uri="{FF2B5EF4-FFF2-40B4-BE49-F238E27FC236}">
                <a16:creationId xmlns:a16="http://schemas.microsoft.com/office/drawing/2014/main" id="{3F2BD8AA-5E69-D846-BFB8-21B3FD479841}"/>
              </a:ext>
            </a:extLst>
          </p:cNvPr>
          <p:cNvSpPr txBox="1">
            <a:spLocks/>
          </p:cNvSpPr>
          <p:nvPr/>
        </p:nvSpPr>
        <p:spPr bwMode="auto">
          <a:xfrm>
            <a:off x="381000" y="1205136"/>
            <a:ext cx="89154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Onur Mutlu, Saugata Ghose, Juan Gomez-Luna, and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Rachata</a:t>
            </a:r>
            <a:r>
              <a:rPr kumimoji="0" lang="en-US" sz="1800" b="0" i="0" u="none" strike="noStrike" kern="1200" cap="none" spc="0" normalizeH="0" baseline="0" noProof="0" dirty="0">
                <a:ln>
                  <a:noFill/>
                </a:ln>
                <a:solidFill>
                  <a:srgbClr val="000000"/>
                </a:solidFill>
                <a:effectLst/>
                <a:uLnTx/>
                <a:uFillTx/>
                <a:latin typeface="Tahoma"/>
                <a:ea typeface="+mn-ea"/>
                <a:cs typeface="+mn-cs"/>
              </a:rPr>
              <a:t> Ausavarungnirun,</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"A Modern Primer on Processing in Memory"</a:t>
            </a:r>
            <a:br>
              <a:rPr kumimoji="0" lang="en-US" sz="1800" b="0" i="0" u="none" strike="noStrike" kern="1200" cap="none" spc="0" normalizeH="0" baseline="0" noProof="0" dirty="0">
                <a:ln>
                  <a:noFill/>
                </a:ln>
                <a:solidFill>
                  <a:srgbClr val="0432FF"/>
                </a:solidFill>
                <a:effectLst/>
                <a:uLnTx/>
                <a:uFillTx/>
                <a:latin typeface="Tahoma"/>
                <a:ea typeface="+mn-ea"/>
                <a:cs typeface="+mn-cs"/>
              </a:rPr>
            </a:br>
            <a:r>
              <a:rPr kumimoji="0" lang="en-US" sz="1800" b="0" i="1" u="none" strike="noStrike" kern="1200" cap="none" spc="0" normalizeH="0" baseline="0" noProof="0" dirty="0">
                <a:ln>
                  <a:noFill/>
                </a:ln>
                <a:solidFill>
                  <a:srgbClr val="000000"/>
                </a:solidFill>
                <a:effectLst/>
                <a:uLnTx/>
                <a:uFillTx/>
                <a:latin typeface="Tahoma"/>
                <a:ea typeface="+mn-ea"/>
                <a:cs typeface="+mn-cs"/>
              </a:rPr>
              <a:t>Invited Book Chapter in </a:t>
            </a:r>
            <a:r>
              <a:rPr kumimoji="0" lang="en-US" sz="1800" b="1" i="1" u="none" strike="noStrike" kern="1200" cap="none" spc="0" normalizeH="0" baseline="0" noProof="0" dirty="0">
                <a:ln>
                  <a:noFill/>
                </a:ln>
                <a:solidFill>
                  <a:srgbClr val="000000"/>
                </a:solidFill>
                <a:effectLst/>
                <a:uLnTx/>
                <a:uFillTx/>
                <a:latin typeface="Tahoma"/>
                <a:ea typeface="+mn-ea"/>
                <a:cs typeface="+mn-cs"/>
                <a:hlinkClick r:id="rId3"/>
              </a:rPr>
              <a:t>Emerging Computing: From Devices to Systems - Looking Beyond Moore and Von Neumann</a:t>
            </a:r>
            <a:r>
              <a:rPr kumimoji="0" lang="en-US" sz="1800" b="0" i="0" u="none" strike="noStrike" kern="1200" cap="none" spc="0" normalizeH="0" baseline="0" noProof="0" dirty="0">
                <a:ln>
                  <a:noFill/>
                </a:ln>
                <a:solidFill>
                  <a:srgbClr val="000000"/>
                </a:solidFill>
                <a:effectLst/>
                <a:uLnTx/>
                <a:uFillTx/>
                <a:latin typeface="Tahoma"/>
                <a:ea typeface="+mn-ea"/>
                <a:cs typeface="+mn-cs"/>
              </a:rPr>
              <a:t>, Springer, to be published in 2021.</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1" i="0" u="none" strike="noStrike" kern="0" cap="none" spc="0" normalizeH="0" baseline="0" noProof="0" dirty="0">
              <a:ln>
                <a:noFill/>
              </a:ln>
              <a:solidFill>
                <a:srgbClr val="000000"/>
              </a:solidFill>
              <a:effectLst/>
              <a:uLnTx/>
              <a:uFillTx/>
              <a:latin typeface="Tahoma"/>
              <a:ea typeface="+mn-ea"/>
              <a:cs typeface="+mn-cs"/>
            </a:endParaRPr>
          </a:p>
        </p:txBody>
      </p:sp>
      <p:sp>
        <p:nvSpPr>
          <p:cNvPr id="5" name="TextBox 4">
            <a:extLst>
              <a:ext uri="{FF2B5EF4-FFF2-40B4-BE49-F238E27FC236}">
                <a16:creationId xmlns:a16="http://schemas.microsoft.com/office/drawing/2014/main" id="{B44AC5CF-BFA6-5646-92DE-C9D89AA74928}"/>
              </a:ext>
            </a:extLst>
          </p:cNvPr>
          <p:cNvSpPr txBox="1"/>
          <p:nvPr/>
        </p:nvSpPr>
        <p:spPr>
          <a:xfrm>
            <a:off x="2411760" y="6453336"/>
            <a:ext cx="467467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https://arxiv.org/pdf/1903.03988.pdf</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p:txBody>
      </p:sp>
      <p:pic>
        <p:nvPicPr>
          <p:cNvPr id="6" name="Picture 5">
            <a:extLst>
              <a:ext uri="{FF2B5EF4-FFF2-40B4-BE49-F238E27FC236}">
                <a16:creationId xmlns:a16="http://schemas.microsoft.com/office/drawing/2014/main" id="{A5EA4CA5-FBD8-9749-9830-D77D34BE5845}"/>
              </a:ext>
            </a:extLst>
          </p:cNvPr>
          <p:cNvPicPr>
            <a:picLocks noChangeAspect="1"/>
          </p:cNvPicPr>
          <p:nvPr/>
        </p:nvPicPr>
        <p:blipFill>
          <a:blip r:embed="rId5"/>
          <a:stretch>
            <a:fillRect/>
          </a:stretch>
        </p:blipFill>
        <p:spPr>
          <a:xfrm>
            <a:off x="-14659" y="1455514"/>
            <a:ext cx="9144000" cy="2744353"/>
          </a:xfrm>
          <a:prstGeom prst="rect">
            <a:avLst/>
          </a:prstGeom>
        </p:spPr>
      </p:pic>
    </p:spTree>
    <p:extLst>
      <p:ext uri="{BB962C8B-B14F-4D97-AF65-F5344CB8AC3E}">
        <p14:creationId xmlns:p14="http://schemas.microsoft.com/office/powerpoint/2010/main" val="38601712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2567D-A796-D347-A81C-53A42C0F54B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A1D145C-B1CC-0248-8402-DB3B402EA310}"/>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D74E4B9-8C28-2246-BBD1-89AFB3653A3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F32E59C2-C60B-164F-8152-5EAEA0A62FE5}"/>
              </a:ext>
            </a:extLst>
          </p:cNvPr>
          <p:cNvPicPr>
            <a:picLocks noChangeAspect="1"/>
          </p:cNvPicPr>
          <p:nvPr/>
        </p:nvPicPr>
        <p:blipFill>
          <a:blip r:embed="rId2"/>
          <a:stretch>
            <a:fillRect/>
          </a:stretch>
        </p:blipFill>
        <p:spPr>
          <a:xfrm>
            <a:off x="1835150" y="196850"/>
            <a:ext cx="5473700" cy="6464300"/>
          </a:xfrm>
          <a:prstGeom prst="rect">
            <a:avLst/>
          </a:prstGeom>
        </p:spPr>
      </p:pic>
    </p:spTree>
    <p:extLst>
      <p:ext uri="{BB962C8B-B14F-4D97-AF65-F5344CB8AC3E}">
        <p14:creationId xmlns:p14="http://schemas.microsoft.com/office/powerpoint/2010/main" val="1892590674"/>
      </p:ext>
    </p:extLst>
  </p:cSld>
  <p:clrMapOvr>
    <a:masterClrMapping/>
  </p:clrMapOvr>
  <p:transition/>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89408-568D-D849-B20B-D14F7C0146B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7809458-3406-614B-8614-09C6E86A51A6}"/>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2829EE78-77DE-774E-8E3C-547D2974177E}"/>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DF97FCE-1C93-7F47-B714-6E5EA092E7B6}"/>
              </a:ext>
            </a:extLst>
          </p:cNvPr>
          <p:cNvPicPr>
            <a:picLocks noChangeAspect="1"/>
          </p:cNvPicPr>
          <p:nvPr/>
        </p:nvPicPr>
        <p:blipFill>
          <a:blip r:embed="rId2"/>
          <a:stretch>
            <a:fillRect/>
          </a:stretch>
        </p:blipFill>
        <p:spPr>
          <a:xfrm>
            <a:off x="1955617" y="0"/>
            <a:ext cx="5232765" cy="6858000"/>
          </a:xfrm>
          <a:prstGeom prst="rect">
            <a:avLst/>
          </a:prstGeom>
        </p:spPr>
      </p:pic>
    </p:spTree>
    <p:extLst>
      <p:ext uri="{BB962C8B-B14F-4D97-AF65-F5344CB8AC3E}">
        <p14:creationId xmlns:p14="http://schemas.microsoft.com/office/powerpoint/2010/main" val="1126066395"/>
      </p:ext>
    </p:extLst>
  </p:cSld>
  <p:clrMapOvr>
    <a:masterClrMapping/>
  </p:clrMapOvr>
  <p:transition/>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PIM Course (Spring 2022)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343400"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Spring </a:t>
            </a:r>
            <a:r>
              <a:rPr lang="en-US" sz="1600" b="1" dirty="0">
                <a:solidFill>
                  <a:srgbClr val="0432FF"/>
                </a:solidFill>
                <a:hlinkClick r:id="rId3">
                  <a:extLst>
                    <a:ext uri="{A12FA001-AC4F-418D-AE19-62706E023703}">
                      <ahyp:hlinkClr xmlns:ahyp="http://schemas.microsoft.com/office/drawing/2018/hyperlinkcolor" val="tx"/>
                    </a:ext>
                  </a:extLst>
                </a:hlinkClick>
              </a:rPr>
              <a:t>2022</a:t>
            </a:r>
            <a:r>
              <a:rPr lang="en-US" sz="1600" b="1" dirty="0">
                <a:solidFill>
                  <a:srgbClr val="0432FF"/>
                </a:solidFill>
                <a:hlinkClick r:id="rId2">
                  <a:extLst>
                    <a:ext uri="{A12FA001-AC4F-418D-AE19-62706E023703}">
                      <ahyp:hlinkClr xmlns:ahyp="http://schemas.microsoft.com/office/drawing/2018/hyperlinkcolor" val="tx"/>
                    </a:ext>
                  </a:extLst>
                </a:hlinkClick>
              </a:rPr>
              <a:t> Edition: </a:t>
            </a:r>
          </a:p>
          <a:p>
            <a:pPr lvl="1"/>
            <a:r>
              <a:rPr lang="en-US" sz="1400" dirty="0">
                <a:solidFill>
                  <a:srgbClr val="0000FF"/>
                </a:solidFill>
                <a:hlinkClick r:id="rId3">
                  <a:extLst>
                    <a:ext uri="{A12FA001-AC4F-418D-AE19-62706E023703}">
                      <ahyp:hlinkClr xmlns:ahyp="http://schemas.microsoft.com/office/drawing/2018/hyperlinkcolor" val="tx"/>
                    </a:ext>
                  </a:extLst>
                </a:hlinkClick>
              </a:rPr>
              <a:t>https://safari.ethz.ch/projects_and_seminars/spring2022/doku.php?id=processing_in_memory</a:t>
            </a:r>
            <a:r>
              <a:rPr lang="en-US" sz="1400" dirty="0">
                <a:solidFill>
                  <a:srgbClr val="0000FF"/>
                </a:solidFill>
              </a:rPr>
              <a:t> </a:t>
            </a:r>
          </a:p>
          <a:p>
            <a:pPr lvl="1"/>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https://www.youtube.com/watch?v=9e4Chnwdovo&amp;list=PL5Q2soXY2Zi-841fUYYUK9EsXKhQKRPyX</a:t>
            </a:r>
            <a:r>
              <a:rPr lang="en-US" sz="1400" dirty="0">
                <a:solidFill>
                  <a:srgbClr val="0000FF"/>
                </a:solidFill>
              </a:rPr>
              <a:t> </a:t>
            </a:r>
          </a:p>
          <a:p>
            <a:pPr lvl="1"/>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a:t>
            </a:r>
            <a:r>
              <a:rPr lang="en-US" sz="1400" b="1" dirty="0"/>
              <a:t>Bachelor’s/Master’s </a:t>
            </a:r>
            <a:r>
              <a:rPr lang="en-US" sz="1400" dirty="0"/>
              <a:t>students</a:t>
            </a:r>
          </a:p>
          <a:p>
            <a:pPr lvl="1"/>
            <a:r>
              <a:rPr lang="en-US" sz="1400" dirty="0"/>
              <a:t>Processing-in-Memory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110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4A179BAD-D06D-A69D-73FA-3A7AB7BDE712}"/>
              </a:ext>
            </a:extLst>
          </p:cNvPr>
          <p:cNvPicPr>
            <a:picLocks noChangeAspect="1"/>
          </p:cNvPicPr>
          <p:nvPr/>
        </p:nvPicPr>
        <p:blipFill>
          <a:blip r:embed="rId6"/>
          <a:stretch>
            <a:fillRect/>
          </a:stretch>
        </p:blipFill>
        <p:spPr>
          <a:xfrm>
            <a:off x="6226127" y="0"/>
            <a:ext cx="2666353" cy="6858000"/>
          </a:xfrm>
          <a:prstGeom prst="rect">
            <a:avLst/>
          </a:prstGeom>
        </p:spPr>
      </p:pic>
      <p:sp>
        <p:nvSpPr>
          <p:cNvPr id="6" name="TextBox 5">
            <a:extLst>
              <a:ext uri="{FF2B5EF4-FFF2-40B4-BE49-F238E27FC236}">
                <a16:creationId xmlns:a16="http://schemas.microsoft.com/office/drawing/2014/main" id="{27BF6E24-45C2-0C29-5FF4-253DFFAFF0DD}"/>
              </a:ext>
            </a:extLst>
          </p:cNvPr>
          <p:cNvSpPr txBox="1"/>
          <p:nvPr/>
        </p:nvSpPr>
        <p:spPr>
          <a:xfrm>
            <a:off x="176382"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991400881"/>
      </p:ext>
    </p:extLst>
  </p:cSld>
  <p:clrMapOvr>
    <a:masterClrMapping/>
  </p:clrMapOvr>
  <p:transition/>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D9B52-F2B8-8348-BBF0-9CC3383732A5}"/>
              </a:ext>
            </a:extLst>
          </p:cNvPr>
          <p:cNvSpPr>
            <a:spLocks noGrp="1"/>
          </p:cNvSpPr>
          <p:nvPr>
            <p:ph type="ctrTitle"/>
          </p:nvPr>
        </p:nvSpPr>
        <p:spPr>
          <a:xfrm>
            <a:off x="660343" y="1412776"/>
            <a:ext cx="7924800" cy="1752600"/>
          </a:xfrm>
        </p:spPr>
        <p:txBody>
          <a:bodyPr/>
          <a:lstStyle/>
          <a:p>
            <a:pPr algn="ctr"/>
            <a:r>
              <a:rPr lang="en-US" dirty="0"/>
              <a:t>We Need to Think Differently from the Past Approaches</a:t>
            </a:r>
          </a:p>
        </p:txBody>
      </p:sp>
      <p:sp>
        <p:nvSpPr>
          <p:cNvPr id="3" name="Subtitle 2">
            <a:extLst>
              <a:ext uri="{FF2B5EF4-FFF2-40B4-BE49-F238E27FC236}">
                <a16:creationId xmlns:a16="http://schemas.microsoft.com/office/drawing/2014/main" id="{C9E3E67C-D070-004D-ADD7-E5EC7486AAB3}"/>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2ADEE094-EFFB-5A43-AF3E-891771815A6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111</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028238693"/>
      </p:ext>
    </p:extLst>
  </p:cSld>
  <p:clrMapOvr>
    <a:masterClrMapping/>
  </p:clrMapOvr>
  <p:transition/>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68760"/>
            <a:ext cx="7924800" cy="1752600"/>
          </a:xfrm>
        </p:spPr>
        <p:txBody>
          <a:bodyPr/>
          <a:lstStyle/>
          <a:p>
            <a:r>
              <a:rPr lang="en-US" sz="6000" dirty="0"/>
              <a:t>Processing in Memory:</a:t>
            </a:r>
            <a:br>
              <a:rPr lang="en-US" sz="6000" dirty="0"/>
            </a:br>
            <a:r>
              <a:rPr lang="en-US" sz="6000"/>
              <a:t>		Two </a:t>
            </a:r>
            <a:r>
              <a:rPr lang="en-US" sz="6000" dirty="0"/>
              <a:t>Approaches</a:t>
            </a:r>
            <a:endParaRPr lang="en-US" sz="6000" b="1" dirty="0"/>
          </a:p>
        </p:txBody>
      </p:sp>
      <p:sp>
        <p:nvSpPr>
          <p:cNvPr id="3" name="Subtitle 2"/>
          <p:cNvSpPr>
            <a:spLocks noGrp="1"/>
          </p:cNvSpPr>
          <p:nvPr>
            <p:ph type="subTitle" idx="1"/>
          </p:nvPr>
        </p:nvSpPr>
        <p:spPr>
          <a:xfrm>
            <a:off x="685800" y="4484712"/>
            <a:ext cx="7848600" cy="1752600"/>
          </a:xfrm>
        </p:spPr>
        <p:txBody>
          <a:bodyPr/>
          <a:lstStyle/>
          <a:p>
            <a:pPr algn="l"/>
            <a:r>
              <a:rPr lang="en-US" sz="3600" dirty="0">
                <a:solidFill>
                  <a:srgbClr val="0000FF"/>
                </a:solidFill>
              </a:rPr>
              <a:t>1. Processing using Memory</a:t>
            </a:r>
          </a:p>
          <a:p>
            <a:pPr algn="l"/>
            <a:r>
              <a:rPr lang="en-US" sz="3600" dirty="0"/>
              <a:t>2. Processing near Memory</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0CAD05-5F98-C240-A41D-E171A6304933}" type="slidenum">
              <a:rPr kumimoji="0" lang="en-US" sz="12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112</a:t>
            </a:fld>
            <a:endParaRPr kumimoji="0" lang="en-US" sz="12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3728499595"/>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Approach 1: Processing Using Memory</a:t>
            </a:r>
          </a:p>
        </p:txBody>
      </p:sp>
      <p:sp>
        <p:nvSpPr>
          <p:cNvPr id="3" name="Content Placeholder 2"/>
          <p:cNvSpPr>
            <a:spLocks noGrp="1"/>
          </p:cNvSpPr>
          <p:nvPr>
            <p:ph idx="1"/>
          </p:nvPr>
        </p:nvSpPr>
        <p:spPr>
          <a:xfrm>
            <a:off x="0" y="969640"/>
            <a:ext cx="9144000" cy="5123656"/>
          </a:xfrm>
        </p:spPr>
        <p:txBody>
          <a:bodyPr/>
          <a:lstStyle/>
          <a:p>
            <a:r>
              <a:rPr lang="en-US" dirty="0"/>
              <a:t>Take advantage of operational principles of memory to perform </a:t>
            </a:r>
            <a:r>
              <a:rPr lang="en-US" dirty="0">
                <a:solidFill>
                  <a:srgbClr val="0000FF"/>
                </a:solidFill>
              </a:rPr>
              <a:t>bulk data movement and computation in memory</a:t>
            </a:r>
            <a:endParaRPr lang="en-US" dirty="0"/>
          </a:p>
          <a:p>
            <a:pPr lvl="1"/>
            <a:r>
              <a:rPr lang="en-US" dirty="0"/>
              <a:t>Can </a:t>
            </a:r>
            <a:r>
              <a:rPr lang="en-US" dirty="0">
                <a:solidFill>
                  <a:srgbClr val="FF0000"/>
                </a:solidFill>
              </a:rPr>
              <a:t>exploit internal connectivity </a:t>
            </a:r>
            <a:r>
              <a:rPr lang="en-US" dirty="0"/>
              <a:t>to move data</a:t>
            </a:r>
          </a:p>
          <a:p>
            <a:pPr lvl="1"/>
            <a:r>
              <a:rPr lang="en-US" dirty="0"/>
              <a:t>Can </a:t>
            </a:r>
            <a:r>
              <a:rPr lang="en-US" dirty="0">
                <a:solidFill>
                  <a:srgbClr val="FF0000"/>
                </a:solidFill>
              </a:rPr>
              <a:t>exploit analog computation capability</a:t>
            </a:r>
          </a:p>
          <a:p>
            <a:pPr lvl="1"/>
            <a:r>
              <a:rPr lang="en-US" dirty="0"/>
              <a:t>…</a:t>
            </a:r>
          </a:p>
          <a:p>
            <a:pPr lvl="1"/>
            <a:endParaRPr lang="en-US" dirty="0"/>
          </a:p>
          <a:p>
            <a:r>
              <a:rPr lang="en-US" dirty="0"/>
              <a:t>Examples: </a:t>
            </a:r>
            <a:r>
              <a:rPr lang="en-US" dirty="0" err="1"/>
              <a:t>RowClone</a:t>
            </a:r>
            <a:r>
              <a:rPr lang="en-US" dirty="0"/>
              <a:t>, In-DRAM AND/OR, Gather/Scatter DRAM</a:t>
            </a:r>
          </a:p>
          <a:p>
            <a:pPr lvl="1"/>
            <a:r>
              <a:rPr lang="en-US" altLang="ja-JP" sz="1800" dirty="0">
                <a:solidFill>
                  <a:srgbClr val="0000FF"/>
                </a:solidFill>
                <a:latin typeface="Tahoma" charset="0"/>
                <a:ea typeface="ＭＳ Ｐゴシック"/>
                <a:hlinkClick r:id="rId2"/>
              </a:rPr>
              <a:t>RowClone: Fast and Efficient In-DRAM Copy and Initialization of Bulk Data</a:t>
            </a:r>
            <a:r>
              <a:rPr lang="en-US" altLang="ja-JP" sz="1800" dirty="0">
                <a:solidFill>
                  <a:srgbClr val="000000"/>
                </a:solidFill>
                <a:latin typeface="Tahoma" charset="0"/>
                <a:ea typeface="ＭＳ Ｐゴシック"/>
              </a:rPr>
              <a:t> (</a:t>
            </a:r>
            <a:r>
              <a:rPr lang="en-US" altLang="ja-JP" sz="1800" dirty="0">
                <a:solidFill>
                  <a:srgbClr val="0000FF"/>
                </a:solidFill>
                <a:latin typeface="Tahoma" charset="0"/>
                <a:ea typeface="ＭＳ Ｐゴシック"/>
              </a:rPr>
              <a:t>Seshadri et al., MICRO 2013</a:t>
            </a:r>
            <a:r>
              <a:rPr lang="en-US" altLang="ja-JP" sz="1800" dirty="0">
                <a:solidFill>
                  <a:srgbClr val="000000"/>
                </a:solidFill>
                <a:latin typeface="Tahoma" charset="0"/>
                <a:ea typeface="ＭＳ Ｐゴシック"/>
              </a:rPr>
              <a:t>)</a:t>
            </a:r>
            <a:endParaRPr lang="en-US" sz="1800" dirty="0">
              <a:solidFill>
                <a:srgbClr val="000000"/>
              </a:solidFill>
            </a:endParaRPr>
          </a:p>
          <a:p>
            <a:pPr lvl="1"/>
            <a:r>
              <a:rPr lang="en-US" sz="1800" dirty="0">
                <a:solidFill>
                  <a:srgbClr val="0000FF"/>
                </a:solidFill>
                <a:hlinkClick r:id="rId3"/>
              </a:rPr>
              <a:t>Fast Bulk Bitwise AND and OR in DRAM</a:t>
            </a:r>
            <a:r>
              <a:rPr lang="en-US" sz="1800" dirty="0"/>
              <a:t> (</a:t>
            </a:r>
            <a:r>
              <a:rPr lang="en-US" sz="1800" dirty="0">
                <a:solidFill>
                  <a:srgbClr val="0000FF"/>
                </a:solidFill>
              </a:rPr>
              <a:t>Seshadri et al., IEEE CAL 2015</a:t>
            </a:r>
            <a:r>
              <a:rPr lang="en-US" sz="1800" dirty="0"/>
              <a:t>)</a:t>
            </a:r>
          </a:p>
          <a:p>
            <a:pPr lvl="1"/>
            <a:r>
              <a:rPr lang="en-US" sz="1800" dirty="0">
                <a:hlinkClick r:id="rId4"/>
              </a:rPr>
              <a:t>Gather-Scatter DRAM: In-DRAM Address Translation to Improve the Spatial Locality of Non-unit Strided Accesses</a:t>
            </a:r>
            <a:r>
              <a:rPr lang="en-US" sz="1800" dirty="0"/>
              <a:t> </a:t>
            </a:r>
            <a:r>
              <a:rPr lang="en-US" altLang="ja-JP" sz="1800" dirty="0">
                <a:solidFill>
                  <a:srgbClr val="000000"/>
                </a:solidFill>
                <a:latin typeface="Tahoma" charset="0"/>
                <a:ea typeface="ＭＳ Ｐゴシック"/>
              </a:rPr>
              <a:t>(</a:t>
            </a:r>
            <a:r>
              <a:rPr lang="en-US" altLang="ja-JP" sz="1800" dirty="0" err="1">
                <a:solidFill>
                  <a:srgbClr val="0000FF"/>
                </a:solidFill>
                <a:latin typeface="Tahoma" charset="0"/>
                <a:ea typeface="ＭＳ Ｐゴシック"/>
              </a:rPr>
              <a:t>Seshadri</a:t>
            </a:r>
            <a:r>
              <a:rPr lang="en-US" altLang="ja-JP" sz="1800" dirty="0">
                <a:solidFill>
                  <a:srgbClr val="0000FF"/>
                </a:solidFill>
                <a:latin typeface="Tahoma" charset="0"/>
                <a:ea typeface="ＭＳ Ｐゴシック"/>
              </a:rPr>
              <a:t> et al., MICRO 2015</a:t>
            </a:r>
            <a:r>
              <a:rPr lang="en-US" altLang="ja-JP" sz="1800" dirty="0">
                <a:solidFill>
                  <a:srgbClr val="000000"/>
                </a:solidFill>
                <a:latin typeface="Tahoma" charset="0"/>
                <a:ea typeface="ＭＳ Ｐゴシック"/>
              </a:rPr>
              <a:t>)</a:t>
            </a:r>
            <a:endParaRPr lang="en-US" sz="1800" dirty="0">
              <a:solidFill>
                <a:srgbClr val="000000"/>
              </a:solidFill>
            </a:endParaRPr>
          </a:p>
          <a:p>
            <a:pPr lvl="1"/>
            <a:r>
              <a:rPr lang="en-US" sz="1800" dirty="0">
                <a:hlinkClick r:id="rId5"/>
              </a:rPr>
              <a:t>"Ambit: In-Memory Accelerator for Bulk Bitwise Operations Using Commodity DRAM Technology”</a:t>
            </a:r>
            <a:r>
              <a:rPr lang="en-US" sz="1800" dirty="0"/>
              <a:t> </a:t>
            </a:r>
            <a:r>
              <a:rPr lang="en-US" altLang="ja-JP" sz="1800" dirty="0">
                <a:solidFill>
                  <a:srgbClr val="000000"/>
                </a:solidFill>
                <a:latin typeface="Tahoma" charset="0"/>
                <a:ea typeface="ＭＳ Ｐゴシック"/>
              </a:rPr>
              <a:t>(</a:t>
            </a:r>
            <a:r>
              <a:rPr lang="en-US" altLang="ja-JP" sz="1800" dirty="0">
                <a:solidFill>
                  <a:srgbClr val="0000FF"/>
                </a:solidFill>
                <a:latin typeface="Tahoma" charset="0"/>
                <a:ea typeface="ＭＳ Ｐゴシック"/>
              </a:rPr>
              <a:t>Seshadri et al., MICRO 2017</a:t>
            </a:r>
            <a:r>
              <a:rPr lang="en-US" altLang="ja-JP" sz="1800" dirty="0">
                <a:solidFill>
                  <a:srgbClr val="000000"/>
                </a:solidFill>
                <a:latin typeface="Tahoma" charset="0"/>
                <a:ea typeface="ＭＳ Ｐゴシック"/>
              </a:rPr>
              <a:t>)</a:t>
            </a:r>
            <a:endParaRPr lang="en-US" sz="1800" dirty="0">
              <a:solidFill>
                <a:srgbClr val="000000"/>
              </a:solidFill>
            </a:endParaRPr>
          </a:p>
          <a:p>
            <a:pPr lvl="1"/>
            <a:endParaRPr lang="en-US" sz="1800" dirty="0"/>
          </a:p>
          <a:p>
            <a:pPr lvl="1"/>
            <a:endParaRPr lang="en-US" dirty="0"/>
          </a:p>
          <a:p>
            <a:pPr lvl="2"/>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113</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684564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520" y="152400"/>
            <a:ext cx="9144000" cy="1066800"/>
          </a:xfrm>
        </p:spPr>
        <p:txBody>
          <a:bodyPr/>
          <a:lstStyle/>
          <a:p>
            <a:r>
              <a:rPr lang="en-US" dirty="0"/>
              <a:t>Starting Simple: Data Copy and Initialization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grpSp>
        <p:nvGrpSpPr>
          <p:cNvPr id="32" name="Group 31"/>
          <p:cNvGrpSpPr/>
          <p:nvPr/>
        </p:nvGrpSpPr>
        <p:grpSpPr>
          <a:xfrm>
            <a:off x="539552" y="1772816"/>
            <a:ext cx="1613800" cy="1828800"/>
            <a:chOff x="914400" y="1828800"/>
            <a:chExt cx="1613800" cy="1828800"/>
          </a:xfrm>
        </p:grpSpPr>
        <p:sp>
          <p:nvSpPr>
            <p:cNvPr id="33" name="Wave 32"/>
            <p:cNvSpPr/>
            <p:nvPr/>
          </p:nvSpPr>
          <p:spPr>
            <a:xfrm rot="5400000">
              <a:off x="876300" y="1866900"/>
              <a:ext cx="990600" cy="914400"/>
            </a:xfrm>
            <a:prstGeom prst="wave">
              <a:avLst>
                <a:gd name="adj1" fmla="val 5469"/>
                <a:gd name="adj2" fmla="val 0"/>
              </a:avLst>
            </a:prstGeom>
            <a:solidFill>
              <a:srgbClr val="31859B"/>
            </a:solidFill>
            <a:ln w="25400" cap="flat" cmpd="sng" algn="ctr">
              <a:solidFill>
                <a:srgbClr val="262626"/>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34" name="Wave 33"/>
            <p:cNvSpPr/>
            <p:nvPr/>
          </p:nvSpPr>
          <p:spPr>
            <a:xfrm rot="5400000">
              <a:off x="1333500" y="2095500"/>
              <a:ext cx="990600" cy="914400"/>
            </a:xfrm>
            <a:prstGeom prst="wave">
              <a:avLst>
                <a:gd name="adj1" fmla="val 5469"/>
                <a:gd name="adj2" fmla="val 0"/>
              </a:avLst>
            </a:prstGeom>
            <a:solidFill>
              <a:srgbClr val="31859B"/>
            </a:solidFill>
            <a:ln w="25400" cap="flat" cmpd="sng" algn="ctr">
              <a:solidFill>
                <a:srgbClr val="262626"/>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35" name="TextBox 34"/>
            <p:cNvSpPr txBox="1"/>
            <p:nvPr/>
          </p:nvSpPr>
          <p:spPr>
            <a:xfrm>
              <a:off x="990600" y="3072825"/>
              <a:ext cx="1537600"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Forking</a:t>
              </a:r>
            </a:p>
          </p:txBody>
        </p:sp>
      </p:grpSp>
      <p:grpSp>
        <p:nvGrpSpPr>
          <p:cNvPr id="36" name="Group 35"/>
          <p:cNvGrpSpPr/>
          <p:nvPr/>
        </p:nvGrpSpPr>
        <p:grpSpPr>
          <a:xfrm>
            <a:off x="2627784" y="1556792"/>
            <a:ext cx="3324949" cy="2234863"/>
            <a:chOff x="2752707" y="1853625"/>
            <a:chExt cx="3324949" cy="2234863"/>
          </a:xfrm>
        </p:grpSpPr>
        <p:sp>
          <p:nvSpPr>
            <p:cNvPr id="37" name="Rounded Rectangle 36"/>
            <p:cNvSpPr/>
            <p:nvPr/>
          </p:nvSpPr>
          <p:spPr>
            <a:xfrm>
              <a:off x="3962400" y="1853625"/>
              <a:ext cx="914400" cy="1143000"/>
            </a:xfrm>
            <a:prstGeom prst="roundRect">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 lastClr="FFFFFF"/>
                  </a:solidFill>
                  <a:effectLst/>
                  <a:uLnTx/>
                  <a:uFillTx/>
                  <a:latin typeface="Arial" pitchFamily="34" charset="0"/>
                  <a:ea typeface="+mn-ea"/>
                  <a:cs typeface="Arial" pitchFamily="34" charset="0"/>
                </a:rPr>
                <a:t>000000000000000</a:t>
              </a:r>
            </a:p>
          </p:txBody>
        </p:sp>
        <p:sp>
          <p:nvSpPr>
            <p:cNvPr id="38" name="TextBox 37"/>
            <p:cNvSpPr txBox="1"/>
            <p:nvPr/>
          </p:nvSpPr>
          <p:spPr>
            <a:xfrm>
              <a:off x="2752707" y="3072825"/>
              <a:ext cx="3324949" cy="101566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Zero initialization</a:t>
              </a:r>
              <a:endParaRPr kumimoji="0" lang="en-US" sz="2800" b="0" i="0" u="none" strike="noStrike" kern="0" cap="none" spc="0" normalizeH="0" baseline="0" noProof="0" dirty="0">
                <a:ln>
                  <a:noFill/>
                </a:ln>
                <a:solidFill>
                  <a:srgbClr val="262626">
                    <a:lumMod val="95000"/>
                    <a:lumOff val="5000"/>
                  </a:srgbClr>
                </a:solidFill>
                <a:effectLst/>
                <a:uLnTx/>
                <a:uFillTx/>
                <a:latin typeface="Tahoma"/>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0" cap="none" spc="0" normalizeH="0" baseline="0" noProof="0" dirty="0">
                  <a:ln>
                    <a:noFill/>
                  </a:ln>
                  <a:solidFill>
                    <a:srgbClr val="262626">
                      <a:lumMod val="95000"/>
                      <a:lumOff val="5000"/>
                    </a:srgbClr>
                  </a:solidFill>
                  <a:effectLst/>
                  <a:uLnTx/>
                  <a:uFillTx/>
                  <a:latin typeface="Tahoma"/>
                  <a:ea typeface="+mn-ea"/>
                  <a:cs typeface="+mn-cs"/>
                </a:rPr>
                <a:t>(e.g., security)</a:t>
              </a:r>
              <a:endPar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endParaRPr>
            </a:p>
          </p:txBody>
        </p:sp>
      </p:grpSp>
      <p:grpSp>
        <p:nvGrpSpPr>
          <p:cNvPr id="39" name="Group 38"/>
          <p:cNvGrpSpPr/>
          <p:nvPr/>
        </p:nvGrpSpPr>
        <p:grpSpPr>
          <a:xfrm>
            <a:off x="457200" y="4038600"/>
            <a:ext cx="2669320" cy="2245043"/>
            <a:chOff x="720979" y="4038600"/>
            <a:chExt cx="2669320" cy="2245043"/>
          </a:xfrm>
        </p:grpSpPr>
        <p:pic>
          <p:nvPicPr>
            <p:cNvPr id="40" name="Picture 39" descr="computer.pn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38200" y="4038600"/>
              <a:ext cx="1219200" cy="1219200"/>
            </a:xfrm>
            <a:prstGeom prst="rect">
              <a:avLst/>
            </a:prstGeom>
          </p:spPr>
        </p:pic>
        <p:sp>
          <p:nvSpPr>
            <p:cNvPr id="41" name="TextBox 40"/>
            <p:cNvSpPr txBox="1"/>
            <p:nvPr/>
          </p:nvSpPr>
          <p:spPr>
            <a:xfrm>
              <a:off x="720979" y="5206425"/>
              <a:ext cx="2669320" cy="107721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VM Cloning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err="1">
                  <a:ln>
                    <a:noFill/>
                  </a:ln>
                  <a:solidFill>
                    <a:srgbClr val="262626">
                      <a:lumMod val="95000"/>
                      <a:lumOff val="5000"/>
                    </a:srgbClr>
                  </a:solidFill>
                  <a:effectLst/>
                  <a:uLnTx/>
                  <a:uFillTx/>
                  <a:latin typeface="Tahoma"/>
                  <a:ea typeface="+mn-ea"/>
                  <a:cs typeface="+mn-cs"/>
                </a:rPr>
                <a:t>Deduplication</a:t>
              </a:r>
              <a:endPar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endParaRPr>
            </a:p>
          </p:txBody>
        </p:sp>
        <p:pic>
          <p:nvPicPr>
            <p:cNvPr id="42" name="Picture 41" descr="computer.pn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981200" y="4038600"/>
              <a:ext cx="1219200" cy="1219200"/>
            </a:xfrm>
            <a:prstGeom prst="rect">
              <a:avLst/>
            </a:prstGeom>
          </p:spPr>
        </p:pic>
      </p:grpSp>
      <p:grpSp>
        <p:nvGrpSpPr>
          <p:cNvPr id="43" name="Group 42"/>
          <p:cNvGrpSpPr/>
          <p:nvPr/>
        </p:nvGrpSpPr>
        <p:grpSpPr>
          <a:xfrm>
            <a:off x="6228184" y="1772816"/>
            <a:ext cx="2752677" cy="1930052"/>
            <a:chOff x="6043903" y="1803748"/>
            <a:chExt cx="2752677" cy="1930052"/>
          </a:xfrm>
        </p:grpSpPr>
        <p:grpSp>
          <p:nvGrpSpPr>
            <p:cNvPr id="44" name="Group 43"/>
            <p:cNvGrpSpPr/>
            <p:nvPr/>
          </p:nvGrpSpPr>
          <p:grpSpPr>
            <a:xfrm>
              <a:off x="6043903" y="1905000"/>
              <a:ext cx="2752677" cy="1828800"/>
              <a:chOff x="6043903" y="1905000"/>
              <a:chExt cx="2752677" cy="1828800"/>
            </a:xfrm>
          </p:grpSpPr>
          <p:sp>
            <p:nvSpPr>
              <p:cNvPr id="46" name="Rounded Rectangle 45"/>
              <p:cNvSpPr/>
              <p:nvPr/>
            </p:nvSpPr>
            <p:spPr>
              <a:xfrm>
                <a:off x="6324600" y="1905000"/>
                <a:ext cx="533400" cy="1143000"/>
              </a:xfrm>
              <a:prstGeom prst="roundRect">
                <a:avLst/>
              </a:prstGeom>
              <a:solidFill>
                <a:srgbClr val="6F2926"/>
              </a:solidFill>
              <a:ln w="25400" cap="flat" cmpd="sng" algn="ctr">
                <a:solidFill>
                  <a:srgbClr val="6F29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47" name="Rounded Rectangle 46"/>
              <p:cNvSpPr/>
              <p:nvPr/>
            </p:nvSpPr>
            <p:spPr>
              <a:xfrm>
                <a:off x="7848600" y="1905000"/>
                <a:ext cx="533400" cy="1143000"/>
              </a:xfrm>
              <a:prstGeom prst="roundRect">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48" name="TextBox 47"/>
              <p:cNvSpPr txBox="1"/>
              <p:nvPr/>
            </p:nvSpPr>
            <p:spPr>
              <a:xfrm>
                <a:off x="6043903" y="3149025"/>
                <a:ext cx="2752677"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err="1">
                    <a:ln>
                      <a:noFill/>
                    </a:ln>
                    <a:solidFill>
                      <a:srgbClr val="262626">
                        <a:lumMod val="95000"/>
                        <a:lumOff val="5000"/>
                      </a:srgbClr>
                    </a:solidFill>
                    <a:effectLst/>
                    <a:uLnTx/>
                    <a:uFillTx/>
                    <a:latin typeface="Tahoma"/>
                    <a:ea typeface="+mn-ea"/>
                    <a:cs typeface="+mn-cs"/>
                  </a:rPr>
                  <a:t>Checkpointing</a:t>
                </a:r>
                <a:endPar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endParaRPr>
              </a:p>
            </p:txBody>
          </p:sp>
          <p:cxnSp>
            <p:nvCxnSpPr>
              <p:cNvPr id="49" name="Straight Arrow Connector 48"/>
              <p:cNvCxnSpPr>
                <a:stCxn id="46" idx="3"/>
                <a:endCxn id="47" idx="1"/>
              </p:cNvCxnSpPr>
              <p:nvPr/>
            </p:nvCxnSpPr>
            <p:spPr>
              <a:xfrm>
                <a:off x="6858000" y="2476500"/>
                <a:ext cx="990600" cy="1588"/>
              </a:xfrm>
              <a:prstGeom prst="straightConnector1">
                <a:avLst/>
              </a:prstGeom>
              <a:noFill/>
              <a:ln w="38100" cap="flat" cmpd="sng" algn="ctr">
                <a:solidFill>
                  <a:srgbClr val="262626">
                    <a:lumMod val="75000"/>
                    <a:lumOff val="25000"/>
                  </a:srgbClr>
                </a:solidFill>
                <a:prstDash val="dashDot"/>
                <a:tailEnd type="arrow"/>
              </a:ln>
              <a:effectLst/>
            </p:spPr>
          </p:cxnSp>
        </p:grpSp>
        <p:cxnSp>
          <p:nvCxnSpPr>
            <p:cNvPr id="45" name="Straight Connector 44"/>
            <p:cNvCxnSpPr/>
            <p:nvPr/>
          </p:nvCxnSpPr>
          <p:spPr>
            <a:xfrm rot="5400000">
              <a:off x="6172200" y="2489548"/>
              <a:ext cx="1371600" cy="0"/>
            </a:xfrm>
            <a:prstGeom prst="line">
              <a:avLst/>
            </a:prstGeom>
            <a:noFill/>
            <a:ln w="57150" cap="flat" cmpd="sng" algn="ctr">
              <a:solidFill>
                <a:srgbClr val="262626">
                  <a:lumMod val="75000"/>
                  <a:lumOff val="25000"/>
                </a:srgbClr>
              </a:solidFill>
              <a:prstDash val="solid"/>
              <a:headEnd type="none" w="med" len="med"/>
              <a:tailEnd type="none" w="med" len="med"/>
            </a:ln>
            <a:effectLst/>
          </p:spPr>
        </p:cxnSp>
      </p:grpSp>
      <p:grpSp>
        <p:nvGrpSpPr>
          <p:cNvPr id="50" name="Group 49"/>
          <p:cNvGrpSpPr/>
          <p:nvPr/>
        </p:nvGrpSpPr>
        <p:grpSpPr>
          <a:xfrm>
            <a:off x="3733800" y="4267200"/>
            <a:ext cx="2901756" cy="1600200"/>
            <a:chOff x="4768685" y="4267200"/>
            <a:chExt cx="2901756" cy="1600200"/>
          </a:xfrm>
        </p:grpSpPr>
        <p:sp>
          <p:nvSpPr>
            <p:cNvPr id="51" name="Rounded Rectangle 50"/>
            <p:cNvSpPr/>
            <p:nvPr/>
          </p:nvSpPr>
          <p:spPr>
            <a:xfrm>
              <a:off x="4876800" y="4267200"/>
              <a:ext cx="2667000" cy="990600"/>
            </a:xfrm>
            <a:prstGeom prst="roundRect">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2" name="Rounded Rectangle 51"/>
            <p:cNvSpPr/>
            <p:nvPr/>
          </p:nvSpPr>
          <p:spPr>
            <a:xfrm>
              <a:off x="5105400" y="4419600"/>
              <a:ext cx="381000" cy="685800"/>
            </a:xfrm>
            <a:prstGeom prst="roundRect">
              <a:avLst/>
            </a:prstGeom>
            <a:solidFill>
              <a:srgbClr val="4F6128"/>
            </a:solidFill>
            <a:ln w="25400" cap="flat" cmpd="sng" algn="ctr">
              <a:solidFill>
                <a:srgbClr val="4F6128">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cxnSp>
          <p:nvCxnSpPr>
            <p:cNvPr id="53" name="Straight Arrow Connector 52"/>
            <p:cNvCxnSpPr/>
            <p:nvPr/>
          </p:nvCxnSpPr>
          <p:spPr>
            <a:xfrm>
              <a:off x="5486400" y="4724400"/>
              <a:ext cx="1524000" cy="1588"/>
            </a:xfrm>
            <a:prstGeom prst="straightConnector1">
              <a:avLst/>
            </a:prstGeom>
            <a:noFill/>
            <a:ln w="28575" cap="flat" cmpd="sng" algn="ctr">
              <a:solidFill>
                <a:sysClr val="window" lastClr="FFFFFF"/>
              </a:solidFill>
              <a:prstDash val="dash"/>
              <a:tailEnd type="arrow" w="lg" len="lg"/>
            </a:ln>
            <a:effectLst/>
          </p:spPr>
        </p:cxnSp>
        <p:sp>
          <p:nvSpPr>
            <p:cNvPr id="54" name="TextBox 53"/>
            <p:cNvSpPr txBox="1"/>
            <p:nvPr/>
          </p:nvSpPr>
          <p:spPr>
            <a:xfrm>
              <a:off x="4768685" y="5282625"/>
              <a:ext cx="2901756"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262626">
                      <a:lumMod val="95000"/>
                      <a:lumOff val="5000"/>
                    </a:srgbClr>
                  </a:solidFill>
                  <a:effectLst/>
                  <a:uLnTx/>
                  <a:uFillTx/>
                  <a:latin typeface="Tahoma"/>
                  <a:ea typeface="+mn-ea"/>
                  <a:cs typeface="+mn-cs"/>
                </a:rPr>
                <a:t>Page Migration</a:t>
              </a:r>
            </a:p>
          </p:txBody>
        </p:sp>
      </p:grpSp>
      <p:sp>
        <p:nvSpPr>
          <p:cNvPr id="55" name="Oval 54"/>
          <p:cNvSpPr/>
          <p:nvPr/>
        </p:nvSpPr>
        <p:spPr>
          <a:xfrm>
            <a:off x="7391400" y="4572000"/>
            <a:ext cx="76200" cy="76200"/>
          </a:xfrm>
          <a:prstGeom prst="ellipse">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6" name="Oval 55"/>
          <p:cNvSpPr/>
          <p:nvPr/>
        </p:nvSpPr>
        <p:spPr>
          <a:xfrm>
            <a:off x="7620000" y="4572000"/>
            <a:ext cx="76200" cy="76200"/>
          </a:xfrm>
          <a:prstGeom prst="ellipse">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7" name="Oval 56"/>
          <p:cNvSpPr/>
          <p:nvPr/>
        </p:nvSpPr>
        <p:spPr>
          <a:xfrm>
            <a:off x="7848600" y="4572000"/>
            <a:ext cx="76200" cy="76200"/>
          </a:xfrm>
          <a:prstGeom prst="ellipse">
            <a:avLst/>
          </a:prstGeom>
          <a:solidFill>
            <a:srgbClr val="262626"/>
          </a:solidFill>
          <a:ln w="25400" cap="flat" cmpd="sng" algn="ctr">
            <a:solidFill>
              <a:srgbClr val="262626">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ysClr val="window" lastClr="FFFFFF"/>
              </a:solidFill>
              <a:effectLst/>
              <a:uLnTx/>
              <a:uFillTx/>
              <a:latin typeface="Corbel"/>
              <a:ea typeface="+mn-ea"/>
              <a:cs typeface="+mn-cs"/>
            </a:endParaRPr>
          </a:p>
        </p:txBody>
      </p:sp>
      <p:sp>
        <p:nvSpPr>
          <p:cNvPr id="58" name="TextBox 57"/>
          <p:cNvSpPr txBox="1"/>
          <p:nvPr/>
        </p:nvSpPr>
        <p:spPr>
          <a:xfrm>
            <a:off x="6934200" y="4648200"/>
            <a:ext cx="187583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0" cap="none" spc="0" normalizeH="0" baseline="0" noProof="0" dirty="0">
                <a:ln>
                  <a:noFill/>
                </a:ln>
                <a:solidFill>
                  <a:srgbClr val="262626">
                    <a:lumMod val="95000"/>
                    <a:lumOff val="5000"/>
                  </a:srgbClr>
                </a:solidFill>
                <a:effectLst/>
                <a:uLnTx/>
                <a:uFillTx/>
                <a:latin typeface="Tahoma"/>
                <a:ea typeface="+mn-ea"/>
                <a:cs typeface="+mn-cs"/>
              </a:rPr>
              <a:t>Many more</a:t>
            </a:r>
          </a:p>
        </p:txBody>
      </p:sp>
      <p:sp>
        <p:nvSpPr>
          <p:cNvPr id="3" name="Rectangle 2"/>
          <p:cNvSpPr/>
          <p:nvPr/>
        </p:nvSpPr>
        <p:spPr>
          <a:xfrm>
            <a:off x="395536" y="836712"/>
            <a:ext cx="9756576" cy="523220"/>
          </a:xfrm>
          <a:prstGeom prst="rect">
            <a:avLst/>
          </a:prstGeom>
        </p:spPr>
        <p:txBody>
          <a:bodyPr wrap="square">
            <a:spAutoFit/>
          </a:bodyPr>
          <a:lstStyle/>
          <a:p>
            <a:pPr marL="228600" marR="0" lvl="1" indent="0" algn="l" defTabSz="914400" rtl="0" eaLnBrk="1" fontAlgn="auto" latinLnBrk="0" hangingPunct="1">
              <a:lnSpc>
                <a:spcPct val="100000"/>
              </a:lnSpc>
              <a:spcBef>
                <a:spcPct val="20000"/>
              </a:spcBef>
              <a:spcAft>
                <a:spcPts val="0"/>
              </a:spcAft>
              <a:buClrTx/>
              <a:buSzTx/>
              <a:buFontTx/>
              <a:buNone/>
              <a:tabLst/>
              <a:defRPr/>
            </a:pPr>
            <a:r>
              <a:rPr kumimoji="0" lang="en-US" sz="2400" b="0" i="1" u="none" strike="noStrike" kern="1200" cap="none" spc="-70" normalizeH="0" baseline="0" noProof="0" dirty="0" err="1">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memmove</a:t>
            </a:r>
            <a:r>
              <a:rPr kumimoji="0" lang="en-US" sz="2400" b="0" i="0" u="none" strike="noStrike" kern="1200" cap="none" spc="-70" normalizeH="0" baseline="0" noProof="0" dirty="0">
                <a:ln>
                  <a:noFill/>
                </a:ln>
                <a:solidFill>
                  <a:srgbClr val="FF0000"/>
                </a:solidFill>
                <a:effectLst/>
                <a:uLnTx/>
                <a:uFillTx/>
                <a:latin typeface="Gill Sans MT" panose="020B0502020104020203" pitchFamily="34" charset="0"/>
                <a:ea typeface="+mn-ea"/>
                <a:cs typeface="+mn-cs"/>
              </a:rPr>
              <a:t> &amp; </a:t>
            </a:r>
            <a:r>
              <a:rPr kumimoji="0" lang="en-US" sz="2400" b="0" i="1" u="none" strike="noStrike" kern="1200" cap="none" spc="-70" normalizeH="0" baseline="0" noProof="0" dirty="0" err="1">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memcpy</a:t>
            </a:r>
            <a:r>
              <a:rPr kumimoji="0" lang="en-US" sz="2400" b="0" i="1"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a:t>
            </a:r>
            <a:r>
              <a:rPr kumimoji="0" lang="en-US" sz="28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 </a:t>
            </a:r>
            <a:r>
              <a:rPr kumimoji="0" lang="en-US" sz="24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5% cycles in Google’s datacenter </a:t>
            </a:r>
            <a:r>
              <a:rPr kumimoji="0" lang="en-US" sz="18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a:t>
            </a:r>
            <a:r>
              <a:rPr kumimoji="0" lang="en-US" sz="1800" b="0" i="0" u="none" strike="noStrike" kern="1200" cap="none" spc="-70" normalizeH="0" baseline="0" noProof="0" dirty="0" err="1">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Kanev</a:t>
            </a:r>
            <a:r>
              <a:rPr kumimoji="0" lang="en-US" sz="18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rPr>
              <a:t>+ ISCA’15]</a:t>
            </a:r>
            <a:endParaRPr kumimoji="0" lang="en-US" sz="2400" b="0" i="0" u="none" strike="noStrike" kern="1200" cap="none" spc="-70" normalizeH="0" baseline="0" noProof="0" dirty="0">
              <a:ln>
                <a:noFill/>
              </a:ln>
              <a:solidFill>
                <a:srgbClr val="FF0000"/>
              </a:solidFill>
              <a:effectLst/>
              <a:uLnTx/>
              <a:uFillTx/>
              <a:latin typeface="Gill Sans MT" panose="020B0502020104020203"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287749945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7"/>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animBg="1"/>
      <p:bldP spid="56" grpId="0" animBg="1"/>
      <p:bldP spid="57" grpId="0" animBg="1"/>
      <p:bldP spid="58" grpId="0"/>
      <p:bldP spid="3" grpId="0"/>
    </p:bld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534400" cy="1143000"/>
          </a:xfrm>
        </p:spPr>
        <p:txBody>
          <a:bodyPr>
            <a:normAutofit/>
          </a:bodyPr>
          <a:lstStyle/>
          <a:p>
            <a:r>
              <a:rPr lang="en-US" dirty="0">
                <a:solidFill>
                  <a:srgbClr val="1A5712"/>
                </a:solidFill>
                <a:latin typeface="Garamond"/>
                <a:cs typeface="Garamond"/>
              </a:rPr>
              <a:t>Future Systems: In-Memory Copy</a:t>
            </a:r>
          </a:p>
        </p:txBody>
      </p:sp>
      <p:sp>
        <p:nvSpPr>
          <p:cNvPr id="4" name="Rectangle 3"/>
          <p:cNvSpPr/>
          <p:nvPr/>
        </p:nvSpPr>
        <p:spPr bwMode="auto">
          <a:xfrm>
            <a:off x="7042402" y="1528540"/>
            <a:ext cx="1350971" cy="3957862"/>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Memory</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p:txBody>
      </p:sp>
      <p:sp>
        <p:nvSpPr>
          <p:cNvPr id="5" name="Rectangle 4"/>
          <p:cNvSpPr/>
          <p:nvPr/>
        </p:nvSpPr>
        <p:spPr bwMode="auto">
          <a:xfrm>
            <a:off x="491319" y="2518009"/>
            <a:ext cx="4640239" cy="1978925"/>
          </a:xfrm>
          <a:prstGeom prst="rect">
            <a:avLst/>
          </a:prstGeom>
          <a:noFill/>
          <a:ln>
            <a:solidFill>
              <a:schemeClr val="tx1"/>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cxnSp>
        <p:nvCxnSpPr>
          <p:cNvPr id="6" name="Straight Connector 5"/>
          <p:cNvCxnSpPr/>
          <p:nvPr/>
        </p:nvCxnSpPr>
        <p:spPr bwMode="auto">
          <a:xfrm>
            <a:off x="1801504" y="3507471"/>
            <a:ext cx="136478"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7" name="Straight Connector 6"/>
          <p:cNvCxnSpPr/>
          <p:nvPr/>
        </p:nvCxnSpPr>
        <p:spPr bwMode="auto">
          <a:xfrm>
            <a:off x="2442949" y="3507471"/>
            <a:ext cx="86454"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8" name="Straight Connector 7"/>
          <p:cNvCxnSpPr/>
          <p:nvPr/>
        </p:nvCxnSpPr>
        <p:spPr bwMode="auto">
          <a:xfrm>
            <a:off x="3193579" y="3507471"/>
            <a:ext cx="91027"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9" name="Straight Connector 8"/>
          <p:cNvCxnSpPr/>
          <p:nvPr/>
        </p:nvCxnSpPr>
        <p:spPr bwMode="auto">
          <a:xfrm>
            <a:off x="4162568" y="3507471"/>
            <a:ext cx="113732"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10" name="Rectangle 9"/>
          <p:cNvSpPr/>
          <p:nvPr/>
        </p:nvSpPr>
        <p:spPr bwMode="auto">
          <a:xfrm>
            <a:off x="4276300" y="3229966"/>
            <a:ext cx="664190" cy="555010"/>
          </a:xfrm>
          <a:prstGeom prst="rect">
            <a:avLst/>
          </a:prstGeom>
          <a:ln>
            <a:headEnd type="none" w="med" len="med"/>
            <a:tailEnd type="none" w="med" len="med"/>
          </a:ln>
        </p:spPr>
        <p:style>
          <a:lnRef idx="2">
            <a:schemeClr val="accent5">
              <a:shade val="50000"/>
            </a:schemeClr>
          </a:lnRef>
          <a:fillRef idx="1">
            <a:schemeClr val="accent5"/>
          </a:fillRef>
          <a:effectRef idx="0">
            <a:schemeClr val="accent5"/>
          </a:effectRef>
          <a:fontRef idx="minor">
            <a:schemeClr val="lt1"/>
          </a:fontRef>
        </p:style>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MC</a:t>
            </a:r>
          </a:p>
        </p:txBody>
      </p:sp>
      <p:sp>
        <p:nvSpPr>
          <p:cNvPr id="11" name="Rectangle 10"/>
          <p:cNvSpPr/>
          <p:nvPr/>
        </p:nvSpPr>
        <p:spPr bwMode="auto">
          <a:xfrm>
            <a:off x="3284606" y="2768212"/>
            <a:ext cx="877962" cy="1478518"/>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L3</a:t>
            </a:r>
          </a:p>
        </p:txBody>
      </p:sp>
      <p:sp>
        <p:nvSpPr>
          <p:cNvPr id="12" name="Rectangle 11"/>
          <p:cNvSpPr/>
          <p:nvPr/>
        </p:nvSpPr>
        <p:spPr bwMode="auto">
          <a:xfrm>
            <a:off x="2529403" y="2997952"/>
            <a:ext cx="664176" cy="1019038"/>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L2</a:t>
            </a:r>
          </a:p>
        </p:txBody>
      </p:sp>
      <p:sp>
        <p:nvSpPr>
          <p:cNvPr id="13" name="Rectangle 12"/>
          <p:cNvSpPr/>
          <p:nvPr/>
        </p:nvSpPr>
        <p:spPr bwMode="auto">
          <a:xfrm>
            <a:off x="1937982" y="3186749"/>
            <a:ext cx="504967" cy="641444"/>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L1</a:t>
            </a:r>
          </a:p>
        </p:txBody>
      </p:sp>
      <p:sp>
        <p:nvSpPr>
          <p:cNvPr id="14" name="Rectangle 13"/>
          <p:cNvSpPr/>
          <p:nvPr/>
        </p:nvSpPr>
        <p:spPr bwMode="auto">
          <a:xfrm>
            <a:off x="696036" y="2927441"/>
            <a:ext cx="1105468" cy="1160060"/>
          </a:xfrm>
          <a:prstGeom prst="rect">
            <a:avLst/>
          </a:prstGeom>
          <a:ln>
            <a:headEnd type="none" w="med" len="med"/>
            <a:tailEnd type="none" w="med" len="med"/>
          </a:ln>
        </p:spPr>
        <p:style>
          <a:lnRef idx="2">
            <a:schemeClr val="accent5">
              <a:shade val="50000"/>
            </a:schemeClr>
          </a:lnRef>
          <a:fillRef idx="1">
            <a:schemeClr val="accent5"/>
          </a:fillRef>
          <a:effectRef idx="0">
            <a:schemeClr val="accent5"/>
          </a:effectRef>
          <a:fontRef idx="minor">
            <a:schemeClr val="lt1"/>
          </a:fontRef>
        </p:style>
        <p:txBody>
          <a:bodyPr vert="horz" wrap="squar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mn-cs"/>
              </a:rPr>
              <a:t>CPU</a:t>
            </a:r>
          </a:p>
        </p:txBody>
      </p:sp>
      <p:sp>
        <p:nvSpPr>
          <p:cNvPr id="15" name="Left-Right Arrow 14"/>
          <p:cNvSpPr/>
          <p:nvPr/>
        </p:nvSpPr>
        <p:spPr bwMode="auto">
          <a:xfrm>
            <a:off x="5131558" y="3282283"/>
            <a:ext cx="1910687" cy="450376"/>
          </a:xfrm>
          <a:prstGeom prst="leftRightArrow">
            <a:avLst>
              <a:gd name="adj1" fmla="val 50000"/>
              <a:gd name="adj2" fmla="val 25758"/>
            </a:avLst>
          </a:prstGeom>
          <a:solidFill>
            <a:schemeClr val="bg1">
              <a:lumMod val="75000"/>
            </a:schemeClr>
          </a:solidFill>
          <a:ln>
            <a:solidFill>
              <a:schemeClr val="tx1">
                <a:lumMod val="65000"/>
                <a:lumOff val="35000"/>
              </a:schemeClr>
            </a:solidFill>
            <a:headEnd type="none" w="med" len="med"/>
            <a:tailEnd type="none" w="med" len="med"/>
          </a:ln>
        </p:spPr>
        <p:style>
          <a:lnRef idx="2">
            <a:schemeClr val="accent4">
              <a:shade val="50000"/>
            </a:schemeClr>
          </a:lnRef>
          <a:fillRef idx="1">
            <a:schemeClr val="accent4"/>
          </a:fillRef>
          <a:effectRef idx="0">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16" name="Rectangle 15"/>
          <p:cNvSpPr/>
          <p:nvPr/>
        </p:nvSpPr>
        <p:spPr bwMode="auto">
          <a:xfrm>
            <a:off x="7042246" y="2960170"/>
            <a:ext cx="1351128" cy="245660"/>
          </a:xfrm>
          <a:prstGeom prst="rect">
            <a:avLst/>
          </a:prstGeom>
          <a:solidFill>
            <a:schemeClr val="bg1"/>
          </a:solidFill>
          <a:ln>
            <a:solidFill>
              <a:schemeClr val="tx2"/>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17" name="Rectangle 16"/>
          <p:cNvSpPr/>
          <p:nvPr/>
        </p:nvSpPr>
        <p:spPr bwMode="auto">
          <a:xfrm>
            <a:off x="7044517" y="3659885"/>
            <a:ext cx="1348855" cy="257022"/>
          </a:xfrm>
          <a:prstGeom prst="rect">
            <a:avLst/>
          </a:prstGeom>
          <a:solidFill>
            <a:schemeClr val="tx1">
              <a:lumMod val="65000"/>
              <a:lumOff val="35000"/>
            </a:schemeClr>
          </a:solidFill>
          <a:ln>
            <a:solidFill>
              <a:schemeClr val="tx1">
                <a:lumMod val="95000"/>
                <a:lumOff val="5000"/>
              </a:schemeClr>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sp>
        <p:nvSpPr>
          <p:cNvPr id="18" name="Rectangle 17"/>
          <p:cNvSpPr/>
          <p:nvPr/>
        </p:nvSpPr>
        <p:spPr bwMode="auto">
          <a:xfrm>
            <a:off x="7042246" y="2954740"/>
            <a:ext cx="1351128" cy="245660"/>
          </a:xfrm>
          <a:prstGeom prst="rect">
            <a:avLst/>
          </a:prstGeom>
          <a:solidFill>
            <a:schemeClr val="bg1"/>
          </a:solidFill>
          <a:ln>
            <a:solidFill>
              <a:schemeClr val="tx2"/>
            </a:solidFill>
            <a:headEnd type="none" w="med" len="med"/>
            <a:tailEnd type="none" w="med" len="med"/>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1" i="0" u="none" strike="noStrike" kern="1200" cap="none" spc="0" normalizeH="0" baseline="0" noProof="0">
              <a:ln>
                <a:noFill/>
              </a:ln>
              <a:solidFill>
                <a:prstClr val="black"/>
              </a:solidFill>
              <a:effectLst/>
              <a:uLnTx/>
              <a:uFillTx/>
              <a:latin typeface="Arial" charset="0"/>
              <a:ea typeface="+mn-ea"/>
              <a:cs typeface="+mn-cs"/>
            </a:endParaRPr>
          </a:p>
        </p:txBody>
      </p:sp>
      <p:cxnSp>
        <p:nvCxnSpPr>
          <p:cNvPr id="19" name="Straight Arrow Connector 18"/>
          <p:cNvCxnSpPr>
            <a:stCxn id="18" idx="2"/>
            <a:endCxn id="17" idx="0"/>
          </p:cNvCxnSpPr>
          <p:nvPr/>
        </p:nvCxnSpPr>
        <p:spPr bwMode="auto">
          <a:xfrm rot="16200000" flipH="1">
            <a:off x="7488635" y="3429574"/>
            <a:ext cx="459485" cy="1135"/>
          </a:xfrm>
          <a:prstGeom prst="straightConnector1">
            <a:avLst/>
          </a:prstGeom>
          <a:solidFill>
            <a:schemeClr val="accent1"/>
          </a:solidFill>
          <a:ln w="28575" cap="flat" cmpd="sng" algn="ctr">
            <a:solidFill>
              <a:schemeClr val="tx1"/>
            </a:solidFill>
            <a:prstDash val="solid"/>
            <a:round/>
            <a:headEnd type="none" w="med" len="med"/>
            <a:tailEnd type="stealth" w="lg" len="lg"/>
          </a:ln>
          <a:effectLst/>
        </p:spPr>
      </p:cxnSp>
      <p:sp>
        <p:nvSpPr>
          <p:cNvPr id="20" name="TextBox 19"/>
          <p:cNvSpPr txBox="1"/>
          <p:nvPr/>
        </p:nvSpPr>
        <p:spPr>
          <a:xfrm>
            <a:off x="4015945" y="1507524"/>
            <a:ext cx="2170787"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1) Low latency</a:t>
            </a:r>
          </a:p>
        </p:txBody>
      </p:sp>
      <p:cxnSp>
        <p:nvCxnSpPr>
          <p:cNvPr id="21" name="Curved Connector 20"/>
          <p:cNvCxnSpPr>
            <a:stCxn id="20" idx="3"/>
            <a:endCxn id="18" idx="1"/>
          </p:cNvCxnSpPr>
          <p:nvPr/>
        </p:nvCxnSpPr>
        <p:spPr bwMode="auto">
          <a:xfrm>
            <a:off x="6186732" y="1738357"/>
            <a:ext cx="855514" cy="1339213"/>
          </a:xfrm>
          <a:prstGeom prst="curvedConnector3">
            <a:avLst>
              <a:gd name="adj1" fmla="val 50000"/>
            </a:avLst>
          </a:prstGeom>
          <a:solidFill>
            <a:schemeClr val="accent1"/>
          </a:solidFill>
          <a:ln w="28575" cap="flat" cmpd="sng" algn="ctr">
            <a:solidFill>
              <a:srgbClr val="003399"/>
            </a:solidFill>
            <a:prstDash val="solid"/>
            <a:round/>
            <a:headEnd type="none" w="med" len="med"/>
            <a:tailEnd type="stealth" w="lg" len="lg"/>
          </a:ln>
          <a:effectLst/>
        </p:spPr>
      </p:cxnSp>
      <p:sp>
        <p:nvSpPr>
          <p:cNvPr id="22" name="TextBox 21"/>
          <p:cNvSpPr txBox="1"/>
          <p:nvPr/>
        </p:nvSpPr>
        <p:spPr>
          <a:xfrm>
            <a:off x="2819400" y="5282524"/>
            <a:ext cx="3870961"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2) Low bandwidth utilization</a:t>
            </a:r>
          </a:p>
        </p:txBody>
      </p:sp>
      <p:cxnSp>
        <p:nvCxnSpPr>
          <p:cNvPr id="23" name="Curved Connector 51"/>
          <p:cNvCxnSpPr>
            <a:stCxn id="22" idx="3"/>
            <a:endCxn id="15" idx="5"/>
          </p:cNvCxnSpPr>
          <p:nvPr/>
        </p:nvCxnSpPr>
        <p:spPr bwMode="auto">
          <a:xfrm flipH="1" flipV="1">
            <a:off x="6086902" y="3620065"/>
            <a:ext cx="603459" cy="1893292"/>
          </a:xfrm>
          <a:prstGeom prst="curvedConnector4">
            <a:avLst>
              <a:gd name="adj1" fmla="val -37882"/>
              <a:gd name="adj2" fmla="val 53123"/>
            </a:avLst>
          </a:prstGeom>
          <a:solidFill>
            <a:schemeClr val="accent1"/>
          </a:solidFill>
          <a:ln w="28575" cap="flat" cmpd="sng" algn="ctr">
            <a:solidFill>
              <a:srgbClr val="003399"/>
            </a:solidFill>
            <a:prstDash val="solid"/>
            <a:round/>
            <a:headEnd type="none" w="med" len="med"/>
            <a:tailEnd type="stealth" w="lg" len="lg"/>
          </a:ln>
          <a:effectLst/>
        </p:spPr>
      </p:cxnSp>
      <p:sp>
        <p:nvSpPr>
          <p:cNvPr id="24" name="TextBox 23"/>
          <p:cNvSpPr txBox="1"/>
          <p:nvPr/>
        </p:nvSpPr>
        <p:spPr>
          <a:xfrm>
            <a:off x="428359" y="1505479"/>
            <a:ext cx="3105673"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3) No cache pollution</a:t>
            </a:r>
          </a:p>
        </p:txBody>
      </p:sp>
      <p:cxnSp>
        <p:nvCxnSpPr>
          <p:cNvPr id="25" name="Curved Connector 51"/>
          <p:cNvCxnSpPr>
            <a:stCxn id="24" idx="3"/>
            <a:endCxn id="13" idx="0"/>
          </p:cNvCxnSpPr>
          <p:nvPr/>
        </p:nvCxnSpPr>
        <p:spPr bwMode="auto">
          <a:xfrm flipH="1">
            <a:off x="2190466" y="1736312"/>
            <a:ext cx="1343566" cy="1450437"/>
          </a:xfrm>
          <a:prstGeom prst="curvedConnector4">
            <a:avLst>
              <a:gd name="adj1" fmla="val -17014"/>
              <a:gd name="adj2" fmla="val 57957"/>
            </a:avLst>
          </a:prstGeom>
          <a:solidFill>
            <a:schemeClr val="accent1"/>
          </a:solidFill>
          <a:ln w="28575" cap="flat" cmpd="sng" algn="ctr">
            <a:solidFill>
              <a:srgbClr val="003399"/>
            </a:solidFill>
            <a:prstDash val="solid"/>
            <a:round/>
            <a:headEnd type="none" w="med" len="med"/>
            <a:tailEnd type="stealth" w="lg" len="lg"/>
          </a:ln>
          <a:effectLst/>
        </p:spPr>
      </p:cxnSp>
      <p:sp>
        <p:nvSpPr>
          <p:cNvPr id="26" name="TextBox 25"/>
          <p:cNvSpPr txBox="1"/>
          <p:nvPr/>
        </p:nvSpPr>
        <p:spPr>
          <a:xfrm>
            <a:off x="2819400" y="5682064"/>
            <a:ext cx="479855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3399"/>
                </a:solidFill>
                <a:effectLst/>
                <a:uLnTx/>
                <a:uFillTx/>
                <a:latin typeface="Calibri"/>
                <a:ea typeface="+mn-ea"/>
                <a:cs typeface="+mn-cs"/>
              </a:rPr>
              <a:t>4) No unwanted data movement</a:t>
            </a:r>
          </a:p>
        </p:txBody>
      </p:sp>
      <p:sp>
        <p:nvSpPr>
          <p:cNvPr id="28" name="Slide Number Placeholder 27"/>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63C8E0-6DD9-4302-9AA9-5177C785CB79}"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115</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29" name="TextBox 28"/>
          <p:cNvSpPr txBox="1"/>
          <p:nvPr/>
        </p:nvSpPr>
        <p:spPr>
          <a:xfrm>
            <a:off x="179512" y="6093296"/>
            <a:ext cx="2453917" cy="58477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FF0000"/>
                </a:solidFill>
                <a:effectLst/>
                <a:uLnTx/>
                <a:uFillTx/>
                <a:latin typeface="Calibri"/>
                <a:ea typeface="+mn-ea"/>
                <a:cs typeface="+mn-cs"/>
              </a:rPr>
              <a:t>1046ns, 3.6uJ</a:t>
            </a:r>
          </a:p>
        </p:txBody>
      </p:sp>
      <p:sp>
        <p:nvSpPr>
          <p:cNvPr id="31" name="TextBox 30"/>
          <p:cNvSpPr txBox="1"/>
          <p:nvPr/>
        </p:nvSpPr>
        <p:spPr>
          <a:xfrm>
            <a:off x="2830129" y="6093296"/>
            <a:ext cx="2926202" cy="58477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008000"/>
                </a:solidFill>
                <a:effectLst/>
                <a:uLnTx/>
                <a:uFillTx/>
                <a:latin typeface="Calibri"/>
                <a:ea typeface="+mn-ea"/>
                <a:cs typeface="+mn-cs"/>
                <a:sym typeface="Wingdings"/>
              </a:rPr>
              <a:t>   </a:t>
            </a:r>
            <a:r>
              <a:rPr kumimoji="0" lang="en-US" sz="3200" b="0" i="0" u="none" strike="noStrike" kern="1200" cap="none" spc="0" normalizeH="0" baseline="0" noProof="0" dirty="0">
                <a:ln>
                  <a:noFill/>
                </a:ln>
                <a:solidFill>
                  <a:srgbClr val="008000"/>
                </a:solidFill>
                <a:effectLst/>
                <a:uLnTx/>
                <a:uFillTx/>
                <a:latin typeface="Calibri"/>
                <a:ea typeface="+mn-ea"/>
                <a:cs typeface="+mn-cs"/>
              </a:rPr>
              <a:t>90ns, 0.04uJ</a:t>
            </a:r>
          </a:p>
        </p:txBody>
      </p:sp>
    </p:spTree>
    <p:extLst>
      <p:ext uri="{BB962C8B-B14F-4D97-AF65-F5344CB8AC3E}">
        <p14:creationId xmlns:p14="http://schemas.microsoft.com/office/powerpoint/2010/main" val="1826946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3.61111E-6 2.96296E-6 L -3.61111E-6 0.10277 " pathEditMode="relative" rAng="0" ptsTypes="AA">
                                      <p:cBhvr>
                                        <p:cTn id="6" dur="500" fill="hold"/>
                                        <p:tgtEl>
                                          <p:spTgt spid="18"/>
                                        </p:tgtEl>
                                        <p:attrNameLst>
                                          <p:attrName>ppt_x</p:attrName>
                                          <p:attrName>ppt_y</p:attrName>
                                        </p:attrNameLst>
                                      </p:cBhvr>
                                      <p:rCtr x="0" y="51"/>
                                    </p:animMotion>
                                  </p:childTnLst>
                                </p:cTn>
                              </p:par>
                            </p:childTnLst>
                          </p:cTn>
                        </p:par>
                        <p:par>
                          <p:cTn id="7" fill="hold">
                            <p:stCondLst>
                              <p:cond delay="500"/>
                            </p:stCondLst>
                            <p:childTnLst>
                              <p:par>
                                <p:cTn id="8" presetID="1" presetClass="exit" presetSubtype="0" fill="hold" grpId="1" nodeType="afterEffect">
                                  <p:stCondLst>
                                    <p:cond delay="0"/>
                                  </p:stCondLst>
                                  <p:childTnLst>
                                    <p:set>
                                      <p:cBhvr>
                                        <p:cTn id="9" dur="1" fill="hold">
                                          <p:stCondLst>
                                            <p:cond delay="0"/>
                                          </p:stCondLst>
                                        </p:cTn>
                                        <p:tgtEl>
                                          <p:spTgt spid="18"/>
                                        </p:tgtEl>
                                        <p:attrNameLst>
                                          <p:attrName>style.visibility</p:attrName>
                                        </p:attrNameLst>
                                      </p:cBhvr>
                                      <p:to>
                                        <p:strVal val="hidden"/>
                                      </p:to>
                                    </p:set>
                                  </p:childTnLst>
                                </p:cTn>
                              </p:par>
                              <p:par>
                                <p:cTn id="10" presetID="1" presetClass="emph" presetSubtype="2" fill="hold" nodeType="withEffect">
                                  <p:stCondLst>
                                    <p:cond delay="0"/>
                                  </p:stCondLst>
                                  <p:childTnLst>
                                    <p:animClr clrSpc="rgb" dir="cw">
                                      <p:cBhvr>
                                        <p:cTn id="11" dur="500" fill="hold"/>
                                        <p:tgtEl>
                                          <p:spTgt spid="17"/>
                                        </p:tgtEl>
                                        <p:attrNameLst>
                                          <p:attrName>fillcolor</p:attrName>
                                        </p:attrNameLst>
                                      </p:cBhvr>
                                      <p:to>
                                        <a:schemeClr val="bg1"/>
                                      </p:to>
                                    </p:animClr>
                                    <p:set>
                                      <p:cBhvr>
                                        <p:cTn id="12" dur="500" fill="hold"/>
                                        <p:tgtEl>
                                          <p:spTgt spid="17"/>
                                        </p:tgtEl>
                                        <p:attrNameLst>
                                          <p:attrName>fill.type</p:attrName>
                                        </p:attrNameLst>
                                      </p:cBhvr>
                                      <p:to>
                                        <p:strVal val="solid"/>
                                      </p:to>
                                    </p:set>
                                    <p:set>
                                      <p:cBhvr>
                                        <p:cTn id="13" dur="500" fill="hold"/>
                                        <p:tgtEl>
                                          <p:spTgt spid="17"/>
                                        </p:tgtEl>
                                        <p:attrNameLst>
                                          <p:attrName>fill.on</p:attrName>
                                        </p:attrNameLst>
                                      </p:cBhvr>
                                      <p:to>
                                        <p:strVal val="true"/>
                                      </p:to>
                                    </p:set>
                                  </p:childTnLst>
                                </p:cTn>
                              </p:par>
                              <p:par>
                                <p:cTn id="14" presetID="10" presetClass="entr" presetSubtype="0" fill="hold" nodeType="withEffect">
                                  <p:stCondLst>
                                    <p:cond delay="0"/>
                                  </p:stCondLst>
                                  <p:childTnLst>
                                    <p:set>
                                      <p:cBhvr>
                                        <p:cTn id="15" dur="1" fill="hold">
                                          <p:stCondLst>
                                            <p:cond delay="0"/>
                                          </p:stCondLst>
                                        </p:cTn>
                                        <p:tgtEl>
                                          <p:spTgt spid="19"/>
                                        </p:tgtEl>
                                        <p:attrNameLst>
                                          <p:attrName>style.visibility</p:attrName>
                                        </p:attrNameLst>
                                      </p:cBhvr>
                                      <p:to>
                                        <p:strVal val="visible"/>
                                      </p:to>
                                    </p:set>
                                    <p:animEffect transition="in" filter="fade">
                                      <p:cBhvr>
                                        <p:cTn id="16" dur="500"/>
                                        <p:tgtEl>
                                          <p:spTgt spid="19"/>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fade">
                                      <p:cBhvr>
                                        <p:cTn id="21" dur="500"/>
                                        <p:tgtEl>
                                          <p:spTgt spid="20"/>
                                        </p:tgtEl>
                                      </p:cBhvr>
                                    </p:animEffect>
                                  </p:childTnLst>
                                </p:cTn>
                              </p:par>
                              <p:par>
                                <p:cTn id="22" presetID="10" presetClass="entr" presetSubtype="0" fill="hold" nodeType="withEffect">
                                  <p:stCondLst>
                                    <p:cond delay="0"/>
                                  </p:stCondLst>
                                  <p:childTnLst>
                                    <p:set>
                                      <p:cBhvr>
                                        <p:cTn id="23" dur="1" fill="hold">
                                          <p:stCondLst>
                                            <p:cond delay="0"/>
                                          </p:stCondLst>
                                        </p:cTn>
                                        <p:tgtEl>
                                          <p:spTgt spid="21"/>
                                        </p:tgtEl>
                                        <p:attrNameLst>
                                          <p:attrName>style.visibility</p:attrName>
                                        </p:attrNameLst>
                                      </p:cBhvr>
                                      <p:to>
                                        <p:strVal val="visible"/>
                                      </p:to>
                                    </p:set>
                                    <p:animEffect transition="in" filter="fade">
                                      <p:cBhvr>
                                        <p:cTn id="24" dur="500"/>
                                        <p:tgtEl>
                                          <p:spTgt spid="21"/>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22"/>
                                        </p:tgtEl>
                                        <p:attrNameLst>
                                          <p:attrName>style.visibility</p:attrName>
                                        </p:attrNameLst>
                                      </p:cBhvr>
                                      <p:to>
                                        <p:strVal val="visible"/>
                                      </p:to>
                                    </p:set>
                                    <p:animEffect transition="in" filter="fade">
                                      <p:cBhvr>
                                        <p:cTn id="29" dur="500"/>
                                        <p:tgtEl>
                                          <p:spTgt spid="22"/>
                                        </p:tgtEl>
                                      </p:cBhvr>
                                    </p:animEffect>
                                  </p:childTnLst>
                                </p:cTn>
                              </p:par>
                              <p:par>
                                <p:cTn id="30" presetID="10" presetClass="entr" presetSubtype="0" fill="hold" nodeType="with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4"/>
                                        </p:tgtEl>
                                        <p:attrNameLst>
                                          <p:attrName>style.visibility</p:attrName>
                                        </p:attrNameLst>
                                      </p:cBhvr>
                                      <p:to>
                                        <p:strVal val="visible"/>
                                      </p:to>
                                    </p:set>
                                    <p:animEffect transition="in" filter="fade">
                                      <p:cBhvr>
                                        <p:cTn id="37" dur="500"/>
                                        <p:tgtEl>
                                          <p:spTgt spid="24"/>
                                        </p:tgtEl>
                                      </p:cBhvr>
                                    </p:animEffect>
                                  </p:childTnLst>
                                </p:cTn>
                              </p:par>
                              <p:par>
                                <p:cTn id="38" presetID="10" presetClass="entr" presetSubtype="0" fill="hold" nodeType="withEffect">
                                  <p:stCondLst>
                                    <p:cond delay="0"/>
                                  </p:stCondLst>
                                  <p:childTnLst>
                                    <p:set>
                                      <p:cBhvr>
                                        <p:cTn id="39" dur="1" fill="hold">
                                          <p:stCondLst>
                                            <p:cond delay="0"/>
                                          </p:stCondLst>
                                        </p:cTn>
                                        <p:tgtEl>
                                          <p:spTgt spid="25"/>
                                        </p:tgtEl>
                                        <p:attrNameLst>
                                          <p:attrName>style.visibility</p:attrName>
                                        </p:attrNameLst>
                                      </p:cBhvr>
                                      <p:to>
                                        <p:strVal val="visible"/>
                                      </p:to>
                                    </p:set>
                                    <p:animEffect transition="in" filter="fade">
                                      <p:cBhvr>
                                        <p:cTn id="40" dur="500"/>
                                        <p:tgtEl>
                                          <p:spTgt spid="25"/>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26"/>
                                        </p:tgtEl>
                                        <p:attrNameLst>
                                          <p:attrName>style.visibility</p:attrName>
                                        </p:attrNameLst>
                                      </p:cBhvr>
                                      <p:to>
                                        <p:strVal val="visible"/>
                                      </p:to>
                                    </p:set>
                                    <p:animEffect transition="in" filter="fade">
                                      <p:cBhvr>
                                        <p:cTn id="45" dur="500"/>
                                        <p:tgtEl>
                                          <p:spTgt spid="26"/>
                                        </p:tgtEl>
                                      </p:cBhvr>
                                    </p:animEffect>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grpId="0" nodeType="clickEffect">
                                  <p:stCondLst>
                                    <p:cond delay="0"/>
                                  </p:stCondLst>
                                  <p:childTnLst>
                                    <p:set>
                                      <p:cBhvr>
                                        <p:cTn id="49" dur="1" fill="hold">
                                          <p:stCondLst>
                                            <p:cond delay="0"/>
                                          </p:stCondLst>
                                        </p:cTn>
                                        <p:tgtEl>
                                          <p:spTgt spid="29"/>
                                        </p:tgtEl>
                                        <p:attrNameLst>
                                          <p:attrName>style.visibility</p:attrName>
                                        </p:attrNameLst>
                                      </p:cBhvr>
                                      <p:to>
                                        <p:strVal val="visible"/>
                                      </p:to>
                                    </p:set>
                                  </p:childTnLst>
                                </p:cTn>
                              </p:par>
                            </p:childTnLst>
                          </p:cTn>
                        </p:par>
                      </p:childTnLst>
                    </p:cTn>
                  </p:par>
                  <p:par>
                    <p:cTn id="50" fill="hold">
                      <p:stCondLst>
                        <p:cond delay="indefinite"/>
                      </p:stCondLst>
                      <p:childTnLst>
                        <p:par>
                          <p:cTn id="51" fill="hold">
                            <p:stCondLst>
                              <p:cond delay="0"/>
                            </p:stCondLst>
                            <p:childTnLst>
                              <p:par>
                                <p:cTn id="52" presetID="1" presetClass="entr" presetSubtype="0" fill="hold" grpId="0" nodeType="clickEffect">
                                  <p:stCondLst>
                                    <p:cond delay="0"/>
                                  </p:stCondLst>
                                  <p:childTnLst>
                                    <p:set>
                                      <p:cBhvr>
                                        <p:cTn id="53"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8" grpId="1" animBg="1"/>
      <p:bldP spid="20" grpId="0"/>
      <p:bldP spid="22" grpId="0"/>
      <p:bldP spid="24" grpId="0"/>
      <p:bldP spid="26" grpId="0"/>
      <p:bldP spid="29" grpId="0"/>
      <p:bldP spid="31" grpId="0"/>
    </p:bld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1"/>
          <p:cNvSpPr>
            <a:spLocks/>
          </p:cNvSpPr>
          <p:nvPr/>
        </p:nvSpPr>
        <p:spPr bwMode="auto">
          <a:xfrm>
            <a:off x="1714500" y="2660244"/>
            <a:ext cx="4552950" cy="177800"/>
          </a:xfrm>
          <a:prstGeom prst="rect">
            <a:avLst/>
          </a:prstGeom>
          <a:solidFill>
            <a:srgbClr val="9A9A9A"/>
          </a:solidFill>
          <a:ln>
            <a:noFill/>
          </a:ln>
          <a:extLst>
            <a:ext uri="{91240B29-F687-4f45-9708-019B960494DF}">
              <a14:hiddenLine xmlns:a14="http://schemas.microsoft.com/office/drawing/2010/main" xmlns="" w="254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58" name="Rectangle 2"/>
          <p:cNvSpPr>
            <a:spLocks/>
          </p:cNvSpPr>
          <p:nvPr/>
        </p:nvSpPr>
        <p:spPr bwMode="auto">
          <a:xfrm>
            <a:off x="1695450" y="5270094"/>
            <a:ext cx="4552950" cy="177800"/>
          </a:xfrm>
          <a:prstGeom prst="rect">
            <a:avLst/>
          </a:prstGeom>
          <a:solidFill>
            <a:srgbClr val="9A9A9A"/>
          </a:solidFill>
          <a:ln>
            <a:noFill/>
          </a:ln>
          <a:extLst>
            <a:ext uri="{91240B29-F687-4f45-9708-019B960494DF}">
              <a14:hiddenLine xmlns:a14="http://schemas.microsoft.com/office/drawing/2010/main" xmlns="" w="254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59" name="Rectangle 3"/>
          <p:cNvSpPr>
            <a:spLocks/>
          </p:cNvSpPr>
          <p:nvPr/>
        </p:nvSpPr>
        <p:spPr bwMode="auto">
          <a:xfrm>
            <a:off x="1714500" y="2076044"/>
            <a:ext cx="4552950" cy="177800"/>
          </a:xfrm>
          <a:prstGeom prst="rect">
            <a:avLst/>
          </a:prstGeom>
          <a:solidFill>
            <a:srgbClr val="9A9A9A"/>
          </a:solidFill>
          <a:ln>
            <a:noFill/>
          </a:ln>
          <a:extLst>
            <a:ext uri="{91240B29-F687-4f45-9708-019B960494DF}">
              <a14:hiddenLine xmlns:a14="http://schemas.microsoft.com/office/drawing/2010/main" xmlns="" w="25400" cap="flat">
                <a:solidFill>
                  <a:schemeClr val="tx1"/>
                </a:solidFill>
                <a:miter lim="800000"/>
                <a:headEnd type="none" w="med" len="med"/>
                <a:tailEnd type="none" w="med" len="med"/>
              </a14:hiddenLine>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0" name="Rectangle 4"/>
          <p:cNvSpPr>
            <a:spLocks noGrp="1" noChangeArrowheads="1"/>
          </p:cNvSpPr>
          <p:nvPr>
            <p:ph type="title"/>
          </p:nvPr>
        </p:nvSpPr>
        <p:spPr>
          <a:xfrm>
            <a:off x="419100" y="196850"/>
            <a:ext cx="8545388" cy="558800"/>
          </a:xfrm>
          <a:ln/>
        </p:spPr>
        <p:txBody>
          <a:bodyPr/>
          <a:lstStyle/>
          <a:p>
            <a:r>
              <a:rPr lang="en-US" sz="4000" dirty="0" err="1">
                <a:solidFill>
                  <a:srgbClr val="1A5712"/>
                </a:solidFill>
                <a:latin typeface="Garamond"/>
                <a:cs typeface="Garamond"/>
              </a:rPr>
              <a:t>RowClone</a:t>
            </a:r>
            <a:r>
              <a:rPr lang="en-US" sz="4000" dirty="0">
                <a:solidFill>
                  <a:srgbClr val="1A5712"/>
                </a:solidFill>
                <a:latin typeface="Garamond"/>
                <a:cs typeface="Garamond"/>
              </a:rPr>
              <a:t>: In-DRAM Row Copy</a:t>
            </a:r>
          </a:p>
        </p:txBody>
      </p:sp>
      <p:grpSp>
        <p:nvGrpSpPr>
          <p:cNvPr id="19485" name="Group 29"/>
          <p:cNvGrpSpPr>
            <a:grpSpLocks/>
          </p:cNvGrpSpPr>
          <p:nvPr/>
        </p:nvGrpSpPr>
        <p:grpSpPr bwMode="auto">
          <a:xfrm>
            <a:off x="1695450" y="1656151"/>
            <a:ext cx="4574382" cy="3359944"/>
            <a:chOff x="0" y="0"/>
            <a:chExt cx="5763" cy="4232"/>
          </a:xfrm>
        </p:grpSpPr>
        <p:sp>
          <p:nvSpPr>
            <p:cNvPr id="19461" name="Line 5"/>
            <p:cNvSpPr>
              <a:spLocks noChangeShapeType="1"/>
            </p:cNvSpPr>
            <p:nvPr/>
          </p:nvSpPr>
          <p:spPr bwMode="auto">
            <a:xfrm rot="10800000" flipH="1">
              <a:off x="0" y="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2" name="Line 6"/>
            <p:cNvSpPr>
              <a:spLocks noChangeShapeType="1"/>
            </p:cNvSpPr>
            <p:nvPr/>
          </p:nvSpPr>
          <p:spPr bwMode="auto">
            <a:xfrm rot="10800000" flipH="1">
              <a:off x="0" y="18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3" name="Line 7"/>
            <p:cNvSpPr>
              <a:spLocks noChangeShapeType="1"/>
            </p:cNvSpPr>
            <p:nvPr/>
          </p:nvSpPr>
          <p:spPr bwMode="auto">
            <a:xfrm rot="10800000" flipH="1">
              <a:off x="0" y="36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4" name="Line 8"/>
            <p:cNvSpPr>
              <a:spLocks noChangeShapeType="1"/>
            </p:cNvSpPr>
            <p:nvPr/>
          </p:nvSpPr>
          <p:spPr bwMode="auto">
            <a:xfrm rot="10800000" flipH="1">
              <a:off x="0" y="55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5" name="Line 9"/>
            <p:cNvSpPr>
              <a:spLocks noChangeShapeType="1"/>
            </p:cNvSpPr>
            <p:nvPr/>
          </p:nvSpPr>
          <p:spPr bwMode="auto">
            <a:xfrm rot="10800000" flipH="1">
              <a:off x="0" y="73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6" name="Line 10"/>
            <p:cNvSpPr>
              <a:spLocks noChangeShapeType="1"/>
            </p:cNvSpPr>
            <p:nvPr/>
          </p:nvSpPr>
          <p:spPr bwMode="auto">
            <a:xfrm rot="10800000" flipH="1">
              <a:off x="0" y="92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7" name="Line 11"/>
            <p:cNvSpPr>
              <a:spLocks noChangeShapeType="1"/>
            </p:cNvSpPr>
            <p:nvPr/>
          </p:nvSpPr>
          <p:spPr bwMode="auto">
            <a:xfrm rot="10800000" flipH="1">
              <a:off x="0" y="110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8" name="Line 12"/>
            <p:cNvSpPr>
              <a:spLocks noChangeShapeType="1"/>
            </p:cNvSpPr>
            <p:nvPr/>
          </p:nvSpPr>
          <p:spPr bwMode="auto">
            <a:xfrm rot="10800000" flipH="1">
              <a:off x="0" y="128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69" name="Line 13"/>
            <p:cNvSpPr>
              <a:spLocks noChangeShapeType="1"/>
            </p:cNvSpPr>
            <p:nvPr/>
          </p:nvSpPr>
          <p:spPr bwMode="auto">
            <a:xfrm rot="10800000" flipH="1">
              <a:off x="0" y="147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0" name="Line 14"/>
            <p:cNvSpPr>
              <a:spLocks noChangeShapeType="1"/>
            </p:cNvSpPr>
            <p:nvPr/>
          </p:nvSpPr>
          <p:spPr bwMode="auto">
            <a:xfrm rot="10800000" flipH="1">
              <a:off x="0" y="165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1" name="Line 15"/>
            <p:cNvSpPr>
              <a:spLocks noChangeShapeType="1"/>
            </p:cNvSpPr>
            <p:nvPr/>
          </p:nvSpPr>
          <p:spPr bwMode="auto">
            <a:xfrm rot="10800000" flipH="1">
              <a:off x="0" y="184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2" name="Line 16"/>
            <p:cNvSpPr>
              <a:spLocks noChangeShapeType="1"/>
            </p:cNvSpPr>
            <p:nvPr/>
          </p:nvSpPr>
          <p:spPr bwMode="auto">
            <a:xfrm rot="10800000" flipH="1">
              <a:off x="0" y="202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3" name="Line 17"/>
            <p:cNvSpPr>
              <a:spLocks noChangeShapeType="1"/>
            </p:cNvSpPr>
            <p:nvPr/>
          </p:nvSpPr>
          <p:spPr bwMode="auto">
            <a:xfrm rot="10800000" flipH="1">
              <a:off x="0" y="220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4" name="Line 18"/>
            <p:cNvSpPr>
              <a:spLocks noChangeShapeType="1"/>
            </p:cNvSpPr>
            <p:nvPr/>
          </p:nvSpPr>
          <p:spPr bwMode="auto">
            <a:xfrm rot="10800000" flipH="1">
              <a:off x="0" y="239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5" name="Line 19"/>
            <p:cNvSpPr>
              <a:spLocks noChangeShapeType="1"/>
            </p:cNvSpPr>
            <p:nvPr/>
          </p:nvSpPr>
          <p:spPr bwMode="auto">
            <a:xfrm rot="10800000" flipH="1">
              <a:off x="0" y="257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6" name="Line 20"/>
            <p:cNvSpPr>
              <a:spLocks noChangeShapeType="1"/>
            </p:cNvSpPr>
            <p:nvPr/>
          </p:nvSpPr>
          <p:spPr bwMode="auto">
            <a:xfrm rot="10800000" flipH="1">
              <a:off x="0" y="276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7" name="Line 21"/>
            <p:cNvSpPr>
              <a:spLocks noChangeShapeType="1"/>
            </p:cNvSpPr>
            <p:nvPr/>
          </p:nvSpPr>
          <p:spPr bwMode="auto">
            <a:xfrm rot="10800000" flipH="1">
              <a:off x="0" y="294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8" name="Line 22"/>
            <p:cNvSpPr>
              <a:spLocks noChangeShapeType="1"/>
            </p:cNvSpPr>
            <p:nvPr/>
          </p:nvSpPr>
          <p:spPr bwMode="auto">
            <a:xfrm rot="10800000" flipH="1">
              <a:off x="0" y="312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79" name="Line 23"/>
            <p:cNvSpPr>
              <a:spLocks noChangeShapeType="1"/>
            </p:cNvSpPr>
            <p:nvPr/>
          </p:nvSpPr>
          <p:spPr bwMode="auto">
            <a:xfrm rot="10800000" flipH="1">
              <a:off x="0" y="331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0" name="Line 24"/>
            <p:cNvSpPr>
              <a:spLocks noChangeShapeType="1"/>
            </p:cNvSpPr>
            <p:nvPr/>
          </p:nvSpPr>
          <p:spPr bwMode="auto">
            <a:xfrm rot="10800000" flipH="1">
              <a:off x="0" y="3496"/>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1" name="Line 25"/>
            <p:cNvSpPr>
              <a:spLocks noChangeShapeType="1"/>
            </p:cNvSpPr>
            <p:nvPr/>
          </p:nvSpPr>
          <p:spPr bwMode="auto">
            <a:xfrm rot="10800000" flipH="1">
              <a:off x="0" y="3680"/>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2" name="Line 26"/>
            <p:cNvSpPr>
              <a:spLocks noChangeShapeType="1"/>
            </p:cNvSpPr>
            <p:nvPr/>
          </p:nvSpPr>
          <p:spPr bwMode="auto">
            <a:xfrm rot="10800000" flipH="1">
              <a:off x="0" y="3864"/>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3" name="Line 27"/>
            <p:cNvSpPr>
              <a:spLocks noChangeShapeType="1"/>
            </p:cNvSpPr>
            <p:nvPr/>
          </p:nvSpPr>
          <p:spPr bwMode="auto">
            <a:xfrm rot="10800000" flipH="1">
              <a:off x="0" y="4048"/>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4" name="Line 28"/>
            <p:cNvSpPr>
              <a:spLocks noChangeShapeType="1"/>
            </p:cNvSpPr>
            <p:nvPr/>
          </p:nvSpPr>
          <p:spPr bwMode="auto">
            <a:xfrm rot="10800000" flipH="1">
              <a:off x="0" y="4232"/>
              <a:ext cx="57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grpSp>
        <p:nvGrpSpPr>
          <p:cNvPr id="19518" name="Group 62"/>
          <p:cNvGrpSpPr>
            <a:grpSpLocks/>
          </p:cNvGrpSpPr>
          <p:nvPr/>
        </p:nvGrpSpPr>
        <p:grpSpPr bwMode="auto">
          <a:xfrm>
            <a:off x="1706563" y="1652182"/>
            <a:ext cx="4559300" cy="3371850"/>
            <a:chOff x="0" y="0"/>
            <a:chExt cx="5744" cy="4248"/>
          </a:xfrm>
        </p:grpSpPr>
        <p:sp>
          <p:nvSpPr>
            <p:cNvPr id="19486" name="Line 30"/>
            <p:cNvSpPr>
              <a:spLocks noChangeShapeType="1"/>
            </p:cNvSpPr>
            <p:nvPr/>
          </p:nvSpPr>
          <p:spPr bwMode="auto">
            <a:xfrm rot="10800000">
              <a:off x="0"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7" name="Line 31"/>
            <p:cNvSpPr>
              <a:spLocks noChangeShapeType="1"/>
            </p:cNvSpPr>
            <p:nvPr/>
          </p:nvSpPr>
          <p:spPr bwMode="auto">
            <a:xfrm rot="10800000">
              <a:off x="185"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8" name="Line 32"/>
            <p:cNvSpPr>
              <a:spLocks noChangeShapeType="1"/>
            </p:cNvSpPr>
            <p:nvPr/>
          </p:nvSpPr>
          <p:spPr bwMode="auto">
            <a:xfrm rot="10800000">
              <a:off x="370"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89" name="Line 33"/>
            <p:cNvSpPr>
              <a:spLocks noChangeShapeType="1"/>
            </p:cNvSpPr>
            <p:nvPr/>
          </p:nvSpPr>
          <p:spPr bwMode="auto">
            <a:xfrm rot="10800000">
              <a:off x="555"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0" name="Line 34"/>
            <p:cNvSpPr>
              <a:spLocks noChangeShapeType="1"/>
            </p:cNvSpPr>
            <p:nvPr/>
          </p:nvSpPr>
          <p:spPr bwMode="auto">
            <a:xfrm rot="10800000">
              <a:off x="740" y="0"/>
              <a:ext cx="1"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1" name="Line 35"/>
            <p:cNvSpPr>
              <a:spLocks noChangeShapeType="1"/>
            </p:cNvSpPr>
            <p:nvPr/>
          </p:nvSpPr>
          <p:spPr bwMode="auto">
            <a:xfrm rot="10800000">
              <a:off x="926"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2" name="Line 36"/>
            <p:cNvSpPr>
              <a:spLocks noChangeShapeType="1"/>
            </p:cNvSpPr>
            <p:nvPr/>
          </p:nvSpPr>
          <p:spPr bwMode="auto">
            <a:xfrm rot="10800000">
              <a:off x="1111"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3" name="Line 37"/>
            <p:cNvSpPr>
              <a:spLocks noChangeShapeType="1"/>
            </p:cNvSpPr>
            <p:nvPr/>
          </p:nvSpPr>
          <p:spPr bwMode="auto">
            <a:xfrm rot="10800000">
              <a:off x="1296"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4" name="Line 38"/>
            <p:cNvSpPr>
              <a:spLocks noChangeShapeType="1"/>
            </p:cNvSpPr>
            <p:nvPr/>
          </p:nvSpPr>
          <p:spPr bwMode="auto">
            <a:xfrm rot="10800000">
              <a:off x="1481"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5" name="Line 39"/>
            <p:cNvSpPr>
              <a:spLocks noChangeShapeType="1"/>
            </p:cNvSpPr>
            <p:nvPr/>
          </p:nvSpPr>
          <p:spPr bwMode="auto">
            <a:xfrm rot="10800000">
              <a:off x="1667"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6" name="Line 40"/>
            <p:cNvSpPr>
              <a:spLocks noChangeShapeType="1"/>
            </p:cNvSpPr>
            <p:nvPr/>
          </p:nvSpPr>
          <p:spPr bwMode="auto">
            <a:xfrm rot="10800000">
              <a:off x="1852"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7" name="Line 41"/>
            <p:cNvSpPr>
              <a:spLocks noChangeShapeType="1"/>
            </p:cNvSpPr>
            <p:nvPr/>
          </p:nvSpPr>
          <p:spPr bwMode="auto">
            <a:xfrm rot="10800000">
              <a:off x="2037"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8" name="Line 42"/>
            <p:cNvSpPr>
              <a:spLocks noChangeShapeType="1"/>
            </p:cNvSpPr>
            <p:nvPr/>
          </p:nvSpPr>
          <p:spPr bwMode="auto">
            <a:xfrm rot="10800000">
              <a:off x="2222"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499" name="Line 43"/>
            <p:cNvSpPr>
              <a:spLocks noChangeShapeType="1"/>
            </p:cNvSpPr>
            <p:nvPr/>
          </p:nvSpPr>
          <p:spPr bwMode="auto">
            <a:xfrm rot="10800000">
              <a:off x="2407"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0" name="Line 44"/>
            <p:cNvSpPr>
              <a:spLocks noChangeShapeType="1"/>
            </p:cNvSpPr>
            <p:nvPr/>
          </p:nvSpPr>
          <p:spPr bwMode="auto">
            <a:xfrm rot="10800000">
              <a:off x="2593"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1" name="Line 45"/>
            <p:cNvSpPr>
              <a:spLocks noChangeShapeType="1"/>
            </p:cNvSpPr>
            <p:nvPr/>
          </p:nvSpPr>
          <p:spPr bwMode="auto">
            <a:xfrm rot="10800000">
              <a:off x="2778"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2" name="Line 46"/>
            <p:cNvSpPr>
              <a:spLocks noChangeShapeType="1"/>
            </p:cNvSpPr>
            <p:nvPr/>
          </p:nvSpPr>
          <p:spPr bwMode="auto">
            <a:xfrm rot="10800000">
              <a:off x="2963"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3" name="Line 47"/>
            <p:cNvSpPr>
              <a:spLocks noChangeShapeType="1"/>
            </p:cNvSpPr>
            <p:nvPr/>
          </p:nvSpPr>
          <p:spPr bwMode="auto">
            <a:xfrm rot="10800000">
              <a:off x="3148"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4" name="Line 48"/>
            <p:cNvSpPr>
              <a:spLocks noChangeShapeType="1"/>
            </p:cNvSpPr>
            <p:nvPr/>
          </p:nvSpPr>
          <p:spPr bwMode="auto">
            <a:xfrm rot="10800000">
              <a:off x="3333" y="0"/>
              <a:ext cx="1"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5" name="Line 49"/>
            <p:cNvSpPr>
              <a:spLocks noChangeShapeType="1"/>
            </p:cNvSpPr>
            <p:nvPr/>
          </p:nvSpPr>
          <p:spPr bwMode="auto">
            <a:xfrm rot="10800000">
              <a:off x="3519"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6" name="Line 50"/>
            <p:cNvSpPr>
              <a:spLocks noChangeShapeType="1"/>
            </p:cNvSpPr>
            <p:nvPr/>
          </p:nvSpPr>
          <p:spPr bwMode="auto">
            <a:xfrm rot="10800000">
              <a:off x="3704"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7" name="Line 51"/>
            <p:cNvSpPr>
              <a:spLocks noChangeShapeType="1"/>
            </p:cNvSpPr>
            <p:nvPr/>
          </p:nvSpPr>
          <p:spPr bwMode="auto">
            <a:xfrm rot="10800000">
              <a:off x="3889"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8" name="Line 52"/>
            <p:cNvSpPr>
              <a:spLocks noChangeShapeType="1"/>
            </p:cNvSpPr>
            <p:nvPr/>
          </p:nvSpPr>
          <p:spPr bwMode="auto">
            <a:xfrm rot="10800000">
              <a:off x="4074"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09" name="Line 53"/>
            <p:cNvSpPr>
              <a:spLocks noChangeShapeType="1"/>
            </p:cNvSpPr>
            <p:nvPr/>
          </p:nvSpPr>
          <p:spPr bwMode="auto">
            <a:xfrm rot="10800000">
              <a:off x="4260" y="0"/>
              <a:ext cx="0" cy="4243"/>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0" name="Line 54"/>
            <p:cNvSpPr>
              <a:spLocks noChangeShapeType="1"/>
            </p:cNvSpPr>
            <p:nvPr/>
          </p:nvSpPr>
          <p:spPr bwMode="auto">
            <a:xfrm rot="10800000">
              <a:off x="4447"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1" name="Line 55"/>
            <p:cNvSpPr>
              <a:spLocks noChangeShapeType="1"/>
            </p:cNvSpPr>
            <p:nvPr/>
          </p:nvSpPr>
          <p:spPr bwMode="auto">
            <a:xfrm rot="10800000">
              <a:off x="4632"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2" name="Line 56"/>
            <p:cNvSpPr>
              <a:spLocks noChangeShapeType="1"/>
            </p:cNvSpPr>
            <p:nvPr/>
          </p:nvSpPr>
          <p:spPr bwMode="auto">
            <a:xfrm rot="10800000">
              <a:off x="4817"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3" name="Line 57"/>
            <p:cNvSpPr>
              <a:spLocks noChangeShapeType="1"/>
            </p:cNvSpPr>
            <p:nvPr/>
          </p:nvSpPr>
          <p:spPr bwMode="auto">
            <a:xfrm rot="10800000">
              <a:off x="5003"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4" name="Line 58"/>
            <p:cNvSpPr>
              <a:spLocks noChangeShapeType="1"/>
            </p:cNvSpPr>
            <p:nvPr/>
          </p:nvSpPr>
          <p:spPr bwMode="auto">
            <a:xfrm rot="10800000">
              <a:off x="5188"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5" name="Line 59"/>
            <p:cNvSpPr>
              <a:spLocks noChangeShapeType="1"/>
            </p:cNvSpPr>
            <p:nvPr/>
          </p:nvSpPr>
          <p:spPr bwMode="auto">
            <a:xfrm rot="10800000">
              <a:off x="5373"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6" name="Line 60"/>
            <p:cNvSpPr>
              <a:spLocks noChangeShapeType="1"/>
            </p:cNvSpPr>
            <p:nvPr/>
          </p:nvSpPr>
          <p:spPr bwMode="auto">
            <a:xfrm rot="10800000">
              <a:off x="5558" y="4"/>
              <a:ext cx="0"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17" name="Line 61"/>
            <p:cNvSpPr>
              <a:spLocks noChangeShapeType="1"/>
            </p:cNvSpPr>
            <p:nvPr/>
          </p:nvSpPr>
          <p:spPr bwMode="auto">
            <a:xfrm rot="10800000">
              <a:off x="5743" y="4"/>
              <a:ext cx="1" cy="424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sp>
        <p:nvSpPr>
          <p:cNvPr id="19519" name="Rectangle 63"/>
          <p:cNvSpPr>
            <a:spLocks/>
          </p:cNvSpPr>
          <p:nvPr/>
        </p:nvSpPr>
        <p:spPr bwMode="auto">
          <a:xfrm>
            <a:off x="6503988" y="5220494"/>
            <a:ext cx="2253659"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Row Buffer (4 Kbytes)</a:t>
            </a:r>
          </a:p>
        </p:txBody>
      </p:sp>
      <p:sp>
        <p:nvSpPr>
          <p:cNvPr id="19520" name="Line 64"/>
          <p:cNvSpPr>
            <a:spLocks noChangeShapeType="1"/>
          </p:cNvSpPr>
          <p:nvPr/>
        </p:nvSpPr>
        <p:spPr bwMode="auto">
          <a:xfrm rot="10800000" flipH="1">
            <a:off x="431800" y="6323401"/>
            <a:ext cx="8390732" cy="794"/>
          </a:xfrm>
          <a:prstGeom prst="line">
            <a:avLst/>
          </a:prstGeom>
          <a:noFill/>
          <a:ln w="2032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1" name="Line 65"/>
          <p:cNvSpPr>
            <a:spLocks noChangeShapeType="1"/>
          </p:cNvSpPr>
          <p:nvPr/>
        </p:nvSpPr>
        <p:spPr bwMode="auto">
          <a:xfrm>
            <a:off x="4064000" y="5530444"/>
            <a:ext cx="0" cy="798513"/>
          </a:xfrm>
          <a:prstGeom prst="line">
            <a:avLst/>
          </a:prstGeom>
          <a:noFill/>
          <a:ln w="1016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2" name="Rectangle 66"/>
          <p:cNvSpPr>
            <a:spLocks/>
          </p:cNvSpPr>
          <p:nvPr/>
        </p:nvSpPr>
        <p:spPr bwMode="auto">
          <a:xfrm>
            <a:off x="7342982" y="6401594"/>
            <a:ext cx="628377"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Data Bus</a:t>
            </a:r>
          </a:p>
        </p:txBody>
      </p:sp>
      <p:sp>
        <p:nvSpPr>
          <p:cNvPr id="19523" name="Rectangle 67"/>
          <p:cNvSpPr>
            <a:spLocks/>
          </p:cNvSpPr>
          <p:nvPr/>
        </p:nvSpPr>
        <p:spPr bwMode="auto">
          <a:xfrm>
            <a:off x="4149725" y="5791994"/>
            <a:ext cx="397545"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8 bits</a:t>
            </a:r>
          </a:p>
        </p:txBody>
      </p:sp>
      <p:sp>
        <p:nvSpPr>
          <p:cNvPr id="19524" name="Rectangle 68"/>
          <p:cNvSpPr>
            <a:spLocks/>
          </p:cNvSpPr>
          <p:nvPr/>
        </p:nvSpPr>
        <p:spPr bwMode="auto">
          <a:xfrm>
            <a:off x="6484938" y="3118644"/>
            <a:ext cx="1641863"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DRAM </a:t>
            </a:r>
            <a:r>
              <a:rPr kumimoji="0" lang="en-US" sz="1800" b="0" i="0" u="none" strike="noStrike" kern="1200" cap="none" spc="0" normalizeH="0" baseline="0" noProof="0" dirty="0" err="1">
                <a:ln>
                  <a:noFill/>
                </a:ln>
                <a:solidFill>
                  <a:srgbClr val="000000"/>
                </a:solidFill>
                <a:effectLst/>
                <a:uLnTx/>
                <a:uFillTx/>
                <a:latin typeface="Myriad Pro Bold Cond"/>
                <a:ea typeface="ＭＳ Ｐゴシック" charset="0"/>
                <a:cs typeface="Myriad Pro Bold Cond" charset="0"/>
                <a:sym typeface="Myriad Pro Bold Cond" charset="0"/>
              </a:rPr>
              <a:t>subarray</a:t>
            </a:r>
            <a:endPar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endParaRPr>
          </a:p>
        </p:txBody>
      </p:sp>
      <p:sp>
        <p:nvSpPr>
          <p:cNvPr id="19525" name="Line 69"/>
          <p:cNvSpPr>
            <a:spLocks noChangeShapeType="1"/>
          </p:cNvSpPr>
          <p:nvPr/>
        </p:nvSpPr>
        <p:spPr bwMode="auto">
          <a:xfrm rot="10800000" flipH="1">
            <a:off x="1701800" y="1408501"/>
            <a:ext cx="4568825" cy="794"/>
          </a:xfrm>
          <a:prstGeom prst="line">
            <a:avLst/>
          </a:prstGeom>
          <a:noFill/>
          <a:ln w="25400" cap="flat">
            <a:solidFill>
              <a:schemeClr val="tx1"/>
            </a:solidFill>
            <a:prstDash val="solid"/>
            <a:miter lim="800000"/>
            <a:headEnd type="triangle" w="med" len="sm"/>
            <a:tailEnd type="triangle" w="med" len="sm"/>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6" name="Rectangle 70"/>
          <p:cNvSpPr>
            <a:spLocks/>
          </p:cNvSpPr>
          <p:nvPr/>
        </p:nvSpPr>
        <p:spPr bwMode="auto">
          <a:xfrm>
            <a:off x="3689350" y="1124744"/>
            <a:ext cx="898195"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4 Kbytes</a:t>
            </a:r>
          </a:p>
        </p:txBody>
      </p:sp>
      <p:grpSp>
        <p:nvGrpSpPr>
          <p:cNvPr id="19558" name="Group 102"/>
          <p:cNvGrpSpPr>
            <a:grpSpLocks/>
          </p:cNvGrpSpPr>
          <p:nvPr/>
        </p:nvGrpSpPr>
        <p:grpSpPr bwMode="auto">
          <a:xfrm>
            <a:off x="1784350" y="5016888"/>
            <a:ext cx="4400550" cy="266700"/>
            <a:chOff x="0" y="0"/>
            <a:chExt cx="5544" cy="336"/>
          </a:xfrm>
        </p:grpSpPr>
        <p:sp>
          <p:nvSpPr>
            <p:cNvPr id="19527" name="Line 71"/>
            <p:cNvSpPr>
              <a:spLocks noChangeShapeType="1"/>
            </p:cNvSpPr>
            <p:nvPr/>
          </p:nvSpPr>
          <p:spPr bwMode="auto">
            <a:xfrm>
              <a:off x="0"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8" name="Line 72"/>
            <p:cNvSpPr>
              <a:spLocks noChangeShapeType="1"/>
            </p:cNvSpPr>
            <p:nvPr/>
          </p:nvSpPr>
          <p:spPr bwMode="auto">
            <a:xfrm>
              <a:off x="18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29" name="Line 73"/>
            <p:cNvSpPr>
              <a:spLocks noChangeShapeType="1"/>
            </p:cNvSpPr>
            <p:nvPr/>
          </p:nvSpPr>
          <p:spPr bwMode="auto">
            <a:xfrm>
              <a:off x="36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0" name="Line 74"/>
            <p:cNvSpPr>
              <a:spLocks noChangeShapeType="1"/>
            </p:cNvSpPr>
            <p:nvPr/>
          </p:nvSpPr>
          <p:spPr bwMode="auto">
            <a:xfrm>
              <a:off x="55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1" name="Line 75"/>
            <p:cNvSpPr>
              <a:spLocks noChangeShapeType="1"/>
            </p:cNvSpPr>
            <p:nvPr/>
          </p:nvSpPr>
          <p:spPr bwMode="auto">
            <a:xfrm>
              <a:off x="73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2" name="Line 76"/>
            <p:cNvSpPr>
              <a:spLocks noChangeShapeType="1"/>
            </p:cNvSpPr>
            <p:nvPr/>
          </p:nvSpPr>
          <p:spPr bwMode="auto">
            <a:xfrm>
              <a:off x="923"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3" name="Line 77"/>
            <p:cNvSpPr>
              <a:spLocks noChangeShapeType="1"/>
            </p:cNvSpPr>
            <p:nvPr/>
          </p:nvSpPr>
          <p:spPr bwMode="auto">
            <a:xfrm>
              <a:off x="1108"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4" name="Line 78"/>
            <p:cNvSpPr>
              <a:spLocks noChangeShapeType="1"/>
            </p:cNvSpPr>
            <p:nvPr/>
          </p:nvSpPr>
          <p:spPr bwMode="auto">
            <a:xfrm>
              <a:off x="1293"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5" name="Line 79"/>
            <p:cNvSpPr>
              <a:spLocks noChangeShapeType="1"/>
            </p:cNvSpPr>
            <p:nvPr/>
          </p:nvSpPr>
          <p:spPr bwMode="auto">
            <a:xfrm>
              <a:off x="1478"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6" name="Line 80"/>
            <p:cNvSpPr>
              <a:spLocks noChangeShapeType="1"/>
            </p:cNvSpPr>
            <p:nvPr/>
          </p:nvSpPr>
          <p:spPr bwMode="auto">
            <a:xfrm>
              <a:off x="1663"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7" name="Line 81"/>
            <p:cNvSpPr>
              <a:spLocks noChangeShapeType="1"/>
            </p:cNvSpPr>
            <p:nvPr/>
          </p:nvSpPr>
          <p:spPr bwMode="auto">
            <a:xfrm>
              <a:off x="1847"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8" name="Line 82"/>
            <p:cNvSpPr>
              <a:spLocks noChangeShapeType="1"/>
            </p:cNvSpPr>
            <p:nvPr/>
          </p:nvSpPr>
          <p:spPr bwMode="auto">
            <a:xfrm>
              <a:off x="2032"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39" name="Line 83"/>
            <p:cNvSpPr>
              <a:spLocks noChangeShapeType="1"/>
            </p:cNvSpPr>
            <p:nvPr/>
          </p:nvSpPr>
          <p:spPr bwMode="auto">
            <a:xfrm>
              <a:off x="2217"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0" name="Line 84"/>
            <p:cNvSpPr>
              <a:spLocks noChangeShapeType="1"/>
            </p:cNvSpPr>
            <p:nvPr/>
          </p:nvSpPr>
          <p:spPr bwMode="auto">
            <a:xfrm>
              <a:off x="2402"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1" name="Line 85"/>
            <p:cNvSpPr>
              <a:spLocks noChangeShapeType="1"/>
            </p:cNvSpPr>
            <p:nvPr/>
          </p:nvSpPr>
          <p:spPr bwMode="auto">
            <a:xfrm>
              <a:off x="2587"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2" name="Line 86"/>
            <p:cNvSpPr>
              <a:spLocks noChangeShapeType="1"/>
            </p:cNvSpPr>
            <p:nvPr/>
          </p:nvSpPr>
          <p:spPr bwMode="auto">
            <a:xfrm>
              <a:off x="2771"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3" name="Line 87"/>
            <p:cNvSpPr>
              <a:spLocks noChangeShapeType="1"/>
            </p:cNvSpPr>
            <p:nvPr/>
          </p:nvSpPr>
          <p:spPr bwMode="auto">
            <a:xfrm>
              <a:off x="2956"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4" name="Line 88"/>
            <p:cNvSpPr>
              <a:spLocks noChangeShapeType="1"/>
            </p:cNvSpPr>
            <p:nvPr/>
          </p:nvSpPr>
          <p:spPr bwMode="auto">
            <a:xfrm>
              <a:off x="3141"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5" name="Line 89"/>
            <p:cNvSpPr>
              <a:spLocks noChangeShapeType="1"/>
            </p:cNvSpPr>
            <p:nvPr/>
          </p:nvSpPr>
          <p:spPr bwMode="auto">
            <a:xfrm>
              <a:off x="3326"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6" name="Line 90"/>
            <p:cNvSpPr>
              <a:spLocks noChangeShapeType="1"/>
            </p:cNvSpPr>
            <p:nvPr/>
          </p:nvSpPr>
          <p:spPr bwMode="auto">
            <a:xfrm>
              <a:off x="3511"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7" name="Line 91"/>
            <p:cNvSpPr>
              <a:spLocks noChangeShapeType="1"/>
            </p:cNvSpPr>
            <p:nvPr/>
          </p:nvSpPr>
          <p:spPr bwMode="auto">
            <a:xfrm>
              <a:off x="3695"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8" name="Line 92"/>
            <p:cNvSpPr>
              <a:spLocks noChangeShapeType="1"/>
            </p:cNvSpPr>
            <p:nvPr/>
          </p:nvSpPr>
          <p:spPr bwMode="auto">
            <a:xfrm>
              <a:off x="3880"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49" name="Line 93"/>
            <p:cNvSpPr>
              <a:spLocks noChangeShapeType="1"/>
            </p:cNvSpPr>
            <p:nvPr/>
          </p:nvSpPr>
          <p:spPr bwMode="auto">
            <a:xfrm>
              <a:off x="4065"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0" name="Line 94"/>
            <p:cNvSpPr>
              <a:spLocks noChangeShapeType="1"/>
            </p:cNvSpPr>
            <p:nvPr/>
          </p:nvSpPr>
          <p:spPr bwMode="auto">
            <a:xfrm>
              <a:off x="4250"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1" name="Line 95"/>
            <p:cNvSpPr>
              <a:spLocks noChangeShapeType="1"/>
            </p:cNvSpPr>
            <p:nvPr/>
          </p:nvSpPr>
          <p:spPr bwMode="auto">
            <a:xfrm>
              <a:off x="4435"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2" name="Line 96"/>
            <p:cNvSpPr>
              <a:spLocks noChangeShapeType="1"/>
            </p:cNvSpPr>
            <p:nvPr/>
          </p:nvSpPr>
          <p:spPr bwMode="auto">
            <a:xfrm>
              <a:off x="461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3" name="Line 97"/>
            <p:cNvSpPr>
              <a:spLocks noChangeShapeType="1"/>
            </p:cNvSpPr>
            <p:nvPr/>
          </p:nvSpPr>
          <p:spPr bwMode="auto">
            <a:xfrm>
              <a:off x="480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4" name="Line 98"/>
            <p:cNvSpPr>
              <a:spLocks noChangeShapeType="1"/>
            </p:cNvSpPr>
            <p:nvPr/>
          </p:nvSpPr>
          <p:spPr bwMode="auto">
            <a:xfrm>
              <a:off x="498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5" name="Line 99"/>
            <p:cNvSpPr>
              <a:spLocks noChangeShapeType="1"/>
            </p:cNvSpPr>
            <p:nvPr/>
          </p:nvSpPr>
          <p:spPr bwMode="auto">
            <a:xfrm>
              <a:off x="517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6" name="Line 100"/>
            <p:cNvSpPr>
              <a:spLocks noChangeShapeType="1"/>
            </p:cNvSpPr>
            <p:nvPr/>
          </p:nvSpPr>
          <p:spPr bwMode="auto">
            <a:xfrm>
              <a:off x="5359"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57" name="Line 101"/>
            <p:cNvSpPr>
              <a:spLocks noChangeShapeType="1"/>
            </p:cNvSpPr>
            <p:nvPr/>
          </p:nvSpPr>
          <p:spPr bwMode="auto">
            <a:xfrm>
              <a:off x="5544" y="0"/>
              <a:ext cx="0" cy="336"/>
            </a:xfrm>
            <a:prstGeom prst="line">
              <a:avLst/>
            </a:prstGeom>
            <a:noFill/>
            <a:ln w="50800" cap="flat">
              <a:solidFill>
                <a:srgbClr val="9A9A9A"/>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sp>
        <p:nvSpPr>
          <p:cNvPr id="19559" name="Line 103"/>
          <p:cNvSpPr>
            <a:spLocks noChangeShapeType="1"/>
          </p:cNvSpPr>
          <p:nvPr/>
        </p:nvSpPr>
        <p:spPr bwMode="auto">
          <a:xfrm rot="10800000" flipH="1">
            <a:off x="1695450" y="5453451"/>
            <a:ext cx="4564063" cy="794"/>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0" name="Line 104"/>
          <p:cNvSpPr>
            <a:spLocks noChangeShapeType="1"/>
          </p:cNvSpPr>
          <p:nvPr/>
        </p:nvSpPr>
        <p:spPr bwMode="auto">
          <a:xfrm rot="10800000" flipH="1">
            <a:off x="1701800" y="5270094"/>
            <a:ext cx="4564063" cy="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nvGrpSpPr>
          <p:cNvPr id="19593" name="Group 137"/>
          <p:cNvGrpSpPr>
            <a:grpSpLocks/>
          </p:cNvGrpSpPr>
          <p:nvPr/>
        </p:nvGrpSpPr>
        <p:grpSpPr bwMode="auto">
          <a:xfrm>
            <a:off x="1701800" y="5263744"/>
            <a:ext cx="4559300" cy="190500"/>
            <a:chOff x="0" y="0"/>
            <a:chExt cx="5744" cy="240"/>
          </a:xfrm>
        </p:grpSpPr>
        <p:sp>
          <p:nvSpPr>
            <p:cNvPr id="19561" name="Line 105"/>
            <p:cNvSpPr>
              <a:spLocks noChangeShapeType="1"/>
            </p:cNvSpPr>
            <p:nvPr/>
          </p:nvSpPr>
          <p:spPr bwMode="auto">
            <a:xfrm rot="10800000">
              <a:off x="0"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2" name="Line 106"/>
            <p:cNvSpPr>
              <a:spLocks noChangeShapeType="1"/>
            </p:cNvSpPr>
            <p:nvPr/>
          </p:nvSpPr>
          <p:spPr bwMode="auto">
            <a:xfrm rot="10800000">
              <a:off x="185"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3" name="Line 107"/>
            <p:cNvSpPr>
              <a:spLocks noChangeShapeType="1"/>
            </p:cNvSpPr>
            <p:nvPr/>
          </p:nvSpPr>
          <p:spPr bwMode="auto">
            <a:xfrm rot="10800000">
              <a:off x="370"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4" name="Line 108"/>
            <p:cNvSpPr>
              <a:spLocks noChangeShapeType="1"/>
            </p:cNvSpPr>
            <p:nvPr/>
          </p:nvSpPr>
          <p:spPr bwMode="auto">
            <a:xfrm rot="10800000">
              <a:off x="555"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5" name="Line 109"/>
            <p:cNvSpPr>
              <a:spLocks noChangeShapeType="1"/>
            </p:cNvSpPr>
            <p:nvPr/>
          </p:nvSpPr>
          <p:spPr bwMode="auto">
            <a:xfrm rot="10800000">
              <a:off x="740" y="0"/>
              <a:ext cx="1"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6" name="Line 110"/>
            <p:cNvSpPr>
              <a:spLocks noChangeShapeType="1"/>
            </p:cNvSpPr>
            <p:nvPr/>
          </p:nvSpPr>
          <p:spPr bwMode="auto">
            <a:xfrm rot="10800000">
              <a:off x="926"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7" name="Line 111"/>
            <p:cNvSpPr>
              <a:spLocks noChangeShapeType="1"/>
            </p:cNvSpPr>
            <p:nvPr/>
          </p:nvSpPr>
          <p:spPr bwMode="auto">
            <a:xfrm rot="10800000">
              <a:off x="1111"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8" name="Line 112"/>
            <p:cNvSpPr>
              <a:spLocks noChangeShapeType="1"/>
            </p:cNvSpPr>
            <p:nvPr/>
          </p:nvSpPr>
          <p:spPr bwMode="auto">
            <a:xfrm rot="10800000">
              <a:off x="1296"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69" name="Line 113"/>
            <p:cNvSpPr>
              <a:spLocks noChangeShapeType="1"/>
            </p:cNvSpPr>
            <p:nvPr/>
          </p:nvSpPr>
          <p:spPr bwMode="auto">
            <a:xfrm rot="10800000">
              <a:off x="1481"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0" name="Line 114"/>
            <p:cNvSpPr>
              <a:spLocks noChangeShapeType="1"/>
            </p:cNvSpPr>
            <p:nvPr/>
          </p:nvSpPr>
          <p:spPr bwMode="auto">
            <a:xfrm rot="10800000">
              <a:off x="1667"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1" name="Line 115"/>
            <p:cNvSpPr>
              <a:spLocks noChangeShapeType="1"/>
            </p:cNvSpPr>
            <p:nvPr/>
          </p:nvSpPr>
          <p:spPr bwMode="auto">
            <a:xfrm rot="10800000">
              <a:off x="1852"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2" name="Line 116"/>
            <p:cNvSpPr>
              <a:spLocks noChangeShapeType="1"/>
            </p:cNvSpPr>
            <p:nvPr/>
          </p:nvSpPr>
          <p:spPr bwMode="auto">
            <a:xfrm rot="10800000">
              <a:off x="2037"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3" name="Line 117"/>
            <p:cNvSpPr>
              <a:spLocks noChangeShapeType="1"/>
            </p:cNvSpPr>
            <p:nvPr/>
          </p:nvSpPr>
          <p:spPr bwMode="auto">
            <a:xfrm rot="10800000">
              <a:off x="2222"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4" name="Line 118"/>
            <p:cNvSpPr>
              <a:spLocks noChangeShapeType="1"/>
            </p:cNvSpPr>
            <p:nvPr/>
          </p:nvSpPr>
          <p:spPr bwMode="auto">
            <a:xfrm rot="10800000">
              <a:off x="2407"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5" name="Line 119"/>
            <p:cNvSpPr>
              <a:spLocks noChangeShapeType="1"/>
            </p:cNvSpPr>
            <p:nvPr/>
          </p:nvSpPr>
          <p:spPr bwMode="auto">
            <a:xfrm rot="10800000">
              <a:off x="2593"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6" name="Line 120"/>
            <p:cNvSpPr>
              <a:spLocks noChangeShapeType="1"/>
            </p:cNvSpPr>
            <p:nvPr/>
          </p:nvSpPr>
          <p:spPr bwMode="auto">
            <a:xfrm rot="10800000">
              <a:off x="2778"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7" name="Line 121"/>
            <p:cNvSpPr>
              <a:spLocks noChangeShapeType="1"/>
            </p:cNvSpPr>
            <p:nvPr/>
          </p:nvSpPr>
          <p:spPr bwMode="auto">
            <a:xfrm rot="10800000">
              <a:off x="2963"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8" name="Line 122"/>
            <p:cNvSpPr>
              <a:spLocks noChangeShapeType="1"/>
            </p:cNvSpPr>
            <p:nvPr/>
          </p:nvSpPr>
          <p:spPr bwMode="auto">
            <a:xfrm rot="10800000">
              <a:off x="3148"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79" name="Line 123"/>
            <p:cNvSpPr>
              <a:spLocks noChangeShapeType="1"/>
            </p:cNvSpPr>
            <p:nvPr/>
          </p:nvSpPr>
          <p:spPr bwMode="auto">
            <a:xfrm rot="10800000">
              <a:off x="3333" y="0"/>
              <a:ext cx="1"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0" name="Line 124"/>
            <p:cNvSpPr>
              <a:spLocks noChangeShapeType="1"/>
            </p:cNvSpPr>
            <p:nvPr/>
          </p:nvSpPr>
          <p:spPr bwMode="auto">
            <a:xfrm rot="10800000">
              <a:off x="3519"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1" name="Line 125"/>
            <p:cNvSpPr>
              <a:spLocks noChangeShapeType="1"/>
            </p:cNvSpPr>
            <p:nvPr/>
          </p:nvSpPr>
          <p:spPr bwMode="auto">
            <a:xfrm rot="10800000">
              <a:off x="3704"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2" name="Line 126"/>
            <p:cNvSpPr>
              <a:spLocks noChangeShapeType="1"/>
            </p:cNvSpPr>
            <p:nvPr/>
          </p:nvSpPr>
          <p:spPr bwMode="auto">
            <a:xfrm rot="10800000">
              <a:off x="3889"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3" name="Line 127"/>
            <p:cNvSpPr>
              <a:spLocks noChangeShapeType="1"/>
            </p:cNvSpPr>
            <p:nvPr/>
          </p:nvSpPr>
          <p:spPr bwMode="auto">
            <a:xfrm rot="10800000">
              <a:off x="4074"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4" name="Line 128"/>
            <p:cNvSpPr>
              <a:spLocks noChangeShapeType="1"/>
            </p:cNvSpPr>
            <p:nvPr/>
          </p:nvSpPr>
          <p:spPr bwMode="auto">
            <a:xfrm rot="10800000">
              <a:off x="4260" y="0"/>
              <a:ext cx="0" cy="239"/>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5" name="Line 129"/>
            <p:cNvSpPr>
              <a:spLocks noChangeShapeType="1"/>
            </p:cNvSpPr>
            <p:nvPr/>
          </p:nvSpPr>
          <p:spPr bwMode="auto">
            <a:xfrm rot="10800000">
              <a:off x="4447"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6" name="Line 130"/>
            <p:cNvSpPr>
              <a:spLocks noChangeShapeType="1"/>
            </p:cNvSpPr>
            <p:nvPr/>
          </p:nvSpPr>
          <p:spPr bwMode="auto">
            <a:xfrm rot="10800000">
              <a:off x="4632"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7" name="Line 131"/>
            <p:cNvSpPr>
              <a:spLocks noChangeShapeType="1"/>
            </p:cNvSpPr>
            <p:nvPr/>
          </p:nvSpPr>
          <p:spPr bwMode="auto">
            <a:xfrm rot="10800000">
              <a:off x="4817"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8" name="Line 132"/>
            <p:cNvSpPr>
              <a:spLocks noChangeShapeType="1"/>
            </p:cNvSpPr>
            <p:nvPr/>
          </p:nvSpPr>
          <p:spPr bwMode="auto">
            <a:xfrm rot="10800000">
              <a:off x="5003"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89" name="Line 133"/>
            <p:cNvSpPr>
              <a:spLocks noChangeShapeType="1"/>
            </p:cNvSpPr>
            <p:nvPr/>
          </p:nvSpPr>
          <p:spPr bwMode="auto">
            <a:xfrm rot="10800000">
              <a:off x="5188"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0" name="Line 134"/>
            <p:cNvSpPr>
              <a:spLocks noChangeShapeType="1"/>
            </p:cNvSpPr>
            <p:nvPr/>
          </p:nvSpPr>
          <p:spPr bwMode="auto">
            <a:xfrm rot="10800000">
              <a:off x="5373"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1" name="Line 135"/>
            <p:cNvSpPr>
              <a:spLocks noChangeShapeType="1"/>
            </p:cNvSpPr>
            <p:nvPr/>
          </p:nvSpPr>
          <p:spPr bwMode="auto">
            <a:xfrm rot="10800000">
              <a:off x="5558" y="0"/>
              <a:ext cx="0"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2" name="Line 136"/>
            <p:cNvSpPr>
              <a:spLocks noChangeShapeType="1"/>
            </p:cNvSpPr>
            <p:nvPr/>
          </p:nvSpPr>
          <p:spPr bwMode="auto">
            <a:xfrm rot="10800000">
              <a:off x="5743" y="0"/>
              <a:ext cx="1" cy="240"/>
            </a:xfrm>
            <a:prstGeom prst="line">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grpSp>
      <p:sp>
        <p:nvSpPr>
          <p:cNvPr id="19594" name="Rectangle 138"/>
          <p:cNvSpPr>
            <a:spLocks/>
          </p:cNvSpPr>
          <p:nvPr/>
        </p:nvSpPr>
        <p:spPr bwMode="auto">
          <a:xfrm>
            <a:off x="6369050" y="2041833"/>
            <a:ext cx="1372171"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D90B00"/>
                </a:solidFill>
                <a:effectLst/>
                <a:uLnTx/>
                <a:uFillTx/>
                <a:latin typeface="Myriad Pro Bold Cond"/>
                <a:ea typeface="ＭＳ Ｐゴシック" charset="0"/>
                <a:cs typeface="Myriad Pro Bold Cond" charset="0"/>
                <a:sym typeface="Myriad Pro Bold Cond" charset="0"/>
              </a:rPr>
              <a:t>Step 1: Activate row A</a:t>
            </a:r>
          </a:p>
        </p:txBody>
      </p:sp>
      <p:sp>
        <p:nvSpPr>
          <p:cNvPr id="19595" name="Freeform 139"/>
          <p:cNvSpPr>
            <a:spLocks/>
          </p:cNvSpPr>
          <p:nvPr/>
        </p:nvSpPr>
        <p:spPr bwMode="auto">
          <a:xfrm>
            <a:off x="922338" y="2187963"/>
            <a:ext cx="742950" cy="3232150"/>
          </a:xfrm>
          <a:custGeom>
            <a:avLst/>
            <a:gdLst>
              <a:gd name="T0" fmla="*/ 21600 w 21600"/>
              <a:gd name="T1" fmla="*/ 0 h 21600"/>
              <a:gd name="T2" fmla="*/ 0 w 21600"/>
              <a:gd name="T3" fmla="*/ 0 h 21600"/>
              <a:gd name="T4" fmla="*/ 0 w 21600"/>
              <a:gd name="T5" fmla="*/ 21600 h 21600"/>
              <a:gd name="T6" fmla="*/ 20002 w 21600"/>
              <a:gd name="T7" fmla="*/ 21600 h 21600"/>
            </a:gdLst>
            <a:ahLst/>
            <a:cxnLst>
              <a:cxn ang="0">
                <a:pos x="T0" y="T1"/>
              </a:cxn>
              <a:cxn ang="0">
                <a:pos x="T2" y="T3"/>
              </a:cxn>
              <a:cxn ang="0">
                <a:pos x="T4" y="T5"/>
              </a:cxn>
              <a:cxn ang="0">
                <a:pos x="T6" y="T7"/>
              </a:cxn>
            </a:cxnLst>
            <a:rect l="0" t="0" r="r" b="b"/>
            <a:pathLst>
              <a:path w="21600" h="21600">
                <a:moveTo>
                  <a:pt x="21600" y="0"/>
                </a:moveTo>
                <a:lnTo>
                  <a:pt x="0" y="0"/>
                </a:lnTo>
                <a:lnTo>
                  <a:pt x="0" y="21600"/>
                </a:lnTo>
                <a:lnTo>
                  <a:pt x="20002" y="21600"/>
                </a:lnTo>
              </a:path>
            </a:pathLst>
          </a:custGeom>
          <a:noFill/>
          <a:ln w="50800" cap="flat">
            <a:solidFill>
              <a:srgbClr val="D90B00"/>
            </a:solidFill>
            <a:prstDash val="solid"/>
            <a:miter lim="800000"/>
            <a:headEnd type="none" w="med" len="med"/>
            <a:tailEnd type="triangl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6" name="Rectangle 140"/>
          <p:cNvSpPr>
            <a:spLocks/>
          </p:cNvSpPr>
          <p:nvPr/>
        </p:nvSpPr>
        <p:spPr bwMode="auto">
          <a:xfrm>
            <a:off x="179512" y="3124251"/>
            <a:ext cx="800100" cy="430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D90B00"/>
                </a:solidFill>
                <a:effectLst/>
                <a:uLnTx/>
                <a:uFillTx/>
                <a:latin typeface="Tahoma"/>
                <a:ea typeface="ＭＳ Ｐゴシック" charset="0"/>
                <a:cs typeface="Tahoma"/>
                <a:sym typeface="Myriad Pro Bold Cond" charset="0"/>
              </a:rPr>
              <a:t>Transfer row</a:t>
            </a:r>
          </a:p>
        </p:txBody>
      </p:sp>
      <p:sp>
        <p:nvSpPr>
          <p:cNvPr id="19597" name="Rectangle 141"/>
          <p:cNvSpPr>
            <a:spLocks/>
          </p:cNvSpPr>
          <p:nvPr/>
        </p:nvSpPr>
        <p:spPr bwMode="auto">
          <a:xfrm>
            <a:off x="6369050" y="2638733"/>
            <a:ext cx="1372171"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D90B00"/>
                </a:solidFill>
                <a:effectLst/>
                <a:uLnTx/>
                <a:uFillTx/>
                <a:latin typeface="Myriad Pro Bold Cond"/>
                <a:ea typeface="ＭＳ Ｐゴシック" charset="0"/>
                <a:cs typeface="Myriad Pro Bold Cond" charset="0"/>
                <a:sym typeface="Myriad Pro Bold Cond" charset="0"/>
              </a:rPr>
              <a:t>Step 2: Activate row B</a:t>
            </a:r>
          </a:p>
        </p:txBody>
      </p:sp>
      <p:sp>
        <p:nvSpPr>
          <p:cNvPr id="19598" name="Freeform 142"/>
          <p:cNvSpPr>
            <a:spLocks/>
          </p:cNvSpPr>
          <p:nvPr/>
        </p:nvSpPr>
        <p:spPr bwMode="auto">
          <a:xfrm>
            <a:off x="1079500" y="2793594"/>
            <a:ext cx="571500" cy="2508250"/>
          </a:xfrm>
          <a:custGeom>
            <a:avLst/>
            <a:gdLst>
              <a:gd name="T0" fmla="*/ 21600 w 21600"/>
              <a:gd name="T1" fmla="*/ 0 h 21600"/>
              <a:gd name="T2" fmla="*/ 0 w 21600"/>
              <a:gd name="T3" fmla="*/ 0 h 21600"/>
              <a:gd name="T4" fmla="*/ 0 w 21600"/>
              <a:gd name="T5" fmla="*/ 21600 h 21600"/>
              <a:gd name="T6" fmla="*/ 20002 w 21600"/>
              <a:gd name="T7" fmla="*/ 21600 h 21600"/>
            </a:gdLst>
            <a:ahLst/>
            <a:cxnLst>
              <a:cxn ang="0">
                <a:pos x="T0" y="T1"/>
              </a:cxn>
              <a:cxn ang="0">
                <a:pos x="T2" y="T3"/>
              </a:cxn>
              <a:cxn ang="0">
                <a:pos x="T4" y="T5"/>
              </a:cxn>
              <a:cxn ang="0">
                <a:pos x="T6" y="T7"/>
              </a:cxn>
            </a:cxnLst>
            <a:rect l="0" t="0" r="r" b="b"/>
            <a:pathLst>
              <a:path w="21600" h="21600">
                <a:moveTo>
                  <a:pt x="21600" y="0"/>
                </a:moveTo>
                <a:lnTo>
                  <a:pt x="0" y="0"/>
                </a:lnTo>
                <a:lnTo>
                  <a:pt x="0" y="21600"/>
                </a:lnTo>
                <a:lnTo>
                  <a:pt x="20002" y="21600"/>
                </a:lnTo>
              </a:path>
            </a:pathLst>
          </a:custGeom>
          <a:noFill/>
          <a:ln w="50800" cap="flat">
            <a:solidFill>
              <a:srgbClr val="D90B00"/>
            </a:solidFill>
            <a:prstDash val="solid"/>
            <a:miter lim="800000"/>
            <a:headEnd type="triangl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19599" name="Rectangle 143"/>
          <p:cNvSpPr>
            <a:spLocks/>
          </p:cNvSpPr>
          <p:nvPr/>
        </p:nvSpPr>
        <p:spPr bwMode="auto">
          <a:xfrm>
            <a:off x="1142926" y="4181267"/>
            <a:ext cx="547626" cy="6155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D90B00"/>
              </a:solidFill>
              <a:effectLst/>
              <a:uLnTx/>
              <a:uFillTx/>
              <a:latin typeface="Myriad Pro Bold Cond"/>
              <a:ea typeface="ＭＳ Ｐゴシック" charset="0"/>
              <a:cs typeface="Myriad Pro Bold Cond" charset="0"/>
              <a:sym typeface="Myriad Pro Bold Cond"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D90B00"/>
                </a:solidFill>
                <a:effectLst/>
                <a:uLnTx/>
                <a:uFillTx/>
                <a:latin typeface="Tahoma"/>
                <a:ea typeface="ＭＳ Ｐゴシック" charset="0"/>
                <a:cs typeface="Tahoma"/>
                <a:sym typeface="Myriad Pro Bold Cond" charset="0"/>
              </a:rPr>
              <a:t>Transfer</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D90B00"/>
                </a:solidFill>
                <a:effectLst/>
                <a:uLnTx/>
                <a:uFillTx/>
                <a:latin typeface="Tahoma"/>
                <a:ea typeface="ＭＳ Ｐゴシック" charset="0"/>
                <a:cs typeface="Tahoma"/>
                <a:sym typeface="Myriad Pro Bold Cond" charset="0"/>
              </a:rPr>
              <a:t>row</a:t>
            </a:r>
          </a:p>
        </p:txBody>
      </p:sp>
      <p:sp>
        <p:nvSpPr>
          <p:cNvPr id="19601" name="Rectangle 145"/>
          <p:cNvSpPr>
            <a:spLocks/>
          </p:cNvSpPr>
          <p:nvPr/>
        </p:nvSpPr>
        <p:spPr bwMode="auto">
          <a:xfrm>
            <a:off x="450850" y="739775"/>
            <a:ext cx="7346950" cy="5524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lIns="0" tIns="0" rIns="0" bIns="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endParaRPr>
          </a:p>
        </p:txBody>
      </p:sp>
      <p:sp>
        <p:nvSpPr>
          <p:cNvPr id="2" name="TextBox 1"/>
          <p:cNvSpPr txBox="1"/>
          <p:nvPr/>
        </p:nvSpPr>
        <p:spPr>
          <a:xfrm>
            <a:off x="6751703" y="1218763"/>
            <a:ext cx="228479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8000"/>
                </a:solidFill>
                <a:effectLst/>
                <a:uLnTx/>
                <a:uFillTx/>
                <a:latin typeface="Times New Roman" panose="02020603050405020304" pitchFamily="18" charset="0"/>
                <a:ea typeface="ヒラギノ角ゴ ProN W6"/>
                <a:cs typeface="Times New Roman" panose="02020603050405020304" pitchFamily="18" charset="0"/>
              </a:rPr>
              <a:t>Negligible HW cost</a:t>
            </a:r>
          </a:p>
        </p:txBody>
      </p:sp>
      <p:sp>
        <p:nvSpPr>
          <p:cNvPr id="147" name="TextBox 146"/>
          <p:cNvSpPr txBox="1"/>
          <p:nvPr/>
        </p:nvSpPr>
        <p:spPr>
          <a:xfrm>
            <a:off x="5034118" y="836712"/>
            <a:ext cx="4002378"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8000"/>
                </a:solidFill>
                <a:effectLst/>
                <a:uLnTx/>
                <a:uFillTx/>
                <a:latin typeface="Myriad Pro Bold Cond"/>
                <a:ea typeface="ヒラギノ角ゴ ProN W6"/>
              </a:rPr>
              <a:t>   </a:t>
            </a:r>
            <a:r>
              <a:rPr kumimoji="0" lang="en-US" sz="2000" b="1" i="0" u="none" strike="noStrike" kern="1200" cap="none" spc="0" normalizeH="0" baseline="0" noProof="0" dirty="0">
                <a:ln>
                  <a:noFill/>
                </a:ln>
                <a:solidFill>
                  <a:srgbClr val="008000"/>
                </a:solidFill>
                <a:effectLst/>
                <a:uLnTx/>
                <a:uFillTx/>
                <a:latin typeface="Times New Roman" charset="0"/>
                <a:ea typeface="Times New Roman" charset="0"/>
                <a:cs typeface="Times New Roman" charset="0"/>
              </a:rPr>
              <a:t>Idea: Two consecutive </a:t>
            </a:r>
            <a:r>
              <a:rPr kumimoji="0" lang="en-US" sz="2000" b="1" i="0" u="none" strike="noStrike" kern="1200" cap="none" spc="0" normalizeH="0" baseline="0" noProof="0" dirty="0" err="1">
                <a:ln>
                  <a:noFill/>
                </a:ln>
                <a:solidFill>
                  <a:srgbClr val="008000"/>
                </a:solidFill>
                <a:effectLst/>
                <a:uLnTx/>
                <a:uFillTx/>
                <a:latin typeface="Times New Roman" charset="0"/>
                <a:ea typeface="Times New Roman" charset="0"/>
                <a:cs typeface="Times New Roman" charset="0"/>
              </a:rPr>
              <a:t>ACTivates</a:t>
            </a:r>
            <a:endParaRPr kumimoji="0" lang="en-US" sz="2000" b="1" i="0" u="none" strike="noStrike" kern="1200" cap="none" spc="0" normalizeH="0" baseline="0" noProof="0" dirty="0">
              <a:ln>
                <a:noFill/>
              </a:ln>
              <a:solidFill>
                <a:srgbClr val="008000"/>
              </a:solidFill>
              <a:effectLst/>
              <a:uLnTx/>
              <a:uFillTx/>
              <a:latin typeface="Times New Roman" charset="0"/>
              <a:ea typeface="Times New Roman" charset="0"/>
              <a:cs typeface="Times New Roman" charset="0"/>
            </a:endParaRPr>
          </a:p>
        </p:txBody>
      </p:sp>
    </p:spTree>
    <p:extLst>
      <p:ext uri="{BB962C8B-B14F-4D97-AF65-F5344CB8AC3E}">
        <p14:creationId xmlns:p14="http://schemas.microsoft.com/office/powerpoint/2010/main" val="217799700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945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19594"/>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499"/>
                                          </p:stCondLst>
                                        </p:cTn>
                                        <p:tgtEl>
                                          <p:spTgt spid="1959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1959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1945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499"/>
                                          </p:stCondLst>
                                        </p:cTn>
                                        <p:tgtEl>
                                          <p:spTgt spid="1959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499"/>
                                          </p:stCondLst>
                                        </p:cTn>
                                        <p:tgtEl>
                                          <p:spTgt spid="19457"/>
                                        </p:tgtEl>
                                        <p:attrNameLst>
                                          <p:attrName>style.visibility</p:attrName>
                                        </p:attrNameLst>
                                      </p:cBhvr>
                                      <p:to>
                                        <p:strVal val="visible"/>
                                      </p:to>
                                    </p:set>
                                  </p:childTnLst>
                                </p:cTn>
                              </p:par>
                              <p:par>
                                <p:cTn id="25" presetID="1" presetClass="exit" presetSubtype="0" fill="hold" grpId="1" nodeType="withEffect">
                                  <p:stCondLst>
                                    <p:cond delay="0"/>
                                  </p:stCondLst>
                                  <p:childTnLst>
                                    <p:set>
                                      <p:cBhvr>
                                        <p:cTn id="26" dur="1" fill="hold">
                                          <p:stCondLst>
                                            <p:cond delay="0"/>
                                          </p:stCondLst>
                                        </p:cTn>
                                        <p:tgtEl>
                                          <p:spTgt spid="19459"/>
                                        </p:tgtEl>
                                        <p:attrNameLst>
                                          <p:attrName>style.visibility</p:attrName>
                                        </p:attrNameLst>
                                      </p:cBhvr>
                                      <p:to>
                                        <p:strVal val="hidden"/>
                                      </p:to>
                                    </p:set>
                                  </p:childTnLst>
                                </p:cTn>
                              </p:par>
                              <p:par>
                                <p:cTn id="27" presetID="1" presetClass="exit" presetSubtype="0" fill="hold" grpId="1" nodeType="withEffect">
                                  <p:stCondLst>
                                    <p:cond delay="0"/>
                                  </p:stCondLst>
                                  <p:childTnLst>
                                    <p:set>
                                      <p:cBhvr>
                                        <p:cTn id="28" dur="1" fill="hold">
                                          <p:stCondLst>
                                            <p:cond delay="0"/>
                                          </p:stCondLst>
                                        </p:cTn>
                                        <p:tgtEl>
                                          <p:spTgt spid="19594"/>
                                        </p:tgtEl>
                                        <p:attrNameLst>
                                          <p:attrName>style.visibility</p:attrName>
                                        </p:attrNameLst>
                                      </p:cBhvr>
                                      <p:to>
                                        <p:strVal val="hidden"/>
                                      </p:to>
                                    </p:set>
                                  </p:childTnLst>
                                </p:cTn>
                              </p:par>
                              <p:par>
                                <p:cTn id="29" presetID="1" presetClass="exit" presetSubtype="0" fill="hold" grpId="1" nodeType="withEffect">
                                  <p:stCondLst>
                                    <p:cond delay="0"/>
                                  </p:stCondLst>
                                  <p:childTnLst>
                                    <p:set>
                                      <p:cBhvr>
                                        <p:cTn id="30" dur="1" fill="hold">
                                          <p:stCondLst>
                                            <p:cond delay="0"/>
                                          </p:stCondLst>
                                        </p:cTn>
                                        <p:tgtEl>
                                          <p:spTgt spid="19596"/>
                                        </p:tgtEl>
                                        <p:attrNameLst>
                                          <p:attrName>style.visibility</p:attrName>
                                        </p:attrNameLst>
                                      </p:cBhvr>
                                      <p:to>
                                        <p:strVal val="hidden"/>
                                      </p:to>
                                    </p:set>
                                  </p:childTnLst>
                                </p:cTn>
                              </p:par>
                              <p:par>
                                <p:cTn id="31" presetID="1" presetClass="exit" presetSubtype="0" fill="hold" grpId="1" nodeType="withEffect">
                                  <p:stCondLst>
                                    <p:cond delay="0"/>
                                  </p:stCondLst>
                                  <p:childTnLst>
                                    <p:set>
                                      <p:cBhvr>
                                        <p:cTn id="32" dur="1" fill="hold">
                                          <p:stCondLst>
                                            <p:cond delay="0"/>
                                          </p:stCondLst>
                                        </p:cTn>
                                        <p:tgtEl>
                                          <p:spTgt spid="19595"/>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499"/>
                                          </p:stCondLst>
                                        </p:cTn>
                                        <p:tgtEl>
                                          <p:spTgt spid="19598"/>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499"/>
                                          </p:stCondLst>
                                        </p:cTn>
                                        <p:tgtEl>
                                          <p:spTgt spid="1959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47">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7" grpId="0" animBg="1"/>
      <p:bldP spid="19458" grpId="0" animBg="1"/>
      <p:bldP spid="19459" grpId="0" animBg="1"/>
      <p:bldP spid="19459" grpId="1" animBg="1"/>
      <p:bldP spid="19594" grpId="0" autoUpdateAnimBg="0"/>
      <p:bldP spid="19594" grpId="1"/>
      <p:bldP spid="19595" grpId="0" animBg="1"/>
      <p:bldP spid="19595" grpId="1" animBg="1"/>
      <p:bldP spid="19596" grpId="0" autoUpdateAnimBg="0"/>
      <p:bldP spid="19596" grpId="1"/>
      <p:bldP spid="19597" grpId="0" autoUpdateAnimBg="0"/>
      <p:bldP spid="19598" grpId="0" animBg="1"/>
      <p:bldP spid="19599" grpId="0" autoUpdateAnimBg="0"/>
    </p:bld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53752"/>
            <a:ext cx="8229600" cy="1143000"/>
          </a:xfrm>
        </p:spPr>
        <p:txBody>
          <a:bodyPr>
            <a:normAutofit fontScale="90000"/>
          </a:bodyPr>
          <a:lstStyle/>
          <a:p>
            <a:r>
              <a:rPr lang="en-US" dirty="0" err="1">
                <a:solidFill>
                  <a:srgbClr val="1A5712"/>
                </a:solidFill>
                <a:latin typeface="Garamond"/>
                <a:cs typeface="Garamond"/>
              </a:rPr>
              <a:t>RowClone</a:t>
            </a:r>
            <a:r>
              <a:rPr lang="en-US" dirty="0">
                <a:solidFill>
                  <a:srgbClr val="1A5712"/>
                </a:solidFill>
                <a:latin typeface="Garamond"/>
                <a:cs typeface="Garamond"/>
              </a:rPr>
              <a:t>: Latency and Energy Savings</a:t>
            </a:r>
          </a:p>
        </p:txBody>
      </p:sp>
      <p:graphicFrame>
        <p:nvGraphicFramePr>
          <p:cNvPr id="4" name="Chart 3"/>
          <p:cNvGraphicFramePr/>
          <p:nvPr/>
        </p:nvGraphicFramePr>
        <p:xfrm>
          <a:off x="457200" y="1447800"/>
          <a:ext cx="8077200" cy="4800600"/>
        </p:xfrm>
        <a:graphic>
          <a:graphicData uri="http://schemas.openxmlformats.org/drawingml/2006/chart">
            <c:chart xmlns:c="http://schemas.openxmlformats.org/drawingml/2006/chart" xmlns:r="http://schemas.openxmlformats.org/officeDocument/2006/relationships" r:id="rId2"/>
          </a:graphicData>
        </a:graphic>
      </p:graphicFrame>
      <p:cxnSp>
        <p:nvCxnSpPr>
          <p:cNvPr id="5" name="Straight Arrow Connector 4"/>
          <p:cNvCxnSpPr/>
          <p:nvPr/>
        </p:nvCxnSpPr>
        <p:spPr bwMode="auto">
          <a:xfrm rot="16200000" flipH="1">
            <a:off x="1409703" y="3695699"/>
            <a:ext cx="2819397" cy="1"/>
          </a:xfrm>
          <a:prstGeom prst="straightConnector1">
            <a:avLst/>
          </a:prstGeom>
          <a:solidFill>
            <a:schemeClr val="accent1"/>
          </a:solidFill>
          <a:ln w="28575" cap="flat" cmpd="sng" algn="ctr">
            <a:solidFill>
              <a:schemeClr val="tx1"/>
            </a:solidFill>
            <a:prstDash val="solid"/>
            <a:round/>
            <a:headEnd type="stealth" w="lg" len="lg"/>
            <a:tailEnd type="stealth" w="lg" len="lg"/>
          </a:ln>
          <a:effectLst/>
        </p:spPr>
      </p:cxnSp>
      <p:sp>
        <p:nvSpPr>
          <p:cNvPr id="6" name="TextBox 5"/>
          <p:cNvSpPr txBox="1"/>
          <p:nvPr/>
        </p:nvSpPr>
        <p:spPr>
          <a:xfrm>
            <a:off x="2819400" y="2438400"/>
            <a:ext cx="992579" cy="523220"/>
          </a:xfrm>
          <a:prstGeom prst="rect">
            <a:avLst/>
          </a:prstGeom>
          <a:noFill/>
          <a:ln>
            <a:no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libri"/>
                <a:ea typeface="+mn-ea"/>
                <a:cs typeface="+mn-cs"/>
              </a:rPr>
              <a:t>11.6x</a:t>
            </a:r>
          </a:p>
        </p:txBody>
      </p:sp>
      <p:cxnSp>
        <p:nvCxnSpPr>
          <p:cNvPr id="7" name="Straight Arrow Connector 6"/>
          <p:cNvCxnSpPr/>
          <p:nvPr/>
        </p:nvCxnSpPr>
        <p:spPr bwMode="auto">
          <a:xfrm rot="16200000" flipH="1">
            <a:off x="4615523" y="3842676"/>
            <a:ext cx="3124200" cy="10847"/>
          </a:xfrm>
          <a:prstGeom prst="straightConnector1">
            <a:avLst/>
          </a:prstGeom>
          <a:solidFill>
            <a:schemeClr val="accent1"/>
          </a:solidFill>
          <a:ln w="28575" cap="flat" cmpd="sng" algn="ctr">
            <a:solidFill>
              <a:schemeClr val="tx1"/>
            </a:solidFill>
            <a:prstDash val="solid"/>
            <a:round/>
            <a:headEnd type="stealth" w="lg" len="lg"/>
            <a:tailEnd type="stealth" w="lg" len="lg"/>
          </a:ln>
          <a:effectLst/>
        </p:spPr>
      </p:cxnSp>
      <p:sp>
        <p:nvSpPr>
          <p:cNvPr id="8" name="TextBox 7"/>
          <p:cNvSpPr txBox="1"/>
          <p:nvPr/>
        </p:nvSpPr>
        <p:spPr>
          <a:xfrm>
            <a:off x="6183045" y="2438400"/>
            <a:ext cx="713632" cy="523220"/>
          </a:xfrm>
          <a:prstGeom prst="rect">
            <a:avLst/>
          </a:prstGeom>
          <a:noFill/>
          <a:ln>
            <a:no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libri"/>
                <a:ea typeface="+mn-ea"/>
                <a:cs typeface="+mn-cs"/>
              </a:rPr>
              <a:t>74x</a:t>
            </a:r>
          </a:p>
        </p:txBody>
      </p:sp>
      <p:sp>
        <p:nvSpPr>
          <p:cNvPr id="10" name="Slide Number Placeholder 9"/>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63C8E0-6DD9-4302-9AA9-5177C785CB79}"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117</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11" name="Rectangle 10"/>
          <p:cNvSpPr/>
          <p:nvPr/>
        </p:nvSpPr>
        <p:spPr>
          <a:xfrm>
            <a:off x="251520" y="6165304"/>
            <a:ext cx="7848872" cy="677108"/>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900" b="0" i="0" u="none" strike="noStrike" kern="1200" cap="none" spc="0" normalizeH="0" baseline="0" noProof="0" dirty="0">
                <a:ln>
                  <a:noFill/>
                </a:ln>
                <a:solidFill>
                  <a:srgbClr val="000000"/>
                </a:solidFill>
                <a:effectLst/>
                <a:uLnTx/>
                <a:uFillTx/>
                <a:latin typeface="Tahoma" charset="0"/>
                <a:ea typeface="+mn-ea"/>
                <a:cs typeface="+mn-cs"/>
              </a:rPr>
              <a:t>Seshadri et al., “</a:t>
            </a:r>
            <a:r>
              <a:rPr kumimoji="0" lang="en-US" altLang="ja-JP" sz="1900" b="0" i="0" u="none" strike="noStrike" kern="1200" cap="none" spc="0" normalizeH="0" baseline="0" noProof="0" dirty="0" err="1">
                <a:ln>
                  <a:noFill/>
                </a:ln>
                <a:solidFill>
                  <a:srgbClr val="0000FF"/>
                </a:solidFill>
                <a:effectLst/>
                <a:uLnTx/>
                <a:uFillTx/>
                <a:latin typeface="Tahoma" charset="0"/>
                <a:ea typeface="ＭＳ Ｐゴシック" panose="020B0600070205080204" pitchFamily="34" charset="-128"/>
                <a:cs typeface="+mn-cs"/>
              </a:rPr>
              <a:t>RowClone</a:t>
            </a:r>
            <a:r>
              <a:rPr kumimoji="0" lang="en-US" altLang="ja-JP" sz="1900" b="0" i="0" u="none" strike="noStrike" kern="1200" cap="none" spc="0" normalizeH="0" baseline="0" noProof="0" dirty="0">
                <a:ln>
                  <a:noFill/>
                </a:ln>
                <a:solidFill>
                  <a:srgbClr val="0000FF"/>
                </a:solidFill>
                <a:effectLst/>
                <a:uLnTx/>
                <a:uFillTx/>
                <a:latin typeface="Tahoma" charset="0"/>
                <a:ea typeface="ＭＳ Ｐゴシック" panose="020B0600070205080204" pitchFamily="34" charset="-128"/>
                <a:cs typeface="+mn-cs"/>
              </a:rPr>
              <a:t>: Fast and Efficient In-DRAM Copy and Initialization of Bulk Data</a:t>
            </a:r>
            <a:r>
              <a:rPr kumimoji="0" lang="en-US" altLang="ja-JP" sz="1900" b="0" i="0" u="none" strike="noStrike" kern="1200" cap="none" spc="0" normalizeH="0" baseline="0" noProof="0" dirty="0">
                <a:ln>
                  <a:noFill/>
                </a:ln>
                <a:solidFill>
                  <a:srgbClr val="000000"/>
                </a:solidFill>
                <a:effectLst/>
                <a:uLnTx/>
                <a:uFillTx/>
                <a:latin typeface="Tahoma" charset="0"/>
                <a:ea typeface="ＭＳ Ｐゴシック" panose="020B0600070205080204" pitchFamily="34" charset="-128"/>
                <a:cs typeface="+mn-cs"/>
              </a:rPr>
              <a:t>,</a:t>
            </a:r>
            <a:r>
              <a:rPr kumimoji="0" lang="en-US" sz="1900" b="0" i="0" u="none" strike="noStrike" kern="1200" cap="none" spc="0" normalizeH="0" baseline="0" noProof="0" dirty="0">
                <a:ln>
                  <a:noFill/>
                </a:ln>
                <a:solidFill>
                  <a:srgbClr val="000000"/>
                </a:solidFill>
                <a:effectLst/>
                <a:uLnTx/>
                <a:uFillTx/>
                <a:latin typeface="Tahoma" charset="0"/>
                <a:ea typeface="+mn-ea"/>
                <a:cs typeface="+mn-cs"/>
              </a:rPr>
              <a:t>”</a:t>
            </a:r>
            <a:r>
              <a:rPr kumimoji="0" lang="en-US" altLang="ja-JP" sz="1900" b="0" i="0" u="none" strike="noStrike" kern="1200" cap="none" spc="0" normalizeH="0" baseline="0" noProof="0" dirty="0">
                <a:ln>
                  <a:noFill/>
                </a:ln>
                <a:solidFill>
                  <a:srgbClr val="000000"/>
                </a:solidFill>
                <a:effectLst/>
                <a:uLnTx/>
                <a:uFillTx/>
                <a:latin typeface="Tahoma" charset="0"/>
                <a:ea typeface="ＭＳ Ｐゴシック" panose="020B0600070205080204" pitchFamily="34" charset="-128"/>
                <a:cs typeface="+mn-cs"/>
              </a:rPr>
              <a:t> MICRO 2013.</a:t>
            </a:r>
            <a:endParaRPr kumimoji="0" lang="en-US" sz="19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823497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par>
                                <p:cTn id="16" presetID="10" presetClass="entr" presetSubtype="0" fill="hold"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on RowClone</a:t>
            </a:r>
          </a:p>
        </p:txBody>
      </p:sp>
      <p:sp>
        <p:nvSpPr>
          <p:cNvPr id="3" name="Content Placeholder 2"/>
          <p:cNvSpPr>
            <a:spLocks noGrp="1"/>
          </p:cNvSpPr>
          <p:nvPr>
            <p:ph idx="1"/>
          </p:nvPr>
        </p:nvSpPr>
        <p:spPr>
          <a:xfrm>
            <a:off x="228600" y="1012279"/>
            <a:ext cx="8610600" cy="5153025"/>
          </a:xfrm>
        </p:spPr>
        <p:txBody>
          <a:bodyPr/>
          <a:lstStyle/>
          <a:p>
            <a:r>
              <a:rPr lang="en-US" sz="1800" dirty="0"/>
              <a:t>Vivek Seshadri, Yoongu Kim, Chris Fallin, Donghyuk Lee, </a:t>
            </a:r>
            <a:r>
              <a:rPr lang="en-US" sz="1800" dirty="0" err="1"/>
              <a:t>Rachata</a:t>
            </a:r>
            <a:r>
              <a:rPr lang="en-US" sz="1800" dirty="0"/>
              <a:t> </a:t>
            </a:r>
            <a:r>
              <a:rPr lang="en-US" sz="1800" dirty="0" err="1"/>
              <a:t>Ausavarungnirun</a:t>
            </a:r>
            <a:r>
              <a:rPr lang="en-US" sz="1800" dirty="0"/>
              <a:t>, Gennady </a:t>
            </a:r>
            <a:r>
              <a:rPr lang="en-US" sz="1800" dirty="0" err="1"/>
              <a:t>Pekhimenko</a:t>
            </a:r>
            <a:r>
              <a:rPr lang="en-US" sz="1800" dirty="0"/>
              <a:t>, </a:t>
            </a:r>
            <a:r>
              <a:rPr lang="en-US" sz="1800" dirty="0" err="1"/>
              <a:t>Yixin</a:t>
            </a:r>
            <a:r>
              <a:rPr lang="en-US" sz="1800" dirty="0"/>
              <a:t> </a:t>
            </a:r>
            <a:r>
              <a:rPr lang="en-US" sz="1800" dirty="0" err="1"/>
              <a:t>Luo</a:t>
            </a:r>
            <a:r>
              <a:rPr lang="en-US" sz="1800" dirty="0"/>
              <a:t>, Onur Mutlu, Michael A. </a:t>
            </a:r>
            <a:r>
              <a:rPr lang="en-US" sz="1800" dirty="0" err="1"/>
              <a:t>Kozuch</a:t>
            </a:r>
            <a:r>
              <a:rPr lang="en-US" sz="1800" dirty="0"/>
              <a:t>, Phillip B. Gibbons, and Todd C. </a:t>
            </a:r>
            <a:r>
              <a:rPr lang="en-US" sz="1800" dirty="0" err="1"/>
              <a:t>Mowry</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"RowClone: Fast and Energy-Efficient In-DRAM Bulk Data Copy and Initialization"</a:t>
            </a:r>
            <a:br>
              <a:rPr lang="en-US" sz="1800" dirty="0">
                <a:solidFill>
                  <a:srgbClr val="0432FF"/>
                </a:solidFill>
              </a:rPr>
            </a:br>
            <a:r>
              <a:rPr lang="en-US" sz="1800" i="1" dirty="0"/>
              <a:t>Proceedings of the </a:t>
            </a:r>
            <a:r>
              <a:rPr lang="en-US" sz="1800" i="1" dirty="0">
                <a:hlinkClick r:id="rId3"/>
              </a:rPr>
              <a:t>46th International Symposium on Microarchitecture</a:t>
            </a:r>
            <a:r>
              <a:rPr lang="en-US" sz="1800" i="1" dirty="0"/>
              <a:t> (</a:t>
            </a:r>
            <a:r>
              <a:rPr lang="en-US" sz="1800" b="1" i="1" dirty="0"/>
              <a:t>MICRO</a:t>
            </a:r>
            <a:r>
              <a:rPr lang="en-US" sz="1800" i="1" dirty="0"/>
              <a:t>)</a:t>
            </a:r>
            <a:r>
              <a:rPr lang="en-US" sz="1800" dirty="0"/>
              <a:t>, Davis, CA, December 2013. [</a:t>
            </a:r>
            <a:r>
              <a:rPr lang="en-US" sz="1800" dirty="0">
                <a:hlinkClick r:id="rId4"/>
              </a:rPr>
              <a:t>Slides (pptx)</a:t>
            </a:r>
            <a:r>
              <a:rPr lang="en-US" sz="1800" dirty="0"/>
              <a:t> </a:t>
            </a:r>
            <a:r>
              <a:rPr lang="en-US" sz="1800" dirty="0">
                <a:hlinkClick r:id="rId5"/>
              </a:rPr>
              <a:t>(pdf)</a:t>
            </a:r>
            <a:r>
              <a:rPr lang="en-US" sz="1800" dirty="0"/>
              <a:t>] [</a:t>
            </a:r>
            <a:r>
              <a:rPr lang="en-US" sz="1800" dirty="0">
                <a:hlinkClick r:id="rId6"/>
              </a:rPr>
              <a:t>Lightning Session Slides (pptx)</a:t>
            </a:r>
            <a:r>
              <a:rPr lang="en-US" sz="1800" dirty="0"/>
              <a:t> </a:t>
            </a:r>
            <a:r>
              <a:rPr lang="en-US" sz="1800" dirty="0">
                <a:hlinkClick r:id="rId7"/>
              </a:rPr>
              <a:t>(pdf)</a:t>
            </a:r>
            <a:r>
              <a:rPr lang="en-US" sz="1800" dirty="0"/>
              <a:t>] [</a:t>
            </a:r>
            <a:r>
              <a:rPr lang="en-US" sz="1800" dirty="0">
                <a:hlinkClick r:id="rId8"/>
              </a:rPr>
              <a:t>Poster (pptx)</a:t>
            </a:r>
            <a:r>
              <a:rPr lang="en-US" sz="1800" dirty="0"/>
              <a:t> </a:t>
            </a:r>
            <a:r>
              <a:rPr lang="en-US" sz="1800" dirty="0">
                <a:hlinkClick r:id="rId9"/>
              </a:rPr>
              <a:t>(pdf)</a:t>
            </a:r>
            <a:r>
              <a:rPr lang="en-US" sz="1800" dirty="0"/>
              <a:t>] </a:t>
            </a:r>
          </a:p>
          <a:p>
            <a:endParaRPr lang="en-US" sz="20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118</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6" name="Picture 5"/>
          <p:cNvPicPr>
            <a:picLocks noChangeAspect="1"/>
          </p:cNvPicPr>
          <p:nvPr/>
        </p:nvPicPr>
        <p:blipFill>
          <a:blip r:embed="rId10"/>
          <a:stretch>
            <a:fillRect/>
          </a:stretch>
        </p:blipFill>
        <p:spPr>
          <a:xfrm>
            <a:off x="0" y="3562817"/>
            <a:ext cx="9144000" cy="3322567"/>
          </a:xfrm>
          <a:prstGeom prst="rect">
            <a:avLst/>
          </a:prstGeom>
        </p:spPr>
      </p:pic>
    </p:spTree>
    <p:extLst>
      <p:ext uri="{BB962C8B-B14F-4D97-AF65-F5344CB8AC3E}">
        <p14:creationId xmlns:p14="http://schemas.microsoft.com/office/powerpoint/2010/main" val="54626586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7473-7E21-7436-74E0-F287D60C1EE3}"/>
              </a:ext>
            </a:extLst>
          </p:cNvPr>
          <p:cNvSpPr>
            <a:spLocks noGrp="1"/>
          </p:cNvSpPr>
          <p:nvPr>
            <p:ph type="title"/>
          </p:nvPr>
        </p:nvSpPr>
        <p:spPr/>
        <p:txBody>
          <a:bodyPr/>
          <a:lstStyle/>
          <a:p>
            <a:r>
              <a:rPr lang="en-US" dirty="0" err="1"/>
              <a:t>RowClone</a:t>
            </a:r>
            <a:r>
              <a:rPr lang="en-US" dirty="0"/>
              <a:t> in Off-the-Shelf DRAM Chips</a:t>
            </a:r>
          </a:p>
        </p:txBody>
      </p:sp>
      <p:sp>
        <p:nvSpPr>
          <p:cNvPr id="3" name="Content Placeholder 2">
            <a:extLst>
              <a:ext uri="{FF2B5EF4-FFF2-40B4-BE49-F238E27FC236}">
                <a16:creationId xmlns:a16="http://schemas.microsoft.com/office/drawing/2014/main" id="{7A7D763B-460D-5047-4208-B36908168001}"/>
              </a:ext>
            </a:extLst>
          </p:cNvPr>
          <p:cNvSpPr>
            <a:spLocks noGrp="1"/>
          </p:cNvSpPr>
          <p:nvPr>
            <p:ph idx="1"/>
          </p:nvPr>
        </p:nvSpPr>
        <p:spPr>
          <a:xfrm>
            <a:off x="228600" y="1259613"/>
            <a:ext cx="8610600" cy="5193723"/>
          </a:xfrm>
        </p:spPr>
        <p:txBody>
          <a:bodyPr/>
          <a:lstStyle/>
          <a:p>
            <a:r>
              <a:rPr lang="en-US" dirty="0">
                <a:solidFill>
                  <a:srgbClr val="7030A0"/>
                </a:solidFill>
              </a:rPr>
              <a:t>Idea: Violate DRAM timing parameters to mimic </a:t>
            </a:r>
            <a:r>
              <a:rPr lang="en-US" dirty="0" err="1">
                <a:solidFill>
                  <a:srgbClr val="7030A0"/>
                </a:solidFill>
              </a:rPr>
              <a:t>RowClone</a:t>
            </a:r>
            <a:endParaRPr lang="en-US" dirty="0">
              <a:solidFill>
                <a:srgbClr val="7030A0"/>
              </a:solidFill>
            </a:endParaRPr>
          </a:p>
          <a:p>
            <a:endParaRPr lang="en-US" dirty="0"/>
          </a:p>
        </p:txBody>
      </p:sp>
      <p:sp>
        <p:nvSpPr>
          <p:cNvPr id="4" name="Slide Number Placeholder 3">
            <a:extLst>
              <a:ext uri="{FF2B5EF4-FFF2-40B4-BE49-F238E27FC236}">
                <a16:creationId xmlns:a16="http://schemas.microsoft.com/office/drawing/2014/main" id="{3C325695-C676-E649-2556-7B4EBA3C429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119</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a:extLst>
              <a:ext uri="{FF2B5EF4-FFF2-40B4-BE49-F238E27FC236}">
                <a16:creationId xmlns:a16="http://schemas.microsoft.com/office/drawing/2014/main" id="{9B549C4D-0B83-D49C-F0C2-209B18BDE865}"/>
              </a:ext>
            </a:extLst>
          </p:cNvPr>
          <p:cNvPicPr>
            <a:picLocks noChangeAspect="1"/>
          </p:cNvPicPr>
          <p:nvPr/>
        </p:nvPicPr>
        <p:blipFill>
          <a:blip r:embed="rId2"/>
          <a:stretch>
            <a:fillRect/>
          </a:stretch>
        </p:blipFill>
        <p:spPr>
          <a:xfrm>
            <a:off x="104254" y="2780928"/>
            <a:ext cx="9004250" cy="1856690"/>
          </a:xfrm>
          <a:prstGeom prst="rect">
            <a:avLst/>
          </a:prstGeom>
        </p:spPr>
      </p:pic>
      <p:sp>
        <p:nvSpPr>
          <p:cNvPr id="6" name="TextBox 5">
            <a:extLst>
              <a:ext uri="{FF2B5EF4-FFF2-40B4-BE49-F238E27FC236}">
                <a16:creationId xmlns:a16="http://schemas.microsoft.com/office/drawing/2014/main" id="{5AB4E02B-07B2-089A-22A9-BFD691DD9A68}"/>
              </a:ext>
            </a:extLst>
          </p:cNvPr>
          <p:cNvSpPr txBox="1"/>
          <p:nvPr/>
        </p:nvSpPr>
        <p:spPr>
          <a:xfrm>
            <a:off x="1966210" y="6453336"/>
            <a:ext cx="5135380"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Tahoma"/>
                <a:ea typeface="+mn-ea"/>
                <a:cs typeface="+mn-cs"/>
                <a:hlinkClick r:id="rId3"/>
              </a:rPr>
              <a:t>https://parallel.princeton.edu/papers/micro19-gao.pdf</a:t>
            </a:r>
            <a:r>
              <a:rPr kumimoji="0" lang="en-US" sz="1600" b="0" i="0" u="none" strike="noStrike" kern="1200" cap="none" spc="0" normalizeH="0" baseline="0" noProof="0" dirty="0">
                <a:ln>
                  <a:noFill/>
                </a:ln>
                <a:solidFill>
                  <a:srgbClr val="000000"/>
                </a:solidFill>
                <a:effectLst/>
                <a:uLnTx/>
                <a:uFillTx/>
                <a:latin typeface="Tahoma"/>
                <a:ea typeface="+mn-ea"/>
                <a:cs typeface="+mn-cs"/>
              </a:rPr>
              <a:t> </a:t>
            </a:r>
          </a:p>
        </p:txBody>
      </p:sp>
    </p:spTree>
    <p:extLst>
      <p:ext uri="{BB962C8B-B14F-4D97-AF65-F5344CB8AC3E}">
        <p14:creationId xmlns:p14="http://schemas.microsoft.com/office/powerpoint/2010/main" val="500444770"/>
      </p:ext>
    </p:extLst>
  </p:cSld>
  <p:clrMapOvr>
    <a:masterClrMapping/>
  </p:clrMapOvr>
  <p:transition/>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52266-1D2C-8D48-BB34-6A3BB5936FA8}"/>
              </a:ext>
            </a:extLst>
          </p:cNvPr>
          <p:cNvSpPr>
            <a:spLocks noGrp="1"/>
          </p:cNvSpPr>
          <p:nvPr>
            <p:ph type="title"/>
          </p:nvPr>
        </p:nvSpPr>
        <p:spPr/>
        <p:txBody>
          <a:bodyPr/>
          <a:lstStyle/>
          <a:p>
            <a:r>
              <a:rPr lang="en-US" dirty="0"/>
              <a:t>Real Processing Using Memory Prototype</a:t>
            </a:r>
          </a:p>
        </p:txBody>
      </p:sp>
      <p:sp>
        <p:nvSpPr>
          <p:cNvPr id="3" name="Content Placeholder 2">
            <a:extLst>
              <a:ext uri="{FF2B5EF4-FFF2-40B4-BE49-F238E27FC236}">
                <a16:creationId xmlns:a16="http://schemas.microsoft.com/office/drawing/2014/main" id="{0AD70F19-4C1C-0340-B56E-AAC3CEB668A4}"/>
              </a:ext>
            </a:extLst>
          </p:cNvPr>
          <p:cNvSpPr>
            <a:spLocks noGrp="1"/>
          </p:cNvSpPr>
          <p:nvPr>
            <p:ph idx="1"/>
          </p:nvPr>
        </p:nvSpPr>
        <p:spPr>
          <a:xfrm>
            <a:off x="0" y="997527"/>
            <a:ext cx="9468544" cy="5193723"/>
          </a:xfrm>
        </p:spPr>
        <p:txBody>
          <a:bodyPr/>
          <a:lstStyle/>
          <a:p>
            <a:r>
              <a:rPr lang="en-US" dirty="0">
                <a:solidFill>
                  <a:srgbClr val="FF0000"/>
                </a:solidFill>
              </a:rPr>
              <a:t>End-to-end </a:t>
            </a:r>
            <a:r>
              <a:rPr lang="en-US" dirty="0" err="1">
                <a:solidFill>
                  <a:srgbClr val="FF0000"/>
                </a:solidFill>
              </a:rPr>
              <a:t>RowClone</a:t>
            </a:r>
            <a:r>
              <a:rPr lang="en-US" dirty="0">
                <a:solidFill>
                  <a:srgbClr val="FF0000"/>
                </a:solidFill>
              </a:rPr>
              <a:t> &amp; TRNG using off-the-shelf DRAM chips</a:t>
            </a:r>
          </a:p>
          <a:p>
            <a:r>
              <a:rPr lang="en-US" dirty="0">
                <a:solidFill>
                  <a:srgbClr val="7030A0"/>
                </a:solidFill>
              </a:rPr>
              <a:t>Idea: Violate DRAM timing parameters to mimic </a:t>
            </a:r>
            <a:r>
              <a:rPr lang="en-US" dirty="0" err="1">
                <a:solidFill>
                  <a:srgbClr val="7030A0"/>
                </a:solidFill>
              </a:rPr>
              <a:t>RowClone</a:t>
            </a:r>
            <a:endParaRPr lang="en-US" dirty="0">
              <a:solidFill>
                <a:srgbClr val="7030A0"/>
              </a:solidFill>
            </a:endParaRP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lgn="ctr">
              <a:buNone/>
            </a:pPr>
            <a:r>
              <a:rPr lang="en-US" b="1" dirty="0">
                <a:solidFill>
                  <a:srgbClr val="0000FF"/>
                </a:solidFill>
                <a:hlinkClick r:id="rId2">
                  <a:extLst>
                    <a:ext uri="{A12FA001-AC4F-418D-AE19-62706E023703}">
                      <ahyp:hlinkClr xmlns:ahyp="http://schemas.microsoft.com/office/drawing/2018/hyperlinkcolor" val="tx"/>
                    </a:ext>
                  </a:extLst>
                </a:hlinkClick>
              </a:rPr>
              <a:t>https://arxiv.org/pdf/2111.00082.pdf</a:t>
            </a:r>
            <a:r>
              <a:rPr lang="en-US" b="1" dirty="0">
                <a:solidFill>
                  <a:srgbClr val="0000FF"/>
                </a:solidFill>
              </a:rPr>
              <a:t> </a:t>
            </a:r>
          </a:p>
          <a:p>
            <a:pPr marL="0" indent="0" algn="ctr">
              <a:buNone/>
            </a:pPr>
            <a:r>
              <a:rPr lang="en-US" b="1" dirty="0">
                <a:solidFill>
                  <a:srgbClr val="0000FF"/>
                </a:solidFill>
                <a:hlinkClick r:id="rId3">
                  <a:extLst>
                    <a:ext uri="{A12FA001-AC4F-418D-AE19-62706E023703}">
                      <ahyp:hlinkClr xmlns:ahyp="http://schemas.microsoft.com/office/drawing/2018/hyperlinkcolor" val="tx"/>
                    </a:ext>
                  </a:extLst>
                </a:hlinkClick>
              </a:rPr>
              <a:t>https://github.com/cmu-safari/pidram</a:t>
            </a:r>
            <a:endParaRPr lang="en-US" b="1" dirty="0">
              <a:solidFill>
                <a:srgbClr val="0000FF"/>
              </a:solidFill>
            </a:endParaRPr>
          </a:p>
          <a:p>
            <a:pPr marL="0" indent="0" algn="ctr">
              <a:buNone/>
            </a:pPr>
            <a:r>
              <a:rPr lang="en-US" sz="2000" b="1" dirty="0">
                <a:solidFill>
                  <a:srgbClr val="0000FF"/>
                </a:solidFill>
                <a:hlinkClick r:id="rId4">
                  <a:extLst>
                    <a:ext uri="{A12FA001-AC4F-418D-AE19-62706E023703}">
                      <ahyp:hlinkClr xmlns:ahyp="http://schemas.microsoft.com/office/drawing/2018/hyperlinkcolor" val="tx"/>
                    </a:ext>
                  </a:extLst>
                </a:hlinkClick>
              </a:rPr>
              <a:t>https://www.youtube.com/watch?v=qeukNs5XI3g&amp;t=4192s</a:t>
            </a:r>
            <a:r>
              <a:rPr lang="en-US" sz="2000" b="1" dirty="0">
                <a:solidFill>
                  <a:srgbClr val="0000FF"/>
                </a:solidFill>
              </a:rPr>
              <a:t>  </a:t>
            </a:r>
          </a:p>
        </p:txBody>
      </p:sp>
      <p:sp>
        <p:nvSpPr>
          <p:cNvPr id="4" name="Slide Number Placeholder 3">
            <a:extLst>
              <a:ext uri="{FF2B5EF4-FFF2-40B4-BE49-F238E27FC236}">
                <a16:creationId xmlns:a16="http://schemas.microsoft.com/office/drawing/2014/main" id="{B2357E5A-0DAE-DD4C-872F-21FDF83ED09C}"/>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120</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6" name="Picture 5">
            <a:extLst>
              <a:ext uri="{FF2B5EF4-FFF2-40B4-BE49-F238E27FC236}">
                <a16:creationId xmlns:a16="http://schemas.microsoft.com/office/drawing/2014/main" id="{4968A077-68D5-B642-B9B4-2961262DEAA6}"/>
              </a:ext>
            </a:extLst>
          </p:cNvPr>
          <p:cNvPicPr>
            <a:picLocks noChangeAspect="1"/>
          </p:cNvPicPr>
          <p:nvPr/>
        </p:nvPicPr>
        <p:blipFill>
          <a:blip r:embed="rId5"/>
          <a:stretch>
            <a:fillRect/>
          </a:stretch>
        </p:blipFill>
        <p:spPr>
          <a:xfrm>
            <a:off x="0" y="2576267"/>
            <a:ext cx="9144000" cy="1788837"/>
          </a:xfrm>
          <a:prstGeom prst="rect">
            <a:avLst/>
          </a:prstGeom>
        </p:spPr>
      </p:pic>
    </p:spTree>
    <p:extLst>
      <p:ext uri="{BB962C8B-B14F-4D97-AF65-F5344CB8AC3E}">
        <p14:creationId xmlns:p14="http://schemas.microsoft.com/office/powerpoint/2010/main" val="2117094722"/>
      </p:ext>
    </p:extLst>
  </p:cSld>
  <p:clrMapOvr>
    <a:masterClrMapping/>
  </p:clrMapOvr>
  <p:transition/>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52266-1D2C-8D48-BB34-6A3BB5936FA8}"/>
              </a:ext>
            </a:extLst>
          </p:cNvPr>
          <p:cNvSpPr>
            <a:spLocks noGrp="1"/>
          </p:cNvSpPr>
          <p:nvPr>
            <p:ph type="title"/>
          </p:nvPr>
        </p:nvSpPr>
        <p:spPr>
          <a:xfrm>
            <a:off x="228600" y="152400"/>
            <a:ext cx="8915400" cy="1066800"/>
          </a:xfrm>
        </p:spPr>
        <p:txBody>
          <a:bodyPr/>
          <a:lstStyle/>
          <a:p>
            <a:r>
              <a:rPr lang="en-US" dirty="0"/>
              <a:t>Real Processing-using-Memory Prototype</a:t>
            </a:r>
          </a:p>
        </p:txBody>
      </p:sp>
      <p:sp>
        <p:nvSpPr>
          <p:cNvPr id="3" name="Content Placeholder 2">
            <a:extLst>
              <a:ext uri="{FF2B5EF4-FFF2-40B4-BE49-F238E27FC236}">
                <a16:creationId xmlns:a16="http://schemas.microsoft.com/office/drawing/2014/main" id="{0AD70F19-4C1C-0340-B56E-AAC3CEB668A4}"/>
              </a:ext>
            </a:extLst>
          </p:cNvPr>
          <p:cNvSpPr>
            <a:spLocks noGrp="1"/>
          </p:cNvSpPr>
          <p:nvPr>
            <p:ph idx="1"/>
          </p:nvPr>
        </p:nvSpPr>
        <p:spPr>
          <a:xfrm>
            <a:off x="228600" y="1124744"/>
            <a:ext cx="8610600" cy="5193723"/>
          </a:xfrm>
        </p:spPr>
        <p:txBody>
          <a:bodyPr/>
          <a:lstStyle/>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lgn="ctr">
              <a:buNone/>
            </a:pPr>
            <a:r>
              <a:rPr lang="en-US" b="1" dirty="0">
                <a:solidFill>
                  <a:srgbClr val="0000FF"/>
                </a:solidFill>
                <a:hlinkClick r:id="rId2">
                  <a:extLst>
                    <a:ext uri="{A12FA001-AC4F-418D-AE19-62706E023703}">
                      <ahyp:hlinkClr xmlns:ahyp="http://schemas.microsoft.com/office/drawing/2018/hyperlinkcolor" val="tx"/>
                    </a:ext>
                  </a:extLst>
                </a:hlinkClick>
              </a:rPr>
              <a:t>https://arxiv.org/pdf/2111.00082.pdf</a:t>
            </a:r>
            <a:r>
              <a:rPr lang="en-US" b="1" dirty="0">
                <a:solidFill>
                  <a:srgbClr val="0000FF"/>
                </a:solidFill>
              </a:rPr>
              <a:t> </a:t>
            </a:r>
          </a:p>
          <a:p>
            <a:pPr marL="0" indent="0" algn="ctr">
              <a:buNone/>
            </a:pPr>
            <a:r>
              <a:rPr lang="en-US" b="1" dirty="0">
                <a:solidFill>
                  <a:srgbClr val="0000FF"/>
                </a:solidFill>
                <a:hlinkClick r:id="rId3">
                  <a:extLst>
                    <a:ext uri="{A12FA001-AC4F-418D-AE19-62706E023703}">
                      <ahyp:hlinkClr xmlns:ahyp="http://schemas.microsoft.com/office/drawing/2018/hyperlinkcolor" val="tx"/>
                    </a:ext>
                  </a:extLst>
                </a:hlinkClick>
              </a:rPr>
              <a:t>https://github.com/cmu-safari/pidram</a:t>
            </a:r>
            <a:endParaRPr lang="en-US" b="1" dirty="0">
              <a:solidFill>
                <a:srgbClr val="0000FF"/>
              </a:solidFill>
            </a:endParaRPr>
          </a:p>
          <a:p>
            <a:pPr marL="0" lvl="0" indent="0" algn="ctr">
              <a:buClr>
                <a:srgbClr val="CC9900"/>
              </a:buClr>
              <a:buNone/>
            </a:pPr>
            <a:r>
              <a:rPr lang="en-US" sz="2000" b="1" dirty="0">
                <a:solidFill>
                  <a:srgbClr val="0000FF"/>
                </a:solidFill>
                <a:hlinkClick r:id="rId4">
                  <a:extLst>
                    <a:ext uri="{A12FA001-AC4F-418D-AE19-62706E023703}">
                      <ahyp:hlinkClr xmlns:ahyp="http://schemas.microsoft.com/office/drawing/2018/hyperlinkcolor" val="tx"/>
                    </a:ext>
                  </a:extLst>
                </a:hlinkClick>
              </a:rPr>
              <a:t>https://www.youtube.com/watch?v=qeukNs5XI3g&amp;t=4192s</a:t>
            </a:r>
            <a:r>
              <a:rPr lang="en-US" sz="2000" b="1" dirty="0">
                <a:solidFill>
                  <a:srgbClr val="0000FF"/>
                </a:solidFill>
              </a:rPr>
              <a:t>  </a:t>
            </a:r>
          </a:p>
          <a:p>
            <a:pPr marL="0" indent="0" algn="ctr">
              <a:buNone/>
            </a:pPr>
            <a:r>
              <a:rPr lang="en-US" b="1" dirty="0">
                <a:solidFill>
                  <a:srgbClr val="0000FF"/>
                </a:solidFill>
              </a:rPr>
              <a:t> </a:t>
            </a:r>
          </a:p>
        </p:txBody>
      </p:sp>
      <p:sp>
        <p:nvSpPr>
          <p:cNvPr id="4" name="Slide Number Placeholder 3">
            <a:extLst>
              <a:ext uri="{FF2B5EF4-FFF2-40B4-BE49-F238E27FC236}">
                <a16:creationId xmlns:a16="http://schemas.microsoft.com/office/drawing/2014/main" id="{B2357E5A-0DAE-DD4C-872F-21FDF83ED09C}"/>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121</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20" name="TextBox 19">
            <a:extLst>
              <a:ext uri="{FF2B5EF4-FFF2-40B4-BE49-F238E27FC236}">
                <a16:creationId xmlns:a16="http://schemas.microsoft.com/office/drawing/2014/main" id="{71888F9C-ADAD-3C85-EDCD-C4077ADE1C71}"/>
              </a:ext>
            </a:extLst>
          </p:cNvPr>
          <p:cNvSpPr txBox="1"/>
          <p:nvPr/>
        </p:nvSpPr>
        <p:spPr>
          <a:xfrm>
            <a:off x="2286000" y="3002890"/>
            <a:ext cx="4572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dirty="0">
              <a:ln>
                <a:noFill/>
              </a:ln>
              <a:solidFill>
                <a:srgbClr val="000000"/>
              </a:solidFill>
              <a:effectLst/>
              <a:uLnTx/>
              <a:uFillTx/>
              <a:latin typeface="Tahoma"/>
              <a:ea typeface="+mn-ea"/>
              <a:cs typeface="+mn-cs"/>
            </a:endParaRPr>
          </a:p>
        </p:txBody>
      </p:sp>
      <p:pic>
        <p:nvPicPr>
          <p:cNvPr id="21" name="Picture 20" descr="A picture containing text, electronics, computer&#10;&#10;Description automatically generated">
            <a:extLst>
              <a:ext uri="{FF2B5EF4-FFF2-40B4-BE49-F238E27FC236}">
                <a16:creationId xmlns:a16="http://schemas.microsoft.com/office/drawing/2014/main" id="{90A84942-0C58-EE06-5DCC-7EA31021A407}"/>
              </a:ext>
            </a:extLst>
          </p:cNvPr>
          <p:cNvPicPr>
            <a:picLocks noChangeAspect="1"/>
          </p:cNvPicPr>
          <p:nvPr/>
        </p:nvPicPr>
        <p:blipFill rotWithShape="1">
          <a:blip r:embed="rId5"/>
          <a:srcRect l="11013" r="18661"/>
          <a:stretch/>
        </p:blipFill>
        <p:spPr>
          <a:xfrm rot="5400000">
            <a:off x="2761306" y="-438353"/>
            <a:ext cx="3621387" cy="6858000"/>
          </a:xfrm>
          <a:prstGeom prst="rect">
            <a:avLst/>
          </a:prstGeom>
        </p:spPr>
      </p:pic>
      <p:sp>
        <p:nvSpPr>
          <p:cNvPr id="22" name="Freeform 21">
            <a:extLst>
              <a:ext uri="{FF2B5EF4-FFF2-40B4-BE49-F238E27FC236}">
                <a16:creationId xmlns:a16="http://schemas.microsoft.com/office/drawing/2014/main" id="{F43A5D1A-E45A-26F0-1E29-A341A2FDAFF3}"/>
              </a:ext>
            </a:extLst>
          </p:cNvPr>
          <p:cNvSpPr/>
          <p:nvPr/>
        </p:nvSpPr>
        <p:spPr>
          <a:xfrm>
            <a:off x="2950669" y="1187786"/>
            <a:ext cx="3588444" cy="1283234"/>
          </a:xfrm>
          <a:custGeom>
            <a:avLst/>
            <a:gdLst>
              <a:gd name="connsiteX0" fmla="*/ 0 w 3588444"/>
              <a:gd name="connsiteY0" fmla="*/ 23052 h 1283234"/>
              <a:gd name="connsiteX1" fmla="*/ 276625 w 3588444"/>
              <a:gd name="connsiteY1" fmla="*/ 1283234 h 1283234"/>
              <a:gd name="connsiteX2" fmla="*/ 3281082 w 3588444"/>
              <a:gd name="connsiteY2" fmla="*/ 1221762 h 1283234"/>
              <a:gd name="connsiteX3" fmla="*/ 3588444 w 3588444"/>
              <a:gd name="connsiteY3" fmla="*/ 0 h 1283234"/>
              <a:gd name="connsiteX4" fmla="*/ 0 w 3588444"/>
              <a:gd name="connsiteY4" fmla="*/ 23052 h 12832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88444" h="1283234">
                <a:moveTo>
                  <a:pt x="0" y="23052"/>
                </a:moveTo>
                <a:lnTo>
                  <a:pt x="276625" y="1283234"/>
                </a:lnTo>
                <a:lnTo>
                  <a:pt x="3281082" y="1221762"/>
                </a:lnTo>
                <a:lnTo>
                  <a:pt x="3588444" y="0"/>
                </a:lnTo>
                <a:lnTo>
                  <a:pt x="0" y="23052"/>
                </a:lnTo>
                <a:close/>
              </a:path>
            </a:pathLst>
          </a:custGeom>
          <a:noFill/>
          <a:ln w="38100">
            <a:solidFill>
              <a:srgbClr val="1E7E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3" name="Freeform 22">
            <a:extLst>
              <a:ext uri="{FF2B5EF4-FFF2-40B4-BE49-F238E27FC236}">
                <a16:creationId xmlns:a16="http://schemas.microsoft.com/office/drawing/2014/main" id="{A7A02C61-C625-DC0D-D2CF-B7212AA2C791}"/>
              </a:ext>
            </a:extLst>
          </p:cNvPr>
          <p:cNvSpPr/>
          <p:nvPr/>
        </p:nvSpPr>
        <p:spPr>
          <a:xfrm>
            <a:off x="2957639" y="1207030"/>
            <a:ext cx="1666959" cy="206347"/>
          </a:xfrm>
          <a:custGeom>
            <a:avLst/>
            <a:gdLst>
              <a:gd name="connsiteX0" fmla="*/ 0 w 1533441"/>
              <a:gd name="connsiteY0" fmla="*/ 0 h 206347"/>
              <a:gd name="connsiteX1" fmla="*/ 36414 w 1533441"/>
              <a:gd name="connsiteY1" fmla="*/ 206347 h 206347"/>
              <a:gd name="connsiteX2" fmla="*/ 1424198 w 1533441"/>
              <a:gd name="connsiteY2" fmla="*/ 206347 h 206347"/>
              <a:gd name="connsiteX3" fmla="*/ 1533441 w 1533441"/>
              <a:gd name="connsiteY3" fmla="*/ 12138 h 206347"/>
              <a:gd name="connsiteX4" fmla="*/ 0 w 1533441"/>
              <a:gd name="connsiteY4" fmla="*/ 0 h 2063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33441" h="206347">
                <a:moveTo>
                  <a:pt x="0" y="0"/>
                </a:moveTo>
                <a:lnTo>
                  <a:pt x="36414" y="206347"/>
                </a:lnTo>
                <a:lnTo>
                  <a:pt x="1424198" y="206347"/>
                </a:lnTo>
                <a:lnTo>
                  <a:pt x="1533441" y="12138"/>
                </a:lnTo>
                <a:lnTo>
                  <a:pt x="0" y="0"/>
                </a:lnTo>
                <a:close/>
              </a:path>
            </a:pathLst>
          </a:custGeom>
          <a:solidFill>
            <a:srgbClr val="1E7E42"/>
          </a:solidFill>
          <a:ln>
            <a:solidFill>
              <a:srgbClr val="1E7E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TR" sz="1600" b="1" i="0" u="none" strike="noStrike" kern="1200" cap="none" spc="0" normalizeH="0" baseline="0" noProof="0" dirty="0">
                <a:ln>
                  <a:noFill/>
                </a:ln>
                <a:solidFill>
                  <a:srgbClr val="FFFFFF"/>
                </a:solidFill>
                <a:effectLst/>
                <a:uLnTx/>
                <a:uFillTx/>
                <a:latin typeface="Helvetica Neue" panose="02000503000000020004" pitchFamily="2" charset="0"/>
                <a:ea typeface="Helvetica Neue" panose="02000503000000020004" pitchFamily="2" charset="0"/>
                <a:cs typeface="Helvetica Neue" panose="02000503000000020004" pitchFamily="2" charset="0"/>
              </a:rPr>
              <a:t>Host Machine</a:t>
            </a:r>
          </a:p>
        </p:txBody>
      </p:sp>
      <p:sp>
        <p:nvSpPr>
          <p:cNvPr id="24" name="Freeform 23">
            <a:extLst>
              <a:ext uri="{FF2B5EF4-FFF2-40B4-BE49-F238E27FC236}">
                <a16:creationId xmlns:a16="http://schemas.microsoft.com/office/drawing/2014/main" id="{88B03DE1-9BDF-A27F-7BB8-8DB98C14839E}"/>
              </a:ext>
            </a:extLst>
          </p:cNvPr>
          <p:cNvSpPr/>
          <p:nvPr/>
        </p:nvSpPr>
        <p:spPr>
          <a:xfrm>
            <a:off x="1917700" y="2431906"/>
            <a:ext cx="5029200" cy="1339850"/>
          </a:xfrm>
          <a:custGeom>
            <a:avLst/>
            <a:gdLst>
              <a:gd name="connsiteX0" fmla="*/ 666750 w 5029200"/>
              <a:gd name="connsiteY0" fmla="*/ 95250 h 1339850"/>
              <a:gd name="connsiteX1" fmla="*/ 0 w 5029200"/>
              <a:gd name="connsiteY1" fmla="*/ 1339850 h 1339850"/>
              <a:gd name="connsiteX2" fmla="*/ 5029200 w 5029200"/>
              <a:gd name="connsiteY2" fmla="*/ 1270000 h 1339850"/>
              <a:gd name="connsiteX3" fmla="*/ 4356100 w 5029200"/>
              <a:gd name="connsiteY3" fmla="*/ 0 h 1339850"/>
              <a:gd name="connsiteX4" fmla="*/ 666750 w 5029200"/>
              <a:gd name="connsiteY4" fmla="*/ 95250 h 13398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29200" h="1339850">
                <a:moveTo>
                  <a:pt x="666750" y="95250"/>
                </a:moveTo>
                <a:lnTo>
                  <a:pt x="0" y="1339850"/>
                </a:lnTo>
                <a:lnTo>
                  <a:pt x="5029200" y="1270000"/>
                </a:lnTo>
                <a:lnTo>
                  <a:pt x="4356100" y="0"/>
                </a:lnTo>
                <a:lnTo>
                  <a:pt x="666750" y="95250"/>
                </a:lnTo>
                <a:close/>
              </a:path>
            </a:pathLst>
          </a:custGeom>
          <a:noFill/>
          <a:ln w="38100">
            <a:solidFill>
              <a:srgbClr val="006CB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5" name="Freeform 24">
            <a:extLst>
              <a:ext uri="{FF2B5EF4-FFF2-40B4-BE49-F238E27FC236}">
                <a16:creationId xmlns:a16="http://schemas.microsoft.com/office/drawing/2014/main" id="{0B27AA9E-4C4B-D9AD-ADE1-3836514327AC}"/>
              </a:ext>
            </a:extLst>
          </p:cNvPr>
          <p:cNvSpPr/>
          <p:nvPr/>
        </p:nvSpPr>
        <p:spPr>
          <a:xfrm>
            <a:off x="2443795" y="2489618"/>
            <a:ext cx="1581993" cy="303451"/>
          </a:xfrm>
          <a:custGeom>
            <a:avLst/>
            <a:gdLst>
              <a:gd name="connsiteX0" fmla="*/ 0 w 1581993"/>
              <a:gd name="connsiteY0" fmla="*/ 303451 h 303451"/>
              <a:gd name="connsiteX1" fmla="*/ 1521302 w 1581993"/>
              <a:gd name="connsiteY1" fmla="*/ 283221 h 303451"/>
              <a:gd name="connsiteX2" fmla="*/ 1581993 w 1581993"/>
              <a:gd name="connsiteY2" fmla="*/ 0 h 303451"/>
              <a:gd name="connsiteX3" fmla="*/ 145656 w 1581993"/>
              <a:gd name="connsiteY3" fmla="*/ 32368 h 303451"/>
              <a:gd name="connsiteX4" fmla="*/ 0 w 1581993"/>
              <a:gd name="connsiteY4" fmla="*/ 303451 h 3034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1993" h="303451">
                <a:moveTo>
                  <a:pt x="0" y="303451"/>
                </a:moveTo>
                <a:lnTo>
                  <a:pt x="1521302" y="283221"/>
                </a:lnTo>
                <a:lnTo>
                  <a:pt x="1581993" y="0"/>
                </a:lnTo>
                <a:lnTo>
                  <a:pt x="145656" y="32368"/>
                </a:lnTo>
                <a:lnTo>
                  <a:pt x="0" y="303451"/>
                </a:lnTo>
                <a:close/>
              </a:path>
            </a:pathLst>
          </a:custGeom>
          <a:solidFill>
            <a:srgbClr val="006CBA"/>
          </a:solidFill>
          <a:ln>
            <a:solidFill>
              <a:srgbClr val="006CB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TR" sz="1600" b="1" i="0" u="none" strike="noStrike" kern="1200" cap="none" spc="0" normalizeH="0" baseline="0" noProof="0" dirty="0">
                <a:ln>
                  <a:noFill/>
                </a:ln>
                <a:solidFill>
                  <a:srgbClr val="FFFFFF"/>
                </a:solidFill>
                <a:effectLst/>
                <a:uLnTx/>
                <a:uFillTx/>
                <a:latin typeface="Helvetica Neue" panose="02000503000000020004" pitchFamily="2" charset="0"/>
                <a:ea typeface="Helvetica Neue" panose="02000503000000020004" pitchFamily="2" charset="0"/>
                <a:cs typeface="Helvetica Neue" panose="02000503000000020004" pitchFamily="2" charset="0"/>
              </a:rPr>
              <a:t>FPGA Board</a:t>
            </a:r>
          </a:p>
        </p:txBody>
      </p:sp>
      <p:sp>
        <p:nvSpPr>
          <p:cNvPr id="26" name="Freeform 25">
            <a:extLst>
              <a:ext uri="{FF2B5EF4-FFF2-40B4-BE49-F238E27FC236}">
                <a16:creationId xmlns:a16="http://schemas.microsoft.com/office/drawing/2014/main" id="{25F84937-148A-0176-98A1-3C9A01C9E3CF}"/>
              </a:ext>
            </a:extLst>
          </p:cNvPr>
          <p:cNvSpPr/>
          <p:nvPr/>
        </p:nvSpPr>
        <p:spPr>
          <a:xfrm>
            <a:off x="4381500" y="2501756"/>
            <a:ext cx="615950" cy="450850"/>
          </a:xfrm>
          <a:custGeom>
            <a:avLst/>
            <a:gdLst>
              <a:gd name="connsiteX0" fmla="*/ 0 w 615950"/>
              <a:gd name="connsiteY0" fmla="*/ 450850 h 450850"/>
              <a:gd name="connsiteX1" fmla="*/ 9525 w 615950"/>
              <a:gd name="connsiteY1" fmla="*/ 171450 h 450850"/>
              <a:gd name="connsiteX2" fmla="*/ 57150 w 615950"/>
              <a:gd name="connsiteY2" fmla="*/ 171450 h 450850"/>
              <a:gd name="connsiteX3" fmla="*/ 85725 w 615950"/>
              <a:gd name="connsiteY3" fmla="*/ 44450 h 450850"/>
              <a:gd name="connsiteX4" fmla="*/ 273050 w 615950"/>
              <a:gd name="connsiteY4" fmla="*/ 0 h 450850"/>
              <a:gd name="connsiteX5" fmla="*/ 514350 w 615950"/>
              <a:gd name="connsiteY5" fmla="*/ 63500 h 450850"/>
              <a:gd name="connsiteX6" fmla="*/ 530225 w 615950"/>
              <a:gd name="connsiteY6" fmla="*/ 133350 h 450850"/>
              <a:gd name="connsiteX7" fmla="*/ 568325 w 615950"/>
              <a:gd name="connsiteY7" fmla="*/ 161925 h 450850"/>
              <a:gd name="connsiteX8" fmla="*/ 615950 w 615950"/>
              <a:gd name="connsiteY8" fmla="*/ 450850 h 450850"/>
              <a:gd name="connsiteX9" fmla="*/ 0 w 615950"/>
              <a:gd name="connsiteY9" fmla="*/ 450850 h 45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5950" h="450850">
                <a:moveTo>
                  <a:pt x="0" y="450850"/>
                </a:moveTo>
                <a:lnTo>
                  <a:pt x="9525" y="171450"/>
                </a:lnTo>
                <a:lnTo>
                  <a:pt x="57150" y="171450"/>
                </a:lnTo>
                <a:lnTo>
                  <a:pt x="85725" y="44450"/>
                </a:lnTo>
                <a:lnTo>
                  <a:pt x="273050" y="0"/>
                </a:lnTo>
                <a:lnTo>
                  <a:pt x="514350" y="63500"/>
                </a:lnTo>
                <a:lnTo>
                  <a:pt x="530225" y="133350"/>
                </a:lnTo>
                <a:lnTo>
                  <a:pt x="568325" y="161925"/>
                </a:lnTo>
                <a:lnTo>
                  <a:pt x="615950" y="450850"/>
                </a:lnTo>
                <a:lnTo>
                  <a:pt x="0" y="450850"/>
                </a:lnTo>
                <a:close/>
              </a:path>
            </a:pathLst>
          </a:custGeom>
          <a:noFill/>
          <a:ln w="38100">
            <a:solidFill>
              <a:srgbClr val="BA4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7" name="Rectangle 26">
            <a:extLst>
              <a:ext uri="{FF2B5EF4-FFF2-40B4-BE49-F238E27FC236}">
                <a16:creationId xmlns:a16="http://schemas.microsoft.com/office/drawing/2014/main" id="{7538B207-8DD0-08B2-6BAE-7EF1510E36E5}"/>
              </a:ext>
            </a:extLst>
          </p:cNvPr>
          <p:cNvSpPr/>
          <p:nvPr/>
        </p:nvSpPr>
        <p:spPr>
          <a:xfrm>
            <a:off x="4624598" y="2952606"/>
            <a:ext cx="45719" cy="361950"/>
          </a:xfrm>
          <a:prstGeom prst="rect">
            <a:avLst/>
          </a:prstGeom>
          <a:solidFill>
            <a:srgbClr val="BA4300"/>
          </a:solidFill>
          <a:ln>
            <a:solidFill>
              <a:srgbClr val="BA4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8" name="Rectangle 27">
            <a:extLst>
              <a:ext uri="{FF2B5EF4-FFF2-40B4-BE49-F238E27FC236}">
                <a16:creationId xmlns:a16="http://schemas.microsoft.com/office/drawing/2014/main" id="{00C60EA2-B2F3-02F0-9E0A-294DFB2FED87}"/>
              </a:ext>
            </a:extLst>
          </p:cNvPr>
          <p:cNvSpPr/>
          <p:nvPr/>
        </p:nvSpPr>
        <p:spPr>
          <a:xfrm rot="16200000">
            <a:off x="4466483" y="3110721"/>
            <a:ext cx="45719" cy="361950"/>
          </a:xfrm>
          <a:prstGeom prst="rect">
            <a:avLst/>
          </a:prstGeom>
          <a:solidFill>
            <a:srgbClr val="BA4300"/>
          </a:solidFill>
          <a:ln>
            <a:solidFill>
              <a:srgbClr val="BA4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29" name="Rectangle 28">
            <a:extLst>
              <a:ext uri="{FF2B5EF4-FFF2-40B4-BE49-F238E27FC236}">
                <a16:creationId xmlns:a16="http://schemas.microsoft.com/office/drawing/2014/main" id="{30D8093F-4D81-B331-FCCD-AD61838C4100}"/>
              </a:ext>
            </a:extLst>
          </p:cNvPr>
          <p:cNvSpPr/>
          <p:nvPr/>
        </p:nvSpPr>
        <p:spPr>
          <a:xfrm>
            <a:off x="2625725" y="3133581"/>
            <a:ext cx="1682642" cy="273050"/>
          </a:xfrm>
          <a:prstGeom prst="rect">
            <a:avLst/>
          </a:prstGeom>
          <a:solidFill>
            <a:srgbClr val="BA4300"/>
          </a:solidFill>
          <a:ln>
            <a:solidFill>
              <a:srgbClr val="BA4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TR" sz="1600" b="1" i="0" u="none" strike="noStrike" kern="1200" cap="none" spc="0" normalizeH="0" baseline="0" noProof="0" dirty="0">
                <a:ln>
                  <a:noFill/>
                </a:ln>
                <a:solidFill>
                  <a:srgbClr val="FFFFFF"/>
                </a:solidFill>
                <a:effectLst/>
                <a:uLnTx/>
                <a:uFillTx/>
                <a:latin typeface="Helvetica Neue" panose="02000503000000020004" pitchFamily="2" charset="0"/>
                <a:ea typeface="Helvetica Neue" panose="02000503000000020004" pitchFamily="2" charset="0"/>
                <a:cs typeface="Helvetica Neue" panose="02000503000000020004" pitchFamily="2" charset="0"/>
              </a:rPr>
              <a:t>RISC-V System</a:t>
            </a:r>
          </a:p>
        </p:txBody>
      </p:sp>
      <p:sp>
        <p:nvSpPr>
          <p:cNvPr id="30" name="Freeform 29">
            <a:extLst>
              <a:ext uri="{FF2B5EF4-FFF2-40B4-BE49-F238E27FC236}">
                <a16:creationId xmlns:a16="http://schemas.microsoft.com/office/drawing/2014/main" id="{60099585-B42B-89A3-2611-B48DC2F571FD}"/>
              </a:ext>
            </a:extLst>
          </p:cNvPr>
          <p:cNvSpPr/>
          <p:nvPr/>
        </p:nvSpPr>
        <p:spPr>
          <a:xfrm>
            <a:off x="5105400" y="2485881"/>
            <a:ext cx="819150" cy="695325"/>
          </a:xfrm>
          <a:custGeom>
            <a:avLst/>
            <a:gdLst>
              <a:gd name="connsiteX0" fmla="*/ 127000 w 819150"/>
              <a:gd name="connsiteY0" fmla="*/ 695325 h 695325"/>
              <a:gd name="connsiteX1" fmla="*/ 0 w 819150"/>
              <a:gd name="connsiteY1" fmla="*/ 31750 h 695325"/>
              <a:gd name="connsiteX2" fmla="*/ 581025 w 819150"/>
              <a:gd name="connsiteY2" fmla="*/ 0 h 695325"/>
              <a:gd name="connsiteX3" fmla="*/ 819150 w 819150"/>
              <a:gd name="connsiteY3" fmla="*/ 660400 h 695325"/>
              <a:gd name="connsiteX4" fmla="*/ 127000 w 819150"/>
              <a:gd name="connsiteY4" fmla="*/ 695325 h 6953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9150" h="695325">
                <a:moveTo>
                  <a:pt x="127000" y="695325"/>
                </a:moveTo>
                <a:lnTo>
                  <a:pt x="0" y="31750"/>
                </a:lnTo>
                <a:lnTo>
                  <a:pt x="581025" y="0"/>
                </a:lnTo>
                <a:lnTo>
                  <a:pt x="819150" y="660400"/>
                </a:lnTo>
                <a:lnTo>
                  <a:pt x="127000" y="695325"/>
                </a:lnTo>
                <a:close/>
              </a:path>
            </a:pathLst>
          </a:custGeom>
          <a:noFill/>
          <a:ln w="38100">
            <a:solidFill>
              <a:srgbClr val="B726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31" name="Rectangle 30">
            <a:extLst>
              <a:ext uri="{FF2B5EF4-FFF2-40B4-BE49-F238E27FC236}">
                <a16:creationId xmlns:a16="http://schemas.microsoft.com/office/drawing/2014/main" id="{ABFB4926-DE8D-C9DB-8A39-86B2CE615D7E}"/>
              </a:ext>
            </a:extLst>
          </p:cNvPr>
          <p:cNvSpPr/>
          <p:nvPr/>
        </p:nvSpPr>
        <p:spPr>
          <a:xfrm rot="21330135">
            <a:off x="5580549" y="3164734"/>
            <a:ext cx="45719" cy="321954"/>
          </a:xfrm>
          <a:prstGeom prst="rect">
            <a:avLst/>
          </a:prstGeom>
          <a:solidFill>
            <a:srgbClr val="B726CF"/>
          </a:solidFill>
          <a:ln>
            <a:solidFill>
              <a:srgbClr val="B726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a:ln>
                <a:noFill/>
              </a:ln>
              <a:solidFill>
                <a:srgbClr val="FFFFFF"/>
              </a:solidFill>
              <a:effectLst/>
              <a:uLnTx/>
              <a:uFillTx/>
              <a:latin typeface="Tahoma"/>
              <a:ea typeface="+mn-ea"/>
              <a:cs typeface="+mn-cs"/>
            </a:endParaRPr>
          </a:p>
        </p:txBody>
      </p:sp>
      <p:sp>
        <p:nvSpPr>
          <p:cNvPr id="32" name="Rectangle 31">
            <a:extLst>
              <a:ext uri="{FF2B5EF4-FFF2-40B4-BE49-F238E27FC236}">
                <a16:creationId xmlns:a16="http://schemas.microsoft.com/office/drawing/2014/main" id="{4333ED37-5FD2-AB80-5473-32379CD7C9EA}"/>
              </a:ext>
            </a:extLst>
          </p:cNvPr>
          <p:cNvSpPr/>
          <p:nvPr/>
        </p:nvSpPr>
        <p:spPr>
          <a:xfrm>
            <a:off x="4572000" y="3378572"/>
            <a:ext cx="2133644" cy="273050"/>
          </a:xfrm>
          <a:prstGeom prst="rect">
            <a:avLst/>
          </a:prstGeom>
          <a:solidFill>
            <a:srgbClr val="B726CF"/>
          </a:solidFill>
          <a:ln>
            <a:solidFill>
              <a:srgbClr val="B726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TR" sz="1600" b="1" i="0" u="none" strike="noStrike" kern="1200" cap="none" spc="0" normalizeH="0" baseline="0" noProof="0" dirty="0">
                <a:ln>
                  <a:noFill/>
                </a:ln>
                <a:solidFill>
                  <a:srgbClr val="FFFFFF"/>
                </a:solidFill>
                <a:effectLst/>
                <a:uLnTx/>
                <a:uFillTx/>
                <a:latin typeface="Helvetica Neue" panose="02000503000000020004" pitchFamily="2" charset="0"/>
                <a:ea typeface="Helvetica Neue" panose="02000503000000020004" pitchFamily="2" charset="0"/>
                <a:cs typeface="Helvetica Neue" panose="02000503000000020004" pitchFamily="2" charset="0"/>
              </a:rPr>
              <a:t>PiM-Enabled DIMM</a:t>
            </a:r>
          </a:p>
        </p:txBody>
      </p:sp>
    </p:spTree>
    <p:extLst>
      <p:ext uri="{BB962C8B-B14F-4D97-AF65-F5344CB8AC3E}">
        <p14:creationId xmlns:p14="http://schemas.microsoft.com/office/powerpoint/2010/main" val="1721868947"/>
      </p:ext>
    </p:extLst>
  </p:cSld>
  <p:clrMapOvr>
    <a:masterClrMapping/>
  </p:clrMapOvr>
  <p:transition/>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52266-1D2C-8D48-BB34-6A3BB5936FA8}"/>
              </a:ext>
            </a:extLst>
          </p:cNvPr>
          <p:cNvSpPr>
            <a:spLocks noGrp="1"/>
          </p:cNvSpPr>
          <p:nvPr>
            <p:ph type="title"/>
          </p:nvPr>
        </p:nvSpPr>
        <p:spPr>
          <a:xfrm>
            <a:off x="228600" y="152400"/>
            <a:ext cx="8915400" cy="1066800"/>
          </a:xfrm>
        </p:spPr>
        <p:txBody>
          <a:bodyPr/>
          <a:lstStyle/>
          <a:p>
            <a:r>
              <a:rPr lang="en-US" dirty="0"/>
              <a:t>Real Processing-using-Memory Prototype</a:t>
            </a:r>
          </a:p>
        </p:txBody>
      </p:sp>
      <p:sp>
        <p:nvSpPr>
          <p:cNvPr id="3" name="Content Placeholder 2">
            <a:extLst>
              <a:ext uri="{FF2B5EF4-FFF2-40B4-BE49-F238E27FC236}">
                <a16:creationId xmlns:a16="http://schemas.microsoft.com/office/drawing/2014/main" id="{0AD70F19-4C1C-0340-B56E-AAC3CEB668A4}"/>
              </a:ext>
            </a:extLst>
          </p:cNvPr>
          <p:cNvSpPr>
            <a:spLocks noGrp="1"/>
          </p:cNvSpPr>
          <p:nvPr>
            <p:ph idx="1"/>
          </p:nvPr>
        </p:nvSpPr>
        <p:spPr>
          <a:xfrm>
            <a:off x="228600" y="1124744"/>
            <a:ext cx="8610600" cy="5193723"/>
          </a:xfrm>
        </p:spPr>
        <p:txBody>
          <a:bodyPr/>
          <a:lstStyle/>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lgn="ctr">
              <a:buNone/>
            </a:pPr>
            <a:r>
              <a:rPr lang="en-US" b="1" dirty="0">
                <a:solidFill>
                  <a:srgbClr val="0000FF"/>
                </a:solidFill>
                <a:hlinkClick r:id="rId2">
                  <a:extLst>
                    <a:ext uri="{A12FA001-AC4F-418D-AE19-62706E023703}">
                      <ahyp:hlinkClr xmlns:ahyp="http://schemas.microsoft.com/office/drawing/2018/hyperlinkcolor" val="tx"/>
                    </a:ext>
                  </a:extLst>
                </a:hlinkClick>
              </a:rPr>
              <a:t>https://arxiv.org/pdf/2111.00082.pdf</a:t>
            </a:r>
            <a:r>
              <a:rPr lang="en-US" b="1" dirty="0">
                <a:solidFill>
                  <a:srgbClr val="0000FF"/>
                </a:solidFill>
              </a:rPr>
              <a:t> </a:t>
            </a:r>
          </a:p>
          <a:p>
            <a:pPr marL="0" indent="0" algn="ctr">
              <a:buNone/>
            </a:pPr>
            <a:r>
              <a:rPr lang="en-US" b="1" dirty="0">
                <a:solidFill>
                  <a:srgbClr val="0000FF"/>
                </a:solidFill>
                <a:hlinkClick r:id="rId3">
                  <a:extLst>
                    <a:ext uri="{A12FA001-AC4F-418D-AE19-62706E023703}">
                      <ahyp:hlinkClr xmlns:ahyp="http://schemas.microsoft.com/office/drawing/2018/hyperlinkcolor" val="tx"/>
                    </a:ext>
                  </a:extLst>
                </a:hlinkClick>
              </a:rPr>
              <a:t>https://github.com/cmu-safari/pidram</a:t>
            </a:r>
            <a:endParaRPr lang="en-US" b="1" dirty="0">
              <a:solidFill>
                <a:srgbClr val="0000FF"/>
              </a:solidFill>
            </a:endParaRPr>
          </a:p>
          <a:p>
            <a:pPr marL="0" lvl="0" indent="0" algn="ctr">
              <a:buClr>
                <a:srgbClr val="CC9900"/>
              </a:buClr>
              <a:buNone/>
            </a:pPr>
            <a:r>
              <a:rPr lang="en-US" sz="2000" b="1" dirty="0">
                <a:solidFill>
                  <a:srgbClr val="0000FF"/>
                </a:solidFill>
                <a:hlinkClick r:id="rId4">
                  <a:extLst>
                    <a:ext uri="{A12FA001-AC4F-418D-AE19-62706E023703}">
                      <ahyp:hlinkClr xmlns:ahyp="http://schemas.microsoft.com/office/drawing/2018/hyperlinkcolor" val="tx"/>
                    </a:ext>
                  </a:extLst>
                </a:hlinkClick>
              </a:rPr>
              <a:t>https://www.youtube.com/watch?v=qeukNs5XI3g&amp;t=4192s</a:t>
            </a:r>
            <a:r>
              <a:rPr lang="en-US" sz="2000" b="1" dirty="0">
                <a:solidFill>
                  <a:srgbClr val="0000FF"/>
                </a:solidFill>
              </a:rPr>
              <a:t>  </a:t>
            </a:r>
          </a:p>
          <a:p>
            <a:pPr marL="0" indent="0" algn="ctr">
              <a:buNone/>
            </a:pPr>
            <a:r>
              <a:rPr lang="en-US" b="1" dirty="0">
                <a:solidFill>
                  <a:srgbClr val="0000FF"/>
                </a:solidFill>
              </a:rPr>
              <a:t> </a:t>
            </a:r>
          </a:p>
        </p:txBody>
      </p:sp>
      <p:pic>
        <p:nvPicPr>
          <p:cNvPr id="5" name="Picture 4">
            <a:extLst>
              <a:ext uri="{FF2B5EF4-FFF2-40B4-BE49-F238E27FC236}">
                <a16:creationId xmlns:a16="http://schemas.microsoft.com/office/drawing/2014/main" id="{09224E90-C360-B388-5097-BBE3A0F83251}"/>
              </a:ext>
            </a:extLst>
          </p:cNvPr>
          <p:cNvPicPr>
            <a:picLocks noChangeAspect="1"/>
          </p:cNvPicPr>
          <p:nvPr/>
        </p:nvPicPr>
        <p:blipFill>
          <a:blip r:embed="rId5"/>
          <a:stretch>
            <a:fillRect/>
          </a:stretch>
        </p:blipFill>
        <p:spPr>
          <a:xfrm>
            <a:off x="2222312" y="908720"/>
            <a:ext cx="4623175" cy="4548608"/>
          </a:xfrm>
          <a:prstGeom prst="rect">
            <a:avLst/>
          </a:prstGeom>
        </p:spPr>
      </p:pic>
    </p:spTree>
    <p:extLst>
      <p:ext uri="{BB962C8B-B14F-4D97-AF65-F5344CB8AC3E}">
        <p14:creationId xmlns:p14="http://schemas.microsoft.com/office/powerpoint/2010/main" val="3825696110"/>
      </p:ext>
    </p:extLst>
  </p:cSld>
  <p:clrMapOvr>
    <a:masterClrMapping/>
  </p:clrMapOvr>
  <p:transition/>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04A71-19F9-9749-9FC4-F9ED50A72BD2}"/>
              </a:ext>
            </a:extLst>
          </p:cNvPr>
          <p:cNvSpPr>
            <a:spLocks noGrp="1"/>
          </p:cNvSpPr>
          <p:nvPr>
            <p:ph type="title"/>
          </p:nvPr>
        </p:nvSpPr>
        <p:spPr/>
        <p:txBody>
          <a:bodyPr>
            <a:noAutofit/>
          </a:bodyPr>
          <a:lstStyle/>
          <a:p>
            <a:r>
              <a:rPr lang="en-US" sz="2800" dirty="0"/>
              <a:t>Microbenchmark Copy/Initialization Throughput</a:t>
            </a:r>
            <a:endParaRPr lang="en-TR" sz="2800" dirty="0"/>
          </a:p>
        </p:txBody>
      </p:sp>
      <p:pic>
        <p:nvPicPr>
          <p:cNvPr id="9" name="Content Placeholder 8">
            <a:extLst>
              <a:ext uri="{FF2B5EF4-FFF2-40B4-BE49-F238E27FC236}">
                <a16:creationId xmlns:a16="http://schemas.microsoft.com/office/drawing/2014/main" id="{E051C46A-9C47-674C-AE42-9B3CBB0D1126}"/>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p:blipFill>
        <p:spPr>
          <a:xfrm>
            <a:off x="775130" y="1331302"/>
            <a:ext cx="7576103" cy="3398821"/>
          </a:xfrm>
          <a:prstGeom prst="rect">
            <a:avLst/>
          </a:prstGeom>
        </p:spPr>
      </p:pic>
      <p:sp>
        <p:nvSpPr>
          <p:cNvPr id="7" name="Rectangle 6">
            <a:extLst>
              <a:ext uri="{FF2B5EF4-FFF2-40B4-BE49-F238E27FC236}">
                <a16:creationId xmlns:a16="http://schemas.microsoft.com/office/drawing/2014/main" id="{9A61C9F5-2C65-CE47-82B8-2FB7FC48B9D5}"/>
              </a:ext>
            </a:extLst>
          </p:cNvPr>
          <p:cNvSpPr/>
          <p:nvPr/>
        </p:nvSpPr>
        <p:spPr>
          <a:xfrm>
            <a:off x="237003" y="4930515"/>
            <a:ext cx="8652358" cy="1378425"/>
          </a:xfrm>
          <a:prstGeom prst="rect">
            <a:avLst/>
          </a:prstGeom>
          <a:solidFill>
            <a:schemeClr val="accent1">
              <a:lumMod val="40000"/>
              <a:lumOff val="60000"/>
            </a:schemeClr>
          </a:solidFill>
          <a:ln w="5715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Calibri" panose="020F0502020204030204"/>
                <a:ea typeface="+mn-ea"/>
                <a:cs typeface="+mn-cs"/>
              </a:rPr>
              <a:t>In-DRAM Copy and Initialization </a:t>
            </a:r>
            <a:br>
              <a:rPr kumimoji="0" lang="en-US" sz="3200" b="1" i="0" u="none" strike="noStrike" kern="1200" cap="none" spc="0" normalizeH="0" baseline="0" noProof="0" dirty="0">
                <a:ln>
                  <a:noFill/>
                </a:ln>
                <a:solidFill>
                  <a:srgbClr val="FF0000"/>
                </a:solidFill>
                <a:effectLst/>
                <a:uLnTx/>
                <a:uFillTx/>
                <a:latin typeface="Calibri" panose="020F0502020204030204"/>
                <a:ea typeface="+mn-ea"/>
                <a:cs typeface="+mn-cs"/>
              </a:rPr>
            </a:br>
            <a:r>
              <a:rPr kumimoji="0" lang="en-TR" sz="3200" b="1" i="0" u="none" strike="noStrike" kern="1200" cap="none" spc="0" normalizeH="0" baseline="0" noProof="0" dirty="0">
                <a:ln>
                  <a:noFill/>
                </a:ln>
                <a:solidFill>
                  <a:srgbClr val="FF0000"/>
                </a:solidFill>
                <a:effectLst/>
                <a:uLnTx/>
                <a:uFillTx/>
                <a:latin typeface="Calibri" panose="020F0502020204030204"/>
                <a:ea typeface="+mn-ea"/>
                <a:cs typeface="+mn-cs"/>
              </a:rPr>
              <a:t>improve throughput by 119x </a:t>
            </a:r>
            <a:r>
              <a:rPr kumimoji="0" lang="en-TR" sz="3200" b="1" i="0" u="none" strike="noStrike" kern="1200" cap="none" spc="0" normalizeH="0" baseline="0" noProof="0">
                <a:ln>
                  <a:noFill/>
                </a:ln>
                <a:solidFill>
                  <a:srgbClr val="FF0000"/>
                </a:solidFill>
                <a:effectLst/>
                <a:uLnTx/>
                <a:uFillTx/>
                <a:latin typeface="Calibri" panose="020F0502020204030204"/>
                <a:ea typeface="+mn-ea"/>
                <a:cs typeface="+mn-cs"/>
              </a:rPr>
              <a:t>and 89x</a:t>
            </a:r>
            <a:endParaRPr kumimoji="0" lang="en-TR" sz="3200" b="1"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1813218"/>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a:xfrm>
            <a:off x="228600" y="152400"/>
            <a:ext cx="8915400" cy="1066800"/>
          </a:xfrm>
        </p:spPr>
        <p:txBody>
          <a:bodyPr/>
          <a:lstStyle/>
          <a:p>
            <a:r>
              <a:rPr lang="en-US" sz="3400" dirty="0"/>
              <a:t>Lecture on </a:t>
            </a:r>
            <a:r>
              <a:rPr lang="en-US" sz="3400" dirty="0" err="1"/>
              <a:t>RowClone</a:t>
            </a:r>
            <a:r>
              <a:rPr lang="en-US" sz="3400" dirty="0"/>
              <a:t> &amp; Processing using DRAM</a:t>
            </a:r>
          </a:p>
        </p:txBody>
      </p:sp>
      <p:sp>
        <p:nvSpPr>
          <p:cNvPr id="3" name="Content Placeholder 2">
            <a:extLst>
              <a:ext uri="{FF2B5EF4-FFF2-40B4-BE49-F238E27FC236}">
                <a16:creationId xmlns:a16="http://schemas.microsoft.com/office/drawing/2014/main" id="{51802AAD-62B5-594C-82AB-3F845A08141C}"/>
              </a:ext>
            </a:extLst>
          </p:cNvPr>
          <p:cNvSpPr>
            <a:spLocks noGrp="1"/>
          </p:cNvSpPr>
          <p:nvPr>
            <p:ph idx="1"/>
          </p:nvPr>
        </p:nvSpPr>
        <p:spPr>
          <a:xfrm>
            <a:off x="228600" y="908720"/>
            <a:ext cx="8610600" cy="5339680"/>
          </a:xfrm>
        </p:spPr>
        <p:txBody>
          <a:bodyPr/>
          <a:lstStyle/>
          <a:p>
            <a:pPr marL="0" indent="0">
              <a:buNone/>
            </a:pPr>
            <a:br>
              <a:rPr lang="en-US" sz="1600" dirty="0"/>
            </a:br>
            <a:endParaRPr lang="en-US" sz="1600" dirty="0"/>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BBC5F87A-7D79-2748-8FC3-ED1DCFBCB44E}"/>
              </a:ext>
            </a:extLst>
          </p:cNvPr>
          <p:cNvSpPr txBox="1"/>
          <p:nvPr/>
        </p:nvSpPr>
        <p:spPr>
          <a:xfrm>
            <a:off x="755576" y="6534219"/>
            <a:ext cx="7640938"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https://www.youtube.com/watch?v=n6Pwg1qax_E&amp;list=PL5Q2soXY2Zi_7UBNmC9B8Yr5JSwTG9yH4&amp;index=4</a:t>
            </a:r>
            <a:r>
              <a:rPr kumimoji="0" lang="en-US" sz="1200" b="0" i="0" u="none" strike="noStrike" kern="1200" cap="none" spc="0" normalizeH="0" baseline="0" noProof="0" dirty="0">
                <a:ln>
                  <a:noFill/>
                </a:ln>
                <a:solidFill>
                  <a:srgbClr val="0432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04380BC8-733F-0B4F-B4D8-051CFB4C5038}"/>
              </a:ext>
            </a:extLst>
          </p:cNvPr>
          <p:cNvPicPr>
            <a:picLocks noChangeAspect="1"/>
          </p:cNvPicPr>
          <p:nvPr/>
        </p:nvPicPr>
        <p:blipFill>
          <a:blip r:embed="rId3"/>
          <a:stretch>
            <a:fillRect/>
          </a:stretch>
        </p:blipFill>
        <p:spPr>
          <a:xfrm>
            <a:off x="586780" y="928971"/>
            <a:ext cx="7848872" cy="5497264"/>
          </a:xfrm>
          <a:prstGeom prst="rect">
            <a:avLst/>
          </a:prstGeom>
        </p:spPr>
      </p:pic>
    </p:spTree>
    <p:extLst>
      <p:ext uri="{BB962C8B-B14F-4D97-AF65-F5344CB8AC3E}">
        <p14:creationId xmlns:p14="http://schemas.microsoft.com/office/powerpoint/2010/main" val="1590837180"/>
      </p:ext>
    </p:extLst>
  </p:cSld>
  <p:clrMapOvr>
    <a:masterClrMapping/>
  </p:clrMapOvr>
  <p:transition/>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
          <p:cNvSpPr>
            <a:spLocks/>
          </p:cNvSpPr>
          <p:nvPr/>
        </p:nvSpPr>
        <p:spPr bwMode="auto">
          <a:xfrm>
            <a:off x="412750" y="1295400"/>
            <a:ext cx="5740400" cy="3949700"/>
          </a:xfrm>
          <a:prstGeom prst="rect">
            <a:avLst/>
          </a:prstGeom>
          <a:solidFill>
            <a:srgbClr val="E6E6E6"/>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0" name="Line 2"/>
          <p:cNvSpPr>
            <a:spLocks noChangeShapeType="1"/>
          </p:cNvSpPr>
          <p:nvPr/>
        </p:nvSpPr>
        <p:spPr bwMode="auto">
          <a:xfrm>
            <a:off x="3289300" y="4584704"/>
            <a:ext cx="0" cy="881857"/>
          </a:xfrm>
          <a:prstGeom prst="line">
            <a:avLst/>
          </a:prstGeom>
          <a:noFill/>
          <a:ln w="889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1" name="Rectangle 3"/>
          <p:cNvSpPr>
            <a:spLocks noGrp="1" noChangeArrowheads="1"/>
          </p:cNvSpPr>
          <p:nvPr>
            <p:ph type="title"/>
          </p:nvPr>
        </p:nvSpPr>
        <p:spPr>
          <a:xfrm>
            <a:off x="419100" y="196850"/>
            <a:ext cx="8724900" cy="558800"/>
          </a:xfrm>
          <a:ln/>
        </p:spPr>
        <p:txBody>
          <a:bodyPr/>
          <a:lstStyle/>
          <a:p>
            <a:r>
              <a:rPr lang="en-US" sz="4400" dirty="0">
                <a:solidFill>
                  <a:srgbClr val="1A5712"/>
                </a:solidFill>
                <a:latin typeface="Garamond"/>
                <a:cs typeface="Garamond"/>
              </a:rPr>
              <a:t>Mindset: Memory as an Accelerator</a:t>
            </a:r>
          </a:p>
        </p:txBody>
      </p:sp>
      <p:sp>
        <p:nvSpPr>
          <p:cNvPr id="22532" name="Rectangle 4"/>
          <p:cNvSpPr>
            <a:spLocks/>
          </p:cNvSpPr>
          <p:nvPr/>
        </p:nvSpPr>
        <p:spPr bwMode="auto">
          <a:xfrm>
            <a:off x="692150" y="16002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3" name="Rectangle 5"/>
          <p:cNvSpPr>
            <a:spLocks/>
          </p:cNvSpPr>
          <p:nvPr/>
        </p:nvSpPr>
        <p:spPr bwMode="auto">
          <a:xfrm>
            <a:off x="1062323" y="18245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4" name="Rectangle 6"/>
          <p:cNvSpPr>
            <a:spLocks/>
          </p:cNvSpPr>
          <p:nvPr/>
        </p:nvSpPr>
        <p:spPr bwMode="auto">
          <a:xfrm>
            <a:off x="1924050" y="16002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5" name="Rectangle 7"/>
          <p:cNvSpPr>
            <a:spLocks/>
          </p:cNvSpPr>
          <p:nvPr/>
        </p:nvSpPr>
        <p:spPr bwMode="auto">
          <a:xfrm>
            <a:off x="2296604" y="18245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6" name="Rectangle 8"/>
          <p:cNvSpPr>
            <a:spLocks/>
          </p:cNvSpPr>
          <p:nvPr/>
        </p:nvSpPr>
        <p:spPr bwMode="auto">
          <a:xfrm>
            <a:off x="692150" y="26670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7" name="Rectangle 9"/>
          <p:cNvSpPr>
            <a:spLocks/>
          </p:cNvSpPr>
          <p:nvPr/>
        </p:nvSpPr>
        <p:spPr bwMode="auto">
          <a:xfrm>
            <a:off x="1064704" y="28913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8" name="Rectangle 10"/>
          <p:cNvSpPr>
            <a:spLocks/>
          </p:cNvSpPr>
          <p:nvPr/>
        </p:nvSpPr>
        <p:spPr bwMode="auto">
          <a:xfrm>
            <a:off x="1924050" y="26670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9" name="Rectangle 11"/>
          <p:cNvSpPr>
            <a:spLocks/>
          </p:cNvSpPr>
          <p:nvPr/>
        </p:nvSpPr>
        <p:spPr bwMode="auto">
          <a:xfrm>
            <a:off x="2296604" y="28913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0" name="Rectangle 12"/>
          <p:cNvSpPr>
            <a:spLocks/>
          </p:cNvSpPr>
          <p:nvPr/>
        </p:nvSpPr>
        <p:spPr bwMode="auto">
          <a:xfrm>
            <a:off x="3155950" y="161290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1" name="Rectangle 13"/>
          <p:cNvSpPr>
            <a:spLocks/>
          </p:cNvSpPr>
          <p:nvPr/>
        </p:nvSpPr>
        <p:spPr bwMode="auto">
          <a:xfrm>
            <a:off x="3172966" y="1734751"/>
            <a:ext cx="548590"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mini-CPU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2" name="Rectangle 14"/>
          <p:cNvSpPr>
            <a:spLocks/>
          </p:cNvSpPr>
          <p:nvPr/>
        </p:nvSpPr>
        <p:spPr bwMode="auto">
          <a:xfrm>
            <a:off x="3155950" y="226695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3" name="Rectangle 15"/>
          <p:cNvSpPr>
            <a:spLocks/>
          </p:cNvSpPr>
          <p:nvPr/>
        </p:nvSpPr>
        <p:spPr bwMode="auto">
          <a:xfrm>
            <a:off x="3313402" y="2379668"/>
            <a:ext cx="269304" cy="3016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video</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4" name="Rectangle 16"/>
          <p:cNvSpPr>
            <a:spLocks/>
          </p:cNvSpPr>
          <p:nvPr/>
        </p:nvSpPr>
        <p:spPr bwMode="auto">
          <a:xfrm>
            <a:off x="4025900" y="166370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5" name="Rectangle 17"/>
          <p:cNvSpPr>
            <a:spLocks/>
          </p:cNvSpPr>
          <p:nvPr/>
        </p:nvSpPr>
        <p:spPr bwMode="auto">
          <a:xfrm>
            <a:off x="4053619" y="1762943"/>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6" name="Rectangle 18"/>
          <p:cNvSpPr>
            <a:spLocks/>
          </p:cNvSpPr>
          <p:nvPr/>
        </p:nvSpPr>
        <p:spPr bwMode="auto">
          <a:xfrm>
            <a:off x="4984750" y="167005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7" name="Rectangle 19"/>
          <p:cNvSpPr>
            <a:spLocks/>
          </p:cNvSpPr>
          <p:nvPr/>
        </p:nvSpPr>
        <p:spPr bwMode="auto">
          <a:xfrm>
            <a:off x="5010087" y="177246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8" name="Rectangle 20"/>
          <p:cNvSpPr>
            <a:spLocks/>
          </p:cNvSpPr>
          <p:nvPr/>
        </p:nvSpPr>
        <p:spPr bwMode="auto">
          <a:xfrm>
            <a:off x="4025900" y="264160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9" name="Rectangle 21"/>
          <p:cNvSpPr>
            <a:spLocks/>
          </p:cNvSpPr>
          <p:nvPr/>
        </p:nvSpPr>
        <p:spPr bwMode="auto">
          <a:xfrm>
            <a:off x="4051237" y="274401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50" name="Rectangle 22"/>
          <p:cNvSpPr>
            <a:spLocks/>
          </p:cNvSpPr>
          <p:nvPr/>
        </p:nvSpPr>
        <p:spPr bwMode="auto">
          <a:xfrm>
            <a:off x="4984750" y="264795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1" name="Rectangle 23"/>
          <p:cNvSpPr>
            <a:spLocks/>
          </p:cNvSpPr>
          <p:nvPr/>
        </p:nvSpPr>
        <p:spPr bwMode="auto">
          <a:xfrm>
            <a:off x="5010087" y="275036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52" name="Rectangle 24"/>
          <p:cNvSpPr>
            <a:spLocks/>
          </p:cNvSpPr>
          <p:nvPr/>
        </p:nvSpPr>
        <p:spPr bwMode="auto">
          <a:xfrm>
            <a:off x="3930650" y="1593850"/>
            <a:ext cx="1981200" cy="1879600"/>
          </a:xfrm>
          <a:prstGeom prst="rect">
            <a:avLst/>
          </a:prstGeom>
          <a:noFill/>
          <a:ln w="25400" cap="flat">
            <a:solidFill>
              <a:schemeClr val="tx1"/>
            </a:solidFill>
            <a:prstDash val="sysDot"/>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3" name="Rectangle 25"/>
          <p:cNvSpPr>
            <a:spLocks/>
          </p:cNvSpPr>
          <p:nvPr/>
        </p:nvSpPr>
        <p:spPr bwMode="auto">
          <a:xfrm>
            <a:off x="692150" y="3733800"/>
            <a:ext cx="5207000" cy="850900"/>
          </a:xfrm>
          <a:prstGeom prst="rect">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4" name="Rectangle 26"/>
          <p:cNvSpPr>
            <a:spLocks/>
          </p:cNvSpPr>
          <p:nvPr/>
        </p:nvSpPr>
        <p:spPr bwMode="auto">
          <a:xfrm>
            <a:off x="3188665" y="4107461"/>
            <a:ext cx="211597" cy="20518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LLC</a:t>
            </a:r>
          </a:p>
        </p:txBody>
      </p:sp>
      <p:sp>
        <p:nvSpPr>
          <p:cNvPr id="22555" name="Rectangle 27"/>
          <p:cNvSpPr>
            <a:spLocks/>
          </p:cNvSpPr>
          <p:nvPr/>
        </p:nvSpPr>
        <p:spPr bwMode="auto">
          <a:xfrm>
            <a:off x="2444750" y="4686300"/>
            <a:ext cx="1695450" cy="444500"/>
          </a:xfrm>
          <a:prstGeom prst="rect">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6" name="Rectangle 28"/>
          <p:cNvSpPr>
            <a:spLocks/>
          </p:cNvSpPr>
          <p:nvPr/>
        </p:nvSpPr>
        <p:spPr bwMode="auto">
          <a:xfrm>
            <a:off x="2702571" y="4825008"/>
            <a:ext cx="1179810"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 Controller</a:t>
            </a:r>
          </a:p>
        </p:txBody>
      </p:sp>
      <p:sp>
        <p:nvSpPr>
          <p:cNvPr id="22557" name="Rectangle 29"/>
          <p:cNvSpPr>
            <a:spLocks/>
          </p:cNvSpPr>
          <p:nvPr/>
        </p:nvSpPr>
        <p:spPr bwMode="auto">
          <a:xfrm>
            <a:off x="6965950" y="4565650"/>
            <a:ext cx="1695450" cy="5842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8" name="Rectangle 30"/>
          <p:cNvSpPr>
            <a:spLocks/>
          </p:cNvSpPr>
          <p:nvPr/>
        </p:nvSpPr>
        <p:spPr bwMode="auto">
          <a:xfrm>
            <a:off x="7005762" y="4602304"/>
            <a:ext cx="1615827" cy="56169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Specialized</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compute-capability</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in memory</a:t>
            </a:r>
          </a:p>
        </p:txBody>
      </p:sp>
      <p:sp>
        <p:nvSpPr>
          <p:cNvPr id="22559" name="Rectangle 31"/>
          <p:cNvSpPr>
            <a:spLocks/>
          </p:cNvSpPr>
          <p:nvPr/>
        </p:nvSpPr>
        <p:spPr bwMode="auto">
          <a:xfrm>
            <a:off x="6654800" y="1276350"/>
            <a:ext cx="2324100" cy="3949700"/>
          </a:xfrm>
          <a:prstGeom prst="rect">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0" name="Rectangle 32"/>
          <p:cNvSpPr>
            <a:spLocks/>
          </p:cNvSpPr>
          <p:nvPr/>
        </p:nvSpPr>
        <p:spPr bwMode="auto">
          <a:xfrm>
            <a:off x="7542787" y="2989858"/>
            <a:ext cx="538609"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a:t>
            </a:r>
          </a:p>
        </p:txBody>
      </p:sp>
      <p:sp>
        <p:nvSpPr>
          <p:cNvPr id="22561" name="Rectangle 33"/>
          <p:cNvSpPr>
            <a:spLocks/>
          </p:cNvSpPr>
          <p:nvPr/>
        </p:nvSpPr>
        <p:spPr bwMode="auto">
          <a:xfrm>
            <a:off x="6718300" y="1339850"/>
            <a:ext cx="2184400" cy="3136900"/>
          </a:xfrm>
          <a:prstGeom prst="rect">
            <a:avLst/>
          </a:prstGeom>
          <a:noFill/>
          <a:ln w="25400" cap="flat">
            <a:solidFill>
              <a:schemeClr val="tx1"/>
            </a:solidFill>
            <a:prstDash val="sysDot"/>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2" name="Rectangle 34"/>
          <p:cNvSpPr>
            <a:spLocks/>
          </p:cNvSpPr>
          <p:nvPr/>
        </p:nvSpPr>
        <p:spPr bwMode="auto">
          <a:xfrm>
            <a:off x="3149600" y="292100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3" name="Rectangle 35"/>
          <p:cNvSpPr>
            <a:spLocks/>
          </p:cNvSpPr>
          <p:nvPr/>
        </p:nvSpPr>
        <p:spPr bwMode="auto">
          <a:xfrm>
            <a:off x="3245710" y="3033718"/>
            <a:ext cx="397545" cy="3016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imaging</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64" name="Rectangle 36"/>
          <p:cNvSpPr>
            <a:spLocks/>
          </p:cNvSpPr>
          <p:nvPr/>
        </p:nvSpPr>
        <p:spPr bwMode="auto">
          <a:xfrm>
            <a:off x="4311318" y="5523508"/>
            <a:ext cx="807913"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 Bus</a:t>
            </a:r>
          </a:p>
        </p:txBody>
      </p:sp>
      <p:sp>
        <p:nvSpPr>
          <p:cNvPr id="22565" name="Line 37"/>
          <p:cNvSpPr>
            <a:spLocks noChangeShapeType="1"/>
          </p:cNvSpPr>
          <p:nvPr/>
        </p:nvSpPr>
        <p:spPr bwMode="auto">
          <a:xfrm rot="10800000" flipH="1">
            <a:off x="416722" y="5460207"/>
            <a:ext cx="8562181" cy="0"/>
          </a:xfrm>
          <a:prstGeom prst="line">
            <a:avLst/>
          </a:prstGeom>
          <a:noFill/>
          <a:ln w="1016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6" name="Line 38"/>
          <p:cNvSpPr>
            <a:spLocks noChangeShapeType="1"/>
          </p:cNvSpPr>
          <p:nvPr/>
        </p:nvSpPr>
        <p:spPr bwMode="auto">
          <a:xfrm>
            <a:off x="7816850" y="5226848"/>
            <a:ext cx="0" cy="239713"/>
          </a:xfrm>
          <a:prstGeom prst="line">
            <a:avLst/>
          </a:prstGeom>
          <a:noFill/>
          <a:ln w="889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44" name="Rounded Rectangle 43"/>
          <p:cNvSpPr>
            <a:spLocks noChangeArrowheads="1"/>
          </p:cNvSpPr>
          <p:nvPr/>
        </p:nvSpPr>
        <p:spPr bwMode="auto">
          <a:xfrm rot="5400000">
            <a:off x="6712425" y="3890443"/>
            <a:ext cx="2133601" cy="2286000"/>
          </a:xfrm>
          <a:prstGeom prst="roundRect">
            <a:avLst>
              <a:gd name="adj" fmla="val 16667"/>
            </a:avLst>
          </a:prstGeom>
          <a:noFill/>
          <a:ln w="114300">
            <a:solidFill>
              <a:srgbClr val="FF0000"/>
            </a:solidFill>
            <a:round/>
            <a:headEnd/>
            <a:tailEnd/>
          </a:ln>
          <a:extLst>
            <a:ext uri="{909E8E84-426E-40dd-AFC4-6F175D3DCCD1}">
              <a14:hiddenFill xmlns:a14="http://schemas.microsoft.com/office/drawing/2010/main" xmlns="">
                <a:solidFill>
                  <a:srgbClr val="FFFFFF"/>
                </a:solidFill>
              </a14:hiddenFill>
            </a:ext>
          </a:extLst>
        </p:spPr>
        <p:txBody>
          <a:bodyPr lIns="91440" tIns="45720" rIns="91440" bIns="4572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42" name="TextBox 41"/>
          <p:cNvSpPr txBox="1"/>
          <p:nvPr/>
        </p:nvSpPr>
        <p:spPr>
          <a:xfrm>
            <a:off x="561526" y="6279703"/>
            <a:ext cx="7466858"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srgbClr val="FF0000"/>
                </a:solidFill>
                <a:effectLst/>
                <a:uLnTx/>
                <a:uFillTx/>
                <a:latin typeface="Tahoma"/>
                <a:ea typeface="ヒラギノ角ゴ ProN W6"/>
                <a:cs typeface="Tahoma"/>
              </a:rPr>
              <a:t>Memory similar to a “conventional” accelerator</a:t>
            </a:r>
          </a:p>
        </p:txBody>
      </p:sp>
    </p:spTree>
    <p:extLst>
      <p:ext uri="{BB962C8B-B14F-4D97-AF65-F5344CB8AC3E}">
        <p14:creationId xmlns:p14="http://schemas.microsoft.com/office/powerpoint/2010/main" val="32137424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animBg="1"/>
    </p:bld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(Truly) In-Memory Computation	</a:t>
            </a:r>
          </a:p>
        </p:txBody>
      </p:sp>
      <p:sp>
        <p:nvSpPr>
          <p:cNvPr id="3" name="Content Placeholder 2"/>
          <p:cNvSpPr>
            <a:spLocks noGrp="1"/>
          </p:cNvSpPr>
          <p:nvPr>
            <p:ph idx="1"/>
          </p:nvPr>
        </p:nvSpPr>
        <p:spPr>
          <a:xfrm>
            <a:off x="228600" y="997527"/>
            <a:ext cx="8807896" cy="5193723"/>
          </a:xfrm>
        </p:spPr>
        <p:txBody>
          <a:bodyPr/>
          <a:lstStyle/>
          <a:p>
            <a:r>
              <a:rPr lang="en-US" dirty="0"/>
              <a:t>We can support </a:t>
            </a:r>
            <a:r>
              <a:rPr lang="en-US" dirty="0">
                <a:solidFill>
                  <a:srgbClr val="0000FF"/>
                </a:solidFill>
              </a:rPr>
              <a:t>in-DRAM AND, OR, NOT, MAJ</a:t>
            </a:r>
          </a:p>
          <a:p>
            <a:r>
              <a:rPr lang="en-US" dirty="0"/>
              <a:t>At low cost</a:t>
            </a:r>
          </a:p>
          <a:p>
            <a:r>
              <a:rPr lang="en-US" dirty="0">
                <a:solidFill>
                  <a:srgbClr val="0000FF"/>
                </a:solidFill>
              </a:rPr>
              <a:t>Using analog computation capability of DRAM</a:t>
            </a:r>
          </a:p>
          <a:p>
            <a:pPr lvl="1"/>
            <a:r>
              <a:rPr lang="en-US" dirty="0">
                <a:solidFill>
                  <a:srgbClr val="0000FF"/>
                </a:solidFill>
              </a:rPr>
              <a:t>Idea: activating multiple rows performs computation</a:t>
            </a:r>
          </a:p>
          <a:p>
            <a:r>
              <a:rPr lang="en-US" dirty="0">
                <a:solidFill>
                  <a:srgbClr val="FF0000"/>
                </a:solidFill>
              </a:rPr>
              <a:t>30-60X performance and energy improvement</a:t>
            </a:r>
          </a:p>
          <a:p>
            <a:pPr lvl="1"/>
            <a:r>
              <a:rPr lang="en-US" sz="2000" dirty="0"/>
              <a:t>Seshadri+, “</a:t>
            </a:r>
            <a:r>
              <a:rPr lang="en-US" sz="2000" dirty="0">
                <a:solidFill>
                  <a:schemeClr val="tx2">
                    <a:lumMod val="75000"/>
                  </a:schemeClr>
                </a:solidFill>
              </a:rPr>
              <a:t>Ambit: In-Memory Accelerator for Bulk Bitwise Operations Using Commodity DRAM Technology</a:t>
            </a:r>
            <a:r>
              <a:rPr lang="en-US" sz="2000" dirty="0"/>
              <a:t>,” MICRO 2017.</a:t>
            </a:r>
          </a:p>
          <a:p>
            <a:endParaRPr lang="en-US" dirty="0"/>
          </a:p>
          <a:p>
            <a:endParaRPr lang="en-US" dirty="0"/>
          </a:p>
          <a:p>
            <a:r>
              <a:rPr lang="en-US" dirty="0">
                <a:solidFill>
                  <a:srgbClr val="0000FF"/>
                </a:solidFill>
              </a:rPr>
              <a:t>New memory technologies </a:t>
            </a:r>
            <a:r>
              <a:rPr lang="en-US" dirty="0"/>
              <a:t>enable even more opportunities</a:t>
            </a:r>
          </a:p>
          <a:p>
            <a:pPr lvl="1"/>
            <a:r>
              <a:rPr lang="en-US" dirty="0"/>
              <a:t>Memristors, resistive RAM, phase change </a:t>
            </a:r>
            <a:r>
              <a:rPr lang="en-US" dirty="0" err="1"/>
              <a:t>mem</a:t>
            </a:r>
            <a:r>
              <a:rPr lang="en-US" dirty="0"/>
              <a:t>, STT-MRAM, </a:t>
            </a:r>
            <a:r>
              <a:rPr lang="is-IS" dirty="0"/>
              <a:t>…</a:t>
            </a:r>
            <a:endParaRPr lang="en-US" dirty="0"/>
          </a:p>
          <a:p>
            <a:pPr lvl="1"/>
            <a:r>
              <a:rPr lang="en-US" dirty="0"/>
              <a:t>Can operate on data </a:t>
            </a:r>
            <a:r>
              <a:rPr lang="en-US" dirty="0">
                <a:solidFill>
                  <a:srgbClr val="FF0000"/>
                </a:solidFill>
              </a:rPr>
              <a:t>with minimal movement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126</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153320893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800" dirty="0"/>
              <a:t>In-DRAM AND/OR: Triple Row Activation</a:t>
            </a:r>
          </a:p>
        </p:txBody>
      </p:sp>
      <p:sp>
        <p:nvSpPr>
          <p:cNvPr id="3" name="Content Placeholder 2"/>
          <p:cNvSpPr>
            <a:spLocks noGrp="1"/>
          </p:cNvSpPr>
          <p:nvPr>
            <p:ph idx="1"/>
          </p:nvPr>
        </p:nvSpPr>
        <p:spPr>
          <a:xfrm>
            <a:off x="228600" y="1056928"/>
            <a:ext cx="8610600" cy="4876800"/>
          </a:xfrm>
        </p:spPr>
        <p:txBody>
          <a:bodyPr/>
          <a:lstStyle/>
          <a:p>
            <a:endParaRPr lang="en-US"/>
          </a:p>
        </p:txBody>
      </p:sp>
      <p:sp>
        <p:nvSpPr>
          <p:cNvPr id="4" name="Slide Number Placeholder 3"/>
          <p:cNvSpPr>
            <a:spLocks noGrp="1"/>
          </p:cNvSpPr>
          <p:nvPr>
            <p:ph type="sldNum" sz="quarter" idx="11"/>
          </p:nvPr>
        </p:nvSpPr>
        <p:spPr>
          <a:xfrm>
            <a:off x="6804248" y="6356176"/>
            <a:ext cx="2133600" cy="4572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127</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mn-ea"/>
              <a:cs typeface="+mn-cs"/>
            </a:endParaRPr>
          </a:p>
        </p:txBody>
      </p:sp>
      <p:sp>
        <p:nvSpPr>
          <p:cNvPr id="71" name="Rectangle 70"/>
          <p:cNvSpPr/>
          <p:nvPr/>
        </p:nvSpPr>
        <p:spPr>
          <a:xfrm>
            <a:off x="1384300" y="3190528"/>
            <a:ext cx="387178" cy="68580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72" name="Rectangle 71"/>
          <p:cNvSpPr/>
          <p:nvPr/>
        </p:nvSpPr>
        <p:spPr>
          <a:xfrm>
            <a:off x="1371600" y="3476178"/>
            <a:ext cx="387178" cy="40015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73" name="Rectangle 72"/>
          <p:cNvSpPr/>
          <p:nvPr/>
        </p:nvSpPr>
        <p:spPr>
          <a:xfrm>
            <a:off x="1387613" y="2134614"/>
            <a:ext cx="387178" cy="68580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74" name="Rectangle 73"/>
          <p:cNvSpPr/>
          <p:nvPr/>
        </p:nvSpPr>
        <p:spPr>
          <a:xfrm>
            <a:off x="1390386" y="2420264"/>
            <a:ext cx="387178" cy="40015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nvGrpSpPr>
          <p:cNvPr id="75" name="Group 74"/>
          <p:cNvGrpSpPr/>
          <p:nvPr/>
        </p:nvGrpSpPr>
        <p:grpSpPr>
          <a:xfrm>
            <a:off x="1752600" y="1133128"/>
            <a:ext cx="3064024" cy="4958665"/>
            <a:chOff x="1828800" y="-857925"/>
            <a:chExt cx="4182533" cy="6768806"/>
          </a:xfrm>
        </p:grpSpPr>
        <p:grpSp>
          <p:nvGrpSpPr>
            <p:cNvPr id="76" name="Group 75"/>
            <p:cNvGrpSpPr/>
            <p:nvPr/>
          </p:nvGrpSpPr>
          <p:grpSpPr>
            <a:xfrm>
              <a:off x="3039533" y="3479094"/>
              <a:ext cx="2971800" cy="1119011"/>
              <a:chOff x="2667000" y="3041650"/>
              <a:chExt cx="2057400" cy="774700"/>
            </a:xfrm>
          </p:grpSpPr>
          <p:grpSp>
            <p:nvGrpSpPr>
              <p:cNvPr id="82" name="Group 81"/>
              <p:cNvGrpSpPr/>
              <p:nvPr/>
            </p:nvGrpSpPr>
            <p:grpSpPr>
              <a:xfrm>
                <a:off x="2667000" y="3048000"/>
                <a:ext cx="609600" cy="762000"/>
                <a:chOff x="2819400" y="3048000"/>
                <a:chExt cx="609600" cy="762000"/>
              </a:xfrm>
            </p:grpSpPr>
            <p:sp>
              <p:nvSpPr>
                <p:cNvPr id="88" name="Isosceles Triangle 87"/>
                <p:cNvSpPr/>
                <p:nvPr/>
              </p:nvSpPr>
              <p:spPr>
                <a:xfrm>
                  <a:off x="2819400" y="3124200"/>
                  <a:ext cx="609600" cy="685800"/>
                </a:xfrm>
                <a:prstGeom prst="triangl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89" name="Oval 88"/>
                <p:cNvSpPr/>
                <p:nvPr/>
              </p:nvSpPr>
              <p:spPr>
                <a:xfrm>
                  <a:off x="3048000" y="3048000"/>
                  <a:ext cx="152400" cy="152400"/>
                </a:xfrm>
                <a:prstGeom prst="ellips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grpSp>
            <p:nvGrpSpPr>
              <p:cNvPr id="83" name="Group 82"/>
              <p:cNvGrpSpPr/>
              <p:nvPr/>
            </p:nvGrpSpPr>
            <p:grpSpPr>
              <a:xfrm rot="10800000">
                <a:off x="4114800" y="3048000"/>
                <a:ext cx="609600" cy="762000"/>
                <a:chOff x="2819400" y="3048000"/>
                <a:chExt cx="609600" cy="762000"/>
              </a:xfrm>
            </p:grpSpPr>
            <p:sp>
              <p:nvSpPr>
                <p:cNvPr id="86" name="Isosceles Triangle 85"/>
                <p:cNvSpPr/>
                <p:nvPr/>
              </p:nvSpPr>
              <p:spPr>
                <a:xfrm>
                  <a:off x="2819400" y="3124200"/>
                  <a:ext cx="609600" cy="685800"/>
                </a:xfrm>
                <a:prstGeom prst="triangl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87" name="Oval 86"/>
                <p:cNvSpPr/>
                <p:nvPr/>
              </p:nvSpPr>
              <p:spPr>
                <a:xfrm>
                  <a:off x="3048000" y="3048000"/>
                  <a:ext cx="152400" cy="152400"/>
                </a:xfrm>
                <a:prstGeom prst="ellipse">
                  <a:avLst/>
                </a:prstGeom>
                <a:solidFill>
                  <a:srgbClr val="E8E595">
                    <a:lumMod val="50000"/>
                  </a:srgbClr>
                </a:solidFill>
                <a:ln w="3175" cap="flat" cmpd="sng" algn="ctr">
                  <a:solidFill>
                    <a:sysClr val="windowText" lastClr="000000">
                      <a:lumMod val="85000"/>
                      <a:lumOff val="1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cxnSp>
            <p:nvCxnSpPr>
              <p:cNvPr id="84" name="Elbow Connector 83"/>
              <p:cNvCxnSpPr>
                <a:stCxn id="86" idx="3"/>
                <a:endCxn id="89" idx="0"/>
              </p:cNvCxnSpPr>
              <p:nvPr/>
            </p:nvCxnSpPr>
            <p:spPr>
              <a:xfrm rot="16200000" flipV="1">
                <a:off x="3695700" y="2324100"/>
                <a:ext cx="12700" cy="1447800"/>
              </a:xfrm>
              <a:prstGeom prst="bentConnector3">
                <a:avLst>
                  <a:gd name="adj1" fmla="val 4135134"/>
                </a:avLst>
              </a:prstGeom>
              <a:noFill/>
              <a:ln w="19050" cap="flat" cmpd="sng" algn="ctr">
                <a:solidFill>
                  <a:sysClr val="windowText" lastClr="000000">
                    <a:lumMod val="65000"/>
                    <a:lumOff val="35000"/>
                  </a:sysClr>
                </a:solidFill>
                <a:prstDash val="solid"/>
                <a:headEnd type="none" w="med" len="med"/>
                <a:tailEnd type="none" w="med" len="med"/>
              </a:ln>
              <a:effectLst/>
            </p:spPr>
          </p:cxnSp>
          <p:cxnSp>
            <p:nvCxnSpPr>
              <p:cNvPr id="85" name="Elbow Connector 84"/>
              <p:cNvCxnSpPr>
                <a:stCxn id="87" idx="0"/>
                <a:endCxn id="88" idx="3"/>
              </p:cNvCxnSpPr>
              <p:nvPr/>
            </p:nvCxnSpPr>
            <p:spPr>
              <a:xfrm rot="5400000">
                <a:off x="3695700" y="3086100"/>
                <a:ext cx="12700" cy="1447800"/>
              </a:xfrm>
              <a:prstGeom prst="bentConnector3">
                <a:avLst>
                  <a:gd name="adj1" fmla="val 4427024"/>
                </a:avLst>
              </a:prstGeom>
              <a:noFill/>
              <a:ln w="19050" cap="flat" cmpd="sng" algn="ctr">
                <a:solidFill>
                  <a:sysClr val="windowText" lastClr="000000">
                    <a:lumMod val="65000"/>
                    <a:lumOff val="35000"/>
                  </a:sysClr>
                </a:solidFill>
                <a:prstDash val="solid"/>
                <a:headEnd type="none" w="med" len="med"/>
                <a:tailEnd type="none" w="med" len="med"/>
              </a:ln>
              <a:effectLst/>
            </p:spPr>
          </p:cxnSp>
        </p:grpSp>
        <p:cxnSp>
          <p:nvCxnSpPr>
            <p:cNvPr id="77" name="Straight Connector 76"/>
            <p:cNvCxnSpPr>
              <a:endCxn id="88" idx="1"/>
            </p:cNvCxnSpPr>
            <p:nvPr/>
          </p:nvCxnSpPr>
          <p:spPr>
            <a:xfrm>
              <a:off x="1828800" y="4093633"/>
              <a:ext cx="1430867" cy="0"/>
            </a:xfrm>
            <a:prstGeom prst="line">
              <a:avLst/>
            </a:prstGeom>
            <a:noFill/>
            <a:ln w="38100" cap="flat" cmpd="sng" algn="ctr">
              <a:solidFill>
                <a:srgbClr val="C4442A"/>
              </a:solidFill>
              <a:prstDash val="solid"/>
              <a:headEnd type="none" w="med" len="med"/>
              <a:tailEnd type="none" w="med" len="med"/>
            </a:ln>
            <a:effectLst/>
          </p:spPr>
        </p:cxnSp>
        <p:cxnSp>
          <p:nvCxnSpPr>
            <p:cNvPr id="78" name="Straight Connector 77"/>
            <p:cNvCxnSpPr/>
            <p:nvPr/>
          </p:nvCxnSpPr>
          <p:spPr>
            <a:xfrm>
              <a:off x="2544233" y="4093633"/>
              <a:ext cx="0" cy="935567"/>
            </a:xfrm>
            <a:prstGeom prst="line">
              <a:avLst/>
            </a:prstGeom>
            <a:noFill/>
            <a:ln w="38100" cap="flat" cmpd="sng" algn="ctr">
              <a:solidFill>
                <a:srgbClr val="C4442A"/>
              </a:solidFill>
              <a:prstDash val="solid"/>
              <a:headEnd type="none" w="med" len="med"/>
              <a:tailEnd type="none" w="med" len="med"/>
            </a:ln>
            <a:effectLst/>
          </p:spPr>
        </p:cxnSp>
        <p:cxnSp>
          <p:nvCxnSpPr>
            <p:cNvPr id="79" name="Elbow Connector 78"/>
            <p:cNvCxnSpPr>
              <a:endCxn id="86" idx="5"/>
            </p:cNvCxnSpPr>
            <p:nvPr/>
          </p:nvCxnSpPr>
          <p:spPr>
            <a:xfrm flipV="1">
              <a:off x="2544233" y="3983567"/>
              <a:ext cx="2806700" cy="1045633"/>
            </a:xfrm>
            <a:prstGeom prst="bentConnector3">
              <a:avLst>
                <a:gd name="adj1" fmla="val 67170"/>
              </a:avLst>
            </a:prstGeom>
            <a:noFill/>
            <a:ln w="38100" cap="flat" cmpd="sng" algn="ctr">
              <a:solidFill>
                <a:srgbClr val="C4442A"/>
              </a:solidFill>
              <a:prstDash val="solid"/>
              <a:headEnd type="none" w="med" len="med"/>
              <a:tailEnd type="none" w="med" len="med"/>
            </a:ln>
            <a:effectLst/>
          </p:spPr>
        </p:cxnSp>
        <p:cxnSp>
          <p:nvCxnSpPr>
            <p:cNvPr id="80" name="Straight Connector 79"/>
            <p:cNvCxnSpPr/>
            <p:nvPr/>
          </p:nvCxnSpPr>
          <p:spPr>
            <a:xfrm flipV="1">
              <a:off x="4525433" y="-857925"/>
              <a:ext cx="0" cy="3588327"/>
            </a:xfrm>
            <a:prstGeom prst="line">
              <a:avLst/>
            </a:prstGeom>
            <a:noFill/>
            <a:ln w="38100" cap="flat" cmpd="sng" algn="ctr">
              <a:solidFill>
                <a:sysClr val="windowText" lastClr="000000">
                  <a:lumMod val="65000"/>
                  <a:lumOff val="35000"/>
                </a:sysClr>
              </a:solidFill>
              <a:prstDash val="solid"/>
              <a:headEnd type="none" w="med" len="med"/>
              <a:tailEnd type="none" w="med" len="med"/>
            </a:ln>
            <a:effectLst/>
          </p:spPr>
        </p:cxnSp>
        <p:cxnSp>
          <p:nvCxnSpPr>
            <p:cNvPr id="81" name="Straight Connector 80"/>
            <p:cNvCxnSpPr/>
            <p:nvPr/>
          </p:nvCxnSpPr>
          <p:spPr>
            <a:xfrm flipV="1">
              <a:off x="4525433" y="5398531"/>
              <a:ext cx="0" cy="512350"/>
            </a:xfrm>
            <a:prstGeom prst="line">
              <a:avLst/>
            </a:prstGeom>
            <a:noFill/>
            <a:ln w="38100" cap="flat" cmpd="sng" algn="ctr">
              <a:solidFill>
                <a:sysClr val="windowText" lastClr="000000">
                  <a:lumMod val="65000"/>
                  <a:lumOff val="35000"/>
                </a:sysClr>
              </a:solidFill>
              <a:prstDash val="solid"/>
              <a:headEnd type="none" w="med" len="med"/>
              <a:tailEnd type="none" w="med" len="med"/>
            </a:ln>
            <a:effectLst/>
          </p:spPr>
        </p:cxnSp>
      </p:grpSp>
      <p:sp>
        <p:nvSpPr>
          <p:cNvPr id="90" name="TextBox 89"/>
          <p:cNvSpPr txBox="1"/>
          <p:nvPr/>
        </p:nvSpPr>
        <p:spPr>
          <a:xfrm>
            <a:off x="3733800" y="5715308"/>
            <a:ext cx="103586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½V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p>
        </p:txBody>
      </p:sp>
      <p:sp>
        <p:nvSpPr>
          <p:cNvPr id="91" name="TextBox 90"/>
          <p:cNvSpPr txBox="1"/>
          <p:nvPr/>
        </p:nvSpPr>
        <p:spPr>
          <a:xfrm>
            <a:off x="3733800" y="980728"/>
            <a:ext cx="103586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½V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p>
        </p:txBody>
      </p:sp>
      <p:sp>
        <p:nvSpPr>
          <p:cNvPr id="92" name="TextBox 91"/>
          <p:cNvSpPr txBox="1"/>
          <p:nvPr/>
        </p:nvSpPr>
        <p:spPr>
          <a:xfrm>
            <a:off x="1106239" y="4485928"/>
            <a:ext cx="646361"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dis</a:t>
            </a:r>
          </a:p>
        </p:txBody>
      </p:sp>
      <p:grpSp>
        <p:nvGrpSpPr>
          <p:cNvPr id="93" name="Group 92"/>
          <p:cNvGrpSpPr/>
          <p:nvPr/>
        </p:nvGrpSpPr>
        <p:grpSpPr>
          <a:xfrm>
            <a:off x="762000" y="2134614"/>
            <a:ext cx="1546191" cy="834596"/>
            <a:chOff x="1425609" y="2590800"/>
            <a:chExt cx="1546191" cy="834596"/>
          </a:xfrm>
        </p:grpSpPr>
        <p:cxnSp>
          <p:nvCxnSpPr>
            <p:cNvPr id="94" name="Straight Connector 93"/>
            <p:cNvCxnSpPr/>
            <p:nvPr/>
          </p:nvCxnSpPr>
          <p:spPr>
            <a:xfrm>
              <a:off x="2051222"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95" name="Straight Connector 94"/>
            <p:cNvCxnSpPr/>
            <p:nvPr/>
          </p:nvCxnSpPr>
          <p:spPr>
            <a:xfrm>
              <a:off x="2438400"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96" name="Straight Connector 95"/>
            <p:cNvCxnSpPr/>
            <p:nvPr/>
          </p:nvCxnSpPr>
          <p:spPr>
            <a:xfrm>
              <a:off x="2438400" y="2933700"/>
              <a:ext cx="533400"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sp>
          <p:nvSpPr>
            <p:cNvPr id="97" name="Rectangle 96"/>
            <p:cNvSpPr/>
            <p:nvPr/>
          </p:nvSpPr>
          <p:spPr>
            <a:xfrm>
              <a:off x="1425609" y="3311096"/>
              <a:ext cx="125730" cy="114300"/>
            </a:xfrm>
            <a:prstGeom prst="rect">
              <a:avLst/>
            </a:prstGeom>
            <a:no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98" name="Elbow Connector 97"/>
            <p:cNvCxnSpPr>
              <a:endCxn id="97" idx="0"/>
            </p:cNvCxnSpPr>
            <p:nvPr/>
          </p:nvCxnSpPr>
          <p:spPr>
            <a:xfrm rot="10800000" flipV="1">
              <a:off x="1488474" y="2948630"/>
              <a:ext cx="562748" cy="362465"/>
            </a:xfrm>
            <a:prstGeom prst="bentConnector2">
              <a:avLst/>
            </a:prstGeom>
            <a:noFill/>
            <a:ln w="28575" cap="flat" cmpd="sng" algn="ctr">
              <a:solidFill>
                <a:sysClr val="windowText" lastClr="000000">
                  <a:lumMod val="65000"/>
                  <a:lumOff val="35000"/>
                </a:sysClr>
              </a:solidFill>
              <a:prstDash val="solid"/>
              <a:tailEnd type="arrow" w="lg" len="lg"/>
            </a:ln>
            <a:effectLst/>
          </p:spPr>
        </p:cxnSp>
      </p:grpSp>
      <p:cxnSp>
        <p:nvCxnSpPr>
          <p:cNvPr id="99" name="Straight Connector 98"/>
          <p:cNvCxnSpPr/>
          <p:nvPr/>
        </p:nvCxnSpPr>
        <p:spPr>
          <a:xfrm>
            <a:off x="2881451" y="2477514"/>
            <a:ext cx="853357"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00" name="Straight Arrow Connector 99"/>
          <p:cNvCxnSpPr>
            <a:stCxn id="101" idx="6"/>
            <a:endCxn id="102" idx="2"/>
          </p:cNvCxnSpPr>
          <p:nvPr/>
        </p:nvCxnSpPr>
        <p:spPr>
          <a:xfrm>
            <a:off x="2324300" y="2477514"/>
            <a:ext cx="533000" cy="0"/>
          </a:xfrm>
          <a:prstGeom prst="straightConnector1">
            <a:avLst/>
          </a:prstGeom>
          <a:noFill/>
          <a:ln w="38100" cap="flat" cmpd="sng" algn="ctr">
            <a:solidFill>
              <a:srgbClr val="C4442A"/>
            </a:solidFill>
            <a:prstDash val="solid"/>
            <a:tailEnd type="stealth" w="lg" len="lg"/>
          </a:ln>
          <a:effectLst/>
        </p:spPr>
      </p:cxnSp>
      <p:sp>
        <p:nvSpPr>
          <p:cNvPr id="101" name="Oval 100"/>
          <p:cNvSpPr/>
          <p:nvPr/>
        </p:nvSpPr>
        <p:spPr>
          <a:xfrm>
            <a:off x="2209800" y="2420264"/>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02" name="Oval 101"/>
          <p:cNvSpPr/>
          <p:nvPr/>
        </p:nvSpPr>
        <p:spPr>
          <a:xfrm>
            <a:off x="2857300" y="2420264"/>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03" name="Straight Arrow Connector 102"/>
          <p:cNvCxnSpPr/>
          <p:nvPr/>
        </p:nvCxnSpPr>
        <p:spPr>
          <a:xfrm flipV="1">
            <a:off x="2324188" y="2164370"/>
            <a:ext cx="433199" cy="283388"/>
          </a:xfrm>
          <a:prstGeom prst="straightConnector1">
            <a:avLst/>
          </a:prstGeom>
          <a:noFill/>
          <a:ln w="38100" cap="flat" cmpd="sng" algn="ctr">
            <a:solidFill>
              <a:srgbClr val="C4442A"/>
            </a:solidFill>
            <a:prstDash val="solid"/>
            <a:tailEnd type="stealth" w="lg" len="lg"/>
          </a:ln>
          <a:effectLst/>
        </p:spPr>
      </p:cxnSp>
      <p:sp>
        <p:nvSpPr>
          <p:cNvPr id="104" name="Rectangle 103"/>
          <p:cNvSpPr/>
          <p:nvPr/>
        </p:nvSpPr>
        <p:spPr>
          <a:xfrm>
            <a:off x="1387613" y="1133128"/>
            <a:ext cx="387178" cy="68580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05" name="Rectangle 104"/>
          <p:cNvSpPr/>
          <p:nvPr/>
        </p:nvSpPr>
        <p:spPr>
          <a:xfrm>
            <a:off x="1390386" y="1418778"/>
            <a:ext cx="387178" cy="400150"/>
          </a:xfrm>
          <a:prstGeom prst="rect">
            <a:avLst/>
          </a:prstGeom>
          <a:solidFill>
            <a:srgbClr val="40627C">
              <a:lumMod val="60000"/>
              <a:lumOff val="40000"/>
            </a:srgb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grpSp>
        <p:nvGrpSpPr>
          <p:cNvPr id="106" name="Group 105"/>
          <p:cNvGrpSpPr/>
          <p:nvPr/>
        </p:nvGrpSpPr>
        <p:grpSpPr>
          <a:xfrm>
            <a:off x="762000" y="1133128"/>
            <a:ext cx="1546191" cy="834596"/>
            <a:chOff x="1425609" y="2590800"/>
            <a:chExt cx="1546191" cy="834596"/>
          </a:xfrm>
        </p:grpSpPr>
        <p:cxnSp>
          <p:nvCxnSpPr>
            <p:cNvPr id="107" name="Straight Connector 106"/>
            <p:cNvCxnSpPr/>
            <p:nvPr/>
          </p:nvCxnSpPr>
          <p:spPr>
            <a:xfrm>
              <a:off x="2051222"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08" name="Straight Connector 107"/>
            <p:cNvCxnSpPr/>
            <p:nvPr/>
          </p:nvCxnSpPr>
          <p:spPr>
            <a:xfrm>
              <a:off x="2438400"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09" name="Straight Connector 108"/>
            <p:cNvCxnSpPr/>
            <p:nvPr/>
          </p:nvCxnSpPr>
          <p:spPr>
            <a:xfrm>
              <a:off x="2438400" y="2933700"/>
              <a:ext cx="533400"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sp>
          <p:nvSpPr>
            <p:cNvPr id="110" name="Rectangle 109"/>
            <p:cNvSpPr/>
            <p:nvPr/>
          </p:nvSpPr>
          <p:spPr>
            <a:xfrm>
              <a:off x="1425609" y="3311096"/>
              <a:ext cx="125730" cy="114300"/>
            </a:xfrm>
            <a:prstGeom prst="rect">
              <a:avLst/>
            </a:prstGeom>
            <a:no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11" name="Elbow Connector 110"/>
            <p:cNvCxnSpPr>
              <a:endCxn id="110" idx="0"/>
            </p:cNvCxnSpPr>
            <p:nvPr/>
          </p:nvCxnSpPr>
          <p:spPr>
            <a:xfrm rot="10800000" flipV="1">
              <a:off x="1488474" y="2948630"/>
              <a:ext cx="562748" cy="362465"/>
            </a:xfrm>
            <a:prstGeom prst="bentConnector2">
              <a:avLst/>
            </a:prstGeom>
            <a:noFill/>
            <a:ln w="28575" cap="flat" cmpd="sng" algn="ctr">
              <a:solidFill>
                <a:sysClr val="windowText" lastClr="000000">
                  <a:lumMod val="65000"/>
                  <a:lumOff val="35000"/>
                </a:sysClr>
              </a:solidFill>
              <a:prstDash val="solid"/>
              <a:tailEnd type="arrow" w="lg" len="lg"/>
            </a:ln>
            <a:effectLst/>
          </p:spPr>
        </p:cxnSp>
      </p:grpSp>
      <p:cxnSp>
        <p:nvCxnSpPr>
          <p:cNvPr id="112" name="Straight Connector 111"/>
          <p:cNvCxnSpPr/>
          <p:nvPr/>
        </p:nvCxnSpPr>
        <p:spPr>
          <a:xfrm>
            <a:off x="2881451" y="1476028"/>
            <a:ext cx="853357"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13" name="Straight Arrow Connector 112"/>
          <p:cNvCxnSpPr>
            <a:stCxn id="114" idx="6"/>
            <a:endCxn id="115" idx="2"/>
          </p:cNvCxnSpPr>
          <p:nvPr/>
        </p:nvCxnSpPr>
        <p:spPr>
          <a:xfrm>
            <a:off x="2324300" y="1476028"/>
            <a:ext cx="533000" cy="0"/>
          </a:xfrm>
          <a:prstGeom prst="straightConnector1">
            <a:avLst/>
          </a:prstGeom>
          <a:noFill/>
          <a:ln w="38100" cap="flat" cmpd="sng" algn="ctr">
            <a:solidFill>
              <a:srgbClr val="C4442A"/>
            </a:solidFill>
            <a:prstDash val="solid"/>
            <a:tailEnd type="stealth" w="lg" len="lg"/>
          </a:ln>
          <a:effectLst/>
        </p:spPr>
      </p:cxnSp>
      <p:sp>
        <p:nvSpPr>
          <p:cNvPr id="114" name="Oval 113"/>
          <p:cNvSpPr/>
          <p:nvPr/>
        </p:nvSpPr>
        <p:spPr>
          <a:xfrm>
            <a:off x="2209800" y="14187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15" name="Oval 114"/>
          <p:cNvSpPr/>
          <p:nvPr/>
        </p:nvSpPr>
        <p:spPr>
          <a:xfrm>
            <a:off x="2857300" y="14187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16" name="Straight Arrow Connector 115"/>
          <p:cNvCxnSpPr/>
          <p:nvPr/>
        </p:nvCxnSpPr>
        <p:spPr>
          <a:xfrm flipV="1">
            <a:off x="2324188" y="1162884"/>
            <a:ext cx="433199" cy="283388"/>
          </a:xfrm>
          <a:prstGeom prst="straightConnector1">
            <a:avLst/>
          </a:prstGeom>
          <a:noFill/>
          <a:ln w="38100" cap="flat" cmpd="sng" algn="ctr">
            <a:solidFill>
              <a:srgbClr val="C4442A"/>
            </a:solidFill>
            <a:prstDash val="solid"/>
            <a:tailEnd type="stealth" w="lg" len="lg"/>
          </a:ln>
          <a:effectLst/>
        </p:spPr>
      </p:cxnSp>
      <p:sp>
        <p:nvSpPr>
          <p:cNvPr id="117" name="TextBox 116"/>
          <p:cNvSpPr txBox="1"/>
          <p:nvPr/>
        </p:nvSpPr>
        <p:spPr>
          <a:xfrm>
            <a:off x="228600" y="1295708"/>
            <a:ext cx="410690"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A</a:t>
            </a:r>
          </a:p>
        </p:txBody>
      </p:sp>
      <p:sp>
        <p:nvSpPr>
          <p:cNvPr id="118" name="TextBox 117"/>
          <p:cNvSpPr txBox="1"/>
          <p:nvPr/>
        </p:nvSpPr>
        <p:spPr>
          <a:xfrm>
            <a:off x="228600" y="2438708"/>
            <a:ext cx="410690"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B</a:t>
            </a:r>
          </a:p>
        </p:txBody>
      </p:sp>
      <p:grpSp>
        <p:nvGrpSpPr>
          <p:cNvPr id="119" name="Group 118"/>
          <p:cNvGrpSpPr/>
          <p:nvPr/>
        </p:nvGrpSpPr>
        <p:grpSpPr>
          <a:xfrm>
            <a:off x="762000" y="3190528"/>
            <a:ext cx="1546191" cy="834596"/>
            <a:chOff x="1425609" y="2590800"/>
            <a:chExt cx="1546191" cy="834596"/>
          </a:xfrm>
        </p:grpSpPr>
        <p:cxnSp>
          <p:nvCxnSpPr>
            <p:cNvPr id="120" name="Straight Connector 119"/>
            <p:cNvCxnSpPr/>
            <p:nvPr/>
          </p:nvCxnSpPr>
          <p:spPr>
            <a:xfrm>
              <a:off x="2051222"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21" name="Straight Connector 120"/>
            <p:cNvCxnSpPr/>
            <p:nvPr/>
          </p:nvCxnSpPr>
          <p:spPr>
            <a:xfrm>
              <a:off x="2438400" y="2590800"/>
              <a:ext cx="0" cy="68580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22" name="Straight Connector 121"/>
            <p:cNvCxnSpPr/>
            <p:nvPr/>
          </p:nvCxnSpPr>
          <p:spPr>
            <a:xfrm>
              <a:off x="2438400" y="2933700"/>
              <a:ext cx="533400"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sp>
          <p:nvSpPr>
            <p:cNvPr id="123" name="Rectangle 122"/>
            <p:cNvSpPr/>
            <p:nvPr/>
          </p:nvSpPr>
          <p:spPr>
            <a:xfrm>
              <a:off x="1425609" y="3311096"/>
              <a:ext cx="125730" cy="114300"/>
            </a:xfrm>
            <a:prstGeom prst="rect">
              <a:avLst/>
            </a:prstGeom>
            <a:no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24" name="Elbow Connector 123"/>
            <p:cNvCxnSpPr>
              <a:endCxn id="123" idx="0"/>
            </p:cNvCxnSpPr>
            <p:nvPr/>
          </p:nvCxnSpPr>
          <p:spPr>
            <a:xfrm rot="10800000" flipV="1">
              <a:off x="1488474" y="2948630"/>
              <a:ext cx="562748" cy="362465"/>
            </a:xfrm>
            <a:prstGeom prst="bentConnector2">
              <a:avLst/>
            </a:prstGeom>
            <a:noFill/>
            <a:ln w="28575" cap="flat" cmpd="sng" algn="ctr">
              <a:solidFill>
                <a:sysClr val="windowText" lastClr="000000">
                  <a:lumMod val="65000"/>
                  <a:lumOff val="35000"/>
                </a:sysClr>
              </a:solidFill>
              <a:prstDash val="solid"/>
              <a:tailEnd type="arrow" w="lg" len="lg"/>
            </a:ln>
            <a:effectLst/>
          </p:spPr>
        </p:cxnSp>
      </p:grpSp>
      <p:cxnSp>
        <p:nvCxnSpPr>
          <p:cNvPr id="125" name="Straight Connector 124"/>
          <p:cNvCxnSpPr/>
          <p:nvPr/>
        </p:nvCxnSpPr>
        <p:spPr>
          <a:xfrm>
            <a:off x="2881451" y="3533428"/>
            <a:ext cx="853357" cy="0"/>
          </a:xfrm>
          <a:prstGeom prst="line">
            <a:avLst/>
          </a:prstGeom>
          <a:noFill/>
          <a:ln w="28575" cap="flat" cmpd="sng" algn="ctr">
            <a:solidFill>
              <a:sysClr val="windowText" lastClr="000000">
                <a:lumMod val="65000"/>
                <a:lumOff val="35000"/>
              </a:sysClr>
            </a:solidFill>
            <a:prstDash val="solid"/>
            <a:headEnd type="none" w="med" len="med"/>
            <a:tailEnd type="none" w="med" len="med"/>
          </a:ln>
          <a:effectLst/>
        </p:spPr>
      </p:cxnSp>
      <p:cxnSp>
        <p:nvCxnSpPr>
          <p:cNvPr id="126" name="Straight Arrow Connector 125"/>
          <p:cNvCxnSpPr>
            <a:stCxn id="127" idx="6"/>
            <a:endCxn id="128" idx="2"/>
          </p:cNvCxnSpPr>
          <p:nvPr/>
        </p:nvCxnSpPr>
        <p:spPr>
          <a:xfrm>
            <a:off x="2324300" y="3533428"/>
            <a:ext cx="533000" cy="0"/>
          </a:xfrm>
          <a:prstGeom prst="straightConnector1">
            <a:avLst/>
          </a:prstGeom>
          <a:noFill/>
          <a:ln w="38100" cap="flat" cmpd="sng" algn="ctr">
            <a:solidFill>
              <a:srgbClr val="C4442A"/>
            </a:solidFill>
            <a:prstDash val="solid"/>
            <a:tailEnd type="stealth" w="lg" len="lg"/>
          </a:ln>
          <a:effectLst/>
        </p:spPr>
      </p:cxnSp>
      <p:sp>
        <p:nvSpPr>
          <p:cNvPr id="127" name="Oval 126"/>
          <p:cNvSpPr/>
          <p:nvPr/>
        </p:nvSpPr>
        <p:spPr>
          <a:xfrm>
            <a:off x="2209800" y="34761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128" name="Oval 127"/>
          <p:cNvSpPr/>
          <p:nvPr/>
        </p:nvSpPr>
        <p:spPr>
          <a:xfrm>
            <a:off x="2857300" y="3476178"/>
            <a:ext cx="114500" cy="114500"/>
          </a:xfrm>
          <a:prstGeom prst="ellipse">
            <a:avLst/>
          </a:prstGeom>
          <a:solidFill>
            <a:srgbClr val="5A5A5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0" cap="none" spc="0" normalizeH="0" baseline="0" noProof="0" dirty="0">
              <a:ln>
                <a:noFill/>
              </a:ln>
              <a:solidFill>
                <a:prstClr val="white"/>
              </a:solidFill>
              <a:effectLst/>
              <a:uLnTx/>
              <a:uFillTx/>
              <a:latin typeface="Calibri"/>
              <a:ea typeface="+mn-ea"/>
              <a:cs typeface="+mn-cs"/>
            </a:endParaRPr>
          </a:p>
        </p:txBody>
      </p:sp>
      <p:cxnSp>
        <p:nvCxnSpPr>
          <p:cNvPr id="129" name="Straight Arrow Connector 128"/>
          <p:cNvCxnSpPr/>
          <p:nvPr/>
        </p:nvCxnSpPr>
        <p:spPr>
          <a:xfrm flipV="1">
            <a:off x="2324188" y="3220284"/>
            <a:ext cx="433199" cy="283388"/>
          </a:xfrm>
          <a:prstGeom prst="straightConnector1">
            <a:avLst/>
          </a:prstGeom>
          <a:noFill/>
          <a:ln w="38100" cap="flat" cmpd="sng" algn="ctr">
            <a:solidFill>
              <a:srgbClr val="C4442A"/>
            </a:solidFill>
            <a:prstDash val="solid"/>
            <a:tailEnd type="stealth" w="lg" len="lg"/>
          </a:ln>
          <a:effectLst/>
        </p:spPr>
      </p:cxnSp>
      <p:sp>
        <p:nvSpPr>
          <p:cNvPr id="130" name="TextBox 129"/>
          <p:cNvSpPr txBox="1"/>
          <p:nvPr/>
        </p:nvSpPr>
        <p:spPr>
          <a:xfrm>
            <a:off x="228600" y="3418422"/>
            <a:ext cx="322524"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C</a:t>
            </a:r>
          </a:p>
        </p:txBody>
      </p:sp>
      <p:sp>
        <p:nvSpPr>
          <p:cNvPr id="131" name="Rounded Rectangle 130"/>
          <p:cNvSpPr/>
          <p:nvPr/>
        </p:nvSpPr>
        <p:spPr>
          <a:xfrm>
            <a:off x="5562600" y="1742728"/>
            <a:ext cx="3124200" cy="1604860"/>
          </a:xfrm>
          <a:prstGeom prst="roundRect">
            <a:avLst/>
          </a:prstGeom>
          <a:solidFill>
            <a:srgbClr val="C4442A"/>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0" cap="none" spc="0" normalizeH="0" baseline="0" noProof="0" dirty="0">
                <a:ln>
                  <a:noFill/>
                </a:ln>
                <a:solidFill>
                  <a:prstClr val="white"/>
                </a:solidFill>
                <a:effectLst/>
                <a:uLnTx/>
                <a:uFillTx/>
                <a:latin typeface="Calibri"/>
                <a:ea typeface="+mn-ea"/>
                <a:cs typeface="+mn-cs"/>
              </a:rPr>
              <a:t>Final State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1" u="none" strike="noStrike" kern="0" cap="none" spc="0" normalizeH="0" baseline="0" noProof="0" dirty="0">
                <a:ln>
                  <a:noFill/>
                </a:ln>
                <a:solidFill>
                  <a:prstClr val="white"/>
                </a:solidFill>
                <a:effectLst/>
                <a:uLnTx/>
                <a:uFillTx/>
                <a:latin typeface="Calibri"/>
                <a:ea typeface="+mn-ea"/>
                <a:cs typeface="+mn-cs"/>
              </a:rPr>
              <a:t>AB + BC + AC</a:t>
            </a:r>
          </a:p>
        </p:txBody>
      </p:sp>
      <p:sp>
        <p:nvSpPr>
          <p:cNvPr id="132" name="TextBox 131"/>
          <p:cNvSpPr txBox="1"/>
          <p:nvPr/>
        </p:nvSpPr>
        <p:spPr>
          <a:xfrm>
            <a:off x="3792103" y="980728"/>
            <a:ext cx="131329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½V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r>
              <a:rPr kumimoji="0" lang="en-US" sz="2800" b="1" i="1" u="none" strike="noStrike" kern="1200" cap="none" spc="0" normalizeH="0" baseline="0" noProof="0" dirty="0">
                <a:ln>
                  <a:noFill/>
                </a:ln>
                <a:solidFill>
                  <a:prstClr val="black"/>
                </a:solidFill>
                <a:effectLst/>
                <a:uLnTx/>
                <a:uFillTx/>
                <a:latin typeface="Calibri"/>
                <a:ea typeface="+mn-ea"/>
                <a:cs typeface="+mn-cs"/>
              </a:rPr>
              <a:t>+</a:t>
            </a:r>
            <a:r>
              <a:rPr kumimoji="0" lang="el-GR" sz="2800" b="1" i="1" u="none" strike="noStrike" kern="1200" cap="none" spc="0" normalizeH="0" baseline="0" noProof="0" dirty="0">
                <a:ln>
                  <a:noFill/>
                </a:ln>
                <a:solidFill>
                  <a:prstClr val="black"/>
                </a:solidFill>
                <a:effectLst/>
                <a:uLnTx/>
                <a:uFillTx/>
                <a:latin typeface="Calibri"/>
                <a:ea typeface="+mn-ea"/>
                <a:cs typeface="+mn-cs"/>
              </a:rPr>
              <a:t>δ</a:t>
            </a:r>
            <a:endParaRPr kumimoji="0" lang="en-US" sz="2800" b="1" i="1" u="none" strike="noStrike" kern="1200" cap="none" spc="0" normalizeH="0" baseline="0" noProof="0" dirty="0">
              <a:ln>
                <a:noFill/>
              </a:ln>
              <a:solidFill>
                <a:prstClr val="black"/>
              </a:solidFill>
              <a:effectLst/>
              <a:uLnTx/>
              <a:uFillTx/>
              <a:latin typeface="Calibri"/>
              <a:ea typeface="+mn-ea"/>
              <a:cs typeface="+mn-cs"/>
            </a:endParaRPr>
          </a:p>
        </p:txBody>
      </p:sp>
      <p:sp>
        <p:nvSpPr>
          <p:cNvPr id="133" name="Rounded Rectangle 132"/>
          <p:cNvSpPr/>
          <p:nvPr/>
        </p:nvSpPr>
        <p:spPr>
          <a:xfrm>
            <a:off x="5562600" y="3643068"/>
            <a:ext cx="3124200" cy="1604860"/>
          </a:xfrm>
          <a:prstGeom prst="roundRect">
            <a:avLst/>
          </a:prstGeom>
          <a:solidFill>
            <a:srgbClr val="C4442A"/>
          </a:solidFill>
          <a:ln w="25400" cap="flat" cmpd="sng" algn="ctr">
            <a:noFill/>
            <a:prstDash val="solid"/>
          </a:ln>
          <a:effectLst/>
        </p:spPr>
        <p:txBody>
          <a:bodyPr lIns="45720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1" u="none" strike="noStrike" kern="0" cap="none" spc="0" normalizeH="0" baseline="0" noProof="0" dirty="0">
                <a:ln>
                  <a:noFill/>
                </a:ln>
                <a:solidFill>
                  <a:prstClr val="white"/>
                </a:solidFill>
                <a:effectLst/>
                <a:uLnTx/>
                <a:uFillTx/>
                <a:latin typeface="Calibri"/>
                <a:ea typeface="+mn-ea"/>
                <a:cs typeface="+mn-cs"/>
              </a:rPr>
              <a:t>C(A + B) + ~C(AB)</a:t>
            </a:r>
          </a:p>
        </p:txBody>
      </p:sp>
      <p:sp>
        <p:nvSpPr>
          <p:cNvPr id="134" name="TextBox 133"/>
          <p:cNvSpPr txBox="1"/>
          <p:nvPr/>
        </p:nvSpPr>
        <p:spPr>
          <a:xfrm>
            <a:off x="1143000" y="4485928"/>
            <a:ext cx="60960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en</a:t>
            </a:r>
          </a:p>
        </p:txBody>
      </p:sp>
      <p:sp>
        <p:nvSpPr>
          <p:cNvPr id="135" name="TextBox 134"/>
          <p:cNvSpPr txBox="1"/>
          <p:nvPr/>
        </p:nvSpPr>
        <p:spPr>
          <a:xfrm>
            <a:off x="4114800" y="5705128"/>
            <a:ext cx="381000" cy="53440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0</a:t>
            </a:r>
          </a:p>
        </p:txBody>
      </p:sp>
      <p:sp>
        <p:nvSpPr>
          <p:cNvPr id="136" name="TextBox 135"/>
          <p:cNvSpPr txBox="1"/>
          <p:nvPr/>
        </p:nvSpPr>
        <p:spPr>
          <a:xfrm>
            <a:off x="4004331" y="990908"/>
            <a:ext cx="720069"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cap="none" spc="0" normalizeH="0" baseline="0" noProof="0" dirty="0">
                <a:ln>
                  <a:noFill/>
                </a:ln>
                <a:solidFill>
                  <a:prstClr val="black"/>
                </a:solidFill>
                <a:effectLst/>
                <a:uLnTx/>
                <a:uFillTx/>
                <a:latin typeface="Calibri"/>
                <a:ea typeface="+mn-ea"/>
                <a:cs typeface="+mn-cs"/>
              </a:rPr>
              <a:t>V</a:t>
            </a:r>
            <a:r>
              <a:rPr kumimoji="0" lang="en-US" sz="2800" b="1" i="1" u="none" strike="noStrike" kern="1200" cap="none" spc="0" normalizeH="0" baseline="-25000" noProof="0" dirty="0">
                <a:ln>
                  <a:noFill/>
                </a:ln>
                <a:solidFill>
                  <a:prstClr val="black"/>
                </a:solidFill>
                <a:effectLst/>
                <a:uLnTx/>
                <a:uFillTx/>
                <a:latin typeface="Calibri"/>
                <a:ea typeface="+mn-ea"/>
                <a:cs typeface="+mn-cs"/>
              </a:rPr>
              <a:t>DD</a:t>
            </a:r>
          </a:p>
        </p:txBody>
      </p:sp>
      <p:sp>
        <p:nvSpPr>
          <p:cNvPr id="137" name="TextBox 136"/>
          <p:cNvSpPr txBox="1"/>
          <p:nvPr/>
        </p:nvSpPr>
        <p:spPr>
          <a:xfrm>
            <a:off x="1781681" y="6453336"/>
            <a:ext cx="5677969"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Seshadri+, “</a:t>
            </a:r>
            <a:r>
              <a:rPr kumimoji="0" lang="en-US" sz="1400" b="0" i="0" u="none" strike="noStrike" kern="1200" cap="none" spc="0" normalizeH="0" baseline="0" noProof="0" dirty="0">
                <a:ln>
                  <a:noFill/>
                </a:ln>
                <a:solidFill>
                  <a:srgbClr val="0000FF"/>
                </a:solidFill>
                <a:effectLst/>
                <a:uLnTx/>
                <a:uFillTx/>
                <a:latin typeface="Tahoma"/>
                <a:ea typeface="+mn-ea"/>
                <a:cs typeface="+mn-cs"/>
              </a:rPr>
              <a:t>Fast Bulk Bitwise AND and OR in DRAM</a:t>
            </a:r>
            <a:r>
              <a:rPr kumimoji="0" lang="en-US" sz="1400" b="0" i="0" u="none" strike="noStrike" kern="1200" cap="none" spc="0" normalizeH="0" baseline="0" noProof="0" dirty="0">
                <a:ln>
                  <a:noFill/>
                </a:ln>
                <a:solidFill>
                  <a:srgbClr val="000000"/>
                </a:solidFill>
                <a:effectLst/>
                <a:uLnTx/>
                <a:uFillTx/>
                <a:latin typeface="Tahoma"/>
                <a:ea typeface="+mn-ea"/>
                <a:cs typeface="+mn-cs"/>
              </a:rPr>
              <a:t>”, IEEE CAL 2015.</a:t>
            </a:r>
          </a:p>
        </p:txBody>
      </p:sp>
    </p:spTree>
    <p:extLst>
      <p:ext uri="{BB962C8B-B14F-4D97-AF65-F5344CB8AC3E}">
        <p14:creationId xmlns:p14="http://schemas.microsoft.com/office/powerpoint/2010/main" val="145057711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116"/>
                                        </p:tgtEl>
                                      </p:cBhvr>
                                    </p:animEffect>
                                    <p:set>
                                      <p:cBhvr>
                                        <p:cTn id="7" dur="1" fill="hold">
                                          <p:stCondLst>
                                            <p:cond delay="499"/>
                                          </p:stCondLst>
                                        </p:cTn>
                                        <p:tgtEl>
                                          <p:spTgt spid="116"/>
                                        </p:tgtEl>
                                        <p:attrNameLst>
                                          <p:attrName>style.visibility</p:attrName>
                                        </p:attrNameLst>
                                      </p:cBhvr>
                                      <p:to>
                                        <p:strVal val="hidden"/>
                                      </p:to>
                                    </p:set>
                                  </p:childTnLst>
                                </p:cTn>
                              </p:par>
                              <p:par>
                                <p:cTn id="8" presetID="10" presetClass="exit" presetSubtype="0" fill="hold" nodeType="withEffect">
                                  <p:stCondLst>
                                    <p:cond delay="0"/>
                                  </p:stCondLst>
                                  <p:childTnLst>
                                    <p:animEffect transition="out" filter="fade">
                                      <p:cBhvr>
                                        <p:cTn id="9" dur="500"/>
                                        <p:tgtEl>
                                          <p:spTgt spid="103"/>
                                        </p:tgtEl>
                                      </p:cBhvr>
                                    </p:animEffect>
                                    <p:set>
                                      <p:cBhvr>
                                        <p:cTn id="10" dur="1" fill="hold">
                                          <p:stCondLst>
                                            <p:cond delay="499"/>
                                          </p:stCondLst>
                                        </p:cTn>
                                        <p:tgtEl>
                                          <p:spTgt spid="103"/>
                                        </p:tgtEl>
                                        <p:attrNameLst>
                                          <p:attrName>style.visibility</p:attrName>
                                        </p:attrNameLst>
                                      </p:cBhvr>
                                      <p:to>
                                        <p:strVal val="hidden"/>
                                      </p:to>
                                    </p:set>
                                  </p:childTnLst>
                                </p:cTn>
                              </p:par>
                              <p:par>
                                <p:cTn id="11" presetID="10" presetClass="exit" presetSubtype="0" fill="hold" nodeType="withEffect">
                                  <p:stCondLst>
                                    <p:cond delay="0"/>
                                  </p:stCondLst>
                                  <p:childTnLst>
                                    <p:animEffect transition="out" filter="fade">
                                      <p:cBhvr>
                                        <p:cTn id="12" dur="500"/>
                                        <p:tgtEl>
                                          <p:spTgt spid="129"/>
                                        </p:tgtEl>
                                      </p:cBhvr>
                                    </p:animEffect>
                                    <p:set>
                                      <p:cBhvr>
                                        <p:cTn id="13" dur="1" fill="hold">
                                          <p:stCondLst>
                                            <p:cond delay="499"/>
                                          </p:stCondLst>
                                        </p:cTn>
                                        <p:tgtEl>
                                          <p:spTgt spid="129"/>
                                        </p:tgtEl>
                                        <p:attrNameLst>
                                          <p:attrName>style.visibility</p:attrName>
                                        </p:attrNameLst>
                                      </p:cBhvr>
                                      <p:to>
                                        <p:strVal val="hidden"/>
                                      </p:to>
                                    </p:set>
                                  </p:childTnLst>
                                </p:cTn>
                              </p:par>
                              <p:par>
                                <p:cTn id="14" presetID="10" presetClass="entr" presetSubtype="0" fill="hold" nodeType="withEffect">
                                  <p:stCondLst>
                                    <p:cond delay="0"/>
                                  </p:stCondLst>
                                  <p:childTnLst>
                                    <p:set>
                                      <p:cBhvr>
                                        <p:cTn id="15" dur="1" fill="hold">
                                          <p:stCondLst>
                                            <p:cond delay="0"/>
                                          </p:stCondLst>
                                        </p:cTn>
                                        <p:tgtEl>
                                          <p:spTgt spid="113"/>
                                        </p:tgtEl>
                                        <p:attrNameLst>
                                          <p:attrName>style.visibility</p:attrName>
                                        </p:attrNameLst>
                                      </p:cBhvr>
                                      <p:to>
                                        <p:strVal val="visible"/>
                                      </p:to>
                                    </p:set>
                                    <p:animEffect transition="in" filter="fade">
                                      <p:cBhvr>
                                        <p:cTn id="16" dur="500"/>
                                        <p:tgtEl>
                                          <p:spTgt spid="113"/>
                                        </p:tgtEl>
                                      </p:cBhvr>
                                    </p:animEffect>
                                  </p:childTnLst>
                                </p:cTn>
                              </p:par>
                              <p:par>
                                <p:cTn id="17" presetID="10" presetClass="entr" presetSubtype="0" fill="hold" nodeType="withEffect">
                                  <p:stCondLst>
                                    <p:cond delay="0"/>
                                  </p:stCondLst>
                                  <p:childTnLst>
                                    <p:set>
                                      <p:cBhvr>
                                        <p:cTn id="18" dur="1" fill="hold">
                                          <p:stCondLst>
                                            <p:cond delay="0"/>
                                          </p:stCondLst>
                                        </p:cTn>
                                        <p:tgtEl>
                                          <p:spTgt spid="100"/>
                                        </p:tgtEl>
                                        <p:attrNameLst>
                                          <p:attrName>style.visibility</p:attrName>
                                        </p:attrNameLst>
                                      </p:cBhvr>
                                      <p:to>
                                        <p:strVal val="visible"/>
                                      </p:to>
                                    </p:set>
                                    <p:animEffect transition="in" filter="fade">
                                      <p:cBhvr>
                                        <p:cTn id="19" dur="500"/>
                                        <p:tgtEl>
                                          <p:spTgt spid="100"/>
                                        </p:tgtEl>
                                      </p:cBhvr>
                                    </p:animEffect>
                                  </p:childTnLst>
                                </p:cTn>
                              </p:par>
                              <p:par>
                                <p:cTn id="20" presetID="10" presetClass="entr" presetSubtype="0" fill="hold" nodeType="withEffect">
                                  <p:stCondLst>
                                    <p:cond delay="0"/>
                                  </p:stCondLst>
                                  <p:childTnLst>
                                    <p:set>
                                      <p:cBhvr>
                                        <p:cTn id="21" dur="1" fill="hold">
                                          <p:stCondLst>
                                            <p:cond delay="0"/>
                                          </p:stCondLst>
                                        </p:cTn>
                                        <p:tgtEl>
                                          <p:spTgt spid="126"/>
                                        </p:tgtEl>
                                        <p:attrNameLst>
                                          <p:attrName>style.visibility</p:attrName>
                                        </p:attrNameLst>
                                      </p:cBhvr>
                                      <p:to>
                                        <p:strVal val="visible"/>
                                      </p:to>
                                    </p:set>
                                    <p:animEffect transition="in" filter="fade">
                                      <p:cBhvr>
                                        <p:cTn id="22" dur="500"/>
                                        <p:tgtEl>
                                          <p:spTgt spid="126"/>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xit" presetSubtype="1" fill="hold" grpId="0" nodeType="clickEffect">
                                  <p:stCondLst>
                                    <p:cond delay="0"/>
                                  </p:stCondLst>
                                  <p:childTnLst>
                                    <p:animEffect transition="out" filter="wipe(up)">
                                      <p:cBhvr>
                                        <p:cTn id="26" dur="500"/>
                                        <p:tgtEl>
                                          <p:spTgt spid="73"/>
                                        </p:tgtEl>
                                      </p:cBhvr>
                                    </p:animEffect>
                                    <p:set>
                                      <p:cBhvr>
                                        <p:cTn id="27" dur="1" fill="hold">
                                          <p:stCondLst>
                                            <p:cond delay="499"/>
                                          </p:stCondLst>
                                        </p:cTn>
                                        <p:tgtEl>
                                          <p:spTgt spid="73"/>
                                        </p:tgtEl>
                                        <p:attrNameLst>
                                          <p:attrName>style.visibility</p:attrName>
                                        </p:attrNameLst>
                                      </p:cBhvr>
                                      <p:to>
                                        <p:strVal val="hidden"/>
                                      </p:to>
                                    </p:set>
                                  </p:childTnLst>
                                </p:cTn>
                              </p:par>
                              <p:par>
                                <p:cTn id="28" presetID="22" presetClass="exit" presetSubtype="1" fill="hold" grpId="0" nodeType="withEffect">
                                  <p:stCondLst>
                                    <p:cond delay="0"/>
                                  </p:stCondLst>
                                  <p:childTnLst>
                                    <p:animEffect transition="out" filter="wipe(up)">
                                      <p:cBhvr>
                                        <p:cTn id="29" dur="500"/>
                                        <p:tgtEl>
                                          <p:spTgt spid="104"/>
                                        </p:tgtEl>
                                      </p:cBhvr>
                                    </p:animEffect>
                                    <p:set>
                                      <p:cBhvr>
                                        <p:cTn id="30" dur="1" fill="hold">
                                          <p:stCondLst>
                                            <p:cond delay="499"/>
                                          </p:stCondLst>
                                        </p:cTn>
                                        <p:tgtEl>
                                          <p:spTgt spid="104"/>
                                        </p:tgtEl>
                                        <p:attrNameLst>
                                          <p:attrName>style.visibility</p:attrName>
                                        </p:attrNameLst>
                                      </p:cBhvr>
                                      <p:to>
                                        <p:strVal val="hidden"/>
                                      </p:to>
                                    </p:set>
                                  </p:childTnLst>
                                </p:cTn>
                              </p:par>
                              <p:par>
                                <p:cTn id="31" presetID="22" presetClass="entr" presetSubtype="4" fill="hold" grpId="0" nodeType="withEffect">
                                  <p:stCondLst>
                                    <p:cond delay="0"/>
                                  </p:stCondLst>
                                  <p:childTnLst>
                                    <p:set>
                                      <p:cBhvr>
                                        <p:cTn id="32" dur="1" fill="hold">
                                          <p:stCondLst>
                                            <p:cond delay="0"/>
                                          </p:stCondLst>
                                        </p:cTn>
                                        <p:tgtEl>
                                          <p:spTgt spid="72"/>
                                        </p:tgtEl>
                                        <p:attrNameLst>
                                          <p:attrName>style.visibility</p:attrName>
                                        </p:attrNameLst>
                                      </p:cBhvr>
                                      <p:to>
                                        <p:strVal val="visible"/>
                                      </p:to>
                                    </p:set>
                                    <p:animEffect transition="in" filter="wipe(down)">
                                      <p:cBhvr>
                                        <p:cTn id="33" dur="500"/>
                                        <p:tgtEl>
                                          <p:spTgt spid="72"/>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32"/>
                                        </p:tgtEl>
                                        <p:attrNameLst>
                                          <p:attrName>style.visibility</p:attrName>
                                        </p:attrNameLst>
                                      </p:cBhvr>
                                      <p:to>
                                        <p:strVal val="visible"/>
                                      </p:to>
                                    </p:set>
                                    <p:animEffect transition="in" filter="fade">
                                      <p:cBhvr>
                                        <p:cTn id="38" dur="500"/>
                                        <p:tgtEl>
                                          <p:spTgt spid="132"/>
                                        </p:tgtEl>
                                      </p:cBhvr>
                                    </p:animEffect>
                                  </p:childTnLst>
                                </p:cTn>
                              </p:par>
                              <p:par>
                                <p:cTn id="39" presetID="10" presetClass="exit" presetSubtype="0" fill="hold" grpId="0" nodeType="withEffect">
                                  <p:stCondLst>
                                    <p:cond delay="0"/>
                                  </p:stCondLst>
                                  <p:childTnLst>
                                    <p:animEffect transition="out" filter="fade">
                                      <p:cBhvr>
                                        <p:cTn id="40" dur="500"/>
                                        <p:tgtEl>
                                          <p:spTgt spid="91"/>
                                        </p:tgtEl>
                                      </p:cBhvr>
                                    </p:animEffect>
                                    <p:set>
                                      <p:cBhvr>
                                        <p:cTn id="41" dur="1" fill="hold">
                                          <p:stCondLst>
                                            <p:cond delay="499"/>
                                          </p:stCondLst>
                                        </p:cTn>
                                        <p:tgtEl>
                                          <p:spTgt spid="91"/>
                                        </p:tgtEl>
                                        <p:attrNameLst>
                                          <p:attrName>style.visibility</p:attrName>
                                        </p:attrNameLst>
                                      </p:cBhvr>
                                      <p:to>
                                        <p:strVal val="hidden"/>
                                      </p:to>
                                    </p:se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134"/>
                                        </p:tgtEl>
                                        <p:attrNameLst>
                                          <p:attrName>style.visibility</p:attrName>
                                        </p:attrNameLst>
                                      </p:cBhvr>
                                      <p:to>
                                        <p:strVal val="visible"/>
                                      </p:to>
                                    </p:set>
                                    <p:animEffect transition="in" filter="fade">
                                      <p:cBhvr>
                                        <p:cTn id="46" dur="500"/>
                                        <p:tgtEl>
                                          <p:spTgt spid="134"/>
                                        </p:tgtEl>
                                      </p:cBhvr>
                                    </p:animEffect>
                                  </p:childTnLst>
                                </p:cTn>
                              </p:par>
                              <p:par>
                                <p:cTn id="47" presetID="10" presetClass="exit" presetSubtype="0" fill="hold" grpId="0" nodeType="withEffect">
                                  <p:stCondLst>
                                    <p:cond delay="0"/>
                                  </p:stCondLst>
                                  <p:childTnLst>
                                    <p:animEffect transition="out" filter="fade">
                                      <p:cBhvr>
                                        <p:cTn id="48" dur="500"/>
                                        <p:tgtEl>
                                          <p:spTgt spid="92"/>
                                        </p:tgtEl>
                                      </p:cBhvr>
                                    </p:animEffect>
                                    <p:set>
                                      <p:cBhvr>
                                        <p:cTn id="49" dur="1" fill="hold">
                                          <p:stCondLst>
                                            <p:cond delay="499"/>
                                          </p:stCondLst>
                                        </p:cTn>
                                        <p:tgtEl>
                                          <p:spTgt spid="92"/>
                                        </p:tgtEl>
                                        <p:attrNameLst>
                                          <p:attrName>style.visibility</p:attrName>
                                        </p:attrNameLst>
                                      </p:cBhvr>
                                      <p:to>
                                        <p:strVal val="hidden"/>
                                      </p:to>
                                    </p:set>
                                  </p:childTnLst>
                                </p:cTn>
                              </p:par>
                            </p:childTnLst>
                          </p:cTn>
                        </p:par>
                      </p:childTnLst>
                    </p:cTn>
                  </p:par>
                  <p:par>
                    <p:cTn id="50" fill="hold">
                      <p:stCondLst>
                        <p:cond delay="indefinite"/>
                      </p:stCondLst>
                      <p:childTnLst>
                        <p:par>
                          <p:cTn id="51" fill="hold">
                            <p:stCondLst>
                              <p:cond delay="0"/>
                            </p:stCondLst>
                            <p:childTnLst>
                              <p:par>
                                <p:cTn id="52" presetID="10" presetClass="exit" presetSubtype="0" fill="hold" grpId="1" nodeType="clickEffect">
                                  <p:stCondLst>
                                    <p:cond delay="0"/>
                                  </p:stCondLst>
                                  <p:childTnLst>
                                    <p:animEffect transition="out" filter="fade">
                                      <p:cBhvr>
                                        <p:cTn id="53" dur="500"/>
                                        <p:tgtEl>
                                          <p:spTgt spid="132"/>
                                        </p:tgtEl>
                                      </p:cBhvr>
                                    </p:animEffect>
                                    <p:set>
                                      <p:cBhvr>
                                        <p:cTn id="54" dur="1" fill="hold">
                                          <p:stCondLst>
                                            <p:cond delay="499"/>
                                          </p:stCondLst>
                                        </p:cTn>
                                        <p:tgtEl>
                                          <p:spTgt spid="132"/>
                                        </p:tgtEl>
                                        <p:attrNameLst>
                                          <p:attrName>style.visibility</p:attrName>
                                        </p:attrNameLst>
                                      </p:cBhvr>
                                      <p:to>
                                        <p:strVal val="hidden"/>
                                      </p:to>
                                    </p:set>
                                  </p:childTnLst>
                                </p:cTn>
                              </p:par>
                              <p:par>
                                <p:cTn id="55" presetID="10" presetClass="exit" presetSubtype="0" fill="hold" grpId="0" nodeType="withEffect">
                                  <p:stCondLst>
                                    <p:cond delay="0"/>
                                  </p:stCondLst>
                                  <p:childTnLst>
                                    <p:animEffect transition="out" filter="fade">
                                      <p:cBhvr>
                                        <p:cTn id="56" dur="500"/>
                                        <p:tgtEl>
                                          <p:spTgt spid="90"/>
                                        </p:tgtEl>
                                      </p:cBhvr>
                                    </p:animEffect>
                                    <p:set>
                                      <p:cBhvr>
                                        <p:cTn id="57" dur="1" fill="hold">
                                          <p:stCondLst>
                                            <p:cond delay="499"/>
                                          </p:stCondLst>
                                        </p:cTn>
                                        <p:tgtEl>
                                          <p:spTgt spid="90"/>
                                        </p:tgtEl>
                                        <p:attrNameLst>
                                          <p:attrName>style.visibility</p:attrName>
                                        </p:attrNameLst>
                                      </p:cBhvr>
                                      <p:to>
                                        <p:strVal val="hidden"/>
                                      </p:to>
                                    </p:set>
                                  </p:childTnLst>
                                </p:cTn>
                              </p:par>
                              <p:par>
                                <p:cTn id="58" presetID="10" presetClass="entr" presetSubtype="0" fill="hold" grpId="0" nodeType="withEffect">
                                  <p:stCondLst>
                                    <p:cond delay="0"/>
                                  </p:stCondLst>
                                  <p:childTnLst>
                                    <p:set>
                                      <p:cBhvr>
                                        <p:cTn id="59" dur="1" fill="hold">
                                          <p:stCondLst>
                                            <p:cond delay="0"/>
                                          </p:stCondLst>
                                        </p:cTn>
                                        <p:tgtEl>
                                          <p:spTgt spid="136"/>
                                        </p:tgtEl>
                                        <p:attrNameLst>
                                          <p:attrName>style.visibility</p:attrName>
                                        </p:attrNameLst>
                                      </p:cBhvr>
                                      <p:to>
                                        <p:strVal val="visible"/>
                                      </p:to>
                                    </p:set>
                                    <p:animEffect transition="in" filter="fade">
                                      <p:cBhvr>
                                        <p:cTn id="60" dur="500"/>
                                        <p:tgtEl>
                                          <p:spTgt spid="136"/>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135"/>
                                        </p:tgtEl>
                                        <p:attrNameLst>
                                          <p:attrName>style.visibility</p:attrName>
                                        </p:attrNameLst>
                                      </p:cBhvr>
                                      <p:to>
                                        <p:strVal val="visible"/>
                                      </p:to>
                                    </p:set>
                                    <p:animEffect transition="in" filter="fade">
                                      <p:cBhvr>
                                        <p:cTn id="63" dur="500"/>
                                        <p:tgtEl>
                                          <p:spTgt spid="135"/>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4" fill="hold" grpId="1" nodeType="clickEffect">
                                  <p:stCondLst>
                                    <p:cond delay="0"/>
                                  </p:stCondLst>
                                  <p:childTnLst>
                                    <p:set>
                                      <p:cBhvr>
                                        <p:cTn id="67" dur="1" fill="hold">
                                          <p:stCondLst>
                                            <p:cond delay="0"/>
                                          </p:stCondLst>
                                        </p:cTn>
                                        <p:tgtEl>
                                          <p:spTgt spid="73"/>
                                        </p:tgtEl>
                                        <p:attrNameLst>
                                          <p:attrName>style.visibility</p:attrName>
                                        </p:attrNameLst>
                                      </p:cBhvr>
                                      <p:to>
                                        <p:strVal val="visible"/>
                                      </p:to>
                                    </p:set>
                                    <p:animEffect transition="in" filter="wipe(down)">
                                      <p:cBhvr>
                                        <p:cTn id="68" dur="500"/>
                                        <p:tgtEl>
                                          <p:spTgt spid="73"/>
                                        </p:tgtEl>
                                      </p:cBhvr>
                                    </p:animEffect>
                                  </p:childTnLst>
                                </p:cTn>
                              </p:par>
                              <p:par>
                                <p:cTn id="69" presetID="22" presetClass="entr" presetSubtype="4" fill="hold" grpId="1" nodeType="withEffect">
                                  <p:stCondLst>
                                    <p:cond delay="0"/>
                                  </p:stCondLst>
                                  <p:childTnLst>
                                    <p:set>
                                      <p:cBhvr>
                                        <p:cTn id="70" dur="1" fill="hold">
                                          <p:stCondLst>
                                            <p:cond delay="0"/>
                                          </p:stCondLst>
                                        </p:cTn>
                                        <p:tgtEl>
                                          <p:spTgt spid="104"/>
                                        </p:tgtEl>
                                        <p:attrNameLst>
                                          <p:attrName>style.visibility</p:attrName>
                                        </p:attrNameLst>
                                      </p:cBhvr>
                                      <p:to>
                                        <p:strVal val="visible"/>
                                      </p:to>
                                    </p:set>
                                    <p:animEffect transition="in" filter="wipe(down)">
                                      <p:cBhvr>
                                        <p:cTn id="71" dur="500"/>
                                        <p:tgtEl>
                                          <p:spTgt spid="104"/>
                                        </p:tgtEl>
                                      </p:cBhvr>
                                    </p:animEffect>
                                  </p:childTnLst>
                                </p:cTn>
                              </p:par>
                              <p:par>
                                <p:cTn id="72" presetID="22" presetClass="entr" presetSubtype="4" fill="hold" grpId="0" nodeType="withEffect">
                                  <p:stCondLst>
                                    <p:cond delay="0"/>
                                  </p:stCondLst>
                                  <p:childTnLst>
                                    <p:set>
                                      <p:cBhvr>
                                        <p:cTn id="73" dur="1" fill="hold">
                                          <p:stCondLst>
                                            <p:cond delay="0"/>
                                          </p:stCondLst>
                                        </p:cTn>
                                        <p:tgtEl>
                                          <p:spTgt spid="71"/>
                                        </p:tgtEl>
                                        <p:attrNameLst>
                                          <p:attrName>style.visibility</p:attrName>
                                        </p:attrNameLst>
                                      </p:cBhvr>
                                      <p:to>
                                        <p:strVal val="visible"/>
                                      </p:to>
                                    </p:set>
                                    <p:animEffect transition="in" filter="wipe(down)">
                                      <p:cBhvr>
                                        <p:cTn id="74" dur="500"/>
                                        <p:tgtEl>
                                          <p:spTgt spid="71"/>
                                        </p:tgtEl>
                                      </p:cBhvr>
                                    </p:animEffect>
                                  </p:childTnLst>
                                </p:cTn>
                              </p:par>
                            </p:childTnLst>
                          </p:cTn>
                        </p:par>
                      </p:childTnLst>
                    </p:cTn>
                  </p:par>
                  <p:par>
                    <p:cTn id="75" fill="hold">
                      <p:stCondLst>
                        <p:cond delay="indefinite"/>
                      </p:stCondLst>
                      <p:childTnLst>
                        <p:par>
                          <p:cTn id="76" fill="hold">
                            <p:stCondLst>
                              <p:cond delay="0"/>
                            </p:stCondLst>
                            <p:childTnLst>
                              <p:par>
                                <p:cTn id="77" presetID="10" presetClass="entr" presetSubtype="0" fill="hold" grpId="0" nodeType="clickEffect">
                                  <p:stCondLst>
                                    <p:cond delay="0"/>
                                  </p:stCondLst>
                                  <p:childTnLst>
                                    <p:set>
                                      <p:cBhvr>
                                        <p:cTn id="78" dur="1" fill="hold">
                                          <p:stCondLst>
                                            <p:cond delay="0"/>
                                          </p:stCondLst>
                                        </p:cTn>
                                        <p:tgtEl>
                                          <p:spTgt spid="131"/>
                                        </p:tgtEl>
                                        <p:attrNameLst>
                                          <p:attrName>style.visibility</p:attrName>
                                        </p:attrNameLst>
                                      </p:cBhvr>
                                      <p:to>
                                        <p:strVal val="visible"/>
                                      </p:to>
                                    </p:set>
                                    <p:animEffect transition="in" filter="fade">
                                      <p:cBhvr>
                                        <p:cTn id="79" dur="500"/>
                                        <p:tgtEl>
                                          <p:spTgt spid="131"/>
                                        </p:tgtEl>
                                      </p:cBhvr>
                                    </p:animEffect>
                                  </p:childTnLst>
                                </p:cTn>
                              </p:par>
                            </p:childTnLst>
                          </p:cTn>
                        </p:par>
                      </p:childTnLst>
                    </p:cTn>
                  </p:par>
                  <p:par>
                    <p:cTn id="80" fill="hold">
                      <p:stCondLst>
                        <p:cond delay="indefinite"/>
                      </p:stCondLst>
                      <p:childTnLst>
                        <p:par>
                          <p:cTn id="81" fill="hold">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133"/>
                                        </p:tgtEl>
                                        <p:attrNameLst>
                                          <p:attrName>style.visibility</p:attrName>
                                        </p:attrNameLst>
                                      </p:cBhvr>
                                      <p:to>
                                        <p:strVal val="visible"/>
                                      </p:to>
                                    </p:set>
                                    <p:animEffect transition="in" filter="fade">
                                      <p:cBhvr>
                                        <p:cTn id="84" dur="500"/>
                                        <p:tgtEl>
                                          <p:spTgt spid="1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 grpId="0" animBg="1"/>
      <p:bldP spid="72" grpId="0" animBg="1"/>
      <p:bldP spid="73" grpId="0" animBg="1"/>
      <p:bldP spid="73" grpId="1" animBg="1"/>
      <p:bldP spid="90" grpId="0"/>
      <p:bldP spid="91" grpId="0"/>
      <p:bldP spid="92" grpId="0"/>
      <p:bldP spid="104" grpId="0" animBg="1"/>
      <p:bldP spid="104" grpId="1" animBg="1"/>
      <p:bldP spid="131" grpId="0" animBg="1"/>
      <p:bldP spid="132" grpId="0"/>
      <p:bldP spid="132" grpId="1"/>
      <p:bldP spid="133" grpId="0" animBg="1"/>
      <p:bldP spid="134" grpId="0"/>
      <p:bldP spid="135" grpId="0"/>
      <p:bldP spid="136" grpId="0"/>
    </p:bld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Bulk Bitwise Operations in Workloads</a:t>
            </a: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67544" y="1052736"/>
            <a:ext cx="7802016" cy="5056203"/>
          </a:xfrm>
          <a:prstGeom prst="rect">
            <a:avLst/>
          </a:prstGeom>
        </p:spPr>
      </p:pic>
      <p:sp>
        <p:nvSpPr>
          <p:cNvPr id="6" name="Content Placeholder 25">
            <a:extLst>
              <a:ext uri="{FF2B5EF4-FFF2-40B4-BE49-F238E27FC236}">
                <a16:creationId xmlns:a16="http://schemas.microsoft.com/office/drawing/2014/main" id="{C856F173-0838-471E-B126-A6DE9BCD8758}"/>
              </a:ext>
            </a:extLst>
          </p:cNvPr>
          <p:cNvSpPr>
            <a:spLocks noGrp="1"/>
          </p:cNvSpPr>
          <p:nvPr>
            <p:ph idx="1"/>
          </p:nvPr>
        </p:nvSpPr>
        <p:spPr>
          <a:xfrm>
            <a:off x="5741912" y="6377401"/>
            <a:ext cx="8839200" cy="796015"/>
          </a:xfrm>
        </p:spPr>
        <p:txBody>
          <a:bodyPr>
            <a:normAutofit/>
          </a:bodyPr>
          <a:lstStyle/>
          <a:p>
            <a:pPr marL="0" indent="0">
              <a:buNone/>
            </a:pPr>
            <a:r>
              <a:rPr lang="en-US" sz="1200" dirty="0"/>
              <a:t>[1] Li and Patel, </a:t>
            </a:r>
            <a:r>
              <a:rPr lang="en-US" sz="1200" dirty="0" err="1"/>
              <a:t>BitWeaving</a:t>
            </a:r>
            <a:r>
              <a:rPr lang="en-US" sz="1200" dirty="0"/>
              <a:t>, SIGMOD 2013</a:t>
            </a:r>
          </a:p>
          <a:p>
            <a:pPr marL="0" indent="0">
              <a:buNone/>
            </a:pPr>
            <a:r>
              <a:rPr lang="en-US" sz="1200" dirty="0"/>
              <a:t>[2] Goodwin+, </a:t>
            </a:r>
            <a:r>
              <a:rPr lang="en-US" sz="1200" dirty="0" err="1"/>
              <a:t>BitFunnel</a:t>
            </a:r>
            <a:r>
              <a:rPr lang="en-US" sz="1200" dirty="0"/>
              <a:t>, SIGIR 2017</a:t>
            </a:r>
          </a:p>
        </p:txBody>
      </p:sp>
    </p:spTree>
    <p:extLst>
      <p:ext uri="{BB962C8B-B14F-4D97-AF65-F5344CB8AC3E}">
        <p14:creationId xmlns:p14="http://schemas.microsoft.com/office/powerpoint/2010/main" val="1655873725"/>
      </p:ext>
    </p:extLst>
  </p:cSld>
  <p:clrMapOvr>
    <a:masterClrMapping/>
  </p:clrMapOvr>
  <p:transition/>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36496" cy="1066800"/>
          </a:xfrm>
        </p:spPr>
        <p:txBody>
          <a:bodyPr/>
          <a:lstStyle/>
          <a:p>
            <a:r>
              <a:rPr lang="en-US" dirty="0"/>
              <a:t>In-DRAM Acceleration of Database Queries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7" name="TextBox 6"/>
          <p:cNvSpPr txBox="1"/>
          <p:nvPr/>
        </p:nvSpPr>
        <p:spPr>
          <a:xfrm>
            <a:off x="-10701" y="6021288"/>
            <a:ext cx="9284914" cy="29623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25" b="0" i="0" u="none" strike="noStrike" kern="1200" cap="none" spc="0" normalizeH="0" baseline="0" noProof="0" dirty="0">
                <a:ln>
                  <a:noFill/>
                </a:ln>
                <a:solidFill>
                  <a:srgbClr val="000000"/>
                </a:solidFill>
                <a:effectLst/>
                <a:uLnTx/>
                <a:uFillTx/>
                <a:latin typeface="Tahoma"/>
                <a:ea typeface="+mn-ea"/>
                <a:cs typeface="+mn-cs"/>
              </a:rPr>
              <a:t>Seshadri+, “</a:t>
            </a:r>
            <a:r>
              <a:rPr kumimoji="0" lang="en-US" sz="1325" b="0" i="0" u="none" strike="noStrike" kern="1200" cap="none" spc="0" normalizeH="0" baseline="0" noProof="0" dirty="0">
                <a:ln>
                  <a:noFill/>
                </a:ln>
                <a:solidFill>
                  <a:srgbClr val="0000FF"/>
                </a:solidFill>
                <a:effectLst/>
                <a:uLnTx/>
                <a:uFillTx/>
                <a:latin typeface="Tahoma"/>
                <a:ea typeface="+mn-ea"/>
                <a:cs typeface="+mn-cs"/>
              </a:rPr>
              <a:t>Ambit: In-Memory Accelerator for Bulk Bitwise Operations using Commodity DRAM Technology</a:t>
            </a:r>
            <a:r>
              <a:rPr kumimoji="0" lang="en-US" sz="1325" b="0" i="0" u="none" strike="noStrike" kern="1200" cap="none" spc="0" normalizeH="0" baseline="0" noProof="0" dirty="0">
                <a:ln>
                  <a:noFill/>
                </a:ln>
                <a:solidFill>
                  <a:srgbClr val="000000"/>
                </a:solidFill>
                <a:effectLst/>
                <a:uLnTx/>
                <a:uFillTx/>
                <a:latin typeface="Tahoma"/>
                <a:ea typeface="+mn-ea"/>
                <a:cs typeface="+mn-cs"/>
              </a:rPr>
              <a:t>,” MICRO 2017.</a:t>
            </a:r>
          </a:p>
        </p:txBody>
      </p:sp>
      <p:pic>
        <p:nvPicPr>
          <p:cNvPr id="5" name="Picture 4"/>
          <p:cNvPicPr>
            <a:picLocks noChangeAspect="1"/>
          </p:cNvPicPr>
          <p:nvPr/>
        </p:nvPicPr>
        <p:blipFill>
          <a:blip r:embed="rId2"/>
          <a:stretch>
            <a:fillRect/>
          </a:stretch>
        </p:blipFill>
        <p:spPr>
          <a:xfrm>
            <a:off x="107504" y="1345316"/>
            <a:ext cx="8748346" cy="4675972"/>
          </a:xfrm>
          <a:prstGeom prst="rect">
            <a:avLst/>
          </a:prstGeom>
        </p:spPr>
      </p:pic>
      <p:pic>
        <p:nvPicPr>
          <p:cNvPr id="6" name="Picture 5"/>
          <p:cNvPicPr>
            <a:picLocks noChangeAspect="1"/>
          </p:cNvPicPr>
          <p:nvPr/>
        </p:nvPicPr>
        <p:blipFill>
          <a:blip r:embed="rId3"/>
          <a:stretch>
            <a:fillRect/>
          </a:stretch>
        </p:blipFill>
        <p:spPr>
          <a:xfrm>
            <a:off x="1333500" y="951561"/>
            <a:ext cx="6286500" cy="330200"/>
          </a:xfrm>
          <a:prstGeom prst="rect">
            <a:avLst/>
          </a:prstGeom>
        </p:spPr>
      </p:pic>
      <p:sp>
        <p:nvSpPr>
          <p:cNvPr id="8" name="TextBox 7">
            <a:extLst>
              <a:ext uri="{FF2B5EF4-FFF2-40B4-BE49-F238E27FC236}">
                <a16:creationId xmlns:a16="http://schemas.microsoft.com/office/drawing/2014/main" id="{7876B7DB-EBDD-9B4B-9807-2B4EEC012BDE}"/>
              </a:ext>
            </a:extLst>
          </p:cNvPr>
          <p:cNvSpPr txBox="1"/>
          <p:nvPr/>
        </p:nvSpPr>
        <p:spPr>
          <a:xfrm>
            <a:off x="3327958" y="3158578"/>
            <a:ext cx="5646097" cy="461665"/>
          </a:xfrm>
          <a:prstGeom prst="rect">
            <a:avLst/>
          </a:prstGeom>
          <a:solidFill>
            <a:schemeClr val="bg1"/>
          </a:solidFill>
          <a:ln>
            <a:solidFill>
              <a:srgbClr val="0000FF"/>
            </a:solidFill>
          </a:ln>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&gt;4-12X Performance Improvement</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23618311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More on Ambit</a:t>
            </a:r>
          </a:p>
        </p:txBody>
      </p:sp>
      <p:sp>
        <p:nvSpPr>
          <p:cNvPr id="3" name="Content Placeholder 2"/>
          <p:cNvSpPr>
            <a:spLocks noGrp="1"/>
          </p:cNvSpPr>
          <p:nvPr>
            <p:ph idx="1"/>
          </p:nvPr>
        </p:nvSpPr>
        <p:spPr>
          <a:xfrm>
            <a:off x="228600" y="1144488"/>
            <a:ext cx="8610600" cy="4876800"/>
          </a:xfrm>
        </p:spPr>
        <p:txBody>
          <a:bodyPr/>
          <a:lstStyle/>
          <a:p>
            <a:r>
              <a:rPr lang="en-US" sz="1800" dirty="0"/>
              <a:t>Vivek Seshadri, </a:t>
            </a:r>
            <a:r>
              <a:rPr lang="en-US" sz="1800" dirty="0" err="1"/>
              <a:t>Donghyuk</a:t>
            </a:r>
            <a:r>
              <a:rPr lang="en-US" sz="1800" dirty="0"/>
              <a:t> Lee, Thomas Mullins, Hasan Hassan, </a:t>
            </a:r>
            <a:r>
              <a:rPr lang="en-US" sz="1800" dirty="0" err="1"/>
              <a:t>Amirali</a:t>
            </a:r>
            <a:r>
              <a:rPr lang="en-US" sz="1800" dirty="0"/>
              <a:t> </a:t>
            </a:r>
            <a:r>
              <a:rPr lang="en-US" sz="1800" dirty="0" err="1"/>
              <a:t>Boroumand</a:t>
            </a:r>
            <a:r>
              <a:rPr lang="en-US" sz="1800" dirty="0"/>
              <a:t>, </a:t>
            </a:r>
            <a:r>
              <a:rPr lang="en-US" sz="1800" dirty="0" err="1"/>
              <a:t>Jeremie</a:t>
            </a:r>
            <a:r>
              <a:rPr lang="en-US" sz="1800" dirty="0"/>
              <a:t> Kim, Michael A. </a:t>
            </a:r>
            <a:r>
              <a:rPr lang="en-US" sz="1800" dirty="0" err="1"/>
              <a:t>Kozuch</a:t>
            </a:r>
            <a:r>
              <a:rPr lang="en-US" sz="1800" dirty="0"/>
              <a:t>, Onur Mutlu, Phillip B. Gibbons, and Todd C. Mowry,</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"Ambit: In-Memory Accelerator for Bulk Bitwise Operations Using Commodity DRAM Technology"</a:t>
            </a:r>
            <a:br>
              <a:rPr lang="en-US" sz="1800" dirty="0">
                <a:solidFill>
                  <a:srgbClr val="0432FF"/>
                </a:solidFill>
              </a:rPr>
            </a:br>
            <a:r>
              <a:rPr lang="en-US" sz="1800" i="1" dirty="0"/>
              <a:t>Proceedings of the </a:t>
            </a:r>
            <a:r>
              <a:rPr lang="en-US" sz="1800" i="1" dirty="0">
                <a:hlinkClick r:id="rId3"/>
              </a:rPr>
              <a:t>50th International Symposium on Microarchitecture</a:t>
            </a:r>
            <a:r>
              <a:rPr lang="en-US" sz="1800" i="1" dirty="0"/>
              <a:t> (</a:t>
            </a:r>
            <a:r>
              <a:rPr lang="en-US" sz="1800" b="1" i="1" dirty="0"/>
              <a:t>MICRO</a:t>
            </a:r>
            <a:r>
              <a:rPr lang="en-US" sz="1800" i="1" dirty="0"/>
              <a:t>)</a:t>
            </a:r>
            <a:r>
              <a:rPr lang="en-US" sz="1800" dirty="0"/>
              <a:t>, Boston, MA, USA, October 2017.</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 [</a:t>
            </a:r>
            <a:r>
              <a:rPr lang="en-US" sz="1800" dirty="0">
                <a:hlinkClick r:id="rId6"/>
              </a:rPr>
              <a:t>Lightning Session Slides (pptx)</a:t>
            </a:r>
            <a:r>
              <a:rPr lang="en-US" sz="1800" dirty="0"/>
              <a:t> </a:t>
            </a:r>
            <a:r>
              <a:rPr lang="en-US" sz="1800" dirty="0">
                <a:hlinkClick r:id="rId7"/>
              </a:rPr>
              <a:t>(pdf)</a:t>
            </a:r>
            <a:r>
              <a:rPr lang="en-US" sz="1800" dirty="0"/>
              <a:t>] [</a:t>
            </a:r>
            <a:r>
              <a:rPr lang="en-US" sz="1800" dirty="0">
                <a:hlinkClick r:id="rId8"/>
              </a:rPr>
              <a:t>Poster (pptx)</a:t>
            </a:r>
            <a:r>
              <a:rPr lang="en-US" sz="1800" dirty="0"/>
              <a:t> </a:t>
            </a:r>
            <a:r>
              <a:rPr lang="en-US" sz="1800" dirty="0">
                <a:hlinkClick r:id="rId9"/>
              </a:rPr>
              <a:t>(pdf)</a:t>
            </a:r>
            <a:r>
              <a:rPr lang="en-US" sz="1800" dirty="0"/>
              <a:t>]</a:t>
            </a:r>
            <a:br>
              <a:rPr lang="en-US" sz="1800" dirty="0"/>
            </a:br>
            <a:br>
              <a:rPr lang="en-US" sz="1800" dirty="0"/>
            </a:br>
            <a:endParaRPr lang="en-US" sz="1800" dirty="0"/>
          </a:p>
          <a:p>
            <a:pPr lvl="1"/>
            <a:endParaRPr lang="en-US" sz="18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7" name="Picture 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0" y="4001095"/>
            <a:ext cx="9144000" cy="2092201"/>
          </a:xfrm>
          <a:prstGeom prst="rect">
            <a:avLst/>
          </a:prstGeom>
        </p:spPr>
      </p:pic>
    </p:spTree>
    <p:extLst>
      <p:ext uri="{BB962C8B-B14F-4D97-AF65-F5344CB8AC3E}">
        <p14:creationId xmlns:p14="http://schemas.microsoft.com/office/powerpoint/2010/main" val="40875648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In-DRAM Bulk Bitwise Execution</a:t>
            </a:r>
          </a:p>
        </p:txBody>
      </p:sp>
      <p:sp>
        <p:nvSpPr>
          <p:cNvPr id="3" name="Content Placeholder 2"/>
          <p:cNvSpPr>
            <a:spLocks noGrp="1"/>
          </p:cNvSpPr>
          <p:nvPr>
            <p:ph idx="1"/>
          </p:nvPr>
        </p:nvSpPr>
        <p:spPr>
          <a:xfrm>
            <a:off x="228600" y="1000472"/>
            <a:ext cx="8610600" cy="4876800"/>
          </a:xfrm>
        </p:spPr>
        <p:txBody>
          <a:bodyPr/>
          <a:lstStyle/>
          <a:p>
            <a:r>
              <a:rPr lang="en-US" dirty="0" err="1"/>
              <a:t>Vivek</a:t>
            </a:r>
            <a:r>
              <a:rPr lang="en-US" dirty="0"/>
              <a:t> Seshadri and Onur Mutlu,</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"In-DRAM Bulk Bitwise Execution Engine"</a:t>
            </a:r>
            <a:r>
              <a:rPr lang="en-US" dirty="0">
                <a:solidFill>
                  <a:srgbClr val="0432FF"/>
                </a:solidFill>
              </a:rPr>
              <a:t> </a:t>
            </a:r>
            <a:br>
              <a:rPr lang="en-US" dirty="0"/>
            </a:br>
            <a:r>
              <a:rPr lang="en-US" i="1" dirty="0"/>
              <a:t>Invited Book Chapter in Advances in Computers</a:t>
            </a:r>
            <a:r>
              <a:rPr lang="en-US" dirty="0"/>
              <a:t>, to appear in 2020. </a:t>
            </a:r>
            <a:br>
              <a:rPr lang="en-US" dirty="0"/>
            </a:br>
            <a:r>
              <a:rPr lang="en-US" dirty="0"/>
              <a:t>[</a:t>
            </a:r>
            <a:r>
              <a:rPr lang="en-US" dirty="0">
                <a:hlinkClick r:id="rId2"/>
              </a:rPr>
              <a:t>Preliminary arXiv version</a:t>
            </a:r>
            <a:r>
              <a:rPr lang="en-US" dirty="0"/>
              <a:t>]</a:t>
            </a:r>
          </a:p>
          <a:p>
            <a:pPr marL="0" indent="0">
              <a:buNone/>
            </a:pPr>
            <a:endParaRPr lang="en-US" sz="21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6AB84BF9-0E65-2149-BD37-BF6C5954758F}"/>
              </a:ext>
            </a:extLst>
          </p:cNvPr>
          <p:cNvPicPr>
            <a:picLocks noChangeAspect="1"/>
          </p:cNvPicPr>
          <p:nvPr/>
        </p:nvPicPr>
        <p:blipFill>
          <a:blip r:embed="rId3"/>
          <a:stretch>
            <a:fillRect/>
          </a:stretch>
        </p:blipFill>
        <p:spPr>
          <a:xfrm>
            <a:off x="527921" y="3799136"/>
            <a:ext cx="8011958" cy="2261319"/>
          </a:xfrm>
          <a:prstGeom prst="rect">
            <a:avLst/>
          </a:prstGeom>
        </p:spPr>
      </p:pic>
    </p:spTree>
    <p:extLst>
      <p:ext uri="{BB962C8B-B14F-4D97-AF65-F5344CB8AC3E}">
        <p14:creationId xmlns:p14="http://schemas.microsoft.com/office/powerpoint/2010/main" val="36978558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5BFE0-AC75-EA4D-B294-B564E8EA58A2}"/>
              </a:ext>
            </a:extLst>
          </p:cNvPr>
          <p:cNvSpPr>
            <a:spLocks noGrp="1"/>
          </p:cNvSpPr>
          <p:nvPr>
            <p:ph type="title"/>
          </p:nvPr>
        </p:nvSpPr>
        <p:spPr/>
        <p:txBody>
          <a:bodyPr/>
          <a:lstStyle/>
          <a:p>
            <a:r>
              <a:rPr lang="en-US" dirty="0"/>
              <a:t>SIMDRAM Framework</a:t>
            </a:r>
          </a:p>
        </p:txBody>
      </p:sp>
      <p:sp>
        <p:nvSpPr>
          <p:cNvPr id="3" name="Content Placeholder 2">
            <a:extLst>
              <a:ext uri="{FF2B5EF4-FFF2-40B4-BE49-F238E27FC236}">
                <a16:creationId xmlns:a16="http://schemas.microsoft.com/office/drawing/2014/main" id="{38B4B9AD-DEF9-4C4F-9DC2-DABFA4D56025}"/>
              </a:ext>
            </a:extLst>
          </p:cNvPr>
          <p:cNvSpPr>
            <a:spLocks noGrp="1"/>
          </p:cNvSpPr>
          <p:nvPr>
            <p:ph idx="1"/>
          </p:nvPr>
        </p:nvSpPr>
        <p:spPr>
          <a:xfrm>
            <a:off x="228600" y="1052736"/>
            <a:ext cx="8610600" cy="4876800"/>
          </a:xfrm>
        </p:spPr>
        <p:txBody>
          <a:bodyPr/>
          <a:lstStyle/>
          <a:p>
            <a:r>
              <a:rPr lang="en-US" sz="1500" dirty="0" err="1"/>
              <a:t>Nastaran</a:t>
            </a:r>
            <a:r>
              <a:rPr lang="en-US" sz="1500" dirty="0"/>
              <a:t> </a:t>
            </a:r>
            <a:r>
              <a:rPr lang="en-US" sz="1500" dirty="0" err="1"/>
              <a:t>Hajinazar</a:t>
            </a:r>
            <a:r>
              <a:rPr lang="en-US" sz="1500" dirty="0"/>
              <a:t>, Geraldo F. Oliveira, Sven Gregorio, Joao </a:t>
            </a:r>
            <a:r>
              <a:rPr lang="en-US" sz="1500" dirty="0" err="1"/>
              <a:t>Dinis</a:t>
            </a:r>
            <a:r>
              <a:rPr lang="en-US" sz="1500" dirty="0"/>
              <a:t> Ferreira, Nika Mansouri </a:t>
            </a:r>
            <a:r>
              <a:rPr lang="en-US" sz="1500" dirty="0" err="1"/>
              <a:t>Ghiasi</a:t>
            </a:r>
            <a:r>
              <a:rPr lang="en-US" sz="1500" dirty="0"/>
              <a:t>, </a:t>
            </a:r>
            <a:r>
              <a:rPr lang="en-US" sz="1500" dirty="0" err="1"/>
              <a:t>Minesh</a:t>
            </a:r>
            <a:r>
              <a:rPr lang="en-US" sz="1500" dirty="0"/>
              <a:t> Patel, Mohammed </a:t>
            </a:r>
            <a:r>
              <a:rPr lang="en-US" sz="1500" dirty="0" err="1"/>
              <a:t>Alser</a:t>
            </a:r>
            <a:r>
              <a:rPr lang="en-US" sz="1500" dirty="0"/>
              <a:t>, </a:t>
            </a:r>
            <a:r>
              <a:rPr lang="en-US" sz="1500" dirty="0" err="1"/>
              <a:t>Saugata</a:t>
            </a:r>
            <a:r>
              <a:rPr lang="en-US" sz="1500" dirty="0"/>
              <a:t> Ghose, Juan Gomez-Luna,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"SIMDRAM: An End-to-End Framework for Bit-Serial SIMD Computing in DRAM"</a:t>
            </a:r>
            <a:br>
              <a:rPr lang="en-US" sz="1500" dirty="0">
                <a:solidFill>
                  <a:srgbClr val="0432FF"/>
                </a:solidFill>
              </a:rPr>
            </a:br>
            <a:r>
              <a:rPr lang="en-US" sz="1500" i="1" dirty="0"/>
              <a:t>Proceedings of the </a:t>
            </a:r>
            <a:r>
              <a:rPr lang="en-US" sz="1500" i="1" dirty="0">
                <a:hlinkClick r:id="rId3"/>
              </a:rPr>
              <a:t>26th International Conference on Architectural Support for Programming Languages and Operating Systems</a:t>
            </a:r>
            <a:r>
              <a:rPr lang="en-US" sz="1500" i="1" dirty="0"/>
              <a:t> (</a:t>
            </a:r>
            <a:r>
              <a:rPr lang="en-US" sz="1500" b="1" i="1" dirty="0"/>
              <a:t>ASPLOS</a:t>
            </a:r>
            <a:r>
              <a:rPr lang="en-US" sz="1500" i="1" dirty="0"/>
              <a:t>)</a:t>
            </a:r>
            <a:r>
              <a:rPr lang="en-US" sz="1500" dirty="0"/>
              <a:t>, Virtual, March-April 2021.</a:t>
            </a:r>
            <a:br>
              <a:rPr lang="en-US" sz="1500" dirty="0"/>
            </a:br>
            <a:r>
              <a:rPr lang="en-US" sz="1500" dirty="0"/>
              <a:t>[</a:t>
            </a:r>
            <a:r>
              <a:rPr lang="en-US" sz="1500" dirty="0">
                <a:hlinkClick r:id="rId4"/>
              </a:rPr>
              <a:t>2-page Extended Abstract</a:t>
            </a:r>
            <a:r>
              <a:rPr lang="en-US" sz="1500" dirty="0"/>
              <a:t>]</a:t>
            </a:r>
            <a:br>
              <a:rPr lang="en-US" sz="1500" dirty="0"/>
            </a:br>
            <a:r>
              <a:rPr lang="en-US" sz="1500" dirty="0"/>
              <a:t>[</a:t>
            </a:r>
            <a:r>
              <a:rPr lang="en-US" sz="1500" dirty="0">
                <a:hlinkClick r:id="rId5"/>
              </a:rPr>
              <a:t>Short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Slides (pptx)</a:t>
            </a:r>
            <a:r>
              <a:rPr lang="en-US" sz="1500" dirty="0"/>
              <a:t> </a:t>
            </a:r>
            <a:r>
              <a:rPr lang="en-US" sz="1500" dirty="0">
                <a:hlinkClick r:id="rId8"/>
              </a:rPr>
              <a:t>(pdf)</a:t>
            </a:r>
            <a:r>
              <a:rPr lang="en-US" sz="1500" dirty="0"/>
              <a:t>]</a:t>
            </a:r>
            <a:br>
              <a:rPr lang="en-US" sz="1500" dirty="0"/>
            </a:br>
            <a:r>
              <a:rPr lang="en-US" sz="1500" dirty="0"/>
              <a:t>[</a:t>
            </a:r>
            <a:r>
              <a:rPr lang="en-US" sz="1500" dirty="0">
                <a:hlinkClick r:id="rId9"/>
              </a:rPr>
              <a:t>Short Talk Video</a:t>
            </a:r>
            <a:r>
              <a:rPr lang="en-US" sz="1500" dirty="0"/>
              <a:t> (5 mins)]</a:t>
            </a:r>
            <a:br>
              <a:rPr lang="en-US" sz="1500" dirty="0"/>
            </a:br>
            <a:r>
              <a:rPr lang="en-US" sz="1500" dirty="0"/>
              <a:t>[</a:t>
            </a:r>
            <a:r>
              <a:rPr lang="en-US" sz="1500" dirty="0">
                <a:hlinkClick r:id="rId10"/>
              </a:rPr>
              <a:t>Full Talk Video</a:t>
            </a:r>
            <a:r>
              <a:rPr lang="en-US" sz="1500" dirty="0"/>
              <a:t> (27 mins)]</a:t>
            </a:r>
          </a:p>
          <a:p>
            <a:pPr marL="0" indent="0">
              <a:buNone/>
            </a:pPr>
            <a:br>
              <a:rPr lang="en-US" sz="1700" dirty="0"/>
            </a:br>
            <a:endParaRPr lang="en-US" sz="1700" dirty="0"/>
          </a:p>
        </p:txBody>
      </p:sp>
      <p:sp>
        <p:nvSpPr>
          <p:cNvPr id="4" name="Slide Number Placeholder 3">
            <a:extLst>
              <a:ext uri="{FF2B5EF4-FFF2-40B4-BE49-F238E27FC236}">
                <a16:creationId xmlns:a16="http://schemas.microsoft.com/office/drawing/2014/main" id="{01A2CC07-ABC8-6047-856D-10E0B6E8E52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1F2D6C2E-4B30-5D40-A601-57FD66ECFD90}"/>
              </a:ext>
            </a:extLst>
          </p:cNvPr>
          <p:cNvPicPr>
            <a:picLocks noChangeAspect="1"/>
          </p:cNvPicPr>
          <p:nvPr/>
        </p:nvPicPr>
        <p:blipFill>
          <a:blip r:embed="rId11"/>
          <a:stretch>
            <a:fillRect/>
          </a:stretch>
        </p:blipFill>
        <p:spPr>
          <a:xfrm>
            <a:off x="304800" y="3934392"/>
            <a:ext cx="8218695" cy="2152195"/>
          </a:xfrm>
          <a:prstGeom prst="rect">
            <a:avLst/>
          </a:prstGeom>
        </p:spPr>
      </p:pic>
    </p:spTree>
    <p:extLst>
      <p:ext uri="{BB962C8B-B14F-4D97-AF65-F5344CB8AC3E}">
        <p14:creationId xmlns:p14="http://schemas.microsoft.com/office/powerpoint/2010/main" val="105270720"/>
      </p:ext>
    </p:extLst>
  </p:cSld>
  <p:clrMapOvr>
    <a:masterClrMapping/>
  </p:clrMapOvr>
  <p:transition/>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 name="Rounded Rectangle 159">
            <a:extLst>
              <a:ext uri="{FF2B5EF4-FFF2-40B4-BE49-F238E27FC236}">
                <a16:creationId xmlns:a16="http://schemas.microsoft.com/office/drawing/2014/main" id="{4AC448A1-D8FC-074B-83B4-F13809959B84}"/>
              </a:ext>
            </a:extLst>
          </p:cNvPr>
          <p:cNvSpPr/>
          <p:nvPr/>
        </p:nvSpPr>
        <p:spPr>
          <a:xfrm>
            <a:off x="3056442" y="3767639"/>
            <a:ext cx="3907140" cy="2443475"/>
          </a:xfrm>
          <a:prstGeom prst="roundRect">
            <a:avLst/>
          </a:prstGeom>
          <a:solidFill>
            <a:srgbClr val="F9F2EF"/>
          </a:solidFill>
          <a:ln w="38100">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nvGrpSpPr>
          <p:cNvPr id="4" name="Group 3">
            <a:extLst>
              <a:ext uri="{FF2B5EF4-FFF2-40B4-BE49-F238E27FC236}">
                <a16:creationId xmlns:a16="http://schemas.microsoft.com/office/drawing/2014/main" id="{D15069BC-5B11-7743-B528-35178FAE71ED}"/>
              </a:ext>
            </a:extLst>
          </p:cNvPr>
          <p:cNvGrpSpPr/>
          <p:nvPr/>
        </p:nvGrpSpPr>
        <p:grpSpPr>
          <a:xfrm>
            <a:off x="7116062" y="3738583"/>
            <a:ext cx="2105825" cy="2379840"/>
            <a:chOff x="7116062" y="3738583"/>
            <a:chExt cx="2105825" cy="2379840"/>
          </a:xfrm>
        </p:grpSpPr>
        <p:sp>
          <p:nvSpPr>
            <p:cNvPr id="480" name="Rectangle 479">
              <a:extLst>
                <a:ext uri="{FF2B5EF4-FFF2-40B4-BE49-F238E27FC236}">
                  <a16:creationId xmlns:a16="http://schemas.microsoft.com/office/drawing/2014/main" id="{9AFA37DF-98AF-2A42-A277-2415E78A0DFE}"/>
                </a:ext>
              </a:extLst>
            </p:cNvPr>
            <p:cNvSpPr/>
            <p:nvPr/>
          </p:nvSpPr>
          <p:spPr>
            <a:xfrm>
              <a:off x="7279373" y="4036626"/>
              <a:ext cx="1779205" cy="2081797"/>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2" name="Rectangle 511">
              <a:extLst>
                <a:ext uri="{FF2B5EF4-FFF2-40B4-BE49-F238E27FC236}">
                  <a16:creationId xmlns:a16="http://schemas.microsoft.com/office/drawing/2014/main" id="{700FA02F-65ED-7C4E-A239-5A4A264BDB14}"/>
                </a:ext>
              </a:extLst>
            </p:cNvPr>
            <p:cNvSpPr/>
            <p:nvPr/>
          </p:nvSpPr>
          <p:spPr>
            <a:xfrm>
              <a:off x="7116062" y="3738583"/>
              <a:ext cx="2105825" cy="307777"/>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SIMDRAM Output</a:t>
              </a:r>
            </a:p>
          </p:txBody>
        </p:sp>
        <p:sp>
          <p:nvSpPr>
            <p:cNvPr id="527" name="Rectangle 526">
              <a:extLst>
                <a:ext uri="{FF2B5EF4-FFF2-40B4-BE49-F238E27FC236}">
                  <a16:creationId xmlns:a16="http://schemas.microsoft.com/office/drawing/2014/main" id="{9784C941-66A3-5040-BA46-DAC418472FA1}"/>
                </a:ext>
              </a:extLst>
            </p:cNvPr>
            <p:cNvSpPr/>
            <p:nvPr/>
          </p:nvSpPr>
          <p:spPr>
            <a:xfrm>
              <a:off x="7365094" y="4022208"/>
              <a:ext cx="1704313" cy="584134"/>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Instruction result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in memory</a:t>
              </a:r>
            </a:p>
          </p:txBody>
        </p:sp>
      </p:grpSp>
      <p:sp>
        <p:nvSpPr>
          <p:cNvPr id="159" name="Rounded Rectangle 158">
            <a:extLst>
              <a:ext uri="{FF2B5EF4-FFF2-40B4-BE49-F238E27FC236}">
                <a16:creationId xmlns:a16="http://schemas.microsoft.com/office/drawing/2014/main" id="{CE0A9994-29A9-8347-A12F-21F4FFB866BF}"/>
              </a:ext>
            </a:extLst>
          </p:cNvPr>
          <p:cNvSpPr/>
          <p:nvPr/>
        </p:nvSpPr>
        <p:spPr>
          <a:xfrm>
            <a:off x="4425755" y="906211"/>
            <a:ext cx="1809803" cy="2494674"/>
          </a:xfrm>
          <a:prstGeom prst="roundRect">
            <a:avLst/>
          </a:prstGeom>
          <a:solidFill>
            <a:srgbClr val="F9F2EF"/>
          </a:solidFill>
          <a:ln w="38100">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sp>
        <p:nvSpPr>
          <p:cNvPr id="157" name="Rounded Rectangle 156">
            <a:extLst>
              <a:ext uri="{FF2B5EF4-FFF2-40B4-BE49-F238E27FC236}">
                <a16:creationId xmlns:a16="http://schemas.microsoft.com/office/drawing/2014/main" id="{2989069A-F661-FE42-B264-D815DC8F0544}"/>
              </a:ext>
            </a:extLst>
          </p:cNvPr>
          <p:cNvSpPr/>
          <p:nvPr/>
        </p:nvSpPr>
        <p:spPr>
          <a:xfrm>
            <a:off x="2517838" y="871442"/>
            <a:ext cx="1754690" cy="2223831"/>
          </a:xfrm>
          <a:prstGeom prst="roundRect">
            <a:avLst/>
          </a:prstGeom>
          <a:solidFill>
            <a:srgbClr val="F9F2EF"/>
          </a:solidFill>
          <a:ln w="38100">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nvGrpSpPr>
          <p:cNvPr id="539" name="Group 538">
            <a:extLst>
              <a:ext uri="{FF2B5EF4-FFF2-40B4-BE49-F238E27FC236}">
                <a16:creationId xmlns:a16="http://schemas.microsoft.com/office/drawing/2014/main" id="{69A25650-7088-E942-BE76-58AD68057FC5}"/>
              </a:ext>
            </a:extLst>
          </p:cNvPr>
          <p:cNvGrpSpPr/>
          <p:nvPr/>
        </p:nvGrpSpPr>
        <p:grpSpPr>
          <a:xfrm>
            <a:off x="2784191" y="3749514"/>
            <a:ext cx="4109777" cy="2461604"/>
            <a:chOff x="2784191" y="4268508"/>
            <a:chExt cx="4109777" cy="2461604"/>
          </a:xfrm>
        </p:grpSpPr>
        <p:sp>
          <p:nvSpPr>
            <p:cNvPr id="485" name="Rectangle 484">
              <a:extLst>
                <a:ext uri="{FF2B5EF4-FFF2-40B4-BE49-F238E27FC236}">
                  <a16:creationId xmlns:a16="http://schemas.microsoft.com/office/drawing/2014/main" id="{B6F33155-1D4A-2D44-8995-E31DEBF89CA4}"/>
                </a:ext>
              </a:extLst>
            </p:cNvPr>
            <p:cNvSpPr/>
            <p:nvPr/>
          </p:nvSpPr>
          <p:spPr>
            <a:xfrm>
              <a:off x="3159645" y="4569003"/>
              <a:ext cx="3707606" cy="1836613"/>
            </a:xfrm>
            <a:prstGeom prst="rect">
              <a:avLst/>
            </a:prstGeom>
            <a:solidFill>
              <a:srgbClr val="D4DAD5"/>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266" b="1" i="0" u="none" strike="noStrike" kern="1200" cap="none" spc="0" normalizeH="0" baseline="0" noProof="0" dirty="0">
                <a:ln>
                  <a:noFill/>
                </a:ln>
                <a:no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mc:AlternateContent xmlns:mc="http://schemas.openxmlformats.org/markup-compatibility/2006" xmlns:a14="http://schemas.microsoft.com/office/drawing/2010/main">
          <mc:Choice Requires="a14">
            <p:sp>
              <p:nvSpPr>
                <p:cNvPr id="506" name="Rectangle 505">
                  <a:extLst>
                    <a:ext uri="{FF2B5EF4-FFF2-40B4-BE49-F238E27FC236}">
                      <a16:creationId xmlns:a16="http://schemas.microsoft.com/office/drawing/2014/main" id="{AA201954-4CB7-F043-8993-22912F606DF1}"/>
                    </a:ext>
                  </a:extLst>
                </p:cNvPr>
                <p:cNvSpPr/>
                <p:nvPr/>
              </p:nvSpPr>
              <p:spPr>
                <a:xfrm>
                  <a:off x="3202188" y="4268508"/>
                  <a:ext cx="3691780" cy="553998"/>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Step 3: </a:t>
                  </a:r>
                  <a:r>
                    <a:rPr kumimoji="0" lang="en-US" sz="1400"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Execution according to </a:t>
                  </a:r>
                  <a14:m>
                    <m:oMath xmlns:m="http://schemas.openxmlformats.org/officeDocument/2006/math">
                      <m:r>
                        <m:rPr>
                          <m:sty m:val="p"/>
                        </m:rPr>
                        <a:rPr kumimoji="0" lang="en-US" sz="1400" b="0" i="0" u="none" strike="noStrike" kern="1200" cap="none" spc="0" normalizeH="0" baseline="0" noProof="0">
                          <a:ln>
                            <a:noFill/>
                          </a:ln>
                          <a:solidFill>
                            <a:sysClr val="windowText" lastClr="000000"/>
                          </a:solidFill>
                          <a:effectLst/>
                          <a:uLnTx/>
                          <a:uFillTx/>
                          <a:latin typeface="Cambria Math" panose="02040503050406030204" pitchFamily="18" charset="0"/>
                          <a:ea typeface="Cambria Math" panose="02040503050406030204" pitchFamily="18" charset="0"/>
                          <a:cs typeface="+mn-cs"/>
                        </a:rPr>
                        <m:t>μ</m:t>
                      </m:r>
                    </m:oMath>
                  </a14:m>
                  <a:r>
                    <a:rPr kumimoji="0" lang="en-US" sz="1400"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Program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 </a:t>
                  </a:r>
                </a:p>
              </p:txBody>
            </p:sp>
          </mc:Choice>
          <mc:Fallback xmlns="">
            <p:sp>
              <p:nvSpPr>
                <p:cNvPr id="506" name="Rectangle 505">
                  <a:extLst>
                    <a:ext uri="{FF2B5EF4-FFF2-40B4-BE49-F238E27FC236}">
                      <a16:creationId xmlns:a16="http://schemas.microsoft.com/office/drawing/2014/main" id="{AA201954-4CB7-F043-8993-22912F606DF1}"/>
                    </a:ext>
                  </a:extLst>
                </p:cNvPr>
                <p:cNvSpPr>
                  <a:spLocks noRot="1" noChangeAspect="1" noMove="1" noResize="1" noEditPoints="1" noAdjustHandles="1" noChangeArrowheads="1" noChangeShapeType="1" noTextEdit="1"/>
                </p:cNvSpPr>
                <p:nvPr/>
              </p:nvSpPr>
              <p:spPr>
                <a:xfrm>
                  <a:off x="3202188" y="4268508"/>
                  <a:ext cx="3691780" cy="553998"/>
                </a:xfrm>
                <a:prstGeom prst="rect">
                  <a:avLst/>
                </a:prstGeom>
                <a:blipFill>
                  <a:blip r:embed="rId3"/>
                  <a:stretch>
                    <a:fillRect t="-2273"/>
                  </a:stretch>
                </a:blipFill>
              </p:spPr>
              <p:txBody>
                <a:bodyPr/>
                <a:lstStyle/>
                <a:p>
                  <a:r>
                    <a:rPr lang="en-US">
                      <a:noFill/>
                    </a:rPr>
                    <a:t> </a:t>
                  </a:r>
                </a:p>
              </p:txBody>
            </p:sp>
          </mc:Fallback>
        </mc:AlternateContent>
        <p:sp>
          <p:nvSpPr>
            <p:cNvPr id="509" name="Rectangle 508">
              <a:extLst>
                <a:ext uri="{FF2B5EF4-FFF2-40B4-BE49-F238E27FC236}">
                  <a16:creationId xmlns:a16="http://schemas.microsoft.com/office/drawing/2014/main" id="{11EEB551-2120-B245-8E0A-A96351D3B463}"/>
                </a:ext>
              </a:extLst>
            </p:cNvPr>
            <p:cNvSpPr/>
            <p:nvPr/>
          </p:nvSpPr>
          <p:spPr>
            <a:xfrm>
              <a:off x="4078736" y="6391878"/>
              <a:ext cx="1795300" cy="338234"/>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Memory Controller</a:t>
              </a:r>
            </a:p>
          </p:txBody>
        </p:sp>
        <p:sp>
          <p:nvSpPr>
            <p:cNvPr id="530" name="Right Arrow 529">
              <a:extLst>
                <a:ext uri="{FF2B5EF4-FFF2-40B4-BE49-F238E27FC236}">
                  <a16:creationId xmlns:a16="http://schemas.microsoft.com/office/drawing/2014/main" id="{7C5845D4-4CA6-3E42-B6D7-0362C943D4DB}"/>
                </a:ext>
              </a:extLst>
            </p:cNvPr>
            <p:cNvSpPr/>
            <p:nvPr/>
          </p:nvSpPr>
          <p:spPr>
            <a:xfrm>
              <a:off x="2784191" y="5423150"/>
              <a:ext cx="280794" cy="258213"/>
            </a:xfrm>
            <a:prstGeom prst="rightArrow">
              <a:avLst/>
            </a:prstGeom>
            <a:ln w="12700">
              <a:prstDash val="solid"/>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grpSp>
        <p:nvGrpSpPr>
          <p:cNvPr id="538" name="Group 537">
            <a:extLst>
              <a:ext uri="{FF2B5EF4-FFF2-40B4-BE49-F238E27FC236}">
                <a16:creationId xmlns:a16="http://schemas.microsoft.com/office/drawing/2014/main" id="{08AF0EC2-609C-F644-8103-F442ADEE8FB0}"/>
              </a:ext>
            </a:extLst>
          </p:cNvPr>
          <p:cNvGrpSpPr/>
          <p:nvPr/>
        </p:nvGrpSpPr>
        <p:grpSpPr>
          <a:xfrm>
            <a:off x="66283" y="3742548"/>
            <a:ext cx="2652598" cy="2143375"/>
            <a:chOff x="66283" y="4261542"/>
            <a:chExt cx="2652598" cy="2143375"/>
          </a:xfrm>
        </p:grpSpPr>
        <p:sp>
          <p:nvSpPr>
            <p:cNvPr id="482" name="Rectangle 481">
              <a:extLst>
                <a:ext uri="{FF2B5EF4-FFF2-40B4-BE49-F238E27FC236}">
                  <a16:creationId xmlns:a16="http://schemas.microsoft.com/office/drawing/2014/main" id="{7ECC5597-7531-DD4A-A762-4F493DD7DC72}"/>
                </a:ext>
              </a:extLst>
            </p:cNvPr>
            <p:cNvSpPr/>
            <p:nvPr/>
          </p:nvSpPr>
          <p:spPr>
            <a:xfrm>
              <a:off x="66283" y="4555620"/>
              <a:ext cx="2652598" cy="1849297"/>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483" name="Rounded Rectangle 482">
              <a:extLst>
                <a:ext uri="{FF2B5EF4-FFF2-40B4-BE49-F238E27FC236}">
                  <a16:creationId xmlns:a16="http://schemas.microsoft.com/office/drawing/2014/main" id="{98B3D348-B9C5-7E40-8AF0-F8D66D07DD9B}"/>
                </a:ext>
              </a:extLst>
            </p:cNvPr>
            <p:cNvSpPr/>
            <p:nvPr/>
          </p:nvSpPr>
          <p:spPr>
            <a:xfrm>
              <a:off x="174824" y="4882613"/>
              <a:ext cx="2446884" cy="1422183"/>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484" name="Rectangle 483">
              <a:extLst>
                <a:ext uri="{FF2B5EF4-FFF2-40B4-BE49-F238E27FC236}">
                  <a16:creationId xmlns:a16="http://schemas.microsoft.com/office/drawing/2014/main" id="{26B285CE-11E6-1743-8406-B4E5D173D7B4}"/>
                </a:ext>
              </a:extLst>
            </p:cNvPr>
            <p:cNvSpPr/>
            <p:nvPr/>
          </p:nvSpPr>
          <p:spPr>
            <a:xfrm>
              <a:off x="777522" y="4261542"/>
              <a:ext cx="1069524" cy="307777"/>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User Input</a:t>
              </a:r>
            </a:p>
          </p:txBody>
        </p:sp>
        <p:sp>
          <p:nvSpPr>
            <p:cNvPr id="487" name="Rectangle 486">
              <a:extLst>
                <a:ext uri="{FF2B5EF4-FFF2-40B4-BE49-F238E27FC236}">
                  <a16:creationId xmlns:a16="http://schemas.microsoft.com/office/drawing/2014/main" id="{1BCC0FA6-6593-B848-B7BB-4CB32A174C35}"/>
                </a:ext>
              </a:extLst>
            </p:cNvPr>
            <p:cNvSpPr/>
            <p:nvPr/>
          </p:nvSpPr>
          <p:spPr>
            <a:xfrm>
              <a:off x="291206" y="5444803"/>
              <a:ext cx="2036555" cy="327477"/>
            </a:xfrm>
            <a:prstGeom prst="rect">
              <a:avLst/>
            </a:prstGeom>
            <a:solidFill>
              <a:srgbClr val="FFBFC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266"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1" name="Rectangle 510">
              <a:extLst>
                <a:ext uri="{FF2B5EF4-FFF2-40B4-BE49-F238E27FC236}">
                  <a16:creationId xmlns:a16="http://schemas.microsoft.com/office/drawing/2014/main" id="{6DEB2F96-2CE8-2048-A0CE-39C107EEA67F}"/>
                </a:ext>
              </a:extLst>
            </p:cNvPr>
            <p:cNvSpPr/>
            <p:nvPr/>
          </p:nvSpPr>
          <p:spPr>
            <a:xfrm>
              <a:off x="117482" y="4563039"/>
              <a:ext cx="2478051" cy="307777"/>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44546A"/>
                  </a:solidFill>
                  <a:effectLst/>
                  <a:uLnTx/>
                  <a:uFillTx/>
                  <a:latin typeface="Cambria" panose="02040503050406030204" pitchFamily="18" charset="0"/>
                  <a:ea typeface="+mn-ea"/>
                  <a:cs typeface="Arial" panose="020B0604020202020204" pitchFamily="34" charset="0"/>
                </a:rPr>
                <a:t>SIMDRAM-enabled application</a:t>
              </a:r>
            </a:p>
          </p:txBody>
        </p:sp>
      </p:grpSp>
      <p:sp>
        <p:nvSpPr>
          <p:cNvPr id="2" name="Title 1">
            <a:extLst>
              <a:ext uri="{FF2B5EF4-FFF2-40B4-BE49-F238E27FC236}">
                <a16:creationId xmlns:a16="http://schemas.microsoft.com/office/drawing/2014/main" id="{59EB68DD-EA82-D94D-9067-B51AF57C613B}"/>
              </a:ext>
            </a:extLst>
          </p:cNvPr>
          <p:cNvSpPr>
            <a:spLocks noGrp="1"/>
          </p:cNvSpPr>
          <p:nvPr>
            <p:ph type="title"/>
          </p:nvPr>
        </p:nvSpPr>
        <p:spPr/>
        <p:txBody>
          <a:bodyPr/>
          <a:lstStyle/>
          <a:p>
            <a:r>
              <a:rPr lang="en-US" sz="4000" b="1" dirty="0">
                <a:latin typeface="Cambria" panose="02040503050406030204" pitchFamily="18" charset="0"/>
              </a:rPr>
              <a:t>SIMDRAM Framework: Overview </a:t>
            </a:r>
          </a:p>
        </p:txBody>
      </p:sp>
      <p:graphicFrame>
        <p:nvGraphicFramePr>
          <p:cNvPr id="311" name="Table 310">
            <a:extLst>
              <a:ext uri="{FF2B5EF4-FFF2-40B4-BE49-F238E27FC236}">
                <a16:creationId xmlns:a16="http://schemas.microsoft.com/office/drawing/2014/main" id="{50A10DFB-237C-1B45-AB7A-463F2C2CCC5B}"/>
              </a:ext>
            </a:extLst>
          </p:cNvPr>
          <p:cNvGraphicFramePr>
            <a:graphicFrameLocks noGrp="1"/>
          </p:cNvGraphicFramePr>
          <p:nvPr/>
        </p:nvGraphicFramePr>
        <p:xfrm>
          <a:off x="4600883" y="1699346"/>
          <a:ext cx="1513531" cy="1348330"/>
        </p:xfrm>
        <a:graphic>
          <a:graphicData uri="http://schemas.openxmlformats.org/drawingml/2006/table">
            <a:tbl>
              <a:tblPr firstRow="1" bandRow="1">
                <a:tableStyleId>{2D5ABB26-0587-4C30-8999-92F81FD0307C}</a:tableStyleId>
              </a:tblPr>
              <a:tblGrid>
                <a:gridCol w="1513531">
                  <a:extLst>
                    <a:ext uri="{9D8B030D-6E8A-4147-A177-3AD203B41FA5}">
                      <a16:colId xmlns:a16="http://schemas.microsoft.com/office/drawing/2014/main" val="3411314267"/>
                    </a:ext>
                  </a:extLst>
                </a:gridCol>
              </a:tblGrid>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69564133"/>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EF5CC"/>
                    </a:solidFill>
                  </a:tcPr>
                </a:tc>
                <a:extLst>
                  <a:ext uri="{0D108BD9-81ED-4DB2-BD59-A6C34878D82A}">
                    <a16:rowId xmlns:a16="http://schemas.microsoft.com/office/drawing/2014/main" val="2610732602"/>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CCDFFF"/>
                    </a:solidFill>
                  </a:tcPr>
                </a:tc>
                <a:extLst>
                  <a:ext uri="{0D108BD9-81ED-4DB2-BD59-A6C34878D82A}">
                    <a16:rowId xmlns:a16="http://schemas.microsoft.com/office/drawing/2014/main" val="1245392560"/>
                  </a:ext>
                </a:extLst>
              </a:tr>
              <a:tr h="269666">
                <a:tc>
                  <a:txBody>
                    <a:bodyPr/>
                    <a:lstStyle/>
                    <a:p>
                      <a:r>
                        <a:rPr lang="en-US" sz="1400" b="0" dirty="0">
                          <a:latin typeface="Courier New" panose="02070309020205020404" pitchFamily="49" charset="0"/>
                          <a:cs typeface="Courier New" panose="02070309020205020404" pitchFamily="49" charset="0"/>
                        </a:rPr>
                        <a:t> ACT/ACT/PRE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A8D4AA"/>
                    </a:solidFill>
                  </a:tcPr>
                </a:tc>
                <a:extLst>
                  <a:ext uri="{0D108BD9-81ED-4DB2-BD59-A6C34878D82A}">
                    <a16:rowId xmlns:a16="http://schemas.microsoft.com/office/drawing/2014/main" val="2074523024"/>
                  </a:ext>
                </a:extLst>
              </a:tr>
              <a:tr h="269666">
                <a:tc>
                  <a:txBody>
                    <a:bodyPr/>
                    <a:lstStyle/>
                    <a:p>
                      <a:r>
                        <a:rPr lang="en-US" sz="1400" b="0" dirty="0">
                          <a:latin typeface="Courier New" panose="02070309020205020404" pitchFamily="49" charset="0"/>
                          <a:cs typeface="Courier New" panose="02070309020205020404" pitchFamily="49" charset="0"/>
                        </a:rPr>
                        <a:t> done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75727766"/>
                  </a:ext>
                </a:extLst>
              </a:tr>
            </a:tbl>
          </a:graphicData>
        </a:graphic>
      </p:graphicFrame>
      <p:sp>
        <p:nvSpPr>
          <p:cNvPr id="312" name="Rectangle 311">
            <a:extLst>
              <a:ext uri="{FF2B5EF4-FFF2-40B4-BE49-F238E27FC236}">
                <a16:creationId xmlns:a16="http://schemas.microsoft.com/office/drawing/2014/main" id="{D7280049-9ED3-3947-9F28-E8F495F29C7B}"/>
              </a:ext>
            </a:extLst>
          </p:cNvPr>
          <p:cNvSpPr/>
          <p:nvPr/>
        </p:nvSpPr>
        <p:spPr>
          <a:xfrm>
            <a:off x="6271191" y="1235618"/>
            <a:ext cx="2800096" cy="2244457"/>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cxnSp>
        <p:nvCxnSpPr>
          <p:cNvPr id="314" name="Straight Arrow Connector 313">
            <a:extLst>
              <a:ext uri="{FF2B5EF4-FFF2-40B4-BE49-F238E27FC236}">
                <a16:creationId xmlns:a16="http://schemas.microsoft.com/office/drawing/2014/main" id="{989EFE27-25B1-1F44-B095-4CC257B80B80}"/>
              </a:ext>
            </a:extLst>
          </p:cNvPr>
          <p:cNvCxnSpPr>
            <a:cxnSpLocks/>
          </p:cNvCxnSpPr>
          <p:nvPr/>
        </p:nvCxnSpPr>
        <p:spPr>
          <a:xfrm>
            <a:off x="6114414" y="1827291"/>
            <a:ext cx="156777" cy="0"/>
          </a:xfrm>
          <a:prstGeom prst="straightConnector1">
            <a:avLst/>
          </a:prstGeom>
          <a:ln w="25400">
            <a:solidFill>
              <a:schemeClr val="tx1"/>
            </a:solidFill>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16" name="Oval 315">
            <a:extLst>
              <a:ext uri="{FF2B5EF4-FFF2-40B4-BE49-F238E27FC236}">
                <a16:creationId xmlns:a16="http://schemas.microsoft.com/office/drawing/2014/main" id="{6770D35C-7264-0049-95CD-58D4DDF3EDED}"/>
              </a:ext>
            </a:extLst>
          </p:cNvPr>
          <p:cNvSpPr/>
          <p:nvPr/>
        </p:nvSpPr>
        <p:spPr>
          <a:xfrm flipH="1">
            <a:off x="11015591" y="2382396"/>
            <a:ext cx="143179" cy="86362"/>
          </a:xfrm>
          <a:prstGeom prst="ellipse">
            <a:avLst/>
          </a:prstGeom>
          <a:solidFill>
            <a:sysClr val="window" lastClr="FFFFFF"/>
          </a:solidFill>
          <a:ln w="127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Arial" panose="020B0604020202020204" pitchFamily="34" charset="0"/>
            </a:endParaRPr>
          </a:p>
        </p:txBody>
      </p:sp>
      <p:sp>
        <p:nvSpPr>
          <p:cNvPr id="346" name="Rectangle 345">
            <a:extLst>
              <a:ext uri="{FF2B5EF4-FFF2-40B4-BE49-F238E27FC236}">
                <a16:creationId xmlns:a16="http://schemas.microsoft.com/office/drawing/2014/main" id="{1DC1A0F9-70D7-B448-BC54-7750CE6339AE}"/>
              </a:ext>
            </a:extLst>
          </p:cNvPr>
          <p:cNvSpPr/>
          <p:nvPr/>
        </p:nvSpPr>
        <p:spPr>
          <a:xfrm>
            <a:off x="6854162" y="912400"/>
            <a:ext cx="2105825" cy="307777"/>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SIMDRAM Output</a:t>
            </a:r>
          </a:p>
        </p:txBody>
      </p:sp>
      <p:grpSp>
        <p:nvGrpSpPr>
          <p:cNvPr id="413" name="Group 412">
            <a:extLst>
              <a:ext uri="{FF2B5EF4-FFF2-40B4-BE49-F238E27FC236}">
                <a16:creationId xmlns:a16="http://schemas.microsoft.com/office/drawing/2014/main" id="{8A315B32-246B-344C-B00D-2D50360431A0}"/>
              </a:ext>
            </a:extLst>
          </p:cNvPr>
          <p:cNvGrpSpPr/>
          <p:nvPr/>
        </p:nvGrpSpPr>
        <p:grpSpPr>
          <a:xfrm>
            <a:off x="96203" y="908217"/>
            <a:ext cx="2108505" cy="2106083"/>
            <a:chOff x="185117" y="1916050"/>
            <a:chExt cx="2355144" cy="2549656"/>
          </a:xfrm>
        </p:grpSpPr>
        <p:sp>
          <p:nvSpPr>
            <p:cNvPr id="347" name="Rectangle 346">
              <a:extLst>
                <a:ext uri="{FF2B5EF4-FFF2-40B4-BE49-F238E27FC236}">
                  <a16:creationId xmlns:a16="http://schemas.microsoft.com/office/drawing/2014/main" id="{926A9443-4A7F-B340-B495-8DEC465CEB8F}"/>
                </a:ext>
              </a:extLst>
            </p:cNvPr>
            <p:cNvSpPr/>
            <p:nvPr/>
          </p:nvSpPr>
          <p:spPr>
            <a:xfrm>
              <a:off x="682041" y="1916050"/>
              <a:ext cx="1199367" cy="37260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User Input</a:t>
              </a:r>
            </a:p>
          </p:txBody>
        </p:sp>
        <p:sp>
          <p:nvSpPr>
            <p:cNvPr id="348" name="Rectangle 347">
              <a:extLst>
                <a:ext uri="{FF2B5EF4-FFF2-40B4-BE49-F238E27FC236}">
                  <a16:creationId xmlns:a16="http://schemas.microsoft.com/office/drawing/2014/main" id="{5DC29713-5DE8-524E-A574-56227018A709}"/>
                </a:ext>
              </a:extLst>
            </p:cNvPr>
            <p:cNvSpPr/>
            <p:nvPr/>
          </p:nvSpPr>
          <p:spPr>
            <a:xfrm>
              <a:off x="185117" y="2303641"/>
              <a:ext cx="2355144" cy="2138313"/>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nvGrpSpPr>
            <p:cNvPr id="409" name="Group 408">
              <a:extLst>
                <a:ext uri="{FF2B5EF4-FFF2-40B4-BE49-F238E27FC236}">
                  <a16:creationId xmlns:a16="http://schemas.microsoft.com/office/drawing/2014/main" id="{4BBB42AF-207D-8C44-9BEB-FC30D95D6D4B}"/>
                </a:ext>
              </a:extLst>
            </p:cNvPr>
            <p:cNvGrpSpPr/>
            <p:nvPr/>
          </p:nvGrpSpPr>
          <p:grpSpPr>
            <a:xfrm>
              <a:off x="290791" y="2622675"/>
              <a:ext cx="2112038" cy="1843031"/>
              <a:chOff x="290791" y="2622675"/>
              <a:chExt cx="2112038" cy="1843031"/>
            </a:xfrm>
          </p:grpSpPr>
          <p:sp>
            <p:nvSpPr>
              <p:cNvPr id="350" name="Rounded Rectangle 349">
                <a:extLst>
                  <a:ext uri="{FF2B5EF4-FFF2-40B4-BE49-F238E27FC236}">
                    <a16:creationId xmlns:a16="http://schemas.microsoft.com/office/drawing/2014/main" id="{6D3A1CD3-1656-4A4D-A9A0-DBA1702BECAE}"/>
                  </a:ext>
                </a:extLst>
              </p:cNvPr>
              <p:cNvSpPr/>
              <p:nvPr/>
            </p:nvSpPr>
            <p:spPr>
              <a:xfrm>
                <a:off x="290791" y="2622675"/>
                <a:ext cx="2112038" cy="1468592"/>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nvGrpSpPr>
              <p:cNvPr id="351" name="Group 350">
                <a:extLst>
                  <a:ext uri="{FF2B5EF4-FFF2-40B4-BE49-F238E27FC236}">
                    <a16:creationId xmlns:a16="http://schemas.microsoft.com/office/drawing/2014/main" id="{5CC6CC20-848A-8E46-936F-05C4F53EC60E}"/>
                  </a:ext>
                </a:extLst>
              </p:cNvPr>
              <p:cNvGrpSpPr/>
              <p:nvPr/>
            </p:nvGrpSpPr>
            <p:grpSpPr>
              <a:xfrm>
                <a:off x="377937" y="2784891"/>
                <a:ext cx="1970675" cy="1263750"/>
                <a:chOff x="867018" y="2489687"/>
                <a:chExt cx="2314002" cy="1360547"/>
              </a:xfrm>
            </p:grpSpPr>
            <p:grpSp>
              <p:nvGrpSpPr>
                <p:cNvPr id="353" name="Group 352">
                  <a:extLst>
                    <a:ext uri="{FF2B5EF4-FFF2-40B4-BE49-F238E27FC236}">
                      <a16:creationId xmlns:a16="http://schemas.microsoft.com/office/drawing/2014/main" id="{D3E7F195-04A5-4B4D-B2B8-43EF22AD9995}"/>
                    </a:ext>
                  </a:extLst>
                </p:cNvPr>
                <p:cNvGrpSpPr/>
                <p:nvPr/>
              </p:nvGrpSpPr>
              <p:grpSpPr>
                <a:xfrm>
                  <a:off x="1143322" y="2489687"/>
                  <a:ext cx="1235746" cy="391038"/>
                  <a:chOff x="2411760" y="3068960"/>
                  <a:chExt cx="6065150" cy="1584176"/>
                </a:xfrm>
                <a:solidFill>
                  <a:schemeClr val="tx1"/>
                </a:solidFill>
              </p:grpSpPr>
              <p:sp>
                <p:nvSpPr>
                  <p:cNvPr id="373" name="Flowchart: Delay 3">
                    <a:extLst>
                      <a:ext uri="{FF2B5EF4-FFF2-40B4-BE49-F238E27FC236}">
                        <a16:creationId xmlns:a16="http://schemas.microsoft.com/office/drawing/2014/main" id="{26B61A90-35A5-B849-8852-2CD7EC13F006}"/>
                      </a:ext>
                    </a:extLst>
                  </p:cNvPr>
                  <p:cNvSpPr/>
                  <p:nvPr/>
                </p:nvSpPr>
                <p:spPr>
                  <a:xfrm>
                    <a:off x="3707904" y="3068960"/>
                    <a:ext cx="1728192" cy="1584176"/>
                  </a:xfrm>
                  <a:prstGeom prst="flowChartDelay">
                    <a:avLst/>
                  </a:prstGeom>
                  <a:solidFill>
                    <a:schemeClr val="bg2">
                      <a:lumMod val="90000"/>
                    </a:schemeClr>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cxnSp>
                <p:nvCxnSpPr>
                  <p:cNvPr id="374" name="Straight Connector 373">
                    <a:extLst>
                      <a:ext uri="{FF2B5EF4-FFF2-40B4-BE49-F238E27FC236}">
                        <a16:creationId xmlns:a16="http://schemas.microsoft.com/office/drawing/2014/main" id="{9628BD32-F67E-7841-9609-8E2EAF01F2C3}"/>
                      </a:ext>
                    </a:extLst>
                  </p:cNvPr>
                  <p:cNvCxnSpPr/>
                  <p:nvPr/>
                </p:nvCxnSpPr>
                <p:spPr>
                  <a:xfrm flipH="1">
                    <a:off x="2627784" y="3284984"/>
                    <a:ext cx="1080120" cy="0"/>
                  </a:xfrm>
                  <a:prstGeom prst="line">
                    <a:avLst/>
                  </a:prstGeom>
                  <a:grpFill/>
                  <a:ln w="12700" cap="flat" cmpd="sng" algn="ctr">
                    <a:solidFill>
                      <a:schemeClr val="tx1"/>
                    </a:solidFill>
                    <a:prstDash val="solid"/>
                  </a:ln>
                  <a:effectLst/>
                </p:spPr>
              </p:cxnSp>
              <p:cxnSp>
                <p:nvCxnSpPr>
                  <p:cNvPr id="375" name="Straight Connector 374">
                    <a:extLst>
                      <a:ext uri="{FF2B5EF4-FFF2-40B4-BE49-F238E27FC236}">
                        <a16:creationId xmlns:a16="http://schemas.microsoft.com/office/drawing/2014/main" id="{BE6B1FC3-6068-1C4B-BCD7-1ADA7298461A}"/>
                      </a:ext>
                    </a:extLst>
                  </p:cNvPr>
                  <p:cNvCxnSpPr/>
                  <p:nvPr/>
                </p:nvCxnSpPr>
                <p:spPr>
                  <a:xfrm flipH="1">
                    <a:off x="2627784" y="4437112"/>
                    <a:ext cx="1080120" cy="0"/>
                  </a:xfrm>
                  <a:prstGeom prst="line">
                    <a:avLst/>
                  </a:prstGeom>
                  <a:grpFill/>
                  <a:ln w="12700" cap="flat" cmpd="sng" algn="ctr">
                    <a:solidFill>
                      <a:schemeClr val="tx1"/>
                    </a:solidFill>
                    <a:prstDash val="solid"/>
                  </a:ln>
                  <a:effectLst/>
                </p:spPr>
              </p:cxnSp>
              <p:cxnSp>
                <p:nvCxnSpPr>
                  <p:cNvPr id="376" name="Straight Connector 375">
                    <a:extLst>
                      <a:ext uri="{FF2B5EF4-FFF2-40B4-BE49-F238E27FC236}">
                        <a16:creationId xmlns:a16="http://schemas.microsoft.com/office/drawing/2014/main" id="{96839A2E-1158-9F4C-AE2B-5D4AF7550023}"/>
                      </a:ext>
                    </a:extLst>
                  </p:cNvPr>
                  <p:cNvCxnSpPr>
                    <a:cxnSpLocks/>
                  </p:cNvCxnSpPr>
                  <p:nvPr/>
                </p:nvCxnSpPr>
                <p:spPr>
                  <a:xfrm flipH="1">
                    <a:off x="5436099" y="3838796"/>
                    <a:ext cx="3040811" cy="0"/>
                  </a:xfrm>
                  <a:prstGeom prst="line">
                    <a:avLst/>
                  </a:prstGeom>
                  <a:grpFill/>
                  <a:ln w="12700" cap="flat" cmpd="sng" algn="ctr">
                    <a:solidFill>
                      <a:schemeClr val="tx1"/>
                    </a:solidFill>
                    <a:prstDash val="solid"/>
                  </a:ln>
                  <a:effectLst/>
                </p:spPr>
              </p:cxnSp>
              <p:sp>
                <p:nvSpPr>
                  <p:cNvPr id="377" name="Flowchart: Connector 8">
                    <a:extLst>
                      <a:ext uri="{FF2B5EF4-FFF2-40B4-BE49-F238E27FC236}">
                        <a16:creationId xmlns:a16="http://schemas.microsoft.com/office/drawing/2014/main" id="{60460D75-4240-344D-B9E2-7077639318F1}"/>
                      </a:ext>
                    </a:extLst>
                  </p:cNvPr>
                  <p:cNvSpPr/>
                  <p:nvPr/>
                </p:nvSpPr>
                <p:spPr>
                  <a:xfrm>
                    <a:off x="2411760" y="3176972"/>
                    <a:ext cx="216024" cy="216024"/>
                  </a:xfrm>
                  <a:prstGeom prst="flowChartConnector">
                    <a:avLst/>
                  </a:prstGeom>
                  <a:grp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sp>
                <p:nvSpPr>
                  <p:cNvPr id="378" name="Flowchart: Connector 9">
                    <a:extLst>
                      <a:ext uri="{FF2B5EF4-FFF2-40B4-BE49-F238E27FC236}">
                        <a16:creationId xmlns:a16="http://schemas.microsoft.com/office/drawing/2014/main" id="{6C096043-331C-E44A-8DFE-DBD98FCF6BAF}"/>
                      </a:ext>
                    </a:extLst>
                  </p:cNvPr>
                  <p:cNvSpPr/>
                  <p:nvPr/>
                </p:nvSpPr>
                <p:spPr>
                  <a:xfrm>
                    <a:off x="2435000" y="4329100"/>
                    <a:ext cx="216024" cy="216024"/>
                  </a:xfrm>
                  <a:prstGeom prst="flowChartConnector">
                    <a:avLst/>
                  </a:prstGeom>
                  <a:grp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grpSp>
              <p:nvGrpSpPr>
                <p:cNvPr id="354" name="Group 353">
                  <a:extLst>
                    <a:ext uri="{FF2B5EF4-FFF2-40B4-BE49-F238E27FC236}">
                      <a16:creationId xmlns:a16="http://schemas.microsoft.com/office/drawing/2014/main" id="{A4AA7C71-A6FF-2A47-B81E-D0A8BBD9DB39}"/>
                    </a:ext>
                  </a:extLst>
                </p:cNvPr>
                <p:cNvGrpSpPr/>
                <p:nvPr/>
              </p:nvGrpSpPr>
              <p:grpSpPr>
                <a:xfrm>
                  <a:off x="1170063" y="3244568"/>
                  <a:ext cx="1457426" cy="391038"/>
                  <a:chOff x="-636961" y="3068958"/>
                  <a:chExt cx="7153177" cy="1584176"/>
                </a:xfrm>
                <a:solidFill>
                  <a:schemeClr val="tx1"/>
                </a:solidFill>
              </p:grpSpPr>
              <p:sp>
                <p:nvSpPr>
                  <p:cNvPr id="370" name="Flowchart: Delay 3">
                    <a:extLst>
                      <a:ext uri="{FF2B5EF4-FFF2-40B4-BE49-F238E27FC236}">
                        <a16:creationId xmlns:a16="http://schemas.microsoft.com/office/drawing/2014/main" id="{30504E93-59F7-684B-A507-813F29BF6977}"/>
                      </a:ext>
                    </a:extLst>
                  </p:cNvPr>
                  <p:cNvSpPr/>
                  <p:nvPr/>
                </p:nvSpPr>
                <p:spPr>
                  <a:xfrm>
                    <a:off x="3707903" y="3068958"/>
                    <a:ext cx="1728193" cy="1584176"/>
                  </a:xfrm>
                  <a:prstGeom prst="flowChartDelay">
                    <a:avLst/>
                  </a:prstGeom>
                  <a:solidFill>
                    <a:schemeClr val="bg2">
                      <a:lumMod val="90000"/>
                    </a:schemeClr>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dirty="0">
                      <a:ln>
                        <a:noFill/>
                      </a:ln>
                      <a:solidFill>
                        <a:prstClr val="white"/>
                      </a:solidFill>
                      <a:effectLst/>
                      <a:uLnTx/>
                      <a:uFillTx/>
                      <a:latin typeface="Cambria" panose="02040503050406030204" pitchFamily="18" charset="0"/>
                      <a:ea typeface="+mn-ea"/>
                      <a:cs typeface="Arial" panose="020B0604020202020204" pitchFamily="34" charset="0"/>
                    </a:endParaRPr>
                  </a:p>
                </p:txBody>
              </p:sp>
              <p:cxnSp>
                <p:nvCxnSpPr>
                  <p:cNvPr id="371" name="Straight Connector 370">
                    <a:extLst>
                      <a:ext uri="{FF2B5EF4-FFF2-40B4-BE49-F238E27FC236}">
                        <a16:creationId xmlns:a16="http://schemas.microsoft.com/office/drawing/2014/main" id="{4FF3FDE9-AABF-EC44-B7B5-E4AFB0F3C880}"/>
                      </a:ext>
                    </a:extLst>
                  </p:cNvPr>
                  <p:cNvCxnSpPr>
                    <a:cxnSpLocks/>
                  </p:cNvCxnSpPr>
                  <p:nvPr/>
                </p:nvCxnSpPr>
                <p:spPr>
                  <a:xfrm flipH="1">
                    <a:off x="-636961" y="4437111"/>
                    <a:ext cx="4344865" cy="0"/>
                  </a:xfrm>
                  <a:prstGeom prst="line">
                    <a:avLst/>
                  </a:prstGeom>
                  <a:grpFill/>
                  <a:ln w="12700" cap="flat" cmpd="sng" algn="ctr">
                    <a:solidFill>
                      <a:schemeClr val="tx1"/>
                    </a:solidFill>
                    <a:prstDash val="solid"/>
                  </a:ln>
                  <a:effectLst/>
                </p:spPr>
              </p:cxnSp>
              <p:cxnSp>
                <p:nvCxnSpPr>
                  <p:cNvPr id="372" name="Straight Connector 371">
                    <a:extLst>
                      <a:ext uri="{FF2B5EF4-FFF2-40B4-BE49-F238E27FC236}">
                        <a16:creationId xmlns:a16="http://schemas.microsoft.com/office/drawing/2014/main" id="{48D9C89C-98F2-464D-A5AF-B7A2A5D7A125}"/>
                      </a:ext>
                    </a:extLst>
                  </p:cNvPr>
                  <p:cNvCxnSpPr/>
                  <p:nvPr/>
                </p:nvCxnSpPr>
                <p:spPr>
                  <a:xfrm flipH="1">
                    <a:off x="5436096" y="3838795"/>
                    <a:ext cx="1080120" cy="0"/>
                  </a:xfrm>
                  <a:prstGeom prst="line">
                    <a:avLst/>
                  </a:prstGeom>
                  <a:grpFill/>
                  <a:ln w="12700" cap="flat" cmpd="sng" algn="ctr">
                    <a:solidFill>
                      <a:schemeClr val="tx1"/>
                    </a:solidFill>
                    <a:prstDash val="solid"/>
                  </a:ln>
                  <a:effectLst/>
                </p:spPr>
              </p:cxnSp>
            </p:grpSp>
            <p:grpSp>
              <p:nvGrpSpPr>
                <p:cNvPr id="355" name="Group 354">
                  <a:extLst>
                    <a:ext uri="{FF2B5EF4-FFF2-40B4-BE49-F238E27FC236}">
                      <a16:creationId xmlns:a16="http://schemas.microsoft.com/office/drawing/2014/main" id="{7454E905-B01C-064A-AF64-5A8F34B38732}"/>
                    </a:ext>
                  </a:extLst>
                </p:cNvPr>
                <p:cNvGrpSpPr/>
                <p:nvPr/>
              </p:nvGrpSpPr>
              <p:grpSpPr>
                <a:xfrm>
                  <a:off x="1253356" y="3106816"/>
                  <a:ext cx="792250" cy="386595"/>
                  <a:chOff x="2627784" y="3086962"/>
                  <a:chExt cx="3888432" cy="1566174"/>
                </a:xfrm>
                <a:solidFill>
                  <a:schemeClr val="tx1"/>
                </a:solidFill>
              </p:grpSpPr>
              <p:cxnSp>
                <p:nvCxnSpPr>
                  <p:cNvPr id="366" name="Straight Connector 365">
                    <a:extLst>
                      <a:ext uri="{FF2B5EF4-FFF2-40B4-BE49-F238E27FC236}">
                        <a16:creationId xmlns:a16="http://schemas.microsoft.com/office/drawing/2014/main" id="{F5F217FA-089B-AC49-9004-4DFD2A03B6D5}"/>
                      </a:ext>
                    </a:extLst>
                  </p:cNvPr>
                  <p:cNvCxnSpPr/>
                  <p:nvPr/>
                </p:nvCxnSpPr>
                <p:spPr>
                  <a:xfrm flipH="1">
                    <a:off x="2627784" y="3284984"/>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7" name="Straight Connector 366">
                    <a:extLst>
                      <a:ext uri="{FF2B5EF4-FFF2-40B4-BE49-F238E27FC236}">
                        <a16:creationId xmlns:a16="http://schemas.microsoft.com/office/drawing/2014/main" id="{AA4E303F-3306-7545-93AB-B999238ABC06}"/>
                      </a:ext>
                    </a:extLst>
                  </p:cNvPr>
                  <p:cNvCxnSpPr>
                    <a:cxnSpLocks/>
                  </p:cNvCxnSpPr>
                  <p:nvPr/>
                </p:nvCxnSpPr>
                <p:spPr>
                  <a:xfrm flipH="1">
                    <a:off x="3059829" y="4437113"/>
                    <a:ext cx="648074"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8" name="Straight Connector 367">
                    <a:extLst>
                      <a:ext uri="{FF2B5EF4-FFF2-40B4-BE49-F238E27FC236}">
                        <a16:creationId xmlns:a16="http://schemas.microsoft.com/office/drawing/2014/main" id="{E9205109-4956-B64B-84C3-F775CF6E84F3}"/>
                      </a:ext>
                    </a:extLst>
                  </p:cNvPr>
                  <p:cNvCxnSpPr/>
                  <p:nvPr/>
                </p:nvCxnSpPr>
                <p:spPr>
                  <a:xfrm flipH="1">
                    <a:off x="5436096" y="3838795"/>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69" name="Flowchart: Stored Data 4">
                    <a:extLst>
                      <a:ext uri="{FF2B5EF4-FFF2-40B4-BE49-F238E27FC236}">
                        <a16:creationId xmlns:a16="http://schemas.microsoft.com/office/drawing/2014/main" id="{CC6CED34-8F4A-5A42-A308-A36DA0341328}"/>
                      </a:ext>
                    </a:extLst>
                  </p:cNvPr>
                  <p:cNvSpPr/>
                  <p:nvPr/>
                </p:nvSpPr>
                <p:spPr>
                  <a:xfrm rot="10800000">
                    <a:off x="3491880" y="3086962"/>
                    <a:ext cx="1944216" cy="1566174"/>
                  </a:xfrm>
                  <a:prstGeom prst="flowChartOnlineStorage">
                    <a:avLst/>
                  </a:prstGeom>
                  <a:solidFill>
                    <a:schemeClr val="bg2">
                      <a:lumMod val="9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cxnSp>
              <p:nvCxnSpPr>
                <p:cNvPr id="356" name="Straight Connector 355">
                  <a:extLst>
                    <a:ext uri="{FF2B5EF4-FFF2-40B4-BE49-F238E27FC236}">
                      <a16:creationId xmlns:a16="http://schemas.microsoft.com/office/drawing/2014/main" id="{F3100D61-190D-3A45-8CDA-FF7262E0AC57}"/>
                    </a:ext>
                  </a:extLst>
                </p:cNvPr>
                <p:cNvCxnSpPr/>
                <p:nvPr/>
              </p:nvCxnSpPr>
              <p:spPr>
                <a:xfrm>
                  <a:off x="1266365" y="2536344"/>
                  <a:ext cx="0" cy="628772"/>
                </a:xfrm>
                <a:prstGeom prst="line">
                  <a:avLst/>
                </a:prstGeom>
                <a:ln w="127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57" name="Straight Connector 356">
                  <a:extLst>
                    <a:ext uri="{FF2B5EF4-FFF2-40B4-BE49-F238E27FC236}">
                      <a16:creationId xmlns:a16="http://schemas.microsoft.com/office/drawing/2014/main" id="{E0D6ABBF-36FD-F74C-ADAC-B1ADDDDEBC6B}"/>
                    </a:ext>
                  </a:extLst>
                </p:cNvPr>
                <p:cNvCxnSpPr/>
                <p:nvPr/>
              </p:nvCxnSpPr>
              <p:spPr>
                <a:xfrm>
                  <a:off x="1341383" y="2818929"/>
                  <a:ext cx="0" cy="628772"/>
                </a:xfrm>
                <a:prstGeom prst="line">
                  <a:avLst/>
                </a:prstGeom>
                <a:ln w="127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58" name="Flowchart: Connector 9">
                  <a:extLst>
                    <a:ext uri="{FF2B5EF4-FFF2-40B4-BE49-F238E27FC236}">
                      <a16:creationId xmlns:a16="http://schemas.microsoft.com/office/drawing/2014/main" id="{EFD37F48-0A01-FC4C-9164-E0C476E8E86C}"/>
                    </a:ext>
                  </a:extLst>
                </p:cNvPr>
                <p:cNvSpPr/>
                <p:nvPr/>
              </p:nvSpPr>
              <p:spPr>
                <a:xfrm>
                  <a:off x="1148056" y="3555622"/>
                  <a:ext cx="44014" cy="53323"/>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sp>
              <p:nvSpPr>
                <p:cNvPr id="359" name="Rectangle 358">
                  <a:extLst>
                    <a:ext uri="{FF2B5EF4-FFF2-40B4-BE49-F238E27FC236}">
                      <a16:creationId xmlns:a16="http://schemas.microsoft.com/office/drawing/2014/main" id="{2D59317E-919D-D54C-8BEA-6FC827BDD41A}"/>
                    </a:ext>
                  </a:extLst>
                </p:cNvPr>
                <p:cNvSpPr/>
                <p:nvPr/>
              </p:nvSpPr>
              <p:spPr>
                <a:xfrm>
                  <a:off x="867018" y="3462467"/>
                  <a:ext cx="242288" cy="387767"/>
                </a:xfrm>
                <a:prstGeom prst="rect">
                  <a:avLst/>
                </a:prstGeom>
                <a:ln w="12700">
                  <a:noFill/>
                </a:ln>
              </p:spPr>
              <p:txBody>
                <a:bodyPr wrap="none">
                  <a:spAutoFit/>
                </a:bodyPr>
                <a:lstStyle/>
                <a:p>
                  <a:pPr marL="0" marR="0" lvl="0" indent="0" algn="l" defTabSz="1761043"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25000" noProof="0" dirty="0">
                    <a:ln>
                      <a:noFill/>
                    </a:ln>
                    <a:solidFill>
                      <a:prstClr val="black"/>
                    </a:solidFill>
                    <a:effectLst/>
                    <a:uLnTx/>
                    <a:uFillTx/>
                    <a:latin typeface="Cambria" panose="02040503050406030204" pitchFamily="18" charset="0"/>
                    <a:ea typeface="+mn-ea"/>
                    <a:cs typeface="Arial" panose="020B0604020202020204" pitchFamily="34" charset="0"/>
                  </a:endParaRPr>
                </a:p>
              </p:txBody>
            </p:sp>
            <p:grpSp>
              <p:nvGrpSpPr>
                <p:cNvPr id="360" name="Group 359">
                  <a:extLst>
                    <a:ext uri="{FF2B5EF4-FFF2-40B4-BE49-F238E27FC236}">
                      <a16:creationId xmlns:a16="http://schemas.microsoft.com/office/drawing/2014/main" id="{2344E00C-07C5-2848-8171-BE21DAFBD530}"/>
                    </a:ext>
                  </a:extLst>
                </p:cNvPr>
                <p:cNvGrpSpPr/>
                <p:nvPr/>
              </p:nvGrpSpPr>
              <p:grpSpPr>
                <a:xfrm>
                  <a:off x="2364779" y="3102978"/>
                  <a:ext cx="792250" cy="386595"/>
                  <a:chOff x="2627784" y="3086962"/>
                  <a:chExt cx="3888432" cy="1566174"/>
                </a:xfrm>
                <a:solidFill>
                  <a:schemeClr val="tx1"/>
                </a:solidFill>
              </p:grpSpPr>
              <p:cxnSp>
                <p:nvCxnSpPr>
                  <p:cNvPr id="363" name="Straight Connector 362">
                    <a:extLst>
                      <a:ext uri="{FF2B5EF4-FFF2-40B4-BE49-F238E27FC236}">
                        <a16:creationId xmlns:a16="http://schemas.microsoft.com/office/drawing/2014/main" id="{65C91438-F58E-724F-8870-724BC34DB667}"/>
                      </a:ext>
                    </a:extLst>
                  </p:cNvPr>
                  <p:cNvCxnSpPr/>
                  <p:nvPr/>
                </p:nvCxnSpPr>
                <p:spPr>
                  <a:xfrm flipH="1">
                    <a:off x="2627784" y="3284984"/>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a:extLst>
                      <a:ext uri="{FF2B5EF4-FFF2-40B4-BE49-F238E27FC236}">
                        <a16:creationId xmlns:a16="http://schemas.microsoft.com/office/drawing/2014/main" id="{C8F7712D-BC82-E847-96B0-2DBD452D2866}"/>
                      </a:ext>
                    </a:extLst>
                  </p:cNvPr>
                  <p:cNvCxnSpPr/>
                  <p:nvPr/>
                </p:nvCxnSpPr>
                <p:spPr>
                  <a:xfrm flipH="1">
                    <a:off x="5436096" y="3838795"/>
                    <a:ext cx="1080120" cy="0"/>
                  </a:xfrm>
                  <a:prstGeom prst="line">
                    <a:avLst/>
                  </a:prstGeom>
                  <a:grpFill/>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65" name="Flowchart: Stored Data 4">
                    <a:extLst>
                      <a:ext uri="{FF2B5EF4-FFF2-40B4-BE49-F238E27FC236}">
                        <a16:creationId xmlns:a16="http://schemas.microsoft.com/office/drawing/2014/main" id="{EE06E169-9E9E-B741-939C-F0AFDB6AE525}"/>
                      </a:ext>
                    </a:extLst>
                  </p:cNvPr>
                  <p:cNvSpPr/>
                  <p:nvPr/>
                </p:nvSpPr>
                <p:spPr>
                  <a:xfrm rot="10800000">
                    <a:off x="3491880" y="3086962"/>
                    <a:ext cx="1944216" cy="1566174"/>
                  </a:xfrm>
                  <a:prstGeom prst="flowChartOnlineStorage">
                    <a:avLst/>
                  </a:prstGeom>
                  <a:solidFill>
                    <a:schemeClr val="bg2">
                      <a:lumMod val="9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cxnSp>
              <p:nvCxnSpPr>
                <p:cNvPr id="361" name="Straight Connector 360">
                  <a:extLst>
                    <a:ext uri="{FF2B5EF4-FFF2-40B4-BE49-F238E27FC236}">
                      <a16:creationId xmlns:a16="http://schemas.microsoft.com/office/drawing/2014/main" id="{A55E3C17-B8F6-2E47-BEB5-1EB898F935BC}"/>
                    </a:ext>
                  </a:extLst>
                </p:cNvPr>
                <p:cNvCxnSpPr>
                  <a:cxnSpLocks/>
                </p:cNvCxnSpPr>
                <p:nvPr/>
              </p:nvCxnSpPr>
              <p:spPr>
                <a:xfrm flipV="1">
                  <a:off x="2371923" y="2683463"/>
                  <a:ext cx="0" cy="475539"/>
                </a:xfrm>
                <a:prstGeom prst="line">
                  <a:avLst/>
                </a:prstGeom>
                <a:ln w="127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62" name="Flowchart: Connector 11">
                  <a:extLst>
                    <a:ext uri="{FF2B5EF4-FFF2-40B4-BE49-F238E27FC236}">
                      <a16:creationId xmlns:a16="http://schemas.microsoft.com/office/drawing/2014/main" id="{1F485AEE-B408-DC4D-8F1C-F6AB053C3062}"/>
                    </a:ext>
                  </a:extLst>
                </p:cNvPr>
                <p:cNvSpPr/>
                <p:nvPr/>
              </p:nvSpPr>
              <p:spPr>
                <a:xfrm>
                  <a:off x="3137006" y="3261899"/>
                  <a:ext cx="44014" cy="53323"/>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a:ln>
                      <a:noFill/>
                    </a:ln>
                    <a:solidFill>
                      <a:prstClr val="white"/>
                    </a:solidFill>
                    <a:effectLst/>
                    <a:uLnTx/>
                    <a:uFillTx/>
                    <a:latin typeface="Cambria" panose="02040503050406030204" pitchFamily="18" charset="0"/>
                    <a:ea typeface="+mn-ea"/>
                    <a:cs typeface="Arial" panose="020B0604020202020204" pitchFamily="34" charset="0"/>
                  </a:endParaRPr>
                </a:p>
              </p:txBody>
            </p:sp>
          </p:grpSp>
          <p:sp>
            <p:nvSpPr>
              <p:cNvPr id="352" name="Rectangle 351">
                <a:extLst>
                  <a:ext uri="{FF2B5EF4-FFF2-40B4-BE49-F238E27FC236}">
                    <a16:creationId xmlns:a16="http://schemas.microsoft.com/office/drawing/2014/main" id="{07DC30E6-1B5F-0F4F-8959-97CE64645BA2}"/>
                  </a:ext>
                </a:extLst>
              </p:cNvPr>
              <p:cNvSpPr/>
              <p:nvPr/>
            </p:nvSpPr>
            <p:spPr>
              <a:xfrm>
                <a:off x="361555" y="4093106"/>
                <a:ext cx="1905463" cy="37260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AND/OR/NOT logic</a:t>
                </a:r>
              </a:p>
            </p:txBody>
          </p:sp>
        </p:grpSp>
        <p:sp>
          <p:nvSpPr>
            <p:cNvPr id="400" name="Rectangle 399">
              <a:extLst>
                <a:ext uri="{FF2B5EF4-FFF2-40B4-BE49-F238E27FC236}">
                  <a16:creationId xmlns:a16="http://schemas.microsoft.com/office/drawing/2014/main" id="{E336A133-A62A-9446-B18C-C1137BE6BB28}"/>
                </a:ext>
              </a:extLst>
            </p:cNvPr>
            <p:cNvSpPr/>
            <p:nvPr/>
          </p:nvSpPr>
          <p:spPr>
            <a:xfrm>
              <a:off x="407761" y="2294229"/>
              <a:ext cx="1802097" cy="37260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44546A"/>
                  </a:solidFill>
                  <a:effectLst/>
                  <a:uLnTx/>
                  <a:uFillTx/>
                  <a:latin typeface="Cambria" panose="02040503050406030204" pitchFamily="18" charset="0"/>
                  <a:ea typeface="+mn-ea"/>
                  <a:cs typeface="Arial" panose="020B0604020202020204" pitchFamily="34" charset="0"/>
                </a:rPr>
                <a:t>Desired operation</a:t>
              </a:r>
            </a:p>
          </p:txBody>
        </p:sp>
      </p:grpSp>
      <p:sp>
        <p:nvSpPr>
          <p:cNvPr id="402" name="Rectangle 401">
            <a:extLst>
              <a:ext uri="{FF2B5EF4-FFF2-40B4-BE49-F238E27FC236}">
                <a16:creationId xmlns:a16="http://schemas.microsoft.com/office/drawing/2014/main" id="{A4C2B0B1-F109-BF40-86A2-AF13430F2E5D}"/>
              </a:ext>
            </a:extLst>
          </p:cNvPr>
          <p:cNvSpPr/>
          <p:nvPr/>
        </p:nvSpPr>
        <p:spPr>
          <a:xfrm>
            <a:off x="6886746" y="2166938"/>
            <a:ext cx="1423788" cy="33823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Main memory</a:t>
            </a:r>
          </a:p>
        </p:txBody>
      </p:sp>
      <p:grpSp>
        <p:nvGrpSpPr>
          <p:cNvPr id="537" name="Group 536">
            <a:extLst>
              <a:ext uri="{FF2B5EF4-FFF2-40B4-BE49-F238E27FC236}">
                <a16:creationId xmlns:a16="http://schemas.microsoft.com/office/drawing/2014/main" id="{683F3061-9834-6644-B7F1-5ED1C37BD9E5}"/>
              </a:ext>
            </a:extLst>
          </p:cNvPr>
          <p:cNvGrpSpPr/>
          <p:nvPr/>
        </p:nvGrpSpPr>
        <p:grpSpPr>
          <a:xfrm>
            <a:off x="6324048" y="2565491"/>
            <a:ext cx="2666557" cy="944792"/>
            <a:chOff x="6324048" y="3191579"/>
            <a:chExt cx="2666557" cy="944792"/>
          </a:xfrm>
        </p:grpSpPr>
        <p:grpSp>
          <p:nvGrpSpPr>
            <p:cNvPr id="410" name="Group 409">
              <a:extLst>
                <a:ext uri="{FF2B5EF4-FFF2-40B4-BE49-F238E27FC236}">
                  <a16:creationId xmlns:a16="http://schemas.microsoft.com/office/drawing/2014/main" id="{94490D99-D821-E243-93B4-A3FF1AF53E3B}"/>
                </a:ext>
              </a:extLst>
            </p:cNvPr>
            <p:cNvGrpSpPr/>
            <p:nvPr/>
          </p:nvGrpSpPr>
          <p:grpSpPr>
            <a:xfrm>
              <a:off x="7658494" y="3191579"/>
              <a:ext cx="1332111" cy="757166"/>
              <a:chOff x="8712770" y="3601416"/>
              <a:chExt cx="1332111" cy="757166"/>
            </a:xfrm>
          </p:grpSpPr>
          <p:grpSp>
            <p:nvGrpSpPr>
              <p:cNvPr id="327" name="Group 326">
                <a:extLst>
                  <a:ext uri="{FF2B5EF4-FFF2-40B4-BE49-F238E27FC236}">
                    <a16:creationId xmlns:a16="http://schemas.microsoft.com/office/drawing/2014/main" id="{FE0C7429-FA54-754D-8C1D-5BF9B31B050D}"/>
                  </a:ext>
                </a:extLst>
              </p:cNvPr>
              <p:cNvGrpSpPr/>
              <p:nvPr/>
            </p:nvGrpSpPr>
            <p:grpSpPr>
              <a:xfrm>
                <a:off x="9235986" y="3601416"/>
                <a:ext cx="808895" cy="757166"/>
                <a:chOff x="4180572" y="1209835"/>
                <a:chExt cx="420003" cy="393144"/>
              </a:xfrm>
            </p:grpSpPr>
            <p:cxnSp>
              <p:nvCxnSpPr>
                <p:cNvPr id="332" name="Straight Connector 331">
                  <a:extLst>
                    <a:ext uri="{FF2B5EF4-FFF2-40B4-BE49-F238E27FC236}">
                      <a16:creationId xmlns:a16="http://schemas.microsoft.com/office/drawing/2014/main" id="{34F1355F-1BFB-C047-BC57-D543E8F10332}"/>
                    </a:ext>
                  </a:extLst>
                </p:cNvPr>
                <p:cNvCxnSpPr>
                  <a:cxnSpLocks/>
                </p:cNvCxnSpPr>
                <p:nvPr/>
              </p:nvCxnSpPr>
              <p:spPr>
                <a:xfrm rot="5400000">
                  <a:off x="4390574" y="1117898"/>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3" name="Straight Connector 332">
                  <a:extLst>
                    <a:ext uri="{FF2B5EF4-FFF2-40B4-BE49-F238E27FC236}">
                      <a16:creationId xmlns:a16="http://schemas.microsoft.com/office/drawing/2014/main" id="{C1CFE73E-19C4-B643-A9BD-39BE8B85C4CA}"/>
                    </a:ext>
                  </a:extLst>
                </p:cNvPr>
                <p:cNvCxnSpPr>
                  <a:cxnSpLocks/>
                </p:cNvCxnSpPr>
                <p:nvPr/>
              </p:nvCxnSpPr>
              <p:spPr>
                <a:xfrm rot="5400000">
                  <a:off x="4390574" y="1157152"/>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4" name="Straight Connector 333">
                  <a:extLst>
                    <a:ext uri="{FF2B5EF4-FFF2-40B4-BE49-F238E27FC236}">
                      <a16:creationId xmlns:a16="http://schemas.microsoft.com/office/drawing/2014/main" id="{F0BB670D-9CEE-BA48-A6A0-071258D82313}"/>
                    </a:ext>
                  </a:extLst>
                </p:cNvPr>
                <p:cNvCxnSpPr>
                  <a:cxnSpLocks/>
                </p:cNvCxnSpPr>
                <p:nvPr/>
              </p:nvCxnSpPr>
              <p:spPr>
                <a:xfrm rot="5400000">
                  <a:off x="4390574" y="1196406"/>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5" name="Straight Connector 334">
                  <a:extLst>
                    <a:ext uri="{FF2B5EF4-FFF2-40B4-BE49-F238E27FC236}">
                      <a16:creationId xmlns:a16="http://schemas.microsoft.com/office/drawing/2014/main" id="{F2CD54D5-0F3E-B346-AB6D-588F2D60AD14}"/>
                    </a:ext>
                  </a:extLst>
                </p:cNvPr>
                <p:cNvCxnSpPr>
                  <a:cxnSpLocks/>
                </p:cNvCxnSpPr>
                <p:nvPr/>
              </p:nvCxnSpPr>
              <p:spPr>
                <a:xfrm rot="5400000">
                  <a:off x="4390574" y="1235660"/>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6" name="Straight Connector 335">
                  <a:extLst>
                    <a:ext uri="{FF2B5EF4-FFF2-40B4-BE49-F238E27FC236}">
                      <a16:creationId xmlns:a16="http://schemas.microsoft.com/office/drawing/2014/main" id="{EF7C06F5-062E-9240-B458-4F9F35B23884}"/>
                    </a:ext>
                  </a:extLst>
                </p:cNvPr>
                <p:cNvCxnSpPr>
                  <a:cxnSpLocks/>
                </p:cNvCxnSpPr>
                <p:nvPr/>
              </p:nvCxnSpPr>
              <p:spPr>
                <a:xfrm rot="5400000">
                  <a:off x="4390574" y="1274913"/>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7" name="Straight Connector 336">
                  <a:extLst>
                    <a:ext uri="{FF2B5EF4-FFF2-40B4-BE49-F238E27FC236}">
                      <a16:creationId xmlns:a16="http://schemas.microsoft.com/office/drawing/2014/main" id="{101AEF7E-71CD-744C-A3E6-029BFA850EB2}"/>
                    </a:ext>
                  </a:extLst>
                </p:cNvPr>
                <p:cNvCxnSpPr>
                  <a:cxnSpLocks/>
                </p:cNvCxnSpPr>
                <p:nvPr/>
              </p:nvCxnSpPr>
              <p:spPr>
                <a:xfrm rot="5400000">
                  <a:off x="4390574" y="1078644"/>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8" name="Straight Connector 337">
                  <a:extLst>
                    <a:ext uri="{FF2B5EF4-FFF2-40B4-BE49-F238E27FC236}">
                      <a16:creationId xmlns:a16="http://schemas.microsoft.com/office/drawing/2014/main" id="{392E9778-4BD5-0B40-9454-8D6E5B7A6E04}"/>
                    </a:ext>
                  </a:extLst>
                </p:cNvPr>
                <p:cNvCxnSpPr>
                  <a:cxnSpLocks/>
                </p:cNvCxnSpPr>
                <p:nvPr/>
              </p:nvCxnSpPr>
              <p:spPr>
                <a:xfrm rot="5400000">
                  <a:off x="4390574" y="1314167"/>
                  <a:ext cx="0" cy="420003"/>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9" name="Straight Connector 338">
                  <a:extLst>
                    <a:ext uri="{FF2B5EF4-FFF2-40B4-BE49-F238E27FC236}">
                      <a16:creationId xmlns:a16="http://schemas.microsoft.com/office/drawing/2014/main" id="{EBC9AE41-85FD-E840-AB4B-9B311BA89CAA}"/>
                    </a:ext>
                  </a:extLst>
                </p:cNvPr>
                <p:cNvCxnSpPr>
                  <a:cxnSpLocks/>
                </p:cNvCxnSpPr>
                <p:nvPr/>
              </p:nvCxnSpPr>
              <p:spPr>
                <a:xfrm>
                  <a:off x="4306703"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0" name="Straight Connector 339">
                  <a:extLst>
                    <a:ext uri="{FF2B5EF4-FFF2-40B4-BE49-F238E27FC236}">
                      <a16:creationId xmlns:a16="http://schemas.microsoft.com/office/drawing/2014/main" id="{E16BDAD3-622F-ED48-8001-40C3260A5787}"/>
                    </a:ext>
                  </a:extLst>
                </p:cNvPr>
                <p:cNvCxnSpPr>
                  <a:cxnSpLocks/>
                </p:cNvCxnSpPr>
                <p:nvPr/>
              </p:nvCxnSpPr>
              <p:spPr>
                <a:xfrm>
                  <a:off x="4348638"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1" name="Straight Connector 340">
                  <a:extLst>
                    <a:ext uri="{FF2B5EF4-FFF2-40B4-BE49-F238E27FC236}">
                      <a16:creationId xmlns:a16="http://schemas.microsoft.com/office/drawing/2014/main" id="{BFC1505F-B406-394F-BCF5-F52F283D10EE}"/>
                    </a:ext>
                  </a:extLst>
                </p:cNvPr>
                <p:cNvCxnSpPr>
                  <a:cxnSpLocks/>
                </p:cNvCxnSpPr>
                <p:nvPr/>
              </p:nvCxnSpPr>
              <p:spPr>
                <a:xfrm>
                  <a:off x="4390575"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2" name="Straight Connector 341">
                  <a:extLst>
                    <a:ext uri="{FF2B5EF4-FFF2-40B4-BE49-F238E27FC236}">
                      <a16:creationId xmlns:a16="http://schemas.microsoft.com/office/drawing/2014/main" id="{4AC61C37-3EC1-D244-B3CB-BE318676DB72}"/>
                    </a:ext>
                  </a:extLst>
                </p:cNvPr>
                <p:cNvCxnSpPr>
                  <a:cxnSpLocks/>
                </p:cNvCxnSpPr>
                <p:nvPr/>
              </p:nvCxnSpPr>
              <p:spPr>
                <a:xfrm>
                  <a:off x="4432510"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3" name="Straight Connector 342">
                  <a:extLst>
                    <a:ext uri="{FF2B5EF4-FFF2-40B4-BE49-F238E27FC236}">
                      <a16:creationId xmlns:a16="http://schemas.microsoft.com/office/drawing/2014/main" id="{0B04ED13-D8A4-B846-80FC-8F089810E80F}"/>
                    </a:ext>
                  </a:extLst>
                </p:cNvPr>
                <p:cNvCxnSpPr>
                  <a:cxnSpLocks/>
                </p:cNvCxnSpPr>
                <p:nvPr/>
              </p:nvCxnSpPr>
              <p:spPr>
                <a:xfrm>
                  <a:off x="4474446"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4" name="Straight Connector 343">
                  <a:extLst>
                    <a:ext uri="{FF2B5EF4-FFF2-40B4-BE49-F238E27FC236}">
                      <a16:creationId xmlns:a16="http://schemas.microsoft.com/office/drawing/2014/main" id="{DA1CA297-36D5-7746-A2EE-CB518FCB47E0}"/>
                    </a:ext>
                  </a:extLst>
                </p:cNvPr>
                <p:cNvCxnSpPr>
                  <a:cxnSpLocks/>
                </p:cNvCxnSpPr>
                <p:nvPr/>
              </p:nvCxnSpPr>
              <p:spPr>
                <a:xfrm>
                  <a:off x="4264768"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5" name="Straight Connector 344">
                  <a:extLst>
                    <a:ext uri="{FF2B5EF4-FFF2-40B4-BE49-F238E27FC236}">
                      <a16:creationId xmlns:a16="http://schemas.microsoft.com/office/drawing/2014/main" id="{712090C9-6421-DE43-BD72-8E242FCC3021}"/>
                    </a:ext>
                  </a:extLst>
                </p:cNvPr>
                <p:cNvCxnSpPr>
                  <a:cxnSpLocks/>
                </p:cNvCxnSpPr>
                <p:nvPr/>
              </p:nvCxnSpPr>
              <p:spPr>
                <a:xfrm>
                  <a:off x="4516382" y="1209835"/>
                  <a:ext cx="0" cy="393144"/>
                </a:xfrm>
                <a:prstGeom prst="line">
                  <a:avLst/>
                </a:prstGeom>
                <a:solidFill>
                  <a:schemeClr val="bg1">
                    <a:lumMod val="65000"/>
                  </a:schemeClr>
                </a:solidFill>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cxnSp>
            <p:nvCxnSpPr>
              <p:cNvPr id="328" name="Straight Arrow Connector 327">
                <a:extLst>
                  <a:ext uri="{FF2B5EF4-FFF2-40B4-BE49-F238E27FC236}">
                    <a16:creationId xmlns:a16="http://schemas.microsoft.com/office/drawing/2014/main" id="{2CF305BB-4A2B-6D4E-A77F-915E56B27204}"/>
                  </a:ext>
                </a:extLst>
              </p:cNvPr>
              <p:cNvCxnSpPr>
                <a:cxnSpLocks/>
              </p:cNvCxnSpPr>
              <p:nvPr/>
            </p:nvCxnSpPr>
            <p:spPr>
              <a:xfrm flipV="1">
                <a:off x="8712770" y="3786178"/>
                <a:ext cx="497162" cy="2"/>
              </a:xfrm>
              <a:prstGeom prst="straightConnector1">
                <a:avLst/>
              </a:prstGeom>
              <a:ln w="25400">
                <a:solidFill>
                  <a:schemeClr val="tx1"/>
                </a:solidFill>
                <a:prstDash val="sysDot"/>
                <a:headEnd type="none" w="med" len="med"/>
                <a:tailEnd type="stealth"/>
              </a:ln>
            </p:spPr>
            <p:style>
              <a:lnRef idx="1">
                <a:schemeClr val="accent1"/>
              </a:lnRef>
              <a:fillRef idx="0">
                <a:schemeClr val="accent1"/>
              </a:fillRef>
              <a:effectRef idx="0">
                <a:schemeClr val="accent1"/>
              </a:effectRef>
              <a:fontRef idx="minor">
                <a:schemeClr val="tx1"/>
              </a:fontRef>
            </p:style>
          </p:cxnSp>
          <p:sp>
            <p:nvSpPr>
              <p:cNvPr id="329" name="Alternate Process 328">
                <a:extLst>
                  <a:ext uri="{FF2B5EF4-FFF2-40B4-BE49-F238E27FC236}">
                    <a16:creationId xmlns:a16="http://schemas.microsoft.com/office/drawing/2014/main" id="{979AE97D-8066-A045-A4B3-8C6A639EC3A6}"/>
                  </a:ext>
                </a:extLst>
              </p:cNvPr>
              <p:cNvSpPr/>
              <p:nvPr/>
            </p:nvSpPr>
            <p:spPr>
              <a:xfrm>
                <a:off x="9328542" y="3681756"/>
                <a:ext cx="616373" cy="616373"/>
              </a:xfrm>
              <a:prstGeom prst="flowChartAlternateProcess">
                <a:avLst/>
              </a:prstGeom>
              <a:solidFill>
                <a:srgbClr val="BFBF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30" name="Alternate Process 329">
                <a:extLst>
                  <a:ext uri="{FF2B5EF4-FFF2-40B4-BE49-F238E27FC236}">
                    <a16:creationId xmlns:a16="http://schemas.microsoft.com/office/drawing/2014/main" id="{3091CE4C-BB11-544F-A61C-EAE97BB2D73F}"/>
                  </a:ext>
                </a:extLst>
              </p:cNvPr>
              <p:cNvSpPr>
                <a:spLocks noChangeAspect="1"/>
              </p:cNvSpPr>
              <p:nvPr/>
            </p:nvSpPr>
            <p:spPr>
              <a:xfrm>
                <a:off x="9413187" y="3772082"/>
                <a:ext cx="440267" cy="440267"/>
              </a:xfrm>
              <a:prstGeom prst="flowChartAlternateProcess">
                <a:avLst/>
              </a:prstGeom>
              <a:solidFill>
                <a:srgbClr val="A6A6A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31" name="Rectangle 330">
                <a:extLst>
                  <a:ext uri="{FF2B5EF4-FFF2-40B4-BE49-F238E27FC236}">
                    <a16:creationId xmlns:a16="http://schemas.microsoft.com/office/drawing/2014/main" id="{880C3E18-32D4-F948-BCBB-7B676F25A018}"/>
                  </a:ext>
                </a:extLst>
              </p:cNvPr>
              <p:cNvSpPr/>
              <p:nvPr/>
            </p:nvSpPr>
            <p:spPr>
              <a:xfrm>
                <a:off x="9383793" y="3824517"/>
                <a:ext cx="479811" cy="329449"/>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41" b="1" i="0" u="none" strike="noStrike" kern="1200" cap="none" spc="0" normalizeH="0" baseline="0" noProof="0" dirty="0">
                    <a:ln>
                      <a:noFill/>
                    </a:ln>
                    <a:solidFill>
                      <a:prstClr val="white"/>
                    </a:solidFill>
                    <a:effectLst/>
                    <a:uLnTx/>
                    <a:uFillTx/>
                    <a:latin typeface="Cambria" panose="02040503050406030204" pitchFamily="18" charset="0"/>
                    <a:ea typeface="+mn-ea"/>
                    <a:cs typeface="Arial" panose="020B0604020202020204" pitchFamily="34" charset="0"/>
                  </a:rPr>
                  <a:t>ISA</a:t>
                </a:r>
                <a:endParaRPr kumimoji="0" lang="en-US" sz="1541" b="1" i="0" u="none" strike="noStrike" kern="1200" cap="none" spc="0" normalizeH="0" baseline="0" noProof="0" dirty="0">
                  <a:ln>
                    <a:noFill/>
                  </a:ln>
                  <a:solidFill>
                    <a:prstClr val="white"/>
                  </a:solidFill>
                  <a:effectLst/>
                  <a:uLnTx/>
                  <a:uFillTx/>
                  <a:latin typeface="Cambria" panose="02040503050406030204" pitchFamily="18" charset="0"/>
                  <a:ea typeface="+mn-ea"/>
                  <a:cs typeface="+mn-cs"/>
                </a:endParaRPr>
              </a:p>
            </p:txBody>
          </p:sp>
        </p:grpSp>
        <p:sp>
          <p:nvSpPr>
            <p:cNvPr id="403" name="Alternate Process 402">
              <a:extLst>
                <a:ext uri="{FF2B5EF4-FFF2-40B4-BE49-F238E27FC236}">
                  <a16:creationId xmlns:a16="http://schemas.microsoft.com/office/drawing/2014/main" id="{5FC3BDFA-A94E-B34F-BDB2-72466C92F8DF}"/>
                </a:ext>
              </a:extLst>
            </p:cNvPr>
            <p:cNvSpPr/>
            <p:nvPr/>
          </p:nvSpPr>
          <p:spPr>
            <a:xfrm>
              <a:off x="6396862" y="3213312"/>
              <a:ext cx="1226000" cy="347543"/>
            </a:xfrm>
            <a:prstGeom prst="flowChartAlternateProcess">
              <a:avLst/>
            </a:prstGeom>
            <a:solidFill>
              <a:srgbClr val="FFBFBF">
                <a:alpha val="20000"/>
              </a:srgbClr>
            </a:solidFill>
            <a:ln w="25400">
              <a:solidFill>
                <a:schemeClr val="tx1"/>
              </a:solidFill>
              <a:prstDash val="sysDot"/>
            </a:ln>
          </p:spPr>
          <p:style>
            <a:lnRef idx="2">
              <a:schemeClr val="dk1"/>
            </a:lnRef>
            <a:fillRef idx="1">
              <a:schemeClr val="lt1"/>
            </a:fillRef>
            <a:effectRef idx="0">
              <a:schemeClr val="dk1"/>
            </a:effectRef>
            <a:fontRef idx="minor">
              <a:schemeClr val="dk1"/>
            </a:fontRef>
          </p:style>
          <p:txBody>
            <a:bodyPr wrap="square" tIns="52832" bIns="52832"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48" b="0" i="0" u="none" strike="noStrike" kern="1200" cap="none" spc="0" normalizeH="0" baseline="0" noProof="0" dirty="0" err="1">
                  <a:ln>
                    <a:noFill/>
                  </a:ln>
                  <a:solidFill>
                    <a:srgbClr val="C00000"/>
                  </a:solidFill>
                  <a:effectLst/>
                  <a:uLnTx/>
                  <a:uFillTx/>
                  <a:latin typeface="Cambria" panose="02040503050406030204" pitchFamily="18" charset="0"/>
                  <a:ea typeface="+mn-ea"/>
                  <a:cs typeface="Courier New" panose="02070309020205020404" pitchFamily="49" charset="0"/>
                </a:rPr>
                <a:t>bbop_new</a:t>
              </a:r>
              <a:endParaRPr kumimoji="0" lang="en-US" sz="1348" b="0" i="0" u="none" strike="noStrike" kern="1200" cap="none" spc="0" normalizeH="0" baseline="0" noProof="0" dirty="0">
                <a:ln>
                  <a:noFill/>
                </a:ln>
                <a:solidFill>
                  <a:srgbClr val="C00000"/>
                </a:solidFill>
                <a:effectLst/>
                <a:uLnTx/>
                <a:uFillTx/>
                <a:latin typeface="Cambria" panose="02040503050406030204" pitchFamily="18" charset="0"/>
                <a:ea typeface="Cambria Math" panose="02040503050406030204" pitchFamily="18" charset="0"/>
                <a:cs typeface="Courier New" panose="02070309020205020404" pitchFamily="49" charset="0"/>
              </a:endParaRPr>
            </a:p>
          </p:txBody>
        </p:sp>
        <p:sp>
          <p:nvSpPr>
            <p:cNvPr id="404" name="Rectangle 403">
              <a:extLst>
                <a:ext uri="{FF2B5EF4-FFF2-40B4-BE49-F238E27FC236}">
                  <a16:creationId xmlns:a16="http://schemas.microsoft.com/office/drawing/2014/main" id="{E378B32C-66DC-EE4B-9A94-EBF4BB4C270D}"/>
                </a:ext>
              </a:extLst>
            </p:cNvPr>
            <p:cNvSpPr/>
            <p:nvPr/>
          </p:nvSpPr>
          <p:spPr>
            <a:xfrm>
              <a:off x="6324048" y="3551596"/>
              <a:ext cx="1677062" cy="58477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New SIMDRAM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instruction</a:t>
              </a:r>
            </a:p>
          </p:txBody>
        </p:sp>
      </p:grpSp>
      <p:sp>
        <p:nvSpPr>
          <p:cNvPr id="417" name="Right Arrow 416">
            <a:extLst>
              <a:ext uri="{FF2B5EF4-FFF2-40B4-BE49-F238E27FC236}">
                <a16:creationId xmlns:a16="http://schemas.microsoft.com/office/drawing/2014/main" id="{15CAE4DC-0951-124F-ACDB-2F0D941D15E4}"/>
              </a:ext>
            </a:extLst>
          </p:cNvPr>
          <p:cNvSpPr/>
          <p:nvPr/>
        </p:nvSpPr>
        <p:spPr>
          <a:xfrm>
            <a:off x="4225141" y="1957109"/>
            <a:ext cx="280794" cy="258213"/>
          </a:xfrm>
          <a:prstGeom prst="rightArrow">
            <a:avLst/>
          </a:prstGeom>
          <a:ln w="12700">
            <a:prstDash val="solid"/>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418" name="Rectangle 417">
            <a:extLst>
              <a:ext uri="{FF2B5EF4-FFF2-40B4-BE49-F238E27FC236}">
                <a16:creationId xmlns:a16="http://schemas.microsoft.com/office/drawing/2014/main" id="{66BB5B68-297B-8C48-BE99-8A29882E520B}"/>
              </a:ext>
            </a:extLst>
          </p:cNvPr>
          <p:cNvSpPr/>
          <p:nvPr/>
        </p:nvSpPr>
        <p:spPr>
          <a:xfrm>
            <a:off x="4220177" y="978920"/>
            <a:ext cx="2208216" cy="646331"/>
          </a:xfrm>
          <a:prstGeom prst="rect">
            <a:avLst/>
          </a:prstGeom>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Step 2: Generate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sequence of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DRAM commands</a:t>
            </a:r>
            <a:endParaRPr kumimoji="0" lang="en-US" sz="18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endParaRPr>
          </a:p>
        </p:txBody>
      </p:sp>
      <p:cxnSp>
        <p:nvCxnSpPr>
          <p:cNvPr id="422" name="Straight Arrow Connector 421">
            <a:extLst>
              <a:ext uri="{FF2B5EF4-FFF2-40B4-BE49-F238E27FC236}">
                <a16:creationId xmlns:a16="http://schemas.microsoft.com/office/drawing/2014/main" id="{847CFCE8-060D-8545-A201-97FA8F015EC6}"/>
              </a:ext>
            </a:extLst>
          </p:cNvPr>
          <p:cNvCxnSpPr>
            <a:cxnSpLocks/>
          </p:cNvCxnSpPr>
          <p:nvPr/>
        </p:nvCxnSpPr>
        <p:spPr>
          <a:xfrm>
            <a:off x="6114413" y="2625799"/>
            <a:ext cx="156777" cy="0"/>
          </a:xfrm>
          <a:prstGeom prst="straightConnector1">
            <a:avLst/>
          </a:prstGeom>
          <a:ln w="25400">
            <a:solidFill>
              <a:schemeClr val="tx1"/>
            </a:solidFill>
            <a:headEnd type="none" w="med" len="med"/>
            <a:tailEnd type="triangle"/>
          </a:ln>
        </p:spPr>
        <p:style>
          <a:lnRef idx="1">
            <a:schemeClr val="accent1"/>
          </a:lnRef>
          <a:fillRef idx="0">
            <a:schemeClr val="accent1"/>
          </a:fillRef>
          <a:effectRef idx="0">
            <a:schemeClr val="accent1"/>
          </a:effectRef>
          <a:fontRef idx="minor">
            <a:schemeClr val="tx1"/>
          </a:fontRef>
        </p:style>
      </p:cxnSp>
      <p:graphicFrame>
        <p:nvGraphicFramePr>
          <p:cNvPr id="486" name="Table 485">
            <a:extLst>
              <a:ext uri="{FF2B5EF4-FFF2-40B4-BE49-F238E27FC236}">
                <a16:creationId xmlns:a16="http://schemas.microsoft.com/office/drawing/2014/main" id="{78791F7B-E9B4-9249-8D57-C9EF7EE495EA}"/>
              </a:ext>
            </a:extLst>
          </p:cNvPr>
          <p:cNvGraphicFramePr>
            <a:graphicFrameLocks noGrp="1"/>
          </p:cNvGraphicFramePr>
          <p:nvPr/>
        </p:nvGraphicFramePr>
        <p:xfrm>
          <a:off x="209136" y="4358395"/>
          <a:ext cx="2444077" cy="1356352"/>
        </p:xfrm>
        <a:graphic>
          <a:graphicData uri="http://schemas.openxmlformats.org/drawingml/2006/table">
            <a:tbl>
              <a:tblPr firstRow="1" bandRow="1">
                <a:tableStyleId>{5940675A-B579-460E-94D1-54222C63F5DA}</a:tableStyleId>
              </a:tblPr>
              <a:tblGrid>
                <a:gridCol w="2444077">
                  <a:extLst>
                    <a:ext uri="{9D8B030D-6E8A-4147-A177-3AD203B41FA5}">
                      <a16:colId xmlns:a16="http://schemas.microsoft.com/office/drawing/2014/main" val="3411314267"/>
                    </a:ext>
                  </a:extLst>
                </a:gridCol>
              </a:tblGrid>
              <a:tr h="341188">
                <a:tc>
                  <a:txBody>
                    <a:bodyPr/>
                    <a:lstStyle/>
                    <a:p>
                      <a:r>
                        <a:rPr lang="en-US" sz="1500" b="1" dirty="0">
                          <a:latin typeface="Courier New" panose="02070309020205020404" pitchFamily="49" charset="0"/>
                          <a:cs typeface="Courier New" panose="02070309020205020404" pitchFamily="49" charset="0"/>
                        </a:rPr>
                        <a:t>foo () {</a:t>
                      </a: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9050" cap="flat" cmpd="sng" algn="ctr">
                      <a:noFill/>
                      <a:prstDash val="sysDash"/>
                      <a:round/>
                      <a:headEnd type="none" w="med" len="med"/>
                      <a:tailEnd type="none" w="med" len="med"/>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4169564133"/>
                  </a:ext>
                </a:extLst>
              </a:tr>
              <a:tr h="204063">
                <a:tc>
                  <a:txBody>
                    <a:bodyPr/>
                    <a:lstStyle/>
                    <a:p>
                      <a:endParaRPr lang="en-US" sz="600" b="1" dirty="0">
                        <a:latin typeface="Courier New" panose="02070309020205020404" pitchFamily="49" charset="0"/>
                        <a:cs typeface="Courier New" panose="02070309020205020404" pitchFamily="49" charset="0"/>
                      </a:endParaRP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254110005"/>
                  </a:ext>
                </a:extLst>
              </a:tr>
              <a:tr h="341188">
                <a:tc>
                  <a:txBody>
                    <a:bodyPr/>
                    <a:lstStyle/>
                    <a:p>
                      <a:r>
                        <a:rPr lang="en-US" sz="1500" b="0" i="1" dirty="0">
                          <a:latin typeface="Courier New" panose="02070309020205020404" pitchFamily="49" charset="0"/>
                          <a:cs typeface="Courier New" panose="02070309020205020404" pitchFamily="49" charset="0"/>
                        </a:rPr>
                        <a:t> </a:t>
                      </a:r>
                      <a:r>
                        <a:rPr lang="en-US" sz="1500" b="0" i="1" dirty="0" err="1">
                          <a:solidFill>
                            <a:srgbClr val="C00000"/>
                          </a:solidFill>
                          <a:latin typeface="Courier New" panose="02070309020205020404" pitchFamily="49" charset="0"/>
                          <a:cs typeface="Courier New" panose="02070309020205020404" pitchFamily="49" charset="0"/>
                        </a:rPr>
                        <a:t>bbop_new</a:t>
                      </a:r>
                      <a:endParaRPr lang="en-US" sz="1500" b="0" i="1" dirty="0">
                        <a:latin typeface="Courier New" panose="02070309020205020404" pitchFamily="49" charset="0"/>
                        <a:cs typeface="Courier New" panose="02070309020205020404" pitchFamily="49" charset="0"/>
                      </a:endParaRP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316655706"/>
                  </a:ext>
                </a:extLst>
              </a:tr>
              <a:tr h="4254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600" b="1" dirty="0">
                          <a:solidFill>
                            <a:schemeClr val="tx2"/>
                          </a:solidFill>
                          <a:latin typeface="Courier New" panose="02070309020205020404" pitchFamily="49" charset="0"/>
                          <a:cs typeface="Courier New" panose="02070309020205020404" pitchFamily="49" charset="0"/>
                        </a:rPr>
                        <a:t>  </a:t>
                      </a:r>
                    </a:p>
                    <a:p>
                      <a:r>
                        <a:rPr lang="en-US" sz="1500" b="1" dirty="0">
                          <a:latin typeface="Courier New" panose="02070309020205020404" pitchFamily="49" charset="0"/>
                          <a:cs typeface="Courier New" panose="02070309020205020404" pitchFamily="49" charset="0"/>
                        </a:rPr>
                        <a:t>} </a:t>
                      </a:r>
                    </a:p>
                  </a:txBody>
                  <a:tcPr marL="121921" marR="121921" marT="60959" marB="60959">
                    <a:lnL w="19050" cap="flat" cmpd="sng" algn="ctr">
                      <a:noFill/>
                      <a:prstDash val="sysDash"/>
                      <a:round/>
                      <a:headEnd type="none" w="med" len="med"/>
                      <a:tailEnd type="none" w="med" len="med"/>
                    </a:lnL>
                    <a:lnR w="19050" cap="flat" cmpd="sng" algn="ctr">
                      <a:noFill/>
                      <a:prstDash val="sysDash"/>
                      <a:round/>
                      <a:headEnd type="none" w="med" len="med"/>
                      <a:tailEnd type="none" w="med" len="med"/>
                    </a:lnR>
                    <a:lnT w="12700" cmpd="sng">
                      <a:noFill/>
                    </a:lnT>
                    <a:lnB w="19050" cap="flat" cmpd="sng" algn="ctr">
                      <a:noFill/>
                      <a:prstDash val="sysDash"/>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127320"/>
                  </a:ext>
                </a:extLst>
              </a:tr>
            </a:tbl>
          </a:graphicData>
        </a:graphic>
      </p:graphicFrame>
      <p:cxnSp>
        <p:nvCxnSpPr>
          <p:cNvPr id="490" name="Straight Arrow Connector 489">
            <a:extLst>
              <a:ext uri="{FF2B5EF4-FFF2-40B4-BE49-F238E27FC236}">
                <a16:creationId xmlns:a16="http://schemas.microsoft.com/office/drawing/2014/main" id="{3B85649E-AF19-C741-9832-0401BA82F27F}"/>
              </a:ext>
            </a:extLst>
          </p:cNvPr>
          <p:cNvCxnSpPr>
            <a:cxnSpLocks/>
          </p:cNvCxnSpPr>
          <p:nvPr/>
        </p:nvCxnSpPr>
        <p:spPr>
          <a:xfrm>
            <a:off x="4773682" y="4972819"/>
            <a:ext cx="239766" cy="0"/>
          </a:xfrm>
          <a:prstGeom prst="straightConnector1">
            <a:avLst/>
          </a:prstGeom>
          <a:ln w="254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grpSp>
        <p:nvGrpSpPr>
          <p:cNvPr id="514" name="Group 513">
            <a:extLst>
              <a:ext uri="{FF2B5EF4-FFF2-40B4-BE49-F238E27FC236}">
                <a16:creationId xmlns:a16="http://schemas.microsoft.com/office/drawing/2014/main" id="{A08F4D0E-7D3F-7A48-86B1-0434036B7964}"/>
              </a:ext>
            </a:extLst>
          </p:cNvPr>
          <p:cNvGrpSpPr/>
          <p:nvPr/>
        </p:nvGrpSpPr>
        <p:grpSpPr>
          <a:xfrm>
            <a:off x="3268356" y="4230462"/>
            <a:ext cx="1427824" cy="1662994"/>
            <a:chOff x="2217624" y="4009629"/>
            <a:chExt cx="741370" cy="863478"/>
          </a:xfrm>
        </p:grpSpPr>
        <p:sp>
          <p:nvSpPr>
            <p:cNvPr id="515" name="Rounded Rectangle 514">
              <a:extLst>
                <a:ext uri="{FF2B5EF4-FFF2-40B4-BE49-F238E27FC236}">
                  <a16:creationId xmlns:a16="http://schemas.microsoft.com/office/drawing/2014/main" id="{08AF774E-E94E-4947-BF44-FD03B960F8C4}"/>
                </a:ext>
              </a:extLst>
            </p:cNvPr>
            <p:cNvSpPr/>
            <p:nvPr/>
          </p:nvSpPr>
          <p:spPr>
            <a:xfrm>
              <a:off x="2217624" y="4009629"/>
              <a:ext cx="741370" cy="723412"/>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6" name="Rectangle 515">
              <a:extLst>
                <a:ext uri="{FF2B5EF4-FFF2-40B4-BE49-F238E27FC236}">
                  <a16:creationId xmlns:a16="http://schemas.microsoft.com/office/drawing/2014/main" id="{DD609931-2E46-0A4C-B315-50004B55606A}"/>
                </a:ext>
              </a:extLst>
            </p:cNvPr>
            <p:cNvSpPr/>
            <p:nvPr/>
          </p:nvSpPr>
          <p:spPr>
            <a:xfrm>
              <a:off x="2263266" y="4697485"/>
              <a:ext cx="636798" cy="17562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98"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Control Unit</a:t>
              </a:r>
            </a:p>
          </p:txBody>
        </p:sp>
        <p:grpSp>
          <p:nvGrpSpPr>
            <p:cNvPr id="517" name="Group 516">
              <a:extLst>
                <a:ext uri="{FF2B5EF4-FFF2-40B4-BE49-F238E27FC236}">
                  <a16:creationId xmlns:a16="http://schemas.microsoft.com/office/drawing/2014/main" id="{38957CF0-65A1-AA45-80C1-0E8CD7734AB4}"/>
                </a:ext>
              </a:extLst>
            </p:cNvPr>
            <p:cNvGrpSpPr/>
            <p:nvPr/>
          </p:nvGrpSpPr>
          <p:grpSpPr>
            <a:xfrm>
              <a:off x="2389421" y="4106286"/>
              <a:ext cx="472920" cy="530098"/>
              <a:chOff x="1825441" y="5257201"/>
              <a:chExt cx="348402" cy="390525"/>
            </a:xfrm>
          </p:grpSpPr>
          <p:sp>
            <p:nvSpPr>
              <p:cNvPr id="518" name="Oval 517">
                <a:extLst>
                  <a:ext uri="{FF2B5EF4-FFF2-40B4-BE49-F238E27FC236}">
                    <a16:creationId xmlns:a16="http://schemas.microsoft.com/office/drawing/2014/main" id="{82D077C6-3D0F-3541-A76C-EB4E48A284DB}"/>
                  </a:ext>
                </a:extLst>
              </p:cNvPr>
              <p:cNvSpPr/>
              <p:nvPr/>
            </p:nvSpPr>
            <p:spPr>
              <a:xfrm>
                <a:off x="1825441" y="5257201"/>
                <a:ext cx="118872" cy="117475"/>
              </a:xfrm>
              <a:prstGeom prst="ellipse">
                <a:avLst/>
              </a:prstGeom>
              <a:solidFill>
                <a:srgbClr val="E5EAF4"/>
              </a:solidFill>
              <a:ln w="1270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19" name="Oval 518">
                <a:extLst>
                  <a:ext uri="{FF2B5EF4-FFF2-40B4-BE49-F238E27FC236}">
                    <a16:creationId xmlns:a16="http://schemas.microsoft.com/office/drawing/2014/main" id="{AB48AD88-6CB8-1D40-843A-730A6C34712D}"/>
                  </a:ext>
                </a:extLst>
              </p:cNvPr>
              <p:cNvSpPr/>
              <p:nvPr/>
            </p:nvSpPr>
            <p:spPr>
              <a:xfrm>
                <a:off x="2054971" y="5374676"/>
                <a:ext cx="118872" cy="117475"/>
              </a:xfrm>
              <a:prstGeom prst="ellipse">
                <a:avLst/>
              </a:prstGeom>
              <a:solidFill>
                <a:srgbClr val="E5EAF4"/>
              </a:solidFill>
              <a:ln w="1270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20" name="Oval 519">
                <a:extLst>
                  <a:ext uri="{FF2B5EF4-FFF2-40B4-BE49-F238E27FC236}">
                    <a16:creationId xmlns:a16="http://schemas.microsoft.com/office/drawing/2014/main" id="{7F44A061-D99D-5A43-9E51-DE4141D729AD}"/>
                  </a:ext>
                </a:extLst>
              </p:cNvPr>
              <p:cNvSpPr/>
              <p:nvPr/>
            </p:nvSpPr>
            <p:spPr>
              <a:xfrm>
                <a:off x="1825441" y="5530251"/>
                <a:ext cx="118872" cy="117475"/>
              </a:xfrm>
              <a:prstGeom prst="ellipse">
                <a:avLst/>
              </a:prstGeom>
              <a:solidFill>
                <a:srgbClr val="E5EAF4"/>
              </a:solidFill>
              <a:ln w="1270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cxnSp>
            <p:nvCxnSpPr>
              <p:cNvPr id="521" name="Curved Connector 520">
                <a:extLst>
                  <a:ext uri="{FF2B5EF4-FFF2-40B4-BE49-F238E27FC236}">
                    <a16:creationId xmlns:a16="http://schemas.microsoft.com/office/drawing/2014/main" id="{C9579566-E314-B146-8DAA-B14A04E4AFFF}"/>
                  </a:ext>
                </a:extLst>
              </p:cNvPr>
              <p:cNvCxnSpPr>
                <a:cxnSpLocks/>
                <a:stCxn id="518" idx="6"/>
                <a:endCxn id="519" idx="0"/>
              </p:cNvCxnSpPr>
              <p:nvPr/>
            </p:nvCxnSpPr>
            <p:spPr>
              <a:xfrm>
                <a:off x="1944313" y="5315939"/>
                <a:ext cx="170094" cy="58737"/>
              </a:xfrm>
              <a:prstGeom prst="curvedConnector2">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22" name="Curved Connector 521">
                <a:extLst>
                  <a:ext uri="{FF2B5EF4-FFF2-40B4-BE49-F238E27FC236}">
                    <a16:creationId xmlns:a16="http://schemas.microsoft.com/office/drawing/2014/main" id="{3BED516E-BF3A-9747-9B5C-4087A9D12BE7}"/>
                  </a:ext>
                </a:extLst>
              </p:cNvPr>
              <p:cNvCxnSpPr>
                <a:cxnSpLocks/>
                <a:stCxn id="519" idx="2"/>
                <a:endCxn id="518" idx="4"/>
              </p:cNvCxnSpPr>
              <p:nvPr/>
            </p:nvCxnSpPr>
            <p:spPr>
              <a:xfrm rot="10800000">
                <a:off x="1884877" y="5374676"/>
                <a:ext cx="170094" cy="58738"/>
              </a:xfrm>
              <a:prstGeom prst="curvedConnector2">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23" name="Curved Connector 522">
                <a:extLst>
                  <a:ext uri="{FF2B5EF4-FFF2-40B4-BE49-F238E27FC236}">
                    <a16:creationId xmlns:a16="http://schemas.microsoft.com/office/drawing/2014/main" id="{A76A2905-4981-4548-BFC9-8FA901B9F259}"/>
                  </a:ext>
                </a:extLst>
              </p:cNvPr>
              <p:cNvCxnSpPr>
                <a:cxnSpLocks/>
                <a:stCxn id="519" idx="4"/>
                <a:endCxn id="520" idx="6"/>
              </p:cNvCxnSpPr>
              <p:nvPr/>
            </p:nvCxnSpPr>
            <p:spPr>
              <a:xfrm rot="5400000">
                <a:off x="1980941" y="5455523"/>
                <a:ext cx="96838" cy="170094"/>
              </a:xfrm>
              <a:prstGeom prst="curvedConnector2">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24" name="Curved Connector 523">
                <a:extLst>
                  <a:ext uri="{FF2B5EF4-FFF2-40B4-BE49-F238E27FC236}">
                    <a16:creationId xmlns:a16="http://schemas.microsoft.com/office/drawing/2014/main" id="{9FDFB617-090F-4840-B030-712021578D5C}"/>
                  </a:ext>
                </a:extLst>
              </p:cNvPr>
              <p:cNvCxnSpPr>
                <a:cxnSpLocks/>
                <a:stCxn id="520" idx="1"/>
                <a:endCxn id="518" idx="3"/>
              </p:cNvCxnSpPr>
              <p:nvPr/>
            </p:nvCxnSpPr>
            <p:spPr>
              <a:xfrm rot="5400000" flipH="1" flipV="1">
                <a:off x="1747858" y="5452464"/>
                <a:ext cx="189983" cy="12700"/>
              </a:xfrm>
              <a:prstGeom prst="curvedConnector3">
                <a:avLst/>
              </a:prstGeom>
              <a:ln w="12700">
                <a:solidFill>
                  <a:schemeClr val="tx1">
                    <a:lumMod val="75000"/>
                    <a:lumOff val="25000"/>
                  </a:schemeClr>
                </a:solidFill>
                <a:headEnd type="none" w="med" len="med"/>
                <a:tailEnd type="triangle"/>
              </a:ln>
            </p:spPr>
            <p:style>
              <a:lnRef idx="1">
                <a:schemeClr val="accent1"/>
              </a:lnRef>
              <a:fillRef idx="0">
                <a:schemeClr val="accent1"/>
              </a:fillRef>
              <a:effectRef idx="0">
                <a:schemeClr val="accent1"/>
              </a:effectRef>
              <a:fontRef idx="minor">
                <a:schemeClr val="tx1"/>
              </a:fontRef>
            </p:style>
          </p:cxnSp>
        </p:grpSp>
      </p:grpSp>
      <p:cxnSp>
        <p:nvCxnSpPr>
          <p:cNvPr id="491" name="Straight Arrow Connector 490">
            <a:extLst>
              <a:ext uri="{FF2B5EF4-FFF2-40B4-BE49-F238E27FC236}">
                <a16:creationId xmlns:a16="http://schemas.microsoft.com/office/drawing/2014/main" id="{B31F4B60-71E4-B941-8828-4F3B9440474D}"/>
              </a:ext>
            </a:extLst>
          </p:cNvPr>
          <p:cNvCxnSpPr>
            <a:cxnSpLocks/>
          </p:cNvCxnSpPr>
          <p:nvPr/>
        </p:nvCxnSpPr>
        <p:spPr>
          <a:xfrm>
            <a:off x="6855040" y="5072342"/>
            <a:ext cx="424333" cy="0"/>
          </a:xfrm>
          <a:prstGeom prst="straightConnector1">
            <a:avLst/>
          </a:prstGeom>
          <a:ln w="25400">
            <a:solidFill>
              <a:schemeClr val="tx1"/>
            </a:solidFill>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492" name="Oval 491">
            <a:extLst>
              <a:ext uri="{FF2B5EF4-FFF2-40B4-BE49-F238E27FC236}">
                <a16:creationId xmlns:a16="http://schemas.microsoft.com/office/drawing/2014/main" id="{12A4C154-7025-FD47-A024-BDD217DDFD58}"/>
              </a:ext>
            </a:extLst>
          </p:cNvPr>
          <p:cNvSpPr/>
          <p:nvPr/>
        </p:nvSpPr>
        <p:spPr>
          <a:xfrm rot="16200000" flipH="1">
            <a:off x="8866977" y="5952703"/>
            <a:ext cx="22083" cy="20871"/>
          </a:xfrm>
          <a:prstGeom prst="ellipse">
            <a:avLst/>
          </a:prstGeom>
          <a:solidFill>
            <a:schemeClr val="bg1">
              <a:lumMod val="95000"/>
            </a:schemeClr>
          </a:solidFill>
          <a:ln w="127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493" name="Oval 492">
            <a:extLst>
              <a:ext uri="{FF2B5EF4-FFF2-40B4-BE49-F238E27FC236}">
                <a16:creationId xmlns:a16="http://schemas.microsoft.com/office/drawing/2014/main" id="{2874F35A-5065-F44D-AA27-27A15C79842D}"/>
              </a:ext>
            </a:extLst>
          </p:cNvPr>
          <p:cNvSpPr/>
          <p:nvPr/>
        </p:nvSpPr>
        <p:spPr>
          <a:xfrm rot="16200000" flipH="1">
            <a:off x="8866977" y="4841244"/>
            <a:ext cx="22083" cy="20871"/>
          </a:xfrm>
          <a:prstGeom prst="ellipse">
            <a:avLst/>
          </a:prstGeom>
          <a:solidFill>
            <a:schemeClr val="bg1">
              <a:lumMod val="95000"/>
            </a:schemeClr>
          </a:solidFill>
          <a:ln w="127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nvGrpSpPr>
          <p:cNvPr id="7" name="Group 6">
            <a:extLst>
              <a:ext uri="{FF2B5EF4-FFF2-40B4-BE49-F238E27FC236}">
                <a16:creationId xmlns:a16="http://schemas.microsoft.com/office/drawing/2014/main" id="{9AFFF311-89B6-074A-8E50-84D97135160F}"/>
              </a:ext>
            </a:extLst>
          </p:cNvPr>
          <p:cNvGrpSpPr/>
          <p:nvPr/>
        </p:nvGrpSpPr>
        <p:grpSpPr>
          <a:xfrm>
            <a:off x="7378326" y="4574023"/>
            <a:ext cx="1598850" cy="1447274"/>
            <a:chOff x="7378326" y="4574023"/>
            <a:chExt cx="1598850" cy="1447274"/>
          </a:xfrm>
        </p:grpSpPr>
        <p:sp>
          <p:nvSpPr>
            <p:cNvPr id="481" name="Rounded Rectangle 480">
              <a:extLst>
                <a:ext uri="{FF2B5EF4-FFF2-40B4-BE49-F238E27FC236}">
                  <a16:creationId xmlns:a16="http://schemas.microsoft.com/office/drawing/2014/main" id="{4CC62BDE-543A-A646-AD15-2F6D0BA003C8}"/>
                </a:ext>
              </a:extLst>
            </p:cNvPr>
            <p:cNvSpPr/>
            <p:nvPr/>
          </p:nvSpPr>
          <p:spPr>
            <a:xfrm>
              <a:off x="7378326" y="4574023"/>
              <a:ext cx="1598850" cy="1447274"/>
            </a:xfrm>
            <a:prstGeom prst="roundRect">
              <a:avLst/>
            </a:prstGeom>
            <a:solidFill>
              <a:schemeClr val="bg1"/>
            </a:solidFill>
            <a:ln w="28575">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08" name="Rectangle 507">
              <a:extLst>
                <a:ext uri="{FF2B5EF4-FFF2-40B4-BE49-F238E27FC236}">
                  <a16:creationId xmlns:a16="http://schemas.microsoft.com/office/drawing/2014/main" id="{1674EF55-FBAC-C140-B105-969C7E8487A7}"/>
                </a:ext>
              </a:extLst>
            </p:cNvPr>
            <p:cNvSpPr/>
            <p:nvPr/>
          </p:nvSpPr>
          <p:spPr>
            <a:xfrm rot="16200000">
              <a:off x="7050052" y="5149985"/>
              <a:ext cx="1117742" cy="359009"/>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33" b="0" i="0" u="none" strike="noStrike" kern="1200" cap="none" spc="0" normalizeH="0" baseline="0" noProof="0" dirty="0">
                  <a:ln>
                    <a:noFill/>
                  </a:ln>
                  <a:solidFill>
                    <a:prstClr val="black"/>
                  </a:solidFill>
                  <a:effectLst/>
                  <a:uLnTx/>
                  <a:uFillTx/>
                  <a:latin typeface="Cambria" panose="02040503050406030204" pitchFamily="18" charset="0"/>
                  <a:ea typeface="+mn-ea"/>
                  <a:cs typeface="Courier New" panose="02070309020205020404" pitchFamily="49" charset="0"/>
                </a:rPr>
                <a:t>ACT/PRE</a:t>
              </a:r>
            </a:p>
          </p:txBody>
        </p:sp>
        <p:cxnSp>
          <p:nvCxnSpPr>
            <p:cNvPr id="513" name="Straight Arrow Connector 512">
              <a:extLst>
                <a:ext uri="{FF2B5EF4-FFF2-40B4-BE49-F238E27FC236}">
                  <a16:creationId xmlns:a16="http://schemas.microsoft.com/office/drawing/2014/main" id="{67315A1D-7333-AF40-992D-CD542F832E8F}"/>
                </a:ext>
              </a:extLst>
            </p:cNvPr>
            <p:cNvCxnSpPr>
              <a:cxnSpLocks/>
            </p:cNvCxnSpPr>
            <p:nvPr/>
          </p:nvCxnSpPr>
          <p:spPr>
            <a:xfrm flipV="1">
              <a:off x="7756927" y="5327935"/>
              <a:ext cx="497162" cy="2"/>
            </a:xfrm>
            <a:prstGeom prst="straightConnector1">
              <a:avLst/>
            </a:prstGeom>
            <a:ln w="25400">
              <a:solidFill>
                <a:schemeClr val="tx1"/>
              </a:solidFill>
              <a:prstDash val="sysDot"/>
              <a:headEnd type="none" w="med" len="med"/>
              <a:tailEnd type="stealth"/>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686EEC01-1B3C-E648-9FD9-9FAA1DBE32F6}"/>
                </a:ext>
              </a:extLst>
            </p:cNvPr>
            <p:cNvGrpSpPr/>
            <p:nvPr/>
          </p:nvGrpSpPr>
          <p:grpSpPr>
            <a:xfrm>
              <a:off x="8308041" y="4657875"/>
              <a:ext cx="557538" cy="1269957"/>
              <a:chOff x="8308041" y="4657875"/>
              <a:chExt cx="557538" cy="1269957"/>
            </a:xfrm>
          </p:grpSpPr>
          <p:grpSp>
            <p:nvGrpSpPr>
              <p:cNvPr id="494" name="Group 493">
                <a:extLst>
                  <a:ext uri="{FF2B5EF4-FFF2-40B4-BE49-F238E27FC236}">
                    <a16:creationId xmlns:a16="http://schemas.microsoft.com/office/drawing/2014/main" id="{274DF094-4A4F-EE40-A2C8-396255F6A071}"/>
                  </a:ext>
                </a:extLst>
              </p:cNvPr>
              <p:cNvGrpSpPr/>
              <p:nvPr/>
            </p:nvGrpSpPr>
            <p:grpSpPr>
              <a:xfrm>
                <a:off x="8308041" y="4657875"/>
                <a:ext cx="557538" cy="1269957"/>
                <a:chOff x="4830795" y="4111398"/>
                <a:chExt cx="289491" cy="755921"/>
              </a:xfrm>
            </p:grpSpPr>
            <p:grpSp>
              <p:nvGrpSpPr>
                <p:cNvPr id="495" name="Group 494">
                  <a:extLst>
                    <a:ext uri="{FF2B5EF4-FFF2-40B4-BE49-F238E27FC236}">
                      <a16:creationId xmlns:a16="http://schemas.microsoft.com/office/drawing/2014/main" id="{E5755728-FCB9-8C4E-A32A-4028662ECD5C}"/>
                    </a:ext>
                  </a:extLst>
                </p:cNvPr>
                <p:cNvGrpSpPr/>
                <p:nvPr/>
              </p:nvGrpSpPr>
              <p:grpSpPr>
                <a:xfrm>
                  <a:off x="4830795" y="4111398"/>
                  <a:ext cx="289489" cy="755921"/>
                  <a:chOff x="4830795" y="4111398"/>
                  <a:chExt cx="289489" cy="755921"/>
                </a:xfrm>
              </p:grpSpPr>
              <p:sp>
                <p:nvSpPr>
                  <p:cNvPr id="497" name="Rectangle 496">
                    <a:extLst>
                      <a:ext uri="{FF2B5EF4-FFF2-40B4-BE49-F238E27FC236}">
                        <a16:creationId xmlns:a16="http://schemas.microsoft.com/office/drawing/2014/main" id="{4CF51F47-9CF9-E246-8AF7-923C6DFFD206}"/>
                      </a:ext>
                    </a:extLst>
                  </p:cNvPr>
                  <p:cNvSpPr/>
                  <p:nvPr/>
                </p:nvSpPr>
                <p:spPr>
                  <a:xfrm rot="16200000">
                    <a:off x="4614131" y="4344138"/>
                    <a:ext cx="722817" cy="289489"/>
                  </a:xfrm>
                  <a:prstGeom prst="rect">
                    <a:avLst/>
                  </a:prstGeom>
                  <a:solidFill>
                    <a:srgbClr val="70AD47"/>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498" name="Oval 497">
                    <a:extLst>
                      <a:ext uri="{FF2B5EF4-FFF2-40B4-BE49-F238E27FC236}">
                        <a16:creationId xmlns:a16="http://schemas.microsoft.com/office/drawing/2014/main" id="{08F4B84C-DC65-DC4A-9941-F10662BD6C08}"/>
                      </a:ext>
                    </a:extLst>
                  </p:cNvPr>
                  <p:cNvSpPr/>
                  <p:nvPr/>
                </p:nvSpPr>
                <p:spPr>
                  <a:xfrm rot="16200000" flipH="1">
                    <a:off x="4928537" y="4832470"/>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499" name="Oval 498">
                    <a:extLst>
                      <a:ext uri="{FF2B5EF4-FFF2-40B4-BE49-F238E27FC236}">
                        <a16:creationId xmlns:a16="http://schemas.microsoft.com/office/drawing/2014/main" id="{E795B588-B028-1E44-97F4-6AC8A2F616A4}"/>
                      </a:ext>
                    </a:extLst>
                  </p:cNvPr>
                  <p:cNvSpPr/>
                  <p:nvPr/>
                </p:nvSpPr>
                <p:spPr>
                  <a:xfrm rot="16200000" flipH="1">
                    <a:off x="5018879" y="4832470"/>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500" name="Oval 499">
                    <a:extLst>
                      <a:ext uri="{FF2B5EF4-FFF2-40B4-BE49-F238E27FC236}">
                        <a16:creationId xmlns:a16="http://schemas.microsoft.com/office/drawing/2014/main" id="{189C9B04-5FAE-244B-9F2B-53D0DCC3CAEB}"/>
                      </a:ext>
                    </a:extLst>
                  </p:cNvPr>
                  <p:cNvSpPr/>
                  <p:nvPr/>
                </p:nvSpPr>
                <p:spPr>
                  <a:xfrm rot="16200000" flipH="1">
                    <a:off x="4928537" y="4112379"/>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501" name="Oval 500">
                    <a:extLst>
                      <a:ext uri="{FF2B5EF4-FFF2-40B4-BE49-F238E27FC236}">
                        <a16:creationId xmlns:a16="http://schemas.microsoft.com/office/drawing/2014/main" id="{EBEE26E3-3CFD-3E45-AFAA-C5A356787197}"/>
                      </a:ext>
                    </a:extLst>
                  </p:cNvPr>
                  <p:cNvSpPr/>
                  <p:nvPr/>
                </p:nvSpPr>
                <p:spPr>
                  <a:xfrm rot="16200000" flipH="1">
                    <a:off x="5018879" y="4112379"/>
                    <a:ext cx="35830" cy="33867"/>
                  </a:xfrm>
                  <a:prstGeom prst="ellipse">
                    <a:avLst/>
                  </a:prstGeom>
                  <a:solidFill>
                    <a:srgbClr val="FEFEFE"/>
                  </a:solidFill>
                  <a:ln w="12700" cap="flat" cmpd="sng" algn="ctr">
                    <a:solidFill>
                      <a:srgbClr val="FEFEFE"/>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sp>
              <p:nvSpPr>
                <p:cNvPr id="496" name="Rectangle 495">
                  <a:extLst>
                    <a:ext uri="{FF2B5EF4-FFF2-40B4-BE49-F238E27FC236}">
                      <a16:creationId xmlns:a16="http://schemas.microsoft.com/office/drawing/2014/main" id="{D894887A-25F1-1F44-BEEE-9C506341120D}"/>
                    </a:ext>
                  </a:extLst>
                </p:cNvPr>
                <p:cNvSpPr/>
                <p:nvPr/>
              </p:nvSpPr>
              <p:spPr>
                <a:xfrm rot="16200000">
                  <a:off x="4819059" y="4476133"/>
                  <a:ext cx="575362" cy="27093"/>
                </a:xfrm>
                <a:prstGeom prst="rect">
                  <a:avLst/>
                </a:prstGeom>
                <a:pattFill prst="dkVert">
                  <a:fgClr>
                    <a:srgbClr val="FFC000">
                      <a:lumMod val="60000"/>
                      <a:lumOff val="40000"/>
                    </a:srgbClr>
                  </a:fgClr>
                  <a:bgClr>
                    <a:sysClr val="window" lastClr="FFFFFF"/>
                  </a:bgClr>
                </a:patt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grpSp>
            <p:nvGrpSpPr>
              <p:cNvPr id="502" name="Group 501">
                <a:extLst>
                  <a:ext uri="{FF2B5EF4-FFF2-40B4-BE49-F238E27FC236}">
                    <a16:creationId xmlns:a16="http://schemas.microsoft.com/office/drawing/2014/main" id="{2DB1DD8B-FB18-8849-9A9F-035F264A4AC8}"/>
                  </a:ext>
                </a:extLst>
              </p:cNvPr>
              <p:cNvGrpSpPr/>
              <p:nvPr/>
            </p:nvGrpSpPr>
            <p:grpSpPr>
              <a:xfrm rot="16200000">
                <a:off x="8185361" y="5143465"/>
                <a:ext cx="756076" cy="293602"/>
                <a:chOff x="4340198" y="1826549"/>
                <a:chExt cx="485918" cy="276639"/>
              </a:xfrm>
            </p:grpSpPr>
            <p:sp>
              <p:nvSpPr>
                <p:cNvPr id="503" name="Rectangle 502">
                  <a:extLst>
                    <a:ext uri="{FF2B5EF4-FFF2-40B4-BE49-F238E27FC236}">
                      <a16:creationId xmlns:a16="http://schemas.microsoft.com/office/drawing/2014/main" id="{8F40DD31-E5D3-1949-BB4A-77B0A48B9C3C}"/>
                    </a:ext>
                  </a:extLst>
                </p:cNvPr>
                <p:cNvSpPr/>
                <p:nvPr/>
              </p:nvSpPr>
              <p:spPr>
                <a:xfrm>
                  <a:off x="4340198" y="1826549"/>
                  <a:ext cx="174612" cy="276637"/>
                </a:xfrm>
                <a:prstGeom prst="rect">
                  <a:avLst/>
                </a:prstGeom>
                <a:solidFill>
                  <a:sysClr val="windowText" lastClr="000000"/>
                </a:solidFill>
                <a:ln w="12700" cap="flat" cmpd="sng" algn="ctr">
                  <a:solidFill>
                    <a:sysClr val="window" lastClr="FFFFFF">
                      <a:lumMod val="85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sp>
              <p:nvSpPr>
                <p:cNvPr id="504" name="Rectangle 503">
                  <a:extLst>
                    <a:ext uri="{FF2B5EF4-FFF2-40B4-BE49-F238E27FC236}">
                      <a16:creationId xmlns:a16="http://schemas.microsoft.com/office/drawing/2014/main" id="{A95F48CB-8E25-8B4E-AE80-FF1A55ADD162}"/>
                    </a:ext>
                  </a:extLst>
                </p:cNvPr>
                <p:cNvSpPr/>
                <p:nvPr/>
              </p:nvSpPr>
              <p:spPr>
                <a:xfrm>
                  <a:off x="4651504" y="1826550"/>
                  <a:ext cx="174612" cy="276638"/>
                </a:xfrm>
                <a:prstGeom prst="rect">
                  <a:avLst/>
                </a:prstGeom>
                <a:solidFill>
                  <a:sysClr val="windowText" lastClr="000000"/>
                </a:solidFill>
                <a:ln w="12700" cap="flat" cmpd="sng" algn="ctr">
                  <a:solidFill>
                    <a:sysClr val="window" lastClr="FFFFFF">
                      <a:lumMod val="85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prstClr val="white"/>
                    </a:solidFill>
                    <a:effectLst/>
                    <a:uLnTx/>
                    <a:uFillTx/>
                    <a:latin typeface="Cambria" panose="02040503050406030204" pitchFamily="18" charset="0"/>
                    <a:ea typeface="+mn-ea"/>
                    <a:cs typeface="+mn-cs"/>
                  </a:endParaRPr>
                </a:p>
              </p:txBody>
            </p:sp>
          </p:grpSp>
          <p:sp>
            <p:nvSpPr>
              <p:cNvPr id="528" name="Oval 527">
                <a:extLst>
                  <a:ext uri="{FF2B5EF4-FFF2-40B4-BE49-F238E27FC236}">
                    <a16:creationId xmlns:a16="http://schemas.microsoft.com/office/drawing/2014/main" id="{18A4C544-1AC7-8549-9BF1-30B0708AB663}"/>
                  </a:ext>
                </a:extLst>
              </p:cNvPr>
              <p:cNvSpPr>
                <a:spLocks noChangeAspect="1"/>
              </p:cNvSpPr>
              <p:nvPr/>
            </p:nvSpPr>
            <p:spPr>
              <a:xfrm>
                <a:off x="8788782" y="5824283"/>
                <a:ext cx="52832" cy="52832"/>
              </a:xfrm>
              <a:prstGeom prst="ellipse">
                <a:avLst/>
              </a:prstGeom>
              <a:solidFill>
                <a:srgbClr val="FEFE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529" name="Oval 528">
                <a:extLst>
                  <a:ext uri="{FF2B5EF4-FFF2-40B4-BE49-F238E27FC236}">
                    <a16:creationId xmlns:a16="http://schemas.microsoft.com/office/drawing/2014/main" id="{5EC38BF4-30F8-1543-A138-A684F818BBD9}"/>
                  </a:ext>
                </a:extLst>
              </p:cNvPr>
              <p:cNvSpPr>
                <a:spLocks noChangeAspect="1"/>
              </p:cNvSpPr>
              <p:nvPr/>
            </p:nvSpPr>
            <p:spPr>
              <a:xfrm>
                <a:off x="8782340" y="4720793"/>
                <a:ext cx="52832" cy="52832"/>
              </a:xfrm>
              <a:prstGeom prst="ellipse">
                <a:avLst/>
              </a:prstGeom>
              <a:solidFill>
                <a:srgbClr val="FEFE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grpSp>
      <p:graphicFrame>
        <p:nvGraphicFramePr>
          <p:cNvPr id="531" name="Table 530">
            <a:extLst>
              <a:ext uri="{FF2B5EF4-FFF2-40B4-BE49-F238E27FC236}">
                <a16:creationId xmlns:a16="http://schemas.microsoft.com/office/drawing/2014/main" id="{1229032C-D001-F644-92AC-B94E443D54F6}"/>
              </a:ext>
            </a:extLst>
          </p:cNvPr>
          <p:cNvGraphicFramePr>
            <a:graphicFrameLocks noGrp="1"/>
          </p:cNvGraphicFramePr>
          <p:nvPr/>
        </p:nvGraphicFramePr>
        <p:xfrm>
          <a:off x="5082745" y="4275721"/>
          <a:ext cx="1513531" cy="1348330"/>
        </p:xfrm>
        <a:graphic>
          <a:graphicData uri="http://schemas.openxmlformats.org/drawingml/2006/table">
            <a:tbl>
              <a:tblPr firstRow="1" bandRow="1">
                <a:tableStyleId>{2D5ABB26-0587-4C30-8999-92F81FD0307C}</a:tableStyleId>
              </a:tblPr>
              <a:tblGrid>
                <a:gridCol w="1513531">
                  <a:extLst>
                    <a:ext uri="{9D8B030D-6E8A-4147-A177-3AD203B41FA5}">
                      <a16:colId xmlns:a16="http://schemas.microsoft.com/office/drawing/2014/main" val="3411314267"/>
                    </a:ext>
                  </a:extLst>
                </a:gridCol>
              </a:tblGrid>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69564133"/>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FEF5CC"/>
                    </a:solidFill>
                  </a:tcPr>
                </a:tc>
                <a:extLst>
                  <a:ext uri="{0D108BD9-81ED-4DB2-BD59-A6C34878D82A}">
                    <a16:rowId xmlns:a16="http://schemas.microsoft.com/office/drawing/2014/main" val="2610732602"/>
                  </a:ext>
                </a:extLst>
              </a:tr>
              <a:tr h="269666">
                <a:tc>
                  <a:txBody>
                    <a:bodyPr/>
                    <a:lstStyle/>
                    <a:p>
                      <a:r>
                        <a:rPr lang="en-US" sz="1400" b="0" dirty="0">
                          <a:latin typeface="Courier New" panose="02070309020205020404" pitchFamily="49" charset="0"/>
                          <a:cs typeface="Courier New" panose="02070309020205020404" pitchFamily="49" charset="0"/>
                        </a:rPr>
                        <a:t> ACT/PRE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CCDFFF"/>
                    </a:solidFill>
                  </a:tcPr>
                </a:tc>
                <a:extLst>
                  <a:ext uri="{0D108BD9-81ED-4DB2-BD59-A6C34878D82A}">
                    <a16:rowId xmlns:a16="http://schemas.microsoft.com/office/drawing/2014/main" val="1245392560"/>
                  </a:ext>
                </a:extLst>
              </a:tr>
              <a:tr h="269666">
                <a:tc>
                  <a:txBody>
                    <a:bodyPr/>
                    <a:lstStyle/>
                    <a:p>
                      <a:r>
                        <a:rPr lang="en-US" sz="1400" b="0" dirty="0">
                          <a:latin typeface="Courier New" panose="02070309020205020404" pitchFamily="49" charset="0"/>
                          <a:cs typeface="Courier New" panose="02070309020205020404" pitchFamily="49" charset="0"/>
                        </a:rPr>
                        <a:t> ACT/PRE/PRE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rgbClr val="A8D4AA"/>
                    </a:solidFill>
                  </a:tcPr>
                </a:tc>
                <a:extLst>
                  <a:ext uri="{0D108BD9-81ED-4DB2-BD59-A6C34878D82A}">
                    <a16:rowId xmlns:a16="http://schemas.microsoft.com/office/drawing/2014/main" val="2074523024"/>
                  </a:ext>
                </a:extLst>
              </a:tr>
              <a:tr h="269666">
                <a:tc>
                  <a:txBody>
                    <a:bodyPr/>
                    <a:lstStyle/>
                    <a:p>
                      <a:r>
                        <a:rPr lang="en-US" sz="1400" b="0" dirty="0">
                          <a:latin typeface="Courier New" panose="02070309020205020404" pitchFamily="49" charset="0"/>
                          <a:cs typeface="Courier New" panose="02070309020205020404" pitchFamily="49" charset="0"/>
                        </a:rPr>
                        <a:t> done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75727766"/>
                  </a:ext>
                </a:extLst>
              </a:tr>
            </a:tbl>
          </a:graphicData>
        </a:graphic>
      </p:graphicFrame>
      <p:cxnSp>
        <p:nvCxnSpPr>
          <p:cNvPr id="533" name="Straight Connector 532">
            <a:extLst>
              <a:ext uri="{FF2B5EF4-FFF2-40B4-BE49-F238E27FC236}">
                <a16:creationId xmlns:a16="http://schemas.microsoft.com/office/drawing/2014/main" id="{9F194B97-A4A4-1F4A-A3A1-1A1C65904476}"/>
              </a:ext>
            </a:extLst>
          </p:cNvPr>
          <p:cNvCxnSpPr/>
          <p:nvPr/>
        </p:nvCxnSpPr>
        <p:spPr>
          <a:xfrm>
            <a:off x="129785" y="3596854"/>
            <a:ext cx="8884429" cy="0"/>
          </a:xfrm>
          <a:prstGeom prst="line">
            <a:avLst/>
          </a:prstGeom>
          <a:ln w="28575">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grpSp>
        <p:nvGrpSpPr>
          <p:cNvPr id="535" name="Group 534">
            <a:extLst>
              <a:ext uri="{FF2B5EF4-FFF2-40B4-BE49-F238E27FC236}">
                <a16:creationId xmlns:a16="http://schemas.microsoft.com/office/drawing/2014/main" id="{96685389-20B3-8146-B6CF-E569C240BE1C}"/>
              </a:ext>
            </a:extLst>
          </p:cNvPr>
          <p:cNvGrpSpPr/>
          <p:nvPr/>
        </p:nvGrpSpPr>
        <p:grpSpPr>
          <a:xfrm>
            <a:off x="2307434" y="931164"/>
            <a:ext cx="1931355" cy="2049796"/>
            <a:chOff x="2307434" y="1557252"/>
            <a:chExt cx="1931355" cy="2049796"/>
          </a:xfrm>
        </p:grpSpPr>
        <p:grpSp>
          <p:nvGrpSpPr>
            <p:cNvPr id="416" name="Group 415">
              <a:extLst>
                <a:ext uri="{FF2B5EF4-FFF2-40B4-BE49-F238E27FC236}">
                  <a16:creationId xmlns:a16="http://schemas.microsoft.com/office/drawing/2014/main" id="{D06BFF73-B8EA-3D47-ADEB-7CFAD8555C79}"/>
                </a:ext>
              </a:extLst>
            </p:cNvPr>
            <p:cNvGrpSpPr/>
            <p:nvPr/>
          </p:nvGrpSpPr>
          <p:grpSpPr>
            <a:xfrm>
              <a:off x="2660496" y="1557252"/>
              <a:ext cx="1578293" cy="2049796"/>
              <a:chOff x="2755612" y="1974313"/>
              <a:chExt cx="1578293" cy="2049796"/>
            </a:xfrm>
          </p:grpSpPr>
          <p:grpSp>
            <p:nvGrpSpPr>
              <p:cNvPr id="414" name="Group 413">
                <a:extLst>
                  <a:ext uri="{FF2B5EF4-FFF2-40B4-BE49-F238E27FC236}">
                    <a16:creationId xmlns:a16="http://schemas.microsoft.com/office/drawing/2014/main" id="{8D26F9AA-55CA-5743-8D81-55784DD770A5}"/>
                  </a:ext>
                </a:extLst>
              </p:cNvPr>
              <p:cNvGrpSpPr/>
              <p:nvPr/>
            </p:nvGrpSpPr>
            <p:grpSpPr>
              <a:xfrm>
                <a:off x="2755612" y="2475443"/>
                <a:ext cx="1578293" cy="1548666"/>
                <a:chOff x="3211452" y="2874384"/>
                <a:chExt cx="1578293" cy="1548666"/>
              </a:xfrm>
            </p:grpSpPr>
            <p:sp>
              <p:nvSpPr>
                <p:cNvPr id="379" name="Rounded Rectangle 378">
                  <a:extLst>
                    <a:ext uri="{FF2B5EF4-FFF2-40B4-BE49-F238E27FC236}">
                      <a16:creationId xmlns:a16="http://schemas.microsoft.com/office/drawing/2014/main" id="{2E7BFECB-70FA-7F47-80F2-805C0314D392}"/>
                    </a:ext>
                  </a:extLst>
                </p:cNvPr>
                <p:cNvSpPr/>
                <p:nvPr/>
              </p:nvSpPr>
              <p:spPr>
                <a:xfrm>
                  <a:off x="3211452" y="2874384"/>
                  <a:ext cx="1466613" cy="1204068"/>
                </a:xfrm>
                <a:prstGeom prst="roundRect">
                  <a:avLst/>
                </a:prstGeom>
                <a:solidFill>
                  <a:schemeClr val="bg1"/>
                </a:solidFill>
                <a:ln w="1905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nvGrpSpPr>
                <p:cNvPr id="408" name="Group 407">
                  <a:extLst>
                    <a:ext uri="{FF2B5EF4-FFF2-40B4-BE49-F238E27FC236}">
                      <a16:creationId xmlns:a16="http://schemas.microsoft.com/office/drawing/2014/main" id="{A14FF517-2E12-FC47-882D-2E8C59A93BBB}"/>
                    </a:ext>
                  </a:extLst>
                </p:cNvPr>
                <p:cNvGrpSpPr/>
                <p:nvPr/>
              </p:nvGrpSpPr>
              <p:grpSpPr>
                <a:xfrm>
                  <a:off x="3412005" y="3198852"/>
                  <a:ext cx="1161942" cy="528322"/>
                  <a:chOff x="3412005" y="3198852"/>
                  <a:chExt cx="1161942" cy="528322"/>
                </a:xfrm>
              </p:grpSpPr>
              <p:grpSp>
                <p:nvGrpSpPr>
                  <p:cNvPr id="381" name="Group 380">
                    <a:extLst>
                      <a:ext uri="{FF2B5EF4-FFF2-40B4-BE49-F238E27FC236}">
                        <a16:creationId xmlns:a16="http://schemas.microsoft.com/office/drawing/2014/main" id="{2E0EFF5E-6202-DA47-8AD7-65046C1735C1}"/>
                      </a:ext>
                    </a:extLst>
                  </p:cNvPr>
                  <p:cNvGrpSpPr/>
                  <p:nvPr/>
                </p:nvGrpSpPr>
                <p:grpSpPr>
                  <a:xfrm>
                    <a:off x="3412005" y="3198852"/>
                    <a:ext cx="1128558" cy="528322"/>
                    <a:chOff x="1332999" y="4174190"/>
                    <a:chExt cx="1175252" cy="550180"/>
                  </a:xfrm>
                </p:grpSpPr>
                <p:grpSp>
                  <p:nvGrpSpPr>
                    <p:cNvPr id="383" name="Group 382">
                      <a:extLst>
                        <a:ext uri="{FF2B5EF4-FFF2-40B4-BE49-F238E27FC236}">
                          <a16:creationId xmlns:a16="http://schemas.microsoft.com/office/drawing/2014/main" id="{90112E02-8E4D-764B-81E5-B5AE43416020}"/>
                        </a:ext>
                      </a:extLst>
                    </p:cNvPr>
                    <p:cNvGrpSpPr/>
                    <p:nvPr/>
                  </p:nvGrpSpPr>
                  <p:grpSpPr>
                    <a:xfrm>
                      <a:off x="2147787" y="4431167"/>
                      <a:ext cx="360464" cy="69048"/>
                      <a:chOff x="4793112" y="4167661"/>
                      <a:chExt cx="360464" cy="69048"/>
                    </a:xfrm>
                  </p:grpSpPr>
                  <p:cxnSp>
                    <p:nvCxnSpPr>
                      <p:cNvPr id="394" name="Straight Connector 393">
                        <a:extLst>
                          <a:ext uri="{FF2B5EF4-FFF2-40B4-BE49-F238E27FC236}">
                            <a16:creationId xmlns:a16="http://schemas.microsoft.com/office/drawing/2014/main" id="{0F5DE70C-DCDB-9047-8B2D-0972443A5BD8}"/>
                          </a:ext>
                        </a:extLst>
                      </p:cNvPr>
                      <p:cNvCxnSpPr/>
                      <p:nvPr/>
                    </p:nvCxnSpPr>
                    <p:spPr>
                      <a:xfrm flipH="1">
                        <a:off x="4793112" y="4202185"/>
                        <a:ext cx="345242" cy="0"/>
                      </a:xfrm>
                      <a:prstGeom prst="line">
                        <a:avLst/>
                      </a:prstGeom>
                      <a:solidFill>
                        <a:schemeClr val="tx1"/>
                      </a:solidFill>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95" name="Flowchart: Connector 11">
                        <a:extLst>
                          <a:ext uri="{FF2B5EF4-FFF2-40B4-BE49-F238E27FC236}">
                            <a16:creationId xmlns:a16="http://schemas.microsoft.com/office/drawing/2014/main" id="{2632382D-A056-FD43-AD2C-A7F8EA1831BF}"/>
                          </a:ext>
                        </a:extLst>
                      </p:cNvPr>
                      <p:cNvSpPr/>
                      <p:nvPr/>
                    </p:nvSpPr>
                    <p:spPr>
                      <a:xfrm>
                        <a:off x="5084528" y="4167661"/>
                        <a:ext cx="69048"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384" name="Group 383">
                      <a:extLst>
                        <a:ext uri="{FF2B5EF4-FFF2-40B4-BE49-F238E27FC236}">
                          <a16:creationId xmlns:a16="http://schemas.microsoft.com/office/drawing/2014/main" id="{DC6B394D-4AC6-4D4B-9472-BE87C07F22F8}"/>
                        </a:ext>
                      </a:extLst>
                    </p:cNvPr>
                    <p:cNvGrpSpPr/>
                    <p:nvPr/>
                  </p:nvGrpSpPr>
                  <p:grpSpPr>
                    <a:xfrm>
                      <a:off x="1333740" y="4250347"/>
                      <a:ext cx="414294" cy="69048"/>
                      <a:chOff x="3838217" y="3992220"/>
                      <a:chExt cx="414294" cy="69048"/>
                    </a:xfrm>
                  </p:grpSpPr>
                  <p:cxnSp>
                    <p:nvCxnSpPr>
                      <p:cNvPr id="392" name="Straight Connector 391">
                        <a:extLst>
                          <a:ext uri="{FF2B5EF4-FFF2-40B4-BE49-F238E27FC236}">
                            <a16:creationId xmlns:a16="http://schemas.microsoft.com/office/drawing/2014/main" id="{7430DEA5-979B-1E4D-8B44-1B147801909E}"/>
                          </a:ext>
                        </a:extLst>
                      </p:cNvPr>
                      <p:cNvCxnSpPr/>
                      <p:nvPr/>
                    </p:nvCxnSpPr>
                    <p:spPr>
                      <a:xfrm flipH="1">
                        <a:off x="3907266" y="4026731"/>
                        <a:ext cx="345245" cy="0"/>
                      </a:xfrm>
                      <a:prstGeom prst="line">
                        <a:avLst/>
                      </a:prstGeom>
                      <a:solidFill>
                        <a:schemeClr val="tx1"/>
                      </a:solidFill>
                      <a:ln w="12700" cap="flat" cmpd="sng" algn="ctr">
                        <a:solidFill>
                          <a:schemeClr val="tx1"/>
                        </a:solidFill>
                        <a:prstDash val="solid"/>
                      </a:ln>
                      <a:effectLst/>
                    </p:spPr>
                  </p:cxnSp>
                  <p:sp>
                    <p:nvSpPr>
                      <p:cNvPr id="393" name="Flowchart: Connector 8">
                        <a:extLst>
                          <a:ext uri="{FF2B5EF4-FFF2-40B4-BE49-F238E27FC236}">
                            <a16:creationId xmlns:a16="http://schemas.microsoft.com/office/drawing/2014/main" id="{E95AB8CB-F0A3-7D42-88D4-8FD7C5BFF50F}"/>
                          </a:ext>
                        </a:extLst>
                      </p:cNvPr>
                      <p:cNvSpPr/>
                      <p:nvPr/>
                    </p:nvSpPr>
                    <p:spPr>
                      <a:xfrm>
                        <a:off x="3838217" y="3992220"/>
                        <a:ext cx="69049"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385" name="Group 384">
                      <a:extLst>
                        <a:ext uri="{FF2B5EF4-FFF2-40B4-BE49-F238E27FC236}">
                          <a16:creationId xmlns:a16="http://schemas.microsoft.com/office/drawing/2014/main" id="{1C6DFE12-5613-F64E-9744-3B5530C3E624}"/>
                        </a:ext>
                      </a:extLst>
                    </p:cNvPr>
                    <p:cNvGrpSpPr/>
                    <p:nvPr/>
                  </p:nvGrpSpPr>
                  <p:grpSpPr>
                    <a:xfrm>
                      <a:off x="1341169" y="4431167"/>
                      <a:ext cx="406864" cy="69048"/>
                      <a:chOff x="3845646" y="4269682"/>
                      <a:chExt cx="406864" cy="69048"/>
                    </a:xfrm>
                  </p:grpSpPr>
                  <p:cxnSp>
                    <p:nvCxnSpPr>
                      <p:cNvPr id="390" name="Straight Connector 389">
                        <a:extLst>
                          <a:ext uri="{FF2B5EF4-FFF2-40B4-BE49-F238E27FC236}">
                            <a16:creationId xmlns:a16="http://schemas.microsoft.com/office/drawing/2014/main" id="{5923A7B9-B94E-A848-A136-F6DE99FC773A}"/>
                          </a:ext>
                        </a:extLst>
                      </p:cNvPr>
                      <p:cNvCxnSpPr/>
                      <p:nvPr/>
                    </p:nvCxnSpPr>
                    <p:spPr>
                      <a:xfrm flipH="1">
                        <a:off x="3907266" y="4304207"/>
                        <a:ext cx="345244" cy="0"/>
                      </a:xfrm>
                      <a:prstGeom prst="line">
                        <a:avLst/>
                      </a:prstGeom>
                      <a:solidFill>
                        <a:schemeClr val="tx1"/>
                      </a:solidFill>
                      <a:ln w="12700" cap="flat" cmpd="sng" algn="ctr">
                        <a:solidFill>
                          <a:schemeClr val="tx1"/>
                        </a:solidFill>
                        <a:prstDash val="solid"/>
                      </a:ln>
                      <a:effectLst/>
                    </p:spPr>
                  </p:cxnSp>
                  <p:sp>
                    <p:nvSpPr>
                      <p:cNvPr id="391" name="Flowchart: Connector 9">
                        <a:extLst>
                          <a:ext uri="{FF2B5EF4-FFF2-40B4-BE49-F238E27FC236}">
                            <a16:creationId xmlns:a16="http://schemas.microsoft.com/office/drawing/2014/main" id="{4B77B613-2F03-6E4A-AD34-B8504D238286}"/>
                          </a:ext>
                        </a:extLst>
                      </p:cNvPr>
                      <p:cNvSpPr/>
                      <p:nvPr/>
                    </p:nvSpPr>
                    <p:spPr>
                      <a:xfrm>
                        <a:off x="3845646" y="4269682"/>
                        <a:ext cx="69049"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386" name="Group 385">
                      <a:extLst>
                        <a:ext uri="{FF2B5EF4-FFF2-40B4-BE49-F238E27FC236}">
                          <a16:creationId xmlns:a16="http://schemas.microsoft.com/office/drawing/2014/main" id="{C0A2E64F-6546-F042-811A-622AC14A99B1}"/>
                        </a:ext>
                      </a:extLst>
                    </p:cNvPr>
                    <p:cNvGrpSpPr/>
                    <p:nvPr/>
                  </p:nvGrpSpPr>
                  <p:grpSpPr>
                    <a:xfrm>
                      <a:off x="1332999" y="4593843"/>
                      <a:ext cx="390964" cy="69048"/>
                      <a:chOff x="3845645" y="4571954"/>
                      <a:chExt cx="390964" cy="69048"/>
                    </a:xfrm>
                  </p:grpSpPr>
                  <p:sp>
                    <p:nvSpPr>
                      <p:cNvPr id="388" name="Flowchart: Connector 9">
                        <a:extLst>
                          <a:ext uri="{FF2B5EF4-FFF2-40B4-BE49-F238E27FC236}">
                            <a16:creationId xmlns:a16="http://schemas.microsoft.com/office/drawing/2014/main" id="{CFB88838-9CFC-BE4E-998E-9F66DC098730}"/>
                          </a:ext>
                        </a:extLst>
                      </p:cNvPr>
                      <p:cNvSpPr/>
                      <p:nvPr/>
                    </p:nvSpPr>
                    <p:spPr>
                      <a:xfrm>
                        <a:off x="3845645" y="4571954"/>
                        <a:ext cx="69047" cy="69048"/>
                      </a:xfrm>
                      <a:prstGeom prst="flowChartConnector">
                        <a:avLst/>
                      </a:prstGeom>
                      <a:solidFill>
                        <a:schemeClr val="tx1"/>
                      </a:solidFill>
                      <a:ln w="12700" cap="flat" cmpd="sng" algn="ctr">
                        <a:solidFill>
                          <a:schemeClr val="tx1"/>
                        </a:solidFill>
                        <a:prstDash val="solid"/>
                      </a:ln>
                      <a:effectLst/>
                    </p:spPr>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GB" sz="3467" b="0" i="0" u="none" strike="noStrike" kern="0" cap="none" spc="0" normalizeH="0" baseline="0" noProof="0">
                          <a:ln>
                            <a:noFill/>
                          </a:ln>
                          <a:solidFill>
                            <a:prstClr val="white"/>
                          </a:solidFill>
                          <a:effectLst/>
                          <a:uLnTx/>
                          <a:uFillTx/>
                          <a:latin typeface="Cambria" panose="02040503050406030204" pitchFamily="18" charset="0"/>
                          <a:ea typeface="+mn-ea"/>
                          <a:cs typeface="+mn-cs"/>
                        </a:endParaRPr>
                      </a:p>
                    </p:txBody>
                  </p:sp>
                  <p:cxnSp>
                    <p:nvCxnSpPr>
                      <p:cNvPr id="389" name="Straight Connector 388">
                        <a:extLst>
                          <a:ext uri="{FF2B5EF4-FFF2-40B4-BE49-F238E27FC236}">
                            <a16:creationId xmlns:a16="http://schemas.microsoft.com/office/drawing/2014/main" id="{38D784D0-9C48-EA4C-9B1D-0EDF227F3BAE}"/>
                          </a:ext>
                        </a:extLst>
                      </p:cNvPr>
                      <p:cNvCxnSpPr/>
                      <p:nvPr/>
                    </p:nvCxnSpPr>
                    <p:spPr>
                      <a:xfrm flipH="1">
                        <a:off x="3891367" y="4615548"/>
                        <a:ext cx="345242" cy="0"/>
                      </a:xfrm>
                      <a:prstGeom prst="line">
                        <a:avLst/>
                      </a:prstGeom>
                      <a:solidFill>
                        <a:schemeClr val="tx1"/>
                      </a:solidFill>
                      <a:ln w="12700" cap="flat" cmpd="sng" algn="ctr">
                        <a:solidFill>
                          <a:schemeClr val="tx1"/>
                        </a:solidFill>
                        <a:prstDash val="solid"/>
                      </a:ln>
                      <a:effectLst/>
                    </p:spPr>
                  </p:cxnSp>
                </p:grpSp>
                <p:sp>
                  <p:nvSpPr>
                    <p:cNvPr id="387" name="Oval 386">
                      <a:extLst>
                        <a:ext uri="{FF2B5EF4-FFF2-40B4-BE49-F238E27FC236}">
                          <a16:creationId xmlns:a16="http://schemas.microsoft.com/office/drawing/2014/main" id="{B9309423-001F-EC4B-A985-B4DEBFFAD982}"/>
                        </a:ext>
                      </a:extLst>
                    </p:cNvPr>
                    <p:cNvSpPr>
                      <a:spLocks noChangeAspect="1"/>
                    </p:cNvSpPr>
                    <p:nvPr/>
                  </p:nvSpPr>
                  <p:spPr>
                    <a:xfrm>
                      <a:off x="1650303" y="4174190"/>
                      <a:ext cx="550179" cy="550180"/>
                    </a:xfrm>
                    <a:prstGeom prst="ellipse">
                      <a:avLst/>
                    </a:prstGeom>
                    <a:solidFill>
                      <a:srgbClr val="D3DBD5"/>
                    </a:solidFill>
                    <a:ln w="12700"/>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1761043" rtl="0" eaLnBrk="1" fontAlgn="auto" latinLnBrk="0" hangingPunct="1">
                        <a:lnSpc>
                          <a:spcPct val="100000"/>
                        </a:lnSpc>
                        <a:spcBef>
                          <a:spcPts val="0"/>
                        </a:spcBef>
                        <a:spcAft>
                          <a:spcPts val="0"/>
                        </a:spcAft>
                        <a:buClrTx/>
                        <a:buSzTx/>
                        <a:buFontTx/>
                        <a:buNone/>
                        <a:tabLst/>
                        <a:defRPr/>
                      </a:pPr>
                      <a:endParaRPr kumimoji="0" lang="en-US" sz="2022"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endParaRPr>
                    </a:p>
                  </p:txBody>
                </p:sp>
              </p:grpSp>
              <p:sp>
                <p:nvSpPr>
                  <p:cNvPr id="382" name="TextBox 381">
                    <a:extLst>
                      <a:ext uri="{FF2B5EF4-FFF2-40B4-BE49-F238E27FC236}">
                        <a16:creationId xmlns:a16="http://schemas.microsoft.com/office/drawing/2014/main" id="{0169CB78-9A64-3943-AAF8-0F621B786CF9}"/>
                      </a:ext>
                    </a:extLst>
                  </p:cNvPr>
                  <p:cNvSpPr txBox="1"/>
                  <p:nvPr/>
                </p:nvSpPr>
                <p:spPr>
                  <a:xfrm>
                    <a:off x="3694179" y="3310909"/>
                    <a:ext cx="879768" cy="32944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41" b="0" i="0"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MAJ</a:t>
                    </a:r>
                  </a:p>
                </p:txBody>
              </p:sp>
            </p:grpSp>
            <p:sp>
              <p:nvSpPr>
                <p:cNvPr id="396" name="Rectangle 395">
                  <a:extLst>
                    <a:ext uri="{FF2B5EF4-FFF2-40B4-BE49-F238E27FC236}">
                      <a16:creationId xmlns:a16="http://schemas.microsoft.com/office/drawing/2014/main" id="{253C3A41-5E8D-9945-B93A-5F07E7684541}"/>
                    </a:ext>
                  </a:extLst>
                </p:cNvPr>
                <p:cNvSpPr/>
                <p:nvPr/>
              </p:nvSpPr>
              <p:spPr>
                <a:xfrm>
                  <a:off x="3226497" y="4084496"/>
                  <a:ext cx="1563248" cy="33855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MAJ/NOT logic</a:t>
                  </a:r>
                </a:p>
              </p:txBody>
            </p:sp>
          </p:grpSp>
          <p:sp>
            <p:nvSpPr>
              <p:cNvPr id="415" name="Rectangle 414">
                <a:extLst>
                  <a:ext uri="{FF2B5EF4-FFF2-40B4-BE49-F238E27FC236}">
                    <a16:creationId xmlns:a16="http://schemas.microsoft.com/office/drawing/2014/main" id="{D2DF1CC8-CF8C-4941-8135-FD7570C97FD7}"/>
                  </a:ext>
                </a:extLst>
              </p:cNvPr>
              <p:cNvSpPr/>
              <p:nvPr/>
            </p:nvSpPr>
            <p:spPr>
              <a:xfrm>
                <a:off x="2785694" y="1974313"/>
                <a:ext cx="1443921" cy="52322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Step 1: Generate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MAJ logic</a:t>
                </a:r>
              </a:p>
            </p:txBody>
          </p:sp>
        </p:grpSp>
        <p:sp>
          <p:nvSpPr>
            <p:cNvPr id="534" name="Right Arrow 533">
              <a:extLst>
                <a:ext uri="{FF2B5EF4-FFF2-40B4-BE49-F238E27FC236}">
                  <a16:creationId xmlns:a16="http://schemas.microsoft.com/office/drawing/2014/main" id="{444D3331-2F50-DA42-AB1E-B39351D5CBEF}"/>
                </a:ext>
              </a:extLst>
            </p:cNvPr>
            <p:cNvSpPr/>
            <p:nvPr/>
          </p:nvSpPr>
          <p:spPr>
            <a:xfrm>
              <a:off x="2307434" y="2619261"/>
              <a:ext cx="280794" cy="258213"/>
            </a:xfrm>
            <a:prstGeom prst="rightArrow">
              <a:avLst/>
            </a:prstGeom>
            <a:ln w="12700">
              <a:prstDash val="solid"/>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mc:AlternateContent xmlns:mc="http://schemas.openxmlformats.org/markup-compatibility/2006" xmlns:a14="http://schemas.microsoft.com/office/drawing/2010/main">
        <mc:Choice Requires="a14">
          <p:sp>
            <p:nvSpPr>
              <p:cNvPr id="156" name="Rectangle 155">
                <a:extLst>
                  <a:ext uri="{FF2B5EF4-FFF2-40B4-BE49-F238E27FC236}">
                    <a16:creationId xmlns:a16="http://schemas.microsoft.com/office/drawing/2014/main" id="{EF9D8263-4725-9041-8503-14C3B104646A}"/>
                  </a:ext>
                </a:extLst>
              </p:cNvPr>
              <p:cNvSpPr/>
              <p:nvPr/>
            </p:nvSpPr>
            <p:spPr>
              <a:xfrm>
                <a:off x="4548574" y="3029879"/>
                <a:ext cx="1559686" cy="338554"/>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 xmlns:m="http://schemas.openxmlformats.org/officeDocument/2006/math">
                    <m:r>
                      <a:rPr kumimoji="0" lang="en-US" sz="1600" b="0" i="1" u="none" strike="noStrike" kern="1200" cap="none" spc="0" normalizeH="0" baseline="0" noProof="0">
                        <a:ln>
                          <a:noFill/>
                        </a:ln>
                        <a:solidFill>
                          <a:sysClr val="windowText" lastClr="000000"/>
                        </a:solidFill>
                        <a:effectLst/>
                        <a:uLnTx/>
                        <a:uFillTx/>
                        <a:latin typeface="Cambria Math" panose="02040503050406030204" pitchFamily="18" charset="0"/>
                        <a:ea typeface="Cambria Math" panose="02040503050406030204" pitchFamily="18" charset="0"/>
                        <a:cs typeface="+mn-cs"/>
                      </a:rPr>
                      <m:t>𝜇</m:t>
                    </m:r>
                  </m:oMath>
                </a14:m>
                <a:r>
                  <a:rPr kumimoji="0" lang="en-US" sz="16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Program</a:t>
                </a:r>
              </a:p>
            </p:txBody>
          </p:sp>
        </mc:Choice>
        <mc:Fallback xmlns="">
          <p:sp>
            <p:nvSpPr>
              <p:cNvPr id="156" name="Rectangle 155">
                <a:extLst>
                  <a:ext uri="{FF2B5EF4-FFF2-40B4-BE49-F238E27FC236}">
                    <a16:creationId xmlns:a16="http://schemas.microsoft.com/office/drawing/2014/main" id="{EF9D8263-4725-9041-8503-14C3B104646A}"/>
                  </a:ext>
                </a:extLst>
              </p:cNvPr>
              <p:cNvSpPr>
                <a:spLocks noRot="1" noChangeAspect="1" noMove="1" noResize="1" noEditPoints="1" noAdjustHandles="1" noChangeArrowheads="1" noChangeShapeType="1" noTextEdit="1"/>
              </p:cNvSpPr>
              <p:nvPr/>
            </p:nvSpPr>
            <p:spPr>
              <a:xfrm>
                <a:off x="4548574" y="3029879"/>
                <a:ext cx="1559686" cy="338554"/>
              </a:xfrm>
              <a:prstGeom prst="rect">
                <a:avLst/>
              </a:prstGeom>
              <a:blipFill>
                <a:blip r:embed="rId4"/>
                <a:stretch>
                  <a:fillRect t="-3571" b="-2142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graphicFrame>
            <p:nvGraphicFramePr>
              <p:cNvPr id="313" name="Table 312">
                <a:extLst>
                  <a:ext uri="{FF2B5EF4-FFF2-40B4-BE49-F238E27FC236}">
                    <a16:creationId xmlns:a16="http://schemas.microsoft.com/office/drawing/2014/main" id="{D0429E05-B3ED-384C-BF0B-8DDE60CBE7F0}"/>
                  </a:ext>
                </a:extLst>
              </p:cNvPr>
              <p:cNvGraphicFramePr>
                <a:graphicFrameLocks noGrp="1"/>
              </p:cNvGraphicFramePr>
              <p:nvPr/>
            </p:nvGraphicFramePr>
            <p:xfrm>
              <a:off x="6446659" y="1583134"/>
              <a:ext cx="2479168" cy="574158"/>
            </p:xfrm>
            <a:graphic>
              <a:graphicData uri="http://schemas.openxmlformats.org/drawingml/2006/table">
                <a:tbl>
                  <a:tblPr firstRow="1" bandRow="1">
                    <a:tableStyleId>{5940675A-B579-460E-94D1-54222C63F5DA}</a:tableStyleId>
                  </a:tblPr>
                  <a:tblGrid>
                    <a:gridCol w="1233238">
                      <a:extLst>
                        <a:ext uri="{9D8B030D-6E8A-4147-A177-3AD203B41FA5}">
                          <a16:colId xmlns:a16="http://schemas.microsoft.com/office/drawing/2014/main" val="2789733682"/>
                        </a:ext>
                      </a:extLst>
                    </a:gridCol>
                    <a:gridCol w="1245930">
                      <a:extLst>
                        <a:ext uri="{9D8B030D-6E8A-4147-A177-3AD203B41FA5}">
                          <a16:colId xmlns:a16="http://schemas.microsoft.com/office/drawing/2014/main" val="2094255041"/>
                        </a:ext>
                      </a:extLst>
                    </a:gridCol>
                  </a:tblGrid>
                  <a:tr h="287079">
                    <a:tc>
                      <a:txBody>
                        <a:bodyPr/>
                        <a:lstStyle/>
                        <a:p>
                          <a:pPr algn="ctr"/>
                          <a14:m>
                            <m:oMathPara xmlns:m="http://schemas.openxmlformats.org/officeDocument/2006/math">
                              <m:oMathParaPr>
                                <m:jc m:val="centerGroup"/>
                              </m:oMathParaPr>
                              <m:oMath xmlns:m="http://schemas.openxmlformats.org/officeDocument/2006/math">
                                <m:r>
                                  <a:rPr lang="en-US" sz="1300" b="0" i="1" smtClean="0">
                                    <a:solidFill>
                                      <a:sysClr val="windowText" lastClr="000000"/>
                                    </a:solidFill>
                                    <a:latin typeface="Cambria Math" panose="02040503050406030204" pitchFamily="18" charset="0"/>
                                    <a:ea typeface="Cambria Math" panose="02040503050406030204" pitchFamily="18" charset="0"/>
                                  </a:rPr>
                                  <m:t>𝜇</m:t>
                                </m:r>
                                <m:r>
                                  <a:rPr lang="en-US" sz="1300" b="0" i="1" smtClean="0">
                                    <a:solidFill>
                                      <a:sysClr val="windowText" lastClr="000000"/>
                                    </a:solidFill>
                                    <a:latin typeface="Cambria Math" panose="02040503050406030204" pitchFamily="18" charset="0"/>
                                    <a:ea typeface="Cambria Math" panose="02040503050406030204" pitchFamily="18" charset="0"/>
                                  </a:rPr>
                                  <m:t>𝑃𝑟𝑜𝑔𝑟𝑎𝑚</m:t>
                                </m:r>
                              </m:oMath>
                            </m:oMathPara>
                          </a14:m>
                          <a:endParaRPr lang="en-US" sz="1300" b="0" dirty="0"/>
                        </a:p>
                      </a:txBody>
                      <a:tcPr marL="121921" marR="121921" marT="0" marB="0">
                        <a:lnL w="12700" cmpd="sng">
                          <a:noFill/>
                        </a:lnL>
                        <a:lnT w="12700" cmpd="sng">
                          <a:noFill/>
                        </a:lnT>
                        <a:solidFill>
                          <a:schemeClr val="bg1"/>
                        </a:solidFill>
                      </a:tcPr>
                    </a:tc>
                    <a:tc>
                      <a:txBody>
                        <a:bodyPr/>
                        <a:lstStyle/>
                        <a:p>
                          <a:pPr algn="ctr"/>
                          <a:endParaRPr lang="en-US" sz="1300" dirty="0"/>
                        </a:p>
                      </a:txBody>
                      <a:tcPr marL="121921" marR="121921" marT="0" marB="0">
                        <a:lnR w="12700" cmpd="sng">
                          <a:noFill/>
                        </a:lnR>
                        <a:lnT w="12700" cmpd="sng">
                          <a:noFill/>
                        </a:lnT>
                        <a:solidFill>
                          <a:schemeClr val="bg1"/>
                        </a:solidFill>
                      </a:tcPr>
                    </a:tc>
                    <a:extLst>
                      <a:ext uri="{0D108BD9-81ED-4DB2-BD59-A6C34878D82A}">
                        <a16:rowId xmlns:a16="http://schemas.microsoft.com/office/drawing/2014/main" val="434241827"/>
                      </a:ext>
                    </a:extLst>
                  </a:tr>
                  <a:tr h="287079">
                    <a:tc>
                      <a:txBody>
                        <a:bodyPr/>
                        <a:lstStyle/>
                        <a:p>
                          <a:pPr algn="ctr"/>
                          <a14:m>
                            <m:oMathPara xmlns:m="http://schemas.openxmlformats.org/officeDocument/2006/math">
                              <m:oMathParaPr>
                                <m:jc m:val="centerGroup"/>
                              </m:oMathParaPr>
                              <m:oMath xmlns:m="http://schemas.openxmlformats.org/officeDocument/2006/math">
                                <m:r>
                                  <a:rPr lang="en-US" sz="1300" b="0" i="1" smtClean="0">
                                    <a:solidFill>
                                      <a:srgbClr val="C00000"/>
                                    </a:solidFill>
                                    <a:latin typeface="Cambria Math" panose="02040503050406030204" pitchFamily="18" charset="0"/>
                                    <a:ea typeface="Cambria Math" panose="02040503050406030204" pitchFamily="18" charset="0"/>
                                  </a:rPr>
                                  <m:t>𝜇</m:t>
                                </m:r>
                                <m:r>
                                  <a:rPr lang="en-US" sz="1300" b="0" i="1" smtClean="0">
                                    <a:solidFill>
                                      <a:srgbClr val="C00000"/>
                                    </a:solidFill>
                                    <a:latin typeface="Cambria Math" panose="02040503050406030204" pitchFamily="18" charset="0"/>
                                    <a:ea typeface="Cambria Math" panose="02040503050406030204" pitchFamily="18" charset="0"/>
                                  </a:rPr>
                                  <m:t>𝑃𝑟𝑜𝑔𝑟𝑎𝑚</m:t>
                                </m:r>
                              </m:oMath>
                            </m:oMathPara>
                          </a14:m>
                          <a:endParaRPr lang="en-US" sz="1300" b="0" dirty="0">
                            <a:solidFill>
                              <a:srgbClr val="C00000"/>
                            </a:solidFill>
                          </a:endParaRPr>
                        </a:p>
                      </a:txBody>
                      <a:tcPr marL="121921" marR="121921" marT="0" marB="0">
                        <a:lnL w="12700" cmpd="sng">
                          <a:noFill/>
                        </a:lnL>
                        <a:lnB w="12700" cmpd="sng">
                          <a:noFill/>
                        </a:lnB>
                        <a:solidFill>
                          <a:srgbClr val="FFBFBF">
                            <a:alpha val="20000"/>
                          </a:srgbClr>
                        </a:solidFill>
                      </a:tcPr>
                    </a:tc>
                    <a:tc>
                      <a:txBody>
                        <a:bodyPr/>
                        <a:lstStyle/>
                        <a:p>
                          <a:pPr algn="ctr"/>
                          <a:endParaRPr lang="en-US" sz="1300" dirty="0"/>
                        </a:p>
                      </a:txBody>
                      <a:tcPr marL="121921" marR="121921" marT="0" marB="0">
                        <a:lnR w="12700" cmpd="sng">
                          <a:noFill/>
                        </a:lnR>
                        <a:lnB w="12700" cmpd="sng">
                          <a:noFill/>
                        </a:lnB>
                        <a:solidFill>
                          <a:srgbClr val="FFBFBF">
                            <a:alpha val="20000"/>
                          </a:srgbClr>
                        </a:solidFill>
                      </a:tcPr>
                    </a:tc>
                    <a:extLst>
                      <a:ext uri="{0D108BD9-81ED-4DB2-BD59-A6C34878D82A}">
                        <a16:rowId xmlns:a16="http://schemas.microsoft.com/office/drawing/2014/main" val="879152306"/>
                      </a:ext>
                    </a:extLst>
                  </a:tr>
                </a:tbl>
              </a:graphicData>
            </a:graphic>
          </p:graphicFrame>
        </mc:Choice>
        <mc:Fallback xmlns="">
          <p:graphicFrame>
            <p:nvGraphicFramePr>
              <p:cNvPr id="313" name="Table 312">
                <a:extLst>
                  <a:ext uri="{FF2B5EF4-FFF2-40B4-BE49-F238E27FC236}">
                    <a16:creationId xmlns:a16="http://schemas.microsoft.com/office/drawing/2014/main" id="{D0429E05-B3ED-384C-BF0B-8DDE60CBE7F0}"/>
                  </a:ext>
                </a:extLst>
              </p:cNvPr>
              <p:cNvGraphicFramePr>
                <a:graphicFrameLocks noGrp="1"/>
              </p:cNvGraphicFramePr>
              <p:nvPr>
                <p:extLst>
                  <p:ext uri="{D42A27DB-BD31-4B8C-83A1-F6EECF244321}">
                    <p14:modId xmlns:p14="http://schemas.microsoft.com/office/powerpoint/2010/main" val="346212060"/>
                  </p:ext>
                </p:extLst>
              </p:nvPr>
            </p:nvGraphicFramePr>
            <p:xfrm>
              <a:off x="6446659" y="1583134"/>
              <a:ext cx="2479168" cy="574158"/>
            </p:xfrm>
            <a:graphic>
              <a:graphicData uri="http://schemas.openxmlformats.org/drawingml/2006/table">
                <a:tbl>
                  <a:tblPr firstRow="1" bandRow="1">
                    <a:tableStyleId>{5940675A-B579-460E-94D1-54222C63F5DA}</a:tableStyleId>
                  </a:tblPr>
                  <a:tblGrid>
                    <a:gridCol w="1233238">
                      <a:extLst>
                        <a:ext uri="{9D8B030D-6E8A-4147-A177-3AD203B41FA5}">
                          <a16:colId xmlns:a16="http://schemas.microsoft.com/office/drawing/2014/main" val="2789733682"/>
                        </a:ext>
                      </a:extLst>
                    </a:gridCol>
                    <a:gridCol w="1245930">
                      <a:extLst>
                        <a:ext uri="{9D8B030D-6E8A-4147-A177-3AD203B41FA5}">
                          <a16:colId xmlns:a16="http://schemas.microsoft.com/office/drawing/2014/main" val="2094255041"/>
                        </a:ext>
                      </a:extLst>
                    </a:gridCol>
                  </a:tblGrid>
                  <a:tr h="287079">
                    <a:tc>
                      <a:txBody>
                        <a:bodyPr/>
                        <a:lstStyle/>
                        <a:p>
                          <a:endParaRPr lang="en-US"/>
                        </a:p>
                      </a:txBody>
                      <a:tcPr marL="121921" marR="121921" marT="0" marB="0">
                        <a:lnL w="12700" cmpd="sng">
                          <a:noFill/>
                        </a:lnL>
                        <a:lnT w="12700" cmpd="sng">
                          <a:noFill/>
                        </a:lnT>
                        <a:blipFill>
                          <a:blip r:embed="rId5"/>
                          <a:stretch>
                            <a:fillRect r="-103093" b="-104348"/>
                          </a:stretch>
                        </a:blipFill>
                      </a:tcPr>
                    </a:tc>
                    <a:tc>
                      <a:txBody>
                        <a:bodyPr/>
                        <a:lstStyle/>
                        <a:p>
                          <a:pPr algn="ctr"/>
                          <a:endParaRPr lang="en-US" sz="1300" dirty="0"/>
                        </a:p>
                      </a:txBody>
                      <a:tcPr marL="121921" marR="121921" marT="0" marB="0">
                        <a:lnR w="12700" cmpd="sng">
                          <a:noFill/>
                        </a:lnR>
                        <a:lnT w="12700" cmpd="sng">
                          <a:noFill/>
                        </a:lnT>
                        <a:solidFill>
                          <a:schemeClr val="bg1"/>
                        </a:solidFill>
                      </a:tcPr>
                    </a:tc>
                    <a:extLst>
                      <a:ext uri="{0D108BD9-81ED-4DB2-BD59-A6C34878D82A}">
                        <a16:rowId xmlns:a16="http://schemas.microsoft.com/office/drawing/2014/main" val="434241827"/>
                      </a:ext>
                    </a:extLst>
                  </a:tr>
                  <a:tr h="287079">
                    <a:tc>
                      <a:txBody>
                        <a:bodyPr/>
                        <a:lstStyle/>
                        <a:p>
                          <a:endParaRPr lang="en-US"/>
                        </a:p>
                      </a:txBody>
                      <a:tcPr marL="121921" marR="121921" marT="0" marB="0">
                        <a:lnL w="12700" cmpd="sng">
                          <a:noFill/>
                        </a:lnL>
                        <a:lnB w="12700" cmpd="sng">
                          <a:noFill/>
                        </a:lnB>
                        <a:blipFill>
                          <a:blip r:embed="rId5"/>
                          <a:stretch>
                            <a:fillRect t="-100000" r="-103093" b="-4348"/>
                          </a:stretch>
                        </a:blipFill>
                      </a:tcPr>
                    </a:tc>
                    <a:tc>
                      <a:txBody>
                        <a:bodyPr/>
                        <a:lstStyle/>
                        <a:p>
                          <a:pPr algn="ctr"/>
                          <a:endParaRPr lang="en-US" sz="1300" dirty="0"/>
                        </a:p>
                      </a:txBody>
                      <a:tcPr marL="121921" marR="121921" marT="0" marB="0">
                        <a:lnR w="12700" cmpd="sng">
                          <a:noFill/>
                        </a:lnR>
                        <a:lnB w="12700" cmpd="sng">
                          <a:noFill/>
                        </a:lnB>
                        <a:solidFill>
                          <a:srgbClr val="FFBFBF">
                            <a:alpha val="20000"/>
                          </a:srgbClr>
                        </a:solidFill>
                      </a:tcPr>
                    </a:tc>
                    <a:extLst>
                      <a:ext uri="{0D108BD9-81ED-4DB2-BD59-A6C34878D82A}">
                        <a16:rowId xmlns:a16="http://schemas.microsoft.com/office/drawing/2014/main" val="879152306"/>
                      </a:ext>
                    </a:extLst>
                  </a:tr>
                </a:tbl>
              </a:graphicData>
            </a:graphic>
          </p:graphicFrame>
        </mc:Fallback>
      </mc:AlternateContent>
      <p:grpSp>
        <p:nvGrpSpPr>
          <p:cNvPr id="536" name="Group 535">
            <a:extLst>
              <a:ext uri="{FF2B5EF4-FFF2-40B4-BE49-F238E27FC236}">
                <a16:creationId xmlns:a16="http://schemas.microsoft.com/office/drawing/2014/main" id="{2560DD54-9826-2C47-AB02-2D240A0B9D80}"/>
              </a:ext>
            </a:extLst>
          </p:cNvPr>
          <p:cNvGrpSpPr/>
          <p:nvPr/>
        </p:nvGrpSpPr>
        <p:grpSpPr>
          <a:xfrm>
            <a:off x="6427968" y="1254721"/>
            <a:ext cx="2581861" cy="876925"/>
            <a:chOff x="6398771" y="1855706"/>
            <a:chExt cx="2581861" cy="876925"/>
          </a:xfrm>
        </p:grpSpPr>
        <p:grpSp>
          <p:nvGrpSpPr>
            <p:cNvPr id="411" name="Group 410">
              <a:extLst>
                <a:ext uri="{FF2B5EF4-FFF2-40B4-BE49-F238E27FC236}">
                  <a16:creationId xmlns:a16="http://schemas.microsoft.com/office/drawing/2014/main" id="{FF418A7D-059D-6D42-81F6-DBE7E7D21647}"/>
                </a:ext>
              </a:extLst>
            </p:cNvPr>
            <p:cNvGrpSpPr/>
            <p:nvPr/>
          </p:nvGrpSpPr>
          <p:grpSpPr>
            <a:xfrm>
              <a:off x="7799060" y="2499642"/>
              <a:ext cx="981071" cy="194415"/>
              <a:chOff x="8915995" y="2957417"/>
              <a:chExt cx="981071" cy="194415"/>
            </a:xfrm>
          </p:grpSpPr>
          <p:sp>
            <p:nvSpPr>
              <p:cNvPr id="318" name="Rectangle 317">
                <a:extLst>
                  <a:ext uri="{FF2B5EF4-FFF2-40B4-BE49-F238E27FC236}">
                    <a16:creationId xmlns:a16="http://schemas.microsoft.com/office/drawing/2014/main" id="{C992AC50-DC13-E74F-88D1-7802744C36A9}"/>
                  </a:ext>
                </a:extLst>
              </p:cNvPr>
              <p:cNvSpPr/>
              <p:nvPr/>
            </p:nvSpPr>
            <p:spPr>
              <a:xfrm>
                <a:off x="8915995" y="2960414"/>
                <a:ext cx="193681" cy="181779"/>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19" name="Rectangle 318">
                <a:extLst>
                  <a:ext uri="{FF2B5EF4-FFF2-40B4-BE49-F238E27FC236}">
                    <a16:creationId xmlns:a16="http://schemas.microsoft.com/office/drawing/2014/main" id="{D80906D0-E127-714F-9EEF-4E0EBC42F894}"/>
                  </a:ext>
                </a:extLst>
              </p:cNvPr>
              <p:cNvSpPr/>
              <p:nvPr/>
            </p:nvSpPr>
            <p:spPr>
              <a:xfrm>
                <a:off x="9115367" y="2960414"/>
                <a:ext cx="193681" cy="181779"/>
              </a:xfrm>
              <a:prstGeom prst="rect">
                <a:avLst/>
              </a:prstGeom>
              <a:solidFill>
                <a:srgbClr val="FFF5CC"/>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0" name="Rectangle 319">
                <a:extLst>
                  <a:ext uri="{FF2B5EF4-FFF2-40B4-BE49-F238E27FC236}">
                    <a16:creationId xmlns:a16="http://schemas.microsoft.com/office/drawing/2014/main" id="{E73B4CC9-DBE2-9A44-A34E-CCAD535F3A01}"/>
                  </a:ext>
                </a:extLst>
              </p:cNvPr>
              <p:cNvSpPr/>
              <p:nvPr/>
            </p:nvSpPr>
            <p:spPr>
              <a:xfrm>
                <a:off x="9302399" y="2958834"/>
                <a:ext cx="193681" cy="181779"/>
              </a:xfrm>
              <a:prstGeom prst="rect">
                <a:avLst/>
              </a:prstGeom>
              <a:solidFill>
                <a:srgbClr val="CCD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1" name="Rectangle 320">
                <a:extLst>
                  <a:ext uri="{FF2B5EF4-FFF2-40B4-BE49-F238E27FC236}">
                    <a16:creationId xmlns:a16="http://schemas.microsoft.com/office/drawing/2014/main" id="{FD7D0DC0-81B9-D944-BADC-40C28F06EC59}"/>
                  </a:ext>
                </a:extLst>
              </p:cNvPr>
              <p:cNvSpPr/>
              <p:nvPr/>
            </p:nvSpPr>
            <p:spPr>
              <a:xfrm>
                <a:off x="9498287" y="2957417"/>
                <a:ext cx="193681" cy="181779"/>
              </a:xfrm>
              <a:prstGeom prst="rect">
                <a:avLst/>
              </a:prstGeom>
              <a:solidFill>
                <a:srgbClr val="A8D4AA"/>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2" name="Rectangle 321">
                <a:extLst>
                  <a:ext uri="{FF2B5EF4-FFF2-40B4-BE49-F238E27FC236}">
                    <a16:creationId xmlns:a16="http://schemas.microsoft.com/office/drawing/2014/main" id="{2BB41B32-4625-3E4E-879F-E44646621104}"/>
                  </a:ext>
                </a:extLst>
              </p:cNvPr>
              <p:cNvSpPr/>
              <p:nvPr/>
            </p:nvSpPr>
            <p:spPr>
              <a:xfrm>
                <a:off x="9695138" y="2958836"/>
                <a:ext cx="193681" cy="181779"/>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sp>
            <p:nvSpPr>
              <p:cNvPr id="323" name="Rectangle 322">
                <a:extLst>
                  <a:ext uri="{FF2B5EF4-FFF2-40B4-BE49-F238E27FC236}">
                    <a16:creationId xmlns:a16="http://schemas.microsoft.com/office/drawing/2014/main" id="{B16A6573-C63A-604E-BCF7-11033B6B437F}"/>
                  </a:ext>
                </a:extLst>
              </p:cNvPr>
              <p:cNvSpPr/>
              <p:nvPr/>
            </p:nvSpPr>
            <p:spPr>
              <a:xfrm>
                <a:off x="8924556" y="2970053"/>
                <a:ext cx="972510" cy="181779"/>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6163"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mbria" panose="02040503050406030204" pitchFamily="18" charset="0"/>
                  <a:ea typeface="+mn-ea"/>
                  <a:cs typeface="+mn-cs"/>
                </a:endParaRPr>
              </a:p>
            </p:txBody>
          </p:sp>
        </p:grpSp>
        <p:sp>
          <p:nvSpPr>
            <p:cNvPr id="324" name="Alternate Process 323">
              <a:extLst>
                <a:ext uri="{FF2B5EF4-FFF2-40B4-BE49-F238E27FC236}">
                  <a16:creationId xmlns:a16="http://schemas.microsoft.com/office/drawing/2014/main" id="{38133FEE-43AB-C44A-8F12-40B52477EF96}"/>
                </a:ext>
              </a:extLst>
            </p:cNvPr>
            <p:cNvSpPr/>
            <p:nvPr/>
          </p:nvSpPr>
          <p:spPr>
            <a:xfrm>
              <a:off x="6413697" y="2171484"/>
              <a:ext cx="2507323" cy="561147"/>
            </a:xfrm>
            <a:prstGeom prst="flowChartAlternateProcess">
              <a:avLst/>
            </a:prstGeom>
            <a:noFill/>
            <a:ln w="25400">
              <a:solidFill>
                <a:schemeClr val="tx1"/>
              </a:solidFill>
              <a:prstDash val="sysDot"/>
            </a:ln>
          </p:spPr>
          <p:style>
            <a:lnRef idx="2">
              <a:schemeClr val="dk1"/>
            </a:lnRef>
            <a:fillRef idx="1">
              <a:schemeClr val="lt1"/>
            </a:fillRef>
            <a:effectRef idx="0">
              <a:schemeClr val="dk1"/>
            </a:effectRef>
            <a:fontRef idx="minor">
              <a:schemeClr val="dk1"/>
            </a:fontRef>
          </p:style>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348" b="1" i="0" u="none" strike="noStrike" kern="1200" cap="none" spc="0" normalizeH="0" baseline="0" noProof="0" dirty="0">
                  <a:ln>
                    <a:noFill/>
                  </a:ln>
                  <a:solidFill>
                    <a:srgbClr val="C00000"/>
                  </a:solidFill>
                  <a:effectLst/>
                  <a:uLnTx/>
                  <a:uFillTx/>
                  <a:latin typeface="Cambria" panose="02040503050406030204" pitchFamily="18" charset="0"/>
                  <a:ea typeface="Cambria Math" panose="02040503050406030204" pitchFamily="18" charset="0"/>
                  <a:cs typeface="Courier New" panose="02070309020205020404" pitchFamily="49" charset="0"/>
                </a:rPr>
              </a:br>
              <a:endParaRPr kumimoji="0" lang="en-US" sz="1348" b="1" i="0" u="none" strike="noStrike" kern="1200" cap="none" spc="0" normalizeH="0" baseline="0" noProof="0" dirty="0">
                <a:ln>
                  <a:noFill/>
                </a:ln>
                <a:solidFill>
                  <a:srgbClr val="C00000"/>
                </a:solidFill>
                <a:effectLst/>
                <a:uLnTx/>
                <a:uFillTx/>
                <a:latin typeface="Cambria" panose="02040503050406030204" pitchFamily="18" charset="0"/>
                <a:ea typeface="Cambria Math" panose="02040503050406030204" pitchFamily="18" charset="0"/>
                <a:cs typeface="Courier New" panose="02070309020205020404" pitchFamily="49" charset="0"/>
              </a:endParaRPr>
            </a:p>
          </p:txBody>
        </p:sp>
        <mc:AlternateContent xmlns:mc="http://schemas.openxmlformats.org/markup-compatibility/2006" xmlns:a14="http://schemas.microsoft.com/office/drawing/2010/main">
          <mc:Choice Requires="a14">
            <p:sp>
              <p:nvSpPr>
                <p:cNvPr id="325" name="Rectangle 324">
                  <a:extLst>
                    <a:ext uri="{FF2B5EF4-FFF2-40B4-BE49-F238E27FC236}">
                      <a16:creationId xmlns:a16="http://schemas.microsoft.com/office/drawing/2014/main" id="{CDDEC419-1959-D94D-A13C-5010ED3DF0FC}"/>
                    </a:ext>
                  </a:extLst>
                </p:cNvPr>
                <p:cNvSpPr/>
                <p:nvPr/>
              </p:nvSpPr>
              <p:spPr>
                <a:xfrm>
                  <a:off x="6398771" y="1855706"/>
                  <a:ext cx="2581861" cy="338554"/>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New SIMDRAM </a:t>
                  </a:r>
                  <a14:m>
                    <m:oMath xmlns:m="http://schemas.openxmlformats.org/officeDocument/2006/math">
                      <m:r>
                        <a:rPr kumimoji="0" lang="en-US" sz="1600" b="0" i="1" u="none" strike="noStrike" kern="1200" cap="none" spc="0" normalizeH="0" baseline="0" noProof="0">
                          <a:ln>
                            <a:noFill/>
                          </a:ln>
                          <a:solidFill>
                            <a:srgbClr val="2E5597"/>
                          </a:solidFill>
                          <a:effectLst/>
                          <a:uLnTx/>
                          <a:uFillTx/>
                          <a:latin typeface="Cambria Math" panose="02040503050406030204" pitchFamily="18" charset="0"/>
                          <a:ea typeface="Cambria Math" panose="02040503050406030204" pitchFamily="18" charset="0"/>
                          <a:cs typeface="+mn-cs"/>
                        </a:rPr>
                        <m:t>𝜇</m:t>
                      </m:r>
                    </m:oMath>
                  </a14:m>
                  <a:r>
                    <a:rPr kumimoji="0" lang="en-US" sz="1600" b="0" i="1" u="none" strike="noStrike" kern="1200" cap="none" spc="0" normalizeH="0" baseline="0" noProof="0" dirty="0">
                      <a:ln>
                        <a:noFill/>
                      </a:ln>
                      <a:solidFill>
                        <a:srgbClr val="2E5597"/>
                      </a:solidFill>
                      <a:effectLst/>
                      <a:uLnTx/>
                      <a:uFillTx/>
                      <a:latin typeface="Cambria" panose="02040503050406030204" pitchFamily="18" charset="0"/>
                      <a:ea typeface="+mn-ea"/>
                      <a:cs typeface="Arial" panose="020B0604020202020204" pitchFamily="34" charset="0"/>
                    </a:rPr>
                    <a:t>Program</a:t>
                  </a:r>
                </a:p>
              </p:txBody>
            </p:sp>
          </mc:Choice>
          <mc:Fallback xmlns="">
            <p:sp>
              <p:nvSpPr>
                <p:cNvPr id="325" name="Rectangle 324">
                  <a:extLst>
                    <a:ext uri="{FF2B5EF4-FFF2-40B4-BE49-F238E27FC236}">
                      <a16:creationId xmlns:a16="http://schemas.microsoft.com/office/drawing/2014/main" id="{CDDEC419-1959-D94D-A13C-5010ED3DF0FC}"/>
                    </a:ext>
                  </a:extLst>
                </p:cNvPr>
                <p:cNvSpPr>
                  <a:spLocks noRot="1" noChangeAspect="1" noMove="1" noResize="1" noEditPoints="1" noAdjustHandles="1" noChangeArrowheads="1" noChangeShapeType="1" noTextEdit="1"/>
                </p:cNvSpPr>
                <p:nvPr/>
              </p:nvSpPr>
              <p:spPr>
                <a:xfrm>
                  <a:off x="6398771" y="1855706"/>
                  <a:ext cx="2581861" cy="338554"/>
                </a:xfrm>
                <a:prstGeom prst="rect">
                  <a:avLst/>
                </a:prstGeom>
                <a:blipFill>
                  <a:blip r:embed="rId6"/>
                  <a:stretch>
                    <a:fillRect t="-3571" b="-21429"/>
                  </a:stretch>
                </a:blipFill>
              </p:spPr>
              <p:txBody>
                <a:bodyPr/>
                <a:lstStyle/>
                <a:p>
                  <a:r>
                    <a:rPr lang="en-US">
                      <a:noFill/>
                    </a:rPr>
                    <a:t> </a:t>
                  </a:r>
                </a:p>
              </p:txBody>
            </p:sp>
          </mc:Fallback>
        </mc:AlternateContent>
      </p:grpSp>
      <mc:AlternateContent xmlns:mc="http://schemas.openxmlformats.org/markup-compatibility/2006" xmlns:a14="http://schemas.microsoft.com/office/drawing/2010/main">
        <mc:Choice Requires="a14">
          <p:sp>
            <p:nvSpPr>
              <p:cNvPr id="510" name="Rectangle 509">
                <a:extLst>
                  <a:ext uri="{FF2B5EF4-FFF2-40B4-BE49-F238E27FC236}">
                    <a16:creationId xmlns:a16="http://schemas.microsoft.com/office/drawing/2014/main" id="{9C6CE501-A4E7-5B41-86A1-C530B64A3437}"/>
                  </a:ext>
                </a:extLst>
              </p:cNvPr>
              <p:cNvSpPr/>
              <p:nvPr/>
            </p:nvSpPr>
            <p:spPr>
              <a:xfrm>
                <a:off x="5062752" y="5549825"/>
                <a:ext cx="1559686" cy="338554"/>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 xmlns:m="http://schemas.openxmlformats.org/officeDocument/2006/math">
                    <m:r>
                      <a:rPr kumimoji="0" lang="en-US" sz="1600" b="0" i="1" u="none" strike="noStrike" kern="1200" cap="none" spc="0" normalizeH="0" baseline="0" noProof="0">
                        <a:ln>
                          <a:noFill/>
                        </a:ln>
                        <a:solidFill>
                          <a:sysClr val="windowText" lastClr="000000"/>
                        </a:solidFill>
                        <a:effectLst/>
                        <a:uLnTx/>
                        <a:uFillTx/>
                        <a:latin typeface="Cambria Math" panose="02040503050406030204" pitchFamily="18" charset="0"/>
                        <a:ea typeface="Cambria Math" panose="02040503050406030204" pitchFamily="18" charset="0"/>
                        <a:cs typeface="+mn-cs"/>
                      </a:rPr>
                      <m:t>𝜇</m:t>
                    </m:r>
                  </m:oMath>
                </a14:m>
                <a:r>
                  <a:rPr kumimoji="0" lang="en-US" sz="1600" b="0" i="1" u="none" strike="noStrike" kern="1200" cap="none" spc="0" normalizeH="0" baseline="0" noProof="0" dirty="0">
                    <a:ln>
                      <a:noFill/>
                    </a:ln>
                    <a:solidFill>
                      <a:prstClr val="black"/>
                    </a:solidFill>
                    <a:effectLst/>
                    <a:uLnTx/>
                    <a:uFillTx/>
                    <a:latin typeface="Cambria" panose="02040503050406030204" pitchFamily="18" charset="0"/>
                    <a:ea typeface="+mn-ea"/>
                    <a:cs typeface="Arial" panose="020B0604020202020204" pitchFamily="34" charset="0"/>
                  </a:rPr>
                  <a:t>Program</a:t>
                </a:r>
              </a:p>
            </p:txBody>
          </p:sp>
        </mc:Choice>
        <mc:Fallback xmlns="">
          <p:sp>
            <p:nvSpPr>
              <p:cNvPr id="510" name="Rectangle 509">
                <a:extLst>
                  <a:ext uri="{FF2B5EF4-FFF2-40B4-BE49-F238E27FC236}">
                    <a16:creationId xmlns:a16="http://schemas.microsoft.com/office/drawing/2014/main" id="{9C6CE501-A4E7-5B41-86A1-C530B64A3437}"/>
                  </a:ext>
                </a:extLst>
              </p:cNvPr>
              <p:cNvSpPr>
                <a:spLocks noRot="1" noChangeAspect="1" noMove="1" noResize="1" noEditPoints="1" noAdjustHandles="1" noChangeArrowheads="1" noChangeShapeType="1" noTextEdit="1"/>
              </p:cNvSpPr>
              <p:nvPr/>
            </p:nvSpPr>
            <p:spPr>
              <a:xfrm>
                <a:off x="5062752" y="5549825"/>
                <a:ext cx="1559686" cy="338554"/>
              </a:xfrm>
              <a:prstGeom prst="rect">
                <a:avLst/>
              </a:prstGeom>
              <a:blipFill>
                <a:blip r:embed="rId7"/>
                <a:stretch>
                  <a:fillRect t="-3571" b="-25000"/>
                </a:stretch>
              </a:blipFill>
            </p:spPr>
            <p:txBody>
              <a:bodyPr/>
              <a:lstStyle/>
              <a:p>
                <a:r>
                  <a:rPr lang="en-US">
                    <a:noFill/>
                  </a:rPr>
                  <a:t> </a:t>
                </a:r>
              </a:p>
            </p:txBody>
          </p:sp>
        </mc:Fallback>
      </mc:AlternateContent>
    </p:spTree>
    <p:extLst>
      <p:ext uri="{BB962C8B-B14F-4D97-AF65-F5344CB8AC3E}">
        <p14:creationId xmlns:p14="http://schemas.microsoft.com/office/powerpoint/2010/main" val="3103127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7"/>
                                        </p:tgtEl>
                                        <p:attrNameLst>
                                          <p:attrName>style.visibility</p:attrName>
                                        </p:attrNameLst>
                                      </p:cBhvr>
                                      <p:to>
                                        <p:strVal val="visible"/>
                                      </p:to>
                                    </p:set>
                                    <p:animEffect transition="in" filter="fade">
                                      <p:cBhvr>
                                        <p:cTn id="7" dur="500"/>
                                        <p:tgtEl>
                                          <p:spTgt spid="15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9"/>
                                        </p:tgtEl>
                                        <p:attrNameLst>
                                          <p:attrName>style.visibility</p:attrName>
                                        </p:attrNameLst>
                                      </p:cBhvr>
                                      <p:to>
                                        <p:strVal val="visible"/>
                                      </p:to>
                                    </p:set>
                                    <p:animEffect transition="in" filter="fade">
                                      <p:cBhvr>
                                        <p:cTn id="12" dur="500"/>
                                        <p:tgtEl>
                                          <p:spTgt spid="159"/>
                                        </p:tgtEl>
                                      </p:cBhvr>
                                    </p:animEffect>
                                  </p:childTnLst>
                                </p:cTn>
                              </p:par>
                              <p:par>
                                <p:cTn id="13" presetID="10" presetClass="exit" presetSubtype="0" fill="hold" grpId="1" nodeType="withEffect">
                                  <p:stCondLst>
                                    <p:cond delay="0"/>
                                  </p:stCondLst>
                                  <p:childTnLst>
                                    <p:animEffect transition="out" filter="fade">
                                      <p:cBhvr>
                                        <p:cTn id="14" dur="500"/>
                                        <p:tgtEl>
                                          <p:spTgt spid="157"/>
                                        </p:tgtEl>
                                      </p:cBhvr>
                                    </p:animEffect>
                                    <p:set>
                                      <p:cBhvr>
                                        <p:cTn id="15" dur="1" fill="hold">
                                          <p:stCondLst>
                                            <p:cond delay="499"/>
                                          </p:stCondLst>
                                        </p:cTn>
                                        <p:tgtEl>
                                          <p:spTgt spid="157"/>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grpId="1" nodeType="clickEffect">
                                  <p:stCondLst>
                                    <p:cond delay="0"/>
                                  </p:stCondLst>
                                  <p:childTnLst>
                                    <p:animEffect transition="out" filter="fade">
                                      <p:cBhvr>
                                        <p:cTn id="19" dur="500"/>
                                        <p:tgtEl>
                                          <p:spTgt spid="159"/>
                                        </p:tgtEl>
                                      </p:cBhvr>
                                    </p:animEffect>
                                    <p:set>
                                      <p:cBhvr>
                                        <p:cTn id="20" dur="1" fill="hold">
                                          <p:stCondLst>
                                            <p:cond delay="499"/>
                                          </p:stCondLst>
                                        </p:cTn>
                                        <p:tgtEl>
                                          <p:spTgt spid="159"/>
                                        </p:tgtEl>
                                        <p:attrNameLst>
                                          <p:attrName>style.visibility</p:attrName>
                                        </p:attrNameLst>
                                      </p:cBhvr>
                                      <p:to>
                                        <p:strVal val="hidden"/>
                                      </p:to>
                                    </p:set>
                                  </p:childTnLst>
                                </p:cTn>
                              </p:par>
                              <p:par>
                                <p:cTn id="21" presetID="10" presetClass="entr" presetSubtype="0" fill="hold" grpId="0" nodeType="withEffect">
                                  <p:stCondLst>
                                    <p:cond delay="0"/>
                                  </p:stCondLst>
                                  <p:childTnLst>
                                    <p:set>
                                      <p:cBhvr>
                                        <p:cTn id="22" dur="1" fill="hold">
                                          <p:stCondLst>
                                            <p:cond delay="0"/>
                                          </p:stCondLst>
                                        </p:cTn>
                                        <p:tgtEl>
                                          <p:spTgt spid="160"/>
                                        </p:tgtEl>
                                        <p:attrNameLst>
                                          <p:attrName>style.visibility</p:attrName>
                                        </p:attrNameLst>
                                      </p:cBhvr>
                                      <p:to>
                                        <p:strVal val="visible"/>
                                      </p:to>
                                    </p:set>
                                    <p:animEffect transition="in" filter="fade">
                                      <p:cBhvr>
                                        <p:cTn id="23" dur="500"/>
                                        <p:tgtEl>
                                          <p:spTgt spid="1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0" grpId="0" animBg="1"/>
      <p:bldP spid="159" grpId="0" animBg="1"/>
      <p:bldP spid="159" grpId="1" animBg="1"/>
      <p:bldP spid="157" grpId="0" animBg="1"/>
      <p:bldP spid="157" grpId="1" animBg="1"/>
    </p:bld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24AB7-AB37-0A4D-8C50-DBAC614EDDE9}"/>
              </a:ext>
            </a:extLst>
          </p:cNvPr>
          <p:cNvSpPr>
            <a:spLocks noGrp="1"/>
          </p:cNvSpPr>
          <p:nvPr>
            <p:ph type="title"/>
          </p:nvPr>
        </p:nvSpPr>
        <p:spPr/>
        <p:txBody>
          <a:bodyPr/>
          <a:lstStyle/>
          <a:p>
            <a:r>
              <a:rPr lang="en-US" sz="4400" dirty="0"/>
              <a:t>SIMDRAM Key Results</a:t>
            </a:r>
          </a:p>
        </p:txBody>
      </p:sp>
      <p:sp>
        <p:nvSpPr>
          <p:cNvPr id="3" name="Content Placeholder 2">
            <a:extLst>
              <a:ext uri="{FF2B5EF4-FFF2-40B4-BE49-F238E27FC236}">
                <a16:creationId xmlns:a16="http://schemas.microsoft.com/office/drawing/2014/main" id="{365FDE68-9981-7943-A013-F882D934F5CA}"/>
              </a:ext>
            </a:extLst>
          </p:cNvPr>
          <p:cNvSpPr>
            <a:spLocks noGrp="1"/>
          </p:cNvSpPr>
          <p:nvPr>
            <p:ph idx="1"/>
          </p:nvPr>
        </p:nvSpPr>
        <p:spPr>
          <a:xfrm>
            <a:off x="75991" y="911224"/>
            <a:ext cx="8987622" cy="5867329"/>
          </a:xfrm>
        </p:spPr>
        <p:txBody>
          <a:bodyPr/>
          <a:lstStyle/>
          <a:p>
            <a:pPr marL="0" indent="0">
              <a:buNone/>
            </a:pPr>
            <a:r>
              <a:rPr lang="en-US" sz="3200" dirty="0"/>
              <a:t>Evaluated on:</a:t>
            </a:r>
            <a:endParaRPr lang="en-US" sz="800" dirty="0"/>
          </a:p>
          <a:p>
            <a:pPr lvl="1"/>
            <a:r>
              <a:rPr lang="en-US" dirty="0">
                <a:solidFill>
                  <a:schemeClr val="accent1">
                    <a:lumMod val="75000"/>
                  </a:schemeClr>
                </a:solidFill>
              </a:rPr>
              <a:t>16 complex in-DRAM operations</a:t>
            </a:r>
          </a:p>
          <a:p>
            <a:pPr lvl="1"/>
            <a:r>
              <a:rPr lang="en-US" dirty="0">
                <a:solidFill>
                  <a:schemeClr val="accent1">
                    <a:lumMod val="75000"/>
                  </a:schemeClr>
                </a:solidFill>
              </a:rPr>
              <a:t>7 commonly-used real-world applications</a:t>
            </a:r>
          </a:p>
          <a:p>
            <a:pPr lvl="1"/>
            <a:endParaRPr lang="en-US" sz="1000" dirty="0">
              <a:solidFill>
                <a:schemeClr val="accent1">
                  <a:lumMod val="75000"/>
                </a:schemeClr>
              </a:solidFill>
            </a:endParaRPr>
          </a:p>
          <a:p>
            <a:pPr marL="0" indent="0">
              <a:buNone/>
            </a:pPr>
            <a:r>
              <a:rPr lang="en-US" b="1" dirty="0"/>
              <a:t>SIMDRAM provides:</a:t>
            </a:r>
          </a:p>
          <a:p>
            <a:pPr marL="0" indent="0">
              <a:buNone/>
            </a:pPr>
            <a:endParaRPr lang="en-US" sz="800" b="1" dirty="0"/>
          </a:p>
          <a:p>
            <a:r>
              <a:rPr lang="en-US" b="1" dirty="0">
                <a:solidFill>
                  <a:schemeClr val="accent6">
                    <a:lumMod val="75000"/>
                  </a:schemeClr>
                </a:solidFill>
              </a:rPr>
              <a:t>88×</a:t>
            </a:r>
            <a:r>
              <a:rPr lang="en-US" dirty="0">
                <a:solidFill>
                  <a:schemeClr val="accent6">
                    <a:lumMod val="75000"/>
                  </a:schemeClr>
                </a:solidFill>
              </a:rPr>
              <a:t> </a:t>
            </a:r>
            <a:r>
              <a:rPr lang="en-US" dirty="0"/>
              <a:t>and </a:t>
            </a:r>
            <a:r>
              <a:rPr lang="en-US" b="1" dirty="0">
                <a:solidFill>
                  <a:schemeClr val="accent6">
                    <a:lumMod val="75000"/>
                  </a:schemeClr>
                </a:solidFill>
              </a:rPr>
              <a:t>5.8×</a:t>
            </a:r>
            <a:r>
              <a:rPr lang="en-US" dirty="0"/>
              <a:t> the </a:t>
            </a:r>
            <a:r>
              <a:rPr lang="en-US" b="1" dirty="0">
                <a:solidFill>
                  <a:schemeClr val="accent1">
                    <a:lumMod val="75000"/>
                  </a:schemeClr>
                </a:solidFill>
              </a:rPr>
              <a:t>throughput</a:t>
            </a:r>
            <a:r>
              <a:rPr lang="en-US" dirty="0"/>
              <a:t> of a </a:t>
            </a:r>
            <a:r>
              <a:rPr lang="en-US" b="1" dirty="0">
                <a:solidFill>
                  <a:srgbClr val="C00000"/>
                </a:solidFill>
              </a:rPr>
              <a:t>CPU</a:t>
            </a:r>
            <a:r>
              <a:rPr lang="en-US" dirty="0"/>
              <a:t> and a</a:t>
            </a:r>
            <a:r>
              <a:rPr lang="en-US" b="1" dirty="0">
                <a:solidFill>
                  <a:srgbClr val="C00000"/>
                </a:solidFill>
              </a:rPr>
              <a:t> high-end GPU</a:t>
            </a:r>
            <a:r>
              <a:rPr lang="en-US" dirty="0"/>
              <a:t>, respectively, over </a:t>
            </a:r>
            <a:r>
              <a:rPr lang="en-US" b="1" dirty="0"/>
              <a:t>16 operations</a:t>
            </a:r>
          </a:p>
          <a:p>
            <a:endParaRPr lang="en-US" sz="800" b="1" dirty="0"/>
          </a:p>
          <a:p>
            <a:r>
              <a:rPr lang="en-US" b="1" dirty="0">
                <a:solidFill>
                  <a:schemeClr val="accent6">
                    <a:lumMod val="75000"/>
                  </a:schemeClr>
                </a:solidFill>
              </a:rPr>
              <a:t>257×</a:t>
            </a:r>
            <a:r>
              <a:rPr lang="en-US" dirty="0">
                <a:solidFill>
                  <a:schemeClr val="accent6">
                    <a:lumMod val="75000"/>
                  </a:schemeClr>
                </a:solidFill>
              </a:rPr>
              <a:t> </a:t>
            </a:r>
            <a:r>
              <a:rPr lang="en-US" dirty="0"/>
              <a:t>and </a:t>
            </a:r>
            <a:r>
              <a:rPr lang="en-US" b="1" dirty="0">
                <a:solidFill>
                  <a:schemeClr val="accent6">
                    <a:lumMod val="75000"/>
                  </a:schemeClr>
                </a:solidFill>
              </a:rPr>
              <a:t>31× </a:t>
            </a:r>
            <a:r>
              <a:rPr lang="en-US" dirty="0"/>
              <a:t>the </a:t>
            </a:r>
            <a:r>
              <a:rPr lang="en-US" b="1" dirty="0">
                <a:solidFill>
                  <a:schemeClr val="accent1">
                    <a:lumMod val="75000"/>
                  </a:schemeClr>
                </a:solidFill>
              </a:rPr>
              <a:t>energy efficiency</a:t>
            </a:r>
            <a:r>
              <a:rPr lang="en-US" dirty="0">
                <a:solidFill>
                  <a:schemeClr val="accent1">
                    <a:lumMod val="75000"/>
                  </a:schemeClr>
                </a:solidFill>
              </a:rPr>
              <a:t> </a:t>
            </a:r>
            <a:r>
              <a:rPr lang="en-US" dirty="0"/>
              <a:t>of a </a:t>
            </a:r>
            <a:r>
              <a:rPr lang="en-US" b="1" dirty="0">
                <a:solidFill>
                  <a:srgbClr val="C00000"/>
                </a:solidFill>
              </a:rPr>
              <a:t>CPU</a:t>
            </a:r>
            <a:r>
              <a:rPr lang="en-US" dirty="0"/>
              <a:t> and a </a:t>
            </a:r>
            <a:r>
              <a:rPr lang="en-US" b="1" dirty="0">
                <a:solidFill>
                  <a:srgbClr val="C00000"/>
                </a:solidFill>
              </a:rPr>
              <a:t>high-end GPU</a:t>
            </a:r>
            <a:r>
              <a:rPr lang="en-US" dirty="0"/>
              <a:t>, respectively, over</a:t>
            </a:r>
            <a:r>
              <a:rPr lang="en-US" b="1" dirty="0"/>
              <a:t> 16 operations</a:t>
            </a:r>
          </a:p>
          <a:p>
            <a:endParaRPr lang="en-US" sz="800" b="1" dirty="0"/>
          </a:p>
          <a:p>
            <a:r>
              <a:rPr lang="en-US" b="1" dirty="0">
                <a:solidFill>
                  <a:schemeClr val="accent6">
                    <a:lumMod val="75000"/>
                  </a:schemeClr>
                </a:solidFill>
              </a:rPr>
              <a:t>21× </a:t>
            </a:r>
            <a:r>
              <a:rPr lang="en-US" dirty="0"/>
              <a:t>and </a:t>
            </a:r>
            <a:r>
              <a:rPr lang="en-US" b="1" dirty="0">
                <a:solidFill>
                  <a:schemeClr val="accent6">
                    <a:lumMod val="75000"/>
                  </a:schemeClr>
                </a:solidFill>
              </a:rPr>
              <a:t>2.1×</a:t>
            </a:r>
            <a:r>
              <a:rPr lang="en-US" dirty="0"/>
              <a:t> the </a:t>
            </a:r>
            <a:r>
              <a:rPr lang="en-US" b="1" dirty="0">
                <a:solidFill>
                  <a:schemeClr val="accent1">
                    <a:lumMod val="75000"/>
                  </a:schemeClr>
                </a:solidFill>
              </a:rPr>
              <a:t>performance</a:t>
            </a:r>
            <a:r>
              <a:rPr lang="en-US" dirty="0"/>
              <a:t> of a </a:t>
            </a:r>
            <a:r>
              <a:rPr lang="en-US" b="1" dirty="0">
                <a:solidFill>
                  <a:srgbClr val="C00000"/>
                </a:solidFill>
              </a:rPr>
              <a:t>CPU</a:t>
            </a:r>
            <a:r>
              <a:rPr lang="en-US" dirty="0"/>
              <a:t> an a </a:t>
            </a:r>
            <a:r>
              <a:rPr lang="en-US" b="1" dirty="0">
                <a:solidFill>
                  <a:srgbClr val="C00000"/>
                </a:solidFill>
              </a:rPr>
              <a:t>high-end GPU</a:t>
            </a:r>
            <a:r>
              <a:rPr lang="en-US" dirty="0"/>
              <a:t>, over </a:t>
            </a:r>
            <a:r>
              <a:rPr lang="en-US" b="1" dirty="0"/>
              <a:t>seven real-world applications</a:t>
            </a:r>
          </a:p>
          <a:p>
            <a:endParaRPr lang="en-US" sz="3200" dirty="0">
              <a:solidFill>
                <a:schemeClr val="accent1">
                  <a:lumMod val="75000"/>
                </a:schemeClr>
              </a:solidFill>
            </a:endParaRPr>
          </a:p>
          <a:p>
            <a:endParaRPr lang="en-US" dirty="0"/>
          </a:p>
          <a:p>
            <a:endParaRPr lang="en-US" dirty="0"/>
          </a:p>
          <a:p>
            <a:endParaRPr lang="en-US" dirty="0"/>
          </a:p>
        </p:txBody>
      </p:sp>
    </p:spTree>
    <p:extLst>
      <p:ext uri="{BB962C8B-B14F-4D97-AF65-F5344CB8AC3E}">
        <p14:creationId xmlns:p14="http://schemas.microsoft.com/office/powerpoint/2010/main" val="3567496208"/>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5BFE0-AC75-EA4D-B294-B564E8EA58A2}"/>
              </a:ext>
            </a:extLst>
          </p:cNvPr>
          <p:cNvSpPr>
            <a:spLocks noGrp="1"/>
          </p:cNvSpPr>
          <p:nvPr>
            <p:ph type="title"/>
          </p:nvPr>
        </p:nvSpPr>
        <p:spPr/>
        <p:txBody>
          <a:bodyPr/>
          <a:lstStyle/>
          <a:p>
            <a:r>
              <a:rPr lang="en-US" dirty="0"/>
              <a:t>More on SIMDRAM</a:t>
            </a:r>
          </a:p>
        </p:txBody>
      </p:sp>
      <p:sp>
        <p:nvSpPr>
          <p:cNvPr id="3" name="Content Placeholder 2">
            <a:extLst>
              <a:ext uri="{FF2B5EF4-FFF2-40B4-BE49-F238E27FC236}">
                <a16:creationId xmlns:a16="http://schemas.microsoft.com/office/drawing/2014/main" id="{38B4B9AD-DEF9-4C4F-9DC2-DABFA4D56025}"/>
              </a:ext>
            </a:extLst>
          </p:cNvPr>
          <p:cNvSpPr>
            <a:spLocks noGrp="1"/>
          </p:cNvSpPr>
          <p:nvPr>
            <p:ph idx="1"/>
          </p:nvPr>
        </p:nvSpPr>
        <p:spPr>
          <a:xfrm>
            <a:off x="228600" y="1052736"/>
            <a:ext cx="8610600" cy="4876800"/>
          </a:xfrm>
        </p:spPr>
        <p:txBody>
          <a:bodyPr/>
          <a:lstStyle/>
          <a:p>
            <a:r>
              <a:rPr lang="en-US" sz="1500" dirty="0" err="1"/>
              <a:t>Nastaran</a:t>
            </a:r>
            <a:r>
              <a:rPr lang="en-US" sz="1500" dirty="0"/>
              <a:t> </a:t>
            </a:r>
            <a:r>
              <a:rPr lang="en-US" sz="1500" dirty="0" err="1"/>
              <a:t>Hajinazar</a:t>
            </a:r>
            <a:r>
              <a:rPr lang="en-US" sz="1500" dirty="0"/>
              <a:t>, Geraldo F. Oliveira, Sven Gregorio, Joao </a:t>
            </a:r>
            <a:r>
              <a:rPr lang="en-US" sz="1500" dirty="0" err="1"/>
              <a:t>Dinis</a:t>
            </a:r>
            <a:r>
              <a:rPr lang="en-US" sz="1500" dirty="0"/>
              <a:t> Ferreira, Nika Mansouri </a:t>
            </a:r>
            <a:r>
              <a:rPr lang="en-US" sz="1500" dirty="0" err="1"/>
              <a:t>Ghiasi</a:t>
            </a:r>
            <a:r>
              <a:rPr lang="en-US" sz="1500" dirty="0"/>
              <a:t>, </a:t>
            </a:r>
            <a:r>
              <a:rPr lang="en-US" sz="1500" dirty="0" err="1"/>
              <a:t>Minesh</a:t>
            </a:r>
            <a:r>
              <a:rPr lang="en-US" sz="1500" dirty="0"/>
              <a:t> Patel, Mohammed </a:t>
            </a:r>
            <a:r>
              <a:rPr lang="en-US" sz="1500" dirty="0" err="1"/>
              <a:t>Alser</a:t>
            </a:r>
            <a:r>
              <a:rPr lang="en-US" sz="1500" dirty="0"/>
              <a:t>, </a:t>
            </a:r>
            <a:r>
              <a:rPr lang="en-US" sz="1500" dirty="0" err="1"/>
              <a:t>Saugata</a:t>
            </a:r>
            <a:r>
              <a:rPr lang="en-US" sz="1500" dirty="0"/>
              <a:t> Ghose, Juan Gomez-Luna,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"SIMDRAM: An End-to-End Framework for Bit-Serial SIMD Computing in DRAM"</a:t>
            </a:r>
            <a:br>
              <a:rPr lang="en-US" sz="1500" dirty="0">
                <a:solidFill>
                  <a:srgbClr val="0432FF"/>
                </a:solidFill>
              </a:rPr>
            </a:br>
            <a:r>
              <a:rPr lang="en-US" sz="1500" i="1" dirty="0"/>
              <a:t>Proceedings of the </a:t>
            </a:r>
            <a:r>
              <a:rPr lang="en-US" sz="1500" i="1" dirty="0">
                <a:hlinkClick r:id="rId3"/>
              </a:rPr>
              <a:t>26th International Conference on Architectural Support for Programming Languages and Operating Systems</a:t>
            </a:r>
            <a:r>
              <a:rPr lang="en-US" sz="1500" i="1" dirty="0"/>
              <a:t> (</a:t>
            </a:r>
            <a:r>
              <a:rPr lang="en-US" sz="1500" b="1" i="1" dirty="0"/>
              <a:t>ASPLOS</a:t>
            </a:r>
            <a:r>
              <a:rPr lang="en-US" sz="1500" i="1" dirty="0"/>
              <a:t>)</a:t>
            </a:r>
            <a:r>
              <a:rPr lang="en-US" sz="1500" dirty="0"/>
              <a:t>, Virtual, March-April 2021.</a:t>
            </a:r>
            <a:br>
              <a:rPr lang="en-US" sz="1500" dirty="0"/>
            </a:br>
            <a:r>
              <a:rPr lang="en-US" sz="1500" dirty="0"/>
              <a:t>[</a:t>
            </a:r>
            <a:r>
              <a:rPr lang="en-US" sz="1500" dirty="0">
                <a:hlinkClick r:id="rId4"/>
              </a:rPr>
              <a:t>2-page Extended Abstract</a:t>
            </a:r>
            <a:r>
              <a:rPr lang="en-US" sz="1500" dirty="0"/>
              <a:t>]</a:t>
            </a:r>
            <a:br>
              <a:rPr lang="en-US" sz="1500" dirty="0"/>
            </a:br>
            <a:r>
              <a:rPr lang="en-US" sz="1500" dirty="0"/>
              <a:t>[</a:t>
            </a:r>
            <a:r>
              <a:rPr lang="en-US" sz="1500" dirty="0">
                <a:hlinkClick r:id="rId5"/>
              </a:rPr>
              <a:t>Short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Slides (pptx)</a:t>
            </a:r>
            <a:r>
              <a:rPr lang="en-US" sz="1500" dirty="0"/>
              <a:t> </a:t>
            </a:r>
            <a:r>
              <a:rPr lang="en-US" sz="1500" dirty="0">
                <a:hlinkClick r:id="rId8"/>
              </a:rPr>
              <a:t>(pdf)</a:t>
            </a:r>
            <a:r>
              <a:rPr lang="en-US" sz="1500" dirty="0"/>
              <a:t>]</a:t>
            </a:r>
            <a:br>
              <a:rPr lang="en-US" sz="1500" dirty="0"/>
            </a:br>
            <a:r>
              <a:rPr lang="en-US" sz="1500" dirty="0"/>
              <a:t>[</a:t>
            </a:r>
            <a:r>
              <a:rPr lang="en-US" sz="1500" dirty="0">
                <a:hlinkClick r:id="rId9"/>
              </a:rPr>
              <a:t>Short Talk Video</a:t>
            </a:r>
            <a:r>
              <a:rPr lang="en-US" sz="1500" dirty="0"/>
              <a:t> (5 mins)]</a:t>
            </a:r>
            <a:br>
              <a:rPr lang="en-US" sz="1500" dirty="0"/>
            </a:br>
            <a:r>
              <a:rPr lang="en-US" sz="1500" dirty="0"/>
              <a:t>[</a:t>
            </a:r>
            <a:r>
              <a:rPr lang="en-US" sz="1500" dirty="0">
                <a:hlinkClick r:id="rId10"/>
              </a:rPr>
              <a:t>Full Talk Video</a:t>
            </a:r>
            <a:r>
              <a:rPr lang="en-US" sz="1500" dirty="0"/>
              <a:t> (27 mins)]</a:t>
            </a:r>
          </a:p>
          <a:p>
            <a:pPr marL="0" indent="0">
              <a:buNone/>
            </a:pPr>
            <a:br>
              <a:rPr lang="en-US" sz="1700" dirty="0"/>
            </a:br>
            <a:endParaRPr lang="en-US" sz="1700" dirty="0"/>
          </a:p>
        </p:txBody>
      </p:sp>
      <p:sp>
        <p:nvSpPr>
          <p:cNvPr id="4" name="Slide Number Placeholder 3">
            <a:extLst>
              <a:ext uri="{FF2B5EF4-FFF2-40B4-BE49-F238E27FC236}">
                <a16:creationId xmlns:a16="http://schemas.microsoft.com/office/drawing/2014/main" id="{01A2CC07-ABC8-6047-856D-10E0B6E8E52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1F2D6C2E-4B30-5D40-A601-57FD66ECFD90}"/>
              </a:ext>
            </a:extLst>
          </p:cNvPr>
          <p:cNvPicPr>
            <a:picLocks noChangeAspect="1"/>
          </p:cNvPicPr>
          <p:nvPr/>
        </p:nvPicPr>
        <p:blipFill>
          <a:blip r:embed="rId11"/>
          <a:stretch>
            <a:fillRect/>
          </a:stretch>
        </p:blipFill>
        <p:spPr>
          <a:xfrm>
            <a:off x="304800" y="3934392"/>
            <a:ext cx="8218695" cy="2152195"/>
          </a:xfrm>
          <a:prstGeom prst="rect">
            <a:avLst/>
          </a:prstGeom>
        </p:spPr>
      </p:pic>
    </p:spTree>
    <p:extLst>
      <p:ext uri="{BB962C8B-B14F-4D97-AF65-F5344CB8AC3E}">
        <p14:creationId xmlns:p14="http://schemas.microsoft.com/office/powerpoint/2010/main" val="235607528"/>
      </p:ext>
    </p:extLst>
  </p:cSld>
  <p:clrMapOvr>
    <a:masterClrMapping/>
  </p:clrMapOvr>
  <p:transition/>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DFE2B-62C8-F048-5EED-E5C7C5402047}"/>
              </a:ext>
            </a:extLst>
          </p:cNvPr>
          <p:cNvSpPr>
            <a:spLocks noGrp="1"/>
          </p:cNvSpPr>
          <p:nvPr>
            <p:ph type="title"/>
          </p:nvPr>
        </p:nvSpPr>
        <p:spPr>
          <a:xfrm>
            <a:off x="228600" y="152400"/>
            <a:ext cx="9167936" cy="884238"/>
          </a:xfrm>
        </p:spPr>
        <p:txBody>
          <a:bodyPr/>
          <a:lstStyle/>
          <a:p>
            <a:r>
              <a:rPr lang="en-US" dirty="0"/>
              <a:t>In-DRAM Lookup-Table Based Execution</a:t>
            </a:r>
          </a:p>
        </p:txBody>
      </p:sp>
      <p:sp>
        <p:nvSpPr>
          <p:cNvPr id="3" name="Content Placeholder 2">
            <a:extLst>
              <a:ext uri="{FF2B5EF4-FFF2-40B4-BE49-F238E27FC236}">
                <a16:creationId xmlns:a16="http://schemas.microsoft.com/office/drawing/2014/main" id="{13895AE7-B5C5-A5B2-CE80-4C738F9DC9F4}"/>
              </a:ext>
            </a:extLst>
          </p:cNvPr>
          <p:cNvSpPr>
            <a:spLocks noGrp="1"/>
          </p:cNvSpPr>
          <p:nvPr>
            <p:ph idx="1"/>
          </p:nvPr>
        </p:nvSpPr>
        <p:spPr/>
        <p:txBody>
          <a:bodyPr/>
          <a:lstStyle/>
          <a:p>
            <a:r>
              <a:rPr lang="en-US" dirty="0">
                <a:solidFill>
                  <a:srgbClr val="0432FF"/>
                </a:solidFill>
              </a:rPr>
              <a:t>Appears at MICRO 2022</a:t>
            </a:r>
          </a:p>
          <a:p>
            <a:endParaRPr lang="en-US" dirty="0"/>
          </a:p>
        </p:txBody>
      </p:sp>
      <p:sp>
        <p:nvSpPr>
          <p:cNvPr id="4" name="Slide Number Placeholder 3">
            <a:extLst>
              <a:ext uri="{FF2B5EF4-FFF2-40B4-BE49-F238E27FC236}">
                <a16:creationId xmlns:a16="http://schemas.microsoft.com/office/drawing/2014/main" id="{F9CC08FC-8DC7-7D8C-1490-703F3B41A22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136</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a:extLst>
              <a:ext uri="{FF2B5EF4-FFF2-40B4-BE49-F238E27FC236}">
                <a16:creationId xmlns:a16="http://schemas.microsoft.com/office/drawing/2014/main" id="{BCF1BF39-3166-E5AA-31DA-AB32F2F13B3B}"/>
              </a:ext>
            </a:extLst>
          </p:cNvPr>
          <p:cNvPicPr>
            <a:picLocks noChangeAspect="1"/>
          </p:cNvPicPr>
          <p:nvPr/>
        </p:nvPicPr>
        <p:blipFill>
          <a:blip r:embed="rId2"/>
          <a:stretch>
            <a:fillRect/>
          </a:stretch>
        </p:blipFill>
        <p:spPr>
          <a:xfrm>
            <a:off x="-5751" y="2234979"/>
            <a:ext cx="9042247" cy="2778197"/>
          </a:xfrm>
          <a:prstGeom prst="rect">
            <a:avLst/>
          </a:prstGeom>
        </p:spPr>
      </p:pic>
      <p:sp>
        <p:nvSpPr>
          <p:cNvPr id="6" name="TextBox 5">
            <a:extLst>
              <a:ext uri="{FF2B5EF4-FFF2-40B4-BE49-F238E27FC236}">
                <a16:creationId xmlns:a16="http://schemas.microsoft.com/office/drawing/2014/main" id="{DDB1E472-B793-6F87-B750-2856953FBD40}"/>
              </a:ext>
            </a:extLst>
          </p:cNvPr>
          <p:cNvSpPr txBox="1"/>
          <p:nvPr/>
        </p:nvSpPr>
        <p:spPr>
          <a:xfrm>
            <a:off x="1779861" y="6438543"/>
            <a:ext cx="524374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https://arxiv.org/pdf/2104.07699.pdf</a:t>
            </a:r>
            <a:r>
              <a:rPr kumimoji="0" lang="en-US" sz="20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1864361531"/>
      </p:ext>
    </p:extLst>
  </p:cSld>
  <p:clrMapOvr>
    <a:masterClrMapping/>
  </p:clrMapOvr>
  <p:transition/>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528" y="152400"/>
            <a:ext cx="9144000" cy="1066800"/>
          </a:xfrm>
        </p:spPr>
        <p:txBody>
          <a:bodyPr/>
          <a:lstStyle/>
          <a:p>
            <a:r>
              <a:rPr lang="en-US" dirty="0"/>
              <a:t>In-DRAM Physical Unclonable Functions</a:t>
            </a:r>
          </a:p>
        </p:txBody>
      </p:sp>
      <p:sp>
        <p:nvSpPr>
          <p:cNvPr id="3" name="Content Placeholder 2"/>
          <p:cNvSpPr>
            <a:spLocks noGrp="1"/>
          </p:cNvSpPr>
          <p:nvPr>
            <p:ph idx="1"/>
          </p:nvPr>
        </p:nvSpPr>
        <p:spPr>
          <a:xfrm>
            <a:off x="228600" y="1043589"/>
            <a:ext cx="8915400" cy="5193723"/>
          </a:xfrm>
        </p:spPr>
        <p:txBody>
          <a:bodyPr/>
          <a:lstStyle/>
          <a:p>
            <a:r>
              <a:rPr lang="en-US" sz="1800" dirty="0" err="1"/>
              <a:t>Jeremie</a:t>
            </a:r>
            <a:r>
              <a:rPr lang="en-US" sz="1800" dirty="0"/>
              <a:t> S. Kim, </a:t>
            </a:r>
            <a:r>
              <a:rPr lang="en-US" sz="1800" dirty="0" err="1"/>
              <a:t>Minesh</a:t>
            </a:r>
            <a:r>
              <a:rPr lang="en-US" sz="1800" dirty="0"/>
              <a:t> Patel, Hasan Hassan,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"The DRAM Latency PUF: Quickly Evaluating Physical Unclonable Functions by Exploiting the Latency-Reliability Tradeoff in Modern DRAM Devices"</a:t>
            </a:r>
            <a:br>
              <a:rPr lang="en-US" sz="1800" dirty="0">
                <a:solidFill>
                  <a:srgbClr val="0432FF"/>
                </a:solidFill>
              </a:rPr>
            </a:br>
            <a:r>
              <a:rPr lang="en-US" sz="1800" i="1" dirty="0"/>
              <a:t>Proceedings of the </a:t>
            </a:r>
            <a:r>
              <a:rPr lang="en-US" sz="1800" i="1" dirty="0">
                <a:hlinkClick r:id="rId3"/>
              </a:rPr>
              <a:t>24th International Symposium on High-Performance Computer Architecture</a:t>
            </a:r>
            <a:r>
              <a:rPr lang="en-US" sz="1800" i="1" dirty="0"/>
              <a:t> (</a:t>
            </a:r>
            <a:r>
              <a:rPr lang="en-US" sz="1800" b="1" i="1" dirty="0"/>
              <a:t>HPCA</a:t>
            </a:r>
            <a:r>
              <a:rPr lang="en-US" sz="1800" i="1" dirty="0"/>
              <a:t>)</a:t>
            </a:r>
            <a:r>
              <a:rPr lang="en-US" sz="1800" dirty="0"/>
              <a:t>, Vienna, Austria, February 2018.</a:t>
            </a:r>
            <a:br>
              <a:rPr lang="en-US" sz="1800" dirty="0"/>
            </a:br>
            <a:r>
              <a:rPr lang="en-US" sz="1800" dirty="0"/>
              <a:t>[</a:t>
            </a:r>
            <a:r>
              <a:rPr lang="en-US" sz="1800" dirty="0">
                <a:hlinkClick r:id="rId4"/>
              </a:rPr>
              <a:t>Lightning Talk Video</a:t>
            </a:r>
            <a:r>
              <a:rPr lang="en-US" sz="1800" dirty="0"/>
              <a:t>]</a:t>
            </a:r>
            <a:br>
              <a:rPr lang="en-US" sz="1800" dirty="0"/>
            </a:br>
            <a:r>
              <a:rPr lang="en-US" sz="1800" dirty="0"/>
              <a:t>[</a:t>
            </a:r>
            <a:r>
              <a:rPr lang="en-US" sz="1800" dirty="0">
                <a:hlinkClick r:id="rId5"/>
              </a:rPr>
              <a:t>Slides (pptx)</a:t>
            </a:r>
            <a:r>
              <a:rPr lang="en-US" sz="1800" dirty="0"/>
              <a:t> </a:t>
            </a:r>
            <a:r>
              <a:rPr lang="en-US" sz="1800" dirty="0">
                <a:hlinkClick r:id="rId6"/>
              </a:rPr>
              <a:t>(pdf)</a:t>
            </a:r>
            <a:r>
              <a:rPr lang="en-US" sz="1800" dirty="0"/>
              <a:t>] [</a:t>
            </a:r>
            <a:r>
              <a:rPr lang="en-US" sz="1800" dirty="0">
                <a:hlinkClick r:id="rId7"/>
              </a:rPr>
              <a:t>Lightning Session Slides (pptx)</a:t>
            </a:r>
            <a:r>
              <a:rPr lang="en-US" sz="1800" dirty="0"/>
              <a:t> </a:t>
            </a:r>
            <a:r>
              <a:rPr lang="en-US" sz="1800" dirty="0">
                <a:hlinkClick r:id="rId8"/>
              </a:rPr>
              <a:t>(pdf)</a:t>
            </a:r>
            <a:r>
              <a:rPr lang="en-US" sz="1800" dirty="0"/>
              <a:t>]</a:t>
            </a:r>
            <a:br>
              <a:rPr lang="en-US" sz="1800" dirty="0"/>
            </a:br>
            <a:r>
              <a:rPr lang="en-US" sz="1800" dirty="0"/>
              <a:t>[</a:t>
            </a:r>
            <a:r>
              <a:rPr lang="en-US" sz="1800" dirty="0">
                <a:hlinkClick r:id="rId9"/>
              </a:rPr>
              <a:t>Full Talk Lecture Video</a:t>
            </a:r>
            <a:r>
              <a:rPr lang="en-US" sz="1800" dirty="0"/>
              <a:t> (28 minutes)]</a:t>
            </a:r>
          </a:p>
          <a:p>
            <a:pPr marL="0" indent="0">
              <a:buNone/>
            </a:pPr>
            <a:endParaRPr lang="en-US" sz="18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752C56-4F8A-824F-A263-2404B5D536A2}"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137</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F20A8ACC-E91F-5740-B3B1-88F1F6120918}"/>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0" y="4224367"/>
            <a:ext cx="9144000" cy="1724913"/>
          </a:xfrm>
          <a:prstGeom prst="rect">
            <a:avLst/>
          </a:prstGeom>
        </p:spPr>
      </p:pic>
    </p:spTree>
    <p:extLst>
      <p:ext uri="{BB962C8B-B14F-4D97-AF65-F5344CB8AC3E}">
        <p14:creationId xmlns:p14="http://schemas.microsoft.com/office/powerpoint/2010/main" val="359882430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95928" cy="884238"/>
          </a:xfrm>
        </p:spPr>
        <p:txBody>
          <a:bodyPr/>
          <a:lstStyle/>
          <a:p>
            <a:r>
              <a:rPr lang="en-US" sz="3900" dirty="0"/>
              <a:t>In-DRAM True Random Number Generation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138</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8" name="Content Placeholder 2"/>
          <p:cNvSpPr>
            <a:spLocks noGrp="1"/>
          </p:cNvSpPr>
          <p:nvPr>
            <p:ph idx="1"/>
          </p:nvPr>
        </p:nvSpPr>
        <p:spPr>
          <a:xfrm>
            <a:off x="228600" y="652239"/>
            <a:ext cx="8915400" cy="5153025"/>
          </a:xfrm>
        </p:spPr>
        <p:txBody>
          <a:bodyPr/>
          <a:lstStyle/>
          <a:p>
            <a:endParaRPr lang="en-US" sz="1800" dirty="0"/>
          </a:p>
          <a:p>
            <a:r>
              <a:rPr lang="en-US" sz="1800" dirty="0" err="1"/>
              <a:t>Jeremie</a:t>
            </a:r>
            <a:r>
              <a:rPr lang="en-US" sz="1800" dirty="0"/>
              <a:t> S. Kim, </a:t>
            </a:r>
            <a:r>
              <a:rPr lang="en-US" sz="1800" dirty="0" err="1"/>
              <a:t>Minesh</a:t>
            </a:r>
            <a:r>
              <a:rPr lang="en-US" sz="1800" dirty="0"/>
              <a:t> Patel, Hasan Hassan, Lois </a:t>
            </a:r>
            <a:r>
              <a:rPr lang="en-US" sz="1800" dirty="0" err="1"/>
              <a:t>Orosa</a:t>
            </a:r>
            <a:r>
              <a:rPr lang="en-US" sz="1800" dirty="0"/>
              <a:t>,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"D-RaNGe: Using Commodity DRAM Devices to Generate True Random Numbers with Low Latency and High Throughput"</a:t>
            </a:r>
            <a:br>
              <a:rPr lang="en-US" sz="1800" dirty="0">
                <a:solidFill>
                  <a:srgbClr val="0432FF"/>
                </a:solidFill>
              </a:rPr>
            </a:br>
            <a:r>
              <a:rPr lang="en-US" sz="1800" i="1" dirty="0"/>
              <a:t>Proceedings of the </a:t>
            </a:r>
            <a:r>
              <a:rPr lang="en-US" sz="1800" i="1" dirty="0">
                <a:hlinkClick r:id="rId3"/>
              </a:rPr>
              <a:t>25th International Symposium on High-Performance Computer Architecture</a:t>
            </a:r>
            <a:r>
              <a:rPr lang="en-US" sz="1800" i="1" dirty="0"/>
              <a:t> (</a:t>
            </a:r>
            <a:r>
              <a:rPr lang="en-US" sz="1800" b="1" i="1" dirty="0"/>
              <a:t>HPCA</a:t>
            </a:r>
            <a:r>
              <a:rPr lang="en-US" sz="1800" i="1" dirty="0"/>
              <a:t>)</a:t>
            </a:r>
            <a:r>
              <a:rPr lang="en-US" sz="1800" dirty="0"/>
              <a:t>, Washington, DC, USA, February 2019.</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Full Talk Video</a:t>
            </a:r>
            <a:r>
              <a:rPr lang="en-US" sz="1800" dirty="0"/>
              <a:t> (21 minutes)]</a:t>
            </a:r>
            <a:br>
              <a:rPr lang="en-US" sz="1800" dirty="0"/>
            </a:br>
            <a:r>
              <a:rPr lang="en-US" sz="1800" dirty="0"/>
              <a:t>[</a:t>
            </a:r>
            <a:r>
              <a:rPr lang="en-US" sz="1800" dirty="0">
                <a:hlinkClick r:id="rId7"/>
              </a:rPr>
              <a:t>Full Talk Lecture Video</a:t>
            </a:r>
            <a:r>
              <a:rPr lang="en-US" sz="1800" dirty="0"/>
              <a:t> (27 minutes)]</a:t>
            </a:r>
            <a:br>
              <a:rPr lang="en-US" sz="1800" dirty="0"/>
            </a:br>
            <a:r>
              <a:rPr lang="en-US" sz="1800" b="1" i="1" dirty="0">
                <a:solidFill>
                  <a:srgbClr val="FF0000"/>
                </a:solidFill>
              </a:rPr>
              <a:t>Top Picks Honorable Mention by IEEE Micro.</a:t>
            </a:r>
            <a:endParaRPr lang="en-US" sz="1800" dirty="0">
              <a:solidFill>
                <a:srgbClr val="FF0000"/>
              </a:solidFill>
            </a:endParaRPr>
          </a:p>
          <a:p>
            <a:pPr marL="0" indent="0">
              <a:buNone/>
            </a:pPr>
            <a:br>
              <a:rPr lang="en-US" sz="1800" dirty="0"/>
            </a:br>
            <a:endParaRPr lang="en-US" sz="1800" dirty="0"/>
          </a:p>
        </p:txBody>
      </p:sp>
      <p:pic>
        <p:nvPicPr>
          <p:cNvPr id="3" name="Picture 2">
            <a:extLst>
              <a:ext uri="{FF2B5EF4-FFF2-40B4-BE49-F238E27FC236}">
                <a16:creationId xmlns:a16="http://schemas.microsoft.com/office/drawing/2014/main" id="{0EA301F4-CBFE-074F-8AB7-6C9F3BE4D6A9}"/>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0" y="3984812"/>
            <a:ext cx="9144000" cy="2180492"/>
          </a:xfrm>
          <a:prstGeom prst="rect">
            <a:avLst/>
          </a:prstGeom>
        </p:spPr>
      </p:pic>
    </p:spTree>
    <p:extLst>
      <p:ext uri="{BB962C8B-B14F-4D97-AF65-F5344CB8AC3E}">
        <p14:creationId xmlns:p14="http://schemas.microsoft.com/office/powerpoint/2010/main" val="554698021"/>
      </p:ext>
    </p:extLst>
  </p:cSld>
  <p:clrMapOvr>
    <a:masterClrMapping/>
  </p:clrMapOvr>
  <p:transition/>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95928" cy="884238"/>
          </a:xfrm>
        </p:spPr>
        <p:txBody>
          <a:bodyPr/>
          <a:lstStyle/>
          <a:p>
            <a:r>
              <a:rPr lang="en-US" sz="3900" dirty="0"/>
              <a:t>In-DRAM True Random Number Generation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139</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8" name="Content Placeholder 2"/>
          <p:cNvSpPr>
            <a:spLocks noGrp="1"/>
          </p:cNvSpPr>
          <p:nvPr>
            <p:ph idx="1"/>
          </p:nvPr>
        </p:nvSpPr>
        <p:spPr>
          <a:xfrm>
            <a:off x="228600" y="652239"/>
            <a:ext cx="8915400" cy="5153025"/>
          </a:xfrm>
        </p:spPr>
        <p:txBody>
          <a:bodyPr/>
          <a:lstStyle/>
          <a:p>
            <a:endParaRPr lang="en-US" sz="1800" dirty="0"/>
          </a:p>
          <a:p>
            <a:r>
              <a:rPr lang="en-US" sz="1700" dirty="0" err="1"/>
              <a:t>Ataberk</a:t>
            </a:r>
            <a:r>
              <a:rPr lang="en-US" sz="1700" dirty="0"/>
              <a:t> </a:t>
            </a:r>
            <a:r>
              <a:rPr lang="en-US" sz="1700" dirty="0" err="1"/>
              <a:t>Olgun</a:t>
            </a:r>
            <a:r>
              <a:rPr lang="en-US" sz="1700" dirty="0"/>
              <a:t>, </a:t>
            </a:r>
            <a:r>
              <a:rPr lang="en-US" sz="1700" dirty="0" err="1"/>
              <a:t>Minesh</a:t>
            </a:r>
            <a:r>
              <a:rPr lang="en-US" sz="1700" dirty="0"/>
              <a:t> Patel, A. </a:t>
            </a:r>
            <a:r>
              <a:rPr lang="en-US" sz="1700" dirty="0" err="1"/>
              <a:t>Giray</a:t>
            </a:r>
            <a:r>
              <a:rPr lang="en-US" sz="1700" dirty="0"/>
              <a:t> </a:t>
            </a:r>
            <a:r>
              <a:rPr lang="en-US" sz="1700" dirty="0" err="1"/>
              <a:t>Yaglikci</a:t>
            </a:r>
            <a:r>
              <a:rPr lang="en-US" sz="1700" dirty="0"/>
              <a:t>, </a:t>
            </a:r>
            <a:r>
              <a:rPr lang="en-US" sz="1700" dirty="0" err="1"/>
              <a:t>Haocong</a:t>
            </a:r>
            <a:r>
              <a:rPr lang="en-US" sz="1700" dirty="0"/>
              <a:t> Luo, </a:t>
            </a:r>
            <a:r>
              <a:rPr lang="en-US" sz="1700" dirty="0" err="1"/>
              <a:t>Jeremie</a:t>
            </a:r>
            <a:r>
              <a:rPr lang="en-US" sz="1700" dirty="0"/>
              <a:t> S. Kim, F. </a:t>
            </a:r>
            <a:r>
              <a:rPr lang="en-US" sz="1700" dirty="0" err="1"/>
              <a:t>Nisa</a:t>
            </a:r>
            <a:r>
              <a:rPr lang="en-US" sz="1700" dirty="0"/>
              <a:t> </a:t>
            </a:r>
            <a:r>
              <a:rPr lang="en-US" sz="1700" dirty="0" err="1"/>
              <a:t>Bostanci</a:t>
            </a:r>
            <a:r>
              <a:rPr lang="en-US" sz="1700" dirty="0"/>
              <a:t>, Nandita Vijaykumar, </a:t>
            </a:r>
            <a:r>
              <a:rPr lang="en-US" sz="1700" dirty="0" err="1"/>
              <a:t>Oguz</a:t>
            </a:r>
            <a:r>
              <a:rPr lang="en-US" sz="1700" dirty="0"/>
              <a:t> </a:t>
            </a:r>
            <a:r>
              <a:rPr lang="en-US" sz="1700" dirty="0" err="1"/>
              <a:t>Ergin</a:t>
            </a:r>
            <a:r>
              <a:rPr lang="en-US" sz="1700" dirty="0"/>
              <a:t>,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"QUAC-TRNG: High-Throughput True Random Number Generation Using Quadruple Row Activation in Commodity DRAM Chips"</a:t>
            </a:r>
            <a:br>
              <a:rPr lang="en-US" sz="1700" dirty="0"/>
            </a:br>
            <a:r>
              <a:rPr lang="en-US" sz="1700" i="1" dirty="0"/>
              <a:t>Proceedings of the </a:t>
            </a:r>
            <a:r>
              <a:rPr lang="en-US" sz="1700" i="1" dirty="0">
                <a:hlinkClick r:id="rId3"/>
              </a:rPr>
              <a:t>48th International Symposium on Computer Architecture</a:t>
            </a:r>
            <a:r>
              <a:rPr lang="en-US" sz="1700" i="1" dirty="0"/>
              <a:t> (</a:t>
            </a:r>
            <a:r>
              <a:rPr lang="en-US" sz="1700" b="1" i="1" dirty="0"/>
              <a:t>ISCA</a:t>
            </a:r>
            <a:r>
              <a:rPr lang="en-US" sz="1700" i="1" dirty="0"/>
              <a:t>)</a:t>
            </a:r>
            <a:r>
              <a:rPr lang="en-US" sz="1700" dirty="0"/>
              <a:t>, Virtual, June 2021.</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a:t>
            </a:r>
            <a:br>
              <a:rPr lang="en-US" sz="1700" dirty="0"/>
            </a:br>
            <a:r>
              <a:rPr lang="en-US" sz="1700" dirty="0"/>
              <a:t>[</a:t>
            </a:r>
            <a:r>
              <a:rPr lang="en-US" sz="1700" dirty="0">
                <a:hlinkClick r:id="rId6"/>
              </a:rPr>
              <a:t>Short Talk Slides (pptx)</a:t>
            </a:r>
            <a:r>
              <a:rPr lang="en-US" sz="1700" dirty="0"/>
              <a:t> </a:t>
            </a:r>
            <a:r>
              <a:rPr lang="en-US" sz="1700" dirty="0">
                <a:hlinkClick r:id="rId7"/>
              </a:rPr>
              <a:t>(pdf)</a:t>
            </a:r>
            <a:r>
              <a:rPr lang="en-US" sz="1700" dirty="0"/>
              <a:t>]</a:t>
            </a:r>
            <a:br>
              <a:rPr lang="en-US" sz="1700" dirty="0"/>
            </a:br>
            <a:r>
              <a:rPr lang="en-US" sz="1700" dirty="0"/>
              <a:t>[</a:t>
            </a:r>
            <a:r>
              <a:rPr lang="en-US" sz="1700" dirty="0">
                <a:hlinkClick r:id="rId8"/>
              </a:rPr>
              <a:t>Talk Video</a:t>
            </a:r>
            <a:r>
              <a:rPr lang="en-US" sz="1700" dirty="0"/>
              <a:t> (25 minutes)]</a:t>
            </a:r>
            <a:br>
              <a:rPr lang="en-US" sz="1700" dirty="0"/>
            </a:br>
            <a:r>
              <a:rPr lang="en-US" sz="1700" dirty="0"/>
              <a:t>[</a:t>
            </a:r>
            <a:r>
              <a:rPr lang="en-US" sz="1700" dirty="0">
                <a:hlinkClick r:id="rId9"/>
              </a:rPr>
              <a:t>SAFARI Live Seminar Video</a:t>
            </a:r>
            <a:r>
              <a:rPr lang="en-US" sz="1700" dirty="0"/>
              <a:t> (1 </a:t>
            </a:r>
            <a:r>
              <a:rPr lang="en-US" sz="1700" dirty="0" err="1"/>
              <a:t>hr</a:t>
            </a:r>
            <a:r>
              <a:rPr lang="en-US" sz="1700" dirty="0"/>
              <a:t> 26 mins)]</a:t>
            </a:r>
          </a:p>
          <a:p>
            <a:pPr marL="0" indent="0">
              <a:buNone/>
            </a:pPr>
            <a:br>
              <a:rPr lang="en-US" sz="1800" dirty="0"/>
            </a:br>
            <a:br>
              <a:rPr lang="en-US" sz="1800" dirty="0"/>
            </a:br>
            <a:endParaRPr lang="en-US" sz="1800" dirty="0"/>
          </a:p>
        </p:txBody>
      </p:sp>
      <p:pic>
        <p:nvPicPr>
          <p:cNvPr id="5" name="Picture 4">
            <a:extLst>
              <a:ext uri="{FF2B5EF4-FFF2-40B4-BE49-F238E27FC236}">
                <a16:creationId xmlns:a16="http://schemas.microsoft.com/office/drawing/2014/main" id="{C346B698-045C-9044-B1A7-4FFDCCB4C3C3}"/>
              </a:ext>
            </a:extLst>
          </p:cNvPr>
          <p:cNvPicPr>
            <a:picLocks noChangeAspect="1"/>
          </p:cNvPicPr>
          <p:nvPr/>
        </p:nvPicPr>
        <p:blipFill>
          <a:blip r:embed="rId10"/>
          <a:stretch>
            <a:fillRect/>
          </a:stretch>
        </p:blipFill>
        <p:spPr>
          <a:xfrm>
            <a:off x="0" y="4221088"/>
            <a:ext cx="9144000" cy="1726954"/>
          </a:xfrm>
          <a:prstGeom prst="rect">
            <a:avLst/>
          </a:prstGeom>
        </p:spPr>
      </p:pic>
    </p:spTree>
    <p:extLst>
      <p:ext uri="{BB962C8B-B14F-4D97-AF65-F5344CB8AC3E}">
        <p14:creationId xmlns:p14="http://schemas.microsoft.com/office/powerpoint/2010/main" val="2845282171"/>
      </p:ext>
    </p:extLst>
  </p:cSld>
  <p:clrMapOvr>
    <a:masterClrMapping/>
  </p:clrMapOvr>
  <p:transition/>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95928" cy="884238"/>
          </a:xfrm>
        </p:spPr>
        <p:txBody>
          <a:bodyPr/>
          <a:lstStyle/>
          <a:p>
            <a:r>
              <a:rPr lang="en-US" sz="3900" dirty="0"/>
              <a:t>In-DRAM True Random Number Generation</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169019-BB41-6245-A1FF-2891AF14670E}"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140</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8" name="Content Placeholder 2"/>
          <p:cNvSpPr>
            <a:spLocks noGrp="1"/>
          </p:cNvSpPr>
          <p:nvPr>
            <p:ph idx="1"/>
          </p:nvPr>
        </p:nvSpPr>
        <p:spPr>
          <a:xfrm>
            <a:off x="228600" y="652239"/>
            <a:ext cx="8915400" cy="5153025"/>
          </a:xfrm>
        </p:spPr>
        <p:txBody>
          <a:bodyPr/>
          <a:lstStyle/>
          <a:p>
            <a:endParaRPr lang="en-US" sz="1700" dirty="0"/>
          </a:p>
          <a:p>
            <a:r>
              <a:rPr lang="en-US" sz="1700" dirty="0"/>
              <a:t>F. </a:t>
            </a:r>
            <a:r>
              <a:rPr lang="en-US" sz="1700" dirty="0" err="1"/>
              <a:t>Nisa</a:t>
            </a:r>
            <a:r>
              <a:rPr lang="en-US" sz="1700" dirty="0"/>
              <a:t> </a:t>
            </a:r>
            <a:r>
              <a:rPr lang="en-US" sz="1700" dirty="0" err="1"/>
              <a:t>Bostanci</a:t>
            </a:r>
            <a:r>
              <a:rPr lang="en-US" sz="1700" dirty="0"/>
              <a:t>, </a:t>
            </a:r>
            <a:r>
              <a:rPr lang="en-US" sz="1700" dirty="0" err="1"/>
              <a:t>Ataberk</a:t>
            </a:r>
            <a:r>
              <a:rPr lang="en-US" sz="1700" dirty="0"/>
              <a:t> </a:t>
            </a:r>
            <a:r>
              <a:rPr lang="en-US" sz="1700" dirty="0" err="1"/>
              <a:t>Olgun</a:t>
            </a:r>
            <a:r>
              <a:rPr lang="en-US" sz="1700" dirty="0"/>
              <a:t>, Lois </a:t>
            </a:r>
            <a:r>
              <a:rPr lang="en-US" sz="1700" dirty="0" err="1"/>
              <a:t>Orosa</a:t>
            </a:r>
            <a:r>
              <a:rPr lang="en-US" sz="1700" dirty="0"/>
              <a:t>, A. </a:t>
            </a:r>
            <a:r>
              <a:rPr lang="en-US" sz="1700" dirty="0" err="1"/>
              <a:t>Giray</a:t>
            </a:r>
            <a:r>
              <a:rPr lang="en-US" sz="1700" dirty="0"/>
              <a:t> </a:t>
            </a:r>
            <a:r>
              <a:rPr lang="en-US" sz="1700" dirty="0" err="1"/>
              <a:t>Yaglikci</a:t>
            </a:r>
            <a:r>
              <a:rPr lang="en-US" sz="1700" dirty="0"/>
              <a:t>, </a:t>
            </a:r>
            <a:r>
              <a:rPr lang="en-US" sz="1700" dirty="0" err="1"/>
              <a:t>Jeremie</a:t>
            </a:r>
            <a:r>
              <a:rPr lang="en-US" sz="1700" dirty="0"/>
              <a:t> S. Kim, Hasan Hassan, </a:t>
            </a:r>
            <a:r>
              <a:rPr lang="en-US" sz="1700" dirty="0" err="1"/>
              <a:t>Oguz</a:t>
            </a:r>
            <a:r>
              <a:rPr lang="en-US" sz="1700" dirty="0"/>
              <a:t> </a:t>
            </a:r>
            <a:r>
              <a:rPr lang="en-US" sz="1700" dirty="0" err="1"/>
              <a:t>Ergin</a:t>
            </a:r>
            <a:r>
              <a:rPr lang="en-US" sz="1700" dirty="0"/>
              <a:t>,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"DR-STRaNGe: End-to-End System Design for DRAM-based True Random Number Generators"</a:t>
            </a:r>
            <a:br>
              <a:rPr lang="en-US" sz="1700" dirty="0">
                <a:solidFill>
                  <a:srgbClr val="0000FF"/>
                </a:solidFill>
              </a:rPr>
            </a:br>
            <a:r>
              <a:rPr lang="en-US" sz="1700" i="1" dirty="0"/>
              <a:t>Proceedings of the </a:t>
            </a:r>
            <a:r>
              <a:rPr lang="en-US" sz="1700" i="1" dirty="0">
                <a:hlinkClick r:id="rId3"/>
              </a:rPr>
              <a:t>28th International Symposium on High-Performance Computer Architecture</a:t>
            </a:r>
            <a:r>
              <a:rPr lang="en-US" sz="1700" i="1" dirty="0"/>
              <a:t> (</a:t>
            </a:r>
            <a:r>
              <a:rPr lang="en-US" sz="1700" b="1" i="1" dirty="0"/>
              <a:t>HPCA</a:t>
            </a:r>
            <a:r>
              <a:rPr lang="en-US" sz="1700" i="1" dirty="0"/>
              <a:t>)</a:t>
            </a:r>
            <a:r>
              <a:rPr lang="en-US" sz="1700" dirty="0"/>
              <a:t>, Virtual, April 2022.</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a:t>
            </a:r>
            <a:br>
              <a:rPr lang="en-US" sz="1700" dirty="0"/>
            </a:br>
            <a:r>
              <a:rPr lang="en-US" sz="1700" dirty="0"/>
              <a:t>[</a:t>
            </a:r>
            <a:r>
              <a:rPr lang="en-US" sz="1700" dirty="0">
                <a:hlinkClick r:id="rId6"/>
              </a:rPr>
              <a:t>Short Talk Slides (pptx)</a:t>
            </a:r>
            <a:r>
              <a:rPr lang="en-US" sz="1700" dirty="0"/>
              <a:t> </a:t>
            </a:r>
            <a:r>
              <a:rPr lang="en-US" sz="1700" dirty="0">
                <a:hlinkClick r:id="rId7"/>
              </a:rPr>
              <a:t>(pdf)</a:t>
            </a:r>
            <a:r>
              <a:rPr lang="en-US" sz="1700" dirty="0"/>
              <a:t>]</a:t>
            </a:r>
          </a:p>
          <a:p>
            <a:pPr marL="0" indent="0">
              <a:buNone/>
            </a:pPr>
            <a:br>
              <a:rPr lang="en-US" sz="1700" dirty="0"/>
            </a:br>
            <a:br>
              <a:rPr lang="en-US" sz="1700" dirty="0"/>
            </a:br>
            <a:endParaRPr lang="en-US" sz="1700" dirty="0"/>
          </a:p>
        </p:txBody>
      </p:sp>
      <p:pic>
        <p:nvPicPr>
          <p:cNvPr id="3" name="Picture 2">
            <a:extLst>
              <a:ext uri="{FF2B5EF4-FFF2-40B4-BE49-F238E27FC236}">
                <a16:creationId xmlns:a16="http://schemas.microsoft.com/office/drawing/2014/main" id="{F6CE8127-50F1-6E46-970D-5C4BAC456EE8}"/>
              </a:ext>
            </a:extLst>
          </p:cNvPr>
          <p:cNvPicPr>
            <a:picLocks noChangeAspect="1"/>
          </p:cNvPicPr>
          <p:nvPr/>
        </p:nvPicPr>
        <p:blipFill>
          <a:blip r:embed="rId8"/>
          <a:stretch>
            <a:fillRect/>
          </a:stretch>
        </p:blipFill>
        <p:spPr>
          <a:xfrm>
            <a:off x="0" y="3717032"/>
            <a:ext cx="9144000" cy="2399168"/>
          </a:xfrm>
          <a:prstGeom prst="rect">
            <a:avLst/>
          </a:prstGeom>
        </p:spPr>
      </p:pic>
      <p:sp>
        <p:nvSpPr>
          <p:cNvPr id="6" name="TextBox 5">
            <a:extLst>
              <a:ext uri="{FF2B5EF4-FFF2-40B4-BE49-F238E27FC236}">
                <a16:creationId xmlns:a16="http://schemas.microsoft.com/office/drawing/2014/main" id="{E1372BCE-C8A6-2D4D-B9A1-E34D95C97AFB}"/>
              </a:ext>
            </a:extLst>
          </p:cNvPr>
          <p:cNvSpPr txBox="1"/>
          <p:nvPr/>
        </p:nvSpPr>
        <p:spPr>
          <a:xfrm>
            <a:off x="1779861" y="6438543"/>
            <a:ext cx="516840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https://arxiv.org/pdf/2201.01385.pdf</a:t>
            </a:r>
            <a:endParaRPr kumimoji="0" lang="en-US" sz="20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3325062805"/>
      </p:ext>
    </p:extLst>
  </p:cSld>
  <p:clrMapOvr>
    <a:masterClrMapping/>
  </p:clrMapOvr>
  <p:transition/>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8166A-FFB6-62B0-4928-D229F7E3EBB5}"/>
              </a:ext>
            </a:extLst>
          </p:cNvPr>
          <p:cNvSpPr>
            <a:spLocks noGrp="1"/>
          </p:cNvSpPr>
          <p:nvPr>
            <p:ph type="title"/>
          </p:nvPr>
        </p:nvSpPr>
        <p:spPr/>
        <p:txBody>
          <a:bodyPr/>
          <a:lstStyle/>
          <a:p>
            <a:r>
              <a:rPr lang="en-US" dirty="0"/>
              <a:t>In-Flash Bulk Bitwise Execution</a:t>
            </a:r>
          </a:p>
        </p:txBody>
      </p:sp>
      <p:sp>
        <p:nvSpPr>
          <p:cNvPr id="3" name="Content Placeholder 2">
            <a:extLst>
              <a:ext uri="{FF2B5EF4-FFF2-40B4-BE49-F238E27FC236}">
                <a16:creationId xmlns:a16="http://schemas.microsoft.com/office/drawing/2014/main" id="{5AA6DC65-58D9-77EA-5D80-02DB597A0CC1}"/>
              </a:ext>
            </a:extLst>
          </p:cNvPr>
          <p:cNvSpPr>
            <a:spLocks noGrp="1"/>
          </p:cNvSpPr>
          <p:nvPr>
            <p:ph idx="1"/>
          </p:nvPr>
        </p:nvSpPr>
        <p:spPr/>
        <p:txBody>
          <a:bodyPr/>
          <a:lstStyle/>
          <a:p>
            <a:r>
              <a:rPr lang="en-US" dirty="0">
                <a:solidFill>
                  <a:srgbClr val="0432FF"/>
                </a:solidFill>
              </a:rPr>
              <a:t>Appears at MICRO 2022</a:t>
            </a:r>
          </a:p>
        </p:txBody>
      </p:sp>
      <p:sp>
        <p:nvSpPr>
          <p:cNvPr id="4" name="Slide Number Placeholder 3">
            <a:extLst>
              <a:ext uri="{FF2B5EF4-FFF2-40B4-BE49-F238E27FC236}">
                <a16:creationId xmlns:a16="http://schemas.microsoft.com/office/drawing/2014/main" id="{57D0709F-745A-D34B-B5DD-A81248C7CF95}"/>
              </a:ext>
            </a:extLst>
          </p:cNvPr>
          <p:cNvSpPr>
            <a:spLocks noGrp="1"/>
          </p:cNvSpPr>
          <p:nvPr>
            <p:ph type="sldNum" sz="quarter" idx="11"/>
          </p:nvPr>
        </p:nvSpPr>
        <p:spPr/>
        <p:txBody>
          <a:bodyPr/>
          <a:lstStyle/>
          <a:p>
            <a:pPr>
              <a:defRPr/>
            </a:pPr>
            <a:fld id="{7292004D-7284-C244-B275-AB956C66515A}" type="slidenum">
              <a:rPr lang="en-US" smtClean="0">
                <a:solidFill>
                  <a:srgbClr val="000000"/>
                </a:solidFill>
              </a:rPr>
              <a:pPr>
                <a:defRPr/>
              </a:pPr>
              <a:t>141</a:t>
            </a:fld>
            <a:endParaRPr lang="en-US">
              <a:solidFill>
                <a:srgbClr val="000000"/>
              </a:solidFill>
            </a:endParaRPr>
          </a:p>
        </p:txBody>
      </p:sp>
      <p:pic>
        <p:nvPicPr>
          <p:cNvPr id="5" name="Picture 4">
            <a:extLst>
              <a:ext uri="{FF2B5EF4-FFF2-40B4-BE49-F238E27FC236}">
                <a16:creationId xmlns:a16="http://schemas.microsoft.com/office/drawing/2014/main" id="{D789F804-7B94-836C-56F5-8D0AAB1955A2}"/>
              </a:ext>
            </a:extLst>
          </p:cNvPr>
          <p:cNvPicPr>
            <a:picLocks noChangeAspect="1"/>
          </p:cNvPicPr>
          <p:nvPr/>
        </p:nvPicPr>
        <p:blipFill>
          <a:blip r:embed="rId2"/>
          <a:stretch>
            <a:fillRect/>
          </a:stretch>
        </p:blipFill>
        <p:spPr>
          <a:xfrm>
            <a:off x="28004" y="2780928"/>
            <a:ext cx="9080500" cy="2260325"/>
          </a:xfrm>
          <a:prstGeom prst="rect">
            <a:avLst/>
          </a:prstGeom>
        </p:spPr>
      </p:pic>
      <p:sp>
        <p:nvSpPr>
          <p:cNvPr id="6" name="TextBox 5">
            <a:extLst>
              <a:ext uri="{FF2B5EF4-FFF2-40B4-BE49-F238E27FC236}">
                <a16:creationId xmlns:a16="http://schemas.microsoft.com/office/drawing/2014/main" id="{CA38D597-0C40-6DA3-42C8-096F85D779A3}"/>
              </a:ext>
            </a:extLst>
          </p:cNvPr>
          <p:cNvSpPr txBox="1"/>
          <p:nvPr/>
        </p:nvSpPr>
        <p:spPr>
          <a:xfrm>
            <a:off x="1779861" y="6438543"/>
            <a:ext cx="524374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https://arxiv.org/pdf/2209.05566.pdf</a:t>
            </a:r>
            <a:r>
              <a:rPr kumimoji="0" lang="en-US" sz="20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3913872293"/>
      </p:ext>
    </p:extLst>
  </p:cSld>
  <p:clrMapOvr>
    <a:masterClrMapping/>
  </p:clrMapOvr>
  <p:transition/>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5EDAC-13D7-7C42-A02F-3B3F2CF4A126}"/>
              </a:ext>
            </a:extLst>
          </p:cNvPr>
          <p:cNvSpPr>
            <a:spLocks noGrp="1"/>
          </p:cNvSpPr>
          <p:nvPr>
            <p:ph type="title"/>
          </p:nvPr>
        </p:nvSpPr>
        <p:spPr>
          <a:xfrm>
            <a:off x="228600" y="152400"/>
            <a:ext cx="8915400" cy="1066800"/>
          </a:xfrm>
        </p:spPr>
        <p:txBody>
          <a:bodyPr/>
          <a:lstStyle/>
          <a:p>
            <a:r>
              <a:rPr lang="en-US" sz="3800" dirty="0"/>
              <a:t>Pinatubo: RowClone and Bitwise Ops in PCM</a:t>
            </a:r>
          </a:p>
        </p:txBody>
      </p:sp>
      <p:sp>
        <p:nvSpPr>
          <p:cNvPr id="3" name="Content Placeholder 2">
            <a:extLst>
              <a:ext uri="{FF2B5EF4-FFF2-40B4-BE49-F238E27FC236}">
                <a16:creationId xmlns:a16="http://schemas.microsoft.com/office/drawing/2014/main" id="{18D34E14-8BC1-B241-8615-904193121A72}"/>
              </a:ext>
            </a:extLst>
          </p:cNvPr>
          <p:cNvSpPr>
            <a:spLocks noGrp="1"/>
          </p:cNvSpPr>
          <p:nvPr>
            <p:ph idx="1"/>
          </p:nvPr>
        </p:nvSpPr>
        <p:spPr/>
        <p:txBody>
          <a:bodyPr/>
          <a:lstStyle/>
          <a:p>
            <a:endParaRPr lang="en-US" dirty="0"/>
          </a:p>
        </p:txBody>
      </p:sp>
      <p:sp>
        <p:nvSpPr>
          <p:cNvPr id="4" name="Slide Number Placeholder 3">
            <a:extLst>
              <a:ext uri="{FF2B5EF4-FFF2-40B4-BE49-F238E27FC236}">
                <a16:creationId xmlns:a16="http://schemas.microsoft.com/office/drawing/2014/main" id="{B493DC83-9774-E64A-AD3E-B41DC92FF4BF}"/>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142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56861CCF-B625-514B-BA14-C39CE0147261}"/>
              </a:ext>
            </a:extLst>
          </p:cNvPr>
          <p:cNvPicPr>
            <a:picLocks noChangeAspect="1"/>
          </p:cNvPicPr>
          <p:nvPr/>
        </p:nvPicPr>
        <p:blipFill>
          <a:blip r:embed="rId2"/>
          <a:stretch>
            <a:fillRect/>
          </a:stretch>
        </p:blipFill>
        <p:spPr>
          <a:xfrm>
            <a:off x="317500" y="2279650"/>
            <a:ext cx="8509000" cy="2298700"/>
          </a:xfrm>
          <a:prstGeom prst="rect">
            <a:avLst/>
          </a:prstGeom>
        </p:spPr>
      </p:pic>
      <p:sp>
        <p:nvSpPr>
          <p:cNvPr id="6" name="TextBox 5">
            <a:extLst>
              <a:ext uri="{FF2B5EF4-FFF2-40B4-BE49-F238E27FC236}">
                <a16:creationId xmlns:a16="http://schemas.microsoft.com/office/drawing/2014/main" id="{899872E1-1869-F847-B999-C5D5CD7A1EF8}"/>
              </a:ext>
            </a:extLst>
          </p:cNvPr>
          <p:cNvSpPr txBox="1"/>
          <p:nvPr/>
        </p:nvSpPr>
        <p:spPr>
          <a:xfrm>
            <a:off x="1583527" y="6437671"/>
            <a:ext cx="6205545"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https://cseweb.ucsd.edu/~jzhao/files/Pinatubo-dac2016.pdf</a:t>
            </a: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4429519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ADB5D-8E51-DE49-BF67-76B367638925}"/>
              </a:ext>
            </a:extLst>
          </p:cNvPr>
          <p:cNvSpPr>
            <a:spLocks noGrp="1"/>
          </p:cNvSpPr>
          <p:nvPr>
            <p:ph type="title"/>
          </p:nvPr>
        </p:nvSpPr>
        <p:spPr>
          <a:xfrm>
            <a:off x="228600" y="152400"/>
            <a:ext cx="8915400" cy="1066800"/>
          </a:xfrm>
        </p:spPr>
        <p:txBody>
          <a:bodyPr/>
          <a:lstStyle/>
          <a:p>
            <a:r>
              <a:rPr lang="en-US" sz="3800" dirty="0"/>
              <a:t>Pinatubo: RowClone and Bitwise Ops in PCM</a:t>
            </a:r>
          </a:p>
        </p:txBody>
      </p:sp>
      <p:sp>
        <p:nvSpPr>
          <p:cNvPr id="3" name="Content Placeholder 2">
            <a:extLst>
              <a:ext uri="{FF2B5EF4-FFF2-40B4-BE49-F238E27FC236}">
                <a16:creationId xmlns:a16="http://schemas.microsoft.com/office/drawing/2014/main" id="{25124316-2830-484F-BB65-053ECB5D473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4B1998BC-50E3-A146-8B25-8F1D0C5A861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143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pic>
        <p:nvPicPr>
          <p:cNvPr id="5" name="Picture 4">
            <a:extLst>
              <a:ext uri="{FF2B5EF4-FFF2-40B4-BE49-F238E27FC236}">
                <a16:creationId xmlns:a16="http://schemas.microsoft.com/office/drawing/2014/main" id="{FCAC06A0-367A-9249-B9DA-8CE5B70A7F3C}"/>
              </a:ext>
            </a:extLst>
          </p:cNvPr>
          <p:cNvPicPr>
            <a:picLocks noChangeAspect="1"/>
          </p:cNvPicPr>
          <p:nvPr/>
        </p:nvPicPr>
        <p:blipFill>
          <a:blip r:embed="rId2"/>
          <a:stretch>
            <a:fillRect/>
          </a:stretch>
        </p:blipFill>
        <p:spPr>
          <a:xfrm>
            <a:off x="1416050" y="1371600"/>
            <a:ext cx="6235700" cy="4648200"/>
          </a:xfrm>
          <a:prstGeom prst="rect">
            <a:avLst/>
          </a:prstGeom>
        </p:spPr>
      </p:pic>
      <p:sp>
        <p:nvSpPr>
          <p:cNvPr id="7" name="TextBox 6">
            <a:extLst>
              <a:ext uri="{FF2B5EF4-FFF2-40B4-BE49-F238E27FC236}">
                <a16:creationId xmlns:a16="http://schemas.microsoft.com/office/drawing/2014/main" id="{E558D438-FA01-7D4D-A047-88371973D689}"/>
              </a:ext>
            </a:extLst>
          </p:cNvPr>
          <p:cNvSpPr txBox="1"/>
          <p:nvPr/>
        </p:nvSpPr>
        <p:spPr>
          <a:xfrm>
            <a:off x="1583527" y="6437671"/>
            <a:ext cx="6205545"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https://cseweb.ucsd.edu/~jzhao/files/Pinatubo-dac2016.pdf</a:t>
            </a: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474625895"/>
      </p:ext>
    </p:extLst>
  </p:cSld>
  <p:clrMapOvr>
    <a:masterClrMapping/>
  </p:clrMapOvr>
  <p:transition/>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In-Memory Crossbar Array Operations</a:t>
            </a:r>
          </a:p>
        </p:txBody>
      </p:sp>
      <p:sp>
        <p:nvSpPr>
          <p:cNvPr id="3" name="Content Placeholder 2"/>
          <p:cNvSpPr>
            <a:spLocks noGrp="1"/>
          </p:cNvSpPr>
          <p:nvPr>
            <p:ph idx="1"/>
          </p:nvPr>
        </p:nvSpPr>
        <p:spPr>
          <a:xfrm>
            <a:off x="228600" y="997527"/>
            <a:ext cx="8807896" cy="5193723"/>
          </a:xfrm>
        </p:spPr>
        <p:txBody>
          <a:bodyPr/>
          <a:lstStyle/>
          <a:p>
            <a:r>
              <a:rPr lang="en-US" dirty="0">
                <a:solidFill>
                  <a:srgbClr val="0000FF"/>
                </a:solidFill>
              </a:rPr>
              <a:t>Some emerging NVM technologies have crossbar array structure</a:t>
            </a:r>
            <a:endParaRPr lang="en-US" dirty="0"/>
          </a:p>
          <a:p>
            <a:pPr lvl="1"/>
            <a:r>
              <a:rPr lang="en-US" dirty="0"/>
              <a:t>Memristors, resistive RAM, phase change </a:t>
            </a:r>
            <a:r>
              <a:rPr lang="en-US" dirty="0" err="1"/>
              <a:t>mem</a:t>
            </a:r>
            <a:r>
              <a:rPr lang="en-US" dirty="0"/>
              <a:t>, STT-MRAM, </a:t>
            </a:r>
            <a:r>
              <a:rPr lang="is-IS" dirty="0"/>
              <a:t>…</a:t>
            </a:r>
            <a:endParaRPr lang="en-US" dirty="0"/>
          </a:p>
          <a:p>
            <a:pPr lvl="1"/>
            <a:endParaRPr lang="en-US" dirty="0">
              <a:solidFill>
                <a:srgbClr val="FF0000"/>
              </a:solidFill>
            </a:endParaRPr>
          </a:p>
          <a:p>
            <a:r>
              <a:rPr lang="en-US" dirty="0">
                <a:solidFill>
                  <a:srgbClr val="0432FF"/>
                </a:solidFill>
              </a:rPr>
              <a:t>Crossbar arrays can be used to perform dot product operations using “analog computation capability”</a:t>
            </a:r>
          </a:p>
          <a:p>
            <a:pPr lvl="1"/>
            <a:r>
              <a:rPr lang="en-US" dirty="0"/>
              <a:t>Can operate on multiple pieces of data </a:t>
            </a:r>
            <a:r>
              <a:rPr lang="en-US" dirty="0">
                <a:solidFill>
                  <a:srgbClr val="FF0000"/>
                </a:solidFill>
              </a:rPr>
              <a:t>using </a:t>
            </a:r>
            <a:r>
              <a:rPr lang="en-US" dirty="0" err="1">
                <a:solidFill>
                  <a:srgbClr val="FF0000"/>
                </a:solidFill>
              </a:rPr>
              <a:t>Kirchoff’s</a:t>
            </a:r>
            <a:r>
              <a:rPr lang="en-US" dirty="0">
                <a:solidFill>
                  <a:srgbClr val="FF0000"/>
                </a:solidFill>
              </a:rPr>
              <a:t> laws</a:t>
            </a:r>
          </a:p>
          <a:p>
            <a:pPr lvl="2"/>
            <a:r>
              <a:rPr lang="en-US" dirty="0" err="1">
                <a:solidFill>
                  <a:srgbClr val="FF0000"/>
                </a:solidFill>
              </a:rPr>
              <a:t>Bitline</a:t>
            </a:r>
            <a:r>
              <a:rPr lang="en-US" dirty="0">
                <a:solidFill>
                  <a:srgbClr val="FF0000"/>
                </a:solidFill>
              </a:rPr>
              <a:t> current is a sum of products of </a:t>
            </a:r>
            <a:r>
              <a:rPr lang="en-US" dirty="0" err="1">
                <a:solidFill>
                  <a:srgbClr val="FF0000"/>
                </a:solidFill>
              </a:rPr>
              <a:t>wordline</a:t>
            </a:r>
            <a:r>
              <a:rPr lang="en-US" dirty="0">
                <a:solidFill>
                  <a:srgbClr val="FF0000"/>
                </a:solidFill>
              </a:rPr>
              <a:t> V x (1 / cell R)</a:t>
            </a:r>
          </a:p>
          <a:p>
            <a:pPr lvl="1"/>
            <a:r>
              <a:rPr lang="en-US" dirty="0"/>
              <a:t>Computation is in analog domain inside the crossbar array</a:t>
            </a:r>
          </a:p>
          <a:p>
            <a:pPr lvl="1"/>
            <a:endParaRPr lang="en-US" dirty="0"/>
          </a:p>
          <a:p>
            <a:r>
              <a:rPr lang="en-US" dirty="0">
                <a:solidFill>
                  <a:srgbClr val="0432FF"/>
                </a:solidFill>
              </a:rPr>
              <a:t>Need peripheral circuitry for D</a:t>
            </a:r>
            <a:r>
              <a:rPr lang="en-US" dirty="0">
                <a:solidFill>
                  <a:srgbClr val="0432FF"/>
                </a:solidFill>
                <a:sym typeface="Wingdings" pitchFamily="2" charset="2"/>
              </a:rPr>
              <a:t></a:t>
            </a:r>
            <a:r>
              <a:rPr lang="en-US" dirty="0">
                <a:solidFill>
                  <a:srgbClr val="0432FF"/>
                </a:solidFill>
              </a:rPr>
              <a:t>A and A</a:t>
            </a:r>
            <a:r>
              <a:rPr lang="en-US" dirty="0">
                <a:solidFill>
                  <a:srgbClr val="0432FF"/>
                </a:solidFill>
                <a:sym typeface="Wingdings" pitchFamily="2" charset="2"/>
              </a:rPr>
              <a:t></a:t>
            </a:r>
            <a:r>
              <a:rPr lang="en-US" dirty="0">
                <a:solidFill>
                  <a:srgbClr val="0432FF"/>
                </a:solidFill>
              </a:rPr>
              <a:t>D conversion of inputs and outputs</a:t>
            </a:r>
          </a:p>
          <a:p>
            <a:endParaRPr lang="en-US" dirty="0">
              <a:solidFill>
                <a:srgbClr val="0432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144</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Tree>
    <p:extLst>
      <p:ext uri="{BB962C8B-B14F-4D97-AF65-F5344CB8AC3E}">
        <p14:creationId xmlns:p14="http://schemas.microsoft.com/office/powerpoint/2010/main" val="2041862447"/>
      </p:ext>
    </p:extLst>
  </p:cSld>
  <p:clrMapOvr>
    <a:masterClrMapping/>
  </p:clrMapOvr>
  <p:transition/>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A6F65-BE06-1044-BE5A-1B92DB8E3773}"/>
              </a:ext>
            </a:extLst>
          </p:cNvPr>
          <p:cNvSpPr>
            <a:spLocks noGrp="1"/>
          </p:cNvSpPr>
          <p:nvPr>
            <p:ph type="title"/>
          </p:nvPr>
        </p:nvSpPr>
        <p:spPr/>
        <p:txBody>
          <a:bodyPr/>
          <a:lstStyle/>
          <a:p>
            <a:r>
              <a:rPr kumimoji="1" lang="en-US" altLang="zh-CN" dirty="0"/>
              <a:t>Aside: In-Memory Crossbar Computation</a:t>
            </a:r>
            <a:endParaRPr lang="en-US" dirty="0"/>
          </a:p>
        </p:txBody>
      </p:sp>
      <p:sp>
        <p:nvSpPr>
          <p:cNvPr id="3" name="Content Placeholder 2">
            <a:extLst>
              <a:ext uri="{FF2B5EF4-FFF2-40B4-BE49-F238E27FC236}">
                <a16:creationId xmlns:a16="http://schemas.microsoft.com/office/drawing/2014/main" id="{09935668-E7C4-0548-832A-CD81E1B23F0C}"/>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61E3A805-0324-414A-BB66-648A37998F60}"/>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145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pic>
        <p:nvPicPr>
          <p:cNvPr id="5" name="Picture 4">
            <a:extLst>
              <a:ext uri="{FF2B5EF4-FFF2-40B4-BE49-F238E27FC236}">
                <a16:creationId xmlns:a16="http://schemas.microsoft.com/office/drawing/2014/main" id="{E5ABF115-D8A1-8847-91A0-EF451FA6F821}"/>
              </a:ext>
            </a:extLst>
          </p:cNvPr>
          <p:cNvPicPr>
            <a:picLocks noChangeAspect="1"/>
          </p:cNvPicPr>
          <p:nvPr/>
        </p:nvPicPr>
        <p:blipFill>
          <a:blip r:embed="rId3"/>
          <a:stretch>
            <a:fillRect/>
          </a:stretch>
        </p:blipFill>
        <p:spPr>
          <a:xfrm>
            <a:off x="647700" y="1176338"/>
            <a:ext cx="7772400" cy="5067300"/>
          </a:xfrm>
          <a:prstGeom prst="rect">
            <a:avLst/>
          </a:prstGeom>
        </p:spPr>
      </p:pic>
      <p:sp>
        <p:nvSpPr>
          <p:cNvPr id="6" name="TextBox 5">
            <a:extLst>
              <a:ext uri="{FF2B5EF4-FFF2-40B4-BE49-F238E27FC236}">
                <a16:creationId xmlns:a16="http://schemas.microsoft.com/office/drawing/2014/main" id="{CADCE9C7-9298-FE40-854C-0DB9A60FE840}"/>
              </a:ext>
            </a:extLst>
          </p:cNvPr>
          <p:cNvSpPr txBox="1"/>
          <p:nvPr/>
        </p:nvSpPr>
        <p:spPr>
          <a:xfrm>
            <a:off x="2362200" y="6396038"/>
            <a:ext cx="4818691" cy="492443"/>
          </a:xfrm>
          <a:prstGeom prst="rect">
            <a:avLst/>
          </a:prstGeom>
          <a:noFill/>
        </p:spPr>
        <p:txBody>
          <a:bodyPr wrap="non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300" b="0" i="0" u="none" strike="noStrike" kern="1200" cap="none" spc="0" normalizeH="0" baseline="0" noProof="0" dirty="0" err="1">
                <a:ln>
                  <a:noFill/>
                </a:ln>
                <a:solidFill>
                  <a:srgbClr val="000000"/>
                </a:solidFill>
                <a:effectLst/>
                <a:uLnTx/>
                <a:uFillTx/>
                <a:latin typeface="Arial" charset="0"/>
                <a:ea typeface="ＭＳ Ｐゴシック" charset="-128"/>
                <a:cs typeface="+mn-cs"/>
              </a:rPr>
              <a:t>Shafiee</a:t>
            </a:r>
            <a:r>
              <a:rPr kumimoji="0" lang="en-US" sz="1300" b="0" i="0" u="none" strike="noStrike" kern="1200" cap="none" spc="0" normalizeH="0" baseline="0" noProof="0" dirty="0">
                <a:ln>
                  <a:noFill/>
                </a:ln>
                <a:solidFill>
                  <a:srgbClr val="000000"/>
                </a:solidFill>
                <a:effectLst/>
                <a:uLnTx/>
                <a:uFillTx/>
                <a:latin typeface="Arial" charset="0"/>
                <a:ea typeface="ＭＳ Ｐゴシック" charset="-128"/>
                <a:cs typeface="+mn-cs"/>
              </a:rPr>
              <a:t>+, “</a:t>
            </a:r>
            <a:r>
              <a:rPr kumimoji="0" lang="en-US" sz="1300" b="0" i="0" u="none" strike="noStrike" kern="1200" cap="none" spc="0" normalizeH="0" baseline="0" noProof="0" dirty="0">
                <a:ln>
                  <a:noFill/>
                </a:ln>
                <a:solidFill>
                  <a:srgbClr val="0432FF"/>
                </a:solidFill>
                <a:effectLst/>
                <a:uLnTx/>
                <a:uFillTx/>
                <a:latin typeface="Arial" charset="0"/>
                <a:ea typeface="ＭＳ Ｐゴシック" charset="-128"/>
                <a:cs typeface="+mn-cs"/>
              </a:rPr>
              <a:t>ISAAC: A Convolutional Neural Network Accelerator</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300" b="0" i="0" u="none" strike="noStrike" kern="1200" cap="none" spc="0" normalizeH="0" baseline="0" noProof="0" dirty="0">
                <a:ln>
                  <a:noFill/>
                </a:ln>
                <a:solidFill>
                  <a:srgbClr val="0432FF"/>
                </a:solidFill>
                <a:effectLst/>
                <a:uLnTx/>
                <a:uFillTx/>
                <a:latin typeface="Arial" charset="0"/>
                <a:ea typeface="ＭＳ Ｐゴシック" charset="-128"/>
                <a:cs typeface="+mn-cs"/>
              </a:rPr>
              <a:t>with In-Situ Analog Arithmetic in Crossbars</a:t>
            </a:r>
            <a:r>
              <a:rPr kumimoji="0" lang="en-US" sz="1300" b="0" i="0" u="none" strike="noStrike" kern="1200" cap="none" spc="0" normalizeH="0" baseline="0" noProof="0" dirty="0">
                <a:ln>
                  <a:noFill/>
                </a:ln>
                <a:solidFill>
                  <a:srgbClr val="000000"/>
                </a:solidFill>
                <a:effectLst/>
                <a:uLnTx/>
                <a:uFillTx/>
                <a:latin typeface="Arial" charset="0"/>
                <a:ea typeface="ＭＳ Ｐゴシック" charset="-128"/>
                <a:cs typeface="+mn-cs"/>
              </a:rPr>
              <a:t>”, ISCA 2016.</a:t>
            </a:r>
          </a:p>
        </p:txBody>
      </p:sp>
    </p:spTree>
    <p:extLst>
      <p:ext uri="{BB962C8B-B14F-4D97-AF65-F5344CB8AC3E}">
        <p14:creationId xmlns:p14="http://schemas.microsoft.com/office/powerpoint/2010/main" val="2510586962"/>
      </p:ext>
    </p:extLst>
  </p:cSld>
  <p:clrMapOvr>
    <a:masterClrMapping/>
  </p:clrMapOvr>
  <p:transition/>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en-US" altLang="zh-CN" dirty="0"/>
              <a:t>Aside: In-Memory Crossbar Computation</a:t>
            </a:r>
            <a:endParaRPr kumimoji="1" lang="zh-CN" altLang="en-US" dirty="0"/>
          </a:p>
        </p:txBody>
      </p:sp>
      <p:pic>
        <p:nvPicPr>
          <p:cNvPr id="5" name="图片 4"/>
          <p:cNvPicPr>
            <a:picLocks noChangeAspect="1"/>
          </p:cNvPicPr>
          <p:nvPr/>
        </p:nvPicPr>
        <p:blipFill>
          <a:blip r:embed="rId4"/>
          <a:stretch>
            <a:fillRect/>
          </a:stretch>
        </p:blipFill>
        <p:spPr>
          <a:xfrm>
            <a:off x="7345" y="2936585"/>
            <a:ext cx="2394612" cy="987092"/>
          </a:xfrm>
          <a:prstGeom prst="rect">
            <a:avLst/>
          </a:prstGeom>
        </p:spPr>
      </p:pic>
      <p:pic>
        <p:nvPicPr>
          <p:cNvPr id="6" name="图片 5"/>
          <p:cNvPicPr>
            <a:picLocks noChangeAspect="1"/>
          </p:cNvPicPr>
          <p:nvPr/>
        </p:nvPicPr>
        <p:blipFill>
          <a:blip r:embed="rId5"/>
          <a:stretch>
            <a:fillRect/>
          </a:stretch>
        </p:blipFill>
        <p:spPr>
          <a:xfrm>
            <a:off x="2371448" y="3262277"/>
            <a:ext cx="399943" cy="399943"/>
          </a:xfrm>
          <a:prstGeom prst="rect">
            <a:avLst/>
          </a:prstGeom>
        </p:spPr>
      </p:pic>
      <p:pic>
        <p:nvPicPr>
          <p:cNvPr id="7" name="图片 6"/>
          <p:cNvPicPr>
            <a:picLocks noChangeAspect="1"/>
          </p:cNvPicPr>
          <p:nvPr/>
        </p:nvPicPr>
        <p:blipFill>
          <a:blip r:embed="rId6"/>
          <a:stretch>
            <a:fillRect/>
          </a:stretch>
        </p:blipFill>
        <p:spPr>
          <a:xfrm>
            <a:off x="3099405" y="2123305"/>
            <a:ext cx="2504052" cy="2707083"/>
          </a:xfrm>
          <a:prstGeom prst="rect">
            <a:avLst/>
          </a:prstGeom>
        </p:spPr>
      </p:pic>
      <p:pic>
        <p:nvPicPr>
          <p:cNvPr id="9" name="图片 8"/>
          <p:cNvPicPr>
            <a:picLocks noChangeAspect="1"/>
          </p:cNvPicPr>
          <p:nvPr/>
        </p:nvPicPr>
        <p:blipFill>
          <a:blip r:embed="rId7"/>
          <a:stretch>
            <a:fillRect/>
          </a:stretch>
        </p:blipFill>
        <p:spPr>
          <a:xfrm>
            <a:off x="6809980" y="3045951"/>
            <a:ext cx="2048885" cy="731744"/>
          </a:xfrm>
          <a:prstGeom prst="rect">
            <a:avLst/>
          </a:prstGeom>
        </p:spPr>
      </p:pic>
      <p:pic>
        <p:nvPicPr>
          <p:cNvPr id="10" name="图片 9"/>
          <p:cNvPicPr>
            <a:picLocks noChangeAspect="1"/>
          </p:cNvPicPr>
          <p:nvPr/>
        </p:nvPicPr>
        <p:blipFill>
          <a:blip r:embed="rId8"/>
          <a:stretch>
            <a:fillRect/>
          </a:stretch>
        </p:blipFill>
        <p:spPr>
          <a:xfrm>
            <a:off x="5895417" y="2936585"/>
            <a:ext cx="846584" cy="940649"/>
          </a:xfrm>
          <a:prstGeom prst="rect">
            <a:avLst/>
          </a:prstGeom>
        </p:spPr>
      </p:pic>
      <p:pic>
        <p:nvPicPr>
          <p:cNvPr id="11" name="图片 10"/>
          <p:cNvPicPr>
            <a:picLocks noChangeAspect="1"/>
          </p:cNvPicPr>
          <p:nvPr/>
        </p:nvPicPr>
        <p:blipFill>
          <a:blip r:embed="rId9"/>
          <a:stretch>
            <a:fillRect/>
          </a:stretch>
        </p:blipFill>
        <p:spPr>
          <a:xfrm>
            <a:off x="2325366" y="1932622"/>
            <a:ext cx="3655361" cy="3460927"/>
          </a:xfrm>
          <a:prstGeom prst="rect">
            <a:avLst/>
          </a:prstGeom>
          <a:effectLst>
            <a:outerShdw blurRad="50800" dist="38100" dir="2700000" sx="102000" sy="102000" algn="tl" rotWithShape="0">
              <a:prstClr val="black">
                <a:alpha val="40000"/>
              </a:prstClr>
            </a:outerShdw>
          </a:effectLst>
        </p:spPr>
      </p:pic>
      <p:pic>
        <p:nvPicPr>
          <p:cNvPr id="18" name="图片 17"/>
          <p:cNvPicPr>
            <a:picLocks noChangeAspect="1"/>
          </p:cNvPicPr>
          <p:nvPr/>
        </p:nvPicPr>
        <p:blipFill>
          <a:blip r:embed="rId10"/>
          <a:stretch>
            <a:fillRect/>
          </a:stretch>
        </p:blipFill>
        <p:spPr>
          <a:xfrm>
            <a:off x="1431538" y="2035430"/>
            <a:ext cx="1189586" cy="2808203"/>
          </a:xfrm>
          <a:prstGeom prst="rect">
            <a:avLst/>
          </a:prstGeom>
        </p:spPr>
      </p:pic>
      <p:pic>
        <p:nvPicPr>
          <p:cNvPr id="19" name="图片 18"/>
          <p:cNvPicPr>
            <a:picLocks noChangeAspect="1"/>
          </p:cNvPicPr>
          <p:nvPr/>
        </p:nvPicPr>
        <p:blipFill>
          <a:blip r:embed="rId11"/>
          <a:stretch>
            <a:fillRect/>
          </a:stretch>
        </p:blipFill>
        <p:spPr>
          <a:xfrm>
            <a:off x="2836494" y="5325337"/>
            <a:ext cx="3117315" cy="986492"/>
          </a:xfrm>
          <a:prstGeom prst="rect">
            <a:avLst/>
          </a:prstGeom>
        </p:spPr>
      </p:pic>
      <p:cxnSp>
        <p:nvCxnSpPr>
          <p:cNvPr id="23" name="直接箭头连接符 22"/>
          <p:cNvCxnSpPr/>
          <p:nvPr/>
        </p:nvCxnSpPr>
        <p:spPr>
          <a:xfrm flipH="1">
            <a:off x="3166994" y="2301815"/>
            <a:ext cx="13313" cy="3023522"/>
          </a:xfrm>
          <a:prstGeom prst="straightConnector1">
            <a:avLst/>
          </a:prstGeom>
          <a:ln w="381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grpSp>
        <p:nvGrpSpPr>
          <p:cNvPr id="48" name="组合 47"/>
          <p:cNvGrpSpPr/>
          <p:nvPr/>
        </p:nvGrpSpPr>
        <p:grpSpPr>
          <a:xfrm>
            <a:off x="2336150" y="2320020"/>
            <a:ext cx="830844" cy="2236488"/>
            <a:chOff x="2382229" y="2776110"/>
            <a:chExt cx="830844" cy="2236488"/>
          </a:xfrm>
        </p:grpSpPr>
        <p:grpSp>
          <p:nvGrpSpPr>
            <p:cNvPr id="47" name="组合 46"/>
            <p:cNvGrpSpPr/>
            <p:nvPr/>
          </p:nvGrpSpPr>
          <p:grpSpPr>
            <a:xfrm>
              <a:off x="2382229" y="2776110"/>
              <a:ext cx="830844" cy="1493556"/>
              <a:chOff x="2382229" y="2776110"/>
              <a:chExt cx="830844" cy="1493556"/>
            </a:xfrm>
          </p:grpSpPr>
          <p:cxnSp>
            <p:nvCxnSpPr>
              <p:cNvPr id="4" name="直接连接符 3"/>
              <p:cNvCxnSpPr/>
              <p:nvPr/>
            </p:nvCxnSpPr>
            <p:spPr>
              <a:xfrm>
                <a:off x="2412583" y="2776110"/>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7" name="直接连接符 26"/>
              <p:cNvCxnSpPr/>
              <p:nvPr/>
            </p:nvCxnSpPr>
            <p:spPr>
              <a:xfrm>
                <a:off x="2412583" y="3545846"/>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nvCxnSpPr>
            <p:spPr>
              <a:xfrm>
                <a:off x="2382229" y="4269666"/>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cxnSp>
          <p:nvCxnSpPr>
            <p:cNvPr id="29" name="直接连接符 28"/>
            <p:cNvCxnSpPr/>
            <p:nvPr/>
          </p:nvCxnSpPr>
          <p:spPr>
            <a:xfrm>
              <a:off x="2412583" y="5012598"/>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cxnSp>
        <p:nvCxnSpPr>
          <p:cNvPr id="30" name="直接箭头连接符 29"/>
          <p:cNvCxnSpPr/>
          <p:nvPr/>
        </p:nvCxnSpPr>
        <p:spPr>
          <a:xfrm flipH="1">
            <a:off x="3990419" y="2321175"/>
            <a:ext cx="13313" cy="3023522"/>
          </a:xfrm>
          <a:prstGeom prst="straightConnector1">
            <a:avLst/>
          </a:prstGeom>
          <a:ln w="381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cxnSp>
        <p:nvCxnSpPr>
          <p:cNvPr id="31" name="直接箭头连接符 30"/>
          <p:cNvCxnSpPr/>
          <p:nvPr/>
        </p:nvCxnSpPr>
        <p:spPr>
          <a:xfrm flipH="1">
            <a:off x="4856235" y="2310512"/>
            <a:ext cx="13313" cy="3023522"/>
          </a:xfrm>
          <a:prstGeom prst="straightConnector1">
            <a:avLst/>
          </a:prstGeom>
          <a:ln w="381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cxnSp>
        <p:nvCxnSpPr>
          <p:cNvPr id="32" name="直接箭头连接符 31"/>
          <p:cNvCxnSpPr/>
          <p:nvPr/>
        </p:nvCxnSpPr>
        <p:spPr>
          <a:xfrm flipH="1">
            <a:off x="5647894" y="2321175"/>
            <a:ext cx="13313" cy="3023522"/>
          </a:xfrm>
          <a:prstGeom prst="straightConnector1">
            <a:avLst/>
          </a:prstGeom>
          <a:ln w="381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grpSp>
        <p:nvGrpSpPr>
          <p:cNvPr id="49" name="组合 48"/>
          <p:cNvGrpSpPr/>
          <p:nvPr/>
        </p:nvGrpSpPr>
        <p:grpSpPr>
          <a:xfrm>
            <a:off x="3159237" y="2320020"/>
            <a:ext cx="830844" cy="2236488"/>
            <a:chOff x="3205316" y="2776110"/>
            <a:chExt cx="830844" cy="2236488"/>
          </a:xfrm>
        </p:grpSpPr>
        <p:cxnSp>
          <p:nvCxnSpPr>
            <p:cNvPr id="33" name="直接连接符 32"/>
            <p:cNvCxnSpPr/>
            <p:nvPr/>
          </p:nvCxnSpPr>
          <p:spPr>
            <a:xfrm>
              <a:off x="3235670" y="2776110"/>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p:nvCxnSpPr>
          <p:spPr>
            <a:xfrm>
              <a:off x="3235670" y="3545846"/>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nvCxnSpPr>
          <p:spPr>
            <a:xfrm>
              <a:off x="3205316" y="4269666"/>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nvCxnSpPr>
          <p:spPr>
            <a:xfrm>
              <a:off x="3235670" y="5012598"/>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41" name="组合 40"/>
          <p:cNvGrpSpPr/>
          <p:nvPr/>
        </p:nvGrpSpPr>
        <p:grpSpPr>
          <a:xfrm>
            <a:off x="3973378" y="2321175"/>
            <a:ext cx="896170" cy="2236488"/>
            <a:chOff x="4019457" y="2777265"/>
            <a:chExt cx="830844" cy="2236488"/>
          </a:xfrm>
        </p:grpSpPr>
        <p:cxnSp>
          <p:nvCxnSpPr>
            <p:cNvPr id="37" name="直接连接符 36"/>
            <p:cNvCxnSpPr/>
            <p:nvPr/>
          </p:nvCxnSpPr>
          <p:spPr>
            <a:xfrm>
              <a:off x="4049811" y="2777265"/>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nvCxnSpPr>
          <p:spPr>
            <a:xfrm>
              <a:off x="4049811" y="3547001"/>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9" name="直接连接符 38"/>
            <p:cNvCxnSpPr/>
            <p:nvPr/>
          </p:nvCxnSpPr>
          <p:spPr>
            <a:xfrm>
              <a:off x="4019457" y="4270821"/>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0" name="直接连接符 39"/>
            <p:cNvCxnSpPr/>
            <p:nvPr/>
          </p:nvCxnSpPr>
          <p:spPr>
            <a:xfrm>
              <a:off x="4049811" y="5013753"/>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42" name="组合 41"/>
          <p:cNvGrpSpPr/>
          <p:nvPr/>
        </p:nvGrpSpPr>
        <p:grpSpPr>
          <a:xfrm>
            <a:off x="4819607" y="2315378"/>
            <a:ext cx="851439" cy="2236488"/>
            <a:chOff x="4019457" y="2777265"/>
            <a:chExt cx="830844" cy="2236488"/>
          </a:xfrm>
        </p:grpSpPr>
        <p:cxnSp>
          <p:nvCxnSpPr>
            <p:cNvPr id="43" name="直接连接符 42"/>
            <p:cNvCxnSpPr/>
            <p:nvPr/>
          </p:nvCxnSpPr>
          <p:spPr>
            <a:xfrm>
              <a:off x="4049811" y="2777265"/>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nvCxnSpPr>
          <p:spPr>
            <a:xfrm>
              <a:off x="4049811" y="3547001"/>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a:off x="4019457" y="4270821"/>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6" name="直接连接符 45"/>
            <p:cNvCxnSpPr/>
            <p:nvPr/>
          </p:nvCxnSpPr>
          <p:spPr>
            <a:xfrm>
              <a:off x="4049811" y="5013753"/>
              <a:ext cx="800490" cy="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grpSp>
      <p:grpSp>
        <p:nvGrpSpPr>
          <p:cNvPr id="50" name="组合 49">
            <a:extLst>
              <a:ext uri="{FF2B5EF4-FFF2-40B4-BE49-F238E27FC236}">
                <a16:creationId xmlns:a16="http://schemas.microsoft.com/office/drawing/2014/main" id="{E723E644-B3BA-164F-B6B1-DAF09DA838AF}"/>
              </a:ext>
            </a:extLst>
          </p:cNvPr>
          <p:cNvGrpSpPr/>
          <p:nvPr/>
        </p:nvGrpSpPr>
        <p:grpSpPr>
          <a:xfrm>
            <a:off x="2099691" y="1236406"/>
            <a:ext cx="4321210" cy="4051741"/>
            <a:chOff x="3060000" y="1033443"/>
            <a:chExt cx="4321210" cy="4051741"/>
          </a:xfrm>
        </p:grpSpPr>
        <p:pic>
          <p:nvPicPr>
            <p:cNvPr id="51" name="图片 50">
              <a:extLst>
                <a:ext uri="{FF2B5EF4-FFF2-40B4-BE49-F238E27FC236}">
                  <a16:creationId xmlns:a16="http://schemas.microsoft.com/office/drawing/2014/main" id="{1A3575BE-F1BA-A243-90BA-96B8A349894F}"/>
                </a:ext>
              </a:extLst>
            </p:cNvPr>
            <p:cNvPicPr>
              <a:picLocks noChangeAspect="1"/>
            </p:cNvPicPr>
            <p:nvPr/>
          </p:nvPicPr>
          <p:blipFill>
            <a:blip r:embed="rId12"/>
            <a:stretch>
              <a:fillRect/>
            </a:stretch>
          </p:blipFill>
          <p:spPr>
            <a:xfrm>
              <a:off x="3418378" y="1390115"/>
              <a:ext cx="699478" cy="690511"/>
            </a:xfrm>
            <a:prstGeom prst="rect">
              <a:avLst/>
            </a:prstGeom>
          </p:spPr>
        </p:pic>
        <p:pic>
          <p:nvPicPr>
            <p:cNvPr id="52" name="图片 51">
              <a:extLst>
                <a:ext uri="{FF2B5EF4-FFF2-40B4-BE49-F238E27FC236}">
                  <a16:creationId xmlns:a16="http://schemas.microsoft.com/office/drawing/2014/main" id="{EE5CD3B8-887B-0F41-97E1-651D992C7E66}"/>
                </a:ext>
              </a:extLst>
            </p:cNvPr>
            <p:cNvPicPr>
              <a:picLocks noChangeAspect="1"/>
            </p:cNvPicPr>
            <p:nvPr/>
          </p:nvPicPr>
          <p:blipFill>
            <a:blip r:embed="rId12"/>
            <a:stretch>
              <a:fillRect/>
            </a:stretch>
          </p:blipFill>
          <p:spPr>
            <a:xfrm>
              <a:off x="4403925" y="1390115"/>
              <a:ext cx="699478" cy="690511"/>
            </a:xfrm>
            <a:prstGeom prst="rect">
              <a:avLst/>
            </a:prstGeom>
          </p:spPr>
        </p:pic>
        <p:pic>
          <p:nvPicPr>
            <p:cNvPr id="53" name="图片 52">
              <a:extLst>
                <a:ext uri="{FF2B5EF4-FFF2-40B4-BE49-F238E27FC236}">
                  <a16:creationId xmlns:a16="http://schemas.microsoft.com/office/drawing/2014/main" id="{3AA2CACC-E43E-5E4C-9DE6-2CDC97DF846C}"/>
                </a:ext>
              </a:extLst>
            </p:cNvPr>
            <p:cNvPicPr>
              <a:picLocks noChangeAspect="1"/>
            </p:cNvPicPr>
            <p:nvPr/>
          </p:nvPicPr>
          <p:blipFill>
            <a:blip r:embed="rId12"/>
            <a:stretch>
              <a:fillRect/>
            </a:stretch>
          </p:blipFill>
          <p:spPr>
            <a:xfrm>
              <a:off x="5404216" y="1375080"/>
              <a:ext cx="699478" cy="690511"/>
            </a:xfrm>
            <a:prstGeom prst="rect">
              <a:avLst/>
            </a:prstGeom>
          </p:spPr>
        </p:pic>
        <p:pic>
          <p:nvPicPr>
            <p:cNvPr id="54" name="图片 53">
              <a:extLst>
                <a:ext uri="{FF2B5EF4-FFF2-40B4-BE49-F238E27FC236}">
                  <a16:creationId xmlns:a16="http://schemas.microsoft.com/office/drawing/2014/main" id="{F316022C-072B-7440-B636-B350812033FF}"/>
                </a:ext>
              </a:extLst>
            </p:cNvPr>
            <p:cNvPicPr>
              <a:picLocks noChangeAspect="1"/>
            </p:cNvPicPr>
            <p:nvPr/>
          </p:nvPicPr>
          <p:blipFill>
            <a:blip r:embed="rId12"/>
            <a:stretch>
              <a:fillRect/>
            </a:stretch>
          </p:blipFill>
          <p:spPr>
            <a:xfrm>
              <a:off x="6338906" y="1361443"/>
              <a:ext cx="699478" cy="690511"/>
            </a:xfrm>
            <a:prstGeom prst="rect">
              <a:avLst/>
            </a:prstGeom>
          </p:spPr>
        </p:pic>
        <p:pic>
          <p:nvPicPr>
            <p:cNvPr id="55" name="图片 54">
              <a:extLst>
                <a:ext uri="{FF2B5EF4-FFF2-40B4-BE49-F238E27FC236}">
                  <a16:creationId xmlns:a16="http://schemas.microsoft.com/office/drawing/2014/main" id="{44145ED6-ED3B-5747-8F98-9495648C9069}"/>
                </a:ext>
              </a:extLst>
            </p:cNvPr>
            <p:cNvPicPr>
              <a:picLocks noChangeAspect="1"/>
            </p:cNvPicPr>
            <p:nvPr/>
          </p:nvPicPr>
          <p:blipFill>
            <a:blip r:embed="rId12"/>
            <a:stretch>
              <a:fillRect/>
            </a:stretch>
          </p:blipFill>
          <p:spPr>
            <a:xfrm>
              <a:off x="3442583" y="2262484"/>
              <a:ext cx="699478" cy="690511"/>
            </a:xfrm>
            <a:prstGeom prst="rect">
              <a:avLst/>
            </a:prstGeom>
          </p:spPr>
        </p:pic>
        <p:pic>
          <p:nvPicPr>
            <p:cNvPr id="56" name="图片 55">
              <a:extLst>
                <a:ext uri="{FF2B5EF4-FFF2-40B4-BE49-F238E27FC236}">
                  <a16:creationId xmlns:a16="http://schemas.microsoft.com/office/drawing/2014/main" id="{F8321BDF-C0A7-2D41-9612-672FE4A3A601}"/>
                </a:ext>
              </a:extLst>
            </p:cNvPr>
            <p:cNvPicPr>
              <a:picLocks noChangeAspect="1"/>
            </p:cNvPicPr>
            <p:nvPr/>
          </p:nvPicPr>
          <p:blipFill>
            <a:blip r:embed="rId12"/>
            <a:stretch>
              <a:fillRect/>
            </a:stretch>
          </p:blipFill>
          <p:spPr>
            <a:xfrm>
              <a:off x="4428130" y="2262484"/>
              <a:ext cx="699478" cy="690511"/>
            </a:xfrm>
            <a:prstGeom prst="rect">
              <a:avLst/>
            </a:prstGeom>
          </p:spPr>
        </p:pic>
        <p:pic>
          <p:nvPicPr>
            <p:cNvPr id="57" name="图片 56">
              <a:extLst>
                <a:ext uri="{FF2B5EF4-FFF2-40B4-BE49-F238E27FC236}">
                  <a16:creationId xmlns:a16="http://schemas.microsoft.com/office/drawing/2014/main" id="{DC6B0563-40F8-EB4F-B152-ECCDFA656BE8}"/>
                </a:ext>
              </a:extLst>
            </p:cNvPr>
            <p:cNvPicPr>
              <a:picLocks noChangeAspect="1"/>
            </p:cNvPicPr>
            <p:nvPr/>
          </p:nvPicPr>
          <p:blipFill>
            <a:blip r:embed="rId12"/>
            <a:stretch>
              <a:fillRect/>
            </a:stretch>
          </p:blipFill>
          <p:spPr>
            <a:xfrm>
              <a:off x="5428421" y="2246737"/>
              <a:ext cx="699478" cy="690511"/>
            </a:xfrm>
            <a:prstGeom prst="rect">
              <a:avLst/>
            </a:prstGeom>
          </p:spPr>
        </p:pic>
        <p:pic>
          <p:nvPicPr>
            <p:cNvPr id="58" name="图片 57">
              <a:extLst>
                <a:ext uri="{FF2B5EF4-FFF2-40B4-BE49-F238E27FC236}">
                  <a16:creationId xmlns:a16="http://schemas.microsoft.com/office/drawing/2014/main" id="{B4928341-E3C9-944F-9575-671A80D05155}"/>
                </a:ext>
              </a:extLst>
            </p:cNvPr>
            <p:cNvPicPr>
              <a:picLocks noChangeAspect="1"/>
            </p:cNvPicPr>
            <p:nvPr/>
          </p:nvPicPr>
          <p:blipFill>
            <a:blip r:embed="rId12"/>
            <a:stretch>
              <a:fillRect/>
            </a:stretch>
          </p:blipFill>
          <p:spPr>
            <a:xfrm>
              <a:off x="6336425" y="2262483"/>
              <a:ext cx="699478" cy="690511"/>
            </a:xfrm>
            <a:prstGeom prst="rect">
              <a:avLst/>
            </a:prstGeom>
          </p:spPr>
        </p:pic>
        <p:pic>
          <p:nvPicPr>
            <p:cNvPr id="59" name="图片 58">
              <a:extLst>
                <a:ext uri="{FF2B5EF4-FFF2-40B4-BE49-F238E27FC236}">
                  <a16:creationId xmlns:a16="http://schemas.microsoft.com/office/drawing/2014/main" id="{F9E2B7E9-60AB-1040-B90A-A2A45A279285}"/>
                </a:ext>
              </a:extLst>
            </p:cNvPr>
            <p:cNvPicPr>
              <a:picLocks noChangeAspect="1"/>
            </p:cNvPicPr>
            <p:nvPr/>
          </p:nvPicPr>
          <p:blipFill>
            <a:blip r:embed="rId12"/>
            <a:stretch>
              <a:fillRect/>
            </a:stretch>
          </p:blipFill>
          <p:spPr>
            <a:xfrm>
              <a:off x="3418378" y="3148861"/>
              <a:ext cx="699478" cy="690511"/>
            </a:xfrm>
            <a:prstGeom prst="rect">
              <a:avLst/>
            </a:prstGeom>
          </p:spPr>
        </p:pic>
        <p:pic>
          <p:nvPicPr>
            <p:cNvPr id="60" name="图片 59">
              <a:extLst>
                <a:ext uri="{FF2B5EF4-FFF2-40B4-BE49-F238E27FC236}">
                  <a16:creationId xmlns:a16="http://schemas.microsoft.com/office/drawing/2014/main" id="{13A7569F-9D80-A743-BCA7-9401CBCAC04D}"/>
                </a:ext>
              </a:extLst>
            </p:cNvPr>
            <p:cNvPicPr>
              <a:picLocks noChangeAspect="1"/>
            </p:cNvPicPr>
            <p:nvPr/>
          </p:nvPicPr>
          <p:blipFill>
            <a:blip r:embed="rId12"/>
            <a:stretch>
              <a:fillRect/>
            </a:stretch>
          </p:blipFill>
          <p:spPr>
            <a:xfrm>
              <a:off x="4403925" y="3148861"/>
              <a:ext cx="699478" cy="690511"/>
            </a:xfrm>
            <a:prstGeom prst="rect">
              <a:avLst/>
            </a:prstGeom>
          </p:spPr>
        </p:pic>
        <p:pic>
          <p:nvPicPr>
            <p:cNvPr id="61" name="图片 60">
              <a:extLst>
                <a:ext uri="{FF2B5EF4-FFF2-40B4-BE49-F238E27FC236}">
                  <a16:creationId xmlns:a16="http://schemas.microsoft.com/office/drawing/2014/main" id="{BCF0BFCF-39F2-6942-B39A-C9A49213D1EB}"/>
                </a:ext>
              </a:extLst>
            </p:cNvPr>
            <p:cNvPicPr>
              <a:picLocks noChangeAspect="1"/>
            </p:cNvPicPr>
            <p:nvPr/>
          </p:nvPicPr>
          <p:blipFill>
            <a:blip r:embed="rId12"/>
            <a:stretch>
              <a:fillRect/>
            </a:stretch>
          </p:blipFill>
          <p:spPr>
            <a:xfrm>
              <a:off x="5404216" y="3133826"/>
              <a:ext cx="699478" cy="690511"/>
            </a:xfrm>
            <a:prstGeom prst="rect">
              <a:avLst/>
            </a:prstGeom>
          </p:spPr>
        </p:pic>
        <p:pic>
          <p:nvPicPr>
            <p:cNvPr id="62" name="图片 61">
              <a:extLst>
                <a:ext uri="{FF2B5EF4-FFF2-40B4-BE49-F238E27FC236}">
                  <a16:creationId xmlns:a16="http://schemas.microsoft.com/office/drawing/2014/main" id="{0865702B-F556-0F48-B080-6E065E47BF30}"/>
                </a:ext>
              </a:extLst>
            </p:cNvPr>
            <p:cNvPicPr>
              <a:picLocks noChangeAspect="1"/>
            </p:cNvPicPr>
            <p:nvPr/>
          </p:nvPicPr>
          <p:blipFill>
            <a:blip r:embed="rId12"/>
            <a:stretch>
              <a:fillRect/>
            </a:stretch>
          </p:blipFill>
          <p:spPr>
            <a:xfrm>
              <a:off x="6338906" y="3120189"/>
              <a:ext cx="699478" cy="690511"/>
            </a:xfrm>
            <a:prstGeom prst="rect">
              <a:avLst/>
            </a:prstGeom>
          </p:spPr>
        </p:pic>
        <p:pic>
          <p:nvPicPr>
            <p:cNvPr id="63" name="图片 62">
              <a:extLst>
                <a:ext uri="{FF2B5EF4-FFF2-40B4-BE49-F238E27FC236}">
                  <a16:creationId xmlns:a16="http://schemas.microsoft.com/office/drawing/2014/main" id="{DD67BD2A-26B5-9242-BB72-0CC1428BD268}"/>
                </a:ext>
              </a:extLst>
            </p:cNvPr>
            <p:cNvPicPr>
              <a:picLocks noChangeAspect="1"/>
            </p:cNvPicPr>
            <p:nvPr/>
          </p:nvPicPr>
          <p:blipFill>
            <a:blip r:embed="rId12"/>
            <a:stretch>
              <a:fillRect/>
            </a:stretch>
          </p:blipFill>
          <p:spPr>
            <a:xfrm>
              <a:off x="3418378" y="4063555"/>
              <a:ext cx="699478" cy="690511"/>
            </a:xfrm>
            <a:prstGeom prst="rect">
              <a:avLst/>
            </a:prstGeom>
          </p:spPr>
        </p:pic>
        <p:pic>
          <p:nvPicPr>
            <p:cNvPr id="64" name="图片 63">
              <a:extLst>
                <a:ext uri="{FF2B5EF4-FFF2-40B4-BE49-F238E27FC236}">
                  <a16:creationId xmlns:a16="http://schemas.microsoft.com/office/drawing/2014/main" id="{DB8C0ACD-1256-7D43-9B11-83E83DA5ACCD}"/>
                </a:ext>
              </a:extLst>
            </p:cNvPr>
            <p:cNvPicPr>
              <a:picLocks noChangeAspect="1"/>
            </p:cNvPicPr>
            <p:nvPr/>
          </p:nvPicPr>
          <p:blipFill>
            <a:blip r:embed="rId12"/>
            <a:stretch>
              <a:fillRect/>
            </a:stretch>
          </p:blipFill>
          <p:spPr>
            <a:xfrm>
              <a:off x="4403925" y="4063555"/>
              <a:ext cx="699478" cy="690511"/>
            </a:xfrm>
            <a:prstGeom prst="rect">
              <a:avLst/>
            </a:prstGeom>
          </p:spPr>
        </p:pic>
        <p:pic>
          <p:nvPicPr>
            <p:cNvPr id="65" name="图片 64">
              <a:extLst>
                <a:ext uri="{FF2B5EF4-FFF2-40B4-BE49-F238E27FC236}">
                  <a16:creationId xmlns:a16="http://schemas.microsoft.com/office/drawing/2014/main" id="{E5E11D8B-0437-9E47-A460-7F24AC406A86}"/>
                </a:ext>
              </a:extLst>
            </p:cNvPr>
            <p:cNvPicPr>
              <a:picLocks noChangeAspect="1"/>
            </p:cNvPicPr>
            <p:nvPr/>
          </p:nvPicPr>
          <p:blipFill>
            <a:blip r:embed="rId12"/>
            <a:stretch>
              <a:fillRect/>
            </a:stretch>
          </p:blipFill>
          <p:spPr>
            <a:xfrm>
              <a:off x="5404216" y="4048520"/>
              <a:ext cx="699478" cy="690511"/>
            </a:xfrm>
            <a:prstGeom prst="rect">
              <a:avLst/>
            </a:prstGeom>
          </p:spPr>
        </p:pic>
        <p:pic>
          <p:nvPicPr>
            <p:cNvPr id="66" name="图片 65">
              <a:extLst>
                <a:ext uri="{FF2B5EF4-FFF2-40B4-BE49-F238E27FC236}">
                  <a16:creationId xmlns:a16="http://schemas.microsoft.com/office/drawing/2014/main" id="{D65A83EC-DA95-4248-A493-F4359DDD19CD}"/>
                </a:ext>
              </a:extLst>
            </p:cNvPr>
            <p:cNvPicPr>
              <a:picLocks noChangeAspect="1"/>
            </p:cNvPicPr>
            <p:nvPr/>
          </p:nvPicPr>
          <p:blipFill>
            <a:blip r:embed="rId12"/>
            <a:stretch>
              <a:fillRect/>
            </a:stretch>
          </p:blipFill>
          <p:spPr>
            <a:xfrm>
              <a:off x="6338906" y="4034883"/>
              <a:ext cx="699478" cy="690511"/>
            </a:xfrm>
            <a:prstGeom prst="rect">
              <a:avLst/>
            </a:prstGeom>
          </p:spPr>
        </p:pic>
        <p:grpSp>
          <p:nvGrpSpPr>
            <p:cNvPr id="67" name="组 138">
              <a:extLst>
                <a:ext uri="{FF2B5EF4-FFF2-40B4-BE49-F238E27FC236}">
                  <a16:creationId xmlns:a16="http://schemas.microsoft.com/office/drawing/2014/main" id="{252AD410-06DB-764D-A2D3-41B6CB12E969}"/>
                </a:ext>
              </a:extLst>
            </p:cNvPr>
            <p:cNvGrpSpPr/>
            <p:nvPr/>
          </p:nvGrpSpPr>
          <p:grpSpPr>
            <a:xfrm>
              <a:off x="4079776" y="1033443"/>
              <a:ext cx="2902916" cy="4051741"/>
              <a:chOff x="4079776" y="1033443"/>
              <a:chExt cx="2902916" cy="4483789"/>
            </a:xfrm>
          </p:grpSpPr>
          <p:cxnSp>
            <p:nvCxnSpPr>
              <p:cNvPr id="144" name="直线箭头连接符 143">
                <a:extLst>
                  <a:ext uri="{FF2B5EF4-FFF2-40B4-BE49-F238E27FC236}">
                    <a16:creationId xmlns:a16="http://schemas.microsoft.com/office/drawing/2014/main" id="{35B81819-8120-E64B-88D7-2137A7C82280}"/>
                  </a:ext>
                </a:extLst>
              </p:cNvPr>
              <p:cNvCxnSpPr/>
              <p:nvPr/>
            </p:nvCxnSpPr>
            <p:spPr>
              <a:xfrm>
                <a:off x="4079776" y="1033443"/>
                <a:ext cx="0" cy="4483789"/>
              </a:xfrm>
              <a:prstGeom prst="straightConnector1">
                <a:avLst/>
              </a:prstGeom>
              <a:ln w="38100">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145" name="直线箭头连接符 144">
                <a:extLst>
                  <a:ext uri="{FF2B5EF4-FFF2-40B4-BE49-F238E27FC236}">
                    <a16:creationId xmlns:a16="http://schemas.microsoft.com/office/drawing/2014/main" id="{D518C9A6-9294-3B41-8626-0F986243AE4C}"/>
                  </a:ext>
                </a:extLst>
              </p:cNvPr>
              <p:cNvCxnSpPr/>
              <p:nvPr/>
            </p:nvCxnSpPr>
            <p:spPr>
              <a:xfrm>
                <a:off x="5056909" y="1033443"/>
                <a:ext cx="0" cy="4483789"/>
              </a:xfrm>
              <a:prstGeom prst="straightConnector1">
                <a:avLst/>
              </a:prstGeom>
              <a:ln w="38100">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146" name="直线箭头连接符 145">
                <a:extLst>
                  <a:ext uri="{FF2B5EF4-FFF2-40B4-BE49-F238E27FC236}">
                    <a16:creationId xmlns:a16="http://schemas.microsoft.com/office/drawing/2014/main" id="{80D0762D-554D-9D4F-B902-0AE6F5D7945B}"/>
                  </a:ext>
                </a:extLst>
              </p:cNvPr>
              <p:cNvCxnSpPr/>
              <p:nvPr/>
            </p:nvCxnSpPr>
            <p:spPr>
              <a:xfrm>
                <a:off x="6051600" y="1033443"/>
                <a:ext cx="0" cy="4483789"/>
              </a:xfrm>
              <a:prstGeom prst="straightConnector1">
                <a:avLst/>
              </a:prstGeom>
              <a:ln w="38100">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147" name="直线箭头连接符 146">
                <a:extLst>
                  <a:ext uri="{FF2B5EF4-FFF2-40B4-BE49-F238E27FC236}">
                    <a16:creationId xmlns:a16="http://schemas.microsoft.com/office/drawing/2014/main" id="{664E9E2C-2489-BC49-9304-EDC19DCA20A8}"/>
                  </a:ext>
                </a:extLst>
              </p:cNvPr>
              <p:cNvCxnSpPr/>
              <p:nvPr/>
            </p:nvCxnSpPr>
            <p:spPr>
              <a:xfrm>
                <a:off x="6982692" y="1033443"/>
                <a:ext cx="0" cy="4483789"/>
              </a:xfrm>
              <a:prstGeom prst="straightConnector1">
                <a:avLst/>
              </a:prstGeom>
              <a:ln w="38100">
                <a:solidFill>
                  <a:schemeClr val="tx1"/>
                </a:solidFill>
                <a:tailEnd type="none"/>
              </a:ln>
            </p:spPr>
            <p:style>
              <a:lnRef idx="1">
                <a:schemeClr val="accent1"/>
              </a:lnRef>
              <a:fillRef idx="0">
                <a:schemeClr val="accent1"/>
              </a:fillRef>
              <a:effectRef idx="0">
                <a:schemeClr val="accent1"/>
              </a:effectRef>
              <a:fontRef idx="minor">
                <a:schemeClr val="tx1"/>
              </a:fontRef>
            </p:style>
          </p:cxnSp>
        </p:grpSp>
        <p:grpSp>
          <p:nvGrpSpPr>
            <p:cNvPr id="68" name="组 51">
              <a:extLst>
                <a:ext uri="{FF2B5EF4-FFF2-40B4-BE49-F238E27FC236}">
                  <a16:creationId xmlns:a16="http://schemas.microsoft.com/office/drawing/2014/main" id="{9C52D1A2-B4C3-944F-AFD6-6DB6DF076D6A}"/>
                </a:ext>
              </a:extLst>
            </p:cNvPr>
            <p:cNvGrpSpPr/>
            <p:nvPr/>
          </p:nvGrpSpPr>
          <p:grpSpPr>
            <a:xfrm>
              <a:off x="3071664" y="1268760"/>
              <a:ext cx="4309546" cy="289868"/>
              <a:chOff x="3071664" y="1268760"/>
              <a:chExt cx="4309546" cy="289868"/>
            </a:xfrm>
          </p:grpSpPr>
          <p:sp>
            <p:nvSpPr>
              <p:cNvPr id="135" name="空心弧 134">
                <a:extLst>
                  <a:ext uri="{FF2B5EF4-FFF2-40B4-BE49-F238E27FC236}">
                    <a16:creationId xmlns:a16="http://schemas.microsoft.com/office/drawing/2014/main" id="{21993291-CB70-9147-AA4A-3D829C394FA6}"/>
                  </a:ext>
                </a:extLst>
              </p:cNvPr>
              <p:cNvSpPr/>
              <p:nvPr/>
            </p:nvSpPr>
            <p:spPr>
              <a:xfrm>
                <a:off x="3990198" y="1270596"/>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36" name="空心弧 135">
                <a:extLst>
                  <a:ext uri="{FF2B5EF4-FFF2-40B4-BE49-F238E27FC236}">
                    <a16:creationId xmlns:a16="http://schemas.microsoft.com/office/drawing/2014/main" id="{E76ECC8B-A875-734B-B3B2-2D525359F71B}"/>
                  </a:ext>
                </a:extLst>
              </p:cNvPr>
              <p:cNvSpPr/>
              <p:nvPr/>
            </p:nvSpPr>
            <p:spPr>
              <a:xfrm>
                <a:off x="4957280" y="1269678"/>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37" name="空心弧 136">
                <a:extLst>
                  <a:ext uri="{FF2B5EF4-FFF2-40B4-BE49-F238E27FC236}">
                    <a16:creationId xmlns:a16="http://schemas.microsoft.com/office/drawing/2014/main" id="{90DA3648-8221-9044-9602-EF09BEE43B8D}"/>
                  </a:ext>
                </a:extLst>
              </p:cNvPr>
              <p:cNvSpPr/>
              <p:nvPr/>
            </p:nvSpPr>
            <p:spPr>
              <a:xfrm>
                <a:off x="5924362" y="1269678"/>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38" name="空心弧 137">
                <a:extLst>
                  <a:ext uri="{FF2B5EF4-FFF2-40B4-BE49-F238E27FC236}">
                    <a16:creationId xmlns:a16="http://schemas.microsoft.com/office/drawing/2014/main" id="{D9999FE0-056D-914C-865A-A075D2E93A54}"/>
                  </a:ext>
                </a:extLst>
              </p:cNvPr>
              <p:cNvSpPr/>
              <p:nvPr/>
            </p:nvSpPr>
            <p:spPr>
              <a:xfrm>
                <a:off x="6883429" y="1268760"/>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cxnSp>
            <p:nvCxnSpPr>
              <p:cNvPr id="139" name="直线连接符 138">
                <a:extLst>
                  <a:ext uri="{FF2B5EF4-FFF2-40B4-BE49-F238E27FC236}">
                    <a16:creationId xmlns:a16="http://schemas.microsoft.com/office/drawing/2014/main" id="{2E0D6152-81F5-E94C-8878-152D22C96464}"/>
                  </a:ext>
                </a:extLst>
              </p:cNvPr>
              <p:cNvCxnSpPr/>
              <p:nvPr/>
            </p:nvCxnSpPr>
            <p:spPr>
              <a:xfrm>
                <a:off x="3071664" y="1412776"/>
                <a:ext cx="936104"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40" name="直线连接符 139">
                <a:extLst>
                  <a:ext uri="{FF2B5EF4-FFF2-40B4-BE49-F238E27FC236}">
                    <a16:creationId xmlns:a16="http://schemas.microsoft.com/office/drawing/2014/main" id="{FDE260E7-CF6B-484D-B05B-3403714F8F39}"/>
                  </a:ext>
                </a:extLst>
              </p:cNvPr>
              <p:cNvCxnSpPr/>
              <p:nvPr/>
            </p:nvCxnSpPr>
            <p:spPr>
              <a:xfrm>
                <a:off x="4178792" y="1407548"/>
                <a:ext cx="793759"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41" name="直线连接符 140">
                <a:extLst>
                  <a:ext uri="{FF2B5EF4-FFF2-40B4-BE49-F238E27FC236}">
                    <a16:creationId xmlns:a16="http://schemas.microsoft.com/office/drawing/2014/main" id="{2974385C-C8E9-6B4C-96E7-81DB930B045E}"/>
                  </a:ext>
                </a:extLst>
              </p:cNvPr>
              <p:cNvCxnSpPr/>
              <p:nvPr/>
            </p:nvCxnSpPr>
            <p:spPr>
              <a:xfrm>
                <a:off x="5166998" y="1400370"/>
                <a:ext cx="795817"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42" name="直线连接符 141">
                <a:extLst>
                  <a:ext uri="{FF2B5EF4-FFF2-40B4-BE49-F238E27FC236}">
                    <a16:creationId xmlns:a16="http://schemas.microsoft.com/office/drawing/2014/main" id="{EBD553E0-11D1-2043-9A1B-A037B5E5A6FF}"/>
                  </a:ext>
                </a:extLst>
              </p:cNvPr>
              <p:cNvCxnSpPr/>
              <p:nvPr/>
            </p:nvCxnSpPr>
            <p:spPr>
              <a:xfrm flipV="1">
                <a:off x="6130243" y="1393422"/>
                <a:ext cx="774872" cy="184"/>
              </a:xfrm>
              <a:prstGeom prst="line">
                <a:avLst/>
              </a:prstGeom>
              <a:ln w="38100"/>
            </p:spPr>
            <p:style>
              <a:lnRef idx="1">
                <a:schemeClr val="dk1"/>
              </a:lnRef>
              <a:fillRef idx="0">
                <a:schemeClr val="dk1"/>
              </a:fillRef>
              <a:effectRef idx="0">
                <a:schemeClr val="dk1"/>
              </a:effectRef>
              <a:fontRef idx="minor">
                <a:schemeClr val="tx1"/>
              </a:fontRef>
            </p:style>
          </p:cxnSp>
          <p:cxnSp>
            <p:nvCxnSpPr>
              <p:cNvPr id="143" name="直线连接符 142">
                <a:extLst>
                  <a:ext uri="{FF2B5EF4-FFF2-40B4-BE49-F238E27FC236}">
                    <a16:creationId xmlns:a16="http://schemas.microsoft.com/office/drawing/2014/main" id="{FF6376AF-3D67-7E4C-BD38-D88712A96865}"/>
                  </a:ext>
                </a:extLst>
              </p:cNvPr>
              <p:cNvCxnSpPr/>
              <p:nvPr/>
            </p:nvCxnSpPr>
            <p:spPr>
              <a:xfrm>
                <a:off x="7080077" y="1400370"/>
                <a:ext cx="301133" cy="0"/>
              </a:xfrm>
              <a:prstGeom prst="line">
                <a:avLst/>
              </a:prstGeom>
              <a:ln w="38100"/>
            </p:spPr>
            <p:style>
              <a:lnRef idx="1">
                <a:schemeClr val="dk1"/>
              </a:lnRef>
              <a:fillRef idx="0">
                <a:schemeClr val="dk1"/>
              </a:fillRef>
              <a:effectRef idx="0">
                <a:schemeClr val="dk1"/>
              </a:effectRef>
              <a:fontRef idx="minor">
                <a:schemeClr val="tx1"/>
              </a:fontRef>
            </p:style>
          </p:cxnSp>
        </p:grpSp>
        <p:grpSp>
          <p:nvGrpSpPr>
            <p:cNvPr id="69" name="组 52">
              <a:extLst>
                <a:ext uri="{FF2B5EF4-FFF2-40B4-BE49-F238E27FC236}">
                  <a16:creationId xmlns:a16="http://schemas.microsoft.com/office/drawing/2014/main" id="{A705C97D-9B37-3842-96A5-0A7AB9E442D3}"/>
                </a:ext>
              </a:extLst>
            </p:cNvPr>
            <p:cNvGrpSpPr/>
            <p:nvPr/>
          </p:nvGrpSpPr>
          <p:grpSpPr>
            <a:xfrm>
              <a:off x="3063600" y="2161688"/>
              <a:ext cx="4315016" cy="291704"/>
              <a:chOff x="3063600" y="2008133"/>
              <a:chExt cx="4315016" cy="291704"/>
            </a:xfrm>
          </p:grpSpPr>
          <p:sp>
            <p:nvSpPr>
              <p:cNvPr id="126" name="空心弧 125">
                <a:extLst>
                  <a:ext uri="{FF2B5EF4-FFF2-40B4-BE49-F238E27FC236}">
                    <a16:creationId xmlns:a16="http://schemas.microsoft.com/office/drawing/2014/main" id="{4B3DD0B8-C27F-1040-ACC8-B3B7369EC240}"/>
                  </a:ext>
                </a:extLst>
              </p:cNvPr>
              <p:cNvSpPr/>
              <p:nvPr/>
            </p:nvSpPr>
            <p:spPr>
              <a:xfrm>
                <a:off x="3981449" y="2011805"/>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27" name="空心弧 126">
                <a:extLst>
                  <a:ext uri="{FF2B5EF4-FFF2-40B4-BE49-F238E27FC236}">
                    <a16:creationId xmlns:a16="http://schemas.microsoft.com/office/drawing/2014/main" id="{F0B046F2-E79C-AE4B-9A25-ECAE374216A9}"/>
                  </a:ext>
                </a:extLst>
              </p:cNvPr>
              <p:cNvSpPr/>
              <p:nvPr/>
            </p:nvSpPr>
            <p:spPr>
              <a:xfrm>
                <a:off x="5933111" y="2009969"/>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28" name="空心弧 127">
                <a:extLst>
                  <a:ext uri="{FF2B5EF4-FFF2-40B4-BE49-F238E27FC236}">
                    <a16:creationId xmlns:a16="http://schemas.microsoft.com/office/drawing/2014/main" id="{8F264268-70A1-5A4C-894C-EDDDA01BE58E}"/>
                  </a:ext>
                </a:extLst>
              </p:cNvPr>
              <p:cNvSpPr/>
              <p:nvPr/>
            </p:nvSpPr>
            <p:spPr>
              <a:xfrm>
                <a:off x="4957280" y="2009969"/>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29" name="空心弧 128">
                <a:extLst>
                  <a:ext uri="{FF2B5EF4-FFF2-40B4-BE49-F238E27FC236}">
                    <a16:creationId xmlns:a16="http://schemas.microsoft.com/office/drawing/2014/main" id="{408E1DA1-2D09-AC4C-9EA9-DD366E9EF733}"/>
                  </a:ext>
                </a:extLst>
              </p:cNvPr>
              <p:cNvSpPr/>
              <p:nvPr/>
            </p:nvSpPr>
            <p:spPr>
              <a:xfrm>
                <a:off x="6879393" y="2008133"/>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cxnSp>
            <p:nvCxnSpPr>
              <p:cNvPr id="130" name="直线连接符 129">
                <a:extLst>
                  <a:ext uri="{FF2B5EF4-FFF2-40B4-BE49-F238E27FC236}">
                    <a16:creationId xmlns:a16="http://schemas.microsoft.com/office/drawing/2014/main" id="{F9D0F678-5063-D944-8AD8-CB6F095C6506}"/>
                  </a:ext>
                </a:extLst>
              </p:cNvPr>
              <p:cNvCxnSpPr/>
              <p:nvPr/>
            </p:nvCxnSpPr>
            <p:spPr>
              <a:xfrm>
                <a:off x="3063600" y="2145600"/>
                <a:ext cx="936104"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31" name="直线连接符 130">
                <a:extLst>
                  <a:ext uri="{FF2B5EF4-FFF2-40B4-BE49-F238E27FC236}">
                    <a16:creationId xmlns:a16="http://schemas.microsoft.com/office/drawing/2014/main" id="{32213EED-71C4-F541-B6F1-0FE26E729FEE}"/>
                  </a:ext>
                </a:extLst>
              </p:cNvPr>
              <p:cNvCxnSpPr/>
              <p:nvPr/>
            </p:nvCxnSpPr>
            <p:spPr>
              <a:xfrm>
                <a:off x="4171955" y="2140372"/>
                <a:ext cx="793759"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32" name="直线连接符 131">
                <a:extLst>
                  <a:ext uri="{FF2B5EF4-FFF2-40B4-BE49-F238E27FC236}">
                    <a16:creationId xmlns:a16="http://schemas.microsoft.com/office/drawing/2014/main" id="{702CAAF7-762F-9E41-8330-E5EC597FB85F}"/>
                  </a:ext>
                </a:extLst>
              </p:cNvPr>
              <p:cNvCxnSpPr/>
              <p:nvPr/>
            </p:nvCxnSpPr>
            <p:spPr>
              <a:xfrm>
                <a:off x="5160142" y="2133194"/>
                <a:ext cx="795817"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33" name="直线连接符 132">
                <a:extLst>
                  <a:ext uri="{FF2B5EF4-FFF2-40B4-BE49-F238E27FC236}">
                    <a16:creationId xmlns:a16="http://schemas.microsoft.com/office/drawing/2014/main" id="{2139CDCC-5B1C-D34F-9996-096A247766AA}"/>
                  </a:ext>
                </a:extLst>
              </p:cNvPr>
              <p:cNvCxnSpPr/>
              <p:nvPr/>
            </p:nvCxnSpPr>
            <p:spPr>
              <a:xfrm>
                <a:off x="6143291" y="2145600"/>
                <a:ext cx="755318"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34" name="直线连接符 133">
                <a:extLst>
                  <a:ext uri="{FF2B5EF4-FFF2-40B4-BE49-F238E27FC236}">
                    <a16:creationId xmlns:a16="http://schemas.microsoft.com/office/drawing/2014/main" id="{79923A19-7BDF-4943-80E3-DC33B8D84127}"/>
                  </a:ext>
                </a:extLst>
              </p:cNvPr>
              <p:cNvCxnSpPr/>
              <p:nvPr/>
            </p:nvCxnSpPr>
            <p:spPr>
              <a:xfrm>
                <a:off x="7077483" y="2133194"/>
                <a:ext cx="301133" cy="0"/>
              </a:xfrm>
              <a:prstGeom prst="line">
                <a:avLst/>
              </a:prstGeom>
              <a:ln w="38100"/>
            </p:spPr>
            <p:style>
              <a:lnRef idx="1">
                <a:schemeClr val="dk1"/>
              </a:lnRef>
              <a:fillRef idx="0">
                <a:schemeClr val="dk1"/>
              </a:fillRef>
              <a:effectRef idx="0">
                <a:schemeClr val="dk1"/>
              </a:effectRef>
              <a:fontRef idx="minor">
                <a:schemeClr val="tx1"/>
              </a:fontRef>
            </p:style>
          </p:cxnSp>
        </p:grpSp>
        <p:grpSp>
          <p:nvGrpSpPr>
            <p:cNvPr id="70" name="组 53">
              <a:extLst>
                <a:ext uri="{FF2B5EF4-FFF2-40B4-BE49-F238E27FC236}">
                  <a16:creationId xmlns:a16="http://schemas.microsoft.com/office/drawing/2014/main" id="{C8941FBA-54E0-A247-9A73-19A91AAA3F7B}"/>
                </a:ext>
              </a:extLst>
            </p:cNvPr>
            <p:cNvGrpSpPr/>
            <p:nvPr/>
          </p:nvGrpSpPr>
          <p:grpSpPr>
            <a:xfrm>
              <a:off x="3071664" y="3043241"/>
              <a:ext cx="4309546" cy="291704"/>
              <a:chOff x="3071664" y="2745670"/>
              <a:chExt cx="4309546" cy="291704"/>
            </a:xfrm>
          </p:grpSpPr>
          <p:sp>
            <p:nvSpPr>
              <p:cNvPr id="117" name="空心弧 116">
                <a:extLst>
                  <a:ext uri="{FF2B5EF4-FFF2-40B4-BE49-F238E27FC236}">
                    <a16:creationId xmlns:a16="http://schemas.microsoft.com/office/drawing/2014/main" id="{E0EAE764-92E9-AE43-8F00-43409B3DD9ED}"/>
                  </a:ext>
                </a:extLst>
              </p:cNvPr>
              <p:cNvSpPr/>
              <p:nvPr/>
            </p:nvSpPr>
            <p:spPr>
              <a:xfrm>
                <a:off x="3985273" y="2749342"/>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18" name="空心弧 117">
                <a:extLst>
                  <a:ext uri="{FF2B5EF4-FFF2-40B4-BE49-F238E27FC236}">
                    <a16:creationId xmlns:a16="http://schemas.microsoft.com/office/drawing/2014/main" id="{87658FF0-1A10-4442-9E7D-5F6EF64E84CB}"/>
                  </a:ext>
                </a:extLst>
              </p:cNvPr>
              <p:cNvSpPr/>
              <p:nvPr/>
            </p:nvSpPr>
            <p:spPr>
              <a:xfrm>
                <a:off x="5924362" y="2745670"/>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19" name="空心弧 118">
                <a:extLst>
                  <a:ext uri="{FF2B5EF4-FFF2-40B4-BE49-F238E27FC236}">
                    <a16:creationId xmlns:a16="http://schemas.microsoft.com/office/drawing/2014/main" id="{70B17ABE-88B8-3341-8C5E-E2589F2EE613}"/>
                  </a:ext>
                </a:extLst>
              </p:cNvPr>
              <p:cNvSpPr/>
              <p:nvPr/>
            </p:nvSpPr>
            <p:spPr>
              <a:xfrm>
                <a:off x="4961104" y="2747506"/>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20" name="空心弧 119">
                <a:extLst>
                  <a:ext uri="{FF2B5EF4-FFF2-40B4-BE49-F238E27FC236}">
                    <a16:creationId xmlns:a16="http://schemas.microsoft.com/office/drawing/2014/main" id="{111693D9-B028-4244-BA98-30804C0BD221}"/>
                  </a:ext>
                </a:extLst>
              </p:cNvPr>
              <p:cNvSpPr/>
              <p:nvPr/>
            </p:nvSpPr>
            <p:spPr>
              <a:xfrm>
                <a:off x="6883217" y="2745670"/>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cxnSp>
            <p:nvCxnSpPr>
              <p:cNvPr id="121" name="直线连接符 120">
                <a:extLst>
                  <a:ext uri="{FF2B5EF4-FFF2-40B4-BE49-F238E27FC236}">
                    <a16:creationId xmlns:a16="http://schemas.microsoft.com/office/drawing/2014/main" id="{5A2A217B-2A0A-0640-8FC1-79BEFFEB1EBC}"/>
                  </a:ext>
                </a:extLst>
              </p:cNvPr>
              <p:cNvCxnSpPr/>
              <p:nvPr/>
            </p:nvCxnSpPr>
            <p:spPr>
              <a:xfrm>
                <a:off x="3071664" y="2880000"/>
                <a:ext cx="936104"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22" name="直线连接符 121">
                <a:extLst>
                  <a:ext uri="{FF2B5EF4-FFF2-40B4-BE49-F238E27FC236}">
                    <a16:creationId xmlns:a16="http://schemas.microsoft.com/office/drawing/2014/main" id="{5BF86DBE-34BA-B542-829C-B7CC1AFE0032}"/>
                  </a:ext>
                </a:extLst>
              </p:cNvPr>
              <p:cNvCxnSpPr/>
              <p:nvPr/>
            </p:nvCxnSpPr>
            <p:spPr>
              <a:xfrm>
                <a:off x="4178792" y="2874772"/>
                <a:ext cx="793759"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23" name="直线连接符 122">
                <a:extLst>
                  <a:ext uri="{FF2B5EF4-FFF2-40B4-BE49-F238E27FC236}">
                    <a16:creationId xmlns:a16="http://schemas.microsoft.com/office/drawing/2014/main" id="{C905C459-544D-514C-AE32-92E7F4A04F15}"/>
                  </a:ext>
                </a:extLst>
              </p:cNvPr>
              <p:cNvCxnSpPr/>
              <p:nvPr/>
            </p:nvCxnSpPr>
            <p:spPr>
              <a:xfrm>
                <a:off x="5166998" y="2867594"/>
                <a:ext cx="795817"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24" name="直线连接符 123">
                <a:extLst>
                  <a:ext uri="{FF2B5EF4-FFF2-40B4-BE49-F238E27FC236}">
                    <a16:creationId xmlns:a16="http://schemas.microsoft.com/office/drawing/2014/main" id="{52D8A9A2-9E4C-0541-BFA7-2D252E44AC6B}"/>
                  </a:ext>
                </a:extLst>
              </p:cNvPr>
              <p:cNvCxnSpPr/>
              <p:nvPr/>
            </p:nvCxnSpPr>
            <p:spPr>
              <a:xfrm>
                <a:off x="6140020" y="2865849"/>
                <a:ext cx="755318"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25" name="直线连接符 124">
                <a:extLst>
                  <a:ext uri="{FF2B5EF4-FFF2-40B4-BE49-F238E27FC236}">
                    <a16:creationId xmlns:a16="http://schemas.microsoft.com/office/drawing/2014/main" id="{94E30143-3893-9049-A204-EEB857110286}"/>
                  </a:ext>
                </a:extLst>
              </p:cNvPr>
              <p:cNvCxnSpPr/>
              <p:nvPr/>
            </p:nvCxnSpPr>
            <p:spPr>
              <a:xfrm>
                <a:off x="7080077" y="2867594"/>
                <a:ext cx="301133" cy="0"/>
              </a:xfrm>
              <a:prstGeom prst="line">
                <a:avLst/>
              </a:prstGeom>
              <a:ln w="38100"/>
            </p:spPr>
            <p:style>
              <a:lnRef idx="1">
                <a:schemeClr val="dk1"/>
              </a:lnRef>
              <a:fillRef idx="0">
                <a:schemeClr val="dk1"/>
              </a:fillRef>
              <a:effectRef idx="0">
                <a:schemeClr val="dk1"/>
              </a:effectRef>
              <a:fontRef idx="minor">
                <a:schemeClr val="tx1"/>
              </a:fontRef>
            </p:style>
          </p:cxnSp>
        </p:grpSp>
        <p:grpSp>
          <p:nvGrpSpPr>
            <p:cNvPr id="71" name="组 54">
              <a:extLst>
                <a:ext uri="{FF2B5EF4-FFF2-40B4-BE49-F238E27FC236}">
                  <a16:creationId xmlns:a16="http://schemas.microsoft.com/office/drawing/2014/main" id="{993A115B-74CF-7C4F-AAA3-4E5B348DAF34}"/>
                </a:ext>
              </a:extLst>
            </p:cNvPr>
            <p:cNvGrpSpPr/>
            <p:nvPr/>
          </p:nvGrpSpPr>
          <p:grpSpPr>
            <a:xfrm>
              <a:off x="3060000" y="3929384"/>
              <a:ext cx="4317458" cy="291704"/>
              <a:chOff x="3060000" y="3487797"/>
              <a:chExt cx="4317458" cy="291704"/>
            </a:xfrm>
          </p:grpSpPr>
          <p:sp>
            <p:nvSpPr>
              <p:cNvPr id="108" name="空心弧 107">
                <a:extLst>
                  <a:ext uri="{FF2B5EF4-FFF2-40B4-BE49-F238E27FC236}">
                    <a16:creationId xmlns:a16="http://schemas.microsoft.com/office/drawing/2014/main" id="{68122D6B-BB3B-D747-9A75-DF79E546627F}"/>
                  </a:ext>
                </a:extLst>
              </p:cNvPr>
              <p:cNvSpPr/>
              <p:nvPr/>
            </p:nvSpPr>
            <p:spPr>
              <a:xfrm>
                <a:off x="3976891" y="3491469"/>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09" name="空心弧 108">
                <a:extLst>
                  <a:ext uri="{FF2B5EF4-FFF2-40B4-BE49-F238E27FC236}">
                    <a16:creationId xmlns:a16="http://schemas.microsoft.com/office/drawing/2014/main" id="{6AA2E839-506F-CB4F-A8DF-C1A93AADB375}"/>
                  </a:ext>
                </a:extLst>
              </p:cNvPr>
              <p:cNvSpPr/>
              <p:nvPr/>
            </p:nvSpPr>
            <p:spPr>
              <a:xfrm>
                <a:off x="5940000" y="3487797"/>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10" name="空心弧 109">
                <a:extLst>
                  <a:ext uri="{FF2B5EF4-FFF2-40B4-BE49-F238E27FC236}">
                    <a16:creationId xmlns:a16="http://schemas.microsoft.com/office/drawing/2014/main" id="{86F0C5DD-4661-AF44-8F49-D2ADC47CDCC9}"/>
                  </a:ext>
                </a:extLst>
              </p:cNvPr>
              <p:cNvSpPr/>
              <p:nvPr/>
            </p:nvSpPr>
            <p:spPr>
              <a:xfrm>
                <a:off x="4952722" y="3489633"/>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11" name="空心弧 110">
                <a:extLst>
                  <a:ext uri="{FF2B5EF4-FFF2-40B4-BE49-F238E27FC236}">
                    <a16:creationId xmlns:a16="http://schemas.microsoft.com/office/drawing/2014/main" id="{C1796441-8F90-9D41-8623-9048B1CE408F}"/>
                  </a:ext>
                </a:extLst>
              </p:cNvPr>
              <p:cNvSpPr/>
              <p:nvPr/>
            </p:nvSpPr>
            <p:spPr>
              <a:xfrm>
                <a:off x="6874835" y="3487797"/>
                <a:ext cx="216024" cy="288032"/>
              </a:xfrm>
              <a:prstGeom prst="blockArc">
                <a:avLst>
                  <a:gd name="adj1" fmla="val 10800000"/>
                  <a:gd name="adj2" fmla="val 21574233"/>
                  <a:gd name="adj3" fmla="val 938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000000"/>
                  </a:solidFill>
                  <a:effectLst/>
                  <a:uLnTx/>
                  <a:uFillTx/>
                  <a:latin typeface="Tahoma"/>
                  <a:ea typeface="+mn-ea"/>
                  <a:cs typeface="+mn-cs"/>
                </a:endParaRPr>
              </a:p>
            </p:txBody>
          </p:sp>
          <p:cxnSp>
            <p:nvCxnSpPr>
              <p:cNvPr id="112" name="直线连接符 111">
                <a:extLst>
                  <a:ext uri="{FF2B5EF4-FFF2-40B4-BE49-F238E27FC236}">
                    <a16:creationId xmlns:a16="http://schemas.microsoft.com/office/drawing/2014/main" id="{5A2B8497-D57D-684E-9235-ABDDB8B8C0E5}"/>
                  </a:ext>
                </a:extLst>
              </p:cNvPr>
              <p:cNvCxnSpPr/>
              <p:nvPr/>
            </p:nvCxnSpPr>
            <p:spPr>
              <a:xfrm>
                <a:off x="3060000" y="3645024"/>
                <a:ext cx="936104"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13" name="直线连接符 112">
                <a:extLst>
                  <a:ext uri="{FF2B5EF4-FFF2-40B4-BE49-F238E27FC236}">
                    <a16:creationId xmlns:a16="http://schemas.microsoft.com/office/drawing/2014/main" id="{EEDBE643-8644-8948-A0F8-DC35169E6E66}"/>
                  </a:ext>
                </a:extLst>
              </p:cNvPr>
              <p:cNvCxnSpPr/>
              <p:nvPr/>
            </p:nvCxnSpPr>
            <p:spPr>
              <a:xfrm>
                <a:off x="4168902" y="3639796"/>
                <a:ext cx="793759"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14" name="直线连接符 113">
                <a:extLst>
                  <a:ext uri="{FF2B5EF4-FFF2-40B4-BE49-F238E27FC236}">
                    <a16:creationId xmlns:a16="http://schemas.microsoft.com/office/drawing/2014/main" id="{6E98A7F5-72CE-4445-A487-F6BB27126790}"/>
                  </a:ext>
                </a:extLst>
              </p:cNvPr>
              <p:cNvCxnSpPr/>
              <p:nvPr/>
            </p:nvCxnSpPr>
            <p:spPr>
              <a:xfrm>
                <a:off x="5157082" y="3632618"/>
                <a:ext cx="795817"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15" name="直线连接符 114">
                <a:extLst>
                  <a:ext uri="{FF2B5EF4-FFF2-40B4-BE49-F238E27FC236}">
                    <a16:creationId xmlns:a16="http://schemas.microsoft.com/office/drawing/2014/main" id="{0377AC77-1131-4948-80BA-6778A7D82357}"/>
                  </a:ext>
                </a:extLst>
              </p:cNvPr>
              <p:cNvCxnSpPr/>
              <p:nvPr/>
            </p:nvCxnSpPr>
            <p:spPr>
              <a:xfrm>
                <a:off x="6127899" y="3631813"/>
                <a:ext cx="755318"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16" name="直线连接符 115">
                <a:extLst>
                  <a:ext uri="{FF2B5EF4-FFF2-40B4-BE49-F238E27FC236}">
                    <a16:creationId xmlns:a16="http://schemas.microsoft.com/office/drawing/2014/main" id="{92B6E3D1-7ECF-C64A-A627-413E76CEA1A7}"/>
                  </a:ext>
                </a:extLst>
              </p:cNvPr>
              <p:cNvCxnSpPr/>
              <p:nvPr/>
            </p:nvCxnSpPr>
            <p:spPr>
              <a:xfrm>
                <a:off x="7076325" y="3632618"/>
                <a:ext cx="301133" cy="0"/>
              </a:xfrm>
              <a:prstGeom prst="line">
                <a:avLst/>
              </a:prstGeom>
              <a:ln w="38100"/>
            </p:spPr>
            <p:style>
              <a:lnRef idx="1">
                <a:schemeClr val="dk1"/>
              </a:lnRef>
              <a:fillRef idx="0">
                <a:schemeClr val="dk1"/>
              </a:fillRef>
              <a:effectRef idx="0">
                <a:schemeClr val="dk1"/>
              </a:effectRef>
              <a:fontRef idx="minor">
                <a:schemeClr val="tx1"/>
              </a:fontRef>
            </p:style>
          </p:cxnSp>
        </p:grpSp>
        <p:sp>
          <p:nvSpPr>
            <p:cNvPr id="72" name="椭圆 71">
              <a:extLst>
                <a:ext uri="{FF2B5EF4-FFF2-40B4-BE49-F238E27FC236}">
                  <a16:creationId xmlns:a16="http://schemas.microsoft.com/office/drawing/2014/main" id="{E1644A26-2212-5B4E-B173-1C51D5DB2A16}"/>
                </a:ext>
              </a:extLst>
            </p:cNvPr>
            <p:cNvSpPr/>
            <p:nvPr/>
          </p:nvSpPr>
          <p:spPr>
            <a:xfrm>
              <a:off x="3402855" y="13614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3" name="椭圆 72">
              <a:extLst>
                <a:ext uri="{FF2B5EF4-FFF2-40B4-BE49-F238E27FC236}">
                  <a16:creationId xmlns:a16="http://schemas.microsoft.com/office/drawing/2014/main" id="{BD8EC0D6-C2A5-4448-A603-1BCF84221E9B}"/>
                </a:ext>
              </a:extLst>
            </p:cNvPr>
            <p:cNvSpPr/>
            <p:nvPr/>
          </p:nvSpPr>
          <p:spPr>
            <a:xfrm>
              <a:off x="4399118" y="1356686"/>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4" name="椭圆 73">
              <a:extLst>
                <a:ext uri="{FF2B5EF4-FFF2-40B4-BE49-F238E27FC236}">
                  <a16:creationId xmlns:a16="http://schemas.microsoft.com/office/drawing/2014/main" id="{EA4AFC19-1676-E84C-9039-349F3B648741}"/>
                </a:ext>
              </a:extLst>
            </p:cNvPr>
            <p:cNvSpPr/>
            <p:nvPr/>
          </p:nvSpPr>
          <p:spPr>
            <a:xfrm>
              <a:off x="5383871" y="1345661"/>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5" name="椭圆 74">
              <a:extLst>
                <a:ext uri="{FF2B5EF4-FFF2-40B4-BE49-F238E27FC236}">
                  <a16:creationId xmlns:a16="http://schemas.microsoft.com/office/drawing/2014/main" id="{C9CC8060-AAA3-6649-81FD-40A1F88F1816}"/>
                </a:ext>
              </a:extLst>
            </p:cNvPr>
            <p:cNvSpPr/>
            <p:nvPr/>
          </p:nvSpPr>
          <p:spPr>
            <a:xfrm>
              <a:off x="6335930" y="1347770"/>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6" name="椭圆 75">
              <a:extLst>
                <a:ext uri="{FF2B5EF4-FFF2-40B4-BE49-F238E27FC236}">
                  <a16:creationId xmlns:a16="http://schemas.microsoft.com/office/drawing/2014/main" id="{3BB63048-3457-B048-8B9F-815C045FFFF5}"/>
                </a:ext>
              </a:extLst>
            </p:cNvPr>
            <p:cNvSpPr/>
            <p:nvPr/>
          </p:nvSpPr>
          <p:spPr>
            <a:xfrm>
              <a:off x="4012455" y="19710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7" name="椭圆 76">
              <a:extLst>
                <a:ext uri="{FF2B5EF4-FFF2-40B4-BE49-F238E27FC236}">
                  <a16:creationId xmlns:a16="http://schemas.microsoft.com/office/drawing/2014/main" id="{D756207E-93F8-F24B-A300-4A894CD0B77D}"/>
                </a:ext>
              </a:extLst>
            </p:cNvPr>
            <p:cNvSpPr/>
            <p:nvPr/>
          </p:nvSpPr>
          <p:spPr>
            <a:xfrm>
              <a:off x="4972551" y="195548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8" name="椭圆 77">
              <a:extLst>
                <a:ext uri="{FF2B5EF4-FFF2-40B4-BE49-F238E27FC236}">
                  <a16:creationId xmlns:a16="http://schemas.microsoft.com/office/drawing/2014/main" id="{D2DAE04F-2D76-7543-B6E1-AF88BA69A656}"/>
                </a:ext>
              </a:extLst>
            </p:cNvPr>
            <p:cNvSpPr/>
            <p:nvPr/>
          </p:nvSpPr>
          <p:spPr>
            <a:xfrm>
              <a:off x="5985857" y="1943954"/>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9" name="椭圆 78">
              <a:extLst>
                <a:ext uri="{FF2B5EF4-FFF2-40B4-BE49-F238E27FC236}">
                  <a16:creationId xmlns:a16="http://schemas.microsoft.com/office/drawing/2014/main" id="{18BBA33C-2432-AB4F-9134-CDE96FAA0656}"/>
                </a:ext>
              </a:extLst>
            </p:cNvPr>
            <p:cNvSpPr/>
            <p:nvPr/>
          </p:nvSpPr>
          <p:spPr>
            <a:xfrm>
              <a:off x="6906919" y="19170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0" name="椭圆 79">
              <a:extLst>
                <a:ext uri="{FF2B5EF4-FFF2-40B4-BE49-F238E27FC236}">
                  <a16:creationId xmlns:a16="http://schemas.microsoft.com/office/drawing/2014/main" id="{56FBE5E4-4430-0F42-AE4A-1A18F98ED31D}"/>
                </a:ext>
              </a:extLst>
            </p:cNvPr>
            <p:cNvSpPr/>
            <p:nvPr/>
          </p:nvSpPr>
          <p:spPr>
            <a:xfrm>
              <a:off x="3432184" y="2247954"/>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1" name="椭圆 80">
              <a:extLst>
                <a:ext uri="{FF2B5EF4-FFF2-40B4-BE49-F238E27FC236}">
                  <a16:creationId xmlns:a16="http://schemas.microsoft.com/office/drawing/2014/main" id="{DDC966F4-85F2-8B43-87A8-3B97C3BC06B8}"/>
                </a:ext>
              </a:extLst>
            </p:cNvPr>
            <p:cNvSpPr/>
            <p:nvPr/>
          </p:nvSpPr>
          <p:spPr>
            <a:xfrm>
              <a:off x="4428447" y="2243197"/>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2" name="椭圆 81">
              <a:extLst>
                <a:ext uri="{FF2B5EF4-FFF2-40B4-BE49-F238E27FC236}">
                  <a16:creationId xmlns:a16="http://schemas.microsoft.com/office/drawing/2014/main" id="{ECA4E28A-59E4-CF40-9193-DB5C44396461}"/>
                </a:ext>
              </a:extLst>
            </p:cNvPr>
            <p:cNvSpPr/>
            <p:nvPr/>
          </p:nvSpPr>
          <p:spPr>
            <a:xfrm>
              <a:off x="5413200" y="2232172"/>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3" name="椭圆 82">
              <a:extLst>
                <a:ext uri="{FF2B5EF4-FFF2-40B4-BE49-F238E27FC236}">
                  <a16:creationId xmlns:a16="http://schemas.microsoft.com/office/drawing/2014/main" id="{8931CCF6-FF01-E54F-B180-C6C58DB8C50C}"/>
                </a:ext>
              </a:extLst>
            </p:cNvPr>
            <p:cNvSpPr/>
            <p:nvPr/>
          </p:nvSpPr>
          <p:spPr>
            <a:xfrm>
              <a:off x="6336133" y="2261680"/>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nvGrpSpPr>
            <p:cNvPr id="84" name="组 113">
              <a:extLst>
                <a:ext uri="{FF2B5EF4-FFF2-40B4-BE49-F238E27FC236}">
                  <a16:creationId xmlns:a16="http://schemas.microsoft.com/office/drawing/2014/main" id="{3AF06366-3984-F041-9B30-128630FB8233}"/>
                </a:ext>
              </a:extLst>
            </p:cNvPr>
            <p:cNvGrpSpPr/>
            <p:nvPr/>
          </p:nvGrpSpPr>
          <p:grpSpPr>
            <a:xfrm>
              <a:off x="3418321" y="3104082"/>
              <a:ext cx="3041075" cy="123782"/>
              <a:chOff x="3555255" y="1498061"/>
              <a:chExt cx="3041075" cy="123782"/>
            </a:xfrm>
          </p:grpSpPr>
          <p:sp>
            <p:nvSpPr>
              <p:cNvPr id="104" name="椭圆 103">
                <a:extLst>
                  <a:ext uri="{FF2B5EF4-FFF2-40B4-BE49-F238E27FC236}">
                    <a16:creationId xmlns:a16="http://schemas.microsoft.com/office/drawing/2014/main" id="{B28E0C20-A44A-7742-9592-D63418075B30}"/>
                  </a:ext>
                </a:extLst>
              </p:cNvPr>
              <p:cNvSpPr/>
              <p:nvPr/>
            </p:nvSpPr>
            <p:spPr>
              <a:xfrm>
                <a:off x="3555255" y="15138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5" name="椭圆 104">
                <a:extLst>
                  <a:ext uri="{FF2B5EF4-FFF2-40B4-BE49-F238E27FC236}">
                    <a16:creationId xmlns:a16="http://schemas.microsoft.com/office/drawing/2014/main" id="{92CFFD7B-22B2-4841-95C5-77ACF34B5B23}"/>
                  </a:ext>
                </a:extLst>
              </p:cNvPr>
              <p:cNvSpPr/>
              <p:nvPr/>
            </p:nvSpPr>
            <p:spPr>
              <a:xfrm>
                <a:off x="4551518" y="1509086"/>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6" name="椭圆 105">
                <a:extLst>
                  <a:ext uri="{FF2B5EF4-FFF2-40B4-BE49-F238E27FC236}">
                    <a16:creationId xmlns:a16="http://schemas.microsoft.com/office/drawing/2014/main" id="{D6AFE144-3B56-104C-A780-938339B0B859}"/>
                  </a:ext>
                </a:extLst>
              </p:cNvPr>
              <p:cNvSpPr/>
              <p:nvPr/>
            </p:nvSpPr>
            <p:spPr>
              <a:xfrm>
                <a:off x="5536271" y="1498061"/>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7" name="椭圆 106">
                <a:extLst>
                  <a:ext uri="{FF2B5EF4-FFF2-40B4-BE49-F238E27FC236}">
                    <a16:creationId xmlns:a16="http://schemas.microsoft.com/office/drawing/2014/main" id="{3ECDF5E2-A664-7449-880C-940D4ED0DEEE}"/>
                  </a:ext>
                </a:extLst>
              </p:cNvPr>
              <p:cNvSpPr/>
              <p:nvPr/>
            </p:nvSpPr>
            <p:spPr>
              <a:xfrm>
                <a:off x="6488330" y="1500170"/>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grpSp>
          <p:nvGrpSpPr>
            <p:cNvPr id="85" name="组 118">
              <a:extLst>
                <a:ext uri="{FF2B5EF4-FFF2-40B4-BE49-F238E27FC236}">
                  <a16:creationId xmlns:a16="http://schemas.microsoft.com/office/drawing/2014/main" id="{6E99988E-F845-8F4A-B2EF-8D39B49C6154}"/>
                </a:ext>
              </a:extLst>
            </p:cNvPr>
            <p:cNvGrpSpPr/>
            <p:nvPr/>
          </p:nvGrpSpPr>
          <p:grpSpPr>
            <a:xfrm>
              <a:off x="3402855" y="4032143"/>
              <a:ext cx="3041075" cy="123782"/>
              <a:chOff x="3555255" y="1498061"/>
              <a:chExt cx="3041075" cy="123782"/>
            </a:xfrm>
          </p:grpSpPr>
          <p:sp>
            <p:nvSpPr>
              <p:cNvPr id="100" name="椭圆 99">
                <a:extLst>
                  <a:ext uri="{FF2B5EF4-FFF2-40B4-BE49-F238E27FC236}">
                    <a16:creationId xmlns:a16="http://schemas.microsoft.com/office/drawing/2014/main" id="{C66AC589-33F0-D146-A373-F12977038FE9}"/>
                  </a:ext>
                </a:extLst>
              </p:cNvPr>
              <p:cNvSpPr/>
              <p:nvPr/>
            </p:nvSpPr>
            <p:spPr>
              <a:xfrm>
                <a:off x="3555255" y="15138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1" name="椭圆 100">
                <a:extLst>
                  <a:ext uri="{FF2B5EF4-FFF2-40B4-BE49-F238E27FC236}">
                    <a16:creationId xmlns:a16="http://schemas.microsoft.com/office/drawing/2014/main" id="{35E75325-A806-1E48-8651-E3DCE2EAF7F5}"/>
                  </a:ext>
                </a:extLst>
              </p:cNvPr>
              <p:cNvSpPr/>
              <p:nvPr/>
            </p:nvSpPr>
            <p:spPr>
              <a:xfrm>
                <a:off x="4551518" y="1509086"/>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2" name="椭圆 101">
                <a:extLst>
                  <a:ext uri="{FF2B5EF4-FFF2-40B4-BE49-F238E27FC236}">
                    <a16:creationId xmlns:a16="http://schemas.microsoft.com/office/drawing/2014/main" id="{515E315B-2BBB-E849-86EA-0764EEBCD374}"/>
                  </a:ext>
                </a:extLst>
              </p:cNvPr>
              <p:cNvSpPr/>
              <p:nvPr/>
            </p:nvSpPr>
            <p:spPr>
              <a:xfrm>
                <a:off x="5536271" y="1498061"/>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3" name="椭圆 102">
                <a:extLst>
                  <a:ext uri="{FF2B5EF4-FFF2-40B4-BE49-F238E27FC236}">
                    <a16:creationId xmlns:a16="http://schemas.microsoft.com/office/drawing/2014/main" id="{B71EF4B3-6F10-C648-AC35-248A0AD16947}"/>
                  </a:ext>
                </a:extLst>
              </p:cNvPr>
              <p:cNvSpPr/>
              <p:nvPr/>
            </p:nvSpPr>
            <p:spPr>
              <a:xfrm>
                <a:off x="6488330" y="1500170"/>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sp>
          <p:nvSpPr>
            <p:cNvPr id="86" name="椭圆 85">
              <a:extLst>
                <a:ext uri="{FF2B5EF4-FFF2-40B4-BE49-F238E27FC236}">
                  <a16:creationId xmlns:a16="http://schemas.microsoft.com/office/drawing/2014/main" id="{BF924357-E10E-1945-A771-3E4F8DE11E1E}"/>
                </a:ext>
              </a:extLst>
            </p:cNvPr>
            <p:cNvSpPr/>
            <p:nvPr/>
          </p:nvSpPr>
          <p:spPr>
            <a:xfrm>
              <a:off x="4025298" y="2830028"/>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7" name="椭圆 86">
              <a:extLst>
                <a:ext uri="{FF2B5EF4-FFF2-40B4-BE49-F238E27FC236}">
                  <a16:creationId xmlns:a16="http://schemas.microsoft.com/office/drawing/2014/main" id="{6FBB4B2F-AD35-3742-BD72-1907A323318A}"/>
                </a:ext>
              </a:extLst>
            </p:cNvPr>
            <p:cNvSpPr/>
            <p:nvPr/>
          </p:nvSpPr>
          <p:spPr>
            <a:xfrm>
              <a:off x="4985394" y="2814468"/>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8" name="椭圆 87">
              <a:extLst>
                <a:ext uri="{FF2B5EF4-FFF2-40B4-BE49-F238E27FC236}">
                  <a16:creationId xmlns:a16="http://schemas.microsoft.com/office/drawing/2014/main" id="{1CE467F4-6207-AF49-BF03-9335F47C3617}"/>
                </a:ext>
              </a:extLst>
            </p:cNvPr>
            <p:cNvSpPr/>
            <p:nvPr/>
          </p:nvSpPr>
          <p:spPr>
            <a:xfrm>
              <a:off x="5998700" y="2802939"/>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89" name="椭圆 88">
              <a:extLst>
                <a:ext uri="{FF2B5EF4-FFF2-40B4-BE49-F238E27FC236}">
                  <a16:creationId xmlns:a16="http://schemas.microsoft.com/office/drawing/2014/main" id="{54BA70C3-0C37-B146-BAF4-BD74F44871C1}"/>
                </a:ext>
              </a:extLst>
            </p:cNvPr>
            <p:cNvSpPr/>
            <p:nvPr/>
          </p:nvSpPr>
          <p:spPr>
            <a:xfrm>
              <a:off x="6919762" y="283281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nvGrpSpPr>
            <p:cNvPr id="90" name="组 128">
              <a:extLst>
                <a:ext uri="{FF2B5EF4-FFF2-40B4-BE49-F238E27FC236}">
                  <a16:creationId xmlns:a16="http://schemas.microsoft.com/office/drawing/2014/main" id="{E0DC4E2E-3E88-344E-9524-94C6112AFFB4}"/>
                </a:ext>
              </a:extLst>
            </p:cNvPr>
            <p:cNvGrpSpPr/>
            <p:nvPr/>
          </p:nvGrpSpPr>
          <p:grpSpPr>
            <a:xfrm>
              <a:off x="4025298" y="3688909"/>
              <a:ext cx="3002464" cy="162000"/>
              <a:chOff x="4164855" y="2069443"/>
              <a:chExt cx="3002464" cy="162000"/>
            </a:xfrm>
          </p:grpSpPr>
          <p:sp>
            <p:nvSpPr>
              <p:cNvPr id="96" name="椭圆 95">
                <a:extLst>
                  <a:ext uri="{FF2B5EF4-FFF2-40B4-BE49-F238E27FC236}">
                    <a16:creationId xmlns:a16="http://schemas.microsoft.com/office/drawing/2014/main" id="{38BD71E8-1989-DA43-8DA3-B04D55F9E87C}"/>
                  </a:ext>
                </a:extLst>
              </p:cNvPr>
              <p:cNvSpPr/>
              <p:nvPr/>
            </p:nvSpPr>
            <p:spPr>
              <a:xfrm>
                <a:off x="4164855" y="21234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7" name="椭圆 96">
                <a:extLst>
                  <a:ext uri="{FF2B5EF4-FFF2-40B4-BE49-F238E27FC236}">
                    <a16:creationId xmlns:a16="http://schemas.microsoft.com/office/drawing/2014/main" id="{CC403455-4750-0C4F-81C3-51E482673448}"/>
                  </a:ext>
                </a:extLst>
              </p:cNvPr>
              <p:cNvSpPr/>
              <p:nvPr/>
            </p:nvSpPr>
            <p:spPr>
              <a:xfrm>
                <a:off x="5124951" y="210788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8" name="椭圆 97">
                <a:extLst>
                  <a:ext uri="{FF2B5EF4-FFF2-40B4-BE49-F238E27FC236}">
                    <a16:creationId xmlns:a16="http://schemas.microsoft.com/office/drawing/2014/main" id="{61AFD73D-539C-D647-B16B-74B4280D6DCD}"/>
                  </a:ext>
                </a:extLst>
              </p:cNvPr>
              <p:cNvSpPr/>
              <p:nvPr/>
            </p:nvSpPr>
            <p:spPr>
              <a:xfrm>
                <a:off x="6138257" y="2096354"/>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9" name="椭圆 98">
                <a:extLst>
                  <a:ext uri="{FF2B5EF4-FFF2-40B4-BE49-F238E27FC236}">
                    <a16:creationId xmlns:a16="http://schemas.microsoft.com/office/drawing/2014/main" id="{72F7C30F-384A-284A-B14A-A2ADACAFD1E6}"/>
                  </a:ext>
                </a:extLst>
              </p:cNvPr>
              <p:cNvSpPr/>
              <p:nvPr/>
            </p:nvSpPr>
            <p:spPr>
              <a:xfrm>
                <a:off x="7059319" y="20694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grpSp>
          <p:nvGrpSpPr>
            <p:cNvPr id="91" name="组 133">
              <a:extLst>
                <a:ext uri="{FF2B5EF4-FFF2-40B4-BE49-F238E27FC236}">
                  <a16:creationId xmlns:a16="http://schemas.microsoft.com/office/drawing/2014/main" id="{4BCB25FE-4319-3749-82BA-181DCE9DAEE5}"/>
                </a:ext>
              </a:extLst>
            </p:cNvPr>
            <p:cNvGrpSpPr/>
            <p:nvPr/>
          </p:nvGrpSpPr>
          <p:grpSpPr>
            <a:xfrm>
              <a:off x="4025298" y="4604440"/>
              <a:ext cx="3002464" cy="162000"/>
              <a:chOff x="4164855" y="2069443"/>
              <a:chExt cx="3002464" cy="162000"/>
            </a:xfrm>
          </p:grpSpPr>
          <p:sp>
            <p:nvSpPr>
              <p:cNvPr id="92" name="椭圆 91">
                <a:extLst>
                  <a:ext uri="{FF2B5EF4-FFF2-40B4-BE49-F238E27FC236}">
                    <a16:creationId xmlns:a16="http://schemas.microsoft.com/office/drawing/2014/main" id="{B8DE384D-0BEC-7447-BA07-69F2598B5A26}"/>
                  </a:ext>
                </a:extLst>
              </p:cNvPr>
              <p:cNvSpPr/>
              <p:nvPr/>
            </p:nvSpPr>
            <p:spPr>
              <a:xfrm>
                <a:off x="4164855" y="21234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3" name="椭圆 92">
                <a:extLst>
                  <a:ext uri="{FF2B5EF4-FFF2-40B4-BE49-F238E27FC236}">
                    <a16:creationId xmlns:a16="http://schemas.microsoft.com/office/drawing/2014/main" id="{5AB6D0CB-F866-4C49-B9A1-6A7F398AC35A}"/>
                  </a:ext>
                </a:extLst>
              </p:cNvPr>
              <p:cNvSpPr/>
              <p:nvPr/>
            </p:nvSpPr>
            <p:spPr>
              <a:xfrm>
                <a:off x="5124951" y="210788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4" name="椭圆 93">
                <a:extLst>
                  <a:ext uri="{FF2B5EF4-FFF2-40B4-BE49-F238E27FC236}">
                    <a16:creationId xmlns:a16="http://schemas.microsoft.com/office/drawing/2014/main" id="{939DF70C-BFCB-4144-99D2-5B4A59840470}"/>
                  </a:ext>
                </a:extLst>
              </p:cNvPr>
              <p:cNvSpPr/>
              <p:nvPr/>
            </p:nvSpPr>
            <p:spPr>
              <a:xfrm>
                <a:off x="6138257" y="2096354"/>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5" name="椭圆 94">
                <a:extLst>
                  <a:ext uri="{FF2B5EF4-FFF2-40B4-BE49-F238E27FC236}">
                    <a16:creationId xmlns:a16="http://schemas.microsoft.com/office/drawing/2014/main" id="{A9914B2E-B8D2-4944-B880-AC0835CC3407}"/>
                  </a:ext>
                </a:extLst>
              </p:cNvPr>
              <p:cNvSpPr/>
              <p:nvPr/>
            </p:nvSpPr>
            <p:spPr>
              <a:xfrm>
                <a:off x="7059319" y="2069443"/>
                <a:ext cx="108000" cy="108000"/>
              </a:xfrm>
              <a:prstGeom prst="ellipse">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1" lang="zh-CN" altLang="en-US" sz="1800" b="0" i="0" u="none" strike="noStrike" kern="1200" cap="none" spc="0" normalizeH="0" baseline="0" noProof="0">
                  <a:ln>
                    <a:noFill/>
                  </a:ln>
                  <a:solidFill>
                    <a:srgbClr val="FFFFFF"/>
                  </a:solidFill>
                  <a:effectLst/>
                  <a:uLnTx/>
                  <a:uFillTx/>
                  <a:latin typeface="Tahoma"/>
                  <a:ea typeface="+mn-ea"/>
                  <a:cs typeface="+mn-cs"/>
                </a:endParaRPr>
              </a:p>
            </p:txBody>
          </p:sp>
        </p:grpSp>
      </p:grpSp>
      <p:pic>
        <p:nvPicPr>
          <p:cNvPr id="21" name="图片 20">
            <a:extLst>
              <a:ext uri="{FF2B5EF4-FFF2-40B4-BE49-F238E27FC236}">
                <a16:creationId xmlns:a16="http://schemas.microsoft.com/office/drawing/2014/main" id="{144C646A-C187-4344-879C-8F735B49E2B3}"/>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226001" y="1834525"/>
            <a:ext cx="939800" cy="3365500"/>
          </a:xfrm>
          <a:prstGeom prst="rect">
            <a:avLst/>
          </a:prstGeom>
        </p:spPr>
      </p:pic>
      <p:pic>
        <p:nvPicPr>
          <p:cNvPr id="8" name="图片 7">
            <a:extLst>
              <a:ext uri="{FF2B5EF4-FFF2-40B4-BE49-F238E27FC236}">
                <a16:creationId xmlns:a16="http://schemas.microsoft.com/office/drawing/2014/main" id="{C38D219E-9C53-FA47-848D-520BE4204C98}"/>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137916" y="1303817"/>
            <a:ext cx="2374900" cy="4775200"/>
          </a:xfrm>
          <a:prstGeom prst="rect">
            <a:avLst/>
          </a:prstGeom>
        </p:spPr>
      </p:pic>
      <p:pic>
        <p:nvPicPr>
          <p:cNvPr id="24" name="图片 23">
            <a:extLst>
              <a:ext uri="{FF2B5EF4-FFF2-40B4-BE49-F238E27FC236}">
                <a16:creationId xmlns:a16="http://schemas.microsoft.com/office/drawing/2014/main" id="{066773D9-3A49-E44D-B8D3-8DC8E64BDC3F}"/>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3196748" y="5300853"/>
            <a:ext cx="3657600" cy="774700"/>
          </a:xfrm>
          <a:prstGeom prst="rect">
            <a:avLst/>
          </a:prstGeom>
        </p:spPr>
      </p:pic>
    </p:spTree>
    <p:custDataLst>
      <p:tags r:id="rId1"/>
    </p:custDataLst>
    <p:extLst>
      <p:ext uri="{BB962C8B-B14F-4D97-AF65-F5344CB8AC3E}">
        <p14:creationId xmlns:p14="http://schemas.microsoft.com/office/powerpoint/2010/main" val="2409391451"/>
      </p:ext>
    </p:extLst>
  </p:cSld>
  <p:clrMapOvr>
    <a:masterClrMapping/>
  </p:clrMapOvr>
  <mc:AlternateContent xmlns:mc="http://schemas.openxmlformats.org/markup-compatibility/2006" xmlns:p14="http://schemas.microsoft.com/office/powerpoint/2010/main">
    <mc:Choice Requires="p14">
      <p:transition spd="slow" p14:dur="2000" advTm="66796"/>
    </mc:Choice>
    <mc:Fallback xmlns="">
      <p:transition xmlns:p14="http://schemas.microsoft.com/office/powerpoint/2010/main" spd="slow" advTm="6679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50"/>
                                        </p:tgtEl>
                                        <p:attrNameLst>
                                          <p:attrName>style.visibility</p:attrName>
                                        </p:attrNameLst>
                                      </p:cBhvr>
                                      <p:to>
                                        <p:strVal val="hidden"/>
                                      </p:to>
                                    </p:set>
                                  </p:childTnLst>
                                </p:cTn>
                              </p:par>
                              <p:par>
                                <p:cTn id="19" presetID="1" presetClass="exit" presetSubtype="0" fill="hold" nodeType="withEffect">
                                  <p:stCondLst>
                                    <p:cond delay="0"/>
                                  </p:stCondLst>
                                  <p:childTnLst>
                                    <p:set>
                                      <p:cBhvr>
                                        <p:cTn id="20" dur="1" fill="hold">
                                          <p:stCondLst>
                                            <p:cond delay="0"/>
                                          </p:stCondLst>
                                        </p:cTn>
                                        <p:tgtEl>
                                          <p:spTgt spid="21"/>
                                        </p:tgtEl>
                                        <p:attrNameLst>
                                          <p:attrName>style.visibility</p:attrName>
                                        </p:attrNameLst>
                                      </p:cBhvr>
                                      <p:to>
                                        <p:strVal val="hidden"/>
                                      </p:to>
                                    </p:set>
                                  </p:childTnLst>
                                </p:cTn>
                              </p:par>
                              <p:par>
                                <p:cTn id="21" presetID="1" presetClass="exit" presetSubtype="0" fill="hold" nodeType="withEffect">
                                  <p:stCondLst>
                                    <p:cond delay="0"/>
                                  </p:stCondLst>
                                  <p:childTnLst>
                                    <p:set>
                                      <p:cBhvr>
                                        <p:cTn id="22" dur="1" fill="hold">
                                          <p:stCondLst>
                                            <p:cond delay="0"/>
                                          </p:stCondLst>
                                        </p:cTn>
                                        <p:tgtEl>
                                          <p:spTgt spid="8"/>
                                        </p:tgtEl>
                                        <p:attrNameLst>
                                          <p:attrName>style.visibility</p:attrName>
                                        </p:attrNameLst>
                                      </p:cBhvr>
                                      <p:to>
                                        <p:strVal val="hidden"/>
                                      </p:to>
                                    </p:set>
                                  </p:childTnLst>
                                </p:cTn>
                              </p:par>
                              <p:par>
                                <p:cTn id="23" presetID="1" presetClass="exit" presetSubtype="0" fill="hold" nodeType="withEffect">
                                  <p:stCondLst>
                                    <p:cond delay="0"/>
                                  </p:stCondLst>
                                  <p:childTnLst>
                                    <p:set>
                                      <p:cBhvr>
                                        <p:cTn id="24" dur="1" fill="hold">
                                          <p:stCondLst>
                                            <p:cond delay="0"/>
                                          </p:stCondLst>
                                        </p:cTn>
                                        <p:tgtEl>
                                          <p:spTgt spid="24"/>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6"/>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7"/>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10"/>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109"/>
                                          </p:stCondLst>
                                        </p:cTn>
                                        <p:tgtEl>
                                          <p:spTgt spid="9"/>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xit" presetSubtype="0" fill="hold" nodeType="clickEffect">
                                  <p:stCondLst>
                                    <p:cond delay="0"/>
                                  </p:stCondLst>
                                  <p:childTnLst>
                                    <p:set>
                                      <p:cBhvr>
                                        <p:cTn id="48" dur="1" fill="hold">
                                          <p:stCondLst>
                                            <p:cond delay="0"/>
                                          </p:stCondLst>
                                        </p:cTn>
                                        <p:tgtEl>
                                          <p:spTgt spid="7"/>
                                        </p:tgtEl>
                                        <p:attrNameLst>
                                          <p:attrName>style.visibility</p:attrName>
                                        </p:attrNameLst>
                                      </p:cBhvr>
                                      <p:to>
                                        <p:strVal val="hidden"/>
                                      </p:to>
                                    </p:set>
                                  </p:childTnLst>
                                </p:cTn>
                              </p:par>
                            </p:childTnLst>
                          </p:cTn>
                        </p:par>
                        <p:par>
                          <p:cTn id="49" fill="hold">
                            <p:stCondLst>
                              <p:cond delay="0"/>
                            </p:stCondLst>
                            <p:childTnLst>
                              <p:par>
                                <p:cTn id="50" presetID="1" presetClass="entr" presetSubtype="0" fill="hold" nodeType="afterEffect">
                                  <p:stCondLst>
                                    <p:cond delay="0"/>
                                  </p:stCondLst>
                                  <p:childTnLst>
                                    <p:set>
                                      <p:cBhvr>
                                        <p:cTn id="51" dur="1" fill="hold">
                                          <p:stCondLst>
                                            <p:cond delay="0"/>
                                          </p:stCondLst>
                                        </p:cTn>
                                        <p:tgtEl>
                                          <p:spTgt spid="11"/>
                                        </p:tgtEl>
                                        <p:attrNameLst>
                                          <p:attrName>style.visibility</p:attrName>
                                        </p:attrNameLst>
                                      </p:cBhvr>
                                      <p:to>
                                        <p:strVal val="visible"/>
                                      </p:to>
                                    </p:set>
                                  </p:childTnLst>
                                </p:cTn>
                              </p:par>
                            </p:childTnLst>
                          </p:cTn>
                        </p:par>
                      </p:childTnLst>
                    </p:cTn>
                  </p:par>
                  <p:par>
                    <p:cTn id="52" fill="hold">
                      <p:stCondLst>
                        <p:cond delay="indefinite"/>
                      </p:stCondLst>
                      <p:childTnLst>
                        <p:par>
                          <p:cTn id="53" fill="hold">
                            <p:stCondLst>
                              <p:cond delay="0"/>
                            </p:stCondLst>
                            <p:childTnLst>
                              <p:par>
                                <p:cTn id="54" presetID="1" presetClass="exit" presetSubtype="0" fill="hold" nodeType="clickEffect">
                                  <p:stCondLst>
                                    <p:cond delay="0"/>
                                  </p:stCondLst>
                                  <p:childTnLst>
                                    <p:set>
                                      <p:cBhvr>
                                        <p:cTn id="55" dur="1" fill="hold">
                                          <p:stCondLst>
                                            <p:cond delay="0"/>
                                          </p:stCondLst>
                                        </p:cTn>
                                        <p:tgtEl>
                                          <p:spTgt spid="5"/>
                                        </p:tgtEl>
                                        <p:attrNameLst>
                                          <p:attrName>style.visibility</p:attrName>
                                        </p:attrNameLst>
                                      </p:cBhvr>
                                      <p:to>
                                        <p:strVal val="hidden"/>
                                      </p:to>
                                    </p:set>
                                  </p:childTnLst>
                                </p:cTn>
                              </p:par>
                            </p:childTnLst>
                          </p:cTn>
                        </p:par>
                        <p:par>
                          <p:cTn id="56" fill="hold">
                            <p:stCondLst>
                              <p:cond delay="0"/>
                            </p:stCondLst>
                            <p:childTnLst>
                              <p:par>
                                <p:cTn id="57" presetID="1" presetClass="entr" presetSubtype="0" fill="hold" nodeType="afterEffect">
                                  <p:stCondLst>
                                    <p:cond delay="0"/>
                                  </p:stCondLst>
                                  <p:childTnLst>
                                    <p:set>
                                      <p:cBhvr>
                                        <p:cTn id="58" dur="1" fill="hold">
                                          <p:stCondLst>
                                            <p:cond delay="0"/>
                                          </p:stCondLst>
                                        </p:cTn>
                                        <p:tgtEl>
                                          <p:spTgt spid="18"/>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8" presetClass="entr" presetSubtype="6" fill="hold" nodeType="clickEffect">
                                  <p:stCondLst>
                                    <p:cond delay="0"/>
                                  </p:stCondLst>
                                  <p:childTnLst>
                                    <p:set>
                                      <p:cBhvr>
                                        <p:cTn id="62" dur="1" fill="hold">
                                          <p:stCondLst>
                                            <p:cond delay="0"/>
                                          </p:stCondLst>
                                        </p:cTn>
                                        <p:tgtEl>
                                          <p:spTgt spid="48"/>
                                        </p:tgtEl>
                                        <p:attrNameLst>
                                          <p:attrName>style.visibility</p:attrName>
                                        </p:attrNameLst>
                                      </p:cBhvr>
                                      <p:to>
                                        <p:strVal val="visible"/>
                                      </p:to>
                                    </p:set>
                                    <p:animEffect transition="in" filter="strips(downRight)">
                                      <p:cBhvr>
                                        <p:cTn id="63" dur="500"/>
                                        <p:tgtEl>
                                          <p:spTgt spid="48"/>
                                        </p:tgtEl>
                                      </p:cBhvr>
                                    </p:animEffect>
                                  </p:childTnLst>
                                </p:cTn>
                              </p:par>
                            </p:childTnLst>
                          </p:cTn>
                        </p:par>
                        <p:par>
                          <p:cTn id="64" fill="hold">
                            <p:stCondLst>
                              <p:cond delay="500"/>
                            </p:stCondLst>
                            <p:childTnLst>
                              <p:par>
                                <p:cTn id="65" presetID="18" presetClass="entr" presetSubtype="12" fill="hold" nodeType="afterEffect">
                                  <p:stCondLst>
                                    <p:cond delay="0"/>
                                  </p:stCondLst>
                                  <p:childTnLst>
                                    <p:set>
                                      <p:cBhvr>
                                        <p:cTn id="66" dur="1" fill="hold">
                                          <p:stCondLst>
                                            <p:cond delay="0"/>
                                          </p:stCondLst>
                                        </p:cTn>
                                        <p:tgtEl>
                                          <p:spTgt spid="23"/>
                                        </p:tgtEl>
                                        <p:attrNameLst>
                                          <p:attrName>style.visibility</p:attrName>
                                        </p:attrNameLst>
                                      </p:cBhvr>
                                      <p:to>
                                        <p:strVal val="visible"/>
                                      </p:to>
                                    </p:set>
                                    <p:animEffect transition="in" filter="strips(downLeft)">
                                      <p:cBhvr>
                                        <p:cTn id="67" dur="500"/>
                                        <p:tgtEl>
                                          <p:spTgt spid="23"/>
                                        </p:tgtEl>
                                      </p:cBhvr>
                                    </p:animEffect>
                                  </p:childTnLst>
                                </p:cTn>
                              </p:par>
                              <p:par>
                                <p:cTn id="68" presetID="18" presetClass="entr" presetSubtype="6" fill="hold" nodeType="withEffect">
                                  <p:stCondLst>
                                    <p:cond delay="0"/>
                                  </p:stCondLst>
                                  <p:childTnLst>
                                    <p:set>
                                      <p:cBhvr>
                                        <p:cTn id="69" dur="1" fill="hold">
                                          <p:stCondLst>
                                            <p:cond delay="0"/>
                                          </p:stCondLst>
                                        </p:cTn>
                                        <p:tgtEl>
                                          <p:spTgt spid="49"/>
                                        </p:tgtEl>
                                        <p:attrNameLst>
                                          <p:attrName>style.visibility</p:attrName>
                                        </p:attrNameLst>
                                      </p:cBhvr>
                                      <p:to>
                                        <p:strVal val="visible"/>
                                      </p:to>
                                    </p:set>
                                    <p:animEffect transition="in" filter="strips(downRight)">
                                      <p:cBhvr>
                                        <p:cTn id="70" dur="500"/>
                                        <p:tgtEl>
                                          <p:spTgt spid="49"/>
                                        </p:tgtEl>
                                      </p:cBhvr>
                                    </p:animEffect>
                                  </p:childTnLst>
                                </p:cTn>
                              </p:par>
                            </p:childTnLst>
                          </p:cTn>
                        </p:par>
                        <p:par>
                          <p:cTn id="71" fill="hold">
                            <p:stCondLst>
                              <p:cond delay="1000"/>
                            </p:stCondLst>
                            <p:childTnLst>
                              <p:par>
                                <p:cTn id="72" presetID="18" presetClass="entr" presetSubtype="12" fill="hold" nodeType="afterEffect">
                                  <p:stCondLst>
                                    <p:cond delay="0"/>
                                  </p:stCondLst>
                                  <p:childTnLst>
                                    <p:set>
                                      <p:cBhvr>
                                        <p:cTn id="73" dur="1" fill="hold">
                                          <p:stCondLst>
                                            <p:cond delay="0"/>
                                          </p:stCondLst>
                                        </p:cTn>
                                        <p:tgtEl>
                                          <p:spTgt spid="30"/>
                                        </p:tgtEl>
                                        <p:attrNameLst>
                                          <p:attrName>style.visibility</p:attrName>
                                        </p:attrNameLst>
                                      </p:cBhvr>
                                      <p:to>
                                        <p:strVal val="visible"/>
                                      </p:to>
                                    </p:set>
                                    <p:animEffect transition="in" filter="strips(downLeft)">
                                      <p:cBhvr>
                                        <p:cTn id="74" dur="500"/>
                                        <p:tgtEl>
                                          <p:spTgt spid="30"/>
                                        </p:tgtEl>
                                      </p:cBhvr>
                                    </p:animEffect>
                                  </p:childTnLst>
                                </p:cTn>
                              </p:par>
                              <p:par>
                                <p:cTn id="75" presetID="18" presetClass="entr" presetSubtype="6" fill="hold" nodeType="withEffect">
                                  <p:stCondLst>
                                    <p:cond delay="0"/>
                                  </p:stCondLst>
                                  <p:childTnLst>
                                    <p:set>
                                      <p:cBhvr>
                                        <p:cTn id="76" dur="1" fill="hold">
                                          <p:stCondLst>
                                            <p:cond delay="0"/>
                                          </p:stCondLst>
                                        </p:cTn>
                                        <p:tgtEl>
                                          <p:spTgt spid="41"/>
                                        </p:tgtEl>
                                        <p:attrNameLst>
                                          <p:attrName>style.visibility</p:attrName>
                                        </p:attrNameLst>
                                      </p:cBhvr>
                                      <p:to>
                                        <p:strVal val="visible"/>
                                      </p:to>
                                    </p:set>
                                    <p:animEffect transition="in" filter="strips(downRight)">
                                      <p:cBhvr>
                                        <p:cTn id="77" dur="500"/>
                                        <p:tgtEl>
                                          <p:spTgt spid="41"/>
                                        </p:tgtEl>
                                      </p:cBhvr>
                                    </p:animEffect>
                                  </p:childTnLst>
                                </p:cTn>
                              </p:par>
                            </p:childTnLst>
                          </p:cTn>
                        </p:par>
                        <p:par>
                          <p:cTn id="78" fill="hold">
                            <p:stCondLst>
                              <p:cond delay="1500"/>
                            </p:stCondLst>
                            <p:childTnLst>
                              <p:par>
                                <p:cTn id="79" presetID="18" presetClass="entr" presetSubtype="12" fill="hold" nodeType="afterEffect">
                                  <p:stCondLst>
                                    <p:cond delay="0"/>
                                  </p:stCondLst>
                                  <p:childTnLst>
                                    <p:set>
                                      <p:cBhvr>
                                        <p:cTn id="80" dur="1" fill="hold">
                                          <p:stCondLst>
                                            <p:cond delay="0"/>
                                          </p:stCondLst>
                                        </p:cTn>
                                        <p:tgtEl>
                                          <p:spTgt spid="31"/>
                                        </p:tgtEl>
                                        <p:attrNameLst>
                                          <p:attrName>style.visibility</p:attrName>
                                        </p:attrNameLst>
                                      </p:cBhvr>
                                      <p:to>
                                        <p:strVal val="visible"/>
                                      </p:to>
                                    </p:set>
                                    <p:animEffect transition="in" filter="strips(downLeft)">
                                      <p:cBhvr>
                                        <p:cTn id="81" dur="500"/>
                                        <p:tgtEl>
                                          <p:spTgt spid="31"/>
                                        </p:tgtEl>
                                      </p:cBhvr>
                                    </p:animEffect>
                                  </p:childTnLst>
                                </p:cTn>
                              </p:par>
                              <p:par>
                                <p:cTn id="82" presetID="18" presetClass="entr" presetSubtype="6" fill="hold" nodeType="withEffect">
                                  <p:stCondLst>
                                    <p:cond delay="0"/>
                                  </p:stCondLst>
                                  <p:childTnLst>
                                    <p:set>
                                      <p:cBhvr>
                                        <p:cTn id="83" dur="1" fill="hold">
                                          <p:stCondLst>
                                            <p:cond delay="0"/>
                                          </p:stCondLst>
                                        </p:cTn>
                                        <p:tgtEl>
                                          <p:spTgt spid="42"/>
                                        </p:tgtEl>
                                        <p:attrNameLst>
                                          <p:attrName>style.visibility</p:attrName>
                                        </p:attrNameLst>
                                      </p:cBhvr>
                                      <p:to>
                                        <p:strVal val="visible"/>
                                      </p:to>
                                    </p:set>
                                    <p:animEffect transition="in" filter="strips(downRight)">
                                      <p:cBhvr>
                                        <p:cTn id="84" dur="500"/>
                                        <p:tgtEl>
                                          <p:spTgt spid="42"/>
                                        </p:tgtEl>
                                      </p:cBhvr>
                                    </p:animEffect>
                                  </p:childTnLst>
                                </p:cTn>
                              </p:par>
                            </p:childTnLst>
                          </p:cTn>
                        </p:par>
                        <p:par>
                          <p:cTn id="85" fill="hold">
                            <p:stCondLst>
                              <p:cond delay="2000"/>
                            </p:stCondLst>
                            <p:childTnLst>
                              <p:par>
                                <p:cTn id="86" presetID="18" presetClass="entr" presetSubtype="12" fill="hold" nodeType="afterEffect">
                                  <p:stCondLst>
                                    <p:cond delay="0"/>
                                  </p:stCondLst>
                                  <p:childTnLst>
                                    <p:set>
                                      <p:cBhvr>
                                        <p:cTn id="87" dur="1" fill="hold">
                                          <p:stCondLst>
                                            <p:cond delay="0"/>
                                          </p:stCondLst>
                                        </p:cTn>
                                        <p:tgtEl>
                                          <p:spTgt spid="32"/>
                                        </p:tgtEl>
                                        <p:attrNameLst>
                                          <p:attrName>style.visibility</p:attrName>
                                        </p:attrNameLst>
                                      </p:cBhvr>
                                      <p:to>
                                        <p:strVal val="visible"/>
                                      </p:to>
                                    </p:set>
                                    <p:animEffect transition="in" filter="strips(downLeft)">
                                      <p:cBhvr>
                                        <p:cTn id="88" dur="500"/>
                                        <p:tgtEl>
                                          <p:spTgt spid="32"/>
                                        </p:tgtEl>
                                      </p:cBhvr>
                                    </p:animEffect>
                                  </p:childTnLst>
                                </p:cTn>
                              </p:par>
                            </p:childTnLst>
                          </p:cTn>
                        </p:par>
                      </p:childTnLst>
                    </p:cTn>
                  </p:par>
                  <p:par>
                    <p:cTn id="89" fill="hold">
                      <p:stCondLst>
                        <p:cond delay="indefinite"/>
                      </p:stCondLst>
                      <p:childTnLst>
                        <p:par>
                          <p:cTn id="90" fill="hold">
                            <p:stCondLst>
                              <p:cond delay="0"/>
                            </p:stCondLst>
                            <p:childTnLst>
                              <p:par>
                                <p:cTn id="91" presetID="1" presetClass="exit" presetSubtype="0" fill="hold" nodeType="clickEffect">
                                  <p:stCondLst>
                                    <p:cond delay="0"/>
                                  </p:stCondLst>
                                  <p:childTnLst>
                                    <p:set>
                                      <p:cBhvr>
                                        <p:cTn id="92" dur="1" fill="hold">
                                          <p:stCondLst>
                                            <p:cond delay="0"/>
                                          </p:stCondLst>
                                        </p:cTn>
                                        <p:tgtEl>
                                          <p:spTgt spid="10"/>
                                        </p:tgtEl>
                                        <p:attrNameLst>
                                          <p:attrName>style.visibility</p:attrName>
                                        </p:attrNameLst>
                                      </p:cBhvr>
                                      <p:to>
                                        <p:strVal val="hidden"/>
                                      </p:to>
                                    </p:set>
                                  </p:childTnLst>
                                </p:cTn>
                              </p:par>
                              <p:par>
                                <p:cTn id="93" presetID="1" presetClass="exit" presetSubtype="0" fill="hold" nodeType="withEffect">
                                  <p:stCondLst>
                                    <p:cond delay="0"/>
                                  </p:stCondLst>
                                  <p:childTnLst>
                                    <p:set>
                                      <p:cBhvr>
                                        <p:cTn id="94" dur="1" fill="hold">
                                          <p:stCondLst>
                                            <p:cond delay="0"/>
                                          </p:stCondLst>
                                        </p:cTn>
                                        <p:tgtEl>
                                          <p:spTgt spid="9"/>
                                        </p:tgtEl>
                                        <p:attrNameLst>
                                          <p:attrName>style.visibility</p:attrName>
                                        </p:attrNameLst>
                                      </p:cBhvr>
                                      <p:to>
                                        <p:strVal val="hidden"/>
                                      </p:to>
                                    </p:set>
                                  </p:childTnLst>
                                </p:cTn>
                              </p:par>
                            </p:childTnLst>
                          </p:cTn>
                        </p:par>
                        <p:par>
                          <p:cTn id="95" fill="hold">
                            <p:stCondLst>
                              <p:cond delay="0"/>
                            </p:stCondLst>
                            <p:childTnLst>
                              <p:par>
                                <p:cTn id="96" presetID="1" presetClass="entr" presetSubtype="0" fill="hold" nodeType="afterEffect">
                                  <p:stCondLst>
                                    <p:cond delay="0"/>
                                  </p:stCondLst>
                                  <p:childTnLst>
                                    <p:set>
                                      <p:cBhvr>
                                        <p:cTn id="97"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F9E20-0652-4843-BAD7-B302CC99213F}"/>
              </a:ext>
            </a:extLst>
          </p:cNvPr>
          <p:cNvSpPr>
            <a:spLocks noGrp="1"/>
          </p:cNvSpPr>
          <p:nvPr>
            <p:ph type="title"/>
          </p:nvPr>
        </p:nvSpPr>
        <p:spPr/>
        <p:txBody>
          <a:bodyPr/>
          <a:lstStyle/>
          <a:p>
            <a:r>
              <a:rPr lang="en-US" dirty="0"/>
              <a:t>Readings on Processing using NVM</a:t>
            </a:r>
          </a:p>
        </p:txBody>
      </p:sp>
      <p:sp>
        <p:nvSpPr>
          <p:cNvPr id="3" name="Content Placeholder 2">
            <a:extLst>
              <a:ext uri="{FF2B5EF4-FFF2-40B4-BE49-F238E27FC236}">
                <a16:creationId xmlns:a16="http://schemas.microsoft.com/office/drawing/2014/main" id="{2983F14E-0F81-2243-861D-83C33B005C66}"/>
              </a:ext>
            </a:extLst>
          </p:cNvPr>
          <p:cNvSpPr>
            <a:spLocks noGrp="1"/>
          </p:cNvSpPr>
          <p:nvPr>
            <p:ph idx="1"/>
          </p:nvPr>
        </p:nvSpPr>
        <p:spPr>
          <a:xfrm>
            <a:off x="228600" y="1219200"/>
            <a:ext cx="8610600" cy="5029200"/>
          </a:xfrm>
        </p:spPr>
        <p:txBody>
          <a:bodyPr/>
          <a:lstStyle/>
          <a:p>
            <a:r>
              <a:rPr lang="en-US" sz="2200" dirty="0" err="1"/>
              <a:t>Shafiee</a:t>
            </a:r>
            <a:r>
              <a:rPr lang="en-US" sz="2200" dirty="0"/>
              <a:t>+, “</a:t>
            </a:r>
            <a:r>
              <a:rPr lang="en-US" sz="2200" dirty="0">
                <a:solidFill>
                  <a:srgbClr val="0432FF"/>
                </a:solidFill>
              </a:rPr>
              <a:t>ISAAC: A Convolutional Neural Network Accelerator with In-Situ Analog Arithmetic in Crossbars</a:t>
            </a:r>
            <a:r>
              <a:rPr lang="en-US" sz="2200" dirty="0"/>
              <a:t>”, ISCA 2016.</a:t>
            </a:r>
          </a:p>
          <a:p>
            <a:endParaRPr lang="en-US" sz="2200" dirty="0"/>
          </a:p>
          <a:p>
            <a:r>
              <a:rPr lang="en-US" sz="2200" dirty="0"/>
              <a:t>Chi+, “</a:t>
            </a:r>
            <a:r>
              <a:rPr lang="en-US" sz="2200" dirty="0">
                <a:solidFill>
                  <a:srgbClr val="0432FF"/>
                </a:solidFill>
              </a:rPr>
              <a:t>PRIME: A Novel Processing-in-memory Architecture for Neural Network Computation in ReRAM-based Main Memory</a:t>
            </a:r>
            <a:r>
              <a:rPr lang="en-US" sz="2200" dirty="0"/>
              <a:t>”, ISCA 2016.</a:t>
            </a:r>
          </a:p>
          <a:p>
            <a:endParaRPr lang="en-US" sz="2200" dirty="0"/>
          </a:p>
          <a:p>
            <a:r>
              <a:rPr lang="en-US" sz="2200" dirty="0" err="1"/>
              <a:t>Prezioso</a:t>
            </a:r>
            <a:r>
              <a:rPr lang="en-US" sz="2200" dirty="0"/>
              <a:t>+, “</a:t>
            </a:r>
            <a:r>
              <a:rPr lang="en-US" sz="2200" dirty="0">
                <a:solidFill>
                  <a:srgbClr val="0432FF"/>
                </a:solidFill>
              </a:rPr>
              <a:t>Training and Operation of an Integrated Neuromorphic Network based on Metal-Oxide Memristors</a:t>
            </a:r>
            <a:r>
              <a:rPr lang="en-US" sz="2200" dirty="0"/>
              <a:t>”, Nature 2015</a:t>
            </a:r>
          </a:p>
          <a:p>
            <a:endParaRPr lang="en-US" sz="2200" dirty="0"/>
          </a:p>
          <a:p>
            <a:r>
              <a:rPr lang="en-US" sz="2200" dirty="0" err="1"/>
              <a:t>Ambrogio</a:t>
            </a:r>
            <a:r>
              <a:rPr lang="en-US" sz="2200" dirty="0"/>
              <a:t>+, “</a:t>
            </a:r>
            <a:r>
              <a:rPr lang="en-US" sz="2200" dirty="0">
                <a:solidFill>
                  <a:srgbClr val="0432FF"/>
                </a:solidFill>
              </a:rPr>
              <a:t>Equivalent-accuracy accelerated neural-network training using analogue memory</a:t>
            </a:r>
            <a:r>
              <a:rPr lang="en-US" sz="2200" dirty="0"/>
              <a:t>”, Nature 2018.</a:t>
            </a:r>
          </a:p>
          <a:p>
            <a:pPr marL="0" indent="0">
              <a:buNone/>
            </a:pPr>
            <a:endParaRPr lang="en-US" sz="2200" dirty="0"/>
          </a:p>
        </p:txBody>
      </p:sp>
      <p:sp>
        <p:nvSpPr>
          <p:cNvPr id="4" name="Slide Number Placeholder 3">
            <a:extLst>
              <a:ext uri="{FF2B5EF4-FFF2-40B4-BE49-F238E27FC236}">
                <a16:creationId xmlns:a16="http://schemas.microsoft.com/office/drawing/2014/main" id="{DA78D717-F383-3F44-9632-2BDFF90CF834}"/>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147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spTree>
    <p:extLst>
      <p:ext uri="{BB962C8B-B14F-4D97-AF65-F5344CB8AC3E}">
        <p14:creationId xmlns:p14="http://schemas.microsoft.com/office/powerpoint/2010/main" val="534202090"/>
      </p:ext>
    </p:extLst>
  </p:cSld>
  <p:clrMapOvr>
    <a:masterClrMapping/>
  </p:clrMapOvr>
  <p:transition/>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68760"/>
            <a:ext cx="7924800" cy="1752600"/>
          </a:xfrm>
        </p:spPr>
        <p:txBody>
          <a:bodyPr/>
          <a:lstStyle/>
          <a:p>
            <a:r>
              <a:rPr lang="en-US" sz="6000" dirty="0"/>
              <a:t>Processing in Memory:</a:t>
            </a:r>
            <a:br>
              <a:rPr lang="en-US" sz="6000" dirty="0"/>
            </a:br>
            <a:r>
              <a:rPr lang="en-US" sz="6000"/>
              <a:t>		Two </a:t>
            </a:r>
            <a:r>
              <a:rPr lang="en-US" sz="6000" dirty="0"/>
              <a:t>Approaches</a:t>
            </a:r>
            <a:endParaRPr lang="en-US" sz="6000" b="1" dirty="0"/>
          </a:p>
        </p:txBody>
      </p:sp>
      <p:sp>
        <p:nvSpPr>
          <p:cNvPr id="3" name="Subtitle 2"/>
          <p:cNvSpPr>
            <a:spLocks noGrp="1"/>
          </p:cNvSpPr>
          <p:nvPr>
            <p:ph type="subTitle" idx="1"/>
          </p:nvPr>
        </p:nvSpPr>
        <p:spPr>
          <a:xfrm>
            <a:off x="685800" y="4484712"/>
            <a:ext cx="7848600" cy="1752600"/>
          </a:xfrm>
        </p:spPr>
        <p:txBody>
          <a:bodyPr/>
          <a:lstStyle/>
          <a:p>
            <a:pPr algn="l"/>
            <a:r>
              <a:rPr lang="en-US" sz="3600" dirty="0"/>
              <a:t>1. Processing using Memory</a:t>
            </a:r>
          </a:p>
          <a:p>
            <a:pPr algn="l"/>
            <a:r>
              <a:rPr lang="en-US" sz="3600" dirty="0">
                <a:solidFill>
                  <a:srgbClr val="0432FF"/>
                </a:solidFill>
              </a:rPr>
              <a:t>2. Processing near Memory</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0CAD05-5F98-C240-A41D-E171A6304933}" type="slidenum">
              <a:rPr kumimoji="0" lang="en-US" sz="12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148</a:t>
            </a:fld>
            <a:endParaRPr kumimoji="0" lang="en-US" sz="12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992158987"/>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
          <p:cNvSpPr>
            <a:spLocks/>
          </p:cNvSpPr>
          <p:nvPr/>
        </p:nvSpPr>
        <p:spPr bwMode="auto">
          <a:xfrm>
            <a:off x="412750" y="1295400"/>
            <a:ext cx="5740400" cy="3949700"/>
          </a:xfrm>
          <a:prstGeom prst="rect">
            <a:avLst/>
          </a:prstGeom>
          <a:solidFill>
            <a:srgbClr val="E6E6E6"/>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0" name="Line 2"/>
          <p:cNvSpPr>
            <a:spLocks noChangeShapeType="1"/>
          </p:cNvSpPr>
          <p:nvPr/>
        </p:nvSpPr>
        <p:spPr bwMode="auto">
          <a:xfrm>
            <a:off x="3289300" y="4584704"/>
            <a:ext cx="0" cy="881857"/>
          </a:xfrm>
          <a:prstGeom prst="line">
            <a:avLst/>
          </a:prstGeom>
          <a:noFill/>
          <a:ln w="889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1" name="Rectangle 3"/>
          <p:cNvSpPr>
            <a:spLocks noGrp="1" noChangeArrowheads="1"/>
          </p:cNvSpPr>
          <p:nvPr>
            <p:ph type="title"/>
          </p:nvPr>
        </p:nvSpPr>
        <p:spPr>
          <a:xfrm>
            <a:off x="419100" y="196850"/>
            <a:ext cx="8724900" cy="558800"/>
          </a:xfrm>
          <a:ln/>
        </p:spPr>
        <p:txBody>
          <a:bodyPr/>
          <a:lstStyle/>
          <a:p>
            <a:r>
              <a:rPr lang="en-US" sz="4400" dirty="0">
                <a:solidFill>
                  <a:srgbClr val="1A5712"/>
                </a:solidFill>
                <a:latin typeface="Garamond"/>
                <a:cs typeface="Garamond"/>
              </a:rPr>
              <a:t>Mindset: Memory as an Accelerator</a:t>
            </a:r>
          </a:p>
        </p:txBody>
      </p:sp>
      <p:sp>
        <p:nvSpPr>
          <p:cNvPr id="22532" name="Rectangle 4"/>
          <p:cNvSpPr>
            <a:spLocks/>
          </p:cNvSpPr>
          <p:nvPr/>
        </p:nvSpPr>
        <p:spPr bwMode="auto">
          <a:xfrm>
            <a:off x="692150" y="16002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3" name="Rectangle 5"/>
          <p:cNvSpPr>
            <a:spLocks/>
          </p:cNvSpPr>
          <p:nvPr/>
        </p:nvSpPr>
        <p:spPr bwMode="auto">
          <a:xfrm>
            <a:off x="1062323" y="18245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4" name="Rectangle 6"/>
          <p:cNvSpPr>
            <a:spLocks/>
          </p:cNvSpPr>
          <p:nvPr/>
        </p:nvSpPr>
        <p:spPr bwMode="auto">
          <a:xfrm>
            <a:off x="1924050" y="16002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5" name="Rectangle 7"/>
          <p:cNvSpPr>
            <a:spLocks/>
          </p:cNvSpPr>
          <p:nvPr/>
        </p:nvSpPr>
        <p:spPr bwMode="auto">
          <a:xfrm>
            <a:off x="2296604" y="18245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6" name="Rectangle 8"/>
          <p:cNvSpPr>
            <a:spLocks/>
          </p:cNvSpPr>
          <p:nvPr/>
        </p:nvSpPr>
        <p:spPr bwMode="auto">
          <a:xfrm>
            <a:off x="692150" y="26670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7" name="Rectangle 9"/>
          <p:cNvSpPr>
            <a:spLocks/>
          </p:cNvSpPr>
          <p:nvPr/>
        </p:nvSpPr>
        <p:spPr bwMode="auto">
          <a:xfrm>
            <a:off x="1064704" y="28913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38" name="Rectangle 10"/>
          <p:cNvSpPr>
            <a:spLocks/>
          </p:cNvSpPr>
          <p:nvPr/>
        </p:nvSpPr>
        <p:spPr bwMode="auto">
          <a:xfrm>
            <a:off x="1924050" y="2667000"/>
            <a:ext cx="1016000" cy="8509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39" name="Rectangle 11"/>
          <p:cNvSpPr>
            <a:spLocks/>
          </p:cNvSpPr>
          <p:nvPr/>
        </p:nvSpPr>
        <p:spPr bwMode="auto">
          <a:xfrm>
            <a:off x="2296604" y="2891373"/>
            <a:ext cx="269304" cy="4021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0" name="Rectangle 12"/>
          <p:cNvSpPr>
            <a:spLocks/>
          </p:cNvSpPr>
          <p:nvPr/>
        </p:nvSpPr>
        <p:spPr bwMode="auto">
          <a:xfrm>
            <a:off x="3155950" y="161290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1" name="Rectangle 13"/>
          <p:cNvSpPr>
            <a:spLocks/>
          </p:cNvSpPr>
          <p:nvPr/>
        </p:nvSpPr>
        <p:spPr bwMode="auto">
          <a:xfrm>
            <a:off x="3172966" y="1734751"/>
            <a:ext cx="548590"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mini-CPU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2" name="Rectangle 14"/>
          <p:cNvSpPr>
            <a:spLocks/>
          </p:cNvSpPr>
          <p:nvPr/>
        </p:nvSpPr>
        <p:spPr bwMode="auto">
          <a:xfrm>
            <a:off x="3155950" y="226695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3" name="Rectangle 15"/>
          <p:cNvSpPr>
            <a:spLocks/>
          </p:cNvSpPr>
          <p:nvPr/>
        </p:nvSpPr>
        <p:spPr bwMode="auto">
          <a:xfrm>
            <a:off x="3313402" y="2379668"/>
            <a:ext cx="269304" cy="3016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video</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4" name="Rectangle 16"/>
          <p:cNvSpPr>
            <a:spLocks/>
          </p:cNvSpPr>
          <p:nvPr/>
        </p:nvSpPr>
        <p:spPr bwMode="auto">
          <a:xfrm>
            <a:off x="4025900" y="166370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5" name="Rectangle 17"/>
          <p:cNvSpPr>
            <a:spLocks/>
          </p:cNvSpPr>
          <p:nvPr/>
        </p:nvSpPr>
        <p:spPr bwMode="auto">
          <a:xfrm>
            <a:off x="4053619" y="1762943"/>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6" name="Rectangle 18"/>
          <p:cNvSpPr>
            <a:spLocks/>
          </p:cNvSpPr>
          <p:nvPr/>
        </p:nvSpPr>
        <p:spPr bwMode="auto">
          <a:xfrm>
            <a:off x="4984750" y="167005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7" name="Rectangle 19"/>
          <p:cNvSpPr>
            <a:spLocks/>
          </p:cNvSpPr>
          <p:nvPr/>
        </p:nvSpPr>
        <p:spPr bwMode="auto">
          <a:xfrm>
            <a:off x="5010087" y="177246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48" name="Rectangle 20"/>
          <p:cNvSpPr>
            <a:spLocks/>
          </p:cNvSpPr>
          <p:nvPr/>
        </p:nvSpPr>
        <p:spPr bwMode="auto">
          <a:xfrm>
            <a:off x="4025900" y="264160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49" name="Rectangle 21"/>
          <p:cNvSpPr>
            <a:spLocks/>
          </p:cNvSpPr>
          <p:nvPr/>
        </p:nvSpPr>
        <p:spPr bwMode="auto">
          <a:xfrm>
            <a:off x="4051237" y="274401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50" name="Rectangle 22"/>
          <p:cNvSpPr>
            <a:spLocks/>
          </p:cNvSpPr>
          <p:nvPr/>
        </p:nvSpPr>
        <p:spPr bwMode="auto">
          <a:xfrm>
            <a:off x="4984750" y="2647950"/>
            <a:ext cx="825500" cy="67945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1" name="Rectangle 23"/>
          <p:cNvSpPr>
            <a:spLocks/>
          </p:cNvSpPr>
          <p:nvPr/>
        </p:nvSpPr>
        <p:spPr bwMode="auto">
          <a:xfrm>
            <a:off x="5010087" y="2750368"/>
            <a:ext cx="768483" cy="487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GPU</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(throughput)</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52" name="Rectangle 24"/>
          <p:cNvSpPr>
            <a:spLocks/>
          </p:cNvSpPr>
          <p:nvPr/>
        </p:nvSpPr>
        <p:spPr bwMode="auto">
          <a:xfrm>
            <a:off x="3930650" y="1593850"/>
            <a:ext cx="1981200" cy="1879600"/>
          </a:xfrm>
          <a:prstGeom prst="rect">
            <a:avLst/>
          </a:prstGeom>
          <a:noFill/>
          <a:ln w="25400" cap="flat">
            <a:solidFill>
              <a:schemeClr val="tx1"/>
            </a:solidFill>
            <a:prstDash val="sysDot"/>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3" name="Rectangle 25"/>
          <p:cNvSpPr>
            <a:spLocks/>
          </p:cNvSpPr>
          <p:nvPr/>
        </p:nvSpPr>
        <p:spPr bwMode="auto">
          <a:xfrm>
            <a:off x="692150" y="3733800"/>
            <a:ext cx="5207000" cy="850900"/>
          </a:xfrm>
          <a:prstGeom prst="rect">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4" name="Rectangle 26"/>
          <p:cNvSpPr>
            <a:spLocks/>
          </p:cNvSpPr>
          <p:nvPr/>
        </p:nvSpPr>
        <p:spPr bwMode="auto">
          <a:xfrm>
            <a:off x="3188665" y="4107461"/>
            <a:ext cx="211597" cy="20518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LLC</a:t>
            </a:r>
          </a:p>
        </p:txBody>
      </p:sp>
      <p:sp>
        <p:nvSpPr>
          <p:cNvPr id="22555" name="Rectangle 27"/>
          <p:cNvSpPr>
            <a:spLocks/>
          </p:cNvSpPr>
          <p:nvPr/>
        </p:nvSpPr>
        <p:spPr bwMode="auto">
          <a:xfrm>
            <a:off x="2444750" y="4686300"/>
            <a:ext cx="1695450" cy="444500"/>
          </a:xfrm>
          <a:prstGeom prst="rect">
            <a:avLst/>
          </a:prstGeom>
          <a:solidFill>
            <a:srgbClr val="CDCDCD"/>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6" name="Rectangle 28"/>
          <p:cNvSpPr>
            <a:spLocks/>
          </p:cNvSpPr>
          <p:nvPr/>
        </p:nvSpPr>
        <p:spPr bwMode="auto">
          <a:xfrm>
            <a:off x="2702571" y="4825008"/>
            <a:ext cx="1179810"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 Controller</a:t>
            </a:r>
          </a:p>
        </p:txBody>
      </p:sp>
      <p:sp>
        <p:nvSpPr>
          <p:cNvPr id="22557" name="Rectangle 29"/>
          <p:cNvSpPr>
            <a:spLocks/>
          </p:cNvSpPr>
          <p:nvPr/>
        </p:nvSpPr>
        <p:spPr bwMode="auto">
          <a:xfrm>
            <a:off x="6965950" y="4565650"/>
            <a:ext cx="1695450" cy="5842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58" name="Rectangle 30"/>
          <p:cNvSpPr>
            <a:spLocks/>
          </p:cNvSpPr>
          <p:nvPr/>
        </p:nvSpPr>
        <p:spPr bwMode="auto">
          <a:xfrm>
            <a:off x="7005762" y="4602304"/>
            <a:ext cx="1615827" cy="56169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Specialized</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compute-capability</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Myriad Pro Bold Cond"/>
                <a:ea typeface="ＭＳ Ｐゴシック" charset="0"/>
                <a:cs typeface="Myriad Pro Bold Cond" charset="0"/>
                <a:sym typeface="Myriad Pro Bold Cond" charset="0"/>
              </a:rPr>
              <a:t>in memory</a:t>
            </a:r>
          </a:p>
        </p:txBody>
      </p:sp>
      <p:sp>
        <p:nvSpPr>
          <p:cNvPr id="22559" name="Rectangle 31"/>
          <p:cNvSpPr>
            <a:spLocks/>
          </p:cNvSpPr>
          <p:nvPr/>
        </p:nvSpPr>
        <p:spPr bwMode="auto">
          <a:xfrm>
            <a:off x="6654800" y="1276350"/>
            <a:ext cx="2324100" cy="3949700"/>
          </a:xfrm>
          <a:prstGeom prst="rect">
            <a:avLst/>
          </a:prstGeom>
          <a:noFill/>
          <a:ln w="254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0" name="Rectangle 32"/>
          <p:cNvSpPr>
            <a:spLocks/>
          </p:cNvSpPr>
          <p:nvPr/>
        </p:nvSpPr>
        <p:spPr bwMode="auto">
          <a:xfrm>
            <a:off x="7542787" y="2989858"/>
            <a:ext cx="538609"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a:t>
            </a:r>
          </a:p>
        </p:txBody>
      </p:sp>
      <p:sp>
        <p:nvSpPr>
          <p:cNvPr id="22561" name="Rectangle 33"/>
          <p:cNvSpPr>
            <a:spLocks/>
          </p:cNvSpPr>
          <p:nvPr/>
        </p:nvSpPr>
        <p:spPr bwMode="auto">
          <a:xfrm>
            <a:off x="6718300" y="1339850"/>
            <a:ext cx="2184400" cy="3136900"/>
          </a:xfrm>
          <a:prstGeom prst="rect">
            <a:avLst/>
          </a:prstGeom>
          <a:noFill/>
          <a:ln w="25400" cap="flat">
            <a:solidFill>
              <a:schemeClr val="tx1"/>
            </a:solidFill>
            <a:prstDash val="sysDot"/>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2" name="Rectangle 34"/>
          <p:cNvSpPr>
            <a:spLocks/>
          </p:cNvSpPr>
          <p:nvPr/>
        </p:nvSpPr>
        <p:spPr bwMode="auto">
          <a:xfrm>
            <a:off x="3149600" y="2921000"/>
            <a:ext cx="577850" cy="482600"/>
          </a:xfrm>
          <a:prstGeom prst="rect">
            <a:avLst/>
          </a:prstGeom>
          <a:solidFill>
            <a:srgbClr val="FEBB64"/>
          </a:solidFill>
          <a:ln w="25400" cap="flat">
            <a:solidFill>
              <a:schemeClr val="tx1"/>
            </a:solidFill>
            <a:prstDash val="solid"/>
            <a:miter lim="800000"/>
            <a:headEnd type="none" w="med" len="med"/>
            <a:tailEnd type="none" w="med" len="med"/>
          </a:ln>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3" name="Rectangle 35"/>
          <p:cNvSpPr>
            <a:spLocks/>
          </p:cNvSpPr>
          <p:nvPr/>
        </p:nvSpPr>
        <p:spPr bwMode="auto">
          <a:xfrm>
            <a:off x="3245710" y="3033718"/>
            <a:ext cx="397545" cy="3016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imaging</a:t>
            </a:r>
          </a:p>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core</a:t>
            </a:r>
          </a:p>
        </p:txBody>
      </p:sp>
      <p:sp>
        <p:nvSpPr>
          <p:cNvPr id="22564" name="Rectangle 36"/>
          <p:cNvSpPr>
            <a:spLocks/>
          </p:cNvSpPr>
          <p:nvPr/>
        </p:nvSpPr>
        <p:spPr bwMode="auto">
          <a:xfrm>
            <a:off x="4311318" y="5523508"/>
            <a:ext cx="807913" cy="20518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a:solidFill>
                  <a:schemeClr val="tx1"/>
                </a:solidFill>
                <a:miter lim="800000"/>
                <a:headEnd type="none" w="med" len="med"/>
                <a:tailEnd type="none" w="med" len="med"/>
              </a14:hiddenLine>
            </a:ext>
          </a:extLst>
        </p:spPr>
        <p:txBody>
          <a:bodyPr wrap="none" lIns="0" tIns="0" rIns="0" bIns="0" anchor="ctr">
            <a:spAutoFit/>
          </a:bodyPr>
          <a:lstStyle/>
          <a:p>
            <a:pPr marL="0" marR="0" lvl="0" indent="0" algn="ctr" defTabSz="457200" rtl="0" eaLnBrk="1" fontAlgn="base" latinLnBrk="0" hangingPunct="1">
              <a:lnSpc>
                <a:spcPct val="8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Myriad Pro Bold Cond"/>
                <a:ea typeface="ＭＳ Ｐゴシック" charset="0"/>
                <a:cs typeface="Myriad Pro Bold Cond" charset="0"/>
                <a:sym typeface="Myriad Pro Bold Cond" charset="0"/>
              </a:rPr>
              <a:t>Memory Bus</a:t>
            </a:r>
          </a:p>
        </p:txBody>
      </p:sp>
      <p:sp>
        <p:nvSpPr>
          <p:cNvPr id="22565" name="Line 37"/>
          <p:cNvSpPr>
            <a:spLocks noChangeShapeType="1"/>
          </p:cNvSpPr>
          <p:nvPr/>
        </p:nvSpPr>
        <p:spPr bwMode="auto">
          <a:xfrm rot="10800000" flipH="1">
            <a:off x="416722" y="5460207"/>
            <a:ext cx="8562181" cy="0"/>
          </a:xfrm>
          <a:prstGeom prst="line">
            <a:avLst/>
          </a:prstGeom>
          <a:noFill/>
          <a:ln w="1016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22566" name="Line 38"/>
          <p:cNvSpPr>
            <a:spLocks noChangeShapeType="1"/>
          </p:cNvSpPr>
          <p:nvPr/>
        </p:nvSpPr>
        <p:spPr bwMode="auto">
          <a:xfrm>
            <a:off x="7816850" y="5226848"/>
            <a:ext cx="0" cy="239713"/>
          </a:xfrm>
          <a:prstGeom prst="line">
            <a:avLst/>
          </a:prstGeom>
          <a:noFill/>
          <a:ln w="88900" cap="flat">
            <a:solidFill>
              <a:schemeClr val="tx1"/>
            </a:solidFill>
            <a:prstDash val="solid"/>
            <a:miter lim="800000"/>
            <a:headEnd type="none" w="med" len="med"/>
            <a:tailEnd type="none" w="med" len="med"/>
          </a:ln>
          <a:extLst>
            <a:ext uri="{909E8E84-426E-40dd-AFC4-6F175D3DCCD1}">
              <a14:hiddenFill xmlns:a14="http://schemas.microsoft.com/office/drawing/2010/main" xmlns="">
                <a:solidFill>
                  <a:srgbClr val="FFFFFF"/>
                </a:solidFill>
              </a14:hiddenFill>
            </a:ext>
          </a:extLst>
        </p:spPr>
        <p:txBody>
          <a:bodyPr lIns="0" tIns="0" rIns="0" bIns="0"/>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800" b="0" i="0" u="none" strike="noStrike" kern="1200" cap="none" spc="0" normalizeH="0" baseline="0" noProof="0">
              <a:ln>
                <a:noFill/>
              </a:ln>
              <a:solidFill>
                <a:srgbClr val="000000"/>
              </a:solidFill>
              <a:effectLst/>
              <a:uLnTx/>
              <a:uFillTx/>
              <a:latin typeface="Gill Sans" charset="0"/>
              <a:ea typeface="ヒラギノ角ゴ ProN W3" charset="0"/>
              <a:cs typeface="ヒラギノ角ゴ ProN W3" charset="0"/>
              <a:sym typeface="Gill Sans" charset="0"/>
            </a:endParaRPr>
          </a:p>
        </p:txBody>
      </p:sp>
      <p:sp>
        <p:nvSpPr>
          <p:cNvPr id="44" name="Rounded Rectangle 43"/>
          <p:cNvSpPr>
            <a:spLocks noChangeArrowheads="1"/>
          </p:cNvSpPr>
          <p:nvPr/>
        </p:nvSpPr>
        <p:spPr bwMode="auto">
          <a:xfrm rot="5400000">
            <a:off x="6712425" y="3890443"/>
            <a:ext cx="2133601" cy="2286000"/>
          </a:xfrm>
          <a:prstGeom prst="roundRect">
            <a:avLst>
              <a:gd name="adj" fmla="val 16667"/>
            </a:avLst>
          </a:prstGeom>
          <a:noFill/>
          <a:ln w="114300">
            <a:solidFill>
              <a:srgbClr val="FF0000"/>
            </a:solidFill>
            <a:round/>
            <a:headEnd/>
            <a:tailEnd/>
          </a:ln>
          <a:extLst>
            <a:ext uri="{909E8E84-426E-40dd-AFC4-6F175D3DCCD1}">
              <a14:hiddenFill xmlns:a14="http://schemas.microsoft.com/office/drawing/2010/main" xmlns="">
                <a:solidFill>
                  <a:srgbClr val="FFFFFF"/>
                </a:solidFill>
              </a14:hiddenFill>
            </a:ext>
          </a:extLst>
        </p:spPr>
        <p:txBody>
          <a:bodyPr lIns="91440" tIns="45720" rIns="91440" bIns="45720"/>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Myriad Pro Bold Cond"/>
              <a:ea typeface="ヒラギノ角ゴ ProN W6"/>
            </a:endParaRPr>
          </a:p>
        </p:txBody>
      </p:sp>
      <p:sp>
        <p:nvSpPr>
          <p:cNvPr id="42" name="TextBox 41"/>
          <p:cNvSpPr txBox="1"/>
          <p:nvPr/>
        </p:nvSpPr>
        <p:spPr>
          <a:xfrm>
            <a:off x="561526" y="6279703"/>
            <a:ext cx="7466858"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srgbClr val="FF0000"/>
                </a:solidFill>
                <a:effectLst/>
                <a:uLnTx/>
                <a:uFillTx/>
                <a:latin typeface="Tahoma"/>
                <a:ea typeface="ヒラギノ角ゴ ProN W6"/>
                <a:cs typeface="Tahoma"/>
              </a:rPr>
              <a:t>Memory similar to a “conventional” accelerator</a:t>
            </a:r>
          </a:p>
        </p:txBody>
      </p:sp>
    </p:spTree>
    <p:extLst>
      <p:ext uri="{BB962C8B-B14F-4D97-AF65-F5344CB8AC3E}">
        <p14:creationId xmlns:p14="http://schemas.microsoft.com/office/powerpoint/2010/main" val="187557311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Accelerating In-Memory Graph Analytics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150</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내용 개체 틀 2"/>
          <p:cNvSpPr txBox="1">
            <a:spLocks/>
          </p:cNvSpPr>
          <p:nvPr/>
        </p:nvSpPr>
        <p:spPr bwMode="auto">
          <a:xfrm>
            <a:off x="228600" y="1124744"/>
            <a:ext cx="8610600" cy="4876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r>
              <a:rPr kumimoji="0" lang="en-US" altLang="ko-KR" sz="2400" b="0" i="0" u="none" strike="noStrike" kern="1200" cap="none" spc="0" normalizeH="0" baseline="0" noProof="0" dirty="0">
                <a:ln>
                  <a:noFill/>
                </a:ln>
                <a:solidFill>
                  <a:srgbClr val="000000"/>
                </a:solidFill>
                <a:effectLst/>
                <a:uLnTx/>
                <a:uFillTx/>
                <a:latin typeface="Tahoma"/>
                <a:ea typeface="ＭＳ Ｐゴシック" pitchFamily="-106" charset="-128"/>
              </a:rPr>
              <a:t>Large graphs are everywhere (circa 2015)</a:t>
            </a: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endParaRPr kumimoji="0" lang="en-US" altLang="ko-KR" sz="18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endParaRPr kumimoji="0" lang="en-US" altLang="ko-KR" sz="18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endParaRPr kumimoji="0" lang="en-US" altLang="ko-KR" sz="18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endParaRPr kumimoji="0" lang="en-US" altLang="ko-KR" sz="24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endParaRPr kumimoji="0" lang="en-US" altLang="ko-KR" sz="24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charset="0"/>
              <a:buNone/>
              <a:tabLst/>
              <a:defRPr/>
            </a:pPr>
            <a:endParaRPr kumimoji="0" lang="en-US" altLang="ko-KR" sz="2000" b="0" i="0" u="none" strike="noStrike" kern="1200" cap="none" spc="0" normalizeH="0" baseline="0" noProof="0" dirty="0">
              <a:ln>
                <a:noFill/>
              </a:ln>
              <a:solidFill>
                <a:srgbClr val="000000"/>
              </a:solidFill>
              <a:effectLst/>
              <a:uLnTx/>
              <a:uFillTx/>
              <a:latin typeface="Tahoma"/>
              <a:ea typeface="ＭＳ Ｐゴシック" pitchFamily="-106" charset="-128"/>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charset="0"/>
              <a:buChar char="n"/>
              <a:tabLst/>
              <a:defRPr/>
            </a:pPr>
            <a:r>
              <a:rPr kumimoji="0" lang="en-US" altLang="ko-KR" sz="2400" b="0" i="0" u="none" strike="noStrike" kern="1200" cap="none" spc="0" normalizeH="0" baseline="0" noProof="0" dirty="0">
                <a:ln>
                  <a:noFill/>
                </a:ln>
                <a:solidFill>
                  <a:srgbClr val="000000"/>
                </a:solidFill>
                <a:effectLst/>
                <a:uLnTx/>
                <a:uFillTx/>
                <a:latin typeface="Tahoma"/>
                <a:ea typeface="ＭＳ Ｐゴシック" pitchFamily="-106" charset="-128"/>
              </a:rPr>
              <a:t>Scalable large-scale graph processing is challenging</a:t>
            </a:r>
            <a:endParaRPr kumimoji="0" lang="ko-KR" altLang="en-US" sz="2400" b="0" i="0" u="none" strike="noStrike" kern="1200" cap="none" spc="0" normalizeH="0" baseline="0" noProof="0" dirty="0">
              <a:ln>
                <a:noFill/>
              </a:ln>
              <a:solidFill>
                <a:srgbClr val="000000"/>
              </a:solidFill>
              <a:effectLst/>
              <a:uLnTx/>
              <a:uFillTx/>
              <a:latin typeface="Tahoma"/>
            </a:endParaRPr>
          </a:p>
        </p:txBody>
      </p:sp>
      <p:grpSp>
        <p:nvGrpSpPr>
          <p:cNvPr id="6" name="그룹 7"/>
          <p:cNvGrpSpPr/>
          <p:nvPr/>
        </p:nvGrpSpPr>
        <p:grpSpPr>
          <a:xfrm>
            <a:off x="832673" y="1777556"/>
            <a:ext cx="7716092" cy="1519994"/>
            <a:chOff x="832673" y="2141219"/>
            <a:chExt cx="7716092" cy="1519994"/>
          </a:xfrm>
        </p:grpSpPr>
        <p:sp>
          <p:nvSpPr>
            <p:cNvPr id="7" name="TextBox 3"/>
            <p:cNvSpPr txBox="1"/>
            <p:nvPr/>
          </p:nvSpPr>
          <p:spPr>
            <a:xfrm>
              <a:off x="832673" y="3014882"/>
              <a:ext cx="1764778" cy="646331"/>
            </a:xfrm>
            <a:prstGeom prst="rect">
              <a:avLst/>
            </a:prstGeom>
            <a:noFill/>
          </p:spPr>
          <p:txBody>
            <a:bodyPr wrap="none" rtlCol="0">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36 Million </a:t>
              </a:r>
            </a:p>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Wikipedia Pages</a:t>
              </a:r>
            </a:p>
          </p:txBody>
        </p:sp>
        <p:sp>
          <p:nvSpPr>
            <p:cNvPr id="8" name="TextBox 5"/>
            <p:cNvSpPr txBox="1"/>
            <p:nvPr/>
          </p:nvSpPr>
          <p:spPr>
            <a:xfrm>
              <a:off x="2842663" y="3014882"/>
              <a:ext cx="1702134" cy="646331"/>
            </a:xfrm>
            <a:prstGeom prst="rect">
              <a:avLst/>
            </a:prstGeom>
            <a:noFill/>
          </p:spPr>
          <p:txBody>
            <a:bodyPr wrap="none" rtlCol="0">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1.4 Billion</a:t>
              </a:r>
            </a:p>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Facebook Users</a:t>
              </a:r>
            </a:p>
          </p:txBody>
        </p:sp>
        <p:sp>
          <p:nvSpPr>
            <p:cNvPr id="9" name="TextBox 5"/>
            <p:cNvSpPr txBox="1"/>
            <p:nvPr/>
          </p:nvSpPr>
          <p:spPr>
            <a:xfrm>
              <a:off x="5023819" y="3014882"/>
              <a:ext cx="1420389" cy="646331"/>
            </a:xfrm>
            <a:prstGeom prst="rect">
              <a:avLst/>
            </a:prstGeom>
            <a:noFill/>
          </p:spPr>
          <p:txBody>
            <a:bodyPr wrap="none" rtlCol="0">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300 Million</a:t>
              </a:r>
            </a:p>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Twitter Users</a:t>
              </a:r>
            </a:p>
          </p:txBody>
        </p:sp>
        <p:pic>
          <p:nvPicPr>
            <p:cNvPr id="10" name="Picture 2" descr="http://www.bioteams.com/images/wikipedia_as_a.jpg"/>
            <p:cNvPicPr>
              <a:picLocks noChangeAspect="1" noChangeArrowheads="1"/>
            </p:cNvPicPr>
            <p:nvPr/>
          </p:nvPicPr>
          <p:blipFill>
            <a:blip r:embed="rId2" cstate="print"/>
            <a:srcRect/>
            <a:stretch>
              <a:fillRect/>
            </a:stretch>
          </p:blipFill>
          <p:spPr bwMode="auto">
            <a:xfrm>
              <a:off x="1221470" y="2141219"/>
              <a:ext cx="881698" cy="881700"/>
            </a:xfrm>
            <a:prstGeom prst="rect">
              <a:avLst/>
            </a:prstGeom>
            <a:noFill/>
          </p:spPr>
        </p:pic>
        <p:pic>
          <p:nvPicPr>
            <p:cNvPr id="11" name="Picture 8" descr="http://jchutchins.net/site/wp-content/uploads/2009/06/facebook-logo.jpg"/>
            <p:cNvPicPr>
              <a:picLocks noChangeAspect="1" noChangeArrowheads="1"/>
            </p:cNvPicPr>
            <p:nvPr/>
          </p:nvPicPr>
          <p:blipFill>
            <a:blip r:embed="rId3" cstate="print"/>
            <a:srcRect/>
            <a:stretch>
              <a:fillRect/>
            </a:stretch>
          </p:blipFill>
          <p:spPr bwMode="auto">
            <a:xfrm>
              <a:off x="2873087" y="2262268"/>
              <a:ext cx="1699935" cy="639600"/>
            </a:xfrm>
            <a:prstGeom prst="rect">
              <a:avLst/>
            </a:prstGeom>
            <a:noFill/>
          </p:spPr>
        </p:pic>
        <p:pic>
          <p:nvPicPr>
            <p:cNvPr id="12" name="Picture 10" descr="http://asset3.itsnicethat.com/system/files/062012/4fd07cea5c3e3c0d810000db/img_col_main/Twitternew.jpg?1354576424"/>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7104" t="20452" r="24614" b="18303"/>
            <a:stretch/>
          </p:blipFill>
          <p:spPr bwMode="auto">
            <a:xfrm>
              <a:off x="5311851" y="2226563"/>
              <a:ext cx="844326" cy="711010"/>
            </a:xfrm>
            <a:prstGeom prst="rect">
              <a:avLst/>
            </a:prstGeom>
            <a:noFill/>
            <a:extLst>
              <a:ext uri="{909E8E84-426E-40dd-AFC4-6F175D3DCCD1}">
                <a14:hiddenFill xmlns="" xmlns:a14="http://schemas.microsoft.com/office/drawing/2010/main">
                  <a:solidFill>
                    <a:srgbClr val="FFFFFF"/>
                  </a:solidFill>
                </a14:hiddenFill>
              </a:ext>
            </a:extLst>
          </p:spPr>
        </p:pic>
        <p:pic>
          <p:nvPicPr>
            <p:cNvPr id="13" name="Picture 12" descr="https://pbs.twimg.com/profile_images/1550954462/instagramIcon_400x400.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252174" y="2193963"/>
              <a:ext cx="776210" cy="776210"/>
            </a:xfrm>
            <a:prstGeom prst="rect">
              <a:avLst/>
            </a:prstGeom>
            <a:noFill/>
            <a:extLst>
              <a:ext uri="{909E8E84-426E-40dd-AFC4-6F175D3DCCD1}">
                <a14:hiddenFill xmlns="" xmlns:a14="http://schemas.microsoft.com/office/drawing/2010/main">
                  <a:solidFill>
                    <a:srgbClr val="FFFFFF"/>
                  </a:solidFill>
                </a14:hiddenFill>
              </a:ext>
            </a:extLst>
          </p:spPr>
        </p:pic>
        <p:sp>
          <p:nvSpPr>
            <p:cNvPr id="14" name="TextBox 5"/>
            <p:cNvSpPr txBox="1"/>
            <p:nvPr/>
          </p:nvSpPr>
          <p:spPr>
            <a:xfrm>
              <a:off x="6731793" y="3014882"/>
              <a:ext cx="1816972" cy="646331"/>
            </a:xfrm>
            <a:prstGeom prst="rect">
              <a:avLst/>
            </a:prstGeom>
            <a:noFill/>
          </p:spPr>
          <p:txBody>
            <a:bodyPr wrap="none" rtlCol="0">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30 Billion</a:t>
              </a:r>
            </a:p>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Instagram Photos</a:t>
              </a:r>
            </a:p>
          </p:txBody>
        </p:sp>
      </p:grpSp>
      <p:graphicFrame>
        <p:nvGraphicFramePr>
          <p:cNvPr id="15" name="내용 개체 틀 5"/>
          <p:cNvGraphicFramePr>
            <a:graphicFrameLocks/>
          </p:cNvGraphicFramePr>
          <p:nvPr/>
        </p:nvGraphicFramePr>
        <p:xfrm>
          <a:off x="832672" y="4149080"/>
          <a:ext cx="7854127" cy="2237361"/>
        </p:xfrm>
        <a:graphic>
          <a:graphicData uri="http://schemas.openxmlformats.org/drawingml/2006/chart">
            <c:chart xmlns:c="http://schemas.openxmlformats.org/drawingml/2006/chart" xmlns:r="http://schemas.openxmlformats.org/officeDocument/2006/relationships" r:id="rId6"/>
          </a:graphicData>
        </a:graphic>
      </p:graphicFrame>
      <p:cxnSp>
        <p:nvCxnSpPr>
          <p:cNvPr id="16" name="직선 화살표 연결선 6"/>
          <p:cNvCxnSpPr/>
          <p:nvPr/>
        </p:nvCxnSpPr>
        <p:spPr>
          <a:xfrm flipH="1">
            <a:off x="5148066" y="5219239"/>
            <a:ext cx="3341510"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2687602"/>
      </p:ext>
    </p:extLst>
  </p:cSld>
  <p:clrMapOvr>
    <a:masterClrMapping/>
  </p:clrMapOvr>
  <p:transition/>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Key Bottlenecks in Graph Processing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43" name="직사각형 7"/>
          <p:cNvSpPr/>
          <p:nvPr/>
        </p:nvSpPr>
        <p:spPr>
          <a:xfrm>
            <a:off x="1032425" y="2060589"/>
            <a:ext cx="4129087" cy="39240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 name="내용 개체 틀 4"/>
          <p:cNvSpPr txBox="1">
            <a:spLocks/>
          </p:cNvSpPr>
          <p:nvPr/>
        </p:nvSpPr>
        <p:spPr>
          <a:xfrm>
            <a:off x="522348" y="1189524"/>
            <a:ext cx="7578044" cy="2123658"/>
          </a:xfrm>
          <a:prstGeom prst="rect">
            <a:avLst/>
          </a:prstGeom>
        </p:spPr>
        <p:txBody>
          <a:bodyPr vert="horz" lIns="91440" tIns="45720" rIns="91440" bIns="45720" rtlCol="0">
            <a:spAutoFit/>
          </a:bodyPr>
          <a:lstStyle>
            <a:lvl1pPr marL="342900" indent="-342900" algn="l" defTabSz="914400" rtl="0" eaLnBrk="1" latinLnBrk="1" hangingPunct="1">
              <a:spcBef>
                <a:spcPts val="5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1" hangingPunct="1">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1" hangingPunct="1">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1" i="0" u="none" strike="noStrike" kern="1200" cap="none" spc="0" normalizeH="0" baseline="0" noProof="0" dirty="0">
                <a:ln>
                  <a:noFill/>
                </a:ln>
                <a:solidFill>
                  <a:sysClr val="windowText" lastClr="000000"/>
                </a:solidFill>
                <a:effectLst/>
                <a:uLnTx/>
                <a:uFillTx/>
                <a:latin typeface="Calibri"/>
                <a:ea typeface="나눔고딕"/>
                <a:cs typeface="+mn-cs"/>
              </a:rPr>
              <a:t>for</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(v: </a:t>
            </a:r>
            <a:r>
              <a:rPr kumimoji="0" lang="en-US" altLang="ko-KR" sz="2400" b="0" i="0" u="none" strike="noStrike" kern="1200" cap="none" spc="0" normalizeH="0" baseline="0" noProof="0" dirty="0" err="1">
                <a:ln>
                  <a:noFill/>
                </a:ln>
                <a:solidFill>
                  <a:sysClr val="windowText" lastClr="000000"/>
                </a:solidFill>
                <a:effectLst/>
                <a:uLnTx/>
                <a:uFillTx/>
                <a:latin typeface="Calibri"/>
                <a:ea typeface="나눔고딕"/>
                <a:cs typeface="+mn-cs"/>
              </a:rPr>
              <a:t>graph.vertices</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a:t>
            </a:r>
          </a:p>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1" i="0" u="none" strike="noStrike" kern="1200" cap="none" spc="0" normalizeH="0" baseline="0" noProof="0" dirty="0">
                <a:ln>
                  <a:noFill/>
                </a:ln>
                <a:solidFill>
                  <a:sysClr val="windowText" lastClr="000000"/>
                </a:solidFill>
                <a:effectLst/>
                <a:uLnTx/>
                <a:uFillTx/>
                <a:latin typeface="Calibri"/>
                <a:ea typeface="나눔고딕"/>
                <a:cs typeface="+mn-cs"/>
              </a:rPr>
              <a:t>    for</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(w: </a:t>
            </a:r>
            <a:r>
              <a:rPr kumimoji="0" lang="en-US" altLang="ko-KR" sz="2400" b="0" i="0" u="none" strike="noStrike" kern="1200" cap="none" spc="0" normalizeH="0" baseline="0" noProof="0" dirty="0" err="1">
                <a:ln>
                  <a:noFill/>
                </a:ln>
                <a:solidFill>
                  <a:sysClr val="windowText" lastClr="000000"/>
                </a:solidFill>
                <a:effectLst/>
                <a:uLnTx/>
                <a:uFillTx/>
                <a:latin typeface="Calibri"/>
                <a:ea typeface="나눔고딕"/>
                <a:cs typeface="+mn-cs"/>
              </a:rPr>
              <a:t>v.successors</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a:t>
            </a:r>
          </a:p>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a:t>
            </a:r>
            <a:r>
              <a:rPr kumimoji="0" lang="en-US" altLang="ko-KR" sz="2400" b="0" i="0" u="none" strike="noStrike" kern="1200" cap="none" spc="0" normalizeH="0" baseline="0" noProof="0" dirty="0" err="1">
                <a:ln>
                  <a:noFill/>
                </a:ln>
                <a:solidFill>
                  <a:sysClr val="windowText" lastClr="000000"/>
                </a:solidFill>
                <a:effectLst/>
                <a:uLnTx/>
                <a:uFillTx/>
                <a:latin typeface="Calibri"/>
                <a:ea typeface="나눔고딕"/>
                <a:cs typeface="+mn-cs"/>
              </a:rPr>
              <a:t>w.next_rank</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 weight * </a:t>
            </a:r>
            <a:r>
              <a:rPr kumimoji="0" lang="en-US" altLang="ko-KR" sz="2400" b="0" i="0" u="none" strike="noStrike" kern="1200" cap="none" spc="0" normalizeH="0" baseline="0" noProof="0" dirty="0" err="1">
                <a:ln>
                  <a:noFill/>
                </a:ln>
                <a:solidFill>
                  <a:sysClr val="windowText" lastClr="000000"/>
                </a:solidFill>
                <a:effectLst/>
                <a:uLnTx/>
                <a:uFillTx/>
                <a:latin typeface="Calibri"/>
                <a:ea typeface="나눔고딕"/>
                <a:cs typeface="+mn-cs"/>
              </a:rPr>
              <a:t>v.rank</a:t>
            </a: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a:t>
            </a:r>
          </a:p>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    }</a:t>
            </a:r>
          </a:p>
          <a:p>
            <a:pPr marL="0" marR="0" lvl="0" indent="0" algn="l" defTabSz="914400" rtl="0" eaLnBrk="1" fontAlgn="auto" latinLnBrk="1" hangingPunct="1">
              <a:lnSpc>
                <a:spcPct val="110000"/>
              </a:lnSpc>
              <a:spcBef>
                <a:spcPts val="0"/>
              </a:spcBef>
              <a:spcAft>
                <a:spcPts val="0"/>
              </a:spcAft>
              <a:buClrTx/>
              <a:buSzTx/>
              <a:buFont typeface="Arial" pitchFamily="34" charset="0"/>
              <a:buNone/>
              <a:tabLst/>
              <a:defRPr/>
            </a:pPr>
            <a:r>
              <a:rPr kumimoji="0" lang="en-US" altLang="ko-KR" sz="2400" b="0" i="0" u="none" strike="noStrike" kern="1200" cap="none" spc="0" normalizeH="0" baseline="0" noProof="0" dirty="0">
                <a:ln>
                  <a:noFill/>
                </a:ln>
                <a:solidFill>
                  <a:sysClr val="windowText" lastClr="000000"/>
                </a:solidFill>
                <a:effectLst/>
                <a:uLnTx/>
                <a:uFillTx/>
                <a:latin typeface="Calibri"/>
                <a:ea typeface="나눔고딕"/>
                <a:cs typeface="+mn-cs"/>
              </a:rPr>
              <a:t>}</a:t>
            </a:r>
          </a:p>
        </p:txBody>
      </p:sp>
      <p:grpSp>
        <p:nvGrpSpPr>
          <p:cNvPr id="45" name="그룹 78"/>
          <p:cNvGrpSpPr/>
          <p:nvPr/>
        </p:nvGrpSpPr>
        <p:grpSpPr>
          <a:xfrm>
            <a:off x="2127580" y="4487241"/>
            <a:ext cx="4196064" cy="1063334"/>
            <a:chOff x="1333905" y="4732035"/>
            <a:chExt cx="4196064" cy="1063334"/>
          </a:xfrm>
        </p:grpSpPr>
        <p:cxnSp>
          <p:nvCxnSpPr>
            <p:cNvPr id="46" name="구부러진 연결선 31"/>
            <p:cNvCxnSpPr>
              <a:stCxn id="63" idx="2"/>
              <a:endCxn id="53" idx="3"/>
            </p:cNvCxnSpPr>
            <p:nvPr/>
          </p:nvCxnSpPr>
          <p:spPr>
            <a:xfrm rot="5400000">
              <a:off x="2329181" y="3736759"/>
              <a:ext cx="948627" cy="2939179"/>
            </a:xfrm>
            <a:prstGeom prst="curvedConnector2">
              <a:avLst/>
            </a:prstGeom>
            <a:noFill/>
            <a:ln w="9525" cap="flat" cmpd="sng" algn="ctr">
              <a:solidFill>
                <a:sysClr val="windowText" lastClr="000000">
                  <a:shade val="95000"/>
                  <a:satMod val="105000"/>
                </a:sysClr>
              </a:solidFill>
              <a:prstDash val="solid"/>
              <a:tailEnd type="triangle"/>
            </a:ln>
            <a:effectLst/>
          </p:spPr>
        </p:cxnSp>
        <p:sp>
          <p:nvSpPr>
            <p:cNvPr id="47" name="TextBox 46"/>
            <p:cNvSpPr txBox="1"/>
            <p:nvPr/>
          </p:nvSpPr>
          <p:spPr>
            <a:xfrm>
              <a:off x="3463890" y="5333704"/>
              <a:ext cx="2066079" cy="46166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weight * </a:t>
              </a:r>
              <a:r>
                <a:rPr kumimoji="0" lang="en-US" altLang="ko-KR" sz="2400" b="0" i="0" u="none" strike="noStrike" kern="0" cap="none" spc="0" normalizeH="0" baseline="0" noProof="0" dirty="0" err="1">
                  <a:ln>
                    <a:noFill/>
                  </a:ln>
                  <a:solidFill>
                    <a:sysClr val="windowText" lastClr="000000"/>
                  </a:solidFill>
                  <a:effectLst/>
                  <a:uLnTx/>
                  <a:uFillTx/>
                  <a:latin typeface="Tahoma"/>
                  <a:ea typeface="+mn-ea"/>
                  <a:cs typeface="+mn-cs"/>
                </a:rPr>
                <a:t>v.rank</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8" name="그룹 75"/>
          <p:cNvGrpSpPr/>
          <p:nvPr/>
        </p:nvGrpSpPr>
        <p:grpSpPr>
          <a:xfrm>
            <a:off x="1695531" y="3544246"/>
            <a:ext cx="432048" cy="2546995"/>
            <a:chOff x="901856" y="3789040"/>
            <a:chExt cx="432048" cy="2546995"/>
          </a:xfrm>
        </p:grpSpPr>
        <p:sp>
          <p:nvSpPr>
            <p:cNvPr id="49" name="직사각형 38"/>
            <p:cNvSpPr/>
            <p:nvPr/>
          </p:nvSpPr>
          <p:spPr>
            <a:xfrm>
              <a:off x="901856" y="4972285"/>
              <a:ext cx="432048"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 name="직사각형 39"/>
            <p:cNvSpPr/>
            <p:nvPr/>
          </p:nvSpPr>
          <p:spPr>
            <a:xfrm>
              <a:off x="901856" y="3974477"/>
              <a:ext cx="432048"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1" name="직사각형 40"/>
            <p:cNvSpPr/>
            <p:nvPr/>
          </p:nvSpPr>
          <p:spPr>
            <a:xfrm>
              <a:off x="901856" y="5994767"/>
              <a:ext cx="432048"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2" name="직사각형 22"/>
            <p:cNvSpPr/>
            <p:nvPr/>
          </p:nvSpPr>
          <p:spPr>
            <a:xfrm>
              <a:off x="901856" y="4331925"/>
              <a:ext cx="432048" cy="40011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v</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53" name="직사각형 25"/>
            <p:cNvSpPr/>
            <p:nvPr/>
          </p:nvSpPr>
          <p:spPr>
            <a:xfrm>
              <a:off x="901856" y="5480607"/>
              <a:ext cx="432048" cy="400110"/>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w</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54" name="직사각형 21"/>
            <p:cNvSpPr/>
            <p:nvPr/>
          </p:nvSpPr>
          <p:spPr>
            <a:xfrm>
              <a:off x="901856" y="3789040"/>
              <a:ext cx="432048" cy="2546995"/>
            </a:xfrm>
            <a:prstGeom prst="rect">
              <a:avLst/>
            </a:prstGeom>
            <a:noFill/>
            <a:ln w="9525" cap="flat" cmpd="sng" algn="ctr">
              <a:solidFill>
                <a:sysClr val="windowText" lastClr="000000">
                  <a:shade val="95000"/>
                  <a:satMod val="10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cxnSp>
        <p:nvCxnSpPr>
          <p:cNvPr id="55" name="구부러진 연결선 41"/>
          <p:cNvCxnSpPr>
            <a:stCxn id="60" idx="3"/>
            <a:endCxn id="49" idx="3"/>
          </p:cNvCxnSpPr>
          <p:nvPr/>
        </p:nvCxnSpPr>
        <p:spPr>
          <a:xfrm rot="5400000">
            <a:off x="2967892" y="3646928"/>
            <a:ext cx="326256" cy="2006882"/>
          </a:xfrm>
          <a:prstGeom prst="curvedConnector2">
            <a:avLst/>
          </a:prstGeom>
          <a:noFill/>
          <a:ln w="9525" cap="flat" cmpd="sng" algn="ctr">
            <a:solidFill>
              <a:sysClr val="windowText" lastClr="000000">
                <a:shade val="95000"/>
                <a:satMod val="105000"/>
              </a:sysClr>
            </a:solidFill>
            <a:prstDash val="lgDash"/>
            <a:tailEnd type="triangle"/>
          </a:ln>
          <a:effectLst/>
        </p:spPr>
      </p:cxnSp>
      <p:cxnSp>
        <p:nvCxnSpPr>
          <p:cNvPr id="56" name="구부러진 연결선 51"/>
          <p:cNvCxnSpPr>
            <a:stCxn id="61" idx="3"/>
            <a:endCxn id="51" idx="3"/>
          </p:cNvCxnSpPr>
          <p:nvPr/>
        </p:nvCxnSpPr>
        <p:spPr>
          <a:xfrm rot="5400000">
            <a:off x="2609767" y="4005054"/>
            <a:ext cx="1348738" cy="2313113"/>
          </a:xfrm>
          <a:prstGeom prst="curvedConnector2">
            <a:avLst/>
          </a:prstGeom>
          <a:noFill/>
          <a:ln w="9525" cap="flat" cmpd="sng" algn="ctr">
            <a:solidFill>
              <a:sysClr val="windowText" lastClr="000000">
                <a:shade val="95000"/>
                <a:satMod val="105000"/>
              </a:sysClr>
            </a:solidFill>
            <a:prstDash val="lgDash"/>
            <a:tailEnd type="triangle"/>
          </a:ln>
          <a:effectLst/>
        </p:spPr>
      </p:cxnSp>
      <p:grpSp>
        <p:nvGrpSpPr>
          <p:cNvPr id="57" name="그룹 87"/>
          <p:cNvGrpSpPr/>
          <p:nvPr/>
        </p:nvGrpSpPr>
        <p:grpSpPr>
          <a:xfrm>
            <a:off x="2127579" y="4087131"/>
            <a:ext cx="3987336" cy="400110"/>
            <a:chOff x="2627783" y="4259917"/>
            <a:chExt cx="3987336" cy="400110"/>
          </a:xfrm>
        </p:grpSpPr>
        <p:cxnSp>
          <p:nvCxnSpPr>
            <p:cNvPr id="58" name="직선 화살표 연결선 29"/>
            <p:cNvCxnSpPr>
              <a:endCxn id="64" idx="1"/>
            </p:cNvCxnSpPr>
            <p:nvPr/>
          </p:nvCxnSpPr>
          <p:spPr>
            <a:xfrm>
              <a:off x="2627783" y="4459972"/>
              <a:ext cx="1683080" cy="0"/>
            </a:xfrm>
            <a:prstGeom prst="straightConnector1">
              <a:avLst/>
            </a:prstGeom>
            <a:noFill/>
            <a:ln w="9525" cap="flat" cmpd="sng" algn="ctr">
              <a:solidFill>
                <a:sysClr val="windowText" lastClr="000000">
                  <a:shade val="95000"/>
                  <a:satMod val="105000"/>
                </a:sysClr>
              </a:solidFill>
              <a:prstDash val="solid"/>
              <a:tailEnd type="triangle"/>
            </a:ln>
            <a:effectLst/>
          </p:spPr>
        </p:cxnSp>
        <p:grpSp>
          <p:nvGrpSpPr>
            <p:cNvPr id="59" name="그룹 76"/>
            <p:cNvGrpSpPr/>
            <p:nvPr/>
          </p:nvGrpSpPr>
          <p:grpSpPr>
            <a:xfrm>
              <a:off x="4310863" y="4259917"/>
              <a:ext cx="2304256" cy="400110"/>
              <a:chOff x="1693944" y="4331925"/>
              <a:chExt cx="2304256" cy="400110"/>
            </a:xfrm>
          </p:grpSpPr>
          <p:sp>
            <p:nvSpPr>
              <p:cNvPr id="60" name="직사각형 43"/>
              <p:cNvSpPr/>
              <p:nvPr/>
            </p:nvSpPr>
            <p:spPr>
              <a:xfrm rot="5400000">
                <a:off x="1817692" y="4445975"/>
                <a:ext cx="400109"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61" name="직사각형 50"/>
              <p:cNvSpPr/>
              <p:nvPr/>
            </p:nvSpPr>
            <p:spPr>
              <a:xfrm rot="5400000">
                <a:off x="2123923" y="4445975"/>
                <a:ext cx="400109"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62" name="직사각형 56"/>
              <p:cNvSpPr/>
              <p:nvPr/>
            </p:nvSpPr>
            <p:spPr>
              <a:xfrm rot="5400000">
                <a:off x="3454087" y="4445975"/>
                <a:ext cx="400109" cy="172011"/>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50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63" name="직사각형 27"/>
              <p:cNvSpPr/>
              <p:nvPr/>
            </p:nvSpPr>
            <p:spPr>
              <a:xfrm>
                <a:off x="2590003" y="4331925"/>
                <a:ext cx="720080" cy="40011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&amp;w</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64" name="직사각형 26"/>
              <p:cNvSpPr/>
              <p:nvPr/>
            </p:nvSpPr>
            <p:spPr>
              <a:xfrm>
                <a:off x="1693944" y="4331925"/>
                <a:ext cx="2304256" cy="400110"/>
              </a:xfrm>
              <a:prstGeom prst="rect">
                <a:avLst/>
              </a:prstGeom>
              <a:noFill/>
              <a:ln w="9525" cap="flat" cmpd="sng" algn="ctr">
                <a:solidFill>
                  <a:sysClr val="windowText" lastClr="000000">
                    <a:shade val="95000"/>
                    <a:satMod val="105000"/>
                  </a:sys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65" name="구부러진 연결선 57"/>
          <p:cNvCxnSpPr>
            <a:stCxn id="62" idx="1"/>
            <a:endCxn id="50" idx="3"/>
          </p:cNvCxnSpPr>
          <p:nvPr/>
        </p:nvCxnSpPr>
        <p:spPr>
          <a:xfrm rot="16200000" flipV="1">
            <a:off x="3813497" y="2129772"/>
            <a:ext cx="271443" cy="3643277"/>
          </a:xfrm>
          <a:prstGeom prst="curvedConnector2">
            <a:avLst/>
          </a:prstGeom>
          <a:noFill/>
          <a:ln w="9525" cap="flat" cmpd="sng" algn="ctr">
            <a:solidFill>
              <a:sysClr val="windowText" lastClr="000000">
                <a:shade val="95000"/>
                <a:satMod val="105000"/>
              </a:sysClr>
            </a:solidFill>
            <a:prstDash val="lgDash"/>
            <a:tailEnd type="triangle"/>
          </a:ln>
          <a:effectLst/>
        </p:spPr>
      </p:cxnSp>
      <p:grpSp>
        <p:nvGrpSpPr>
          <p:cNvPr id="66" name="그룹 93"/>
          <p:cNvGrpSpPr/>
          <p:nvPr/>
        </p:nvGrpSpPr>
        <p:grpSpPr>
          <a:xfrm>
            <a:off x="2775652" y="3101467"/>
            <a:ext cx="6382071" cy="2820517"/>
            <a:chOff x="3275856" y="3175530"/>
            <a:chExt cx="6382071" cy="2820517"/>
          </a:xfrm>
        </p:grpSpPr>
        <p:sp>
          <p:nvSpPr>
            <p:cNvPr id="67" name="타원 88"/>
            <p:cNvSpPr/>
            <p:nvPr/>
          </p:nvSpPr>
          <p:spPr>
            <a:xfrm>
              <a:off x="3275856" y="3618309"/>
              <a:ext cx="508484" cy="2377738"/>
            </a:xfrm>
            <a:prstGeom prst="ellipse">
              <a:avLst/>
            </a:prstGeom>
            <a:noFill/>
            <a:ln w="38100" cap="flat" cmpd="sng" algn="ctr">
              <a:solidFill>
                <a:srgbClr val="FF0000"/>
              </a:solidFill>
              <a:prstDash val="dash"/>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68" name="TextBox 67"/>
            <p:cNvSpPr txBox="1"/>
            <p:nvPr/>
          </p:nvSpPr>
          <p:spPr>
            <a:xfrm>
              <a:off x="3615287" y="3175530"/>
              <a:ext cx="604264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0000FF"/>
                  </a:solidFill>
                  <a:effectLst/>
                  <a:uLnTx/>
                  <a:uFillTx/>
                  <a:latin typeface="Tahoma"/>
                  <a:ea typeface="+mn-ea"/>
                  <a:cs typeface="+mn-cs"/>
                </a:rPr>
                <a:t>1. Frequent random memory accesses</a:t>
              </a:r>
              <a:endParaRPr kumimoji="0" lang="ko-KR" altLang="en-US" sz="2400" b="1" i="0" u="none" strike="noStrike" kern="0" cap="none" spc="0" normalizeH="0" baseline="0" noProof="0" dirty="0">
                <a:ln>
                  <a:noFill/>
                </a:ln>
                <a:solidFill>
                  <a:srgbClr val="0000FF"/>
                </a:solidFill>
                <a:effectLst/>
                <a:uLnTx/>
                <a:uFillTx/>
                <a:latin typeface="Tahoma"/>
                <a:ea typeface="+mn-ea"/>
                <a:cs typeface="+mn-cs"/>
              </a:endParaRPr>
            </a:p>
          </p:txBody>
        </p:sp>
      </p:grpSp>
      <p:grpSp>
        <p:nvGrpSpPr>
          <p:cNvPr id="69" name="그룹 94"/>
          <p:cNvGrpSpPr/>
          <p:nvPr/>
        </p:nvGrpSpPr>
        <p:grpSpPr>
          <a:xfrm>
            <a:off x="4067944" y="5046549"/>
            <a:ext cx="5091508" cy="1220380"/>
            <a:chOff x="4568148" y="5107165"/>
            <a:chExt cx="5091508" cy="1220380"/>
          </a:xfrm>
        </p:grpSpPr>
        <p:sp>
          <p:nvSpPr>
            <p:cNvPr id="70" name="타원 91"/>
            <p:cNvSpPr/>
            <p:nvPr/>
          </p:nvSpPr>
          <p:spPr>
            <a:xfrm>
              <a:off x="4601391" y="5107165"/>
              <a:ext cx="2378834" cy="573280"/>
            </a:xfrm>
            <a:prstGeom prst="ellipse">
              <a:avLst/>
            </a:prstGeom>
            <a:noFill/>
            <a:ln w="38100" cap="flat" cmpd="sng" algn="ctr">
              <a:solidFill>
                <a:srgbClr val="FF0000"/>
              </a:solidFill>
              <a:prstDash val="dash"/>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71" name="TextBox 70"/>
            <p:cNvSpPr txBox="1"/>
            <p:nvPr/>
          </p:nvSpPr>
          <p:spPr>
            <a:xfrm>
              <a:off x="4568148" y="5865880"/>
              <a:ext cx="5091508"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0000FF"/>
                  </a:solidFill>
                  <a:effectLst/>
                  <a:uLnTx/>
                  <a:uFillTx/>
                  <a:latin typeface="Tahoma"/>
                  <a:ea typeface="+mn-ea"/>
                  <a:cs typeface="+mn-cs"/>
                </a:rPr>
                <a:t>2. Little amount of computation</a:t>
              </a:r>
              <a:endParaRPr kumimoji="0" lang="ko-KR" altLang="en-US" sz="2400" b="1" i="0" u="none" strike="noStrike" kern="0" cap="none" spc="0" normalizeH="0" baseline="0" noProof="0" dirty="0">
                <a:ln>
                  <a:noFill/>
                </a:ln>
                <a:solidFill>
                  <a:srgbClr val="0000FF"/>
                </a:solidFill>
                <a:effectLst/>
                <a:uLnTx/>
                <a:uFillTx/>
                <a:latin typeface="Tahoma"/>
                <a:ea typeface="+mn-ea"/>
                <a:cs typeface="+mn-cs"/>
              </a:endParaRPr>
            </a:p>
          </p:txBody>
        </p:sp>
      </p:grpSp>
      <p:grpSp>
        <p:nvGrpSpPr>
          <p:cNvPr id="72" name="그룹 12"/>
          <p:cNvGrpSpPr/>
          <p:nvPr/>
        </p:nvGrpSpPr>
        <p:grpSpPr>
          <a:xfrm>
            <a:off x="102248" y="4537387"/>
            <a:ext cx="1593283" cy="1314561"/>
            <a:chOff x="314421" y="4694850"/>
            <a:chExt cx="1593283" cy="1314561"/>
          </a:xfrm>
        </p:grpSpPr>
        <p:grpSp>
          <p:nvGrpSpPr>
            <p:cNvPr id="73" name="그룹 5"/>
            <p:cNvGrpSpPr/>
            <p:nvPr/>
          </p:nvGrpSpPr>
          <p:grpSpPr>
            <a:xfrm>
              <a:off x="314421" y="4694850"/>
              <a:ext cx="1224137" cy="1314561"/>
              <a:chOff x="395536" y="3645024"/>
              <a:chExt cx="1326123" cy="1314561"/>
            </a:xfrm>
          </p:grpSpPr>
          <p:sp>
            <p:nvSpPr>
              <p:cNvPr id="77" name="직사각형 2"/>
              <p:cNvSpPr/>
              <p:nvPr/>
            </p:nvSpPr>
            <p:spPr>
              <a:xfrm>
                <a:off x="395536" y="3645024"/>
                <a:ext cx="1326123" cy="328128"/>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w.rank</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78" name="직사각형 33"/>
              <p:cNvSpPr/>
              <p:nvPr/>
            </p:nvSpPr>
            <p:spPr>
              <a:xfrm>
                <a:off x="395536" y="3973151"/>
                <a:ext cx="1326123" cy="328128"/>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a:ln>
                      <a:noFill/>
                    </a:ln>
                    <a:solidFill>
                      <a:sysClr val="windowText" lastClr="000000"/>
                    </a:solidFill>
                    <a:effectLst/>
                    <a:uLnTx/>
                    <a:uFillTx/>
                    <a:latin typeface="Calibri"/>
                    <a:ea typeface="나눔고딕"/>
                    <a:cs typeface="+mn-cs"/>
                  </a:rPr>
                  <a:t>w.next_rank</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79" name="직사각형 34"/>
              <p:cNvSpPr/>
              <p:nvPr/>
            </p:nvSpPr>
            <p:spPr>
              <a:xfrm>
                <a:off x="395536" y="4299407"/>
                <a:ext cx="1326123" cy="328128"/>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w.edges</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80" name="직사각형 35"/>
              <p:cNvSpPr/>
              <p:nvPr/>
            </p:nvSpPr>
            <p:spPr>
              <a:xfrm>
                <a:off x="395536" y="4631457"/>
                <a:ext cx="1326123" cy="328128"/>
              </a:xfrm>
              <a:prstGeom prst="rect">
                <a:avLst/>
              </a:prstGeom>
              <a:gradFill rotWithShape="1">
                <a:gsLst>
                  <a:gs pos="0">
                    <a:srgbClr val="F17CB0">
                      <a:tint val="50000"/>
                      <a:satMod val="300000"/>
                    </a:srgbClr>
                  </a:gs>
                  <a:gs pos="35000">
                    <a:srgbClr val="F17CB0">
                      <a:tint val="37000"/>
                      <a:satMod val="300000"/>
                    </a:srgbClr>
                  </a:gs>
                  <a:gs pos="100000">
                    <a:srgbClr val="F17CB0">
                      <a:tint val="15000"/>
                      <a:satMod val="350000"/>
                    </a:srgbClr>
                  </a:gs>
                </a:gsLst>
                <a:lin ang="16200000" scaled="1"/>
              </a:gradFill>
              <a:ln w="9525" cap="flat" cmpd="sng" algn="ctr">
                <a:solidFill>
                  <a:srgbClr val="F17CB0">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a:ln>
                      <a:noFill/>
                    </a:ln>
                    <a:solidFill>
                      <a:sysClr val="windowText" lastClr="000000"/>
                    </a:solidFill>
                    <a:effectLst/>
                    <a:uLnTx/>
                    <a:uFillTx/>
                    <a:latin typeface="Calibri"/>
                    <a:ea typeface="나눔고딕"/>
                    <a:cs typeface="+mn-cs"/>
                  </a:rPr>
                  <a:t>…</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grpSp>
          <p:nvGrpSpPr>
            <p:cNvPr id="74" name="그룹 11"/>
            <p:cNvGrpSpPr/>
            <p:nvPr/>
          </p:nvGrpSpPr>
          <p:grpSpPr>
            <a:xfrm>
              <a:off x="1538558" y="4694850"/>
              <a:ext cx="369146" cy="1314561"/>
              <a:chOff x="1538558" y="4694850"/>
              <a:chExt cx="369146" cy="1314561"/>
            </a:xfrm>
          </p:grpSpPr>
          <p:cxnSp>
            <p:nvCxnSpPr>
              <p:cNvPr id="75" name="직선 연결선 8"/>
              <p:cNvCxnSpPr/>
              <p:nvPr/>
            </p:nvCxnSpPr>
            <p:spPr>
              <a:xfrm flipH="1" flipV="1">
                <a:off x="1538558" y="4694850"/>
                <a:ext cx="369146" cy="698426"/>
              </a:xfrm>
              <a:prstGeom prst="line">
                <a:avLst/>
              </a:prstGeom>
              <a:noFill/>
              <a:ln w="9525" cap="flat" cmpd="sng" algn="ctr">
                <a:solidFill>
                  <a:srgbClr val="60BD68">
                    <a:shade val="95000"/>
                    <a:satMod val="105000"/>
                  </a:srgbClr>
                </a:solidFill>
                <a:prstDash val="dash"/>
              </a:ln>
              <a:effectLst/>
            </p:spPr>
          </p:cxnSp>
          <p:cxnSp>
            <p:nvCxnSpPr>
              <p:cNvPr id="76" name="직선 연결선 10"/>
              <p:cNvCxnSpPr/>
              <p:nvPr/>
            </p:nvCxnSpPr>
            <p:spPr>
              <a:xfrm flipV="1">
                <a:off x="1538558" y="5793386"/>
                <a:ext cx="369146" cy="216025"/>
              </a:xfrm>
              <a:prstGeom prst="line">
                <a:avLst/>
              </a:prstGeom>
              <a:noFill/>
              <a:ln w="9525" cap="flat" cmpd="sng" algn="ctr">
                <a:solidFill>
                  <a:srgbClr val="60BD68">
                    <a:shade val="95000"/>
                    <a:satMod val="105000"/>
                  </a:srgbClr>
                </a:solidFill>
                <a:prstDash val="dash"/>
              </a:ln>
              <a:effectLst/>
            </p:spPr>
          </p:cxnSp>
        </p:grpSp>
      </p:grpSp>
    </p:spTree>
    <p:extLst>
      <p:ext uri="{BB962C8B-B14F-4D97-AF65-F5344CB8AC3E}">
        <p14:creationId xmlns:p14="http://schemas.microsoft.com/office/powerpoint/2010/main" val="2156591362"/>
      </p:ext>
    </p:extLst>
  </p:cSld>
  <p:clrMapOvr>
    <a:masterClrMapping/>
  </p:clrMapOvr>
  <p:transition/>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Opportunity: 3D-Stacked </a:t>
            </a:r>
            <a:r>
              <a:rPr lang="en-US" dirty="0" err="1"/>
              <a:t>Logic+Memory</a:t>
            </a:r>
            <a:endParaRPr lang="en-US" dirty="0"/>
          </a:p>
        </p:txBody>
      </p:sp>
      <p:sp>
        <p:nvSpPr>
          <p:cNvPr id="3" name="Content Placeholder 2"/>
          <p:cNvSpPr>
            <a:spLocks noGrp="1"/>
          </p:cNvSpPr>
          <p:nvPr>
            <p:ph idx="1"/>
          </p:nvPr>
        </p:nvSpPr>
        <p:spPr>
          <a:xfrm>
            <a:off x="228600" y="1124744"/>
            <a:ext cx="8610600" cy="5123656"/>
          </a:xfrm>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p:cNvPicPr>
            <a:picLocks noChangeAspect="1"/>
          </p:cNvPicPr>
          <p:nvPr/>
        </p:nvPicPr>
        <p:blipFill>
          <a:blip r:embed="rId2"/>
          <a:stretch>
            <a:fillRect/>
          </a:stretch>
        </p:blipFill>
        <p:spPr>
          <a:xfrm>
            <a:off x="107504" y="1286520"/>
            <a:ext cx="7772400" cy="1422400"/>
          </a:xfrm>
          <a:prstGeom prst="rect">
            <a:avLst/>
          </a:prstGeom>
        </p:spPr>
      </p:pic>
      <p:pic>
        <p:nvPicPr>
          <p:cNvPr id="5" name="Picture 2" descr="http://www.extremetech.com/wp-content/uploads/2013/09/hybrid_memory_cube.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331640" y="3068960"/>
            <a:ext cx="5040560" cy="3619122"/>
          </a:xfrm>
          <a:prstGeom prst="rect">
            <a:avLst/>
          </a:prstGeom>
          <a:noFill/>
          <a:extLst>
            <a:ext uri="{909E8E84-426E-40dd-AFC4-6F175D3DCCD1}">
              <a14:hiddenFill xmlns="" xmlns:a14="http://schemas.microsoft.com/office/drawing/2010/main">
                <a:solidFill>
                  <a:srgbClr val="FFFFFF"/>
                </a:solidFill>
              </a14:hiddenFill>
            </a:ext>
          </a:extLst>
        </p:spPr>
      </p:pic>
      <p:sp>
        <p:nvSpPr>
          <p:cNvPr id="8" name="TextBox 7"/>
          <p:cNvSpPr txBox="1"/>
          <p:nvPr/>
        </p:nvSpPr>
        <p:spPr>
          <a:xfrm>
            <a:off x="6040851" y="4509120"/>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9" name="TextBox 8"/>
          <p:cNvSpPr txBox="1"/>
          <p:nvPr/>
        </p:nvSpPr>
        <p:spPr>
          <a:xfrm>
            <a:off x="5968843" y="4005064"/>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7" name="TextBox 6"/>
          <p:cNvSpPr txBox="1"/>
          <p:nvPr/>
        </p:nvSpPr>
        <p:spPr>
          <a:xfrm>
            <a:off x="5670854" y="5527630"/>
            <a:ext cx="3161058"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Tahoma"/>
                <a:ea typeface="+mn-ea"/>
                <a:cs typeface="+mn-cs"/>
              </a:rPr>
              <a:t>Other “True 3D” technologies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Tahoma"/>
                <a:ea typeface="+mn-ea"/>
                <a:cs typeface="+mn-cs"/>
              </a:rPr>
              <a:t>under development</a:t>
            </a:r>
          </a:p>
        </p:txBody>
      </p:sp>
    </p:spTree>
    <p:extLst>
      <p:ext uri="{BB962C8B-B14F-4D97-AF65-F5344CB8AC3E}">
        <p14:creationId xmlns:p14="http://schemas.microsoft.com/office/powerpoint/2010/main" val="927684142"/>
      </p:ext>
    </p:extLst>
  </p:cSld>
  <p:clrMapOvr>
    <a:masterClrMapping/>
  </p:clrMapOvr>
  <p:transition/>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Tesseract</a:t>
            </a:r>
            <a:r>
              <a:rPr lang="en-US" dirty="0"/>
              <a:t> System for Graph Processing</a:t>
            </a:r>
          </a:p>
        </p:txBody>
      </p:sp>
      <p:pic>
        <p:nvPicPr>
          <p:cNvPr id="258" name="Picture 2" descr="http://www.extremetech.com/wp-content/uploads/2013/09/hybrid_memory_cub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701620" y="1340768"/>
            <a:ext cx="3383774" cy="2429550"/>
          </a:xfrm>
          <a:prstGeom prst="rect">
            <a:avLst/>
          </a:prstGeom>
          <a:noFill/>
          <a:extLst>
            <a:ext uri="{909E8E84-426E-40dd-AFC4-6F175D3DCCD1}">
              <a14:hiddenFill xmlns:a14="http://schemas.microsoft.com/office/drawing/2010/main" xmlns="">
                <a:solidFill>
                  <a:srgbClr val="FFFFFF"/>
                </a:solidFill>
              </a14:hiddenFill>
            </a:ext>
          </a:extLst>
        </p:spPr>
      </p:pic>
      <p:grpSp>
        <p:nvGrpSpPr>
          <p:cNvPr id="259" name="그룹 137"/>
          <p:cNvGrpSpPr/>
          <p:nvPr/>
        </p:nvGrpSpPr>
        <p:grpSpPr>
          <a:xfrm>
            <a:off x="2960548" y="2386982"/>
            <a:ext cx="2890319" cy="3322913"/>
            <a:chOff x="2540320" y="2698376"/>
            <a:chExt cx="2890319" cy="3322913"/>
          </a:xfrm>
        </p:grpSpPr>
        <p:cxnSp>
          <p:nvCxnSpPr>
            <p:cNvPr id="260" name="직선 연결선 64"/>
            <p:cNvCxnSpPr/>
            <p:nvPr/>
          </p:nvCxnSpPr>
          <p:spPr>
            <a:xfrm>
              <a:off x="2540320" y="3008078"/>
              <a:ext cx="101813" cy="990596"/>
            </a:xfrm>
            <a:prstGeom prst="line">
              <a:avLst/>
            </a:prstGeom>
            <a:noFill/>
            <a:ln w="9525" cap="flat" cmpd="sng" algn="ctr">
              <a:solidFill>
                <a:sysClr val="windowText" lastClr="000000"/>
              </a:solidFill>
              <a:prstDash val="dash"/>
            </a:ln>
            <a:effectLst/>
          </p:spPr>
        </p:cxnSp>
        <p:cxnSp>
          <p:nvCxnSpPr>
            <p:cNvPr id="261" name="직선 연결선 67"/>
            <p:cNvCxnSpPr/>
            <p:nvPr/>
          </p:nvCxnSpPr>
          <p:spPr>
            <a:xfrm flipH="1">
              <a:off x="5107196" y="2698376"/>
              <a:ext cx="323443" cy="1300298"/>
            </a:xfrm>
            <a:prstGeom prst="line">
              <a:avLst/>
            </a:prstGeom>
            <a:noFill/>
            <a:ln w="9525" cap="flat" cmpd="sng" algn="ctr">
              <a:solidFill>
                <a:sysClr val="windowText" lastClr="000000"/>
              </a:solidFill>
              <a:prstDash val="dash"/>
            </a:ln>
            <a:effectLst/>
          </p:spPr>
        </p:cxnSp>
        <p:grpSp>
          <p:nvGrpSpPr>
            <p:cNvPr id="262" name="그룹 85"/>
            <p:cNvGrpSpPr/>
            <p:nvPr/>
          </p:nvGrpSpPr>
          <p:grpSpPr>
            <a:xfrm>
              <a:off x="2542515" y="3916837"/>
              <a:ext cx="2664295" cy="2104452"/>
              <a:chOff x="3275856" y="3916837"/>
              <a:chExt cx="2664295" cy="2104452"/>
            </a:xfrm>
          </p:grpSpPr>
          <p:sp>
            <p:nvSpPr>
              <p:cNvPr id="263" name="직사각형 4"/>
              <p:cNvSpPr/>
              <p:nvPr/>
            </p:nvSpPr>
            <p:spPr>
              <a:xfrm>
                <a:off x="3375473" y="3998674"/>
                <a:ext cx="2465060" cy="2022615"/>
              </a:xfrm>
              <a:prstGeom prst="rect">
                <a:avLst/>
              </a:prstGeom>
              <a:solidFill>
                <a:sysClr val="window" lastClr="FFFFFF"/>
              </a:solidFill>
              <a:ln w="254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nvGrpSpPr>
              <p:cNvPr id="264" name="그룹 84"/>
              <p:cNvGrpSpPr/>
              <p:nvPr/>
            </p:nvGrpSpPr>
            <p:grpSpPr>
              <a:xfrm>
                <a:off x="3501888" y="3916837"/>
                <a:ext cx="2212233" cy="2010654"/>
                <a:chOff x="3501887" y="3916837"/>
                <a:chExt cx="2212233" cy="2010654"/>
              </a:xfrm>
            </p:grpSpPr>
            <p:grpSp>
              <p:nvGrpSpPr>
                <p:cNvPr id="267" name="그룹 49"/>
                <p:cNvGrpSpPr/>
                <p:nvPr/>
              </p:nvGrpSpPr>
              <p:grpSpPr>
                <a:xfrm flipV="1">
                  <a:off x="3627842" y="5167522"/>
                  <a:ext cx="64123" cy="489852"/>
                  <a:chOff x="3491880" y="4419110"/>
                  <a:chExt cx="73052" cy="558062"/>
                </a:xfrm>
              </p:grpSpPr>
              <p:cxnSp>
                <p:nvCxnSpPr>
                  <p:cNvPr id="310" name="직선 화살표 연결선 50"/>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11" name="직선 화살표 연결선 51"/>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8" name="그룹 52"/>
                <p:cNvGrpSpPr/>
                <p:nvPr/>
              </p:nvGrpSpPr>
              <p:grpSpPr>
                <a:xfrm flipV="1">
                  <a:off x="4070289" y="5167522"/>
                  <a:ext cx="64123" cy="489852"/>
                  <a:chOff x="3491880" y="4419110"/>
                  <a:chExt cx="73052" cy="558062"/>
                </a:xfrm>
              </p:grpSpPr>
              <p:cxnSp>
                <p:nvCxnSpPr>
                  <p:cNvPr id="308" name="직선 화살표 연결선 5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9" name="직선 화살표 연결선 54"/>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9" name="그룹 55"/>
                <p:cNvGrpSpPr/>
                <p:nvPr/>
              </p:nvGrpSpPr>
              <p:grpSpPr>
                <a:xfrm flipV="1">
                  <a:off x="4512736" y="5167522"/>
                  <a:ext cx="64123" cy="489852"/>
                  <a:chOff x="3491880" y="4419110"/>
                  <a:chExt cx="73052" cy="558062"/>
                </a:xfrm>
              </p:grpSpPr>
              <p:cxnSp>
                <p:nvCxnSpPr>
                  <p:cNvPr id="306" name="직선 화살표 연결선 56"/>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7" name="직선 화살표 연결선 57"/>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0" name="그룹 58"/>
                <p:cNvGrpSpPr/>
                <p:nvPr/>
              </p:nvGrpSpPr>
              <p:grpSpPr>
                <a:xfrm flipV="1">
                  <a:off x="5524042" y="5167522"/>
                  <a:ext cx="64123" cy="489852"/>
                  <a:chOff x="3491880" y="4419110"/>
                  <a:chExt cx="73052" cy="558062"/>
                </a:xfrm>
              </p:grpSpPr>
              <p:cxnSp>
                <p:nvCxnSpPr>
                  <p:cNvPr id="304" name="직선 화살표 연결선 59"/>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5" name="직선 화살표 연결선 60"/>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1" name="그룹 39"/>
                <p:cNvGrpSpPr/>
                <p:nvPr/>
              </p:nvGrpSpPr>
              <p:grpSpPr>
                <a:xfrm>
                  <a:off x="3627842" y="4362113"/>
                  <a:ext cx="64123" cy="489852"/>
                  <a:chOff x="3491880" y="4419110"/>
                  <a:chExt cx="73052" cy="558062"/>
                </a:xfrm>
              </p:grpSpPr>
              <p:cxnSp>
                <p:nvCxnSpPr>
                  <p:cNvPr id="302" name="직선 화살표 연결선 3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3" name="직선 화살표 연결선 3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2" name="그룹 40"/>
                <p:cNvGrpSpPr/>
                <p:nvPr/>
              </p:nvGrpSpPr>
              <p:grpSpPr>
                <a:xfrm>
                  <a:off x="4070289" y="4362113"/>
                  <a:ext cx="64123" cy="489852"/>
                  <a:chOff x="3491880" y="4419110"/>
                  <a:chExt cx="73052" cy="558062"/>
                </a:xfrm>
              </p:grpSpPr>
              <p:cxnSp>
                <p:nvCxnSpPr>
                  <p:cNvPr id="300" name="직선 화살표 연결선 41"/>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1" name="직선 화살표 연결선 42"/>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3" name="그룹 43"/>
                <p:cNvGrpSpPr/>
                <p:nvPr/>
              </p:nvGrpSpPr>
              <p:grpSpPr>
                <a:xfrm>
                  <a:off x="4512736" y="4362113"/>
                  <a:ext cx="64123" cy="489852"/>
                  <a:chOff x="3491880" y="4419110"/>
                  <a:chExt cx="73052" cy="558062"/>
                </a:xfrm>
              </p:grpSpPr>
              <p:cxnSp>
                <p:nvCxnSpPr>
                  <p:cNvPr id="298" name="직선 화살표 연결선 44"/>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9" name="직선 화살표 연결선 4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4" name="그룹 46"/>
                <p:cNvGrpSpPr/>
                <p:nvPr/>
              </p:nvGrpSpPr>
              <p:grpSpPr>
                <a:xfrm>
                  <a:off x="5524042" y="4362113"/>
                  <a:ext cx="64123" cy="489852"/>
                  <a:chOff x="3491880" y="4419110"/>
                  <a:chExt cx="73052" cy="558062"/>
                </a:xfrm>
              </p:grpSpPr>
              <p:cxnSp>
                <p:nvCxnSpPr>
                  <p:cNvPr id="296" name="직선 화살표 연결선 47"/>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7" name="직선 화살표 연결선 48"/>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sp>
              <p:nvSpPr>
                <p:cNvPr id="275" name="직사각형 6"/>
                <p:cNvSpPr/>
                <p:nvPr/>
              </p:nvSpPr>
              <p:spPr>
                <a:xfrm>
                  <a:off x="35018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6" name="직사각형 7"/>
                <p:cNvSpPr/>
                <p:nvPr/>
              </p:nvSpPr>
              <p:spPr>
                <a:xfrm>
                  <a:off x="3944334"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7" name="직사각형 8"/>
                <p:cNvSpPr/>
                <p:nvPr/>
              </p:nvSpPr>
              <p:spPr>
                <a:xfrm>
                  <a:off x="4386781"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8" name="직사각형 11"/>
                <p:cNvSpPr/>
                <p:nvPr/>
              </p:nvSpPr>
              <p:spPr>
                <a:xfrm>
                  <a:off x="3501887"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9" name="직사각형 12"/>
                <p:cNvSpPr/>
                <p:nvPr/>
              </p:nvSpPr>
              <p:spPr>
                <a:xfrm>
                  <a:off x="3944334"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0" name="직사각형 13"/>
                <p:cNvSpPr/>
                <p:nvPr/>
              </p:nvSpPr>
              <p:spPr>
                <a:xfrm>
                  <a:off x="4386781"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1" name="직사각형 15"/>
                <p:cNvSpPr/>
                <p:nvPr/>
              </p:nvSpPr>
              <p:spPr>
                <a:xfrm>
                  <a:off x="35018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2" name="직사각형 16"/>
                <p:cNvSpPr/>
                <p:nvPr/>
              </p:nvSpPr>
              <p:spPr>
                <a:xfrm>
                  <a:off x="3944334"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3" name="직사각형 17"/>
                <p:cNvSpPr/>
                <p:nvPr/>
              </p:nvSpPr>
              <p:spPr>
                <a:xfrm>
                  <a:off x="4386781"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19"/>
                <p:cNvSpPr/>
                <p:nvPr/>
              </p:nvSpPr>
              <p:spPr>
                <a:xfrm>
                  <a:off x="35018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0"/>
                <p:cNvSpPr/>
                <p:nvPr/>
              </p:nvSpPr>
              <p:spPr>
                <a:xfrm>
                  <a:off x="3944334"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1"/>
                <p:cNvSpPr/>
                <p:nvPr/>
              </p:nvSpPr>
              <p:spPr>
                <a:xfrm>
                  <a:off x="4386781"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7" name="직사각형 5"/>
                <p:cNvSpPr/>
                <p:nvPr/>
              </p:nvSpPr>
              <p:spPr>
                <a:xfrm>
                  <a:off x="3501887" y="4851965"/>
                  <a:ext cx="2212233" cy="316034"/>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Crossbar Network</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8" name="직사각형 9"/>
                <p:cNvSpPr/>
                <p:nvPr/>
              </p:nvSpPr>
              <p:spPr>
                <a:xfrm>
                  <a:off x="53980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9" name="직사각형 14"/>
                <p:cNvSpPr/>
                <p:nvPr/>
              </p:nvSpPr>
              <p:spPr>
                <a:xfrm>
                  <a:off x="5398087" y="44806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0" name="직사각형 18"/>
                <p:cNvSpPr/>
                <p:nvPr/>
              </p:nvSpPr>
              <p:spPr>
                <a:xfrm>
                  <a:off x="53980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1" name="직사각형 22"/>
                <p:cNvSpPr/>
                <p:nvPr/>
              </p:nvSpPr>
              <p:spPr>
                <a:xfrm>
                  <a:off x="53980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2" name="TextBox 291"/>
                <p:cNvSpPr txBox="1"/>
                <p:nvPr/>
              </p:nvSpPr>
              <p:spPr>
                <a:xfrm>
                  <a:off x="4860355" y="3916837"/>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3" name="TextBox 292"/>
                <p:cNvSpPr txBox="1"/>
                <p:nvPr/>
              </p:nvSpPr>
              <p:spPr>
                <a:xfrm>
                  <a:off x="4860355" y="4297315"/>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4" name="TextBox 293"/>
                <p:cNvSpPr txBox="1"/>
                <p:nvPr/>
              </p:nvSpPr>
              <p:spPr>
                <a:xfrm>
                  <a:off x="4860355" y="5096119"/>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5" name="TextBox 294"/>
                <p:cNvSpPr txBox="1"/>
                <p:nvPr/>
              </p:nvSpPr>
              <p:spPr>
                <a:xfrm>
                  <a:off x="4860355" y="5465826"/>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cxnSp>
            <p:nvCxnSpPr>
              <p:cNvPr id="265" name="직선 화살표 연결선 78"/>
              <p:cNvCxnSpPr/>
              <p:nvPr/>
            </p:nvCxnSpPr>
            <p:spPr>
              <a:xfrm flipH="1">
                <a:off x="3275856" y="5013177"/>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cxnSp>
            <p:nvCxnSpPr>
              <p:cNvPr id="266" name="직선 화살표 연결선 83"/>
              <p:cNvCxnSpPr/>
              <p:nvPr/>
            </p:nvCxnSpPr>
            <p:spPr>
              <a:xfrm flipH="1">
                <a:off x="5714120" y="5015083"/>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grpSp>
        <p:nvGrpSpPr>
          <p:cNvPr id="312" name="그룹 138"/>
          <p:cNvGrpSpPr/>
          <p:nvPr/>
        </p:nvGrpSpPr>
        <p:grpSpPr>
          <a:xfrm>
            <a:off x="5397217" y="3068960"/>
            <a:ext cx="3568497" cy="2986186"/>
            <a:chOff x="5277803" y="2315022"/>
            <a:chExt cx="3568497" cy="2986186"/>
          </a:xfrm>
        </p:grpSpPr>
        <p:grpSp>
          <p:nvGrpSpPr>
            <p:cNvPr id="313" name="그룹 131"/>
            <p:cNvGrpSpPr/>
            <p:nvPr/>
          </p:nvGrpSpPr>
          <p:grpSpPr>
            <a:xfrm>
              <a:off x="5860114" y="2315022"/>
              <a:ext cx="2986186" cy="2986186"/>
              <a:chOff x="5700614" y="2176524"/>
              <a:chExt cx="2986186" cy="2986186"/>
            </a:xfrm>
          </p:grpSpPr>
          <p:sp>
            <p:nvSpPr>
              <p:cNvPr id="316" name="직사각형 86"/>
              <p:cNvSpPr/>
              <p:nvPr/>
            </p:nvSpPr>
            <p:spPr>
              <a:xfrm>
                <a:off x="5700614" y="2176524"/>
                <a:ext cx="2986186" cy="2986186"/>
              </a:xfrm>
              <a:prstGeom prst="rect">
                <a:avLst/>
              </a:prstGeom>
              <a:solidFill>
                <a:sysClr val="window" lastClr="FFFFFF"/>
              </a:solidFill>
              <a:ln w="25400" cap="flat" cmpd="sng" algn="ctr">
                <a:solidFill>
                  <a:srgbClr val="5DA5DA"/>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7" name="직사각형 87"/>
              <p:cNvSpPr/>
              <p:nvPr/>
            </p:nvSpPr>
            <p:spPr>
              <a:xfrm>
                <a:off x="8110736" y="2346491"/>
                <a:ext cx="432048" cy="207509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vert"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DRAM Controller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18" name="직사각형 88"/>
              <p:cNvSpPr/>
              <p:nvPr/>
            </p:nvSpPr>
            <p:spPr>
              <a:xfrm>
                <a:off x="8110736" y="4589673"/>
                <a:ext cx="432048" cy="404944"/>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NI</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19" name="직선 화살표 연결선 97"/>
              <p:cNvCxnSpPr>
                <a:stCxn id="318" idx="0"/>
                <a:endCxn id="317" idx="2"/>
              </p:cNvCxnSpPr>
              <p:nvPr/>
            </p:nvCxnSpPr>
            <p:spPr>
              <a:xfrm flipV="1">
                <a:off x="8326760" y="4421581"/>
                <a:ext cx="0" cy="16809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cxnSp>
          <p:nvCxnSpPr>
            <p:cNvPr id="314" name="직선 연결선 127"/>
            <p:cNvCxnSpPr/>
            <p:nvPr/>
          </p:nvCxnSpPr>
          <p:spPr>
            <a:xfrm flipV="1">
              <a:off x="5280614" y="2315022"/>
              <a:ext cx="583876" cy="1104125"/>
            </a:xfrm>
            <a:prstGeom prst="line">
              <a:avLst/>
            </a:prstGeom>
            <a:noFill/>
            <a:ln w="9525" cap="flat" cmpd="sng" algn="ctr">
              <a:solidFill>
                <a:srgbClr val="5DA5DA">
                  <a:shade val="95000"/>
                  <a:satMod val="105000"/>
                </a:srgbClr>
              </a:solidFill>
              <a:prstDash val="dash"/>
            </a:ln>
            <a:effectLst/>
          </p:spPr>
        </p:cxnSp>
        <p:cxnSp>
          <p:nvCxnSpPr>
            <p:cNvPr id="315" name="직선 연결선 128"/>
            <p:cNvCxnSpPr/>
            <p:nvPr/>
          </p:nvCxnSpPr>
          <p:spPr>
            <a:xfrm>
              <a:off x="5277803" y="3668121"/>
              <a:ext cx="580861" cy="1633087"/>
            </a:xfrm>
            <a:prstGeom prst="line">
              <a:avLst/>
            </a:prstGeom>
            <a:noFill/>
            <a:ln w="9525" cap="flat" cmpd="sng" algn="ctr">
              <a:solidFill>
                <a:srgbClr val="5DA5DA">
                  <a:shade val="95000"/>
                  <a:satMod val="105000"/>
                </a:srgbClr>
              </a:solidFill>
              <a:prstDash val="dash"/>
            </a:ln>
            <a:effectLst/>
          </p:spPr>
        </p:cxnSp>
      </p:grpSp>
      <p:grpSp>
        <p:nvGrpSpPr>
          <p:cNvPr id="320" name="그룹 132"/>
          <p:cNvGrpSpPr/>
          <p:nvPr/>
        </p:nvGrpSpPr>
        <p:grpSpPr>
          <a:xfrm>
            <a:off x="6127920" y="3238927"/>
            <a:ext cx="2261730" cy="2648562"/>
            <a:chOff x="5849006" y="2346491"/>
            <a:chExt cx="2261730" cy="2648562"/>
          </a:xfrm>
        </p:grpSpPr>
        <p:sp>
          <p:nvSpPr>
            <p:cNvPr id="321" name="직사각형 89"/>
            <p:cNvSpPr/>
            <p:nvPr/>
          </p:nvSpPr>
          <p:spPr>
            <a:xfrm>
              <a:off x="5849006" y="2346491"/>
              <a:ext cx="2079267" cy="774399"/>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In-Order Core</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2" name="직사각형 90"/>
            <p:cNvSpPr/>
            <p:nvPr/>
          </p:nvSpPr>
          <p:spPr>
            <a:xfrm>
              <a:off x="5849006" y="4589673"/>
              <a:ext cx="2079267" cy="40538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Message Queue</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3" name="직사각형 91"/>
            <p:cNvSpPr/>
            <p:nvPr/>
          </p:nvSpPr>
          <p:spPr>
            <a:xfrm>
              <a:off x="6882913" y="3280649"/>
              <a:ext cx="1045360"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PF Buffer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4" name="직사각형 92"/>
            <p:cNvSpPr/>
            <p:nvPr/>
          </p:nvSpPr>
          <p:spPr>
            <a:xfrm>
              <a:off x="6882913" y="4047202"/>
              <a:ext cx="1045360" cy="374697"/>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MTP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5" name="직사각형 93"/>
            <p:cNvSpPr/>
            <p:nvPr/>
          </p:nvSpPr>
          <p:spPr>
            <a:xfrm>
              <a:off x="6240328" y="3280650"/>
              <a:ext cx="460122"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LP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26" name="직선 화살표 연결선 95"/>
            <p:cNvCxnSpPr/>
            <p:nvPr/>
          </p:nvCxnSpPr>
          <p:spPr>
            <a:xfrm>
              <a:off x="6028727" y="3120890"/>
              <a:ext cx="0" cy="1468783"/>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7" name="직선 화살표 연결선 98"/>
            <p:cNvCxnSpPr>
              <a:stCxn id="318" idx="1"/>
              <a:endCxn id="322" idx="3"/>
            </p:cNvCxnSpPr>
            <p:nvPr/>
          </p:nvCxnSpPr>
          <p:spPr>
            <a:xfrm flipH="1">
              <a:off x="7928273" y="4792145"/>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8" name="직선 화살표 연결선 106"/>
            <p:cNvCxnSpPr/>
            <p:nvPr/>
          </p:nvCxnSpPr>
          <p:spPr>
            <a:xfrm flipV="1">
              <a:off x="7405593" y="4420547"/>
              <a:ext cx="0" cy="169126"/>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29" name="직선 화살표 연결선 109"/>
            <p:cNvCxnSpPr>
              <a:stCxn id="324" idx="0"/>
              <a:endCxn id="323" idx="2"/>
            </p:cNvCxnSpPr>
            <p:nvPr/>
          </p:nvCxnSpPr>
          <p:spPr>
            <a:xfrm flipV="1">
              <a:off x="7405593" y="3890851"/>
              <a:ext cx="0" cy="15635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0" name="직선 화살표 연결선 113"/>
            <p:cNvCxnSpPr/>
            <p:nvPr/>
          </p:nvCxnSpPr>
          <p:spPr>
            <a:xfrm flipV="1">
              <a:off x="7405593"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1" name="직선 화살표 연결선 115"/>
            <p:cNvCxnSpPr/>
            <p:nvPr/>
          </p:nvCxnSpPr>
          <p:spPr>
            <a:xfrm>
              <a:off x="6470389"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2" name="직선 화살표 연결선 116"/>
            <p:cNvCxnSpPr>
              <a:stCxn id="325" idx="3"/>
              <a:endCxn id="323" idx="1"/>
            </p:cNvCxnSpPr>
            <p:nvPr/>
          </p:nvCxnSpPr>
          <p:spPr>
            <a:xfrm flipV="1">
              <a:off x="6700450" y="3585750"/>
              <a:ext cx="182463" cy="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3" name="직선 화살표 연결선 123"/>
            <p:cNvCxnSpPr/>
            <p:nvPr/>
          </p:nvCxnSpPr>
          <p:spPr>
            <a:xfrm flipH="1">
              <a:off x="7928273" y="3594266"/>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34" name="직선 화살표 연결선 124"/>
            <p:cNvCxnSpPr/>
            <p:nvPr/>
          </p:nvCxnSpPr>
          <p:spPr>
            <a:xfrm flipH="1">
              <a:off x="7928273" y="2733472"/>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grpSp>
      <p:grpSp>
        <p:nvGrpSpPr>
          <p:cNvPr id="335" name="그룹 583"/>
          <p:cNvGrpSpPr/>
          <p:nvPr/>
        </p:nvGrpSpPr>
        <p:grpSpPr>
          <a:xfrm>
            <a:off x="318817" y="3704795"/>
            <a:ext cx="2747113" cy="2348991"/>
            <a:chOff x="211357" y="3318585"/>
            <a:chExt cx="2747113" cy="2348991"/>
          </a:xfrm>
        </p:grpSpPr>
        <p:grpSp>
          <p:nvGrpSpPr>
            <p:cNvPr id="336" name="그룹 576"/>
            <p:cNvGrpSpPr/>
            <p:nvPr/>
          </p:nvGrpSpPr>
          <p:grpSpPr>
            <a:xfrm>
              <a:off x="211357" y="3468326"/>
              <a:ext cx="2199540" cy="2199250"/>
              <a:chOff x="288170" y="3573016"/>
              <a:chExt cx="2199540" cy="2199250"/>
            </a:xfrm>
          </p:grpSpPr>
          <p:grpSp>
            <p:nvGrpSpPr>
              <p:cNvPr id="339" name="그룹 337"/>
              <p:cNvGrpSpPr/>
              <p:nvPr/>
            </p:nvGrpSpPr>
            <p:grpSpPr>
              <a:xfrm>
                <a:off x="288170" y="3573016"/>
                <a:ext cx="2199540" cy="456333"/>
                <a:chOff x="288170" y="3573016"/>
                <a:chExt cx="2199540" cy="456333"/>
              </a:xfrm>
            </p:grpSpPr>
            <p:grpSp>
              <p:nvGrpSpPr>
                <p:cNvPr id="462" name="그룹 315"/>
                <p:cNvGrpSpPr/>
                <p:nvPr/>
              </p:nvGrpSpPr>
              <p:grpSpPr>
                <a:xfrm>
                  <a:off x="288170" y="3573016"/>
                  <a:ext cx="457200" cy="456333"/>
                  <a:chOff x="288170" y="3573016"/>
                  <a:chExt cx="457200" cy="456333"/>
                </a:xfrm>
              </p:grpSpPr>
              <p:sp>
                <p:nvSpPr>
                  <p:cNvPr id="484" name="직사각형 14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5" name="직사각형 14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6" name="직사각형 14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7" name="직사각형 15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8" name="직사각형 15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9" name="직사각형 15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3" name="그룹 316"/>
                <p:cNvGrpSpPr/>
                <p:nvPr/>
              </p:nvGrpSpPr>
              <p:grpSpPr>
                <a:xfrm>
                  <a:off x="868950" y="3573016"/>
                  <a:ext cx="457200" cy="456333"/>
                  <a:chOff x="288170" y="3573016"/>
                  <a:chExt cx="457200" cy="456333"/>
                </a:xfrm>
              </p:grpSpPr>
              <p:sp>
                <p:nvSpPr>
                  <p:cNvPr id="478" name="직사각형 31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9" name="직사각형 31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0" name="직사각형 31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1" name="직사각형 32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2" name="직사각형 32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3" name="직사각형 32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4" name="그룹 323"/>
                <p:cNvGrpSpPr/>
                <p:nvPr/>
              </p:nvGrpSpPr>
              <p:grpSpPr>
                <a:xfrm>
                  <a:off x="1449730" y="3573016"/>
                  <a:ext cx="457200" cy="456333"/>
                  <a:chOff x="288170" y="3573016"/>
                  <a:chExt cx="457200" cy="456333"/>
                </a:xfrm>
              </p:grpSpPr>
              <p:sp>
                <p:nvSpPr>
                  <p:cNvPr id="472" name="직사각형 324"/>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3" name="직사각형 325"/>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4" name="직사각형 326"/>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5" name="직사각형 327"/>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6" name="직사각형 328"/>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7" name="직사각형 329"/>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5" name="그룹 330"/>
                <p:cNvGrpSpPr/>
                <p:nvPr/>
              </p:nvGrpSpPr>
              <p:grpSpPr>
                <a:xfrm>
                  <a:off x="2030510" y="3573016"/>
                  <a:ext cx="457200" cy="456333"/>
                  <a:chOff x="288170" y="3573016"/>
                  <a:chExt cx="457200" cy="456333"/>
                </a:xfrm>
              </p:grpSpPr>
              <p:sp>
                <p:nvSpPr>
                  <p:cNvPr id="466" name="직사각형 33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7" name="직사각형 33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8" name="직사각형 33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9" name="직사각형 33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0" name="직사각형 33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1" name="직사각형 33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0" name="그룹 338"/>
              <p:cNvGrpSpPr/>
              <p:nvPr/>
            </p:nvGrpSpPr>
            <p:grpSpPr>
              <a:xfrm>
                <a:off x="288170" y="4153087"/>
                <a:ext cx="2199540" cy="456333"/>
                <a:chOff x="288170" y="3573016"/>
                <a:chExt cx="2199540" cy="456333"/>
              </a:xfrm>
            </p:grpSpPr>
            <p:grpSp>
              <p:nvGrpSpPr>
                <p:cNvPr id="434" name="그룹 339"/>
                <p:cNvGrpSpPr/>
                <p:nvPr/>
              </p:nvGrpSpPr>
              <p:grpSpPr>
                <a:xfrm>
                  <a:off x="288170" y="3573016"/>
                  <a:ext cx="457200" cy="456333"/>
                  <a:chOff x="288170" y="3573016"/>
                  <a:chExt cx="457200" cy="456333"/>
                </a:xfrm>
              </p:grpSpPr>
              <p:sp>
                <p:nvSpPr>
                  <p:cNvPr id="456" name="직사각형 36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7" name="직사각형 36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8" name="직사각형 36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9" name="직사각형 36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0" name="직사각형 36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1" name="직사각형 36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5" name="그룹 340"/>
                <p:cNvGrpSpPr/>
                <p:nvPr/>
              </p:nvGrpSpPr>
              <p:grpSpPr>
                <a:xfrm>
                  <a:off x="868950" y="3573016"/>
                  <a:ext cx="457200" cy="456333"/>
                  <a:chOff x="288170" y="3573016"/>
                  <a:chExt cx="457200" cy="456333"/>
                </a:xfrm>
              </p:grpSpPr>
              <p:sp>
                <p:nvSpPr>
                  <p:cNvPr id="450" name="직사각형 35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356"/>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357"/>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358"/>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359"/>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5" name="직사각형 360"/>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6" name="그룹 341"/>
                <p:cNvGrpSpPr/>
                <p:nvPr/>
              </p:nvGrpSpPr>
              <p:grpSpPr>
                <a:xfrm>
                  <a:off x="1449730" y="3573016"/>
                  <a:ext cx="457200" cy="456333"/>
                  <a:chOff x="288170" y="3573016"/>
                  <a:chExt cx="457200" cy="456333"/>
                </a:xfrm>
              </p:grpSpPr>
              <p:sp>
                <p:nvSpPr>
                  <p:cNvPr id="444" name="직사각형 34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35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35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35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35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35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7" name="그룹 342"/>
                <p:cNvGrpSpPr/>
                <p:nvPr/>
              </p:nvGrpSpPr>
              <p:grpSpPr>
                <a:xfrm>
                  <a:off x="2030510" y="3573016"/>
                  <a:ext cx="457200" cy="456333"/>
                  <a:chOff x="288170" y="3573016"/>
                  <a:chExt cx="457200" cy="456333"/>
                </a:xfrm>
              </p:grpSpPr>
              <p:sp>
                <p:nvSpPr>
                  <p:cNvPr id="438" name="직사각형 34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9" name="직사각형 34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34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34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34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34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1" name="그룹 396"/>
              <p:cNvGrpSpPr/>
              <p:nvPr/>
            </p:nvGrpSpPr>
            <p:grpSpPr>
              <a:xfrm>
                <a:off x="288170" y="4733912"/>
                <a:ext cx="2199540" cy="456333"/>
                <a:chOff x="288170" y="3573016"/>
                <a:chExt cx="2199540" cy="456333"/>
              </a:xfrm>
            </p:grpSpPr>
            <p:grpSp>
              <p:nvGrpSpPr>
                <p:cNvPr id="406" name="그룹 397"/>
                <p:cNvGrpSpPr/>
                <p:nvPr/>
              </p:nvGrpSpPr>
              <p:grpSpPr>
                <a:xfrm>
                  <a:off x="288170" y="3573016"/>
                  <a:ext cx="457200" cy="456333"/>
                  <a:chOff x="288170" y="3573016"/>
                  <a:chExt cx="457200" cy="456333"/>
                </a:xfrm>
              </p:grpSpPr>
              <p:sp>
                <p:nvSpPr>
                  <p:cNvPr id="428" name="직사각형 41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9" name="직사각형 42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0" name="직사각형 42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1" name="직사각형 42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2" name="직사각형 42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3" name="직사각형 42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7" name="그룹 398"/>
                <p:cNvGrpSpPr/>
                <p:nvPr/>
              </p:nvGrpSpPr>
              <p:grpSpPr>
                <a:xfrm>
                  <a:off x="868950" y="3573016"/>
                  <a:ext cx="457200" cy="456333"/>
                  <a:chOff x="288170" y="3573016"/>
                  <a:chExt cx="457200" cy="456333"/>
                </a:xfrm>
              </p:grpSpPr>
              <p:sp>
                <p:nvSpPr>
                  <p:cNvPr id="422" name="직사각형 41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3" name="직사각형 41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4" name="직사각형 41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5" name="직사각형 41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6" name="직사각형 41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7" name="직사각형 41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8" name="그룹 399"/>
                <p:cNvGrpSpPr/>
                <p:nvPr/>
              </p:nvGrpSpPr>
              <p:grpSpPr>
                <a:xfrm>
                  <a:off x="1449730" y="3573016"/>
                  <a:ext cx="457200" cy="456333"/>
                  <a:chOff x="288170" y="3573016"/>
                  <a:chExt cx="457200" cy="456333"/>
                </a:xfrm>
              </p:grpSpPr>
              <p:sp>
                <p:nvSpPr>
                  <p:cNvPr id="416" name="직사각형 40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7" name="직사각형 40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8" name="직사각형 40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9" name="직사각형 41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0" name="직사각형 41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1" name="직사각형 41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9" name="그룹 400"/>
                <p:cNvGrpSpPr/>
                <p:nvPr/>
              </p:nvGrpSpPr>
              <p:grpSpPr>
                <a:xfrm>
                  <a:off x="2030510" y="3573016"/>
                  <a:ext cx="457200" cy="456333"/>
                  <a:chOff x="288170" y="3573016"/>
                  <a:chExt cx="457200" cy="456333"/>
                </a:xfrm>
              </p:grpSpPr>
              <p:sp>
                <p:nvSpPr>
                  <p:cNvPr id="410" name="직사각형 40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40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0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0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0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2" name="그룹 425"/>
              <p:cNvGrpSpPr/>
              <p:nvPr/>
            </p:nvGrpSpPr>
            <p:grpSpPr>
              <a:xfrm>
                <a:off x="288170" y="5315933"/>
                <a:ext cx="2199540" cy="456333"/>
                <a:chOff x="288170" y="3573016"/>
                <a:chExt cx="2199540" cy="456333"/>
              </a:xfrm>
            </p:grpSpPr>
            <p:grpSp>
              <p:nvGrpSpPr>
                <p:cNvPr id="378" name="그룹 426"/>
                <p:cNvGrpSpPr/>
                <p:nvPr/>
              </p:nvGrpSpPr>
              <p:grpSpPr>
                <a:xfrm>
                  <a:off x="288170" y="3573016"/>
                  <a:ext cx="457200" cy="456333"/>
                  <a:chOff x="288170" y="3573016"/>
                  <a:chExt cx="457200" cy="456333"/>
                </a:xfrm>
              </p:grpSpPr>
              <p:sp>
                <p:nvSpPr>
                  <p:cNvPr id="400" name="직사각형 448"/>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1" name="직사각형 449"/>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2" name="직사각형 450"/>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3" name="직사각형 451"/>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4" name="직사각형 452"/>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5" name="직사각형 453"/>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79" name="그룹 427"/>
                <p:cNvGrpSpPr/>
                <p:nvPr/>
              </p:nvGrpSpPr>
              <p:grpSpPr>
                <a:xfrm>
                  <a:off x="868950" y="3573016"/>
                  <a:ext cx="457200" cy="456333"/>
                  <a:chOff x="288170" y="3573016"/>
                  <a:chExt cx="457200" cy="456333"/>
                </a:xfrm>
              </p:grpSpPr>
              <p:sp>
                <p:nvSpPr>
                  <p:cNvPr id="394" name="직사각형 442"/>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443"/>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444"/>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445"/>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446"/>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447"/>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0" name="그룹 428"/>
                <p:cNvGrpSpPr/>
                <p:nvPr/>
              </p:nvGrpSpPr>
              <p:grpSpPr>
                <a:xfrm>
                  <a:off x="1449730" y="3573016"/>
                  <a:ext cx="457200" cy="456333"/>
                  <a:chOff x="288170" y="3573016"/>
                  <a:chExt cx="457200" cy="456333"/>
                </a:xfrm>
              </p:grpSpPr>
              <p:sp>
                <p:nvSpPr>
                  <p:cNvPr id="388" name="직사각형 436"/>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9" name="직사각형 43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0" name="직사각형 43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439"/>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2" name="직사각형 440"/>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3" name="직사각형 441"/>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1" name="그룹 429"/>
                <p:cNvGrpSpPr/>
                <p:nvPr/>
              </p:nvGrpSpPr>
              <p:grpSpPr>
                <a:xfrm>
                  <a:off x="2030510" y="3573016"/>
                  <a:ext cx="457200" cy="456333"/>
                  <a:chOff x="288170" y="3573016"/>
                  <a:chExt cx="457200" cy="456333"/>
                </a:xfrm>
              </p:grpSpPr>
              <p:sp>
                <p:nvSpPr>
                  <p:cNvPr id="382" name="직사각형 430"/>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431"/>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4" name="직사각형 432"/>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5" name="직사각형 433"/>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6" name="직사각형 434"/>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7" name="직사각형 435"/>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343" name="직선 화살표 연결선 455"/>
              <p:cNvCxnSpPr>
                <a:stCxn id="484" idx="3"/>
                <a:endCxn id="478" idx="1"/>
              </p:cNvCxnSpPr>
              <p:nvPr/>
            </p:nvCxnSpPr>
            <p:spPr>
              <a:xfrm>
                <a:off x="74537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4" name="직선 화살표 연결선 456"/>
              <p:cNvCxnSpPr>
                <a:stCxn id="478" idx="3"/>
                <a:endCxn id="472" idx="1"/>
              </p:cNvCxnSpPr>
              <p:nvPr/>
            </p:nvCxnSpPr>
            <p:spPr>
              <a:xfrm>
                <a:off x="132615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5" name="직선 화살표 연결선 459"/>
              <p:cNvCxnSpPr>
                <a:stCxn id="472" idx="3"/>
                <a:endCxn id="466" idx="1"/>
              </p:cNvCxnSpPr>
              <p:nvPr/>
            </p:nvCxnSpPr>
            <p:spPr>
              <a:xfrm>
                <a:off x="190693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6" name="직선 화살표 연결선 462"/>
              <p:cNvCxnSpPr>
                <a:stCxn id="444" idx="3"/>
                <a:endCxn id="438" idx="1"/>
              </p:cNvCxnSpPr>
              <p:nvPr/>
            </p:nvCxnSpPr>
            <p:spPr>
              <a:xfrm>
                <a:off x="190693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7" name="직선 화살표 연결선 465"/>
              <p:cNvCxnSpPr>
                <a:stCxn id="416" idx="3"/>
                <a:endCxn id="410" idx="1"/>
              </p:cNvCxnSpPr>
              <p:nvPr/>
            </p:nvCxnSpPr>
            <p:spPr>
              <a:xfrm>
                <a:off x="190693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8" name="직선 화살표 연결선 468"/>
              <p:cNvCxnSpPr>
                <a:stCxn id="388" idx="3"/>
                <a:endCxn id="382" idx="1"/>
              </p:cNvCxnSpPr>
              <p:nvPr/>
            </p:nvCxnSpPr>
            <p:spPr>
              <a:xfrm>
                <a:off x="190693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9" name="직선 화살표 연결선 471"/>
              <p:cNvCxnSpPr>
                <a:stCxn id="394" idx="3"/>
                <a:endCxn id="388" idx="1"/>
              </p:cNvCxnSpPr>
              <p:nvPr/>
            </p:nvCxnSpPr>
            <p:spPr>
              <a:xfrm>
                <a:off x="132615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0" name="직선 화살표 연결선 474"/>
              <p:cNvCxnSpPr>
                <a:stCxn id="400" idx="3"/>
                <a:endCxn id="394" idx="1"/>
              </p:cNvCxnSpPr>
              <p:nvPr/>
            </p:nvCxnSpPr>
            <p:spPr>
              <a:xfrm>
                <a:off x="74537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1" name="직선 화살표 연결선 477"/>
              <p:cNvCxnSpPr>
                <a:stCxn id="428" idx="3"/>
                <a:endCxn id="422" idx="1"/>
              </p:cNvCxnSpPr>
              <p:nvPr/>
            </p:nvCxnSpPr>
            <p:spPr>
              <a:xfrm>
                <a:off x="74537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2" name="직선 화살표 연결선 480"/>
              <p:cNvCxnSpPr>
                <a:stCxn id="456" idx="3"/>
                <a:endCxn id="450" idx="1"/>
              </p:cNvCxnSpPr>
              <p:nvPr/>
            </p:nvCxnSpPr>
            <p:spPr>
              <a:xfrm>
                <a:off x="74537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3" name="직선 화살표 연결선 483"/>
              <p:cNvCxnSpPr>
                <a:stCxn id="484" idx="2"/>
                <a:endCxn id="456" idx="0"/>
              </p:cNvCxnSpPr>
              <p:nvPr/>
            </p:nvCxnSpPr>
            <p:spPr>
              <a:xfrm>
                <a:off x="51677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4" name="직선 화살표 연결선 486"/>
              <p:cNvCxnSpPr>
                <a:stCxn id="450" idx="0"/>
                <a:endCxn id="478" idx="2"/>
              </p:cNvCxnSpPr>
              <p:nvPr/>
            </p:nvCxnSpPr>
            <p:spPr>
              <a:xfrm flipV="1">
                <a:off x="109755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5" name="직선 화살표 연결선 489"/>
              <p:cNvCxnSpPr>
                <a:stCxn id="456" idx="2"/>
                <a:endCxn id="428" idx="0"/>
              </p:cNvCxnSpPr>
              <p:nvPr/>
            </p:nvCxnSpPr>
            <p:spPr>
              <a:xfrm>
                <a:off x="51677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6" name="직선 화살표 연결선 492"/>
              <p:cNvCxnSpPr>
                <a:stCxn id="428" idx="2"/>
                <a:endCxn id="400" idx="0"/>
              </p:cNvCxnSpPr>
              <p:nvPr/>
            </p:nvCxnSpPr>
            <p:spPr>
              <a:xfrm>
                <a:off x="51677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7" name="직선 화살표 연결선 495"/>
              <p:cNvCxnSpPr>
                <a:stCxn id="422" idx="2"/>
                <a:endCxn id="394" idx="0"/>
              </p:cNvCxnSpPr>
              <p:nvPr/>
            </p:nvCxnSpPr>
            <p:spPr>
              <a:xfrm>
                <a:off x="109755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8" name="직선 화살표 연결선 498"/>
              <p:cNvCxnSpPr>
                <a:stCxn id="438" idx="2"/>
                <a:endCxn id="410" idx="0"/>
              </p:cNvCxnSpPr>
              <p:nvPr/>
            </p:nvCxnSpPr>
            <p:spPr>
              <a:xfrm>
                <a:off x="225911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9" name="직선 화살표 연결선 501"/>
              <p:cNvCxnSpPr>
                <a:stCxn id="466" idx="2"/>
                <a:endCxn id="438" idx="0"/>
              </p:cNvCxnSpPr>
              <p:nvPr/>
            </p:nvCxnSpPr>
            <p:spPr>
              <a:xfrm>
                <a:off x="225911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0" name="직선 화살표 연결선 504"/>
              <p:cNvCxnSpPr>
                <a:stCxn id="472" idx="2"/>
                <a:endCxn id="444" idx="0"/>
              </p:cNvCxnSpPr>
              <p:nvPr/>
            </p:nvCxnSpPr>
            <p:spPr>
              <a:xfrm>
                <a:off x="167833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1" name="직선 화살표 연결선 507"/>
              <p:cNvCxnSpPr>
                <a:stCxn id="410" idx="2"/>
                <a:endCxn id="382" idx="0"/>
              </p:cNvCxnSpPr>
              <p:nvPr/>
            </p:nvCxnSpPr>
            <p:spPr>
              <a:xfrm>
                <a:off x="225911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2" name="직선 화살표 연결선 510"/>
              <p:cNvCxnSpPr>
                <a:stCxn id="416" idx="2"/>
                <a:endCxn id="388" idx="0"/>
              </p:cNvCxnSpPr>
              <p:nvPr/>
            </p:nvCxnSpPr>
            <p:spPr>
              <a:xfrm>
                <a:off x="167833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nvGrpSpPr>
              <p:cNvPr id="363" name="그룹 563"/>
              <p:cNvGrpSpPr/>
              <p:nvPr/>
            </p:nvGrpSpPr>
            <p:grpSpPr>
              <a:xfrm>
                <a:off x="752932" y="4038739"/>
                <a:ext cx="110913" cy="110913"/>
                <a:chOff x="750551" y="4036358"/>
                <a:chExt cx="110913" cy="110913"/>
              </a:xfrm>
            </p:grpSpPr>
            <p:cxnSp>
              <p:nvCxnSpPr>
                <p:cNvPr id="376" name="직선 화살표 연결선 54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7" name="직선 화살표 연결선 54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4" name="그룹 564"/>
              <p:cNvGrpSpPr/>
              <p:nvPr/>
            </p:nvGrpSpPr>
            <p:grpSpPr>
              <a:xfrm>
                <a:off x="1914269" y="4038739"/>
                <a:ext cx="110913" cy="110913"/>
                <a:chOff x="750551" y="4036358"/>
                <a:chExt cx="110913" cy="110913"/>
              </a:xfrm>
            </p:grpSpPr>
            <p:cxnSp>
              <p:nvCxnSpPr>
                <p:cNvPr id="374" name="직선 화살표 연결선 565"/>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5" name="직선 화살표 연결선 56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5" name="그룹 567"/>
              <p:cNvGrpSpPr/>
              <p:nvPr/>
            </p:nvGrpSpPr>
            <p:grpSpPr>
              <a:xfrm>
                <a:off x="752932" y="5200852"/>
                <a:ext cx="110913" cy="110913"/>
                <a:chOff x="750551" y="4036358"/>
                <a:chExt cx="110913" cy="110913"/>
              </a:xfrm>
            </p:grpSpPr>
            <p:cxnSp>
              <p:nvCxnSpPr>
                <p:cNvPr id="372" name="직선 화살표 연결선 568"/>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3" name="직선 화살표 연결선 569"/>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6" name="그룹 570"/>
              <p:cNvGrpSpPr/>
              <p:nvPr/>
            </p:nvGrpSpPr>
            <p:grpSpPr>
              <a:xfrm>
                <a:off x="1914269" y="5200852"/>
                <a:ext cx="110913" cy="110913"/>
                <a:chOff x="750551" y="4036358"/>
                <a:chExt cx="110913" cy="110913"/>
              </a:xfrm>
            </p:grpSpPr>
            <p:cxnSp>
              <p:nvCxnSpPr>
                <p:cNvPr id="370" name="직선 화살표 연결선 571"/>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1" name="직선 화살표 연결선 572"/>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7" name="그룹 573"/>
              <p:cNvGrpSpPr/>
              <p:nvPr/>
            </p:nvGrpSpPr>
            <p:grpSpPr>
              <a:xfrm>
                <a:off x="1331478" y="4617389"/>
                <a:ext cx="110913" cy="110913"/>
                <a:chOff x="750551" y="4036358"/>
                <a:chExt cx="110913" cy="110913"/>
              </a:xfrm>
            </p:grpSpPr>
            <p:cxnSp>
              <p:nvCxnSpPr>
                <p:cNvPr id="368" name="직선 화살표 연결선 57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9" name="직선 화살표 연결선 575"/>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cxnSp>
          <p:nvCxnSpPr>
            <p:cNvPr id="337" name="직선 연결선 578"/>
            <p:cNvCxnSpPr/>
            <p:nvPr/>
          </p:nvCxnSpPr>
          <p:spPr>
            <a:xfrm flipV="1">
              <a:off x="2409894" y="3318585"/>
              <a:ext cx="548576" cy="1305027"/>
            </a:xfrm>
            <a:prstGeom prst="line">
              <a:avLst/>
            </a:prstGeom>
            <a:noFill/>
            <a:ln w="9525" cap="flat" cmpd="sng" algn="ctr">
              <a:solidFill>
                <a:sysClr val="windowText" lastClr="000000">
                  <a:shade val="95000"/>
                  <a:satMod val="105000"/>
                </a:sysClr>
              </a:solidFill>
              <a:prstDash val="dash"/>
            </a:ln>
            <a:effectLst/>
          </p:spPr>
        </p:cxnSp>
        <p:cxnSp>
          <p:nvCxnSpPr>
            <p:cNvPr id="338" name="직선 연결선 581"/>
            <p:cNvCxnSpPr/>
            <p:nvPr/>
          </p:nvCxnSpPr>
          <p:spPr>
            <a:xfrm>
              <a:off x="2409894" y="5085555"/>
              <a:ext cx="539611" cy="250089"/>
            </a:xfrm>
            <a:prstGeom prst="line">
              <a:avLst/>
            </a:prstGeom>
            <a:noFill/>
            <a:ln w="9525" cap="flat" cmpd="sng" algn="ctr">
              <a:solidFill>
                <a:sysClr val="windowText" lastClr="000000">
                  <a:shade val="95000"/>
                  <a:satMod val="105000"/>
                </a:sysClr>
              </a:solidFill>
              <a:prstDash val="dash"/>
            </a:ln>
            <a:effectLst/>
          </p:spPr>
        </p:cxnSp>
      </p:grpSp>
      <p:grpSp>
        <p:nvGrpSpPr>
          <p:cNvPr id="490" name="그룹 607"/>
          <p:cNvGrpSpPr/>
          <p:nvPr/>
        </p:nvGrpSpPr>
        <p:grpSpPr>
          <a:xfrm>
            <a:off x="-45765" y="1710657"/>
            <a:ext cx="2926699" cy="2047890"/>
            <a:chOff x="-54730" y="2022051"/>
            <a:chExt cx="2926699" cy="2047890"/>
          </a:xfrm>
        </p:grpSpPr>
        <p:sp>
          <p:nvSpPr>
            <p:cNvPr id="491" name="직사각형 591"/>
            <p:cNvSpPr/>
            <p:nvPr/>
          </p:nvSpPr>
          <p:spPr>
            <a:xfrm>
              <a:off x="308849" y="2022051"/>
              <a:ext cx="2199540" cy="527375"/>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Host Processor</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92" name="위쪽/아래쪽 화살표 592"/>
            <p:cNvSpPr/>
            <p:nvPr/>
          </p:nvSpPr>
          <p:spPr>
            <a:xfrm>
              <a:off x="1232529" y="3442412"/>
              <a:ext cx="352180" cy="627529"/>
            </a:xfrm>
            <a:prstGeom prst="upDownArrow">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3" name="TextBox 492"/>
            <p:cNvSpPr txBox="1"/>
            <p:nvPr/>
          </p:nvSpPr>
          <p:spPr>
            <a:xfrm>
              <a:off x="-54730" y="2546359"/>
              <a:ext cx="2926699" cy="861774"/>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Memory-Mapped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Accelerator Interface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a:t>
              </a:r>
              <a:r>
                <a:rPr kumimoji="0" lang="en-US" altLang="ko-KR" sz="1400" b="0" i="0" u="none" strike="noStrike" kern="0" cap="none" spc="0" normalizeH="0" baseline="0" noProof="0" dirty="0" err="1">
                  <a:ln>
                    <a:noFill/>
                  </a:ln>
                  <a:solidFill>
                    <a:sysClr val="windowText" lastClr="000000"/>
                  </a:solidFill>
                  <a:effectLst/>
                  <a:uLnTx/>
                  <a:uFillTx/>
                  <a:latin typeface="Tahoma"/>
                  <a:ea typeface="+mn-ea"/>
                  <a:cs typeface="+mn-cs"/>
                </a:rPr>
                <a:t>Noncacheable</a:t>
              </a: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 Physically Addressed)</a:t>
              </a:r>
              <a:endParaRPr kumimoji="0" lang="ko-KR" altLang="en-US" sz="1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94" name="그룹 696"/>
          <p:cNvGrpSpPr/>
          <p:nvPr/>
        </p:nvGrpSpPr>
        <p:grpSpPr>
          <a:xfrm>
            <a:off x="257925" y="3794393"/>
            <a:ext cx="2309790" cy="2319536"/>
            <a:chOff x="257925" y="3794393"/>
            <a:chExt cx="2309790" cy="2319536"/>
          </a:xfrm>
        </p:grpSpPr>
        <p:sp>
          <p:nvSpPr>
            <p:cNvPr id="495" name="직사각형 622"/>
            <p:cNvSpPr/>
            <p:nvPr/>
          </p:nvSpPr>
          <p:spPr>
            <a:xfrm>
              <a:off x="257925" y="3794393"/>
              <a:ext cx="2309790" cy="2319536"/>
            </a:xfrm>
            <a:prstGeom prst="rect">
              <a:avLst/>
            </a:prstGeom>
            <a:solidFill>
              <a:sysClr val="window" lastClr="FFFFFF">
                <a:alpha val="7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496" name="타원 623"/>
            <p:cNvSpPr/>
            <p:nvPr/>
          </p:nvSpPr>
          <p:spPr>
            <a:xfrm>
              <a:off x="1024088" y="4551843"/>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7" name="타원 624"/>
            <p:cNvSpPr/>
            <p:nvPr/>
          </p:nvSpPr>
          <p:spPr>
            <a:xfrm>
              <a:off x="1708299" y="4468347"/>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8" name="타원 625"/>
            <p:cNvSpPr/>
            <p:nvPr/>
          </p:nvSpPr>
          <p:spPr>
            <a:xfrm>
              <a:off x="1509490" y="4650960"/>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9" name="타원 626"/>
            <p:cNvSpPr/>
            <p:nvPr/>
          </p:nvSpPr>
          <p:spPr>
            <a:xfrm>
              <a:off x="1609829"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0" name="타원 627"/>
            <p:cNvSpPr/>
            <p:nvPr/>
          </p:nvSpPr>
          <p:spPr>
            <a:xfrm>
              <a:off x="1024088" y="5711858"/>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1" name="직선 화살표 연결선 629"/>
            <p:cNvCxnSpPr>
              <a:stCxn id="496" idx="4"/>
              <a:endCxn id="500" idx="0"/>
            </p:cNvCxnSpPr>
            <p:nvPr/>
          </p:nvCxnSpPr>
          <p:spPr>
            <a:xfrm>
              <a:off x="1127182" y="4758031"/>
              <a:ext cx="0" cy="953827"/>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2" name="직선 화살표 연결선 632"/>
            <p:cNvCxnSpPr/>
            <p:nvPr/>
          </p:nvCxnSpPr>
          <p:spPr>
            <a:xfrm flipV="1">
              <a:off x="1237451" y="4583746"/>
              <a:ext cx="465414" cy="52548"/>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3" name="직선 화살표 연결선 643"/>
            <p:cNvCxnSpPr/>
            <p:nvPr/>
          </p:nvCxnSpPr>
          <p:spPr>
            <a:xfrm>
              <a:off x="1204599" y="4731504"/>
              <a:ext cx="427085" cy="431076"/>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4" name="구부러진 연결선 663"/>
            <p:cNvCxnSpPr>
              <a:stCxn id="497" idx="4"/>
              <a:endCxn id="498" idx="6"/>
            </p:cNvCxnSpPr>
            <p:nvPr/>
          </p:nvCxnSpPr>
          <p:spPr>
            <a:xfrm rot="5400000">
              <a:off x="1723777" y="4666437"/>
              <a:ext cx="79519" cy="95715"/>
            </a:xfrm>
            <a:prstGeom prst="curvedConnector2">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5" name="직선 화살표 연결선 664"/>
            <p:cNvCxnSpPr/>
            <p:nvPr/>
          </p:nvCxnSpPr>
          <p:spPr>
            <a:xfrm flipH="1">
              <a:off x="1170428" y="4845772"/>
              <a:ext cx="399848" cy="876072"/>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6" name="타원 673"/>
            <p:cNvSpPr/>
            <p:nvPr/>
          </p:nvSpPr>
          <p:spPr>
            <a:xfrm>
              <a:off x="449241"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7" name="직선 화살표 연결선 674"/>
            <p:cNvCxnSpPr>
              <a:stCxn id="499" idx="2"/>
              <a:endCxn id="506" idx="6"/>
            </p:cNvCxnSpPr>
            <p:nvPr/>
          </p:nvCxnSpPr>
          <p:spPr>
            <a:xfrm flipH="1">
              <a:off x="655429" y="5238406"/>
              <a:ext cx="954400" cy="0"/>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8" name="타원 678"/>
            <p:cNvSpPr/>
            <p:nvPr/>
          </p:nvSpPr>
          <p:spPr>
            <a:xfrm>
              <a:off x="2189246" y="3977345"/>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9" name="직선 화살표 연결선 679"/>
            <p:cNvCxnSpPr/>
            <p:nvPr/>
          </p:nvCxnSpPr>
          <p:spPr>
            <a:xfrm flipV="1">
              <a:off x="1883554" y="4166817"/>
              <a:ext cx="329400" cy="33318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10" name="직선 화살표 연결선 689"/>
            <p:cNvCxnSpPr/>
            <p:nvPr/>
          </p:nvCxnSpPr>
          <p:spPr>
            <a:xfrm flipH="1">
              <a:off x="1763098" y="4177768"/>
              <a:ext cx="479537" cy="96821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grpSp>
      <p:sp>
        <p:nvSpPr>
          <p:cNvPr id="3" name="TextBox 2"/>
          <p:cNvSpPr txBox="1"/>
          <p:nvPr/>
        </p:nvSpPr>
        <p:spPr>
          <a:xfrm>
            <a:off x="775334" y="980728"/>
            <a:ext cx="746907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Tahoma"/>
                <a:ea typeface="+mn-ea"/>
                <a:cs typeface="+mn-cs"/>
              </a:rPr>
              <a:t>Interconnected set of 3D-stacked </a:t>
            </a:r>
            <a:r>
              <a:rPr kumimoji="0" lang="en-US" sz="1800" b="0" i="0" u="none" strike="noStrike" kern="1200" cap="none" spc="0" normalizeH="0" baseline="0" noProof="0" dirty="0" err="1">
                <a:ln>
                  <a:noFill/>
                </a:ln>
                <a:solidFill>
                  <a:srgbClr val="0000FF"/>
                </a:solidFill>
                <a:effectLst/>
                <a:uLnTx/>
                <a:uFillTx/>
                <a:latin typeface="Tahoma"/>
                <a:ea typeface="+mn-ea"/>
                <a:cs typeface="+mn-cs"/>
              </a:rPr>
              <a:t>memory+logic</a:t>
            </a:r>
            <a:r>
              <a:rPr kumimoji="0" lang="en-US" sz="1800" b="0" i="0" u="none" strike="noStrike" kern="1200" cap="none" spc="0" normalizeH="0" baseline="0" noProof="0" dirty="0">
                <a:ln>
                  <a:noFill/>
                </a:ln>
                <a:solidFill>
                  <a:srgbClr val="0000FF"/>
                </a:solidFill>
                <a:effectLst/>
                <a:uLnTx/>
                <a:uFillTx/>
                <a:latin typeface="Tahoma"/>
                <a:ea typeface="+mn-ea"/>
                <a:cs typeface="+mn-cs"/>
              </a:rPr>
              <a:t> chips with simple cores</a:t>
            </a:r>
          </a:p>
        </p:txBody>
      </p:sp>
      <p:sp>
        <p:nvSpPr>
          <p:cNvPr id="5" name="TextBox 4"/>
          <p:cNvSpPr txBox="1"/>
          <p:nvPr/>
        </p:nvSpPr>
        <p:spPr>
          <a:xfrm>
            <a:off x="5868144" y="2204864"/>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511" name="TextBox 510"/>
          <p:cNvSpPr txBox="1"/>
          <p:nvPr/>
        </p:nvSpPr>
        <p:spPr>
          <a:xfrm>
            <a:off x="5796136" y="1700808"/>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513" name="TextBox 512"/>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3143248922"/>
      </p:ext>
    </p:extLst>
  </p:cSld>
  <p:clrMapOvr>
    <a:masterClrMapping/>
  </p:clrMapOvr>
  <p:transition/>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1" name="TextBox 510"/>
          <p:cNvSpPr txBox="1"/>
          <p:nvPr/>
        </p:nvSpPr>
        <p:spPr>
          <a:xfrm>
            <a:off x="5868144" y="2204864"/>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512" name="TextBox 511"/>
          <p:cNvSpPr txBox="1"/>
          <p:nvPr/>
        </p:nvSpPr>
        <p:spPr>
          <a:xfrm>
            <a:off x="5796136" y="1700808"/>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2" name="Title 1"/>
          <p:cNvSpPr>
            <a:spLocks noGrp="1"/>
          </p:cNvSpPr>
          <p:nvPr>
            <p:ph type="title"/>
          </p:nvPr>
        </p:nvSpPr>
        <p:spPr/>
        <p:txBody>
          <a:bodyPr/>
          <a:lstStyle/>
          <a:p>
            <a:r>
              <a:rPr lang="en-US" dirty="0" err="1"/>
              <a:t>Tesseract</a:t>
            </a:r>
            <a:r>
              <a:rPr lang="en-US" dirty="0"/>
              <a:t> System for Graph Processing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258" name="Picture 2" descr="http://www.extremetech.com/wp-content/uploads/2013/09/hybrid_memory_cub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701620" y="1340768"/>
            <a:ext cx="3383774" cy="2429550"/>
          </a:xfrm>
          <a:prstGeom prst="rect">
            <a:avLst/>
          </a:prstGeom>
          <a:noFill/>
          <a:extLst>
            <a:ext uri="{909E8E84-426E-40dd-AFC4-6F175D3DCCD1}">
              <a14:hiddenFill xmlns:a14="http://schemas.microsoft.com/office/drawing/2010/main" xmlns="">
                <a:solidFill>
                  <a:srgbClr val="FFFFFF"/>
                </a:solidFill>
              </a14:hiddenFill>
            </a:ext>
          </a:extLst>
        </p:spPr>
      </p:pic>
      <p:grpSp>
        <p:nvGrpSpPr>
          <p:cNvPr id="259" name="그룹 137"/>
          <p:cNvGrpSpPr/>
          <p:nvPr/>
        </p:nvGrpSpPr>
        <p:grpSpPr>
          <a:xfrm>
            <a:off x="2960548" y="2386982"/>
            <a:ext cx="2890319" cy="3322913"/>
            <a:chOff x="2540320" y="2698376"/>
            <a:chExt cx="2890319" cy="3322913"/>
          </a:xfrm>
        </p:grpSpPr>
        <p:cxnSp>
          <p:nvCxnSpPr>
            <p:cNvPr id="260" name="직선 연결선 64"/>
            <p:cNvCxnSpPr/>
            <p:nvPr/>
          </p:nvCxnSpPr>
          <p:spPr>
            <a:xfrm>
              <a:off x="2540320" y="3008078"/>
              <a:ext cx="101813" cy="990596"/>
            </a:xfrm>
            <a:prstGeom prst="line">
              <a:avLst/>
            </a:prstGeom>
            <a:noFill/>
            <a:ln w="9525" cap="flat" cmpd="sng" algn="ctr">
              <a:solidFill>
                <a:sysClr val="windowText" lastClr="000000"/>
              </a:solidFill>
              <a:prstDash val="dash"/>
            </a:ln>
            <a:effectLst/>
          </p:spPr>
        </p:cxnSp>
        <p:cxnSp>
          <p:nvCxnSpPr>
            <p:cNvPr id="261" name="직선 연결선 67"/>
            <p:cNvCxnSpPr/>
            <p:nvPr/>
          </p:nvCxnSpPr>
          <p:spPr>
            <a:xfrm flipH="1">
              <a:off x="5107196" y="2698376"/>
              <a:ext cx="323443" cy="1300298"/>
            </a:xfrm>
            <a:prstGeom prst="line">
              <a:avLst/>
            </a:prstGeom>
            <a:noFill/>
            <a:ln w="9525" cap="flat" cmpd="sng" algn="ctr">
              <a:solidFill>
                <a:sysClr val="windowText" lastClr="000000"/>
              </a:solidFill>
              <a:prstDash val="dash"/>
            </a:ln>
            <a:effectLst/>
          </p:spPr>
        </p:cxnSp>
        <p:grpSp>
          <p:nvGrpSpPr>
            <p:cNvPr id="262" name="그룹 85"/>
            <p:cNvGrpSpPr/>
            <p:nvPr/>
          </p:nvGrpSpPr>
          <p:grpSpPr>
            <a:xfrm>
              <a:off x="2542515" y="3916837"/>
              <a:ext cx="2664295" cy="2104452"/>
              <a:chOff x="3275856" y="3916837"/>
              <a:chExt cx="2664295" cy="2104452"/>
            </a:xfrm>
          </p:grpSpPr>
          <p:sp>
            <p:nvSpPr>
              <p:cNvPr id="263" name="직사각형 4"/>
              <p:cNvSpPr/>
              <p:nvPr/>
            </p:nvSpPr>
            <p:spPr>
              <a:xfrm>
                <a:off x="3375473" y="3998674"/>
                <a:ext cx="2465060" cy="2022615"/>
              </a:xfrm>
              <a:prstGeom prst="rect">
                <a:avLst/>
              </a:prstGeom>
              <a:solidFill>
                <a:sysClr val="window" lastClr="FFFFFF"/>
              </a:solidFill>
              <a:ln w="254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nvGrpSpPr>
              <p:cNvPr id="264" name="그룹 84"/>
              <p:cNvGrpSpPr/>
              <p:nvPr/>
            </p:nvGrpSpPr>
            <p:grpSpPr>
              <a:xfrm>
                <a:off x="3501888" y="3916837"/>
                <a:ext cx="2212233" cy="2010654"/>
                <a:chOff x="3501887" y="3916837"/>
                <a:chExt cx="2212233" cy="2010654"/>
              </a:xfrm>
            </p:grpSpPr>
            <p:grpSp>
              <p:nvGrpSpPr>
                <p:cNvPr id="267" name="그룹 49"/>
                <p:cNvGrpSpPr/>
                <p:nvPr/>
              </p:nvGrpSpPr>
              <p:grpSpPr>
                <a:xfrm flipV="1">
                  <a:off x="3627842" y="5167522"/>
                  <a:ext cx="64123" cy="489852"/>
                  <a:chOff x="3491880" y="4419110"/>
                  <a:chExt cx="73052" cy="558062"/>
                </a:xfrm>
              </p:grpSpPr>
              <p:cxnSp>
                <p:nvCxnSpPr>
                  <p:cNvPr id="310" name="직선 화살표 연결선 50"/>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11" name="직선 화살표 연결선 51"/>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8" name="그룹 52"/>
                <p:cNvGrpSpPr/>
                <p:nvPr/>
              </p:nvGrpSpPr>
              <p:grpSpPr>
                <a:xfrm flipV="1">
                  <a:off x="4070289" y="5167522"/>
                  <a:ext cx="64123" cy="489852"/>
                  <a:chOff x="3491880" y="4419110"/>
                  <a:chExt cx="73052" cy="558062"/>
                </a:xfrm>
              </p:grpSpPr>
              <p:cxnSp>
                <p:nvCxnSpPr>
                  <p:cNvPr id="308" name="직선 화살표 연결선 5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9" name="직선 화살표 연결선 54"/>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9" name="그룹 55"/>
                <p:cNvGrpSpPr/>
                <p:nvPr/>
              </p:nvGrpSpPr>
              <p:grpSpPr>
                <a:xfrm flipV="1">
                  <a:off x="4512736" y="5167522"/>
                  <a:ext cx="64123" cy="489852"/>
                  <a:chOff x="3491880" y="4419110"/>
                  <a:chExt cx="73052" cy="558062"/>
                </a:xfrm>
              </p:grpSpPr>
              <p:cxnSp>
                <p:nvCxnSpPr>
                  <p:cNvPr id="306" name="직선 화살표 연결선 56"/>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7" name="직선 화살표 연결선 57"/>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0" name="그룹 58"/>
                <p:cNvGrpSpPr/>
                <p:nvPr/>
              </p:nvGrpSpPr>
              <p:grpSpPr>
                <a:xfrm flipV="1">
                  <a:off x="5524042" y="5167522"/>
                  <a:ext cx="64123" cy="489852"/>
                  <a:chOff x="3491880" y="4419110"/>
                  <a:chExt cx="73052" cy="558062"/>
                </a:xfrm>
              </p:grpSpPr>
              <p:cxnSp>
                <p:nvCxnSpPr>
                  <p:cNvPr id="304" name="직선 화살표 연결선 59"/>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5" name="직선 화살표 연결선 60"/>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1" name="그룹 39"/>
                <p:cNvGrpSpPr/>
                <p:nvPr/>
              </p:nvGrpSpPr>
              <p:grpSpPr>
                <a:xfrm>
                  <a:off x="3627842" y="4362113"/>
                  <a:ext cx="64123" cy="489852"/>
                  <a:chOff x="3491880" y="4419110"/>
                  <a:chExt cx="73052" cy="558062"/>
                </a:xfrm>
              </p:grpSpPr>
              <p:cxnSp>
                <p:nvCxnSpPr>
                  <p:cNvPr id="302" name="직선 화살표 연결선 3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3" name="직선 화살표 연결선 3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2" name="그룹 40"/>
                <p:cNvGrpSpPr/>
                <p:nvPr/>
              </p:nvGrpSpPr>
              <p:grpSpPr>
                <a:xfrm>
                  <a:off x="4070289" y="4362113"/>
                  <a:ext cx="64123" cy="489852"/>
                  <a:chOff x="3491880" y="4419110"/>
                  <a:chExt cx="73052" cy="558062"/>
                </a:xfrm>
              </p:grpSpPr>
              <p:cxnSp>
                <p:nvCxnSpPr>
                  <p:cNvPr id="300" name="직선 화살표 연결선 41"/>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1" name="직선 화살표 연결선 42"/>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3" name="그룹 43"/>
                <p:cNvGrpSpPr/>
                <p:nvPr/>
              </p:nvGrpSpPr>
              <p:grpSpPr>
                <a:xfrm>
                  <a:off x="4512736" y="4362113"/>
                  <a:ext cx="64123" cy="489852"/>
                  <a:chOff x="3491880" y="4419110"/>
                  <a:chExt cx="73052" cy="558062"/>
                </a:xfrm>
              </p:grpSpPr>
              <p:cxnSp>
                <p:nvCxnSpPr>
                  <p:cNvPr id="298" name="직선 화살표 연결선 44"/>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9" name="직선 화살표 연결선 4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4" name="그룹 46"/>
                <p:cNvGrpSpPr/>
                <p:nvPr/>
              </p:nvGrpSpPr>
              <p:grpSpPr>
                <a:xfrm>
                  <a:off x="5524042" y="4362113"/>
                  <a:ext cx="64123" cy="489852"/>
                  <a:chOff x="3491880" y="4419110"/>
                  <a:chExt cx="73052" cy="558062"/>
                </a:xfrm>
              </p:grpSpPr>
              <p:cxnSp>
                <p:nvCxnSpPr>
                  <p:cNvPr id="296" name="직선 화살표 연결선 47"/>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7" name="직선 화살표 연결선 48"/>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sp>
              <p:nvSpPr>
                <p:cNvPr id="275" name="직사각형 6"/>
                <p:cNvSpPr/>
                <p:nvPr/>
              </p:nvSpPr>
              <p:spPr>
                <a:xfrm>
                  <a:off x="35018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6" name="직사각형 7"/>
                <p:cNvSpPr/>
                <p:nvPr/>
              </p:nvSpPr>
              <p:spPr>
                <a:xfrm>
                  <a:off x="3944334"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7" name="직사각형 8"/>
                <p:cNvSpPr/>
                <p:nvPr/>
              </p:nvSpPr>
              <p:spPr>
                <a:xfrm>
                  <a:off x="4386781"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8" name="직사각형 11"/>
                <p:cNvSpPr/>
                <p:nvPr/>
              </p:nvSpPr>
              <p:spPr>
                <a:xfrm>
                  <a:off x="3501887"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9" name="직사각형 12"/>
                <p:cNvSpPr/>
                <p:nvPr/>
              </p:nvSpPr>
              <p:spPr>
                <a:xfrm>
                  <a:off x="3944334"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0" name="직사각형 13"/>
                <p:cNvSpPr/>
                <p:nvPr/>
              </p:nvSpPr>
              <p:spPr>
                <a:xfrm>
                  <a:off x="4386781"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1" name="직사각형 15"/>
                <p:cNvSpPr/>
                <p:nvPr/>
              </p:nvSpPr>
              <p:spPr>
                <a:xfrm>
                  <a:off x="35018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2" name="직사각형 16"/>
                <p:cNvSpPr/>
                <p:nvPr/>
              </p:nvSpPr>
              <p:spPr>
                <a:xfrm>
                  <a:off x="3944334"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3" name="직사각형 17"/>
                <p:cNvSpPr/>
                <p:nvPr/>
              </p:nvSpPr>
              <p:spPr>
                <a:xfrm>
                  <a:off x="4386781"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19"/>
                <p:cNvSpPr/>
                <p:nvPr/>
              </p:nvSpPr>
              <p:spPr>
                <a:xfrm>
                  <a:off x="35018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0"/>
                <p:cNvSpPr/>
                <p:nvPr/>
              </p:nvSpPr>
              <p:spPr>
                <a:xfrm>
                  <a:off x="3944334"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1"/>
                <p:cNvSpPr/>
                <p:nvPr/>
              </p:nvSpPr>
              <p:spPr>
                <a:xfrm>
                  <a:off x="4386781"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7" name="직사각형 5"/>
                <p:cNvSpPr/>
                <p:nvPr/>
              </p:nvSpPr>
              <p:spPr>
                <a:xfrm>
                  <a:off x="3501887" y="4851965"/>
                  <a:ext cx="2212233" cy="316034"/>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Crossbar Network</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8" name="직사각형 9"/>
                <p:cNvSpPr/>
                <p:nvPr/>
              </p:nvSpPr>
              <p:spPr>
                <a:xfrm>
                  <a:off x="53980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9" name="직사각형 14"/>
                <p:cNvSpPr/>
                <p:nvPr/>
              </p:nvSpPr>
              <p:spPr>
                <a:xfrm>
                  <a:off x="5398087" y="44806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0" name="직사각형 18"/>
                <p:cNvSpPr/>
                <p:nvPr/>
              </p:nvSpPr>
              <p:spPr>
                <a:xfrm>
                  <a:off x="53980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1" name="직사각형 22"/>
                <p:cNvSpPr/>
                <p:nvPr/>
              </p:nvSpPr>
              <p:spPr>
                <a:xfrm>
                  <a:off x="53980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2" name="TextBox 291"/>
                <p:cNvSpPr txBox="1"/>
                <p:nvPr/>
              </p:nvSpPr>
              <p:spPr>
                <a:xfrm>
                  <a:off x="4860355" y="3916837"/>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3" name="TextBox 292"/>
                <p:cNvSpPr txBox="1"/>
                <p:nvPr/>
              </p:nvSpPr>
              <p:spPr>
                <a:xfrm>
                  <a:off x="4860355" y="4297315"/>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4" name="TextBox 293"/>
                <p:cNvSpPr txBox="1"/>
                <p:nvPr/>
              </p:nvSpPr>
              <p:spPr>
                <a:xfrm>
                  <a:off x="4860355" y="5096119"/>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5" name="TextBox 294"/>
                <p:cNvSpPr txBox="1"/>
                <p:nvPr/>
              </p:nvSpPr>
              <p:spPr>
                <a:xfrm>
                  <a:off x="4860355" y="5465826"/>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cxnSp>
            <p:nvCxnSpPr>
              <p:cNvPr id="265" name="직선 화살표 연결선 78"/>
              <p:cNvCxnSpPr/>
              <p:nvPr/>
            </p:nvCxnSpPr>
            <p:spPr>
              <a:xfrm flipH="1">
                <a:off x="3275856" y="5013177"/>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cxnSp>
            <p:nvCxnSpPr>
              <p:cNvPr id="266" name="직선 화살표 연결선 83"/>
              <p:cNvCxnSpPr/>
              <p:nvPr/>
            </p:nvCxnSpPr>
            <p:spPr>
              <a:xfrm flipH="1">
                <a:off x="5714120" y="5015083"/>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grpSp>
        <p:nvGrpSpPr>
          <p:cNvPr id="312" name="그룹 138"/>
          <p:cNvGrpSpPr/>
          <p:nvPr/>
        </p:nvGrpSpPr>
        <p:grpSpPr>
          <a:xfrm>
            <a:off x="5397217" y="3068960"/>
            <a:ext cx="3568497" cy="2986186"/>
            <a:chOff x="5277803" y="2315022"/>
            <a:chExt cx="3568497" cy="2986186"/>
          </a:xfrm>
        </p:grpSpPr>
        <p:grpSp>
          <p:nvGrpSpPr>
            <p:cNvPr id="313" name="그룹 131"/>
            <p:cNvGrpSpPr/>
            <p:nvPr/>
          </p:nvGrpSpPr>
          <p:grpSpPr>
            <a:xfrm>
              <a:off x="5860114" y="2315022"/>
              <a:ext cx="2986186" cy="2986186"/>
              <a:chOff x="5700614" y="2176524"/>
              <a:chExt cx="2986186" cy="2986186"/>
            </a:xfrm>
          </p:grpSpPr>
          <p:sp>
            <p:nvSpPr>
              <p:cNvPr id="316" name="직사각형 86"/>
              <p:cNvSpPr/>
              <p:nvPr/>
            </p:nvSpPr>
            <p:spPr>
              <a:xfrm>
                <a:off x="5700614" y="2176524"/>
                <a:ext cx="2986186" cy="2986186"/>
              </a:xfrm>
              <a:prstGeom prst="rect">
                <a:avLst/>
              </a:prstGeom>
              <a:solidFill>
                <a:sysClr val="window" lastClr="FFFFFF"/>
              </a:solidFill>
              <a:ln w="25400" cap="flat" cmpd="sng" algn="ctr">
                <a:solidFill>
                  <a:srgbClr val="5DA5DA"/>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7" name="직사각형 87"/>
              <p:cNvSpPr/>
              <p:nvPr/>
            </p:nvSpPr>
            <p:spPr>
              <a:xfrm>
                <a:off x="8110736" y="2346491"/>
                <a:ext cx="432048" cy="207509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vert"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DRAM Controller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18" name="직사각형 88"/>
              <p:cNvSpPr/>
              <p:nvPr/>
            </p:nvSpPr>
            <p:spPr>
              <a:xfrm>
                <a:off x="8110736" y="4589673"/>
                <a:ext cx="432048" cy="404944"/>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NI</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19" name="직선 화살표 연결선 97"/>
              <p:cNvCxnSpPr>
                <a:stCxn id="318" idx="0"/>
                <a:endCxn id="317" idx="2"/>
              </p:cNvCxnSpPr>
              <p:nvPr/>
            </p:nvCxnSpPr>
            <p:spPr>
              <a:xfrm flipV="1">
                <a:off x="8326760" y="4421581"/>
                <a:ext cx="0" cy="16809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cxnSp>
          <p:nvCxnSpPr>
            <p:cNvPr id="314" name="직선 연결선 127"/>
            <p:cNvCxnSpPr/>
            <p:nvPr/>
          </p:nvCxnSpPr>
          <p:spPr>
            <a:xfrm flipV="1">
              <a:off x="5280614" y="2315022"/>
              <a:ext cx="583876" cy="1104125"/>
            </a:xfrm>
            <a:prstGeom prst="line">
              <a:avLst/>
            </a:prstGeom>
            <a:noFill/>
            <a:ln w="9525" cap="flat" cmpd="sng" algn="ctr">
              <a:solidFill>
                <a:srgbClr val="5DA5DA">
                  <a:shade val="95000"/>
                  <a:satMod val="105000"/>
                </a:srgbClr>
              </a:solidFill>
              <a:prstDash val="dash"/>
            </a:ln>
            <a:effectLst/>
          </p:spPr>
        </p:cxnSp>
        <p:cxnSp>
          <p:nvCxnSpPr>
            <p:cNvPr id="315" name="직선 연결선 128"/>
            <p:cNvCxnSpPr/>
            <p:nvPr/>
          </p:nvCxnSpPr>
          <p:spPr>
            <a:xfrm>
              <a:off x="5277803" y="3668121"/>
              <a:ext cx="580861" cy="1633087"/>
            </a:xfrm>
            <a:prstGeom prst="line">
              <a:avLst/>
            </a:prstGeom>
            <a:noFill/>
            <a:ln w="9525" cap="flat" cmpd="sng" algn="ctr">
              <a:solidFill>
                <a:srgbClr val="5DA5DA">
                  <a:shade val="95000"/>
                  <a:satMod val="105000"/>
                </a:srgbClr>
              </a:solidFill>
              <a:prstDash val="dash"/>
            </a:ln>
            <a:effectLst/>
          </p:spPr>
        </p:cxnSp>
      </p:grpSp>
      <p:grpSp>
        <p:nvGrpSpPr>
          <p:cNvPr id="320" name="그룹 132"/>
          <p:cNvGrpSpPr/>
          <p:nvPr/>
        </p:nvGrpSpPr>
        <p:grpSpPr>
          <a:xfrm>
            <a:off x="6127920" y="3238927"/>
            <a:ext cx="2261730" cy="2648562"/>
            <a:chOff x="5849006" y="2346491"/>
            <a:chExt cx="2261730" cy="2648562"/>
          </a:xfrm>
        </p:grpSpPr>
        <p:sp>
          <p:nvSpPr>
            <p:cNvPr id="321" name="직사각형 89"/>
            <p:cNvSpPr/>
            <p:nvPr/>
          </p:nvSpPr>
          <p:spPr>
            <a:xfrm>
              <a:off x="5849006" y="2346491"/>
              <a:ext cx="2079267" cy="774399"/>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In-Order Core</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2" name="직사각형 90"/>
            <p:cNvSpPr/>
            <p:nvPr/>
          </p:nvSpPr>
          <p:spPr>
            <a:xfrm>
              <a:off x="5849006" y="4589673"/>
              <a:ext cx="2079267" cy="40538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Message Queue</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3" name="직사각형 91"/>
            <p:cNvSpPr/>
            <p:nvPr/>
          </p:nvSpPr>
          <p:spPr>
            <a:xfrm>
              <a:off x="6882913" y="3280649"/>
              <a:ext cx="1045360"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PF Buffer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4" name="직사각형 92"/>
            <p:cNvSpPr/>
            <p:nvPr/>
          </p:nvSpPr>
          <p:spPr>
            <a:xfrm>
              <a:off x="6882913" y="4047202"/>
              <a:ext cx="1045360" cy="374697"/>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MTP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5" name="직사각형 93"/>
            <p:cNvSpPr/>
            <p:nvPr/>
          </p:nvSpPr>
          <p:spPr>
            <a:xfrm>
              <a:off x="6240328" y="3280650"/>
              <a:ext cx="460122"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LP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26" name="직선 화살표 연결선 95"/>
            <p:cNvCxnSpPr/>
            <p:nvPr/>
          </p:nvCxnSpPr>
          <p:spPr>
            <a:xfrm>
              <a:off x="6028727" y="3120890"/>
              <a:ext cx="0" cy="1468783"/>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7" name="직선 화살표 연결선 98"/>
            <p:cNvCxnSpPr>
              <a:stCxn id="318" idx="1"/>
              <a:endCxn id="322" idx="3"/>
            </p:cNvCxnSpPr>
            <p:nvPr/>
          </p:nvCxnSpPr>
          <p:spPr>
            <a:xfrm flipH="1">
              <a:off x="7928273" y="4792145"/>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8" name="직선 화살표 연결선 106"/>
            <p:cNvCxnSpPr/>
            <p:nvPr/>
          </p:nvCxnSpPr>
          <p:spPr>
            <a:xfrm flipV="1">
              <a:off x="7405593" y="4420547"/>
              <a:ext cx="0" cy="169126"/>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29" name="직선 화살표 연결선 109"/>
            <p:cNvCxnSpPr>
              <a:stCxn id="324" idx="0"/>
              <a:endCxn id="323" idx="2"/>
            </p:cNvCxnSpPr>
            <p:nvPr/>
          </p:nvCxnSpPr>
          <p:spPr>
            <a:xfrm flipV="1">
              <a:off x="7405593" y="3890851"/>
              <a:ext cx="0" cy="15635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0" name="직선 화살표 연결선 113"/>
            <p:cNvCxnSpPr/>
            <p:nvPr/>
          </p:nvCxnSpPr>
          <p:spPr>
            <a:xfrm flipV="1">
              <a:off x="7405593"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1" name="직선 화살표 연결선 115"/>
            <p:cNvCxnSpPr/>
            <p:nvPr/>
          </p:nvCxnSpPr>
          <p:spPr>
            <a:xfrm>
              <a:off x="6470389"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2" name="직선 화살표 연결선 116"/>
            <p:cNvCxnSpPr>
              <a:stCxn id="325" idx="3"/>
              <a:endCxn id="323" idx="1"/>
            </p:cNvCxnSpPr>
            <p:nvPr/>
          </p:nvCxnSpPr>
          <p:spPr>
            <a:xfrm flipV="1">
              <a:off x="6700450" y="3585750"/>
              <a:ext cx="182463" cy="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3" name="직선 화살표 연결선 123"/>
            <p:cNvCxnSpPr/>
            <p:nvPr/>
          </p:nvCxnSpPr>
          <p:spPr>
            <a:xfrm flipH="1">
              <a:off x="7928273" y="3594266"/>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34" name="직선 화살표 연결선 124"/>
            <p:cNvCxnSpPr/>
            <p:nvPr/>
          </p:nvCxnSpPr>
          <p:spPr>
            <a:xfrm flipH="1">
              <a:off x="7928273" y="2733472"/>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grpSp>
      <p:grpSp>
        <p:nvGrpSpPr>
          <p:cNvPr id="335" name="그룹 583"/>
          <p:cNvGrpSpPr/>
          <p:nvPr/>
        </p:nvGrpSpPr>
        <p:grpSpPr>
          <a:xfrm>
            <a:off x="318817" y="3704795"/>
            <a:ext cx="2747113" cy="2348991"/>
            <a:chOff x="211357" y="3318585"/>
            <a:chExt cx="2747113" cy="2348991"/>
          </a:xfrm>
        </p:grpSpPr>
        <p:grpSp>
          <p:nvGrpSpPr>
            <p:cNvPr id="336" name="그룹 576"/>
            <p:cNvGrpSpPr/>
            <p:nvPr/>
          </p:nvGrpSpPr>
          <p:grpSpPr>
            <a:xfrm>
              <a:off x="211357" y="3468326"/>
              <a:ext cx="2199540" cy="2199250"/>
              <a:chOff x="288170" y="3573016"/>
              <a:chExt cx="2199540" cy="2199250"/>
            </a:xfrm>
          </p:grpSpPr>
          <p:grpSp>
            <p:nvGrpSpPr>
              <p:cNvPr id="339" name="그룹 337"/>
              <p:cNvGrpSpPr/>
              <p:nvPr/>
            </p:nvGrpSpPr>
            <p:grpSpPr>
              <a:xfrm>
                <a:off x="288170" y="3573016"/>
                <a:ext cx="2199540" cy="456333"/>
                <a:chOff x="288170" y="3573016"/>
                <a:chExt cx="2199540" cy="456333"/>
              </a:xfrm>
            </p:grpSpPr>
            <p:grpSp>
              <p:nvGrpSpPr>
                <p:cNvPr id="462" name="그룹 315"/>
                <p:cNvGrpSpPr/>
                <p:nvPr/>
              </p:nvGrpSpPr>
              <p:grpSpPr>
                <a:xfrm>
                  <a:off x="288170" y="3573016"/>
                  <a:ext cx="457200" cy="456333"/>
                  <a:chOff x="288170" y="3573016"/>
                  <a:chExt cx="457200" cy="456333"/>
                </a:xfrm>
              </p:grpSpPr>
              <p:sp>
                <p:nvSpPr>
                  <p:cNvPr id="484" name="직사각형 14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5" name="직사각형 14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6" name="직사각형 14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7" name="직사각형 15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8" name="직사각형 15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9" name="직사각형 15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3" name="그룹 316"/>
                <p:cNvGrpSpPr/>
                <p:nvPr/>
              </p:nvGrpSpPr>
              <p:grpSpPr>
                <a:xfrm>
                  <a:off x="868950" y="3573016"/>
                  <a:ext cx="457200" cy="456333"/>
                  <a:chOff x="288170" y="3573016"/>
                  <a:chExt cx="457200" cy="456333"/>
                </a:xfrm>
              </p:grpSpPr>
              <p:sp>
                <p:nvSpPr>
                  <p:cNvPr id="478" name="직사각형 31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9" name="직사각형 31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0" name="직사각형 31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1" name="직사각형 32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2" name="직사각형 32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3" name="직사각형 32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4" name="그룹 323"/>
                <p:cNvGrpSpPr/>
                <p:nvPr/>
              </p:nvGrpSpPr>
              <p:grpSpPr>
                <a:xfrm>
                  <a:off x="1449730" y="3573016"/>
                  <a:ext cx="457200" cy="456333"/>
                  <a:chOff x="288170" y="3573016"/>
                  <a:chExt cx="457200" cy="456333"/>
                </a:xfrm>
              </p:grpSpPr>
              <p:sp>
                <p:nvSpPr>
                  <p:cNvPr id="472" name="직사각형 324"/>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3" name="직사각형 325"/>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4" name="직사각형 326"/>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5" name="직사각형 327"/>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6" name="직사각형 328"/>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7" name="직사각형 329"/>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5" name="그룹 330"/>
                <p:cNvGrpSpPr/>
                <p:nvPr/>
              </p:nvGrpSpPr>
              <p:grpSpPr>
                <a:xfrm>
                  <a:off x="2030510" y="3573016"/>
                  <a:ext cx="457200" cy="456333"/>
                  <a:chOff x="288170" y="3573016"/>
                  <a:chExt cx="457200" cy="456333"/>
                </a:xfrm>
              </p:grpSpPr>
              <p:sp>
                <p:nvSpPr>
                  <p:cNvPr id="466" name="직사각형 33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7" name="직사각형 33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8" name="직사각형 33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9" name="직사각형 33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0" name="직사각형 33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1" name="직사각형 33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0" name="그룹 338"/>
              <p:cNvGrpSpPr/>
              <p:nvPr/>
            </p:nvGrpSpPr>
            <p:grpSpPr>
              <a:xfrm>
                <a:off x="288170" y="4153087"/>
                <a:ext cx="2199540" cy="456333"/>
                <a:chOff x="288170" y="3573016"/>
                <a:chExt cx="2199540" cy="456333"/>
              </a:xfrm>
            </p:grpSpPr>
            <p:grpSp>
              <p:nvGrpSpPr>
                <p:cNvPr id="434" name="그룹 339"/>
                <p:cNvGrpSpPr/>
                <p:nvPr/>
              </p:nvGrpSpPr>
              <p:grpSpPr>
                <a:xfrm>
                  <a:off x="288170" y="3573016"/>
                  <a:ext cx="457200" cy="456333"/>
                  <a:chOff x="288170" y="3573016"/>
                  <a:chExt cx="457200" cy="456333"/>
                </a:xfrm>
              </p:grpSpPr>
              <p:sp>
                <p:nvSpPr>
                  <p:cNvPr id="456" name="직사각형 36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7" name="직사각형 36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8" name="직사각형 36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9" name="직사각형 36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0" name="직사각형 36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1" name="직사각형 36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5" name="그룹 340"/>
                <p:cNvGrpSpPr/>
                <p:nvPr/>
              </p:nvGrpSpPr>
              <p:grpSpPr>
                <a:xfrm>
                  <a:off x="868950" y="3573016"/>
                  <a:ext cx="457200" cy="456333"/>
                  <a:chOff x="288170" y="3573016"/>
                  <a:chExt cx="457200" cy="456333"/>
                </a:xfrm>
              </p:grpSpPr>
              <p:sp>
                <p:nvSpPr>
                  <p:cNvPr id="450" name="직사각형 35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356"/>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357"/>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358"/>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359"/>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5" name="직사각형 360"/>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6" name="그룹 341"/>
                <p:cNvGrpSpPr/>
                <p:nvPr/>
              </p:nvGrpSpPr>
              <p:grpSpPr>
                <a:xfrm>
                  <a:off x="1449730" y="3573016"/>
                  <a:ext cx="457200" cy="456333"/>
                  <a:chOff x="288170" y="3573016"/>
                  <a:chExt cx="457200" cy="456333"/>
                </a:xfrm>
              </p:grpSpPr>
              <p:sp>
                <p:nvSpPr>
                  <p:cNvPr id="444" name="직사각형 34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35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35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35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35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35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7" name="그룹 342"/>
                <p:cNvGrpSpPr/>
                <p:nvPr/>
              </p:nvGrpSpPr>
              <p:grpSpPr>
                <a:xfrm>
                  <a:off x="2030510" y="3573016"/>
                  <a:ext cx="457200" cy="456333"/>
                  <a:chOff x="288170" y="3573016"/>
                  <a:chExt cx="457200" cy="456333"/>
                </a:xfrm>
              </p:grpSpPr>
              <p:sp>
                <p:nvSpPr>
                  <p:cNvPr id="438" name="직사각형 34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9" name="직사각형 34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34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34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34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34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1" name="그룹 396"/>
              <p:cNvGrpSpPr/>
              <p:nvPr/>
            </p:nvGrpSpPr>
            <p:grpSpPr>
              <a:xfrm>
                <a:off x="288170" y="4733912"/>
                <a:ext cx="2199540" cy="456333"/>
                <a:chOff x="288170" y="3573016"/>
                <a:chExt cx="2199540" cy="456333"/>
              </a:xfrm>
            </p:grpSpPr>
            <p:grpSp>
              <p:nvGrpSpPr>
                <p:cNvPr id="406" name="그룹 397"/>
                <p:cNvGrpSpPr/>
                <p:nvPr/>
              </p:nvGrpSpPr>
              <p:grpSpPr>
                <a:xfrm>
                  <a:off x="288170" y="3573016"/>
                  <a:ext cx="457200" cy="456333"/>
                  <a:chOff x="288170" y="3573016"/>
                  <a:chExt cx="457200" cy="456333"/>
                </a:xfrm>
              </p:grpSpPr>
              <p:sp>
                <p:nvSpPr>
                  <p:cNvPr id="428" name="직사각형 41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9" name="직사각형 42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0" name="직사각형 42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1" name="직사각형 42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2" name="직사각형 42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3" name="직사각형 42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7" name="그룹 398"/>
                <p:cNvGrpSpPr/>
                <p:nvPr/>
              </p:nvGrpSpPr>
              <p:grpSpPr>
                <a:xfrm>
                  <a:off x="868950" y="3573016"/>
                  <a:ext cx="457200" cy="456333"/>
                  <a:chOff x="288170" y="3573016"/>
                  <a:chExt cx="457200" cy="456333"/>
                </a:xfrm>
              </p:grpSpPr>
              <p:sp>
                <p:nvSpPr>
                  <p:cNvPr id="422" name="직사각형 41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3" name="직사각형 41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4" name="직사각형 41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5" name="직사각형 41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6" name="직사각형 41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7" name="직사각형 41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8" name="그룹 399"/>
                <p:cNvGrpSpPr/>
                <p:nvPr/>
              </p:nvGrpSpPr>
              <p:grpSpPr>
                <a:xfrm>
                  <a:off x="1449730" y="3573016"/>
                  <a:ext cx="457200" cy="456333"/>
                  <a:chOff x="288170" y="3573016"/>
                  <a:chExt cx="457200" cy="456333"/>
                </a:xfrm>
              </p:grpSpPr>
              <p:sp>
                <p:nvSpPr>
                  <p:cNvPr id="416" name="직사각형 40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7" name="직사각형 40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8" name="직사각형 40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9" name="직사각형 41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0" name="직사각형 41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1" name="직사각형 41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9" name="그룹 400"/>
                <p:cNvGrpSpPr/>
                <p:nvPr/>
              </p:nvGrpSpPr>
              <p:grpSpPr>
                <a:xfrm>
                  <a:off x="2030510" y="3573016"/>
                  <a:ext cx="457200" cy="456333"/>
                  <a:chOff x="288170" y="3573016"/>
                  <a:chExt cx="457200" cy="456333"/>
                </a:xfrm>
              </p:grpSpPr>
              <p:sp>
                <p:nvSpPr>
                  <p:cNvPr id="410" name="직사각형 40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40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0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0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0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2" name="그룹 425"/>
              <p:cNvGrpSpPr/>
              <p:nvPr/>
            </p:nvGrpSpPr>
            <p:grpSpPr>
              <a:xfrm>
                <a:off x="288170" y="5315933"/>
                <a:ext cx="2199540" cy="456333"/>
                <a:chOff x="288170" y="3573016"/>
                <a:chExt cx="2199540" cy="456333"/>
              </a:xfrm>
            </p:grpSpPr>
            <p:grpSp>
              <p:nvGrpSpPr>
                <p:cNvPr id="378" name="그룹 426"/>
                <p:cNvGrpSpPr/>
                <p:nvPr/>
              </p:nvGrpSpPr>
              <p:grpSpPr>
                <a:xfrm>
                  <a:off x="288170" y="3573016"/>
                  <a:ext cx="457200" cy="456333"/>
                  <a:chOff x="288170" y="3573016"/>
                  <a:chExt cx="457200" cy="456333"/>
                </a:xfrm>
              </p:grpSpPr>
              <p:sp>
                <p:nvSpPr>
                  <p:cNvPr id="400" name="직사각형 448"/>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1" name="직사각형 449"/>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2" name="직사각형 450"/>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3" name="직사각형 451"/>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4" name="직사각형 452"/>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5" name="직사각형 453"/>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79" name="그룹 427"/>
                <p:cNvGrpSpPr/>
                <p:nvPr/>
              </p:nvGrpSpPr>
              <p:grpSpPr>
                <a:xfrm>
                  <a:off x="868950" y="3573016"/>
                  <a:ext cx="457200" cy="456333"/>
                  <a:chOff x="288170" y="3573016"/>
                  <a:chExt cx="457200" cy="456333"/>
                </a:xfrm>
              </p:grpSpPr>
              <p:sp>
                <p:nvSpPr>
                  <p:cNvPr id="394" name="직사각형 442"/>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443"/>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444"/>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445"/>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446"/>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447"/>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0" name="그룹 428"/>
                <p:cNvGrpSpPr/>
                <p:nvPr/>
              </p:nvGrpSpPr>
              <p:grpSpPr>
                <a:xfrm>
                  <a:off x="1449730" y="3573016"/>
                  <a:ext cx="457200" cy="456333"/>
                  <a:chOff x="288170" y="3573016"/>
                  <a:chExt cx="457200" cy="456333"/>
                </a:xfrm>
              </p:grpSpPr>
              <p:sp>
                <p:nvSpPr>
                  <p:cNvPr id="388" name="직사각형 436"/>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9" name="직사각형 43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0" name="직사각형 43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439"/>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2" name="직사각형 440"/>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3" name="직사각형 441"/>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1" name="그룹 429"/>
                <p:cNvGrpSpPr/>
                <p:nvPr/>
              </p:nvGrpSpPr>
              <p:grpSpPr>
                <a:xfrm>
                  <a:off x="2030510" y="3573016"/>
                  <a:ext cx="457200" cy="456333"/>
                  <a:chOff x="288170" y="3573016"/>
                  <a:chExt cx="457200" cy="456333"/>
                </a:xfrm>
              </p:grpSpPr>
              <p:sp>
                <p:nvSpPr>
                  <p:cNvPr id="382" name="직사각형 430"/>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431"/>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4" name="직사각형 432"/>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5" name="직사각형 433"/>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6" name="직사각형 434"/>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7" name="직사각형 435"/>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343" name="직선 화살표 연결선 455"/>
              <p:cNvCxnSpPr>
                <a:stCxn id="484" idx="3"/>
                <a:endCxn id="478" idx="1"/>
              </p:cNvCxnSpPr>
              <p:nvPr/>
            </p:nvCxnSpPr>
            <p:spPr>
              <a:xfrm>
                <a:off x="74537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4" name="직선 화살표 연결선 456"/>
              <p:cNvCxnSpPr>
                <a:stCxn id="478" idx="3"/>
                <a:endCxn id="472" idx="1"/>
              </p:cNvCxnSpPr>
              <p:nvPr/>
            </p:nvCxnSpPr>
            <p:spPr>
              <a:xfrm>
                <a:off x="132615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5" name="직선 화살표 연결선 459"/>
              <p:cNvCxnSpPr>
                <a:stCxn id="472" idx="3"/>
                <a:endCxn id="466" idx="1"/>
              </p:cNvCxnSpPr>
              <p:nvPr/>
            </p:nvCxnSpPr>
            <p:spPr>
              <a:xfrm>
                <a:off x="190693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6" name="직선 화살표 연결선 462"/>
              <p:cNvCxnSpPr>
                <a:stCxn id="444" idx="3"/>
                <a:endCxn id="438" idx="1"/>
              </p:cNvCxnSpPr>
              <p:nvPr/>
            </p:nvCxnSpPr>
            <p:spPr>
              <a:xfrm>
                <a:off x="190693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7" name="직선 화살표 연결선 465"/>
              <p:cNvCxnSpPr>
                <a:stCxn id="416" idx="3"/>
                <a:endCxn id="410" idx="1"/>
              </p:cNvCxnSpPr>
              <p:nvPr/>
            </p:nvCxnSpPr>
            <p:spPr>
              <a:xfrm>
                <a:off x="190693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8" name="직선 화살표 연결선 468"/>
              <p:cNvCxnSpPr>
                <a:stCxn id="388" idx="3"/>
                <a:endCxn id="382" idx="1"/>
              </p:cNvCxnSpPr>
              <p:nvPr/>
            </p:nvCxnSpPr>
            <p:spPr>
              <a:xfrm>
                <a:off x="190693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9" name="직선 화살표 연결선 471"/>
              <p:cNvCxnSpPr>
                <a:stCxn id="394" idx="3"/>
                <a:endCxn id="388" idx="1"/>
              </p:cNvCxnSpPr>
              <p:nvPr/>
            </p:nvCxnSpPr>
            <p:spPr>
              <a:xfrm>
                <a:off x="132615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0" name="직선 화살표 연결선 474"/>
              <p:cNvCxnSpPr>
                <a:stCxn id="400" idx="3"/>
                <a:endCxn id="394" idx="1"/>
              </p:cNvCxnSpPr>
              <p:nvPr/>
            </p:nvCxnSpPr>
            <p:spPr>
              <a:xfrm>
                <a:off x="74537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1" name="직선 화살표 연결선 477"/>
              <p:cNvCxnSpPr>
                <a:stCxn id="428" idx="3"/>
                <a:endCxn id="422" idx="1"/>
              </p:cNvCxnSpPr>
              <p:nvPr/>
            </p:nvCxnSpPr>
            <p:spPr>
              <a:xfrm>
                <a:off x="74537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2" name="직선 화살표 연결선 480"/>
              <p:cNvCxnSpPr>
                <a:stCxn id="456" idx="3"/>
                <a:endCxn id="450" idx="1"/>
              </p:cNvCxnSpPr>
              <p:nvPr/>
            </p:nvCxnSpPr>
            <p:spPr>
              <a:xfrm>
                <a:off x="74537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3" name="직선 화살표 연결선 483"/>
              <p:cNvCxnSpPr>
                <a:stCxn id="484" idx="2"/>
                <a:endCxn id="456" idx="0"/>
              </p:cNvCxnSpPr>
              <p:nvPr/>
            </p:nvCxnSpPr>
            <p:spPr>
              <a:xfrm>
                <a:off x="51677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4" name="직선 화살표 연결선 486"/>
              <p:cNvCxnSpPr>
                <a:stCxn id="450" idx="0"/>
                <a:endCxn id="478" idx="2"/>
              </p:cNvCxnSpPr>
              <p:nvPr/>
            </p:nvCxnSpPr>
            <p:spPr>
              <a:xfrm flipV="1">
                <a:off x="109755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5" name="직선 화살표 연결선 489"/>
              <p:cNvCxnSpPr>
                <a:stCxn id="456" idx="2"/>
                <a:endCxn id="428" idx="0"/>
              </p:cNvCxnSpPr>
              <p:nvPr/>
            </p:nvCxnSpPr>
            <p:spPr>
              <a:xfrm>
                <a:off x="51677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6" name="직선 화살표 연결선 492"/>
              <p:cNvCxnSpPr>
                <a:stCxn id="428" idx="2"/>
                <a:endCxn id="400" idx="0"/>
              </p:cNvCxnSpPr>
              <p:nvPr/>
            </p:nvCxnSpPr>
            <p:spPr>
              <a:xfrm>
                <a:off x="51677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7" name="직선 화살표 연결선 495"/>
              <p:cNvCxnSpPr>
                <a:stCxn id="422" idx="2"/>
                <a:endCxn id="394" idx="0"/>
              </p:cNvCxnSpPr>
              <p:nvPr/>
            </p:nvCxnSpPr>
            <p:spPr>
              <a:xfrm>
                <a:off x="109755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8" name="직선 화살표 연결선 498"/>
              <p:cNvCxnSpPr>
                <a:stCxn id="438" idx="2"/>
                <a:endCxn id="410" idx="0"/>
              </p:cNvCxnSpPr>
              <p:nvPr/>
            </p:nvCxnSpPr>
            <p:spPr>
              <a:xfrm>
                <a:off x="225911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9" name="직선 화살표 연결선 501"/>
              <p:cNvCxnSpPr>
                <a:stCxn id="466" idx="2"/>
                <a:endCxn id="438" idx="0"/>
              </p:cNvCxnSpPr>
              <p:nvPr/>
            </p:nvCxnSpPr>
            <p:spPr>
              <a:xfrm>
                <a:off x="225911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0" name="직선 화살표 연결선 504"/>
              <p:cNvCxnSpPr>
                <a:stCxn id="472" idx="2"/>
                <a:endCxn id="444" idx="0"/>
              </p:cNvCxnSpPr>
              <p:nvPr/>
            </p:nvCxnSpPr>
            <p:spPr>
              <a:xfrm>
                <a:off x="167833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1" name="직선 화살표 연결선 507"/>
              <p:cNvCxnSpPr>
                <a:stCxn id="410" idx="2"/>
                <a:endCxn id="382" idx="0"/>
              </p:cNvCxnSpPr>
              <p:nvPr/>
            </p:nvCxnSpPr>
            <p:spPr>
              <a:xfrm>
                <a:off x="225911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2" name="직선 화살표 연결선 510"/>
              <p:cNvCxnSpPr>
                <a:stCxn id="416" idx="2"/>
                <a:endCxn id="388" idx="0"/>
              </p:cNvCxnSpPr>
              <p:nvPr/>
            </p:nvCxnSpPr>
            <p:spPr>
              <a:xfrm>
                <a:off x="167833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nvGrpSpPr>
              <p:cNvPr id="363" name="그룹 563"/>
              <p:cNvGrpSpPr/>
              <p:nvPr/>
            </p:nvGrpSpPr>
            <p:grpSpPr>
              <a:xfrm>
                <a:off x="752932" y="4038739"/>
                <a:ext cx="110913" cy="110913"/>
                <a:chOff x="750551" y="4036358"/>
                <a:chExt cx="110913" cy="110913"/>
              </a:xfrm>
            </p:grpSpPr>
            <p:cxnSp>
              <p:nvCxnSpPr>
                <p:cNvPr id="376" name="직선 화살표 연결선 54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7" name="직선 화살표 연결선 54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4" name="그룹 564"/>
              <p:cNvGrpSpPr/>
              <p:nvPr/>
            </p:nvGrpSpPr>
            <p:grpSpPr>
              <a:xfrm>
                <a:off x="1914269" y="4038739"/>
                <a:ext cx="110913" cy="110913"/>
                <a:chOff x="750551" y="4036358"/>
                <a:chExt cx="110913" cy="110913"/>
              </a:xfrm>
            </p:grpSpPr>
            <p:cxnSp>
              <p:nvCxnSpPr>
                <p:cNvPr id="374" name="직선 화살표 연결선 565"/>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5" name="직선 화살표 연결선 56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5" name="그룹 567"/>
              <p:cNvGrpSpPr/>
              <p:nvPr/>
            </p:nvGrpSpPr>
            <p:grpSpPr>
              <a:xfrm>
                <a:off x="752932" y="5200852"/>
                <a:ext cx="110913" cy="110913"/>
                <a:chOff x="750551" y="4036358"/>
                <a:chExt cx="110913" cy="110913"/>
              </a:xfrm>
            </p:grpSpPr>
            <p:cxnSp>
              <p:nvCxnSpPr>
                <p:cNvPr id="372" name="직선 화살표 연결선 568"/>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3" name="직선 화살표 연결선 569"/>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6" name="그룹 570"/>
              <p:cNvGrpSpPr/>
              <p:nvPr/>
            </p:nvGrpSpPr>
            <p:grpSpPr>
              <a:xfrm>
                <a:off x="1914269" y="5200852"/>
                <a:ext cx="110913" cy="110913"/>
                <a:chOff x="750551" y="4036358"/>
                <a:chExt cx="110913" cy="110913"/>
              </a:xfrm>
            </p:grpSpPr>
            <p:cxnSp>
              <p:nvCxnSpPr>
                <p:cNvPr id="370" name="직선 화살표 연결선 571"/>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1" name="직선 화살표 연결선 572"/>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7" name="그룹 573"/>
              <p:cNvGrpSpPr/>
              <p:nvPr/>
            </p:nvGrpSpPr>
            <p:grpSpPr>
              <a:xfrm>
                <a:off x="1331478" y="4617389"/>
                <a:ext cx="110913" cy="110913"/>
                <a:chOff x="750551" y="4036358"/>
                <a:chExt cx="110913" cy="110913"/>
              </a:xfrm>
            </p:grpSpPr>
            <p:cxnSp>
              <p:nvCxnSpPr>
                <p:cNvPr id="368" name="직선 화살표 연결선 57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9" name="직선 화살표 연결선 575"/>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cxnSp>
          <p:nvCxnSpPr>
            <p:cNvPr id="337" name="직선 연결선 578"/>
            <p:cNvCxnSpPr/>
            <p:nvPr/>
          </p:nvCxnSpPr>
          <p:spPr>
            <a:xfrm flipV="1">
              <a:off x="2409894" y="3318585"/>
              <a:ext cx="548576" cy="1305027"/>
            </a:xfrm>
            <a:prstGeom prst="line">
              <a:avLst/>
            </a:prstGeom>
            <a:noFill/>
            <a:ln w="9525" cap="flat" cmpd="sng" algn="ctr">
              <a:solidFill>
                <a:sysClr val="windowText" lastClr="000000">
                  <a:shade val="95000"/>
                  <a:satMod val="105000"/>
                </a:sysClr>
              </a:solidFill>
              <a:prstDash val="dash"/>
            </a:ln>
            <a:effectLst/>
          </p:spPr>
        </p:cxnSp>
        <p:cxnSp>
          <p:nvCxnSpPr>
            <p:cNvPr id="338" name="직선 연결선 581"/>
            <p:cNvCxnSpPr/>
            <p:nvPr/>
          </p:nvCxnSpPr>
          <p:spPr>
            <a:xfrm>
              <a:off x="2409894" y="5085555"/>
              <a:ext cx="539611" cy="250089"/>
            </a:xfrm>
            <a:prstGeom prst="line">
              <a:avLst/>
            </a:prstGeom>
            <a:noFill/>
            <a:ln w="9525" cap="flat" cmpd="sng" algn="ctr">
              <a:solidFill>
                <a:sysClr val="windowText" lastClr="000000">
                  <a:shade val="95000"/>
                  <a:satMod val="105000"/>
                </a:sysClr>
              </a:solidFill>
              <a:prstDash val="dash"/>
            </a:ln>
            <a:effectLst/>
          </p:spPr>
        </p:cxnSp>
      </p:grpSp>
      <p:grpSp>
        <p:nvGrpSpPr>
          <p:cNvPr id="490" name="그룹 607"/>
          <p:cNvGrpSpPr/>
          <p:nvPr/>
        </p:nvGrpSpPr>
        <p:grpSpPr>
          <a:xfrm>
            <a:off x="-45765" y="1710657"/>
            <a:ext cx="2926699" cy="2047890"/>
            <a:chOff x="-54730" y="2022051"/>
            <a:chExt cx="2926699" cy="2047890"/>
          </a:xfrm>
        </p:grpSpPr>
        <p:sp>
          <p:nvSpPr>
            <p:cNvPr id="491" name="직사각형 591"/>
            <p:cNvSpPr/>
            <p:nvPr/>
          </p:nvSpPr>
          <p:spPr>
            <a:xfrm>
              <a:off x="308849" y="2022051"/>
              <a:ext cx="2199540" cy="527375"/>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Host Processor</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92" name="위쪽/아래쪽 화살표 592"/>
            <p:cNvSpPr/>
            <p:nvPr/>
          </p:nvSpPr>
          <p:spPr>
            <a:xfrm>
              <a:off x="1232529" y="3442412"/>
              <a:ext cx="352180" cy="627529"/>
            </a:xfrm>
            <a:prstGeom prst="upDownArrow">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3" name="TextBox 492"/>
            <p:cNvSpPr txBox="1"/>
            <p:nvPr/>
          </p:nvSpPr>
          <p:spPr>
            <a:xfrm>
              <a:off x="-54730" y="2546359"/>
              <a:ext cx="2926699" cy="861774"/>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Memory-Mapped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Accelerator Interface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a:t>
              </a:r>
              <a:r>
                <a:rPr kumimoji="0" lang="en-US" altLang="ko-KR" sz="1400" b="0" i="0" u="none" strike="noStrike" kern="0" cap="none" spc="0" normalizeH="0" baseline="0" noProof="0" dirty="0" err="1">
                  <a:ln>
                    <a:noFill/>
                  </a:ln>
                  <a:solidFill>
                    <a:sysClr val="windowText" lastClr="000000"/>
                  </a:solidFill>
                  <a:effectLst/>
                  <a:uLnTx/>
                  <a:uFillTx/>
                  <a:latin typeface="Tahoma"/>
                  <a:ea typeface="+mn-ea"/>
                  <a:cs typeface="+mn-cs"/>
                </a:rPr>
                <a:t>Noncacheable</a:t>
              </a: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 Physically Addressed)</a:t>
              </a:r>
              <a:endParaRPr kumimoji="0" lang="ko-KR" altLang="en-US" sz="1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94" name="그룹 696"/>
          <p:cNvGrpSpPr/>
          <p:nvPr/>
        </p:nvGrpSpPr>
        <p:grpSpPr>
          <a:xfrm>
            <a:off x="257925" y="3794393"/>
            <a:ext cx="2309790" cy="2319536"/>
            <a:chOff x="257925" y="3794393"/>
            <a:chExt cx="2309790" cy="2319536"/>
          </a:xfrm>
        </p:grpSpPr>
        <p:sp>
          <p:nvSpPr>
            <p:cNvPr id="495" name="직사각형 622"/>
            <p:cNvSpPr/>
            <p:nvPr/>
          </p:nvSpPr>
          <p:spPr>
            <a:xfrm>
              <a:off x="257925" y="3794393"/>
              <a:ext cx="2309790" cy="2319536"/>
            </a:xfrm>
            <a:prstGeom prst="rect">
              <a:avLst/>
            </a:prstGeom>
            <a:solidFill>
              <a:sysClr val="window" lastClr="FFFFFF">
                <a:alpha val="7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496" name="타원 623"/>
            <p:cNvSpPr/>
            <p:nvPr/>
          </p:nvSpPr>
          <p:spPr>
            <a:xfrm>
              <a:off x="1024088" y="4551843"/>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7" name="타원 624"/>
            <p:cNvSpPr/>
            <p:nvPr/>
          </p:nvSpPr>
          <p:spPr>
            <a:xfrm>
              <a:off x="1708299" y="4468347"/>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8" name="타원 625"/>
            <p:cNvSpPr/>
            <p:nvPr/>
          </p:nvSpPr>
          <p:spPr>
            <a:xfrm>
              <a:off x="1509490" y="4650960"/>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9" name="타원 626"/>
            <p:cNvSpPr/>
            <p:nvPr/>
          </p:nvSpPr>
          <p:spPr>
            <a:xfrm>
              <a:off x="1609829"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0" name="타원 627"/>
            <p:cNvSpPr/>
            <p:nvPr/>
          </p:nvSpPr>
          <p:spPr>
            <a:xfrm>
              <a:off x="1024088" y="5711858"/>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1" name="직선 화살표 연결선 629"/>
            <p:cNvCxnSpPr>
              <a:stCxn id="496" idx="4"/>
              <a:endCxn id="500" idx="0"/>
            </p:cNvCxnSpPr>
            <p:nvPr/>
          </p:nvCxnSpPr>
          <p:spPr>
            <a:xfrm>
              <a:off x="1127182" y="4758031"/>
              <a:ext cx="0" cy="953827"/>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2" name="직선 화살표 연결선 632"/>
            <p:cNvCxnSpPr/>
            <p:nvPr/>
          </p:nvCxnSpPr>
          <p:spPr>
            <a:xfrm flipV="1">
              <a:off x="1237451" y="4583746"/>
              <a:ext cx="465414" cy="52548"/>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3" name="직선 화살표 연결선 643"/>
            <p:cNvCxnSpPr/>
            <p:nvPr/>
          </p:nvCxnSpPr>
          <p:spPr>
            <a:xfrm>
              <a:off x="1204599" y="4731504"/>
              <a:ext cx="427085" cy="431076"/>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4" name="구부러진 연결선 663"/>
            <p:cNvCxnSpPr>
              <a:stCxn id="497" idx="4"/>
              <a:endCxn id="498" idx="6"/>
            </p:cNvCxnSpPr>
            <p:nvPr/>
          </p:nvCxnSpPr>
          <p:spPr>
            <a:xfrm rot="5400000">
              <a:off x="1723777" y="4666437"/>
              <a:ext cx="79519" cy="95715"/>
            </a:xfrm>
            <a:prstGeom prst="curvedConnector2">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5" name="직선 화살표 연결선 664"/>
            <p:cNvCxnSpPr/>
            <p:nvPr/>
          </p:nvCxnSpPr>
          <p:spPr>
            <a:xfrm flipH="1">
              <a:off x="1170428" y="4845772"/>
              <a:ext cx="399848" cy="876072"/>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6" name="타원 673"/>
            <p:cNvSpPr/>
            <p:nvPr/>
          </p:nvSpPr>
          <p:spPr>
            <a:xfrm>
              <a:off x="449241"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7" name="직선 화살표 연결선 674"/>
            <p:cNvCxnSpPr>
              <a:stCxn id="499" idx="2"/>
              <a:endCxn id="506" idx="6"/>
            </p:cNvCxnSpPr>
            <p:nvPr/>
          </p:nvCxnSpPr>
          <p:spPr>
            <a:xfrm flipH="1">
              <a:off x="655429" y="5238406"/>
              <a:ext cx="954400" cy="0"/>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8" name="타원 678"/>
            <p:cNvSpPr/>
            <p:nvPr/>
          </p:nvSpPr>
          <p:spPr>
            <a:xfrm>
              <a:off x="2189246" y="3977345"/>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9" name="직선 화살표 연결선 679"/>
            <p:cNvCxnSpPr/>
            <p:nvPr/>
          </p:nvCxnSpPr>
          <p:spPr>
            <a:xfrm flipV="1">
              <a:off x="1883554" y="4166817"/>
              <a:ext cx="329400" cy="33318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10" name="직선 화살표 연결선 689"/>
            <p:cNvCxnSpPr/>
            <p:nvPr/>
          </p:nvCxnSpPr>
          <p:spPr>
            <a:xfrm flipH="1">
              <a:off x="1763098" y="4177768"/>
              <a:ext cx="479537" cy="96821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grpSp>
      <p:sp>
        <p:nvSpPr>
          <p:cNvPr id="515" name="직사각형 256"/>
          <p:cNvSpPr/>
          <p:nvPr/>
        </p:nvSpPr>
        <p:spPr>
          <a:xfrm>
            <a:off x="0" y="5983200"/>
            <a:ext cx="9144000" cy="8748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6" name="직사각형 257"/>
          <p:cNvSpPr/>
          <p:nvPr/>
        </p:nvSpPr>
        <p:spPr>
          <a:xfrm>
            <a:off x="0" y="5398571"/>
            <a:ext cx="6022172" cy="583147"/>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7" name="직사각형 259"/>
          <p:cNvSpPr/>
          <p:nvPr/>
        </p:nvSpPr>
        <p:spPr>
          <a:xfrm>
            <a:off x="8312935" y="5400000"/>
            <a:ext cx="831065" cy="582896"/>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8" name="직사각형 2"/>
          <p:cNvSpPr/>
          <p:nvPr/>
        </p:nvSpPr>
        <p:spPr>
          <a:xfrm>
            <a:off x="0" y="-1"/>
            <a:ext cx="9144000" cy="5400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9" name="모서리가 둥근 직사각형 10"/>
          <p:cNvSpPr/>
          <p:nvPr/>
        </p:nvSpPr>
        <p:spPr>
          <a:xfrm>
            <a:off x="5461339" y="4067108"/>
            <a:ext cx="3403838" cy="1095472"/>
          </a:xfrm>
          <a:prstGeom prst="round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Communications via</a:t>
            </a:r>
            <a:b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Remote Function Calls</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Tree>
    <p:extLst>
      <p:ext uri="{BB962C8B-B14F-4D97-AF65-F5344CB8AC3E}">
        <p14:creationId xmlns:p14="http://schemas.microsoft.com/office/powerpoint/2010/main" val="3429687911"/>
      </p:ext>
    </p:extLst>
  </p:cSld>
  <p:clrMapOvr>
    <a:masterClrMapping/>
  </p:clrMapOvr>
  <p:transition/>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1" name="TextBox 510"/>
          <p:cNvSpPr txBox="1"/>
          <p:nvPr/>
        </p:nvSpPr>
        <p:spPr>
          <a:xfrm>
            <a:off x="5868144" y="2204864"/>
            <a:ext cx="79589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D5494"/>
                </a:solidFill>
                <a:effectLst/>
                <a:uLnTx/>
                <a:uFillTx/>
                <a:latin typeface="Tahoma"/>
                <a:ea typeface="+mn-ea"/>
                <a:cs typeface="+mn-cs"/>
              </a:rPr>
              <a:t>Logic</a:t>
            </a:r>
          </a:p>
        </p:txBody>
      </p:sp>
      <p:sp>
        <p:nvSpPr>
          <p:cNvPr id="512" name="TextBox 511"/>
          <p:cNvSpPr txBox="1"/>
          <p:nvPr/>
        </p:nvSpPr>
        <p:spPr>
          <a:xfrm>
            <a:off x="5796136" y="1700808"/>
            <a:ext cx="11234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5B62F"/>
                </a:solidFill>
                <a:effectLst/>
                <a:uLnTx/>
                <a:uFillTx/>
                <a:latin typeface="Tahoma"/>
                <a:ea typeface="+mn-ea"/>
                <a:cs typeface="+mn-cs"/>
              </a:rPr>
              <a:t>Memory</a:t>
            </a:r>
          </a:p>
        </p:txBody>
      </p:sp>
      <p:sp>
        <p:nvSpPr>
          <p:cNvPr id="2" name="Title 1"/>
          <p:cNvSpPr>
            <a:spLocks noGrp="1"/>
          </p:cNvSpPr>
          <p:nvPr>
            <p:ph type="title"/>
          </p:nvPr>
        </p:nvSpPr>
        <p:spPr/>
        <p:txBody>
          <a:bodyPr/>
          <a:lstStyle/>
          <a:p>
            <a:r>
              <a:rPr lang="en-US" dirty="0" err="1"/>
              <a:t>Tesseract</a:t>
            </a:r>
            <a:r>
              <a:rPr lang="en-US" dirty="0"/>
              <a:t> System for Graph Processing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258" name="Picture 2" descr="http://www.extremetech.com/wp-content/uploads/2013/09/hybrid_memory_cub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701620" y="1340768"/>
            <a:ext cx="3383774" cy="2429550"/>
          </a:xfrm>
          <a:prstGeom prst="rect">
            <a:avLst/>
          </a:prstGeom>
          <a:noFill/>
          <a:extLst>
            <a:ext uri="{909E8E84-426E-40dd-AFC4-6F175D3DCCD1}">
              <a14:hiddenFill xmlns:a14="http://schemas.microsoft.com/office/drawing/2010/main" xmlns="">
                <a:solidFill>
                  <a:srgbClr val="FFFFFF"/>
                </a:solidFill>
              </a14:hiddenFill>
            </a:ext>
          </a:extLst>
        </p:spPr>
      </p:pic>
      <p:grpSp>
        <p:nvGrpSpPr>
          <p:cNvPr id="259" name="그룹 137"/>
          <p:cNvGrpSpPr/>
          <p:nvPr/>
        </p:nvGrpSpPr>
        <p:grpSpPr>
          <a:xfrm>
            <a:off x="2960548" y="2386982"/>
            <a:ext cx="2890319" cy="3322913"/>
            <a:chOff x="2540320" y="2698376"/>
            <a:chExt cx="2890319" cy="3322913"/>
          </a:xfrm>
        </p:grpSpPr>
        <p:cxnSp>
          <p:nvCxnSpPr>
            <p:cNvPr id="260" name="직선 연결선 64"/>
            <p:cNvCxnSpPr/>
            <p:nvPr/>
          </p:nvCxnSpPr>
          <p:spPr>
            <a:xfrm>
              <a:off x="2540320" y="3008078"/>
              <a:ext cx="101813" cy="990596"/>
            </a:xfrm>
            <a:prstGeom prst="line">
              <a:avLst/>
            </a:prstGeom>
            <a:noFill/>
            <a:ln w="9525" cap="flat" cmpd="sng" algn="ctr">
              <a:solidFill>
                <a:sysClr val="windowText" lastClr="000000"/>
              </a:solidFill>
              <a:prstDash val="dash"/>
            </a:ln>
            <a:effectLst/>
          </p:spPr>
        </p:cxnSp>
        <p:cxnSp>
          <p:nvCxnSpPr>
            <p:cNvPr id="261" name="직선 연결선 67"/>
            <p:cNvCxnSpPr/>
            <p:nvPr/>
          </p:nvCxnSpPr>
          <p:spPr>
            <a:xfrm flipH="1">
              <a:off x="5107196" y="2698376"/>
              <a:ext cx="323443" cy="1300298"/>
            </a:xfrm>
            <a:prstGeom prst="line">
              <a:avLst/>
            </a:prstGeom>
            <a:noFill/>
            <a:ln w="9525" cap="flat" cmpd="sng" algn="ctr">
              <a:solidFill>
                <a:sysClr val="windowText" lastClr="000000"/>
              </a:solidFill>
              <a:prstDash val="dash"/>
            </a:ln>
            <a:effectLst/>
          </p:spPr>
        </p:cxnSp>
        <p:grpSp>
          <p:nvGrpSpPr>
            <p:cNvPr id="262" name="그룹 85"/>
            <p:cNvGrpSpPr/>
            <p:nvPr/>
          </p:nvGrpSpPr>
          <p:grpSpPr>
            <a:xfrm>
              <a:off x="2542515" y="3916837"/>
              <a:ext cx="2664295" cy="2104452"/>
              <a:chOff x="3275856" y="3916837"/>
              <a:chExt cx="2664295" cy="2104452"/>
            </a:xfrm>
          </p:grpSpPr>
          <p:sp>
            <p:nvSpPr>
              <p:cNvPr id="263" name="직사각형 4"/>
              <p:cNvSpPr/>
              <p:nvPr/>
            </p:nvSpPr>
            <p:spPr>
              <a:xfrm>
                <a:off x="3375473" y="3998674"/>
                <a:ext cx="2465060" cy="2022615"/>
              </a:xfrm>
              <a:prstGeom prst="rect">
                <a:avLst/>
              </a:prstGeom>
              <a:solidFill>
                <a:sysClr val="window" lastClr="FFFFFF"/>
              </a:solidFill>
              <a:ln w="254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grpSp>
            <p:nvGrpSpPr>
              <p:cNvPr id="264" name="그룹 84"/>
              <p:cNvGrpSpPr/>
              <p:nvPr/>
            </p:nvGrpSpPr>
            <p:grpSpPr>
              <a:xfrm>
                <a:off x="3501888" y="3916837"/>
                <a:ext cx="2212233" cy="2010654"/>
                <a:chOff x="3501887" y="3916837"/>
                <a:chExt cx="2212233" cy="2010654"/>
              </a:xfrm>
            </p:grpSpPr>
            <p:grpSp>
              <p:nvGrpSpPr>
                <p:cNvPr id="267" name="그룹 49"/>
                <p:cNvGrpSpPr/>
                <p:nvPr/>
              </p:nvGrpSpPr>
              <p:grpSpPr>
                <a:xfrm flipV="1">
                  <a:off x="3627842" y="5167522"/>
                  <a:ext cx="64123" cy="489852"/>
                  <a:chOff x="3491880" y="4419110"/>
                  <a:chExt cx="73052" cy="558062"/>
                </a:xfrm>
              </p:grpSpPr>
              <p:cxnSp>
                <p:nvCxnSpPr>
                  <p:cNvPr id="310" name="직선 화살표 연결선 50"/>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11" name="직선 화살표 연결선 51"/>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8" name="그룹 52"/>
                <p:cNvGrpSpPr/>
                <p:nvPr/>
              </p:nvGrpSpPr>
              <p:grpSpPr>
                <a:xfrm flipV="1">
                  <a:off x="4070289" y="5167522"/>
                  <a:ext cx="64123" cy="489852"/>
                  <a:chOff x="3491880" y="4419110"/>
                  <a:chExt cx="73052" cy="558062"/>
                </a:xfrm>
              </p:grpSpPr>
              <p:cxnSp>
                <p:nvCxnSpPr>
                  <p:cNvPr id="308" name="직선 화살표 연결선 5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9" name="직선 화살표 연결선 54"/>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69" name="그룹 55"/>
                <p:cNvGrpSpPr/>
                <p:nvPr/>
              </p:nvGrpSpPr>
              <p:grpSpPr>
                <a:xfrm flipV="1">
                  <a:off x="4512736" y="5167522"/>
                  <a:ext cx="64123" cy="489852"/>
                  <a:chOff x="3491880" y="4419110"/>
                  <a:chExt cx="73052" cy="558062"/>
                </a:xfrm>
              </p:grpSpPr>
              <p:cxnSp>
                <p:nvCxnSpPr>
                  <p:cNvPr id="306" name="직선 화살표 연결선 56"/>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7" name="직선 화살표 연결선 57"/>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0" name="그룹 58"/>
                <p:cNvGrpSpPr/>
                <p:nvPr/>
              </p:nvGrpSpPr>
              <p:grpSpPr>
                <a:xfrm flipV="1">
                  <a:off x="5524042" y="5167522"/>
                  <a:ext cx="64123" cy="489852"/>
                  <a:chOff x="3491880" y="4419110"/>
                  <a:chExt cx="73052" cy="558062"/>
                </a:xfrm>
              </p:grpSpPr>
              <p:cxnSp>
                <p:nvCxnSpPr>
                  <p:cNvPr id="304" name="직선 화살표 연결선 59"/>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5" name="직선 화살표 연결선 60"/>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1" name="그룹 39"/>
                <p:cNvGrpSpPr/>
                <p:nvPr/>
              </p:nvGrpSpPr>
              <p:grpSpPr>
                <a:xfrm>
                  <a:off x="3627842" y="4362113"/>
                  <a:ext cx="64123" cy="489852"/>
                  <a:chOff x="3491880" y="4419110"/>
                  <a:chExt cx="73052" cy="558062"/>
                </a:xfrm>
              </p:grpSpPr>
              <p:cxnSp>
                <p:nvCxnSpPr>
                  <p:cNvPr id="302" name="직선 화살표 연결선 33"/>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3" name="직선 화살표 연결선 3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2" name="그룹 40"/>
                <p:cNvGrpSpPr/>
                <p:nvPr/>
              </p:nvGrpSpPr>
              <p:grpSpPr>
                <a:xfrm>
                  <a:off x="4070289" y="4362113"/>
                  <a:ext cx="64123" cy="489852"/>
                  <a:chOff x="3491880" y="4419110"/>
                  <a:chExt cx="73052" cy="558062"/>
                </a:xfrm>
              </p:grpSpPr>
              <p:cxnSp>
                <p:nvCxnSpPr>
                  <p:cNvPr id="300" name="직선 화살표 연결선 41"/>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301" name="직선 화살표 연결선 42"/>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3" name="그룹 43"/>
                <p:cNvGrpSpPr/>
                <p:nvPr/>
              </p:nvGrpSpPr>
              <p:grpSpPr>
                <a:xfrm>
                  <a:off x="4512736" y="4362113"/>
                  <a:ext cx="64123" cy="489852"/>
                  <a:chOff x="3491880" y="4419110"/>
                  <a:chExt cx="73052" cy="558062"/>
                </a:xfrm>
              </p:grpSpPr>
              <p:cxnSp>
                <p:nvCxnSpPr>
                  <p:cNvPr id="298" name="직선 화살표 연결선 44"/>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9" name="직선 화살표 연결선 45"/>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nvGrpSpPr>
                <p:cNvPr id="274" name="그룹 46"/>
                <p:cNvGrpSpPr/>
                <p:nvPr/>
              </p:nvGrpSpPr>
              <p:grpSpPr>
                <a:xfrm>
                  <a:off x="5524042" y="4362113"/>
                  <a:ext cx="64123" cy="489852"/>
                  <a:chOff x="3491880" y="4419110"/>
                  <a:chExt cx="73052" cy="558062"/>
                </a:xfrm>
              </p:grpSpPr>
              <p:cxnSp>
                <p:nvCxnSpPr>
                  <p:cNvPr id="296" name="직선 화살표 연결선 47"/>
                  <p:cNvCxnSpPr/>
                  <p:nvPr/>
                </p:nvCxnSpPr>
                <p:spPr>
                  <a:xfrm flipH="1">
                    <a:off x="3562846" y="4419110"/>
                    <a:ext cx="2086" cy="558062"/>
                  </a:xfrm>
                  <a:prstGeom prst="straightConnector1">
                    <a:avLst/>
                  </a:prstGeom>
                  <a:noFill/>
                  <a:ln w="9525" cap="flat" cmpd="sng" algn="ctr">
                    <a:solidFill>
                      <a:srgbClr val="5DA5DA">
                        <a:shade val="95000"/>
                        <a:satMod val="105000"/>
                      </a:srgbClr>
                    </a:solidFill>
                    <a:prstDash val="solid"/>
                    <a:headEnd type="none"/>
                    <a:tailEnd type="triangle" w="sm" len="sm"/>
                  </a:ln>
                  <a:effectLst/>
                </p:spPr>
              </p:cxnSp>
              <p:cxnSp>
                <p:nvCxnSpPr>
                  <p:cNvPr id="297" name="직선 화살표 연결선 48"/>
                  <p:cNvCxnSpPr/>
                  <p:nvPr/>
                </p:nvCxnSpPr>
                <p:spPr>
                  <a:xfrm>
                    <a:off x="3491880" y="4851158"/>
                    <a:ext cx="0" cy="126014"/>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sp>
              <p:nvSpPr>
                <p:cNvPr id="275" name="직사각형 6"/>
                <p:cNvSpPr/>
                <p:nvPr/>
              </p:nvSpPr>
              <p:spPr>
                <a:xfrm>
                  <a:off x="35018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6" name="직사각형 7"/>
                <p:cNvSpPr/>
                <p:nvPr/>
              </p:nvSpPr>
              <p:spPr>
                <a:xfrm>
                  <a:off x="3944334"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7" name="직사각형 8"/>
                <p:cNvSpPr/>
                <p:nvPr/>
              </p:nvSpPr>
              <p:spPr>
                <a:xfrm>
                  <a:off x="4386781"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8" name="직사각형 11"/>
                <p:cNvSpPr/>
                <p:nvPr/>
              </p:nvSpPr>
              <p:spPr>
                <a:xfrm>
                  <a:off x="3501887"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79" name="직사각형 12"/>
                <p:cNvSpPr/>
                <p:nvPr/>
              </p:nvSpPr>
              <p:spPr>
                <a:xfrm>
                  <a:off x="3944334"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0" name="직사각형 13"/>
                <p:cNvSpPr/>
                <p:nvPr/>
              </p:nvSpPr>
              <p:spPr>
                <a:xfrm>
                  <a:off x="4386781" y="44885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1" name="직사각형 15"/>
                <p:cNvSpPr/>
                <p:nvPr/>
              </p:nvSpPr>
              <p:spPr>
                <a:xfrm>
                  <a:off x="35018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2" name="직사각형 16"/>
                <p:cNvSpPr/>
                <p:nvPr/>
              </p:nvSpPr>
              <p:spPr>
                <a:xfrm>
                  <a:off x="3944334"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3" name="직사각형 17"/>
                <p:cNvSpPr/>
                <p:nvPr/>
              </p:nvSpPr>
              <p:spPr>
                <a:xfrm>
                  <a:off x="4386781"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19"/>
                <p:cNvSpPr/>
                <p:nvPr/>
              </p:nvSpPr>
              <p:spPr>
                <a:xfrm>
                  <a:off x="35018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0"/>
                <p:cNvSpPr/>
                <p:nvPr/>
              </p:nvSpPr>
              <p:spPr>
                <a:xfrm>
                  <a:off x="3944334"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1"/>
                <p:cNvSpPr/>
                <p:nvPr/>
              </p:nvSpPr>
              <p:spPr>
                <a:xfrm>
                  <a:off x="4386781"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7" name="직사각형 5"/>
                <p:cNvSpPr/>
                <p:nvPr/>
              </p:nvSpPr>
              <p:spPr>
                <a:xfrm>
                  <a:off x="3501887" y="4851965"/>
                  <a:ext cx="2212233" cy="316034"/>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Crossbar Network</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8" name="직사각형 9"/>
                <p:cNvSpPr/>
                <p:nvPr/>
              </p:nvSpPr>
              <p:spPr>
                <a:xfrm>
                  <a:off x="5398087" y="410928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9" name="직사각형 14"/>
                <p:cNvSpPr/>
                <p:nvPr/>
              </p:nvSpPr>
              <p:spPr>
                <a:xfrm>
                  <a:off x="5398087" y="4480626"/>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0" name="직사각형 18"/>
                <p:cNvSpPr/>
                <p:nvPr/>
              </p:nvSpPr>
              <p:spPr>
                <a:xfrm>
                  <a:off x="5398087" y="5286511"/>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1" name="직사각형 22"/>
                <p:cNvSpPr/>
                <p:nvPr/>
              </p:nvSpPr>
              <p:spPr>
                <a:xfrm>
                  <a:off x="5398087" y="5657850"/>
                  <a:ext cx="316033" cy="25282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92" name="TextBox 291"/>
                <p:cNvSpPr txBox="1"/>
                <p:nvPr/>
              </p:nvSpPr>
              <p:spPr>
                <a:xfrm>
                  <a:off x="4860355" y="3916837"/>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3" name="TextBox 292"/>
                <p:cNvSpPr txBox="1"/>
                <p:nvPr/>
              </p:nvSpPr>
              <p:spPr>
                <a:xfrm>
                  <a:off x="4860355" y="4297315"/>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4" name="TextBox 293"/>
                <p:cNvSpPr txBox="1"/>
                <p:nvPr/>
              </p:nvSpPr>
              <p:spPr>
                <a:xfrm>
                  <a:off x="4860355" y="5096119"/>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5" name="TextBox 294"/>
                <p:cNvSpPr txBox="1"/>
                <p:nvPr/>
              </p:nvSpPr>
              <p:spPr>
                <a:xfrm>
                  <a:off x="4860355" y="5465826"/>
                  <a:ext cx="39786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cxnSp>
            <p:nvCxnSpPr>
              <p:cNvPr id="265" name="직선 화살표 연결선 78"/>
              <p:cNvCxnSpPr/>
              <p:nvPr/>
            </p:nvCxnSpPr>
            <p:spPr>
              <a:xfrm flipH="1">
                <a:off x="3275856" y="5013177"/>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cxnSp>
            <p:nvCxnSpPr>
              <p:cNvPr id="266" name="직선 화살표 연결선 83"/>
              <p:cNvCxnSpPr/>
              <p:nvPr/>
            </p:nvCxnSpPr>
            <p:spPr>
              <a:xfrm flipH="1">
                <a:off x="5714120" y="5015083"/>
                <a:ext cx="226031" cy="0"/>
              </a:xfrm>
              <a:prstGeom prst="straightConnector1">
                <a:avLst/>
              </a:prstGeom>
              <a:noFill/>
              <a:ln w="9525" cap="flat" cmpd="sng" algn="ctr">
                <a:solidFill>
                  <a:srgbClr val="5DA5DA">
                    <a:shade val="95000"/>
                    <a:satMod val="105000"/>
                  </a:srgbClr>
                </a:solidFill>
                <a:prstDash val="solid"/>
                <a:headEnd type="triangle" w="sm" len="sm"/>
                <a:tailEnd type="triangle" w="sm" len="sm"/>
              </a:ln>
              <a:effectLst/>
            </p:spPr>
          </p:cxnSp>
        </p:grpSp>
      </p:grpSp>
      <p:grpSp>
        <p:nvGrpSpPr>
          <p:cNvPr id="312" name="그룹 138"/>
          <p:cNvGrpSpPr/>
          <p:nvPr/>
        </p:nvGrpSpPr>
        <p:grpSpPr>
          <a:xfrm>
            <a:off x="5397217" y="3068960"/>
            <a:ext cx="3568497" cy="2986186"/>
            <a:chOff x="5277803" y="2315022"/>
            <a:chExt cx="3568497" cy="2986186"/>
          </a:xfrm>
        </p:grpSpPr>
        <p:grpSp>
          <p:nvGrpSpPr>
            <p:cNvPr id="313" name="그룹 131"/>
            <p:cNvGrpSpPr/>
            <p:nvPr/>
          </p:nvGrpSpPr>
          <p:grpSpPr>
            <a:xfrm>
              <a:off x="5860114" y="2315022"/>
              <a:ext cx="2986186" cy="2986186"/>
              <a:chOff x="5700614" y="2176524"/>
              <a:chExt cx="2986186" cy="2986186"/>
            </a:xfrm>
          </p:grpSpPr>
          <p:sp>
            <p:nvSpPr>
              <p:cNvPr id="316" name="직사각형 86"/>
              <p:cNvSpPr/>
              <p:nvPr/>
            </p:nvSpPr>
            <p:spPr>
              <a:xfrm>
                <a:off x="5700614" y="2176524"/>
                <a:ext cx="2986186" cy="2986186"/>
              </a:xfrm>
              <a:prstGeom prst="rect">
                <a:avLst/>
              </a:prstGeom>
              <a:solidFill>
                <a:sysClr val="window" lastClr="FFFFFF"/>
              </a:solidFill>
              <a:ln w="25400" cap="flat" cmpd="sng" algn="ctr">
                <a:solidFill>
                  <a:srgbClr val="5DA5DA"/>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7" name="직사각형 87"/>
              <p:cNvSpPr/>
              <p:nvPr/>
            </p:nvSpPr>
            <p:spPr>
              <a:xfrm>
                <a:off x="8110736" y="2346491"/>
                <a:ext cx="432048" cy="2075090"/>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vert"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DRAM Controller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18" name="직사각형 88"/>
              <p:cNvSpPr/>
              <p:nvPr/>
            </p:nvSpPr>
            <p:spPr>
              <a:xfrm>
                <a:off x="8110736" y="4589673"/>
                <a:ext cx="432048" cy="404944"/>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NI</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19" name="직선 화살표 연결선 97"/>
              <p:cNvCxnSpPr>
                <a:stCxn id="318" idx="0"/>
                <a:endCxn id="317" idx="2"/>
              </p:cNvCxnSpPr>
              <p:nvPr/>
            </p:nvCxnSpPr>
            <p:spPr>
              <a:xfrm flipV="1">
                <a:off x="8326760" y="4421581"/>
                <a:ext cx="0" cy="16809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cxnSp>
          <p:nvCxnSpPr>
            <p:cNvPr id="314" name="직선 연결선 127"/>
            <p:cNvCxnSpPr/>
            <p:nvPr/>
          </p:nvCxnSpPr>
          <p:spPr>
            <a:xfrm flipV="1">
              <a:off x="5280614" y="2315022"/>
              <a:ext cx="583876" cy="1104125"/>
            </a:xfrm>
            <a:prstGeom prst="line">
              <a:avLst/>
            </a:prstGeom>
            <a:noFill/>
            <a:ln w="9525" cap="flat" cmpd="sng" algn="ctr">
              <a:solidFill>
                <a:srgbClr val="5DA5DA">
                  <a:shade val="95000"/>
                  <a:satMod val="105000"/>
                </a:srgbClr>
              </a:solidFill>
              <a:prstDash val="dash"/>
            </a:ln>
            <a:effectLst/>
          </p:spPr>
        </p:cxnSp>
        <p:cxnSp>
          <p:nvCxnSpPr>
            <p:cNvPr id="315" name="직선 연결선 128"/>
            <p:cNvCxnSpPr/>
            <p:nvPr/>
          </p:nvCxnSpPr>
          <p:spPr>
            <a:xfrm>
              <a:off x="5277803" y="3668121"/>
              <a:ext cx="580861" cy="1633087"/>
            </a:xfrm>
            <a:prstGeom prst="line">
              <a:avLst/>
            </a:prstGeom>
            <a:noFill/>
            <a:ln w="9525" cap="flat" cmpd="sng" algn="ctr">
              <a:solidFill>
                <a:srgbClr val="5DA5DA">
                  <a:shade val="95000"/>
                  <a:satMod val="105000"/>
                </a:srgbClr>
              </a:solidFill>
              <a:prstDash val="dash"/>
            </a:ln>
            <a:effectLst/>
          </p:spPr>
        </p:cxnSp>
      </p:grpSp>
      <p:grpSp>
        <p:nvGrpSpPr>
          <p:cNvPr id="320" name="그룹 132"/>
          <p:cNvGrpSpPr/>
          <p:nvPr/>
        </p:nvGrpSpPr>
        <p:grpSpPr>
          <a:xfrm>
            <a:off x="6127920" y="3238927"/>
            <a:ext cx="2261730" cy="2648562"/>
            <a:chOff x="5849006" y="2346491"/>
            <a:chExt cx="2261730" cy="2648562"/>
          </a:xfrm>
        </p:grpSpPr>
        <p:sp>
          <p:nvSpPr>
            <p:cNvPr id="321" name="직사각형 89"/>
            <p:cNvSpPr/>
            <p:nvPr/>
          </p:nvSpPr>
          <p:spPr>
            <a:xfrm>
              <a:off x="5849006" y="2346491"/>
              <a:ext cx="2079267" cy="774399"/>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In-Order Core</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2" name="직사각형 90"/>
            <p:cNvSpPr/>
            <p:nvPr/>
          </p:nvSpPr>
          <p:spPr>
            <a:xfrm>
              <a:off x="5849006" y="4589673"/>
              <a:ext cx="2079267" cy="405380"/>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Message Queue</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3" name="직사각형 91"/>
            <p:cNvSpPr/>
            <p:nvPr/>
          </p:nvSpPr>
          <p:spPr>
            <a:xfrm>
              <a:off x="6882913" y="3280649"/>
              <a:ext cx="1045360"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PF Buffer</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4" name="직사각형 92"/>
            <p:cNvSpPr/>
            <p:nvPr/>
          </p:nvSpPr>
          <p:spPr>
            <a:xfrm>
              <a:off x="6882913" y="4047202"/>
              <a:ext cx="1045360" cy="374697"/>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MTP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25" name="직사각형 93"/>
            <p:cNvSpPr/>
            <p:nvPr/>
          </p:nvSpPr>
          <p:spPr>
            <a:xfrm>
              <a:off x="6240328" y="3280650"/>
              <a:ext cx="460122" cy="610202"/>
            </a:xfrm>
            <a:prstGeom prst="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p:spPr>
          <p:txBody>
            <a:bodyPr vert="horz"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Calibri"/>
                  <a:ea typeface="나눔고딕"/>
                  <a:cs typeface="+mn-cs"/>
                </a:rPr>
                <a:t>LP</a:t>
              </a: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26" name="직선 화살표 연결선 95"/>
            <p:cNvCxnSpPr/>
            <p:nvPr/>
          </p:nvCxnSpPr>
          <p:spPr>
            <a:xfrm>
              <a:off x="6028727" y="3120890"/>
              <a:ext cx="0" cy="1468783"/>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7" name="직선 화살표 연결선 98"/>
            <p:cNvCxnSpPr>
              <a:stCxn id="318" idx="1"/>
              <a:endCxn id="322" idx="3"/>
            </p:cNvCxnSpPr>
            <p:nvPr/>
          </p:nvCxnSpPr>
          <p:spPr>
            <a:xfrm flipH="1">
              <a:off x="7928273" y="4792145"/>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28" name="직선 화살표 연결선 106"/>
            <p:cNvCxnSpPr/>
            <p:nvPr/>
          </p:nvCxnSpPr>
          <p:spPr>
            <a:xfrm flipV="1">
              <a:off x="7405593" y="4420547"/>
              <a:ext cx="0" cy="169126"/>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29" name="직선 화살표 연결선 109"/>
            <p:cNvCxnSpPr>
              <a:stCxn id="324" idx="0"/>
              <a:endCxn id="323" idx="2"/>
            </p:cNvCxnSpPr>
            <p:nvPr/>
          </p:nvCxnSpPr>
          <p:spPr>
            <a:xfrm flipV="1">
              <a:off x="7405593" y="3890851"/>
              <a:ext cx="0" cy="15635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0" name="직선 화살표 연결선 113"/>
            <p:cNvCxnSpPr/>
            <p:nvPr/>
          </p:nvCxnSpPr>
          <p:spPr>
            <a:xfrm flipV="1">
              <a:off x="7405593"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1" name="직선 화살표 연결선 115"/>
            <p:cNvCxnSpPr/>
            <p:nvPr/>
          </p:nvCxnSpPr>
          <p:spPr>
            <a:xfrm>
              <a:off x="6470389" y="3120890"/>
              <a:ext cx="0" cy="159760"/>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2" name="직선 화살표 연결선 116"/>
            <p:cNvCxnSpPr>
              <a:stCxn id="325" idx="3"/>
              <a:endCxn id="323" idx="1"/>
            </p:cNvCxnSpPr>
            <p:nvPr/>
          </p:nvCxnSpPr>
          <p:spPr>
            <a:xfrm flipV="1">
              <a:off x="6700450" y="3585750"/>
              <a:ext cx="182463" cy="1"/>
            </a:xfrm>
            <a:prstGeom prst="straightConnector1">
              <a:avLst/>
            </a:prstGeom>
            <a:noFill/>
            <a:ln w="9525" cap="flat" cmpd="sng" algn="ctr">
              <a:solidFill>
                <a:srgbClr val="FAA43A">
                  <a:shade val="95000"/>
                  <a:satMod val="105000"/>
                </a:srgbClr>
              </a:solidFill>
              <a:prstDash val="solid"/>
              <a:tailEnd type="triangle"/>
            </a:ln>
            <a:effectLst/>
          </p:spPr>
        </p:cxnSp>
        <p:cxnSp>
          <p:nvCxnSpPr>
            <p:cNvPr id="333" name="직선 화살표 연결선 123"/>
            <p:cNvCxnSpPr/>
            <p:nvPr/>
          </p:nvCxnSpPr>
          <p:spPr>
            <a:xfrm flipH="1">
              <a:off x="7928273" y="3594266"/>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cxnSp>
          <p:nvCxnSpPr>
            <p:cNvPr id="334" name="직선 화살표 연결선 124"/>
            <p:cNvCxnSpPr/>
            <p:nvPr/>
          </p:nvCxnSpPr>
          <p:spPr>
            <a:xfrm flipH="1">
              <a:off x="7928273" y="2733472"/>
              <a:ext cx="182463" cy="218"/>
            </a:xfrm>
            <a:prstGeom prst="straightConnector1">
              <a:avLst/>
            </a:prstGeom>
            <a:noFill/>
            <a:ln w="9525" cap="flat" cmpd="sng" algn="ctr">
              <a:solidFill>
                <a:srgbClr val="FAA43A">
                  <a:shade val="95000"/>
                  <a:satMod val="105000"/>
                </a:srgbClr>
              </a:solidFill>
              <a:prstDash val="solid"/>
              <a:headEnd type="triangle"/>
              <a:tailEnd type="triangle"/>
            </a:ln>
            <a:effectLst/>
          </p:spPr>
        </p:cxnSp>
      </p:grpSp>
      <p:grpSp>
        <p:nvGrpSpPr>
          <p:cNvPr id="335" name="그룹 583"/>
          <p:cNvGrpSpPr/>
          <p:nvPr/>
        </p:nvGrpSpPr>
        <p:grpSpPr>
          <a:xfrm>
            <a:off x="318817" y="3704795"/>
            <a:ext cx="2747113" cy="2348991"/>
            <a:chOff x="211357" y="3318585"/>
            <a:chExt cx="2747113" cy="2348991"/>
          </a:xfrm>
        </p:grpSpPr>
        <p:grpSp>
          <p:nvGrpSpPr>
            <p:cNvPr id="336" name="그룹 576"/>
            <p:cNvGrpSpPr/>
            <p:nvPr/>
          </p:nvGrpSpPr>
          <p:grpSpPr>
            <a:xfrm>
              <a:off x="211357" y="3468326"/>
              <a:ext cx="2199540" cy="2199250"/>
              <a:chOff x="288170" y="3573016"/>
              <a:chExt cx="2199540" cy="2199250"/>
            </a:xfrm>
          </p:grpSpPr>
          <p:grpSp>
            <p:nvGrpSpPr>
              <p:cNvPr id="339" name="그룹 337"/>
              <p:cNvGrpSpPr/>
              <p:nvPr/>
            </p:nvGrpSpPr>
            <p:grpSpPr>
              <a:xfrm>
                <a:off x="288170" y="3573016"/>
                <a:ext cx="2199540" cy="456333"/>
                <a:chOff x="288170" y="3573016"/>
                <a:chExt cx="2199540" cy="456333"/>
              </a:xfrm>
            </p:grpSpPr>
            <p:grpSp>
              <p:nvGrpSpPr>
                <p:cNvPr id="462" name="그룹 315"/>
                <p:cNvGrpSpPr/>
                <p:nvPr/>
              </p:nvGrpSpPr>
              <p:grpSpPr>
                <a:xfrm>
                  <a:off x="288170" y="3573016"/>
                  <a:ext cx="457200" cy="456333"/>
                  <a:chOff x="288170" y="3573016"/>
                  <a:chExt cx="457200" cy="456333"/>
                </a:xfrm>
              </p:grpSpPr>
              <p:sp>
                <p:nvSpPr>
                  <p:cNvPr id="484" name="직사각형 14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5" name="직사각형 14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6" name="직사각형 14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7" name="직사각형 15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8" name="직사각형 15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9" name="직사각형 15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3" name="그룹 316"/>
                <p:cNvGrpSpPr/>
                <p:nvPr/>
              </p:nvGrpSpPr>
              <p:grpSpPr>
                <a:xfrm>
                  <a:off x="868950" y="3573016"/>
                  <a:ext cx="457200" cy="456333"/>
                  <a:chOff x="288170" y="3573016"/>
                  <a:chExt cx="457200" cy="456333"/>
                </a:xfrm>
              </p:grpSpPr>
              <p:sp>
                <p:nvSpPr>
                  <p:cNvPr id="478" name="직사각형 31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9" name="직사각형 31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0" name="직사각형 31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1" name="직사각형 32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2" name="직사각형 32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83" name="직사각형 32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4" name="그룹 323"/>
                <p:cNvGrpSpPr/>
                <p:nvPr/>
              </p:nvGrpSpPr>
              <p:grpSpPr>
                <a:xfrm>
                  <a:off x="1449730" y="3573016"/>
                  <a:ext cx="457200" cy="456333"/>
                  <a:chOff x="288170" y="3573016"/>
                  <a:chExt cx="457200" cy="456333"/>
                </a:xfrm>
              </p:grpSpPr>
              <p:sp>
                <p:nvSpPr>
                  <p:cNvPr id="472" name="직사각형 324"/>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3" name="직사각형 325"/>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4" name="직사각형 326"/>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5" name="직사각형 327"/>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6" name="직사각형 328"/>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7" name="직사각형 329"/>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65" name="그룹 330"/>
                <p:cNvGrpSpPr/>
                <p:nvPr/>
              </p:nvGrpSpPr>
              <p:grpSpPr>
                <a:xfrm>
                  <a:off x="2030510" y="3573016"/>
                  <a:ext cx="457200" cy="456333"/>
                  <a:chOff x="288170" y="3573016"/>
                  <a:chExt cx="457200" cy="456333"/>
                </a:xfrm>
              </p:grpSpPr>
              <p:sp>
                <p:nvSpPr>
                  <p:cNvPr id="466" name="직사각형 33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7" name="직사각형 33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8" name="직사각형 33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9" name="직사각형 33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0" name="직사각형 33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71" name="직사각형 33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0" name="그룹 338"/>
              <p:cNvGrpSpPr/>
              <p:nvPr/>
            </p:nvGrpSpPr>
            <p:grpSpPr>
              <a:xfrm>
                <a:off x="288170" y="4153087"/>
                <a:ext cx="2199540" cy="456333"/>
                <a:chOff x="288170" y="3573016"/>
                <a:chExt cx="2199540" cy="456333"/>
              </a:xfrm>
            </p:grpSpPr>
            <p:grpSp>
              <p:nvGrpSpPr>
                <p:cNvPr id="434" name="그룹 339"/>
                <p:cNvGrpSpPr/>
                <p:nvPr/>
              </p:nvGrpSpPr>
              <p:grpSpPr>
                <a:xfrm>
                  <a:off x="288170" y="3573016"/>
                  <a:ext cx="457200" cy="456333"/>
                  <a:chOff x="288170" y="3573016"/>
                  <a:chExt cx="457200" cy="456333"/>
                </a:xfrm>
              </p:grpSpPr>
              <p:sp>
                <p:nvSpPr>
                  <p:cNvPr id="456" name="직사각형 36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7" name="직사각형 36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8" name="직사각형 36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9" name="직사각형 36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0" name="직사각형 36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61" name="직사각형 36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5" name="그룹 340"/>
                <p:cNvGrpSpPr/>
                <p:nvPr/>
              </p:nvGrpSpPr>
              <p:grpSpPr>
                <a:xfrm>
                  <a:off x="868950" y="3573016"/>
                  <a:ext cx="457200" cy="456333"/>
                  <a:chOff x="288170" y="3573016"/>
                  <a:chExt cx="457200" cy="456333"/>
                </a:xfrm>
              </p:grpSpPr>
              <p:sp>
                <p:nvSpPr>
                  <p:cNvPr id="450" name="직사각형 355"/>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356"/>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357"/>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358"/>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359"/>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5" name="직사각형 360"/>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6" name="그룹 341"/>
                <p:cNvGrpSpPr/>
                <p:nvPr/>
              </p:nvGrpSpPr>
              <p:grpSpPr>
                <a:xfrm>
                  <a:off x="1449730" y="3573016"/>
                  <a:ext cx="457200" cy="456333"/>
                  <a:chOff x="288170" y="3573016"/>
                  <a:chExt cx="457200" cy="456333"/>
                </a:xfrm>
              </p:grpSpPr>
              <p:sp>
                <p:nvSpPr>
                  <p:cNvPr id="444" name="직사각형 34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35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35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35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35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35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37" name="그룹 342"/>
                <p:cNvGrpSpPr/>
                <p:nvPr/>
              </p:nvGrpSpPr>
              <p:grpSpPr>
                <a:xfrm>
                  <a:off x="2030510" y="3573016"/>
                  <a:ext cx="457200" cy="456333"/>
                  <a:chOff x="288170" y="3573016"/>
                  <a:chExt cx="457200" cy="456333"/>
                </a:xfrm>
              </p:grpSpPr>
              <p:sp>
                <p:nvSpPr>
                  <p:cNvPr id="438" name="직사각형 34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9" name="직사각형 34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34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34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34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34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1" name="그룹 396"/>
              <p:cNvGrpSpPr/>
              <p:nvPr/>
            </p:nvGrpSpPr>
            <p:grpSpPr>
              <a:xfrm>
                <a:off x="288170" y="4733912"/>
                <a:ext cx="2199540" cy="456333"/>
                <a:chOff x="288170" y="3573016"/>
                <a:chExt cx="2199540" cy="456333"/>
              </a:xfrm>
            </p:grpSpPr>
            <p:grpSp>
              <p:nvGrpSpPr>
                <p:cNvPr id="406" name="그룹 397"/>
                <p:cNvGrpSpPr/>
                <p:nvPr/>
              </p:nvGrpSpPr>
              <p:grpSpPr>
                <a:xfrm>
                  <a:off x="288170" y="3573016"/>
                  <a:ext cx="457200" cy="456333"/>
                  <a:chOff x="288170" y="3573016"/>
                  <a:chExt cx="457200" cy="456333"/>
                </a:xfrm>
              </p:grpSpPr>
              <p:sp>
                <p:nvSpPr>
                  <p:cNvPr id="428" name="직사각형 419"/>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9" name="직사각형 420"/>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0" name="직사각형 421"/>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1" name="직사각형 422"/>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2" name="직사각형 423"/>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33" name="직사각형 424"/>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7" name="그룹 398"/>
                <p:cNvGrpSpPr/>
                <p:nvPr/>
              </p:nvGrpSpPr>
              <p:grpSpPr>
                <a:xfrm>
                  <a:off x="868950" y="3573016"/>
                  <a:ext cx="457200" cy="456333"/>
                  <a:chOff x="288170" y="3573016"/>
                  <a:chExt cx="457200" cy="456333"/>
                </a:xfrm>
              </p:grpSpPr>
              <p:sp>
                <p:nvSpPr>
                  <p:cNvPr id="422" name="직사각형 413"/>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3" name="직사각형 414"/>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4" name="직사각형 415"/>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5" name="직사각형 416"/>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6" name="직사각형 417"/>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7" name="직사각형 418"/>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8" name="그룹 399"/>
                <p:cNvGrpSpPr/>
                <p:nvPr/>
              </p:nvGrpSpPr>
              <p:grpSpPr>
                <a:xfrm>
                  <a:off x="1449730" y="3573016"/>
                  <a:ext cx="457200" cy="456333"/>
                  <a:chOff x="288170" y="3573016"/>
                  <a:chExt cx="457200" cy="456333"/>
                </a:xfrm>
              </p:grpSpPr>
              <p:sp>
                <p:nvSpPr>
                  <p:cNvPr id="416" name="직사각형 407"/>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7" name="직사각형 408"/>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8" name="직사각형 409"/>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9" name="직사각형 410"/>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0" name="직사각형 411"/>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21" name="직사각형 412"/>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409" name="그룹 400"/>
                <p:cNvGrpSpPr/>
                <p:nvPr/>
              </p:nvGrpSpPr>
              <p:grpSpPr>
                <a:xfrm>
                  <a:off x="2030510" y="3573016"/>
                  <a:ext cx="457200" cy="456333"/>
                  <a:chOff x="288170" y="3573016"/>
                  <a:chExt cx="457200" cy="456333"/>
                </a:xfrm>
              </p:grpSpPr>
              <p:sp>
                <p:nvSpPr>
                  <p:cNvPr id="410" name="직사각형 401"/>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402"/>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3"/>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04"/>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05"/>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06"/>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grpSp>
            <p:nvGrpSpPr>
              <p:cNvPr id="342" name="그룹 425"/>
              <p:cNvGrpSpPr/>
              <p:nvPr/>
            </p:nvGrpSpPr>
            <p:grpSpPr>
              <a:xfrm>
                <a:off x="288170" y="5315933"/>
                <a:ext cx="2199540" cy="456333"/>
                <a:chOff x="288170" y="3573016"/>
                <a:chExt cx="2199540" cy="456333"/>
              </a:xfrm>
            </p:grpSpPr>
            <p:grpSp>
              <p:nvGrpSpPr>
                <p:cNvPr id="378" name="그룹 426"/>
                <p:cNvGrpSpPr/>
                <p:nvPr/>
              </p:nvGrpSpPr>
              <p:grpSpPr>
                <a:xfrm>
                  <a:off x="288170" y="3573016"/>
                  <a:ext cx="457200" cy="456333"/>
                  <a:chOff x="288170" y="3573016"/>
                  <a:chExt cx="457200" cy="456333"/>
                </a:xfrm>
              </p:grpSpPr>
              <p:sp>
                <p:nvSpPr>
                  <p:cNvPr id="400" name="직사각형 448"/>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1" name="직사각형 449"/>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2" name="직사각형 450"/>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3" name="직사각형 451"/>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4" name="직사각형 452"/>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5" name="직사각형 453"/>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79" name="그룹 427"/>
                <p:cNvGrpSpPr/>
                <p:nvPr/>
              </p:nvGrpSpPr>
              <p:grpSpPr>
                <a:xfrm>
                  <a:off x="868950" y="3573016"/>
                  <a:ext cx="457200" cy="456333"/>
                  <a:chOff x="288170" y="3573016"/>
                  <a:chExt cx="457200" cy="456333"/>
                </a:xfrm>
              </p:grpSpPr>
              <p:sp>
                <p:nvSpPr>
                  <p:cNvPr id="394" name="직사각형 442"/>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443"/>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444"/>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445"/>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446"/>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447"/>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0" name="그룹 428"/>
                <p:cNvGrpSpPr/>
                <p:nvPr/>
              </p:nvGrpSpPr>
              <p:grpSpPr>
                <a:xfrm>
                  <a:off x="1449730" y="3573016"/>
                  <a:ext cx="457200" cy="456333"/>
                  <a:chOff x="288170" y="3573016"/>
                  <a:chExt cx="457200" cy="456333"/>
                </a:xfrm>
              </p:grpSpPr>
              <p:sp>
                <p:nvSpPr>
                  <p:cNvPr id="388" name="직사각형 436"/>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9" name="직사각형 437"/>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0" name="직사각형 438"/>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439"/>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2" name="직사각형 440"/>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3" name="직사각형 441"/>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nvGrpSpPr>
                <p:cNvPr id="381" name="그룹 429"/>
                <p:cNvGrpSpPr/>
                <p:nvPr/>
              </p:nvGrpSpPr>
              <p:grpSpPr>
                <a:xfrm>
                  <a:off x="2030510" y="3573016"/>
                  <a:ext cx="457200" cy="456333"/>
                  <a:chOff x="288170" y="3573016"/>
                  <a:chExt cx="457200" cy="456333"/>
                </a:xfrm>
              </p:grpSpPr>
              <p:sp>
                <p:nvSpPr>
                  <p:cNvPr id="382" name="직사각형 430"/>
                  <p:cNvSpPr/>
                  <p:nvPr/>
                </p:nvSpPr>
                <p:spPr>
                  <a:xfrm>
                    <a:off x="288170" y="3573016"/>
                    <a:ext cx="457200" cy="456333"/>
                  </a:xfrm>
                  <a:prstGeom prst="rect">
                    <a:avLst/>
                  </a:prstGeom>
                  <a:solidFill>
                    <a:sysClr val="window" lastClr="FFFFFF"/>
                  </a:solidFill>
                  <a:ln w="12700" cap="flat" cmpd="sng" algn="ctr">
                    <a:solidFill>
                      <a:sysClr val="windowText" lastClr="000000"/>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431"/>
                  <p:cNvSpPr/>
                  <p:nvPr/>
                </p:nvSpPr>
                <p:spPr>
                  <a:xfrm>
                    <a:off x="362192"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4" name="직사각형 432"/>
                  <p:cNvSpPr/>
                  <p:nvPr/>
                </p:nvSpPr>
                <p:spPr>
                  <a:xfrm>
                    <a:off x="362191" y="3756158"/>
                    <a:ext cx="309159" cy="90048"/>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5" name="직사각형 433"/>
                  <p:cNvSpPr/>
                  <p:nvPr/>
                </p:nvSpPr>
                <p:spPr>
                  <a:xfrm>
                    <a:off x="552528" y="3893043"/>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6" name="직사각형 434"/>
                  <p:cNvSpPr/>
                  <p:nvPr/>
                </p:nvSpPr>
                <p:spPr>
                  <a:xfrm>
                    <a:off x="362192"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7" name="직사각형 435"/>
                  <p:cNvSpPr/>
                  <p:nvPr/>
                </p:nvSpPr>
                <p:spPr>
                  <a:xfrm>
                    <a:off x="552528" y="3635824"/>
                    <a:ext cx="118822" cy="73497"/>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grpSp>
          </p:grpSp>
          <p:cxnSp>
            <p:nvCxnSpPr>
              <p:cNvPr id="343" name="직선 화살표 연결선 455"/>
              <p:cNvCxnSpPr>
                <a:stCxn id="484" idx="3"/>
                <a:endCxn id="478" idx="1"/>
              </p:cNvCxnSpPr>
              <p:nvPr/>
            </p:nvCxnSpPr>
            <p:spPr>
              <a:xfrm>
                <a:off x="74537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4" name="직선 화살표 연결선 456"/>
              <p:cNvCxnSpPr>
                <a:stCxn id="478" idx="3"/>
                <a:endCxn id="472" idx="1"/>
              </p:cNvCxnSpPr>
              <p:nvPr/>
            </p:nvCxnSpPr>
            <p:spPr>
              <a:xfrm>
                <a:off x="132615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5" name="직선 화살표 연결선 459"/>
              <p:cNvCxnSpPr>
                <a:stCxn id="472" idx="3"/>
                <a:endCxn id="466" idx="1"/>
              </p:cNvCxnSpPr>
              <p:nvPr/>
            </p:nvCxnSpPr>
            <p:spPr>
              <a:xfrm>
                <a:off x="1906930" y="3801183"/>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6" name="직선 화살표 연결선 462"/>
              <p:cNvCxnSpPr>
                <a:stCxn id="444" idx="3"/>
                <a:endCxn id="438" idx="1"/>
              </p:cNvCxnSpPr>
              <p:nvPr/>
            </p:nvCxnSpPr>
            <p:spPr>
              <a:xfrm>
                <a:off x="190693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7" name="직선 화살표 연결선 465"/>
              <p:cNvCxnSpPr>
                <a:stCxn id="416" idx="3"/>
                <a:endCxn id="410" idx="1"/>
              </p:cNvCxnSpPr>
              <p:nvPr/>
            </p:nvCxnSpPr>
            <p:spPr>
              <a:xfrm>
                <a:off x="190693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8" name="직선 화살표 연결선 468"/>
              <p:cNvCxnSpPr>
                <a:stCxn id="388" idx="3"/>
                <a:endCxn id="382" idx="1"/>
              </p:cNvCxnSpPr>
              <p:nvPr/>
            </p:nvCxnSpPr>
            <p:spPr>
              <a:xfrm>
                <a:off x="190693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49" name="직선 화살표 연결선 471"/>
              <p:cNvCxnSpPr>
                <a:stCxn id="394" idx="3"/>
                <a:endCxn id="388" idx="1"/>
              </p:cNvCxnSpPr>
              <p:nvPr/>
            </p:nvCxnSpPr>
            <p:spPr>
              <a:xfrm>
                <a:off x="132615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0" name="직선 화살표 연결선 474"/>
              <p:cNvCxnSpPr>
                <a:stCxn id="400" idx="3"/>
                <a:endCxn id="394" idx="1"/>
              </p:cNvCxnSpPr>
              <p:nvPr/>
            </p:nvCxnSpPr>
            <p:spPr>
              <a:xfrm>
                <a:off x="745370" y="5544100"/>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1" name="직선 화살표 연결선 477"/>
              <p:cNvCxnSpPr>
                <a:stCxn id="428" idx="3"/>
                <a:endCxn id="422" idx="1"/>
              </p:cNvCxnSpPr>
              <p:nvPr/>
            </p:nvCxnSpPr>
            <p:spPr>
              <a:xfrm>
                <a:off x="745370" y="4962079"/>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2" name="직선 화살표 연결선 480"/>
              <p:cNvCxnSpPr>
                <a:stCxn id="456" idx="3"/>
                <a:endCxn id="450" idx="1"/>
              </p:cNvCxnSpPr>
              <p:nvPr/>
            </p:nvCxnSpPr>
            <p:spPr>
              <a:xfrm>
                <a:off x="745370" y="4381254"/>
                <a:ext cx="123580" cy="0"/>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3" name="직선 화살표 연결선 483"/>
              <p:cNvCxnSpPr>
                <a:stCxn id="484" idx="2"/>
                <a:endCxn id="456" idx="0"/>
              </p:cNvCxnSpPr>
              <p:nvPr/>
            </p:nvCxnSpPr>
            <p:spPr>
              <a:xfrm>
                <a:off x="51677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4" name="직선 화살표 연결선 486"/>
              <p:cNvCxnSpPr>
                <a:stCxn id="450" idx="0"/>
                <a:endCxn id="478" idx="2"/>
              </p:cNvCxnSpPr>
              <p:nvPr/>
            </p:nvCxnSpPr>
            <p:spPr>
              <a:xfrm flipV="1">
                <a:off x="109755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5" name="직선 화살표 연결선 489"/>
              <p:cNvCxnSpPr>
                <a:stCxn id="456" idx="2"/>
                <a:endCxn id="428" idx="0"/>
              </p:cNvCxnSpPr>
              <p:nvPr/>
            </p:nvCxnSpPr>
            <p:spPr>
              <a:xfrm>
                <a:off x="51677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6" name="직선 화살표 연결선 492"/>
              <p:cNvCxnSpPr>
                <a:stCxn id="428" idx="2"/>
                <a:endCxn id="400" idx="0"/>
              </p:cNvCxnSpPr>
              <p:nvPr/>
            </p:nvCxnSpPr>
            <p:spPr>
              <a:xfrm>
                <a:off x="51677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7" name="직선 화살표 연결선 495"/>
              <p:cNvCxnSpPr>
                <a:stCxn id="422" idx="2"/>
                <a:endCxn id="394" idx="0"/>
              </p:cNvCxnSpPr>
              <p:nvPr/>
            </p:nvCxnSpPr>
            <p:spPr>
              <a:xfrm>
                <a:off x="109755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8" name="직선 화살표 연결선 498"/>
              <p:cNvCxnSpPr>
                <a:stCxn id="438" idx="2"/>
                <a:endCxn id="410" idx="0"/>
              </p:cNvCxnSpPr>
              <p:nvPr/>
            </p:nvCxnSpPr>
            <p:spPr>
              <a:xfrm>
                <a:off x="2259110" y="4609420"/>
                <a:ext cx="0" cy="124492"/>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59" name="직선 화살표 연결선 501"/>
              <p:cNvCxnSpPr>
                <a:stCxn id="466" idx="2"/>
                <a:endCxn id="438" idx="0"/>
              </p:cNvCxnSpPr>
              <p:nvPr/>
            </p:nvCxnSpPr>
            <p:spPr>
              <a:xfrm>
                <a:off x="225911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0" name="직선 화살표 연결선 504"/>
              <p:cNvCxnSpPr>
                <a:stCxn id="472" idx="2"/>
                <a:endCxn id="444" idx="0"/>
              </p:cNvCxnSpPr>
              <p:nvPr/>
            </p:nvCxnSpPr>
            <p:spPr>
              <a:xfrm>
                <a:off x="1678330" y="4029349"/>
                <a:ext cx="0" cy="12373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1" name="직선 화살표 연결선 507"/>
              <p:cNvCxnSpPr>
                <a:stCxn id="410" idx="2"/>
                <a:endCxn id="382" idx="0"/>
              </p:cNvCxnSpPr>
              <p:nvPr/>
            </p:nvCxnSpPr>
            <p:spPr>
              <a:xfrm>
                <a:off x="225911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2" name="직선 화살표 연결선 510"/>
              <p:cNvCxnSpPr>
                <a:stCxn id="416" idx="2"/>
                <a:endCxn id="388" idx="0"/>
              </p:cNvCxnSpPr>
              <p:nvPr/>
            </p:nvCxnSpPr>
            <p:spPr>
              <a:xfrm>
                <a:off x="1678330" y="5190245"/>
                <a:ext cx="0" cy="125688"/>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nvGrpSpPr>
              <p:cNvPr id="363" name="그룹 563"/>
              <p:cNvGrpSpPr/>
              <p:nvPr/>
            </p:nvGrpSpPr>
            <p:grpSpPr>
              <a:xfrm>
                <a:off x="752932" y="4038739"/>
                <a:ext cx="110913" cy="110913"/>
                <a:chOff x="750551" y="4036358"/>
                <a:chExt cx="110913" cy="110913"/>
              </a:xfrm>
            </p:grpSpPr>
            <p:cxnSp>
              <p:nvCxnSpPr>
                <p:cNvPr id="376" name="직선 화살표 연결선 54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7" name="직선 화살표 연결선 54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4" name="그룹 564"/>
              <p:cNvGrpSpPr/>
              <p:nvPr/>
            </p:nvGrpSpPr>
            <p:grpSpPr>
              <a:xfrm>
                <a:off x="1914269" y="4038739"/>
                <a:ext cx="110913" cy="110913"/>
                <a:chOff x="750551" y="4036358"/>
                <a:chExt cx="110913" cy="110913"/>
              </a:xfrm>
            </p:grpSpPr>
            <p:cxnSp>
              <p:nvCxnSpPr>
                <p:cNvPr id="374" name="직선 화살표 연결선 565"/>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5" name="직선 화살표 연결선 566"/>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5" name="그룹 567"/>
              <p:cNvGrpSpPr/>
              <p:nvPr/>
            </p:nvGrpSpPr>
            <p:grpSpPr>
              <a:xfrm>
                <a:off x="752932" y="5200852"/>
                <a:ext cx="110913" cy="110913"/>
                <a:chOff x="750551" y="4036358"/>
                <a:chExt cx="110913" cy="110913"/>
              </a:xfrm>
            </p:grpSpPr>
            <p:cxnSp>
              <p:nvCxnSpPr>
                <p:cNvPr id="372" name="직선 화살표 연결선 568"/>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3" name="직선 화살표 연결선 569"/>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6" name="그룹 570"/>
              <p:cNvGrpSpPr/>
              <p:nvPr/>
            </p:nvGrpSpPr>
            <p:grpSpPr>
              <a:xfrm>
                <a:off x="1914269" y="5200852"/>
                <a:ext cx="110913" cy="110913"/>
                <a:chOff x="750551" y="4036358"/>
                <a:chExt cx="110913" cy="110913"/>
              </a:xfrm>
            </p:grpSpPr>
            <p:cxnSp>
              <p:nvCxnSpPr>
                <p:cNvPr id="370" name="직선 화살표 연결선 571"/>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71" name="직선 화살표 연결선 572"/>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nvGrpSpPr>
              <p:cNvPr id="367" name="그룹 573"/>
              <p:cNvGrpSpPr/>
              <p:nvPr/>
            </p:nvGrpSpPr>
            <p:grpSpPr>
              <a:xfrm>
                <a:off x="1331478" y="4617389"/>
                <a:ext cx="110913" cy="110913"/>
                <a:chOff x="750551" y="4036358"/>
                <a:chExt cx="110913" cy="110913"/>
              </a:xfrm>
            </p:grpSpPr>
            <p:cxnSp>
              <p:nvCxnSpPr>
                <p:cNvPr id="368" name="직선 화살표 연결선 574"/>
                <p:cNvCxnSpPr/>
                <p:nvPr/>
              </p:nvCxnSpPr>
              <p:spPr>
                <a:xfrm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cxnSp>
              <p:nvCxnSpPr>
                <p:cNvPr id="369" name="직선 화살표 연결선 575"/>
                <p:cNvCxnSpPr/>
                <p:nvPr/>
              </p:nvCxnSpPr>
              <p:spPr>
                <a:xfrm rot="16200000" flipH="1">
                  <a:off x="750551" y="4036358"/>
                  <a:ext cx="110913" cy="110913"/>
                </a:xfrm>
                <a:prstGeom prst="straightConnector1">
                  <a:avLst/>
                </a:prstGeom>
                <a:noFill/>
                <a:ln w="9525" cap="flat" cmpd="sng" algn="ctr">
                  <a:solidFill>
                    <a:sysClr val="windowText" lastClr="000000">
                      <a:shade val="95000"/>
                      <a:satMod val="105000"/>
                    </a:sysClr>
                  </a:solidFill>
                  <a:prstDash val="solid"/>
                  <a:headEnd type="triangle" w="sm" len="sm"/>
                  <a:tailEnd type="triangle" w="sm" len="sm"/>
                </a:ln>
                <a:effectLst/>
              </p:spPr>
            </p:cxnSp>
          </p:grpSp>
        </p:grpSp>
        <p:cxnSp>
          <p:nvCxnSpPr>
            <p:cNvPr id="337" name="직선 연결선 578"/>
            <p:cNvCxnSpPr/>
            <p:nvPr/>
          </p:nvCxnSpPr>
          <p:spPr>
            <a:xfrm flipV="1">
              <a:off x="2409894" y="3318585"/>
              <a:ext cx="548576" cy="1305027"/>
            </a:xfrm>
            <a:prstGeom prst="line">
              <a:avLst/>
            </a:prstGeom>
            <a:noFill/>
            <a:ln w="9525" cap="flat" cmpd="sng" algn="ctr">
              <a:solidFill>
                <a:sysClr val="windowText" lastClr="000000">
                  <a:shade val="95000"/>
                  <a:satMod val="105000"/>
                </a:sysClr>
              </a:solidFill>
              <a:prstDash val="dash"/>
            </a:ln>
            <a:effectLst/>
          </p:spPr>
        </p:cxnSp>
        <p:cxnSp>
          <p:nvCxnSpPr>
            <p:cNvPr id="338" name="직선 연결선 581"/>
            <p:cNvCxnSpPr/>
            <p:nvPr/>
          </p:nvCxnSpPr>
          <p:spPr>
            <a:xfrm>
              <a:off x="2409894" y="5085555"/>
              <a:ext cx="539611" cy="250089"/>
            </a:xfrm>
            <a:prstGeom prst="line">
              <a:avLst/>
            </a:prstGeom>
            <a:noFill/>
            <a:ln w="9525" cap="flat" cmpd="sng" algn="ctr">
              <a:solidFill>
                <a:sysClr val="windowText" lastClr="000000">
                  <a:shade val="95000"/>
                  <a:satMod val="105000"/>
                </a:sysClr>
              </a:solidFill>
              <a:prstDash val="dash"/>
            </a:ln>
            <a:effectLst/>
          </p:spPr>
        </p:cxnSp>
      </p:grpSp>
      <p:grpSp>
        <p:nvGrpSpPr>
          <p:cNvPr id="490" name="그룹 607"/>
          <p:cNvGrpSpPr/>
          <p:nvPr/>
        </p:nvGrpSpPr>
        <p:grpSpPr>
          <a:xfrm>
            <a:off x="-45765" y="1710657"/>
            <a:ext cx="2926699" cy="2047890"/>
            <a:chOff x="-54730" y="2022051"/>
            <a:chExt cx="2926699" cy="2047890"/>
          </a:xfrm>
        </p:grpSpPr>
        <p:sp>
          <p:nvSpPr>
            <p:cNvPr id="491" name="직사각형 591"/>
            <p:cNvSpPr/>
            <p:nvPr/>
          </p:nvSpPr>
          <p:spPr>
            <a:xfrm>
              <a:off x="308849" y="2022051"/>
              <a:ext cx="2199540" cy="527375"/>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Calibri"/>
                  <a:ea typeface="나눔고딕"/>
                  <a:cs typeface="+mn-cs"/>
                </a:rPr>
                <a:t>Host Processor</a:t>
              </a:r>
              <a:endParaRPr kumimoji="0" lang="ko-KR" altLang="en-US" sz="20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92" name="위쪽/아래쪽 화살표 592"/>
            <p:cNvSpPr/>
            <p:nvPr/>
          </p:nvSpPr>
          <p:spPr>
            <a:xfrm>
              <a:off x="1232529" y="3442412"/>
              <a:ext cx="352180" cy="627529"/>
            </a:xfrm>
            <a:prstGeom prst="upDownArrow">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3" name="TextBox 492"/>
            <p:cNvSpPr txBox="1"/>
            <p:nvPr/>
          </p:nvSpPr>
          <p:spPr>
            <a:xfrm>
              <a:off x="-54730" y="2546359"/>
              <a:ext cx="2926699" cy="861774"/>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Memory-Mapped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0" i="0" u="none" strike="noStrike" kern="0" cap="none" spc="0" normalizeH="0" baseline="0" noProof="0" dirty="0">
                  <a:ln>
                    <a:noFill/>
                  </a:ln>
                  <a:solidFill>
                    <a:sysClr val="windowText" lastClr="000000"/>
                  </a:solidFill>
                  <a:effectLst/>
                  <a:uLnTx/>
                  <a:uFillTx/>
                  <a:latin typeface="Tahoma"/>
                  <a:ea typeface="+mn-ea"/>
                  <a:cs typeface="+mn-cs"/>
                </a:rPr>
                <a:t>Accelerator Interface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a:t>
              </a:r>
              <a:r>
                <a:rPr kumimoji="0" lang="en-US" altLang="ko-KR" sz="1400" b="0" i="0" u="none" strike="noStrike" kern="0" cap="none" spc="0" normalizeH="0" baseline="0" noProof="0" dirty="0" err="1">
                  <a:ln>
                    <a:noFill/>
                  </a:ln>
                  <a:solidFill>
                    <a:sysClr val="windowText" lastClr="000000"/>
                  </a:solidFill>
                  <a:effectLst/>
                  <a:uLnTx/>
                  <a:uFillTx/>
                  <a:latin typeface="Tahoma"/>
                  <a:ea typeface="+mn-ea"/>
                  <a:cs typeface="+mn-cs"/>
                </a:rPr>
                <a:t>Noncacheable</a:t>
              </a:r>
              <a:r>
                <a:rPr kumimoji="0" lang="en-US" altLang="ko-KR" sz="1400" b="0" i="0" u="none" strike="noStrike" kern="0" cap="none" spc="0" normalizeH="0" baseline="0" noProof="0" dirty="0">
                  <a:ln>
                    <a:noFill/>
                  </a:ln>
                  <a:solidFill>
                    <a:sysClr val="windowText" lastClr="000000"/>
                  </a:solidFill>
                  <a:effectLst/>
                  <a:uLnTx/>
                  <a:uFillTx/>
                  <a:latin typeface="Tahoma"/>
                  <a:ea typeface="+mn-ea"/>
                  <a:cs typeface="+mn-cs"/>
                </a:rPr>
                <a:t>, Physically Addressed)</a:t>
              </a:r>
              <a:endParaRPr kumimoji="0" lang="ko-KR" altLang="en-US" sz="1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94" name="그룹 696"/>
          <p:cNvGrpSpPr/>
          <p:nvPr/>
        </p:nvGrpSpPr>
        <p:grpSpPr>
          <a:xfrm>
            <a:off x="257925" y="3794393"/>
            <a:ext cx="2309790" cy="2319536"/>
            <a:chOff x="257925" y="3794393"/>
            <a:chExt cx="2309790" cy="2319536"/>
          </a:xfrm>
        </p:grpSpPr>
        <p:sp>
          <p:nvSpPr>
            <p:cNvPr id="495" name="직사각형 622"/>
            <p:cNvSpPr/>
            <p:nvPr/>
          </p:nvSpPr>
          <p:spPr>
            <a:xfrm>
              <a:off x="257925" y="3794393"/>
              <a:ext cx="2309790" cy="2319536"/>
            </a:xfrm>
            <a:prstGeom prst="rect">
              <a:avLst/>
            </a:prstGeom>
            <a:solidFill>
              <a:sysClr val="window" lastClr="FFFFFF">
                <a:alpha val="7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496" name="타원 623"/>
            <p:cNvSpPr/>
            <p:nvPr/>
          </p:nvSpPr>
          <p:spPr>
            <a:xfrm>
              <a:off x="1024088" y="4551843"/>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7" name="타원 624"/>
            <p:cNvSpPr/>
            <p:nvPr/>
          </p:nvSpPr>
          <p:spPr>
            <a:xfrm>
              <a:off x="1708299" y="4468347"/>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8" name="타원 625"/>
            <p:cNvSpPr/>
            <p:nvPr/>
          </p:nvSpPr>
          <p:spPr>
            <a:xfrm>
              <a:off x="1509490" y="4650960"/>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99" name="타원 626"/>
            <p:cNvSpPr/>
            <p:nvPr/>
          </p:nvSpPr>
          <p:spPr>
            <a:xfrm>
              <a:off x="1609829"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500" name="타원 627"/>
            <p:cNvSpPr/>
            <p:nvPr/>
          </p:nvSpPr>
          <p:spPr>
            <a:xfrm>
              <a:off x="1024088" y="5711858"/>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1" name="직선 화살표 연결선 629"/>
            <p:cNvCxnSpPr>
              <a:stCxn id="496" idx="4"/>
              <a:endCxn id="500" idx="0"/>
            </p:cNvCxnSpPr>
            <p:nvPr/>
          </p:nvCxnSpPr>
          <p:spPr>
            <a:xfrm>
              <a:off x="1127182" y="4758031"/>
              <a:ext cx="0" cy="953827"/>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2" name="직선 화살표 연결선 632"/>
            <p:cNvCxnSpPr/>
            <p:nvPr/>
          </p:nvCxnSpPr>
          <p:spPr>
            <a:xfrm flipV="1">
              <a:off x="1237451" y="4583746"/>
              <a:ext cx="465414" cy="52548"/>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3" name="직선 화살표 연결선 643"/>
            <p:cNvCxnSpPr/>
            <p:nvPr/>
          </p:nvCxnSpPr>
          <p:spPr>
            <a:xfrm>
              <a:off x="1204599" y="4731504"/>
              <a:ext cx="427085" cy="431076"/>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4" name="구부러진 연결선 663"/>
            <p:cNvCxnSpPr>
              <a:stCxn id="497" idx="4"/>
              <a:endCxn id="498" idx="6"/>
            </p:cNvCxnSpPr>
            <p:nvPr/>
          </p:nvCxnSpPr>
          <p:spPr>
            <a:xfrm rot="5400000">
              <a:off x="1723777" y="4666437"/>
              <a:ext cx="79519" cy="95715"/>
            </a:xfrm>
            <a:prstGeom prst="curvedConnector2">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05" name="직선 화살표 연결선 664"/>
            <p:cNvCxnSpPr/>
            <p:nvPr/>
          </p:nvCxnSpPr>
          <p:spPr>
            <a:xfrm flipH="1">
              <a:off x="1170428" y="4845772"/>
              <a:ext cx="399848" cy="876072"/>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6" name="타원 673"/>
            <p:cNvSpPr/>
            <p:nvPr/>
          </p:nvSpPr>
          <p:spPr>
            <a:xfrm>
              <a:off x="449241" y="5135312"/>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7" name="직선 화살표 연결선 674"/>
            <p:cNvCxnSpPr>
              <a:stCxn id="499" idx="2"/>
              <a:endCxn id="506" idx="6"/>
            </p:cNvCxnSpPr>
            <p:nvPr/>
          </p:nvCxnSpPr>
          <p:spPr>
            <a:xfrm flipH="1">
              <a:off x="655429" y="5238406"/>
              <a:ext cx="954400" cy="0"/>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sp>
          <p:nvSpPr>
            <p:cNvPr id="508" name="타원 678"/>
            <p:cNvSpPr/>
            <p:nvPr/>
          </p:nvSpPr>
          <p:spPr>
            <a:xfrm>
              <a:off x="2189246" y="3977345"/>
              <a:ext cx="206188" cy="206188"/>
            </a:xfrm>
            <a:prstGeom prst="ellipse">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509" name="직선 화살표 연결선 679"/>
            <p:cNvCxnSpPr/>
            <p:nvPr/>
          </p:nvCxnSpPr>
          <p:spPr>
            <a:xfrm flipV="1">
              <a:off x="1883554" y="4166817"/>
              <a:ext cx="329400" cy="33318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cxnSp>
          <p:nvCxnSpPr>
            <p:cNvPr id="510" name="직선 화살표 연결선 689"/>
            <p:cNvCxnSpPr/>
            <p:nvPr/>
          </p:nvCxnSpPr>
          <p:spPr>
            <a:xfrm flipH="1">
              <a:off x="1763098" y="4177768"/>
              <a:ext cx="479537" cy="968215"/>
            </a:xfrm>
            <a:prstGeom prst="straightConnector1">
              <a:avLst/>
            </a:prstGeom>
            <a:noFill/>
            <a:ln w="12700" cap="flat" cmpd="sng" algn="ctr">
              <a:solidFill>
                <a:sysClr val="windowText" lastClr="000000"/>
              </a:solidFill>
              <a:prstDash val="solid"/>
              <a:tailEnd type="triangle"/>
            </a:ln>
            <a:effectLst>
              <a:outerShdw blurRad="40000" dist="20000" dir="5400000" rotWithShape="0">
                <a:srgbClr val="000000">
                  <a:alpha val="38000"/>
                </a:srgbClr>
              </a:outerShdw>
            </a:effectLst>
          </p:spPr>
        </p:cxnSp>
      </p:grpSp>
      <p:sp>
        <p:nvSpPr>
          <p:cNvPr id="515" name="직사각형 2"/>
          <p:cNvSpPr/>
          <p:nvPr/>
        </p:nvSpPr>
        <p:spPr>
          <a:xfrm>
            <a:off x="0" y="1"/>
            <a:ext cx="9144000" cy="4086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6" name="직사각형 256"/>
          <p:cNvSpPr/>
          <p:nvPr/>
        </p:nvSpPr>
        <p:spPr>
          <a:xfrm>
            <a:off x="0" y="5400000"/>
            <a:ext cx="9144000" cy="1458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7" name="직사각형 257"/>
          <p:cNvSpPr/>
          <p:nvPr/>
        </p:nvSpPr>
        <p:spPr>
          <a:xfrm>
            <a:off x="0" y="4086000"/>
            <a:ext cx="6413494" cy="1314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8" name="직사각형 259"/>
          <p:cNvSpPr/>
          <p:nvPr/>
        </p:nvSpPr>
        <p:spPr>
          <a:xfrm>
            <a:off x="8312935" y="4086000"/>
            <a:ext cx="831065" cy="1314000"/>
          </a:xfrm>
          <a:prstGeom prst="rect">
            <a:avLst/>
          </a:prstGeom>
          <a:solidFill>
            <a:sysClr val="windowText" lastClr="000000">
              <a:alpha val="60000"/>
            </a:sysClr>
          </a:soli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 lastClr="FFFFFF"/>
              </a:solidFill>
              <a:effectLst/>
              <a:uLnTx/>
              <a:uFillTx/>
              <a:latin typeface="Calibri"/>
              <a:ea typeface="나눔고딕"/>
              <a:cs typeface="+mn-cs"/>
            </a:endParaRPr>
          </a:p>
        </p:txBody>
      </p:sp>
      <p:sp>
        <p:nvSpPr>
          <p:cNvPr id="519" name="모서리가 둥근 직사각형 10"/>
          <p:cNvSpPr/>
          <p:nvPr/>
        </p:nvSpPr>
        <p:spPr>
          <a:xfrm>
            <a:off x="6313610" y="3214446"/>
            <a:ext cx="2087858" cy="563984"/>
          </a:xfrm>
          <a:prstGeom prst="roundRect">
            <a:avLst/>
          </a:prstGeom>
          <a:gradFill rotWithShape="1">
            <a:gsLst>
              <a:gs pos="0">
                <a:srgbClr val="FAA43A">
                  <a:tint val="50000"/>
                  <a:satMod val="300000"/>
                </a:srgbClr>
              </a:gs>
              <a:gs pos="35000">
                <a:srgbClr val="FAA43A">
                  <a:tint val="37000"/>
                  <a:satMod val="300000"/>
                </a:srgbClr>
              </a:gs>
              <a:gs pos="100000">
                <a:srgbClr val="FAA43A">
                  <a:tint val="15000"/>
                  <a:satMod val="350000"/>
                </a:srgbClr>
              </a:gs>
            </a:gsLst>
            <a:lin ang="16200000" scaled="1"/>
          </a:gradFill>
          <a:ln w="9525" cap="flat" cmpd="sng" algn="ctr">
            <a:solidFill>
              <a:srgbClr val="FAA43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Calibri"/>
                <a:ea typeface="나눔고딕"/>
                <a:cs typeface="+mn-cs"/>
              </a:rPr>
              <a:t>Prefetching</a:t>
            </a:r>
            <a:endParaRPr kumimoji="0" lang="ko-KR" altLang="en-US" sz="2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Tree>
    <p:extLst>
      <p:ext uri="{BB962C8B-B14F-4D97-AF65-F5344CB8AC3E}">
        <p14:creationId xmlns:p14="http://schemas.microsoft.com/office/powerpoint/2010/main" val="1396580334"/>
      </p:ext>
    </p:extLst>
  </p:cSld>
  <p:clrMapOvr>
    <a:masterClrMapping/>
  </p:clrMapOvr>
  <p:transition/>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Evaluated Systems</a:t>
            </a:r>
          </a:p>
        </p:txBody>
      </p:sp>
      <p:grpSp>
        <p:nvGrpSpPr>
          <p:cNvPr id="245" name="그룹 9"/>
          <p:cNvGrpSpPr/>
          <p:nvPr/>
        </p:nvGrpSpPr>
        <p:grpSpPr>
          <a:xfrm>
            <a:off x="4753793" y="1140133"/>
            <a:ext cx="1662216" cy="4531606"/>
            <a:chOff x="4753793" y="1340768"/>
            <a:chExt cx="1662216" cy="4531606"/>
          </a:xfrm>
        </p:grpSpPr>
        <p:sp>
          <p:nvSpPr>
            <p:cNvPr id="246" name="TextBox 245"/>
            <p:cNvSpPr txBox="1"/>
            <p:nvPr/>
          </p:nvSpPr>
          <p:spPr>
            <a:xfrm>
              <a:off x="4922700" y="1340768"/>
              <a:ext cx="1324402"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HMC-MC</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nvGrpSpPr>
            <p:cNvPr id="247" name="그룹 530"/>
            <p:cNvGrpSpPr/>
            <p:nvPr/>
          </p:nvGrpSpPr>
          <p:grpSpPr>
            <a:xfrm>
              <a:off x="4753793" y="2137755"/>
              <a:ext cx="1662216" cy="3734619"/>
              <a:chOff x="4986958" y="2155226"/>
              <a:chExt cx="1662216" cy="3734619"/>
            </a:xfrm>
          </p:grpSpPr>
          <p:grpSp>
            <p:nvGrpSpPr>
              <p:cNvPr id="248" name="그룹 234"/>
              <p:cNvGrpSpPr/>
              <p:nvPr/>
            </p:nvGrpSpPr>
            <p:grpSpPr>
              <a:xfrm rot="5400000">
                <a:off x="4986919" y="3188862"/>
                <a:ext cx="1660086" cy="1660007"/>
                <a:chOff x="2733859" y="2420936"/>
                <a:chExt cx="2016223" cy="2016129"/>
              </a:xfrm>
            </p:grpSpPr>
            <p:sp>
              <p:nvSpPr>
                <p:cNvPr id="283" name="직사각형 271"/>
                <p:cNvSpPr/>
                <p:nvPr/>
              </p:nvSpPr>
              <p:spPr>
                <a:xfrm rot="16200000">
                  <a:off x="2733907" y="2420889"/>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4" name="직사각형 272"/>
                <p:cNvSpPr/>
                <p:nvPr/>
              </p:nvSpPr>
              <p:spPr>
                <a:xfrm rot="16200000">
                  <a:off x="3886034" y="2420889"/>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5" name="직사각형 273"/>
                <p:cNvSpPr/>
                <p:nvPr/>
              </p:nvSpPr>
              <p:spPr>
                <a:xfrm rot="16200000">
                  <a:off x="3886034"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286" name="직사각형 274"/>
                <p:cNvSpPr/>
                <p:nvPr/>
              </p:nvSpPr>
              <p:spPr>
                <a:xfrm rot="16200000">
                  <a:off x="2733907" y="3573017"/>
                  <a:ext cx="864000"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128</a:t>
                  </a:r>
                  <a:b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br>
                  <a:r>
                    <a:rPr kumimoji="0" lang="en-US" altLang="ko-KR" sz="1400" b="0" i="0" u="none" strike="noStrike" kern="0" cap="none" spc="-100" normalizeH="0" baseline="0" noProof="0" dirty="0">
                      <a:ln>
                        <a:noFill/>
                      </a:ln>
                      <a:solidFill>
                        <a:sysClr val="windowText" lastClr="000000"/>
                      </a:solidFill>
                      <a:effectLst/>
                      <a:uLnTx/>
                      <a:uFillTx/>
                      <a:latin typeface="Calibri"/>
                      <a:ea typeface="나눔고딕"/>
                      <a:cs typeface="+mn-cs"/>
                    </a:rPr>
                    <a:t>In-Order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0" cap="none" spc="0" normalizeH="0" baseline="0" noProof="0" dirty="0">
                      <a:ln>
                        <a:noFill/>
                      </a:ln>
                      <a:solidFill>
                        <a:sysClr val="windowText" lastClr="000000"/>
                      </a:solidFill>
                      <a:effectLst/>
                      <a:uLnTx/>
                      <a:uFillTx/>
                      <a:latin typeface="Calibri"/>
                      <a:ea typeface="나눔고딕"/>
                      <a:cs typeface="+mn-cs"/>
                    </a:rPr>
                    <a:t>2GHz</a:t>
                  </a:r>
                  <a:endParaRPr kumimoji="0" lang="ko-KR" altLang="en-US" sz="14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287" name="직선 화살표 연결선 275"/>
                <p:cNvCxnSpPr>
                  <a:stCxn id="283" idx="1"/>
                  <a:endCxn id="286" idx="3"/>
                </p:cNvCxnSpPr>
                <p:nvPr/>
              </p:nvCxnSpPr>
              <p:spPr>
                <a:xfrm rot="16200000" flipH="1">
                  <a:off x="3021844" y="3429001"/>
                  <a:ext cx="288128"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88" name="직선 화살표 연결선 276"/>
                <p:cNvCxnSpPr>
                  <a:stCxn id="286" idx="2"/>
                  <a:endCxn id="285" idx="0"/>
                </p:cNvCxnSpPr>
                <p:nvPr/>
              </p:nvCxnSpPr>
              <p:spPr>
                <a:xfrm rot="16200000">
                  <a:off x="3741970" y="3861047"/>
                  <a:ext cx="1" cy="288033"/>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89" name="직선 화살표 연결선 277"/>
                <p:cNvCxnSpPr>
                  <a:stCxn id="284" idx="1"/>
                  <a:endCxn id="285" idx="3"/>
                </p:cNvCxnSpPr>
                <p:nvPr/>
              </p:nvCxnSpPr>
              <p:spPr>
                <a:xfrm rot="16200000" flipH="1">
                  <a:off x="4173972" y="3429000"/>
                  <a:ext cx="288127"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90" name="직선 화살표 연결선 278"/>
                <p:cNvCxnSpPr>
                  <a:stCxn id="283" idx="2"/>
                  <a:endCxn id="284" idx="0"/>
                </p:cNvCxnSpPr>
                <p:nvPr/>
              </p:nvCxnSpPr>
              <p:spPr>
                <a:xfrm rot="16200000">
                  <a:off x="3741971" y="2708920"/>
                  <a:ext cx="0"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91" name="직선 화살표 연결선 279"/>
                <p:cNvCxnSpPr/>
                <p:nvPr/>
              </p:nvCxnSpPr>
              <p:spPr>
                <a:xfrm>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292" name="직선 화살표 연결선 280"/>
                <p:cNvCxnSpPr/>
                <p:nvPr/>
              </p:nvCxnSpPr>
              <p:spPr>
                <a:xfrm flipH="1">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grpSp>
            <p:nvGrpSpPr>
              <p:cNvPr id="249" name="그룹 494"/>
              <p:cNvGrpSpPr/>
              <p:nvPr/>
            </p:nvGrpSpPr>
            <p:grpSpPr>
              <a:xfrm>
                <a:off x="4986958" y="4853737"/>
                <a:ext cx="1662216" cy="1036108"/>
                <a:chOff x="2829427" y="4853737"/>
                <a:chExt cx="1662216" cy="1036108"/>
              </a:xfrm>
            </p:grpSpPr>
            <p:sp>
              <p:nvSpPr>
                <p:cNvPr id="267" name="직사각형 495"/>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68" name="직사각형 496"/>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69" name="직선 화살표 연결선 497"/>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70" name="직선 화살표 연결선 498"/>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71" name="직사각형 499"/>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72" name="직사각형 500"/>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73" name="직선 화살표 연결선 501"/>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74" name="직선 화살표 연결선 502"/>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75" name="직사각형 503"/>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76" name="직사각형 504"/>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77" name="직선 화살표 연결선 505"/>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78" name="직선 화살표 연결선 506"/>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79" name="직사각형 507"/>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80" name="직사각형 508"/>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81" name="직선 화살표 연결선 509"/>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82" name="직선 화살표 연결선 510"/>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nvGrpSpPr>
              <p:cNvPr id="250" name="그룹 511"/>
              <p:cNvGrpSpPr/>
              <p:nvPr/>
            </p:nvGrpSpPr>
            <p:grpSpPr>
              <a:xfrm flipV="1">
                <a:off x="4986958" y="2155226"/>
                <a:ext cx="1662216" cy="1036108"/>
                <a:chOff x="2829427" y="4853737"/>
                <a:chExt cx="1662216" cy="1036108"/>
              </a:xfrm>
            </p:grpSpPr>
            <p:sp>
              <p:nvSpPr>
                <p:cNvPr id="251" name="직사각형 512"/>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52" name="직사각형 513"/>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53" name="직선 화살표 연결선 514"/>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54" name="직선 화살표 연결선 515"/>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55" name="직사각형 516"/>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56" name="직사각형 517"/>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57" name="직선 화살표 연결선 518"/>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58" name="직선 화살표 연결선 519"/>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59" name="직사각형 520"/>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60" name="직사각형 521"/>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61" name="직선 화살표 연결선 522"/>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62" name="직선 화살표 연결선 523"/>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263" name="직사각형 524"/>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264" name="직사각형 525"/>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265" name="직선 화살표 연결선 526"/>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266" name="직선 화살표 연결선 527"/>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grpSp>
      <p:cxnSp>
        <p:nvCxnSpPr>
          <p:cNvPr id="293" name="직선 연결선 632"/>
          <p:cNvCxnSpPr/>
          <p:nvPr/>
        </p:nvCxnSpPr>
        <p:spPr>
          <a:xfrm>
            <a:off x="2374317" y="1124744"/>
            <a:ext cx="0" cy="4752528"/>
          </a:xfrm>
          <a:prstGeom prst="line">
            <a:avLst/>
          </a:prstGeom>
          <a:noFill/>
          <a:ln w="9525" cap="flat" cmpd="sng" algn="ctr">
            <a:solidFill>
              <a:sysClr val="windowText" lastClr="000000"/>
            </a:solidFill>
            <a:prstDash val="dash"/>
          </a:ln>
          <a:effectLst/>
        </p:spPr>
      </p:cxnSp>
      <p:cxnSp>
        <p:nvCxnSpPr>
          <p:cNvPr id="294" name="직선 연결선 634"/>
          <p:cNvCxnSpPr/>
          <p:nvPr/>
        </p:nvCxnSpPr>
        <p:spPr>
          <a:xfrm>
            <a:off x="4543383" y="1124744"/>
            <a:ext cx="0" cy="4752528"/>
          </a:xfrm>
          <a:prstGeom prst="line">
            <a:avLst/>
          </a:prstGeom>
          <a:noFill/>
          <a:ln w="9525" cap="flat" cmpd="sng" algn="ctr">
            <a:solidFill>
              <a:sysClr val="windowText" lastClr="000000"/>
            </a:solidFill>
            <a:prstDash val="dash"/>
          </a:ln>
          <a:effectLst/>
        </p:spPr>
      </p:cxnSp>
      <p:cxnSp>
        <p:nvCxnSpPr>
          <p:cNvPr id="295" name="직선 연결선 635"/>
          <p:cNvCxnSpPr/>
          <p:nvPr/>
        </p:nvCxnSpPr>
        <p:spPr>
          <a:xfrm>
            <a:off x="6690490" y="1124744"/>
            <a:ext cx="0" cy="4752528"/>
          </a:xfrm>
          <a:prstGeom prst="line">
            <a:avLst/>
          </a:prstGeom>
          <a:noFill/>
          <a:ln w="9525" cap="flat" cmpd="sng" algn="ctr">
            <a:solidFill>
              <a:sysClr val="windowText" lastClr="000000"/>
            </a:solidFill>
            <a:prstDash val="dash"/>
          </a:ln>
          <a:effectLst/>
        </p:spPr>
      </p:cxnSp>
      <p:sp>
        <p:nvSpPr>
          <p:cNvPr id="296" name="TextBox 295"/>
          <p:cNvSpPr txBox="1"/>
          <p:nvPr/>
        </p:nvSpPr>
        <p:spPr>
          <a:xfrm>
            <a:off x="644713" y="5924599"/>
            <a:ext cx="1265025"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Tahoma"/>
                <a:ea typeface="+mn-ea"/>
                <a:cs typeface="+mn-cs"/>
              </a:rPr>
              <a:t>102.4GB/s</a:t>
            </a:r>
            <a:endParaRPr kumimoji="0" lang="ko-KR" altLang="en-US" sz="20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7" name="TextBox 296"/>
          <p:cNvSpPr txBox="1"/>
          <p:nvPr/>
        </p:nvSpPr>
        <p:spPr>
          <a:xfrm>
            <a:off x="2893896" y="5924599"/>
            <a:ext cx="1071062"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Tahoma"/>
                <a:ea typeface="+mn-ea"/>
                <a:cs typeface="+mn-cs"/>
              </a:rPr>
              <a:t>640GB/s</a:t>
            </a:r>
            <a:endParaRPr kumimoji="0" lang="ko-KR" altLang="en-US" sz="20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8" name="TextBox 297"/>
          <p:cNvSpPr txBox="1"/>
          <p:nvPr/>
        </p:nvSpPr>
        <p:spPr>
          <a:xfrm>
            <a:off x="5048265" y="5924599"/>
            <a:ext cx="1071062"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0" i="0" u="none" strike="noStrike" kern="0" cap="none" spc="0" normalizeH="0" baseline="0" noProof="0" dirty="0">
                <a:ln>
                  <a:noFill/>
                </a:ln>
                <a:solidFill>
                  <a:sysClr val="windowText" lastClr="000000"/>
                </a:solidFill>
                <a:effectLst/>
                <a:uLnTx/>
                <a:uFillTx/>
                <a:latin typeface="Tahoma"/>
                <a:ea typeface="+mn-ea"/>
                <a:cs typeface="+mn-cs"/>
              </a:rPr>
              <a:t>640GB/s</a:t>
            </a:r>
            <a:endParaRPr kumimoji="0" lang="ko-KR" altLang="en-US" sz="2000" b="0" i="0" u="none" strike="noStrike" kern="0" cap="none" spc="0" normalizeH="0" baseline="0" noProof="0" dirty="0">
              <a:ln>
                <a:noFill/>
              </a:ln>
              <a:solidFill>
                <a:sysClr val="windowText" lastClr="000000"/>
              </a:solidFill>
              <a:effectLst/>
              <a:uLnTx/>
              <a:uFillTx/>
              <a:latin typeface="Tahoma"/>
              <a:ea typeface="+mn-ea"/>
              <a:cs typeface="+mn-cs"/>
            </a:endParaRPr>
          </a:p>
        </p:txBody>
      </p:sp>
      <p:sp>
        <p:nvSpPr>
          <p:cNvPr id="299" name="TextBox 298"/>
          <p:cNvSpPr txBox="1"/>
          <p:nvPr/>
        </p:nvSpPr>
        <p:spPr>
          <a:xfrm>
            <a:off x="7321993" y="5924599"/>
            <a:ext cx="960995" cy="400110"/>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000" b="1" i="0" u="none" strike="noStrike" kern="0" cap="none" spc="0" normalizeH="0" baseline="0" noProof="0" dirty="0">
                <a:ln>
                  <a:noFill/>
                </a:ln>
                <a:solidFill>
                  <a:srgbClr val="FF0000"/>
                </a:solidFill>
                <a:effectLst/>
                <a:uLnTx/>
                <a:uFillTx/>
                <a:latin typeface="Tahoma"/>
                <a:ea typeface="+mn-ea"/>
                <a:cs typeface="+mn-cs"/>
              </a:rPr>
              <a:t>8TB/s</a:t>
            </a:r>
            <a:endParaRPr kumimoji="0" lang="ko-KR" altLang="en-US" sz="2000" b="1" i="0" u="none" strike="noStrike" kern="0" cap="none" spc="0" normalizeH="0" baseline="0" noProof="0" dirty="0">
              <a:ln>
                <a:noFill/>
              </a:ln>
              <a:solidFill>
                <a:srgbClr val="FF0000"/>
              </a:solidFill>
              <a:effectLst/>
              <a:uLnTx/>
              <a:uFillTx/>
              <a:latin typeface="Tahoma"/>
              <a:ea typeface="+mn-ea"/>
              <a:cs typeface="+mn-cs"/>
            </a:endParaRPr>
          </a:p>
        </p:txBody>
      </p:sp>
      <p:grpSp>
        <p:nvGrpSpPr>
          <p:cNvPr id="300" name="그룹 8"/>
          <p:cNvGrpSpPr/>
          <p:nvPr/>
        </p:nvGrpSpPr>
        <p:grpSpPr>
          <a:xfrm>
            <a:off x="2599423" y="1140133"/>
            <a:ext cx="1662216" cy="4531606"/>
            <a:chOff x="2599423" y="1340768"/>
            <a:chExt cx="1662216" cy="4531606"/>
          </a:xfrm>
        </p:grpSpPr>
        <p:sp>
          <p:nvSpPr>
            <p:cNvPr id="301" name="TextBox 300"/>
            <p:cNvSpPr txBox="1"/>
            <p:nvPr/>
          </p:nvSpPr>
          <p:spPr>
            <a:xfrm>
              <a:off x="2696997" y="1340768"/>
              <a:ext cx="1467068"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HMC-</a:t>
              </a:r>
              <a:r>
                <a:rPr kumimoji="0" lang="en-US" altLang="ko-KR" sz="2400" b="0" i="0" u="none" strike="noStrike" kern="0" cap="none" spc="0" normalizeH="0" baseline="0" noProof="0" dirty="0" err="1">
                  <a:ln>
                    <a:noFill/>
                  </a:ln>
                  <a:solidFill>
                    <a:sysClr val="windowText" lastClr="000000"/>
                  </a:solidFill>
                  <a:effectLst/>
                  <a:uLnTx/>
                  <a:uFillTx/>
                  <a:latin typeface="Tahoma"/>
                  <a:ea typeface="+mn-ea"/>
                  <a:cs typeface="+mn-cs"/>
                </a:rPr>
                <a:t>OoO</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nvGrpSpPr>
            <p:cNvPr id="302" name="그룹 528"/>
            <p:cNvGrpSpPr/>
            <p:nvPr/>
          </p:nvGrpSpPr>
          <p:grpSpPr>
            <a:xfrm>
              <a:off x="2599423" y="2137755"/>
              <a:ext cx="1662216" cy="3734619"/>
              <a:chOff x="2829427" y="2155226"/>
              <a:chExt cx="1662216" cy="3734619"/>
            </a:xfrm>
          </p:grpSpPr>
          <p:grpSp>
            <p:nvGrpSpPr>
              <p:cNvPr id="304" name="그룹 110"/>
              <p:cNvGrpSpPr/>
              <p:nvPr/>
            </p:nvGrpSpPr>
            <p:grpSpPr>
              <a:xfrm rot="16200000">
                <a:off x="2829389" y="3197906"/>
                <a:ext cx="1660086" cy="1660008"/>
                <a:chOff x="2733860" y="2420935"/>
                <a:chExt cx="2016223" cy="2016130"/>
              </a:xfrm>
            </p:grpSpPr>
            <p:sp>
              <p:nvSpPr>
                <p:cNvPr id="339" name="직사각형 179"/>
                <p:cNvSpPr/>
                <p:nvPr/>
              </p:nvSpPr>
              <p:spPr>
                <a:xfrm rot="5400000">
                  <a:off x="2733907" y="2420888"/>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40" name="직사각형 180"/>
                <p:cNvSpPr/>
                <p:nvPr/>
              </p:nvSpPr>
              <p:spPr>
                <a:xfrm rot="5400000">
                  <a:off x="3886035" y="2420888"/>
                  <a:ext cx="864000"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41" name="직사각형 181"/>
                <p:cNvSpPr/>
                <p:nvPr/>
              </p:nvSpPr>
              <p:spPr>
                <a:xfrm rot="5400000">
                  <a:off x="3886035"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342" name="직사각형 182"/>
                <p:cNvSpPr/>
                <p:nvPr/>
              </p:nvSpPr>
              <p:spPr>
                <a:xfrm rot="5400000">
                  <a:off x="2733907"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343" name="직선 화살표 연결선 183"/>
                <p:cNvCxnSpPr>
                  <a:stCxn id="339" idx="3"/>
                  <a:endCxn id="342" idx="1"/>
                </p:cNvCxnSpPr>
                <p:nvPr/>
              </p:nvCxnSpPr>
              <p:spPr>
                <a:xfrm rot="5400000">
                  <a:off x="3021843" y="3429000"/>
                  <a:ext cx="288128"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4" name="직선 화살표 연결선 184"/>
                <p:cNvCxnSpPr>
                  <a:stCxn id="342" idx="0"/>
                  <a:endCxn id="341" idx="2"/>
                </p:cNvCxnSpPr>
                <p:nvPr/>
              </p:nvCxnSpPr>
              <p:spPr>
                <a:xfrm rot="5400000" flipV="1">
                  <a:off x="3741971" y="3861049"/>
                  <a:ext cx="0" cy="288033"/>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5" name="직선 화살표 연결선 185"/>
                <p:cNvCxnSpPr>
                  <a:stCxn id="340" idx="3"/>
                  <a:endCxn id="341" idx="1"/>
                </p:cNvCxnSpPr>
                <p:nvPr/>
              </p:nvCxnSpPr>
              <p:spPr>
                <a:xfrm rot="5400000">
                  <a:off x="4173970" y="3428999"/>
                  <a:ext cx="288129"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6" name="직선 화살표 연결선 186"/>
                <p:cNvCxnSpPr>
                  <a:stCxn id="339" idx="0"/>
                  <a:endCxn id="340" idx="2"/>
                </p:cNvCxnSpPr>
                <p:nvPr/>
              </p:nvCxnSpPr>
              <p:spPr>
                <a:xfrm rot="5400000" flipH="1" flipV="1">
                  <a:off x="3741970" y="2708920"/>
                  <a:ext cx="1"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7" name="직선 화살표 연결선 187"/>
                <p:cNvCxnSpPr/>
                <p:nvPr/>
              </p:nvCxnSpPr>
              <p:spPr>
                <a:xfrm>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348" name="직선 화살표 연결선 188"/>
                <p:cNvCxnSpPr/>
                <p:nvPr/>
              </p:nvCxnSpPr>
              <p:spPr>
                <a:xfrm flipH="1">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grpSp>
            <p:nvGrpSpPr>
              <p:cNvPr id="305" name="그룹 380"/>
              <p:cNvGrpSpPr/>
              <p:nvPr/>
            </p:nvGrpSpPr>
            <p:grpSpPr>
              <a:xfrm>
                <a:off x="2829427" y="4853737"/>
                <a:ext cx="1662216" cy="1036108"/>
                <a:chOff x="2829427" y="4853737"/>
                <a:chExt cx="1662216" cy="1036108"/>
              </a:xfrm>
            </p:grpSpPr>
            <p:sp>
              <p:nvSpPr>
                <p:cNvPr id="323" name="직사각형 163"/>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24" name="직사각형 190"/>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25" name="직선 화살표 연결선 192"/>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26" name="직선 화살표 연결선 194"/>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27" name="직사각형 200"/>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28" name="직사각형 201"/>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29" name="직선 화살표 연결선 202"/>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30" name="직선 화살표 연결선 203"/>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31" name="직사각형 206"/>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32" name="직사각형 207"/>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33" name="직선 화살표 연결선 208"/>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34" name="직선 화살표 연결선 209"/>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35" name="직사각형 210"/>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36" name="직사각형 211"/>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37" name="직선 화살표 연결선 212"/>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38" name="직선 화살표 연결선 213"/>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nvGrpSpPr>
              <p:cNvPr id="306" name="그룹 397"/>
              <p:cNvGrpSpPr/>
              <p:nvPr/>
            </p:nvGrpSpPr>
            <p:grpSpPr>
              <a:xfrm flipV="1">
                <a:off x="2829427" y="2155226"/>
                <a:ext cx="1662216" cy="1036108"/>
                <a:chOff x="2829427" y="4853737"/>
                <a:chExt cx="1662216" cy="1036108"/>
              </a:xfrm>
            </p:grpSpPr>
            <p:sp>
              <p:nvSpPr>
                <p:cNvPr id="307" name="직사각형 398"/>
                <p:cNvSpPr/>
                <p:nvPr/>
              </p:nvSpPr>
              <p:spPr>
                <a:xfrm rot="16200000">
                  <a:off x="283003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08" name="직사각형 399"/>
                <p:cNvSpPr/>
                <p:nvPr/>
              </p:nvSpPr>
              <p:spPr>
                <a:xfrm rot="16200000">
                  <a:off x="283003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09" name="직선 화살표 연결선 400"/>
                <p:cNvCxnSpPr/>
                <p:nvPr/>
              </p:nvCxnSpPr>
              <p:spPr>
                <a:xfrm rot="16200000">
                  <a:off x="292244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10" name="직선 화살표 연결선 401"/>
                <p:cNvCxnSpPr/>
                <p:nvPr/>
              </p:nvCxnSpPr>
              <p:spPr>
                <a:xfrm rot="16200000">
                  <a:off x="256682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11" name="직사각형 402"/>
                <p:cNvSpPr/>
                <p:nvPr/>
              </p:nvSpPr>
              <p:spPr>
                <a:xfrm rot="16200000">
                  <a:off x="323642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2" name="직사각형 403"/>
                <p:cNvSpPr/>
                <p:nvPr/>
              </p:nvSpPr>
              <p:spPr>
                <a:xfrm rot="16200000">
                  <a:off x="323642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13" name="직선 화살표 연결선 404"/>
                <p:cNvCxnSpPr/>
                <p:nvPr/>
              </p:nvCxnSpPr>
              <p:spPr>
                <a:xfrm rot="16200000">
                  <a:off x="332883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14" name="직선 화살표 연결선 405"/>
                <p:cNvCxnSpPr/>
                <p:nvPr/>
              </p:nvCxnSpPr>
              <p:spPr>
                <a:xfrm rot="16200000">
                  <a:off x="297321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15" name="직사각형 406"/>
                <p:cNvSpPr/>
                <p:nvPr/>
              </p:nvSpPr>
              <p:spPr>
                <a:xfrm rot="16200000">
                  <a:off x="3778651"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16" name="직사각형 407"/>
                <p:cNvSpPr/>
                <p:nvPr/>
              </p:nvSpPr>
              <p:spPr>
                <a:xfrm rot="16200000">
                  <a:off x="3778651"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17" name="직선 화살표 연결선 408"/>
                <p:cNvCxnSpPr/>
                <p:nvPr/>
              </p:nvCxnSpPr>
              <p:spPr>
                <a:xfrm rot="16200000">
                  <a:off x="3871066"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18" name="직선 화살표 연결선 409"/>
                <p:cNvCxnSpPr/>
                <p:nvPr/>
              </p:nvCxnSpPr>
              <p:spPr>
                <a:xfrm rot="16200000">
                  <a:off x="3515443"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19" name="직사각형 410"/>
                <p:cNvSpPr/>
                <p:nvPr/>
              </p:nvSpPr>
              <p:spPr>
                <a:xfrm rot="16200000">
                  <a:off x="4185040" y="5094855"/>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20" name="직사각형 411"/>
                <p:cNvSpPr/>
                <p:nvPr/>
              </p:nvSpPr>
              <p:spPr>
                <a:xfrm rot="16200000">
                  <a:off x="4185040" y="5583241"/>
                  <a:ext cx="306000" cy="307207"/>
                </a:xfrm>
                <a:prstGeom prst="rect">
                  <a:avLst/>
                </a:prstGeom>
                <a:gradFill rotWithShape="1">
                  <a:gsLst>
                    <a:gs pos="0">
                      <a:srgbClr val="B2912F">
                        <a:tint val="50000"/>
                        <a:satMod val="300000"/>
                      </a:srgbClr>
                    </a:gs>
                    <a:gs pos="35000">
                      <a:srgbClr val="B2912F">
                        <a:tint val="37000"/>
                        <a:satMod val="300000"/>
                      </a:srgbClr>
                    </a:gs>
                    <a:gs pos="100000">
                      <a:srgbClr val="B2912F">
                        <a:tint val="15000"/>
                        <a:satMod val="350000"/>
                      </a:srgbClr>
                    </a:gs>
                  </a:gsLst>
                  <a:lin ang="16200000" scaled="1"/>
                </a:gradFill>
                <a:ln w="9525" cap="flat" cmpd="sng" algn="ctr">
                  <a:solidFill>
                    <a:srgbClr val="B2912F">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21" name="직선 화살표 연결선 412"/>
                <p:cNvCxnSpPr/>
                <p:nvPr/>
              </p:nvCxnSpPr>
              <p:spPr>
                <a:xfrm rot="16200000">
                  <a:off x="4277455" y="4972079"/>
                  <a:ext cx="228329"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22" name="직선 화살표 연결선 413"/>
                <p:cNvCxnSpPr/>
                <p:nvPr/>
              </p:nvCxnSpPr>
              <p:spPr>
                <a:xfrm rot="16200000">
                  <a:off x="3921832" y="5215524"/>
                  <a:ext cx="723574" cy="0"/>
                </a:xfrm>
                <a:prstGeom prst="straightConnector1">
                  <a:avLst/>
                </a:prstGeom>
                <a:noFill/>
                <a:ln w="9525" cap="flat" cmpd="sng" algn="ctr">
                  <a:solidFill>
                    <a:srgbClr val="60BD68">
                      <a:shade val="95000"/>
                      <a:satMod val="105000"/>
                    </a:srgbClr>
                  </a:solidFill>
                  <a:prstDash val="solid"/>
                  <a:headEnd type="triangle"/>
                  <a:tailEnd type="triangle"/>
                </a:ln>
                <a:effectLst/>
              </p:spPr>
            </p:cxnSp>
          </p:grpSp>
        </p:grpSp>
      </p:grpSp>
      <p:grpSp>
        <p:nvGrpSpPr>
          <p:cNvPr id="349" name="그룹 7"/>
          <p:cNvGrpSpPr/>
          <p:nvPr/>
        </p:nvGrpSpPr>
        <p:grpSpPr>
          <a:xfrm>
            <a:off x="447184" y="1140133"/>
            <a:ext cx="1660085" cy="4536504"/>
            <a:chOff x="447184" y="1340768"/>
            <a:chExt cx="1660085" cy="4536504"/>
          </a:xfrm>
        </p:grpSpPr>
        <p:grpSp>
          <p:nvGrpSpPr>
            <p:cNvPr id="350" name="그룹 311"/>
            <p:cNvGrpSpPr/>
            <p:nvPr/>
          </p:nvGrpSpPr>
          <p:grpSpPr>
            <a:xfrm>
              <a:off x="447184" y="2132856"/>
              <a:ext cx="1660085" cy="3744416"/>
              <a:chOff x="703456" y="2214993"/>
              <a:chExt cx="1660085" cy="3744416"/>
            </a:xfrm>
          </p:grpSpPr>
          <p:grpSp>
            <p:nvGrpSpPr>
              <p:cNvPr id="353" name="그룹 29"/>
              <p:cNvGrpSpPr/>
              <p:nvPr/>
            </p:nvGrpSpPr>
            <p:grpSpPr>
              <a:xfrm rot="16200000">
                <a:off x="703456" y="3257196"/>
                <a:ext cx="1660086" cy="1660009"/>
                <a:chOff x="2733860" y="2420935"/>
                <a:chExt cx="2016223" cy="2016130"/>
              </a:xfrm>
            </p:grpSpPr>
            <p:sp>
              <p:nvSpPr>
                <p:cNvPr id="422" name="직사각형 3"/>
                <p:cNvSpPr/>
                <p:nvPr/>
              </p:nvSpPr>
              <p:spPr>
                <a:xfrm rot="5400000">
                  <a:off x="2733907" y="2420888"/>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23" name="직사각형 11"/>
                <p:cNvSpPr/>
                <p:nvPr/>
              </p:nvSpPr>
              <p:spPr>
                <a:xfrm rot="5400000">
                  <a:off x="3886035" y="2420887"/>
                  <a:ext cx="864000"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24" name="직사각형 12"/>
                <p:cNvSpPr/>
                <p:nvPr/>
              </p:nvSpPr>
              <p:spPr>
                <a:xfrm rot="5400000">
                  <a:off x="3886035"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25" name="직사각형 13"/>
                <p:cNvSpPr/>
                <p:nvPr/>
              </p:nvSpPr>
              <p:spPr>
                <a:xfrm rot="5400000">
                  <a:off x="2733907" y="3573017"/>
                  <a:ext cx="864001" cy="864095"/>
                </a:xfrm>
                <a:prstGeom prst="rect">
                  <a:avLst/>
                </a:prstGeom>
                <a:gradFill rotWithShape="1">
                  <a:gsLst>
                    <a:gs pos="0">
                      <a:srgbClr val="5DA5DA">
                        <a:tint val="50000"/>
                        <a:satMod val="300000"/>
                      </a:srgbClr>
                    </a:gs>
                    <a:gs pos="35000">
                      <a:srgbClr val="5DA5DA">
                        <a:tint val="37000"/>
                        <a:satMod val="300000"/>
                      </a:srgbClr>
                    </a:gs>
                    <a:gs pos="100000">
                      <a:srgbClr val="5DA5DA">
                        <a:tint val="15000"/>
                        <a:satMod val="350000"/>
                      </a:srgbClr>
                    </a:gs>
                  </a:gsLst>
                  <a:lin ang="16200000" scaled="1"/>
                </a:gradFill>
                <a:ln w="9525" cap="flat" cmpd="sng" algn="ctr">
                  <a:solidFill>
                    <a:srgbClr val="5DA5D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8 </a:t>
                  </a:r>
                  <a:r>
                    <a:rPr kumimoji="0" lang="en-US" altLang="ko-KR" sz="1600" b="0" i="0" u="none" strike="noStrike" kern="0" cap="none" spc="0" normalizeH="0" baseline="0" noProof="0" dirty="0" err="1">
                      <a:ln>
                        <a:noFill/>
                      </a:ln>
                      <a:solidFill>
                        <a:sysClr val="windowText" lastClr="000000"/>
                      </a:solidFill>
                      <a:effectLst/>
                      <a:uLnTx/>
                      <a:uFillTx/>
                      <a:latin typeface="Calibri"/>
                      <a:ea typeface="나눔고딕"/>
                      <a:cs typeface="+mn-cs"/>
                    </a:rPr>
                    <a:t>OoO</a:t>
                  </a:r>
                  <a:endPar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4GHz</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426" name="직선 화살표 연결선 19"/>
                <p:cNvCxnSpPr>
                  <a:stCxn id="422" idx="3"/>
                  <a:endCxn id="425" idx="1"/>
                </p:cNvCxnSpPr>
                <p:nvPr/>
              </p:nvCxnSpPr>
              <p:spPr>
                <a:xfrm rot="5400000">
                  <a:off x="3021843" y="3429000"/>
                  <a:ext cx="288128"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27" name="직선 화살표 연결선 21"/>
                <p:cNvCxnSpPr>
                  <a:stCxn id="425" idx="0"/>
                  <a:endCxn id="424" idx="2"/>
                </p:cNvCxnSpPr>
                <p:nvPr/>
              </p:nvCxnSpPr>
              <p:spPr>
                <a:xfrm rot="5400000" flipV="1">
                  <a:off x="3741971" y="3861048"/>
                  <a:ext cx="0" cy="288033"/>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28" name="직선 화살표 연결선 23"/>
                <p:cNvCxnSpPr>
                  <a:stCxn id="423" idx="3"/>
                  <a:endCxn id="424" idx="1"/>
                </p:cNvCxnSpPr>
                <p:nvPr/>
              </p:nvCxnSpPr>
              <p:spPr>
                <a:xfrm rot="5400000">
                  <a:off x="4173970" y="3428999"/>
                  <a:ext cx="288129" cy="0"/>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29" name="직선 화살표 연결선 25"/>
                <p:cNvCxnSpPr>
                  <a:stCxn id="422" idx="0"/>
                  <a:endCxn id="423" idx="2"/>
                </p:cNvCxnSpPr>
                <p:nvPr/>
              </p:nvCxnSpPr>
              <p:spPr>
                <a:xfrm rot="5400000" flipH="1" flipV="1">
                  <a:off x="3741970" y="2708920"/>
                  <a:ext cx="1"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30" name="직선 화살표 연결선 27"/>
                <p:cNvCxnSpPr/>
                <p:nvPr/>
              </p:nvCxnSpPr>
              <p:spPr>
                <a:xfrm>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cxnSp>
              <p:nvCxnSpPr>
                <p:cNvPr id="431" name="직선 화살표 연결선 28"/>
                <p:cNvCxnSpPr/>
                <p:nvPr/>
              </p:nvCxnSpPr>
              <p:spPr>
                <a:xfrm flipH="1">
                  <a:off x="3597907" y="3284984"/>
                  <a:ext cx="288032" cy="288032"/>
                </a:xfrm>
                <a:prstGeom prst="straightConnector1">
                  <a:avLst/>
                </a:prstGeom>
                <a:noFill/>
                <a:ln w="9525" cap="flat" cmpd="sng" algn="ctr">
                  <a:solidFill>
                    <a:srgbClr val="5DA5DA">
                      <a:shade val="95000"/>
                      <a:satMod val="105000"/>
                    </a:srgbClr>
                  </a:solidFill>
                  <a:prstDash val="solid"/>
                  <a:headEnd type="triangle"/>
                  <a:tailEnd type="triangle"/>
                </a:ln>
                <a:effectLst/>
              </p:spPr>
            </p:cxnSp>
          </p:grpSp>
          <p:grpSp>
            <p:nvGrpSpPr>
              <p:cNvPr id="354" name="그룹 56"/>
              <p:cNvGrpSpPr/>
              <p:nvPr/>
            </p:nvGrpSpPr>
            <p:grpSpPr>
              <a:xfrm rot="16200000">
                <a:off x="538087" y="5082574"/>
                <a:ext cx="1042204" cy="711465"/>
                <a:chOff x="2154084" y="2420888"/>
                <a:chExt cx="1265788" cy="864096"/>
              </a:xfrm>
            </p:grpSpPr>
            <p:sp>
              <p:nvSpPr>
                <p:cNvPr id="406" name="직사각형 31"/>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07" name="직사각형 32"/>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08" name="직선 화살표 연결선 34"/>
                <p:cNvCxnSpPr>
                  <a:stCxn id="406"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409" name="직선 화살표 연결선 35"/>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410" name="직사각형 38"/>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1" name="직사각형 39"/>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2" name="직사각형 40"/>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3" name="직사각형 41"/>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4" name="직사각형 42"/>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15" name="직사각형 43"/>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16" name="직선 연결선 45"/>
                <p:cNvCxnSpPr>
                  <a:stCxn id="414" idx="3"/>
                  <a:endCxn id="412"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417" name="직선 연결선 47"/>
                <p:cNvCxnSpPr>
                  <a:stCxn id="412" idx="3"/>
                  <a:endCxn id="410"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418" name="직선 연결선 49"/>
                <p:cNvCxnSpPr>
                  <a:stCxn id="410" idx="3"/>
                  <a:endCxn id="406"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419" name="직선 연결선 51"/>
                <p:cNvCxnSpPr>
                  <a:stCxn id="415" idx="3"/>
                  <a:endCxn id="413"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420" name="직선 연결선 53"/>
                <p:cNvCxnSpPr>
                  <a:stCxn id="413" idx="3"/>
                  <a:endCxn id="411"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421" name="직선 연결선 55"/>
                <p:cNvCxnSpPr>
                  <a:stCxn id="411" idx="3"/>
                  <a:endCxn id="407"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nvGrpSpPr>
              <p:cNvPr id="355" name="그룹 57"/>
              <p:cNvGrpSpPr/>
              <p:nvPr/>
            </p:nvGrpSpPr>
            <p:grpSpPr>
              <a:xfrm rot="16200000">
                <a:off x="1486707" y="5082574"/>
                <a:ext cx="1042204" cy="711465"/>
                <a:chOff x="2154084" y="2420888"/>
                <a:chExt cx="1265788" cy="864096"/>
              </a:xfrm>
            </p:grpSpPr>
            <p:sp>
              <p:nvSpPr>
                <p:cNvPr id="390" name="직사각형 58"/>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1" name="직사각형 59"/>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92" name="직선 화살표 연결선 60"/>
                <p:cNvCxnSpPr>
                  <a:stCxn id="390"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93" name="직선 화살표 연결선 61"/>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94" name="직사각형 62"/>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5" name="직사각형 63"/>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6" name="직사각형 64"/>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7" name="직사각형 65"/>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8" name="직사각형 66"/>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99" name="직사각형 67"/>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00" name="직선 연결선 68"/>
                <p:cNvCxnSpPr>
                  <a:stCxn id="398" idx="3"/>
                  <a:endCxn id="396"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401" name="직선 연결선 69"/>
                <p:cNvCxnSpPr>
                  <a:stCxn id="396" idx="3"/>
                  <a:endCxn id="394"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402" name="직선 연결선 70"/>
                <p:cNvCxnSpPr>
                  <a:stCxn id="394" idx="3"/>
                  <a:endCxn id="390"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403" name="직선 연결선 71"/>
                <p:cNvCxnSpPr>
                  <a:stCxn id="399" idx="3"/>
                  <a:endCxn id="397"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404" name="직선 연결선 72"/>
                <p:cNvCxnSpPr>
                  <a:stCxn id="397" idx="3"/>
                  <a:endCxn id="395"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405" name="직선 연결선 73"/>
                <p:cNvCxnSpPr>
                  <a:stCxn id="395" idx="3"/>
                  <a:endCxn id="391"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nvGrpSpPr>
              <p:cNvPr id="356" name="그룹 74"/>
              <p:cNvGrpSpPr/>
              <p:nvPr/>
            </p:nvGrpSpPr>
            <p:grpSpPr>
              <a:xfrm rot="16200000" flipH="1">
                <a:off x="1486707" y="2380362"/>
                <a:ext cx="1042204" cy="711465"/>
                <a:chOff x="2154084" y="2420888"/>
                <a:chExt cx="1265788" cy="864096"/>
              </a:xfrm>
            </p:grpSpPr>
            <p:sp>
              <p:nvSpPr>
                <p:cNvPr id="374" name="직사각형 75"/>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75" name="직사각형 76"/>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76" name="직선 화살표 연결선 77"/>
                <p:cNvCxnSpPr>
                  <a:stCxn id="374"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77" name="직선 화살표 연결선 78"/>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78" name="직사각형 79"/>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79" name="직사각형 80"/>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0" name="직사각형 81"/>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1" name="직사각형 82"/>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2" name="직사각형 83"/>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83" name="직사각형 84"/>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84" name="직선 연결선 85"/>
                <p:cNvCxnSpPr>
                  <a:stCxn id="382" idx="3"/>
                  <a:endCxn id="380"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385" name="직선 연결선 86"/>
                <p:cNvCxnSpPr>
                  <a:stCxn id="380" idx="3"/>
                  <a:endCxn id="378"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386" name="직선 연결선 87"/>
                <p:cNvCxnSpPr>
                  <a:stCxn id="378" idx="3"/>
                  <a:endCxn id="374"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387" name="직선 연결선 88"/>
                <p:cNvCxnSpPr>
                  <a:stCxn id="383" idx="3"/>
                  <a:endCxn id="381"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388" name="직선 연결선 89"/>
                <p:cNvCxnSpPr>
                  <a:stCxn id="381" idx="3"/>
                  <a:endCxn id="379"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389" name="직선 연결선 90"/>
                <p:cNvCxnSpPr>
                  <a:stCxn id="379" idx="3"/>
                  <a:endCxn id="375"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nvGrpSpPr>
              <p:cNvPr id="357" name="그룹 91"/>
              <p:cNvGrpSpPr/>
              <p:nvPr/>
            </p:nvGrpSpPr>
            <p:grpSpPr>
              <a:xfrm rot="16200000" flipH="1">
                <a:off x="538087" y="2380362"/>
                <a:ext cx="1042204" cy="711465"/>
                <a:chOff x="2154084" y="2420888"/>
                <a:chExt cx="1265788" cy="864096"/>
              </a:xfrm>
            </p:grpSpPr>
            <p:sp>
              <p:nvSpPr>
                <p:cNvPr id="358" name="직사각형 92"/>
                <p:cNvSpPr/>
                <p:nvPr/>
              </p:nvSpPr>
              <p:spPr>
                <a:xfrm>
                  <a:off x="291581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59" name="직사각형 93"/>
                <p:cNvSpPr/>
                <p:nvPr/>
              </p:nvSpPr>
              <p:spPr>
                <a:xfrm>
                  <a:off x="291581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60" name="직선 화살표 연결선 94"/>
                <p:cNvCxnSpPr>
                  <a:stCxn id="358" idx="3"/>
                </p:cNvCxnSpPr>
                <p:nvPr/>
              </p:nvCxnSpPr>
              <p:spPr>
                <a:xfrm>
                  <a:off x="3059832" y="2607444"/>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cxnSp>
              <p:nvCxnSpPr>
                <p:cNvPr id="361" name="직선 화살표 연결선 95"/>
                <p:cNvCxnSpPr/>
                <p:nvPr/>
              </p:nvCxnSpPr>
              <p:spPr>
                <a:xfrm>
                  <a:off x="3059832" y="3098428"/>
                  <a:ext cx="360040" cy="0"/>
                </a:xfrm>
                <a:prstGeom prst="straightConnector1">
                  <a:avLst/>
                </a:prstGeom>
                <a:noFill/>
                <a:ln w="9525" cap="flat" cmpd="sng" algn="ctr">
                  <a:solidFill>
                    <a:srgbClr val="60BD68">
                      <a:shade val="95000"/>
                      <a:satMod val="105000"/>
                    </a:srgbClr>
                  </a:solidFill>
                  <a:prstDash val="solid"/>
                  <a:headEnd type="triangle"/>
                  <a:tailEnd type="triangle"/>
                </a:ln>
                <a:effectLst/>
              </p:spPr>
            </p:cxnSp>
            <p:sp>
              <p:nvSpPr>
                <p:cNvPr id="362" name="직사각형 96"/>
                <p:cNvSpPr/>
                <p:nvPr/>
              </p:nvSpPr>
              <p:spPr>
                <a:xfrm>
                  <a:off x="2661906"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3" name="직사각형 97"/>
                <p:cNvSpPr/>
                <p:nvPr/>
              </p:nvSpPr>
              <p:spPr>
                <a:xfrm>
                  <a:off x="2661906"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4" name="직사각형 98"/>
                <p:cNvSpPr/>
                <p:nvPr/>
              </p:nvSpPr>
              <p:spPr>
                <a:xfrm>
                  <a:off x="2407995"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5" name="직사각형 99"/>
                <p:cNvSpPr/>
                <p:nvPr/>
              </p:nvSpPr>
              <p:spPr>
                <a:xfrm>
                  <a:off x="2407995"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6" name="직사각형 100"/>
                <p:cNvSpPr/>
                <p:nvPr/>
              </p:nvSpPr>
              <p:spPr>
                <a:xfrm>
                  <a:off x="2154084" y="2420888"/>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367" name="직사각형 101"/>
                <p:cNvSpPr/>
                <p:nvPr/>
              </p:nvSpPr>
              <p:spPr>
                <a:xfrm>
                  <a:off x="2154084" y="2911872"/>
                  <a:ext cx="144016" cy="373112"/>
                </a:xfrm>
                <a:prstGeom prst="rect">
                  <a:avLst/>
                </a:prstGeom>
                <a:gradFill rotWithShape="1">
                  <a:gsLst>
                    <a:gs pos="0">
                      <a:srgbClr val="60BD68">
                        <a:tint val="50000"/>
                        <a:satMod val="300000"/>
                      </a:srgbClr>
                    </a:gs>
                    <a:gs pos="35000">
                      <a:srgbClr val="60BD68">
                        <a:tint val="37000"/>
                        <a:satMod val="300000"/>
                      </a:srgbClr>
                    </a:gs>
                    <a:gs pos="100000">
                      <a:srgbClr val="60BD68">
                        <a:tint val="15000"/>
                        <a:satMod val="350000"/>
                      </a:srgbClr>
                    </a:gs>
                  </a:gsLst>
                  <a:lin ang="16200000" scaled="1"/>
                </a:gradFill>
                <a:ln w="9525" cap="flat" cmpd="sng" algn="ctr">
                  <a:solidFill>
                    <a:srgbClr val="60BD68">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368" name="직선 연결선 102"/>
                <p:cNvCxnSpPr>
                  <a:stCxn id="366" idx="3"/>
                  <a:endCxn id="364" idx="1"/>
                </p:cNvCxnSpPr>
                <p:nvPr/>
              </p:nvCxnSpPr>
              <p:spPr>
                <a:xfrm>
                  <a:off x="2298100" y="2607444"/>
                  <a:ext cx="109895" cy="0"/>
                </a:xfrm>
                <a:prstGeom prst="line">
                  <a:avLst/>
                </a:prstGeom>
                <a:noFill/>
                <a:ln w="9525" cap="flat" cmpd="sng" algn="ctr">
                  <a:solidFill>
                    <a:srgbClr val="60BD68">
                      <a:shade val="95000"/>
                      <a:satMod val="105000"/>
                    </a:srgbClr>
                  </a:solidFill>
                  <a:prstDash val="solid"/>
                </a:ln>
                <a:effectLst/>
              </p:spPr>
            </p:cxnSp>
            <p:cxnSp>
              <p:nvCxnSpPr>
                <p:cNvPr id="369" name="직선 연결선 103"/>
                <p:cNvCxnSpPr>
                  <a:stCxn id="364" idx="3"/>
                  <a:endCxn id="362" idx="1"/>
                </p:cNvCxnSpPr>
                <p:nvPr/>
              </p:nvCxnSpPr>
              <p:spPr>
                <a:xfrm>
                  <a:off x="2552011" y="2607444"/>
                  <a:ext cx="109895" cy="0"/>
                </a:xfrm>
                <a:prstGeom prst="line">
                  <a:avLst/>
                </a:prstGeom>
                <a:noFill/>
                <a:ln w="9525" cap="flat" cmpd="sng" algn="ctr">
                  <a:solidFill>
                    <a:srgbClr val="60BD68">
                      <a:shade val="95000"/>
                      <a:satMod val="105000"/>
                    </a:srgbClr>
                  </a:solidFill>
                  <a:prstDash val="solid"/>
                </a:ln>
                <a:effectLst/>
              </p:spPr>
            </p:cxnSp>
            <p:cxnSp>
              <p:nvCxnSpPr>
                <p:cNvPr id="370" name="직선 연결선 104"/>
                <p:cNvCxnSpPr>
                  <a:stCxn id="362" idx="3"/>
                  <a:endCxn id="358" idx="1"/>
                </p:cNvCxnSpPr>
                <p:nvPr/>
              </p:nvCxnSpPr>
              <p:spPr>
                <a:xfrm>
                  <a:off x="2805922" y="2607444"/>
                  <a:ext cx="109894" cy="0"/>
                </a:xfrm>
                <a:prstGeom prst="line">
                  <a:avLst/>
                </a:prstGeom>
                <a:noFill/>
                <a:ln w="9525" cap="flat" cmpd="sng" algn="ctr">
                  <a:solidFill>
                    <a:srgbClr val="60BD68">
                      <a:shade val="95000"/>
                      <a:satMod val="105000"/>
                    </a:srgbClr>
                  </a:solidFill>
                  <a:prstDash val="solid"/>
                </a:ln>
                <a:effectLst/>
              </p:spPr>
            </p:cxnSp>
            <p:cxnSp>
              <p:nvCxnSpPr>
                <p:cNvPr id="371" name="직선 연결선 105"/>
                <p:cNvCxnSpPr>
                  <a:stCxn id="367" idx="3"/>
                  <a:endCxn id="365" idx="1"/>
                </p:cNvCxnSpPr>
                <p:nvPr/>
              </p:nvCxnSpPr>
              <p:spPr>
                <a:xfrm>
                  <a:off x="2298100" y="3098428"/>
                  <a:ext cx="109895" cy="0"/>
                </a:xfrm>
                <a:prstGeom prst="line">
                  <a:avLst/>
                </a:prstGeom>
                <a:noFill/>
                <a:ln w="9525" cap="flat" cmpd="sng" algn="ctr">
                  <a:solidFill>
                    <a:srgbClr val="60BD68">
                      <a:shade val="95000"/>
                      <a:satMod val="105000"/>
                    </a:srgbClr>
                  </a:solidFill>
                  <a:prstDash val="solid"/>
                </a:ln>
                <a:effectLst/>
              </p:spPr>
            </p:cxnSp>
            <p:cxnSp>
              <p:nvCxnSpPr>
                <p:cNvPr id="372" name="직선 연결선 106"/>
                <p:cNvCxnSpPr>
                  <a:stCxn id="365" idx="3"/>
                  <a:endCxn id="363" idx="1"/>
                </p:cNvCxnSpPr>
                <p:nvPr/>
              </p:nvCxnSpPr>
              <p:spPr>
                <a:xfrm>
                  <a:off x="2552011" y="3098428"/>
                  <a:ext cx="109895" cy="0"/>
                </a:xfrm>
                <a:prstGeom prst="line">
                  <a:avLst/>
                </a:prstGeom>
                <a:noFill/>
                <a:ln w="9525" cap="flat" cmpd="sng" algn="ctr">
                  <a:solidFill>
                    <a:srgbClr val="60BD68">
                      <a:shade val="95000"/>
                      <a:satMod val="105000"/>
                    </a:srgbClr>
                  </a:solidFill>
                  <a:prstDash val="solid"/>
                </a:ln>
                <a:effectLst/>
              </p:spPr>
            </p:cxnSp>
            <p:cxnSp>
              <p:nvCxnSpPr>
                <p:cNvPr id="373" name="직선 연결선 107"/>
                <p:cNvCxnSpPr>
                  <a:stCxn id="363" idx="3"/>
                  <a:endCxn id="359" idx="1"/>
                </p:cNvCxnSpPr>
                <p:nvPr/>
              </p:nvCxnSpPr>
              <p:spPr>
                <a:xfrm>
                  <a:off x="2805922" y="3098428"/>
                  <a:ext cx="109894" cy="0"/>
                </a:xfrm>
                <a:prstGeom prst="line">
                  <a:avLst/>
                </a:prstGeom>
                <a:noFill/>
                <a:ln w="9525" cap="flat" cmpd="sng" algn="ctr">
                  <a:solidFill>
                    <a:srgbClr val="60BD68">
                      <a:shade val="95000"/>
                      <a:satMod val="105000"/>
                    </a:srgbClr>
                  </a:solidFill>
                  <a:prstDash val="solid"/>
                </a:ln>
                <a:effectLst/>
              </p:spPr>
            </p:cxnSp>
          </p:grpSp>
        </p:grpSp>
        <p:sp>
          <p:nvSpPr>
            <p:cNvPr id="351" name="TextBox 350"/>
            <p:cNvSpPr txBox="1"/>
            <p:nvPr/>
          </p:nvSpPr>
          <p:spPr>
            <a:xfrm>
              <a:off x="502815" y="1340768"/>
              <a:ext cx="1548822"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0" cap="none" spc="0" normalizeH="0" baseline="0" noProof="0" dirty="0">
                  <a:ln>
                    <a:noFill/>
                  </a:ln>
                  <a:solidFill>
                    <a:sysClr val="windowText" lastClr="000000"/>
                  </a:solidFill>
                  <a:effectLst/>
                  <a:uLnTx/>
                  <a:uFillTx/>
                  <a:latin typeface="Tahoma"/>
                  <a:ea typeface="+mn-ea"/>
                  <a:cs typeface="+mn-cs"/>
                </a:rPr>
                <a:t>DDR3-OoO</a:t>
              </a:r>
              <a:endParaRPr kumimoji="0" lang="ko-KR" altLang="en-US" sz="2400" b="0" i="0" u="none" strike="noStrike" kern="0" cap="none" spc="0" normalizeH="0" baseline="0" noProof="0" dirty="0">
                <a:ln>
                  <a:noFill/>
                </a:ln>
                <a:solidFill>
                  <a:sysClr val="windowText" lastClr="000000"/>
                </a:solidFill>
                <a:effectLst/>
                <a:uLnTx/>
                <a:uFillTx/>
                <a:latin typeface="Tahoma"/>
                <a:ea typeface="+mn-ea"/>
                <a:cs typeface="+mn-cs"/>
              </a:endParaRPr>
            </a:p>
          </p:txBody>
        </p:sp>
      </p:grpSp>
      <p:grpSp>
        <p:nvGrpSpPr>
          <p:cNvPr id="432" name="그룹 10"/>
          <p:cNvGrpSpPr/>
          <p:nvPr/>
        </p:nvGrpSpPr>
        <p:grpSpPr>
          <a:xfrm>
            <a:off x="6908164" y="1140133"/>
            <a:ext cx="1929433" cy="3923809"/>
            <a:chOff x="6908164" y="1340768"/>
            <a:chExt cx="1929433" cy="3923809"/>
          </a:xfrm>
        </p:grpSpPr>
        <p:sp>
          <p:nvSpPr>
            <p:cNvPr id="433" name="TextBox 432"/>
            <p:cNvSpPr txBox="1"/>
            <p:nvPr/>
          </p:nvSpPr>
          <p:spPr>
            <a:xfrm>
              <a:off x="6970848" y="1340768"/>
              <a:ext cx="1663286" cy="461665"/>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Tesseract</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grpSp>
          <p:nvGrpSpPr>
            <p:cNvPr id="434" name="그룹 629"/>
            <p:cNvGrpSpPr/>
            <p:nvPr/>
          </p:nvGrpSpPr>
          <p:grpSpPr>
            <a:xfrm>
              <a:off x="6908164" y="3500504"/>
              <a:ext cx="1788652" cy="1764073"/>
              <a:chOff x="7081194" y="3140968"/>
              <a:chExt cx="1788652" cy="1764073"/>
            </a:xfrm>
          </p:grpSpPr>
          <p:sp>
            <p:nvSpPr>
              <p:cNvPr id="439" name="직사각형 531"/>
              <p:cNvSpPr/>
              <p:nvPr/>
            </p:nvSpPr>
            <p:spPr>
              <a:xfrm rot="16200000">
                <a:off x="7081798" y="459843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0" name="직사각형 532"/>
              <p:cNvSpPr/>
              <p:nvPr/>
            </p:nvSpPr>
            <p:spPr>
              <a:xfrm rot="16200000">
                <a:off x="7573900" y="459843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1" name="직사각형 539"/>
              <p:cNvSpPr/>
              <p:nvPr/>
            </p:nvSpPr>
            <p:spPr>
              <a:xfrm rot="16200000">
                <a:off x="7081799" y="411175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2" name="직사각형 540"/>
              <p:cNvSpPr/>
              <p:nvPr/>
            </p:nvSpPr>
            <p:spPr>
              <a:xfrm rot="16200000">
                <a:off x="7573901" y="411175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3" name="직사각형 541"/>
              <p:cNvSpPr/>
              <p:nvPr/>
            </p:nvSpPr>
            <p:spPr>
              <a:xfrm rot="16200000">
                <a:off x="8071139" y="459843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4" name="직사각형 542"/>
              <p:cNvSpPr/>
              <p:nvPr/>
            </p:nvSpPr>
            <p:spPr>
              <a:xfrm rot="16200000">
                <a:off x="8563241" y="4598437"/>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5" name="직사각형 543"/>
              <p:cNvSpPr/>
              <p:nvPr/>
            </p:nvSpPr>
            <p:spPr>
              <a:xfrm rot="16200000">
                <a:off x="8071140" y="411175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6" name="직사각형 544"/>
              <p:cNvSpPr/>
              <p:nvPr/>
            </p:nvSpPr>
            <p:spPr>
              <a:xfrm rot="16200000">
                <a:off x="8563242" y="4111757"/>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7" name="직사각형 547"/>
              <p:cNvSpPr/>
              <p:nvPr/>
            </p:nvSpPr>
            <p:spPr>
              <a:xfrm rot="16200000">
                <a:off x="7081799" y="3627044"/>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8" name="직사각형 548"/>
              <p:cNvSpPr/>
              <p:nvPr/>
            </p:nvSpPr>
            <p:spPr>
              <a:xfrm rot="16200000">
                <a:off x="7573901" y="362704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49" name="직사각형 549"/>
              <p:cNvSpPr/>
              <p:nvPr/>
            </p:nvSpPr>
            <p:spPr>
              <a:xfrm rot="16200000">
                <a:off x="7081800" y="3140364"/>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sp>
            <p:nvSpPr>
              <p:cNvPr id="450" name="직사각형 550"/>
              <p:cNvSpPr/>
              <p:nvPr/>
            </p:nvSpPr>
            <p:spPr>
              <a:xfrm rot="16200000">
                <a:off x="7573902" y="314036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1" name="직사각형 551"/>
              <p:cNvSpPr/>
              <p:nvPr/>
            </p:nvSpPr>
            <p:spPr>
              <a:xfrm rot="16200000">
                <a:off x="8071140" y="362704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2" name="직사각형 552"/>
              <p:cNvSpPr/>
              <p:nvPr/>
            </p:nvSpPr>
            <p:spPr>
              <a:xfrm rot="16200000">
                <a:off x="8563242" y="362704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3" name="직사각형 553"/>
              <p:cNvSpPr/>
              <p:nvPr/>
            </p:nvSpPr>
            <p:spPr>
              <a:xfrm rot="16200000">
                <a:off x="8071141" y="3140365"/>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sp>
            <p:nvSpPr>
              <p:cNvPr id="454" name="직사각형 554"/>
              <p:cNvSpPr/>
              <p:nvPr/>
            </p:nvSpPr>
            <p:spPr>
              <a:xfrm rot="16200000">
                <a:off x="8563243" y="3140366"/>
                <a:ext cx="306000" cy="307207"/>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0" cap="none" spc="0" normalizeH="0" baseline="0" noProof="0">
                  <a:ln>
                    <a:noFill/>
                  </a:ln>
                  <a:solidFill>
                    <a:sysClr val="windowText" lastClr="000000"/>
                  </a:solidFill>
                  <a:effectLst/>
                  <a:uLnTx/>
                  <a:uFillTx/>
                  <a:latin typeface="Calibri"/>
                  <a:ea typeface="나눔고딕"/>
                  <a:cs typeface="+mn-cs"/>
                </a:endParaRPr>
              </a:p>
            </p:txBody>
          </p:sp>
          <p:cxnSp>
            <p:nvCxnSpPr>
              <p:cNvPr id="455" name="직선 화살표 연결선 558"/>
              <p:cNvCxnSpPr>
                <a:stCxn id="449" idx="1"/>
                <a:endCxn id="447" idx="3"/>
              </p:cNvCxnSpPr>
              <p:nvPr/>
            </p:nvCxnSpPr>
            <p:spPr>
              <a:xfrm flipH="1">
                <a:off x="7234800" y="3446968"/>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6" name="직선 화살표 연결선 559"/>
              <p:cNvCxnSpPr>
                <a:stCxn id="447" idx="1"/>
                <a:endCxn id="441" idx="3"/>
              </p:cNvCxnSpPr>
              <p:nvPr/>
            </p:nvCxnSpPr>
            <p:spPr>
              <a:xfrm>
                <a:off x="7234800" y="3933648"/>
                <a:ext cx="0" cy="17871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7" name="직선 화살표 연결선 562"/>
              <p:cNvCxnSpPr>
                <a:stCxn id="441" idx="1"/>
                <a:endCxn id="439" idx="3"/>
              </p:cNvCxnSpPr>
              <p:nvPr/>
            </p:nvCxnSpPr>
            <p:spPr>
              <a:xfrm flipH="1">
                <a:off x="7234799" y="4418359"/>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8" name="직선 화살표 연결선 565"/>
              <p:cNvCxnSpPr>
                <a:stCxn id="449" idx="2"/>
                <a:endCxn id="450" idx="0"/>
              </p:cNvCxnSpPr>
              <p:nvPr/>
            </p:nvCxnSpPr>
            <p:spPr>
              <a:xfrm>
                <a:off x="7388404" y="3293968"/>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59" name="직선 화살표 연결선 568"/>
              <p:cNvCxnSpPr>
                <a:stCxn id="450" idx="2"/>
                <a:endCxn id="453" idx="0"/>
              </p:cNvCxnSpPr>
              <p:nvPr/>
            </p:nvCxnSpPr>
            <p:spPr>
              <a:xfrm>
                <a:off x="7880506" y="3293969"/>
                <a:ext cx="190032" cy="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0" name="직선 화살표 연결선 571"/>
              <p:cNvCxnSpPr>
                <a:stCxn id="450" idx="1"/>
                <a:endCxn id="448" idx="3"/>
              </p:cNvCxnSpPr>
              <p:nvPr/>
            </p:nvCxnSpPr>
            <p:spPr>
              <a:xfrm flipH="1">
                <a:off x="7726902" y="3446969"/>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1" name="직선 화살표 연결선 574"/>
              <p:cNvCxnSpPr>
                <a:stCxn id="447" idx="2"/>
                <a:endCxn id="448" idx="0"/>
              </p:cNvCxnSpPr>
              <p:nvPr/>
            </p:nvCxnSpPr>
            <p:spPr>
              <a:xfrm>
                <a:off x="7388403" y="3780648"/>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2" name="직선 화살표 연결선 577"/>
              <p:cNvCxnSpPr>
                <a:stCxn id="442" idx="0"/>
                <a:endCxn id="441" idx="2"/>
              </p:cNvCxnSpPr>
              <p:nvPr/>
            </p:nvCxnSpPr>
            <p:spPr>
              <a:xfrm flipH="1" flipV="1">
                <a:off x="7388403" y="426535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3" name="직선 화살표 연결선 580"/>
              <p:cNvCxnSpPr>
                <a:stCxn id="439" idx="2"/>
                <a:endCxn id="440" idx="0"/>
              </p:cNvCxnSpPr>
              <p:nvPr/>
            </p:nvCxnSpPr>
            <p:spPr>
              <a:xfrm>
                <a:off x="7388402" y="475203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4" name="직선 화살표 연결선 583"/>
              <p:cNvCxnSpPr>
                <a:stCxn id="442" idx="1"/>
                <a:endCxn id="440" idx="3"/>
              </p:cNvCxnSpPr>
              <p:nvPr/>
            </p:nvCxnSpPr>
            <p:spPr>
              <a:xfrm flipH="1">
                <a:off x="7726901" y="4418360"/>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5" name="직선 화살표 연결선 586"/>
              <p:cNvCxnSpPr>
                <a:stCxn id="443" idx="0"/>
                <a:endCxn id="440" idx="2"/>
              </p:cNvCxnSpPr>
              <p:nvPr/>
            </p:nvCxnSpPr>
            <p:spPr>
              <a:xfrm flipH="1">
                <a:off x="7880504" y="4752040"/>
                <a:ext cx="190032" cy="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6" name="직선 화살표 연결선 589"/>
              <p:cNvCxnSpPr>
                <a:stCxn id="443" idx="2"/>
                <a:endCxn id="444" idx="0"/>
              </p:cNvCxnSpPr>
              <p:nvPr/>
            </p:nvCxnSpPr>
            <p:spPr>
              <a:xfrm>
                <a:off x="8377743" y="4752040"/>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7" name="직선 화살표 연결선 592"/>
              <p:cNvCxnSpPr>
                <a:stCxn id="443" idx="3"/>
                <a:endCxn id="445" idx="1"/>
              </p:cNvCxnSpPr>
              <p:nvPr/>
            </p:nvCxnSpPr>
            <p:spPr>
              <a:xfrm flipV="1">
                <a:off x="8224140" y="4418360"/>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8" name="직선 화살표 연결선 595"/>
              <p:cNvCxnSpPr>
                <a:stCxn id="444" idx="3"/>
                <a:endCxn id="446" idx="1"/>
              </p:cNvCxnSpPr>
              <p:nvPr/>
            </p:nvCxnSpPr>
            <p:spPr>
              <a:xfrm flipV="1">
                <a:off x="8716242" y="4418361"/>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69" name="직선 화살표 연결선 598"/>
              <p:cNvCxnSpPr>
                <a:stCxn id="445" idx="2"/>
                <a:endCxn id="446" idx="0"/>
              </p:cNvCxnSpPr>
              <p:nvPr/>
            </p:nvCxnSpPr>
            <p:spPr>
              <a:xfrm>
                <a:off x="8377744" y="4265360"/>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0" name="직선 화살표 연결선 601"/>
              <p:cNvCxnSpPr>
                <a:stCxn id="446" idx="3"/>
                <a:endCxn id="452" idx="1"/>
              </p:cNvCxnSpPr>
              <p:nvPr/>
            </p:nvCxnSpPr>
            <p:spPr>
              <a:xfrm flipV="1">
                <a:off x="8716243" y="3933650"/>
                <a:ext cx="0" cy="17871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1" name="직선 화살표 연결선 604"/>
              <p:cNvCxnSpPr>
                <a:stCxn id="452" idx="3"/>
                <a:endCxn id="454" idx="1"/>
              </p:cNvCxnSpPr>
              <p:nvPr/>
            </p:nvCxnSpPr>
            <p:spPr>
              <a:xfrm flipV="1">
                <a:off x="8716243" y="3446970"/>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2" name="직선 화살표 연결선 607"/>
              <p:cNvCxnSpPr>
                <a:stCxn id="452" idx="0"/>
                <a:endCxn id="451" idx="2"/>
              </p:cNvCxnSpPr>
              <p:nvPr/>
            </p:nvCxnSpPr>
            <p:spPr>
              <a:xfrm flipH="1" flipV="1">
                <a:off x="8377744" y="378064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3" name="직선 화살표 연결선 610"/>
              <p:cNvCxnSpPr>
                <a:stCxn id="454" idx="0"/>
                <a:endCxn id="453" idx="2"/>
              </p:cNvCxnSpPr>
              <p:nvPr/>
            </p:nvCxnSpPr>
            <p:spPr>
              <a:xfrm flipH="1" flipV="1">
                <a:off x="8377745" y="3293969"/>
                <a:ext cx="184895" cy="1"/>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4" name="직선 화살표 연결선 613"/>
              <p:cNvCxnSpPr>
                <a:stCxn id="453" idx="1"/>
                <a:endCxn id="451" idx="3"/>
              </p:cNvCxnSpPr>
              <p:nvPr/>
            </p:nvCxnSpPr>
            <p:spPr>
              <a:xfrm flipH="1">
                <a:off x="8224141" y="3446969"/>
                <a:ext cx="1" cy="180680"/>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5" name="직선 화살표 연결선 616"/>
              <p:cNvCxnSpPr/>
              <p:nvPr/>
            </p:nvCxnSpPr>
            <p:spPr>
              <a:xfrm flipH="1">
                <a:off x="7885690" y="3936816"/>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6" name="직선 화살표 연결선 620"/>
              <p:cNvCxnSpPr/>
              <p:nvPr/>
            </p:nvCxnSpPr>
            <p:spPr>
              <a:xfrm>
                <a:off x="7885690" y="3936816"/>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7" name="직선 화살표 연결선 621"/>
              <p:cNvCxnSpPr/>
              <p:nvPr/>
            </p:nvCxnSpPr>
            <p:spPr>
              <a:xfrm flipH="1">
                <a:off x="7387565"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8" name="직선 화살표 연결선 622"/>
              <p:cNvCxnSpPr/>
              <p:nvPr/>
            </p:nvCxnSpPr>
            <p:spPr>
              <a:xfrm>
                <a:off x="7387565"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79" name="직선 화살표 연결선 623"/>
              <p:cNvCxnSpPr/>
              <p:nvPr/>
            </p:nvCxnSpPr>
            <p:spPr>
              <a:xfrm flipH="1">
                <a:off x="8382881"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0" name="직선 화살표 연결선 624"/>
              <p:cNvCxnSpPr/>
              <p:nvPr/>
            </p:nvCxnSpPr>
            <p:spPr>
              <a:xfrm>
                <a:off x="8382881" y="3452218"/>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1" name="직선 화살표 연결선 625"/>
              <p:cNvCxnSpPr/>
              <p:nvPr/>
            </p:nvCxnSpPr>
            <p:spPr>
              <a:xfrm flipH="1">
                <a:off x="8382881" y="441835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2" name="직선 화살표 연결선 626"/>
              <p:cNvCxnSpPr/>
              <p:nvPr/>
            </p:nvCxnSpPr>
            <p:spPr>
              <a:xfrm>
                <a:off x="8382881" y="441835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3" name="직선 화살표 연결선 627"/>
              <p:cNvCxnSpPr/>
              <p:nvPr/>
            </p:nvCxnSpPr>
            <p:spPr>
              <a:xfrm flipH="1">
                <a:off x="7390970" y="442262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cxnSp>
            <p:nvCxnSpPr>
              <p:cNvPr id="484" name="직선 화살표 연결선 628"/>
              <p:cNvCxnSpPr/>
              <p:nvPr/>
            </p:nvCxnSpPr>
            <p:spPr>
              <a:xfrm>
                <a:off x="7390970" y="4422624"/>
                <a:ext cx="184894" cy="174446"/>
              </a:xfrm>
              <a:prstGeom prst="straightConnector1">
                <a:avLst/>
              </a:prstGeom>
              <a:noFill/>
              <a:ln w="9525" cap="flat" cmpd="sng" algn="ctr">
                <a:solidFill>
                  <a:srgbClr val="307D99">
                    <a:shade val="95000"/>
                    <a:satMod val="105000"/>
                  </a:srgbClr>
                </a:solidFill>
                <a:prstDash val="solid"/>
                <a:headEnd type="triangle"/>
                <a:tailEnd type="triangle"/>
              </a:ln>
              <a:effectLst/>
            </p:spPr>
          </p:cxnSp>
        </p:grpSp>
        <p:sp>
          <p:nvSpPr>
            <p:cNvPr id="435" name="직사각형 647"/>
            <p:cNvSpPr/>
            <p:nvPr/>
          </p:nvSpPr>
          <p:spPr>
            <a:xfrm>
              <a:off x="7861251" y="2276872"/>
              <a:ext cx="976346" cy="976344"/>
            </a:xfrm>
            <a:prstGeom prst="rect">
              <a:avLst/>
            </a:prstGeom>
            <a:gradFill rotWithShape="1">
              <a:gsLst>
                <a:gs pos="0">
                  <a:srgbClr val="307D99">
                    <a:tint val="50000"/>
                    <a:satMod val="300000"/>
                  </a:srgbClr>
                </a:gs>
                <a:gs pos="35000">
                  <a:srgbClr val="307D99">
                    <a:tint val="37000"/>
                    <a:satMod val="300000"/>
                  </a:srgbClr>
                </a:gs>
                <a:gs pos="100000">
                  <a:srgbClr val="307D99">
                    <a:tint val="15000"/>
                    <a:satMod val="350000"/>
                  </a:srgbClr>
                </a:gs>
              </a:gsLst>
              <a:lin ang="16200000" scaled="1"/>
            </a:gradFill>
            <a:ln w="9525" cap="flat" cmpd="sng" algn="ctr">
              <a:solidFill>
                <a:srgbClr val="307D99">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0" cap="none" spc="0" normalizeH="0" baseline="0" noProof="0" dirty="0">
                  <a:ln>
                    <a:noFill/>
                  </a:ln>
                  <a:solidFill>
                    <a:sysClr val="windowText" lastClr="000000"/>
                  </a:solidFill>
                  <a:effectLst/>
                  <a:uLnTx/>
                  <a:uFillTx/>
                  <a:latin typeface="Calibri"/>
                  <a:ea typeface="나눔고딕"/>
                  <a:cs typeface="+mn-cs"/>
                </a:rPr>
                <a:t>32 Tesseract Cores</a:t>
              </a:r>
              <a:endParaRPr kumimoji="0" lang="ko-KR" altLang="en-US" sz="1600" b="0" i="0" u="none" strike="noStrike" kern="0" cap="none" spc="0" normalizeH="0" baseline="0" noProof="0" dirty="0">
                <a:ln>
                  <a:noFill/>
                </a:ln>
                <a:solidFill>
                  <a:sysClr val="windowText" lastClr="000000"/>
                </a:solidFill>
                <a:effectLst/>
                <a:uLnTx/>
                <a:uFillTx/>
                <a:latin typeface="Calibri"/>
                <a:ea typeface="나눔고딕"/>
                <a:cs typeface="+mn-cs"/>
              </a:endParaRPr>
            </a:p>
          </p:txBody>
        </p:sp>
        <p:cxnSp>
          <p:nvCxnSpPr>
            <p:cNvPr id="436" name="직선 연결선 649"/>
            <p:cNvCxnSpPr/>
            <p:nvPr/>
          </p:nvCxnSpPr>
          <p:spPr>
            <a:xfrm flipH="1" flipV="1">
              <a:off x="7861251" y="3253216"/>
              <a:ext cx="36254" cy="247287"/>
            </a:xfrm>
            <a:prstGeom prst="line">
              <a:avLst/>
            </a:prstGeom>
            <a:noFill/>
            <a:ln w="9525" cap="flat" cmpd="sng" algn="ctr">
              <a:solidFill>
                <a:srgbClr val="307D99">
                  <a:shade val="95000"/>
                  <a:satMod val="105000"/>
                </a:srgbClr>
              </a:solidFill>
              <a:prstDash val="dash"/>
            </a:ln>
            <a:effectLst/>
          </p:spPr>
        </p:cxnSp>
        <p:cxnSp>
          <p:nvCxnSpPr>
            <p:cNvPr id="437" name="직선 연결선 650"/>
            <p:cNvCxnSpPr/>
            <p:nvPr/>
          </p:nvCxnSpPr>
          <p:spPr>
            <a:xfrm flipV="1">
              <a:off x="8204713" y="3253216"/>
              <a:ext cx="632884" cy="249258"/>
            </a:xfrm>
            <a:prstGeom prst="line">
              <a:avLst/>
            </a:prstGeom>
            <a:noFill/>
            <a:ln w="9525" cap="flat" cmpd="sng" algn="ctr">
              <a:solidFill>
                <a:srgbClr val="307D99">
                  <a:shade val="95000"/>
                  <a:satMod val="105000"/>
                </a:srgbClr>
              </a:solidFill>
              <a:prstDash val="dash"/>
            </a:ln>
            <a:effectLst/>
          </p:spPr>
        </p:cxnSp>
      </p:grpSp>
      <p:sp>
        <p:nvSpPr>
          <p:cNvPr id="244" name="TextBox 243"/>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259311982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32"/>
                                        </p:tgtEl>
                                        <p:attrNameLst>
                                          <p:attrName>style.visibility</p:attrName>
                                        </p:attrNameLst>
                                      </p:cBhvr>
                                      <p:to>
                                        <p:strVal val="visible"/>
                                      </p:to>
                                    </p:set>
                                    <p:animEffect transition="in" filter="fade">
                                      <p:cBhvr>
                                        <p:cTn id="7" dur="200"/>
                                        <p:tgtEl>
                                          <p:spTgt spid="43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99"/>
                                        </p:tgtEl>
                                        <p:attrNameLst>
                                          <p:attrName>style.visibility</p:attrName>
                                        </p:attrNameLst>
                                      </p:cBhvr>
                                      <p:to>
                                        <p:strVal val="visible"/>
                                      </p:to>
                                    </p:set>
                                    <p:animEffect transition="in" filter="fade">
                                      <p:cBhvr>
                                        <p:cTn id="10" dur="200"/>
                                        <p:tgtEl>
                                          <p:spTgt spid="2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9" grpId="0"/>
    </p:bld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Tesseract</a:t>
            </a:r>
            <a:r>
              <a:rPr lang="en-US" dirty="0"/>
              <a:t> Graph Processing Performance</a:t>
            </a:r>
          </a:p>
        </p:txBody>
      </p:sp>
      <p:graphicFrame>
        <p:nvGraphicFramePr>
          <p:cNvPr id="6" name="내용 개체 틀 5"/>
          <p:cNvGraphicFramePr>
            <a:graphicFrameLocks noGrp="1"/>
          </p:cNvGraphicFramePr>
          <p:nvPr>
            <p:ph idx="1"/>
          </p:nvPr>
        </p:nvGraphicFramePr>
        <p:xfrm>
          <a:off x="457200" y="1341438"/>
          <a:ext cx="8229600" cy="4967287"/>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p:cNvSpPr txBox="1"/>
          <p:nvPr/>
        </p:nvSpPr>
        <p:spPr>
          <a:xfrm>
            <a:off x="3412305" y="1052736"/>
            <a:ext cx="5320236"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&gt;13X Performance Improvement</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
        <p:nvSpPr>
          <p:cNvPr id="7" name="TextBox 6"/>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
        <p:nvSpPr>
          <p:cNvPr id="3" name="TextBox 2"/>
          <p:cNvSpPr txBox="1"/>
          <p:nvPr/>
        </p:nvSpPr>
        <p:spPr>
          <a:xfrm>
            <a:off x="1691680" y="1628800"/>
            <a:ext cx="385454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On five graph processing algorithms</a:t>
            </a:r>
          </a:p>
        </p:txBody>
      </p:sp>
    </p:spTree>
    <p:extLst>
      <p:ext uri="{BB962C8B-B14F-4D97-AF65-F5344CB8AC3E}">
        <p14:creationId xmlns:p14="http://schemas.microsoft.com/office/powerpoint/2010/main" val="2701947285"/>
      </p:ext>
    </p:extLst>
  </p:cSld>
  <p:clrMapOvr>
    <a:masterClrMapping/>
  </p:clrMapOvr>
  <p:transition/>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36496" cy="1066800"/>
          </a:xfrm>
        </p:spPr>
        <p:txBody>
          <a:bodyPr/>
          <a:lstStyle/>
          <a:p>
            <a:r>
              <a:rPr lang="en-US" dirty="0"/>
              <a:t>Tesseract Graph Processing System Energy</a:t>
            </a:r>
          </a:p>
        </p:txBody>
      </p:sp>
      <p:graphicFrame>
        <p:nvGraphicFramePr>
          <p:cNvPr id="7" name="내용 개체 틀 11"/>
          <p:cNvGraphicFramePr>
            <a:graphicFrameLocks noGrp="1"/>
          </p:cNvGraphicFramePr>
          <p:nvPr>
            <p:ph idx="1"/>
          </p:nvPr>
        </p:nvGraphicFramePr>
        <p:xfrm>
          <a:off x="457200" y="1341438"/>
          <a:ext cx="8229600" cy="4967287"/>
        </p:xfrm>
        <a:graphic>
          <a:graphicData uri="http://schemas.openxmlformats.org/drawingml/2006/chart">
            <c:chart xmlns:c="http://schemas.openxmlformats.org/drawingml/2006/chart" xmlns:r="http://schemas.openxmlformats.org/officeDocument/2006/relationships" r:id="rId2"/>
          </a:graphicData>
        </a:graphic>
      </p:graphicFrame>
      <p:sp>
        <p:nvSpPr>
          <p:cNvPr id="8" name="TextBox 7"/>
          <p:cNvSpPr txBox="1"/>
          <p:nvPr/>
        </p:nvSpPr>
        <p:spPr>
          <a:xfrm>
            <a:off x="4750292" y="4848835"/>
            <a:ext cx="3754153"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&gt; 8X Energy Reduction</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
        <p:nvSpPr>
          <p:cNvPr id="6" name="TextBox 5"/>
          <p:cNvSpPr txBox="1"/>
          <p:nvPr/>
        </p:nvSpPr>
        <p:spPr>
          <a:xfrm>
            <a:off x="1224136" y="6453336"/>
            <a:ext cx="774035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Ahn+, “</a:t>
            </a:r>
            <a:r>
              <a:rPr kumimoji="0" lang="en-US" sz="1400" b="0" i="0" u="none" strike="noStrike" kern="1200" cap="none" spc="0" normalizeH="0" baseline="0" noProof="0" dirty="0">
                <a:ln>
                  <a:noFill/>
                </a:ln>
                <a:solidFill>
                  <a:srgbClr val="0000FF"/>
                </a:solidFill>
                <a:effectLst/>
                <a:uLnTx/>
                <a:uFillTx/>
                <a:latin typeface="Tahoma"/>
                <a:ea typeface="+mn-ea"/>
                <a:cs typeface="+mn-cs"/>
              </a:rPr>
              <a:t>A Scalable Processing-in-Memory Accelerator for Parallel Graph Processing</a:t>
            </a:r>
            <a:r>
              <a:rPr kumimoji="0" lang="en-US" sz="1400" b="0" i="0" u="none" strike="noStrike" kern="1200" cap="none" spc="0" normalizeH="0" baseline="0" noProof="0" dirty="0">
                <a:ln>
                  <a:noFill/>
                </a:ln>
                <a:solidFill>
                  <a:srgbClr val="000000"/>
                </a:solidFill>
                <a:effectLst/>
                <a:uLnTx/>
                <a:uFillTx/>
                <a:latin typeface="Tahoma"/>
                <a:ea typeface="+mn-ea"/>
                <a:cs typeface="+mn-cs"/>
              </a:rPr>
              <a:t>” ISCA 2015.</a:t>
            </a:r>
          </a:p>
        </p:txBody>
      </p:sp>
    </p:spTree>
    <p:extLst>
      <p:ext uri="{BB962C8B-B14F-4D97-AF65-F5344CB8AC3E}">
        <p14:creationId xmlns:p14="http://schemas.microsoft.com/office/powerpoint/2010/main" val="1605364444"/>
      </p:ext>
    </p:extLst>
  </p:cSld>
  <p:clrMapOvr>
    <a:masterClrMapping/>
  </p:clrMapOvr>
  <p:transition/>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on </a:t>
            </a:r>
            <a:r>
              <a:rPr lang="en-US" dirty="0" err="1"/>
              <a:t>Tesseract</a:t>
            </a:r>
            <a:endParaRPr lang="en-US" dirty="0"/>
          </a:p>
        </p:txBody>
      </p:sp>
      <p:sp>
        <p:nvSpPr>
          <p:cNvPr id="3" name="Content Placeholder 2"/>
          <p:cNvSpPr>
            <a:spLocks noGrp="1"/>
          </p:cNvSpPr>
          <p:nvPr>
            <p:ph idx="1"/>
          </p:nvPr>
        </p:nvSpPr>
        <p:spPr>
          <a:xfrm>
            <a:off x="228600" y="1000472"/>
            <a:ext cx="8610600" cy="4876800"/>
          </a:xfrm>
        </p:spPr>
        <p:txBody>
          <a:bodyPr/>
          <a:lstStyle/>
          <a:p>
            <a:r>
              <a:rPr lang="en-US" sz="2200" dirty="0" err="1"/>
              <a:t>Junwhan</a:t>
            </a:r>
            <a:r>
              <a:rPr lang="en-US" sz="2200" dirty="0"/>
              <a:t> </a:t>
            </a:r>
            <a:r>
              <a:rPr lang="en-US" sz="2200" dirty="0" err="1"/>
              <a:t>Ahn</a:t>
            </a:r>
            <a:r>
              <a:rPr lang="en-US" sz="2200" dirty="0"/>
              <a:t>, </a:t>
            </a:r>
            <a:r>
              <a:rPr lang="en-US" sz="2200" dirty="0" err="1"/>
              <a:t>Sungpack</a:t>
            </a:r>
            <a:r>
              <a:rPr lang="en-US" sz="2200" dirty="0"/>
              <a:t> Hong, </a:t>
            </a:r>
            <a:r>
              <a:rPr lang="en-US" sz="2200" dirty="0" err="1"/>
              <a:t>Sungjoo</a:t>
            </a:r>
            <a:r>
              <a:rPr lang="en-US" sz="2200" dirty="0"/>
              <a:t> </a:t>
            </a:r>
            <a:r>
              <a:rPr lang="en-US" sz="2200" dirty="0" err="1"/>
              <a:t>Yoo</a:t>
            </a:r>
            <a:r>
              <a:rPr lang="en-US" sz="2200" dirty="0"/>
              <a:t>, Onur Mutlu, and </a:t>
            </a:r>
            <a:r>
              <a:rPr lang="en-US" sz="2200" dirty="0" err="1"/>
              <a:t>Kiyoung</a:t>
            </a:r>
            <a:r>
              <a:rPr lang="en-US" sz="2200" dirty="0"/>
              <a:t> Choi,</a:t>
            </a:r>
            <a:br>
              <a:rPr lang="en-US" sz="2200" dirty="0"/>
            </a:br>
            <a:r>
              <a:rPr lang="en-US" sz="2200" b="1" dirty="0">
                <a:solidFill>
                  <a:srgbClr val="0432FF"/>
                </a:solidFill>
                <a:hlinkClick r:id="rId2">
                  <a:extLst>
                    <a:ext uri="{A12FA001-AC4F-418D-AE19-62706E023703}">
                      <ahyp:hlinkClr xmlns:ahyp="http://schemas.microsoft.com/office/drawing/2018/hyperlinkcolor" val="tx"/>
                    </a:ext>
                  </a:extLst>
                </a:hlinkClick>
              </a:rPr>
              <a:t>"A Scalable Processing-in-Memory Accelerator for Parallel Graph Processing"</a:t>
            </a:r>
            <a:br>
              <a:rPr lang="en-US" sz="2200" dirty="0"/>
            </a:br>
            <a:r>
              <a:rPr lang="en-US" sz="2200" i="1" dirty="0"/>
              <a:t>Proceedings of the </a:t>
            </a:r>
            <a:r>
              <a:rPr lang="en-US" sz="2200" i="1" dirty="0">
                <a:hlinkClick r:id="rId3"/>
              </a:rPr>
              <a:t>42nd International Symposium on Computer Architecture</a:t>
            </a:r>
            <a:r>
              <a:rPr lang="en-US" sz="2200" i="1" dirty="0"/>
              <a:t> (</a:t>
            </a:r>
            <a:r>
              <a:rPr lang="en-US" sz="2200" b="1" i="1" dirty="0"/>
              <a:t>ISCA</a:t>
            </a:r>
            <a:r>
              <a:rPr lang="en-US" sz="2200" i="1" dirty="0"/>
              <a:t>)</a:t>
            </a:r>
            <a:r>
              <a:rPr lang="en-US" sz="2200" dirty="0"/>
              <a:t>, Portland, OR, June 2015.</a:t>
            </a:r>
            <a:br>
              <a:rPr lang="en-US" sz="2200" dirty="0"/>
            </a:br>
            <a:r>
              <a:rPr lang="en-US" sz="2200" dirty="0"/>
              <a:t>[</a:t>
            </a:r>
            <a:r>
              <a:rPr lang="en-US" sz="2200" dirty="0">
                <a:hlinkClick r:id="rId4"/>
              </a:rPr>
              <a:t>Slides (pptx)</a:t>
            </a:r>
            <a:r>
              <a:rPr lang="en-US" sz="2200" dirty="0"/>
              <a:t> </a:t>
            </a:r>
            <a:r>
              <a:rPr lang="en-US" sz="2200" dirty="0">
                <a:hlinkClick r:id="rId5"/>
              </a:rPr>
              <a:t>(pdf)</a:t>
            </a:r>
            <a:r>
              <a:rPr lang="en-US" sz="2200" dirty="0"/>
              <a:t>] [</a:t>
            </a:r>
            <a:r>
              <a:rPr lang="en-US" sz="2200" dirty="0">
                <a:hlinkClick r:id="rId6"/>
              </a:rPr>
              <a:t>Lightning Session Slides (pptx)</a:t>
            </a:r>
            <a:r>
              <a:rPr lang="en-US" sz="2200" dirty="0"/>
              <a:t> </a:t>
            </a:r>
            <a:r>
              <a:rPr lang="en-US" sz="2200" dirty="0">
                <a:hlinkClick r:id="rId7"/>
              </a:rPr>
              <a:t>(pdf)</a:t>
            </a:r>
            <a:r>
              <a:rPr lang="en-US" sz="2200" dirty="0"/>
              <a:t>]</a:t>
            </a:r>
            <a:br>
              <a:rPr lang="en-US" sz="2200" dirty="0"/>
            </a:br>
            <a:r>
              <a:rPr lang="en-US" sz="2200" b="1" i="1" dirty="0">
                <a:solidFill>
                  <a:srgbClr val="FF0000"/>
                </a:solidFill>
              </a:rPr>
              <a:t>Top Picks Honorable Mention by IEEE Micro.</a:t>
            </a:r>
            <a:br>
              <a:rPr lang="en-US" sz="2200" dirty="0"/>
            </a:br>
            <a:endParaRPr lang="en-US" sz="2200" dirty="0"/>
          </a:p>
          <a:p>
            <a:pPr marL="0" indent="0">
              <a:buNone/>
            </a:pPr>
            <a:br>
              <a:rPr lang="en-US" sz="2200" dirty="0"/>
            </a:br>
            <a:endParaRPr lang="en-US" sz="22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8"/>
          <a:stretch>
            <a:fillRect/>
          </a:stretch>
        </p:blipFill>
        <p:spPr>
          <a:xfrm>
            <a:off x="0" y="4725144"/>
            <a:ext cx="9144000" cy="1492548"/>
          </a:xfrm>
          <a:prstGeom prst="rect">
            <a:avLst/>
          </a:prstGeom>
        </p:spPr>
      </p:pic>
    </p:spTree>
    <p:extLst>
      <p:ext uri="{BB962C8B-B14F-4D97-AF65-F5344CB8AC3E}">
        <p14:creationId xmlns:p14="http://schemas.microsoft.com/office/powerpoint/2010/main" val="280272018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457D-A721-4A44-B8D8-72673576C42C}"/>
              </a:ext>
            </a:extLst>
          </p:cNvPr>
          <p:cNvSpPr>
            <a:spLocks noGrp="1"/>
          </p:cNvSpPr>
          <p:nvPr>
            <p:ph type="title"/>
          </p:nvPr>
        </p:nvSpPr>
        <p:spPr>
          <a:xfrm>
            <a:off x="228600" y="152400"/>
            <a:ext cx="9239944" cy="1066800"/>
          </a:xfrm>
        </p:spPr>
        <p:txBody>
          <a:bodyPr/>
          <a:lstStyle/>
          <a:p>
            <a:r>
              <a:rPr lang="en-US" dirty="0"/>
              <a:t>In-Storage Genomic Data Filtering </a:t>
            </a:r>
            <a:r>
              <a:rPr lang="en-US" sz="2200" b="1" dirty="0">
                <a:solidFill>
                  <a:srgbClr val="006633"/>
                </a:solidFill>
              </a:rPr>
              <a:t>[ASPLOS 2022]</a:t>
            </a:r>
            <a:r>
              <a:rPr lang="en-US" sz="2200" dirty="0"/>
              <a:t> </a:t>
            </a:r>
          </a:p>
        </p:txBody>
      </p:sp>
      <p:sp>
        <p:nvSpPr>
          <p:cNvPr id="3" name="Content Placeholder 2">
            <a:extLst>
              <a:ext uri="{FF2B5EF4-FFF2-40B4-BE49-F238E27FC236}">
                <a16:creationId xmlns:a16="http://schemas.microsoft.com/office/drawing/2014/main" id="{4B0A1321-BE99-F645-98CF-FE78CE8E2A73}"/>
              </a:ext>
            </a:extLst>
          </p:cNvPr>
          <p:cNvSpPr>
            <a:spLocks noGrp="1"/>
          </p:cNvSpPr>
          <p:nvPr>
            <p:ph idx="1"/>
          </p:nvPr>
        </p:nvSpPr>
        <p:spPr>
          <a:xfrm>
            <a:off x="228600" y="1124744"/>
            <a:ext cx="8610600" cy="5123656"/>
          </a:xfrm>
        </p:spPr>
        <p:txBody>
          <a:bodyPr/>
          <a:lstStyle/>
          <a:p>
            <a:r>
              <a:rPr lang="en-US" sz="1600" dirty="0"/>
              <a:t>Nika Mansouri </a:t>
            </a:r>
            <a:r>
              <a:rPr lang="en-US" sz="1600" dirty="0" err="1"/>
              <a:t>Ghiasi</a:t>
            </a:r>
            <a:r>
              <a:rPr lang="en-US" sz="1600" dirty="0"/>
              <a:t>, </a:t>
            </a:r>
            <a:r>
              <a:rPr lang="en-US" sz="1600" dirty="0" err="1"/>
              <a:t>Jisung</a:t>
            </a:r>
            <a:r>
              <a:rPr lang="en-US" sz="1600" dirty="0"/>
              <a:t> Park, Harun Mustafa, </a:t>
            </a:r>
            <a:r>
              <a:rPr lang="en-US" sz="1600" dirty="0" err="1"/>
              <a:t>Jeremie</a:t>
            </a:r>
            <a:r>
              <a:rPr lang="en-US" sz="1600" dirty="0"/>
              <a:t> Kim, </a:t>
            </a:r>
            <a:r>
              <a:rPr lang="en-US" sz="1600" dirty="0" err="1"/>
              <a:t>Ataberk</a:t>
            </a:r>
            <a:r>
              <a:rPr lang="en-US" sz="1600" dirty="0"/>
              <a:t> </a:t>
            </a:r>
            <a:r>
              <a:rPr lang="en-US" sz="1600" dirty="0" err="1"/>
              <a:t>Olgun</a:t>
            </a:r>
            <a:r>
              <a:rPr lang="en-US" sz="1600" dirty="0"/>
              <a:t>, </a:t>
            </a:r>
            <a:r>
              <a:rPr lang="en-US" sz="1600" dirty="0" err="1"/>
              <a:t>Arvid</a:t>
            </a:r>
            <a:r>
              <a:rPr lang="en-US" sz="1600" dirty="0"/>
              <a:t> Gollwitzer, </a:t>
            </a:r>
            <a:r>
              <a:rPr lang="en-US" sz="1600" dirty="0" err="1"/>
              <a:t>Damla</a:t>
            </a:r>
            <a:r>
              <a:rPr lang="en-US" sz="1600" dirty="0"/>
              <a:t> </a:t>
            </a:r>
            <a:r>
              <a:rPr lang="en-US" sz="1600" dirty="0" err="1"/>
              <a:t>Senol</a:t>
            </a:r>
            <a:r>
              <a:rPr lang="en-US" sz="1600" dirty="0"/>
              <a:t> Cali, Can </a:t>
            </a:r>
            <a:r>
              <a:rPr lang="en-US" sz="1600" dirty="0" err="1"/>
              <a:t>Firtina</a:t>
            </a:r>
            <a:r>
              <a:rPr lang="en-US" sz="1600" dirty="0"/>
              <a:t>, </a:t>
            </a:r>
            <a:r>
              <a:rPr lang="en-US" sz="1600" dirty="0" err="1"/>
              <a:t>Haiyu</a:t>
            </a:r>
            <a:r>
              <a:rPr lang="en-US" sz="1600" dirty="0"/>
              <a:t> Mao, Nour </a:t>
            </a:r>
            <a:r>
              <a:rPr lang="en-US" sz="1600" dirty="0" err="1"/>
              <a:t>Almadhoun</a:t>
            </a:r>
            <a:r>
              <a:rPr lang="en-US" sz="1600" dirty="0"/>
              <a:t> </a:t>
            </a:r>
            <a:r>
              <a:rPr lang="en-US" sz="1600" dirty="0" err="1"/>
              <a:t>Alserr</a:t>
            </a:r>
            <a:r>
              <a:rPr lang="en-US" sz="1600" dirty="0"/>
              <a:t>, </a:t>
            </a:r>
            <a:r>
              <a:rPr lang="en-US" sz="1600" dirty="0" err="1"/>
              <a:t>Rachata</a:t>
            </a:r>
            <a:r>
              <a:rPr lang="en-US" sz="1600" dirty="0"/>
              <a:t> </a:t>
            </a:r>
            <a:r>
              <a:rPr lang="en-US" sz="1600" dirty="0" err="1"/>
              <a:t>Ausavarungnirun</a:t>
            </a:r>
            <a:r>
              <a:rPr lang="en-US" sz="1600" dirty="0"/>
              <a:t>, Nandita Vijaykumar, Mohammed </a:t>
            </a:r>
            <a:r>
              <a:rPr lang="en-US" sz="1600" dirty="0" err="1"/>
              <a:t>Alser</a:t>
            </a:r>
            <a:r>
              <a:rPr lang="en-US" sz="1600" dirty="0"/>
              <a:t>, and Onur Mutlu,</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"GenStore: A High-Performance and Energy-Efficient In-Storage Computing System for Genome Sequence Analysis"</a:t>
            </a:r>
            <a:br>
              <a:rPr lang="en-US" sz="1600" dirty="0">
                <a:solidFill>
                  <a:srgbClr val="0432FF"/>
                </a:solidFill>
              </a:rPr>
            </a:br>
            <a:r>
              <a:rPr lang="en-US" sz="1600" i="1" dirty="0"/>
              <a:t>Proceedings of the </a:t>
            </a:r>
            <a:r>
              <a:rPr lang="en-US" sz="1600" i="1" dirty="0">
                <a:hlinkClick r:id="rId3"/>
              </a:rPr>
              <a:t>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February-March 2022.</a:t>
            </a:r>
            <a:br>
              <a:rPr lang="en-US" sz="1600" dirty="0"/>
            </a:br>
            <a:r>
              <a:rPr lang="en-US" sz="1600" dirty="0"/>
              <a:t>[</a:t>
            </a:r>
            <a:r>
              <a:rPr lang="en-US" sz="1600" dirty="0">
                <a:hlinkClick r:id="rId4"/>
              </a:rPr>
              <a:t>Lightning Talk 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Lightning Talk Video</a:t>
            </a:r>
            <a:r>
              <a:rPr lang="en-US" sz="1600" dirty="0"/>
              <a:t> (90 seconds)]</a:t>
            </a:r>
          </a:p>
          <a:p>
            <a:pPr marL="0" indent="0">
              <a:buNone/>
            </a:pPr>
            <a:br>
              <a:rPr lang="en-US" sz="1600" dirty="0"/>
            </a:br>
            <a:endParaRPr lang="en-US" sz="1600" dirty="0"/>
          </a:p>
        </p:txBody>
      </p:sp>
      <p:sp>
        <p:nvSpPr>
          <p:cNvPr id="4" name="Slide Number Placeholder 3">
            <a:extLst>
              <a:ext uri="{FF2B5EF4-FFF2-40B4-BE49-F238E27FC236}">
                <a16:creationId xmlns:a16="http://schemas.microsoft.com/office/drawing/2014/main" id="{352A6B0D-F903-EF49-95E9-CBAF1ED54C8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160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FE40AA4F-1E6B-654B-901C-A9559E10A0EC}"/>
              </a:ext>
            </a:extLst>
          </p:cNvPr>
          <p:cNvPicPr>
            <a:picLocks noChangeAspect="1"/>
          </p:cNvPicPr>
          <p:nvPr/>
        </p:nvPicPr>
        <p:blipFill>
          <a:blip r:embed="rId7"/>
          <a:stretch>
            <a:fillRect/>
          </a:stretch>
        </p:blipFill>
        <p:spPr>
          <a:xfrm>
            <a:off x="0" y="4114800"/>
            <a:ext cx="9144000" cy="2009981"/>
          </a:xfrm>
          <a:prstGeom prst="rect">
            <a:avLst/>
          </a:prstGeom>
        </p:spPr>
      </p:pic>
    </p:spTree>
    <p:extLst>
      <p:ext uri="{BB962C8B-B14F-4D97-AF65-F5344CB8AC3E}">
        <p14:creationId xmlns:p14="http://schemas.microsoft.com/office/powerpoint/2010/main" val="458271846"/>
      </p:ext>
    </p:extLst>
  </p:cSld>
  <p:clrMapOvr>
    <a:masterClrMapping/>
  </p:clrMapOvr>
  <p:transition/>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829D2-A40B-314C-A479-C95DDD1C2E10}"/>
              </a:ext>
            </a:extLst>
          </p:cNvPr>
          <p:cNvSpPr>
            <a:spLocks noGrp="1"/>
          </p:cNvSpPr>
          <p:nvPr>
            <p:ph type="title"/>
          </p:nvPr>
        </p:nvSpPr>
        <p:spPr/>
        <p:txBody>
          <a:bodyPr/>
          <a:lstStyle/>
          <a:p>
            <a:r>
              <a:rPr lang="en-CH" dirty="0"/>
              <a:t>Genome Sequence Analysis</a:t>
            </a:r>
          </a:p>
        </p:txBody>
      </p:sp>
      <p:sp>
        <p:nvSpPr>
          <p:cNvPr id="21" name="Rectangle 20">
            <a:extLst>
              <a:ext uri="{FF2B5EF4-FFF2-40B4-BE49-F238E27FC236}">
                <a16:creationId xmlns:a16="http://schemas.microsoft.com/office/drawing/2014/main" id="{E01ACC52-BF73-DA42-AD9D-F8B156EAD431}"/>
              </a:ext>
            </a:extLst>
          </p:cNvPr>
          <p:cNvSpPr/>
          <p:nvPr/>
        </p:nvSpPr>
        <p:spPr>
          <a:xfrm>
            <a:off x="0" y="4374560"/>
            <a:ext cx="9144000" cy="763923"/>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Computation overhead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a:t>
            </a:r>
          </a:p>
        </p:txBody>
      </p:sp>
      <p:sp>
        <p:nvSpPr>
          <p:cNvPr id="22" name="Rectangle 21">
            <a:extLst>
              <a:ext uri="{FF2B5EF4-FFF2-40B4-BE49-F238E27FC236}">
                <a16:creationId xmlns:a16="http://schemas.microsoft.com/office/drawing/2014/main" id="{F3671EFC-1331-174D-B84F-34BC5F4A4A6B}"/>
              </a:ext>
            </a:extLst>
          </p:cNvPr>
          <p:cNvSpPr/>
          <p:nvPr/>
        </p:nvSpPr>
        <p:spPr>
          <a:xfrm>
            <a:off x="-1" y="5303763"/>
            <a:ext cx="9144000" cy="748921"/>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Data </a:t>
            </a:r>
            <a:r>
              <a:rPr kumimoji="0" lang="en-GB"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movement overhead </a:t>
            </a:r>
            <a:r>
              <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a:t>
            </a:r>
          </a:p>
        </p:txBody>
      </p:sp>
      <p:pic>
        <p:nvPicPr>
          <p:cNvPr id="24" name="Graphic 23" descr="Close">
            <a:extLst>
              <a:ext uri="{FF2B5EF4-FFF2-40B4-BE49-F238E27FC236}">
                <a16:creationId xmlns:a16="http://schemas.microsoft.com/office/drawing/2014/main" id="{481E8CAD-DA0B-DE49-AE7E-ADF48238749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78837" y="4306723"/>
            <a:ext cx="914400" cy="914400"/>
          </a:xfrm>
          <a:prstGeom prst="rect">
            <a:avLst/>
          </a:prstGeom>
        </p:spPr>
      </p:pic>
      <p:sp>
        <p:nvSpPr>
          <p:cNvPr id="26" name="Rounded Rectangle 25">
            <a:extLst>
              <a:ext uri="{FF2B5EF4-FFF2-40B4-BE49-F238E27FC236}">
                <a16:creationId xmlns:a16="http://schemas.microsoft.com/office/drawing/2014/main" id="{529F4988-C678-5947-BDB2-49390A868FE9}"/>
              </a:ext>
            </a:extLst>
          </p:cNvPr>
          <p:cNvSpPr/>
          <p:nvPr/>
        </p:nvSpPr>
        <p:spPr>
          <a:xfrm>
            <a:off x="6724358" y="2291781"/>
            <a:ext cx="2048907" cy="1458415"/>
          </a:xfrm>
          <a:prstGeom prst="roundRect">
            <a:avLst>
              <a:gd name="adj" fmla="val 7116"/>
            </a:avLst>
          </a:prstGeom>
          <a:solidFill>
            <a:srgbClr val="F2E7FF"/>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Computation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Unit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srgbClr val="A5A5A5">
                    <a:lumMod val="75000"/>
                  </a:srgbClr>
                </a:solidFill>
                <a:effectLst/>
                <a:uLnTx/>
                <a:uFillTx/>
                <a:latin typeface="Corbel" panose="020B0503020204020204" pitchFamily="34" charset="0"/>
                <a:ea typeface="+mn-ea"/>
                <a:cs typeface="+mn-cs"/>
              </a:rPr>
              <a:t>(CPU or Accelerator)</a:t>
            </a:r>
          </a:p>
        </p:txBody>
      </p:sp>
      <p:sp>
        <p:nvSpPr>
          <p:cNvPr id="27" name="Rounded Rectangle 26">
            <a:extLst>
              <a:ext uri="{FF2B5EF4-FFF2-40B4-BE49-F238E27FC236}">
                <a16:creationId xmlns:a16="http://schemas.microsoft.com/office/drawing/2014/main" id="{2B63E99D-D1E4-8245-8CB2-BCD3BEAAF8DA}"/>
              </a:ext>
            </a:extLst>
          </p:cNvPr>
          <p:cNvSpPr/>
          <p:nvPr/>
        </p:nvSpPr>
        <p:spPr>
          <a:xfrm>
            <a:off x="5842000" y="2291782"/>
            <a:ext cx="840153" cy="1458415"/>
          </a:xfrm>
          <a:prstGeom prst="roundRect">
            <a:avLst>
              <a:gd name="adj" fmla="val 7116"/>
            </a:avLst>
          </a:prstGeom>
          <a:solidFill>
            <a:schemeClr val="accent2">
              <a:lumMod val="20000"/>
              <a:lumOff val="8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Cache</a:t>
            </a:r>
            <a:endParaRPr kumimoji="0" lang="en-CH" sz="1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p:txBody>
      </p:sp>
      <p:sp>
        <p:nvSpPr>
          <p:cNvPr id="28" name="Rounded Rectangle 27">
            <a:extLst>
              <a:ext uri="{FF2B5EF4-FFF2-40B4-BE49-F238E27FC236}">
                <a16:creationId xmlns:a16="http://schemas.microsoft.com/office/drawing/2014/main" id="{4E6BADFB-FFE1-4E42-8501-08F12E36204A}"/>
              </a:ext>
            </a:extLst>
          </p:cNvPr>
          <p:cNvSpPr/>
          <p:nvPr/>
        </p:nvSpPr>
        <p:spPr>
          <a:xfrm>
            <a:off x="3898900" y="2291782"/>
            <a:ext cx="1345754" cy="1458415"/>
          </a:xfrm>
          <a:prstGeom prst="roundRect">
            <a:avLst>
              <a:gd name="adj" fmla="val 7116"/>
            </a:avLst>
          </a:prstGeom>
          <a:solidFill>
            <a:schemeClr val="accent6">
              <a:lumMod val="20000"/>
              <a:lumOff val="8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Main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Memory</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30" name="Rectangle 29">
            <a:extLst>
              <a:ext uri="{FF2B5EF4-FFF2-40B4-BE49-F238E27FC236}">
                <a16:creationId xmlns:a16="http://schemas.microsoft.com/office/drawing/2014/main" id="{84709FEE-9362-744D-BD7D-4090E60D2C2C}"/>
              </a:ext>
            </a:extLst>
          </p:cNvPr>
          <p:cNvSpPr/>
          <p:nvPr/>
        </p:nvSpPr>
        <p:spPr>
          <a:xfrm>
            <a:off x="393539" y="2335943"/>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31" name="Rectangle 30">
            <a:extLst>
              <a:ext uri="{FF2B5EF4-FFF2-40B4-BE49-F238E27FC236}">
                <a16:creationId xmlns:a16="http://schemas.microsoft.com/office/drawing/2014/main" id="{3271D223-4AC2-EF42-ACC1-66113579DA7F}"/>
              </a:ext>
            </a:extLst>
          </p:cNvPr>
          <p:cNvSpPr/>
          <p:nvPr/>
        </p:nvSpPr>
        <p:spPr>
          <a:xfrm>
            <a:off x="393539" y="2785215"/>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32" name="Rectangle 31">
            <a:extLst>
              <a:ext uri="{FF2B5EF4-FFF2-40B4-BE49-F238E27FC236}">
                <a16:creationId xmlns:a16="http://schemas.microsoft.com/office/drawing/2014/main" id="{64F2603E-EC35-944A-B5BF-522099302E4A}"/>
              </a:ext>
            </a:extLst>
          </p:cNvPr>
          <p:cNvSpPr/>
          <p:nvPr/>
        </p:nvSpPr>
        <p:spPr>
          <a:xfrm>
            <a:off x="393539" y="3234487"/>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TTTTTT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t>
            </a:r>
          </a:p>
        </p:txBody>
      </p:sp>
      <p:sp>
        <p:nvSpPr>
          <p:cNvPr id="14" name="Rectangle 13">
            <a:extLst>
              <a:ext uri="{FF2B5EF4-FFF2-40B4-BE49-F238E27FC236}">
                <a16:creationId xmlns:a16="http://schemas.microsoft.com/office/drawing/2014/main" id="{24B28578-0EA7-1344-8553-2880F1E40B36}"/>
              </a:ext>
            </a:extLst>
          </p:cNvPr>
          <p:cNvSpPr/>
          <p:nvPr/>
        </p:nvSpPr>
        <p:spPr>
          <a:xfrm>
            <a:off x="735911" y="3475414"/>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15" name="Rectangle 14">
            <a:extLst>
              <a:ext uri="{FF2B5EF4-FFF2-40B4-BE49-F238E27FC236}">
                <a16:creationId xmlns:a16="http://schemas.microsoft.com/office/drawing/2014/main" id="{71102E78-13BB-5F40-8AB1-CDB1BEB38F0B}"/>
              </a:ext>
            </a:extLst>
          </p:cNvPr>
          <p:cNvSpPr/>
          <p:nvPr/>
        </p:nvSpPr>
        <p:spPr>
          <a:xfrm>
            <a:off x="688693" y="2518619"/>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16" name="Rectangle 15">
            <a:extLst>
              <a:ext uri="{FF2B5EF4-FFF2-40B4-BE49-F238E27FC236}">
                <a16:creationId xmlns:a16="http://schemas.microsoft.com/office/drawing/2014/main" id="{66AF30CC-AFFD-C243-B35B-C66C856DFAAA}"/>
              </a:ext>
            </a:extLst>
          </p:cNvPr>
          <p:cNvSpPr/>
          <p:nvPr/>
        </p:nvSpPr>
        <p:spPr>
          <a:xfrm>
            <a:off x="688693" y="2993932"/>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17" name="Rectangle 16">
            <a:extLst>
              <a:ext uri="{FF2B5EF4-FFF2-40B4-BE49-F238E27FC236}">
                <a16:creationId xmlns:a16="http://schemas.microsoft.com/office/drawing/2014/main" id="{7382F4E4-D6C2-1545-B09F-1D6880140494}"/>
              </a:ext>
            </a:extLst>
          </p:cNvPr>
          <p:cNvSpPr/>
          <p:nvPr/>
        </p:nvSpPr>
        <p:spPr>
          <a:xfrm>
            <a:off x="720477" y="3238345"/>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CCCC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18" name="Rectangle 17">
            <a:extLst>
              <a:ext uri="{FF2B5EF4-FFF2-40B4-BE49-F238E27FC236}">
                <a16:creationId xmlns:a16="http://schemas.microsoft.com/office/drawing/2014/main" id="{5F0239A0-AC43-254F-986D-684EDE49C650}"/>
              </a:ext>
            </a:extLst>
          </p:cNvPr>
          <p:cNvSpPr/>
          <p:nvPr/>
        </p:nvSpPr>
        <p:spPr>
          <a:xfrm>
            <a:off x="688041" y="2755783"/>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19" name="Rectangle 18">
            <a:extLst>
              <a:ext uri="{FF2B5EF4-FFF2-40B4-BE49-F238E27FC236}">
                <a16:creationId xmlns:a16="http://schemas.microsoft.com/office/drawing/2014/main" id="{4A46DDE2-1447-5147-855B-E194AB338B55}"/>
              </a:ext>
            </a:extLst>
          </p:cNvPr>
          <p:cNvSpPr/>
          <p:nvPr/>
        </p:nvSpPr>
        <p:spPr>
          <a:xfrm>
            <a:off x="756210" y="2351701"/>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GT</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4" name="TextBox 3">
            <a:extLst>
              <a:ext uri="{FF2B5EF4-FFF2-40B4-BE49-F238E27FC236}">
                <a16:creationId xmlns:a16="http://schemas.microsoft.com/office/drawing/2014/main" id="{7289B15F-EA14-7F42-9071-0F136A6363FF}"/>
              </a:ext>
            </a:extLst>
          </p:cNvPr>
          <p:cNvSpPr txBox="1"/>
          <p:nvPr/>
        </p:nvSpPr>
        <p:spPr>
          <a:xfrm>
            <a:off x="6841354" y="1768561"/>
            <a:ext cx="1814913"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Alignment</a:t>
            </a:r>
          </a:p>
        </p:txBody>
      </p:sp>
      <p:sp>
        <p:nvSpPr>
          <p:cNvPr id="5" name="Striped Right Arrow 4">
            <a:extLst>
              <a:ext uri="{FF2B5EF4-FFF2-40B4-BE49-F238E27FC236}">
                <a16:creationId xmlns:a16="http://schemas.microsoft.com/office/drawing/2014/main" id="{E8DE3FB2-0066-CC44-88B8-5F3645C02031}"/>
              </a:ext>
            </a:extLst>
          </p:cNvPr>
          <p:cNvSpPr/>
          <p:nvPr/>
        </p:nvSpPr>
        <p:spPr>
          <a:xfrm>
            <a:off x="1445366" y="910326"/>
            <a:ext cx="5886717" cy="985838"/>
          </a:xfrm>
          <a:prstGeom prst="stripedRight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rPr>
              <a:t>Data Movement from Storage</a:t>
            </a:r>
          </a:p>
        </p:txBody>
      </p:sp>
      <p:pic>
        <p:nvPicPr>
          <p:cNvPr id="23" name="Graphic 22" descr="Close">
            <a:extLst>
              <a:ext uri="{FF2B5EF4-FFF2-40B4-BE49-F238E27FC236}">
                <a16:creationId xmlns:a16="http://schemas.microsoft.com/office/drawing/2014/main" id="{5C074053-199E-AE4B-94E6-C5A21A2B6B4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78837" y="5219357"/>
            <a:ext cx="914400" cy="914400"/>
          </a:xfrm>
          <a:prstGeom prst="rect">
            <a:avLst/>
          </a:prstGeom>
        </p:spPr>
      </p:pic>
      <p:sp>
        <p:nvSpPr>
          <p:cNvPr id="25" name="Rounded Rectangle 24">
            <a:extLst>
              <a:ext uri="{FF2B5EF4-FFF2-40B4-BE49-F238E27FC236}">
                <a16:creationId xmlns:a16="http://schemas.microsoft.com/office/drawing/2014/main" id="{A33E3FE5-D2D1-A64A-BCDD-FDAE87FF39D1}"/>
              </a:ext>
            </a:extLst>
          </p:cNvPr>
          <p:cNvSpPr/>
          <p:nvPr/>
        </p:nvSpPr>
        <p:spPr>
          <a:xfrm>
            <a:off x="322865" y="2291781"/>
            <a:ext cx="2245002" cy="1458415"/>
          </a:xfrm>
          <a:prstGeom prst="roundRect">
            <a:avLst>
              <a:gd name="adj" fmla="val 7116"/>
            </a:avLst>
          </a:prstGeom>
          <a:solidFill>
            <a:schemeClr val="accent1">
              <a:lumMod val="20000"/>
              <a:lumOff val="80000"/>
            </a:schemeClr>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Storage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System</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Tree>
    <p:custDataLst>
      <p:tags r:id="rId1"/>
    </p:custDataLst>
    <p:extLst>
      <p:ext uri="{BB962C8B-B14F-4D97-AF65-F5344CB8AC3E}">
        <p14:creationId xmlns:p14="http://schemas.microsoft.com/office/powerpoint/2010/main" val="971560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2.77778E-6 2.96296E-6 L 0.75781 0.21203 " pathEditMode="relative" rAng="0" ptsTypes="AA">
                                      <p:cBhvr>
                                        <p:cTn id="6" dur="500" fill="hold"/>
                                        <p:tgtEl>
                                          <p:spTgt spid="30"/>
                                        </p:tgtEl>
                                        <p:attrNameLst>
                                          <p:attrName>ppt_x</p:attrName>
                                          <p:attrName>ppt_y</p:attrName>
                                        </p:attrNameLst>
                                      </p:cBhvr>
                                      <p:rCtr x="37882" y="10602"/>
                                    </p:animMotion>
                                  </p:childTnLst>
                                </p:cTn>
                              </p:par>
                            </p:childTnLst>
                          </p:cTn>
                        </p:par>
                        <p:par>
                          <p:cTn id="7" fill="hold">
                            <p:stCondLst>
                              <p:cond delay="500"/>
                            </p:stCondLst>
                            <p:childTnLst>
                              <p:par>
                                <p:cTn id="8" presetID="0" presetClass="path" presetSubtype="0" accel="50000" decel="50000" fill="hold" grpId="0" nodeType="afterEffect">
                                  <p:stCondLst>
                                    <p:cond delay="0"/>
                                  </p:stCondLst>
                                  <p:childTnLst>
                                    <p:animMotion origin="layout" path="M 0.01458 0.10856 L 0.73472 0.15185 " pathEditMode="relative" rAng="0" ptsTypes="AA">
                                      <p:cBhvr>
                                        <p:cTn id="9" dur="500" fill="hold"/>
                                        <p:tgtEl>
                                          <p:spTgt spid="31"/>
                                        </p:tgtEl>
                                        <p:attrNameLst>
                                          <p:attrName>ppt_x</p:attrName>
                                          <p:attrName>ppt_y</p:attrName>
                                        </p:attrNameLst>
                                      </p:cBhvr>
                                      <p:rCtr x="36007" y="2153"/>
                                    </p:animMotion>
                                  </p:childTnLst>
                                </p:cTn>
                              </p:par>
                            </p:childTnLst>
                          </p:cTn>
                        </p:par>
                        <p:par>
                          <p:cTn id="10" fill="hold">
                            <p:stCondLst>
                              <p:cond delay="1000"/>
                            </p:stCondLst>
                            <p:childTnLst>
                              <p:par>
                                <p:cTn id="11" presetID="0" presetClass="path" presetSubtype="0" accel="50000" decel="50000" fill="hold" grpId="0" nodeType="afterEffect">
                                  <p:stCondLst>
                                    <p:cond delay="0"/>
                                  </p:stCondLst>
                                  <p:childTnLst>
                                    <p:animMotion origin="layout" path="M 0.01458 0.0449 L 0.73472 0.08819 " pathEditMode="relative" rAng="0" ptsTypes="AA">
                                      <p:cBhvr>
                                        <p:cTn id="12" dur="500" fill="hold"/>
                                        <p:tgtEl>
                                          <p:spTgt spid="32"/>
                                        </p:tgtEl>
                                        <p:attrNameLst>
                                          <p:attrName>ppt_x</p:attrName>
                                          <p:attrName>ppt_y</p:attrName>
                                        </p:attrNameLst>
                                      </p:cBhvr>
                                      <p:rCtr x="36007" y="2153"/>
                                    </p:animMotion>
                                  </p:childTnLst>
                                </p:cTn>
                              </p:par>
                            </p:childTnLst>
                          </p:cTn>
                        </p:par>
                        <p:par>
                          <p:cTn id="13" fill="hold">
                            <p:stCondLst>
                              <p:cond delay="1500"/>
                            </p:stCondLst>
                            <p:childTnLst>
                              <p:par>
                                <p:cTn id="14" presetID="0" presetClass="path" presetSubtype="0" accel="50000" decel="50000" fill="hold" grpId="0" nodeType="afterEffect">
                                  <p:stCondLst>
                                    <p:cond delay="0"/>
                                  </p:stCondLst>
                                  <p:childTnLst>
                                    <p:animMotion origin="layout" path="M -0.01268 -0.08611 L 0.71024 0.05162 " pathEditMode="relative" rAng="0" ptsTypes="AA">
                                      <p:cBhvr>
                                        <p:cTn id="15" dur="500" fill="hold"/>
                                        <p:tgtEl>
                                          <p:spTgt spid="14"/>
                                        </p:tgtEl>
                                        <p:attrNameLst>
                                          <p:attrName>ppt_x</p:attrName>
                                          <p:attrName>ppt_y</p:attrName>
                                        </p:attrNameLst>
                                      </p:cBhvr>
                                      <p:rCtr x="36146" y="6875"/>
                                    </p:animMotion>
                                  </p:childTnLst>
                                </p:cTn>
                              </p:par>
                            </p:childTnLst>
                          </p:cTn>
                        </p:par>
                        <p:par>
                          <p:cTn id="16" fill="hold">
                            <p:stCondLst>
                              <p:cond delay="2000"/>
                            </p:stCondLst>
                            <p:childTnLst>
                              <p:par>
                                <p:cTn id="17" presetID="0" presetClass="path" presetSubtype="0" accel="50000" decel="50000" fill="hold" grpId="0" nodeType="afterEffect">
                                  <p:stCondLst>
                                    <p:cond delay="0"/>
                                  </p:stCondLst>
                                  <p:childTnLst>
                                    <p:animMotion origin="layout" path="M -0.01597 2.59259E-6 L 0.71406 0.19097 " pathEditMode="relative" rAng="0" ptsTypes="AA">
                                      <p:cBhvr>
                                        <p:cTn id="18" dur="500" fill="hold"/>
                                        <p:tgtEl>
                                          <p:spTgt spid="15"/>
                                        </p:tgtEl>
                                        <p:attrNameLst>
                                          <p:attrName>ppt_x</p:attrName>
                                          <p:attrName>ppt_y</p:attrName>
                                        </p:attrNameLst>
                                      </p:cBhvr>
                                      <p:rCtr x="36493" y="9537"/>
                                    </p:animMotion>
                                  </p:childTnLst>
                                </p:cTn>
                              </p:par>
                            </p:childTnLst>
                          </p:cTn>
                        </p:par>
                        <p:par>
                          <p:cTn id="19" fill="hold">
                            <p:stCondLst>
                              <p:cond delay="2500"/>
                            </p:stCondLst>
                            <p:childTnLst>
                              <p:par>
                                <p:cTn id="20" presetID="0" presetClass="path" presetSubtype="0" accel="50000" decel="50000" fill="hold" grpId="0" nodeType="afterEffect">
                                  <p:stCondLst>
                                    <p:cond delay="0"/>
                                  </p:stCondLst>
                                  <p:childTnLst>
                                    <p:animMotion origin="layout" path="M 0.00521 0.03611 L 0.70747 0.13472 " pathEditMode="relative" rAng="0" ptsTypes="AA">
                                      <p:cBhvr>
                                        <p:cTn id="21" dur="500" fill="hold"/>
                                        <p:tgtEl>
                                          <p:spTgt spid="16"/>
                                        </p:tgtEl>
                                        <p:attrNameLst>
                                          <p:attrName>ppt_x</p:attrName>
                                          <p:attrName>ppt_y</p:attrName>
                                        </p:attrNameLst>
                                      </p:cBhvr>
                                      <p:rCtr x="35104" y="4931"/>
                                    </p:animMotion>
                                  </p:childTnLst>
                                </p:cTn>
                              </p:par>
                            </p:childTnLst>
                          </p:cTn>
                        </p:par>
                        <p:par>
                          <p:cTn id="22" fill="hold">
                            <p:stCondLst>
                              <p:cond delay="3000"/>
                            </p:stCondLst>
                            <p:childTnLst>
                              <p:par>
                                <p:cTn id="23" presetID="0" presetClass="path" presetSubtype="0" accel="50000" decel="50000" fill="hold" grpId="0" nodeType="afterEffect">
                                  <p:stCondLst>
                                    <p:cond delay="0"/>
                                  </p:stCondLst>
                                  <p:childTnLst>
                                    <p:animMotion origin="layout" path="M 0.00174 0.02384 L 0.70677 0.09537 " pathEditMode="relative" rAng="0" ptsTypes="AA">
                                      <p:cBhvr>
                                        <p:cTn id="24" dur="500" fill="hold"/>
                                        <p:tgtEl>
                                          <p:spTgt spid="17"/>
                                        </p:tgtEl>
                                        <p:attrNameLst>
                                          <p:attrName>ppt_x</p:attrName>
                                          <p:attrName>ppt_y</p:attrName>
                                        </p:attrNameLst>
                                      </p:cBhvr>
                                      <p:rCtr x="35243" y="3565"/>
                                    </p:animMotion>
                                  </p:childTnLst>
                                </p:cTn>
                              </p:par>
                            </p:childTnLst>
                          </p:cTn>
                        </p:par>
                        <p:par>
                          <p:cTn id="25" fill="hold">
                            <p:stCondLst>
                              <p:cond delay="3500"/>
                            </p:stCondLst>
                            <p:childTnLst>
                              <p:par>
                                <p:cTn id="26" presetID="0" presetClass="path" presetSubtype="0" accel="50000" decel="50000" fill="hold" grpId="0" nodeType="afterEffect">
                                  <p:stCondLst>
                                    <p:cond delay="0"/>
                                  </p:stCondLst>
                                  <p:childTnLst>
                                    <p:animMotion origin="layout" path="M 0.00538 0.02616 L 0.7342 0.16458 " pathEditMode="relative" rAng="0" ptsTypes="AA">
                                      <p:cBhvr>
                                        <p:cTn id="27" dur="500" fill="hold"/>
                                        <p:tgtEl>
                                          <p:spTgt spid="18"/>
                                        </p:tgtEl>
                                        <p:attrNameLst>
                                          <p:attrName>ppt_x</p:attrName>
                                          <p:attrName>ppt_y</p:attrName>
                                        </p:attrNameLst>
                                      </p:cBhvr>
                                      <p:rCtr x="36441" y="6921"/>
                                    </p:animMotion>
                                  </p:childTnLst>
                                </p:cTn>
                              </p:par>
                            </p:childTnLst>
                          </p:cTn>
                        </p:par>
                        <p:par>
                          <p:cTn id="28" fill="hold">
                            <p:stCondLst>
                              <p:cond delay="4000"/>
                            </p:stCondLst>
                            <p:childTnLst>
                              <p:par>
                                <p:cTn id="29" presetID="0" presetClass="path" presetSubtype="0" accel="50000" decel="50000" fill="hold" grpId="0" nodeType="afterEffect">
                                  <p:stCondLst>
                                    <p:cond delay="0"/>
                                  </p:stCondLst>
                                  <p:childTnLst>
                                    <p:animMotion origin="layout" path="M 0.00695 0.01759 L 0.72361 0.22292 " pathEditMode="relative" rAng="0" ptsTypes="AA">
                                      <p:cBhvr>
                                        <p:cTn id="30" dur="500" fill="hold"/>
                                        <p:tgtEl>
                                          <p:spTgt spid="19"/>
                                        </p:tgtEl>
                                        <p:attrNameLst>
                                          <p:attrName>ppt_x</p:attrName>
                                          <p:attrName>ppt_y</p:attrName>
                                        </p:attrNameLst>
                                      </p:cBhvr>
                                      <p:rCtr x="35833" y="10255"/>
                                    </p:animMotion>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1"/>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24"/>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2"/>
                                        </p:tgtEl>
                                        <p:attrNameLst>
                                          <p:attrName>style.visibility</p:attrName>
                                        </p:attrNameLst>
                                      </p:cBhvr>
                                      <p:to>
                                        <p:strVal val="visible"/>
                                      </p:to>
                                    </p:set>
                                  </p:childTnLst>
                                </p:cTn>
                              </p:par>
                              <p:par>
                                <p:cTn id="43" presetID="22" presetClass="entr" presetSubtype="8" fill="hold" grpId="0" nodeType="withEffect">
                                  <p:stCondLst>
                                    <p:cond delay="0"/>
                                  </p:stCondLst>
                                  <p:childTnLst>
                                    <p:set>
                                      <p:cBhvr>
                                        <p:cTn id="44" dur="1" fill="hold">
                                          <p:stCondLst>
                                            <p:cond delay="0"/>
                                          </p:stCondLst>
                                        </p:cTn>
                                        <p:tgtEl>
                                          <p:spTgt spid="5"/>
                                        </p:tgtEl>
                                        <p:attrNameLst>
                                          <p:attrName>style.visibility</p:attrName>
                                        </p:attrNameLst>
                                      </p:cBhvr>
                                      <p:to>
                                        <p:strVal val="visible"/>
                                      </p:to>
                                    </p:set>
                                    <p:animEffect transition="in" filter="wipe(left)">
                                      <p:cBhvr>
                                        <p:cTn id="45" dur="250"/>
                                        <p:tgtEl>
                                          <p:spTgt spid="5"/>
                                        </p:tgtEl>
                                      </p:cBhvr>
                                    </p:animEffect>
                                  </p:childTnLst>
                                </p:cTn>
                              </p:par>
                              <p:par>
                                <p:cTn id="46" presetID="1" presetClass="entr" presetSubtype="0" fill="hold" nodeType="withEffect">
                                  <p:stCondLst>
                                    <p:cond delay="0"/>
                                  </p:stCondLst>
                                  <p:childTnLst>
                                    <p:set>
                                      <p:cBhvr>
                                        <p:cTn id="47"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2" grpId="0" animBg="1"/>
      <p:bldP spid="30" grpId="0" animBg="1"/>
      <p:bldP spid="31" grpId="0" animBg="1"/>
      <p:bldP spid="32" grpId="0" animBg="1"/>
      <p:bldP spid="14" grpId="0" animBg="1"/>
      <p:bldP spid="15" grpId="0" animBg="1"/>
      <p:bldP spid="16" grpId="0" animBg="1"/>
      <p:bldP spid="17" grpId="0" animBg="1"/>
      <p:bldP spid="18" grpId="0" animBg="1"/>
      <p:bldP spid="19" grpId="0" animBg="1"/>
      <p:bldP spid="4" grpId="0"/>
      <p:bldP spid="5" grpId="0" animBg="1"/>
    </p:bldLst>
  </p:timing>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8AD54C5-BF55-4E41-8C0F-3556E47BC5A0}"/>
              </a:ext>
            </a:extLst>
          </p:cNvPr>
          <p:cNvSpPr/>
          <p:nvPr/>
        </p:nvSpPr>
        <p:spPr>
          <a:xfrm>
            <a:off x="3721994" y="2113937"/>
            <a:ext cx="5232447" cy="183303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4" descr="Processor">
            <a:extLst>
              <a:ext uri="{FF2B5EF4-FFF2-40B4-BE49-F238E27FC236}">
                <a16:creationId xmlns:a16="http://schemas.microsoft.com/office/drawing/2014/main" id="{71065E2A-7362-3A42-A4EE-680E81E7CCF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949529" y="1207214"/>
            <a:ext cx="955855" cy="955855"/>
          </a:xfrm>
          <a:prstGeom prst="rect">
            <a:avLst/>
          </a:prstGeom>
        </p:spPr>
      </p:pic>
      <p:pic>
        <p:nvPicPr>
          <p:cNvPr id="10" name="Graphic 9" descr="Gears">
            <a:extLst>
              <a:ext uri="{FF2B5EF4-FFF2-40B4-BE49-F238E27FC236}">
                <a16:creationId xmlns:a16="http://schemas.microsoft.com/office/drawing/2014/main" id="{3274706B-9FCF-B74A-AEEE-2613B8773C7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044410" y="1249505"/>
            <a:ext cx="955854" cy="955854"/>
          </a:xfrm>
          <a:prstGeom prst="rect">
            <a:avLst/>
          </a:prstGeom>
        </p:spPr>
      </p:pic>
      <p:pic>
        <p:nvPicPr>
          <p:cNvPr id="12" name="Graphic 11" descr="Filter">
            <a:extLst>
              <a:ext uri="{FF2B5EF4-FFF2-40B4-BE49-F238E27FC236}">
                <a16:creationId xmlns:a16="http://schemas.microsoft.com/office/drawing/2014/main" id="{A3C1ACFA-1681-2944-95D5-336F827DAD7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577325" y="1258620"/>
            <a:ext cx="914400" cy="914400"/>
          </a:xfrm>
          <a:prstGeom prst="rect">
            <a:avLst/>
          </a:prstGeom>
        </p:spPr>
      </p:pic>
      <p:sp>
        <p:nvSpPr>
          <p:cNvPr id="13" name="TextBox 12">
            <a:extLst>
              <a:ext uri="{FF2B5EF4-FFF2-40B4-BE49-F238E27FC236}">
                <a16:creationId xmlns:a16="http://schemas.microsoft.com/office/drawing/2014/main" id="{689D6EC6-9E53-1942-BA75-E28E28CB8EE7}"/>
              </a:ext>
            </a:extLst>
          </p:cNvPr>
          <p:cNvSpPr txBox="1"/>
          <p:nvPr/>
        </p:nvSpPr>
        <p:spPr>
          <a:xfrm>
            <a:off x="3986741" y="897913"/>
            <a:ext cx="1740259"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Heuristics</a:t>
            </a:r>
          </a:p>
        </p:txBody>
      </p:sp>
      <p:sp>
        <p:nvSpPr>
          <p:cNvPr id="23" name="TextBox 22">
            <a:extLst>
              <a:ext uri="{FF2B5EF4-FFF2-40B4-BE49-F238E27FC236}">
                <a16:creationId xmlns:a16="http://schemas.microsoft.com/office/drawing/2014/main" id="{9E6BE85F-9B13-E947-BE2F-9258663BDA08}"/>
              </a:ext>
            </a:extLst>
          </p:cNvPr>
          <p:cNvSpPr txBox="1"/>
          <p:nvPr/>
        </p:nvSpPr>
        <p:spPr>
          <a:xfrm>
            <a:off x="5620127" y="910197"/>
            <a:ext cx="2131409"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Accelerators</a:t>
            </a:r>
          </a:p>
        </p:txBody>
      </p:sp>
      <p:sp>
        <p:nvSpPr>
          <p:cNvPr id="26" name="TextBox 25">
            <a:extLst>
              <a:ext uri="{FF2B5EF4-FFF2-40B4-BE49-F238E27FC236}">
                <a16:creationId xmlns:a16="http://schemas.microsoft.com/office/drawing/2014/main" id="{6BAB6890-0F63-B747-9D57-26D84D7D6A66}"/>
              </a:ext>
            </a:extLst>
          </p:cNvPr>
          <p:cNvSpPr txBox="1"/>
          <p:nvPr/>
        </p:nvSpPr>
        <p:spPr>
          <a:xfrm>
            <a:off x="7503786" y="910197"/>
            <a:ext cx="1061479"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Filters</a:t>
            </a:r>
          </a:p>
        </p:txBody>
      </p:sp>
      <p:sp>
        <p:nvSpPr>
          <p:cNvPr id="27" name="Rectangle 26">
            <a:extLst>
              <a:ext uri="{FF2B5EF4-FFF2-40B4-BE49-F238E27FC236}">
                <a16:creationId xmlns:a16="http://schemas.microsoft.com/office/drawing/2014/main" id="{2358D5AA-DFFA-8D4D-A741-7934E03EFF46}"/>
              </a:ext>
            </a:extLst>
          </p:cNvPr>
          <p:cNvSpPr/>
          <p:nvPr/>
        </p:nvSpPr>
        <p:spPr>
          <a:xfrm>
            <a:off x="0" y="4266028"/>
            <a:ext cx="9144000" cy="763923"/>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 Computation overhead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a:t>
            </a:r>
          </a:p>
        </p:txBody>
      </p:sp>
      <p:sp>
        <p:nvSpPr>
          <p:cNvPr id="52" name="Rectangle 51">
            <a:extLst>
              <a:ext uri="{FF2B5EF4-FFF2-40B4-BE49-F238E27FC236}">
                <a16:creationId xmlns:a16="http://schemas.microsoft.com/office/drawing/2014/main" id="{A99E118C-EEAB-9C49-907C-AC67626CAD41}"/>
              </a:ext>
            </a:extLst>
          </p:cNvPr>
          <p:cNvSpPr/>
          <p:nvPr/>
        </p:nvSpPr>
        <p:spPr>
          <a:xfrm>
            <a:off x="393539" y="2335943"/>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53" name="Rectangle 52">
            <a:extLst>
              <a:ext uri="{FF2B5EF4-FFF2-40B4-BE49-F238E27FC236}">
                <a16:creationId xmlns:a16="http://schemas.microsoft.com/office/drawing/2014/main" id="{2C535C70-FB4A-0241-B25F-8F569683D1E5}"/>
              </a:ext>
            </a:extLst>
          </p:cNvPr>
          <p:cNvSpPr/>
          <p:nvPr/>
        </p:nvSpPr>
        <p:spPr>
          <a:xfrm>
            <a:off x="393539" y="2785215"/>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54" name="Rectangle 53">
            <a:extLst>
              <a:ext uri="{FF2B5EF4-FFF2-40B4-BE49-F238E27FC236}">
                <a16:creationId xmlns:a16="http://schemas.microsoft.com/office/drawing/2014/main" id="{D31397B8-63FB-714A-8F18-1A7789063CED}"/>
              </a:ext>
            </a:extLst>
          </p:cNvPr>
          <p:cNvSpPr/>
          <p:nvPr/>
        </p:nvSpPr>
        <p:spPr>
          <a:xfrm>
            <a:off x="393539" y="3234487"/>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TTTTTT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t>
            </a:r>
          </a:p>
        </p:txBody>
      </p:sp>
      <p:sp>
        <p:nvSpPr>
          <p:cNvPr id="55" name="Rectangle 54">
            <a:extLst>
              <a:ext uri="{FF2B5EF4-FFF2-40B4-BE49-F238E27FC236}">
                <a16:creationId xmlns:a16="http://schemas.microsoft.com/office/drawing/2014/main" id="{0FFBA1F1-98E0-564F-83B1-193D6086B1E4}"/>
              </a:ext>
            </a:extLst>
          </p:cNvPr>
          <p:cNvSpPr/>
          <p:nvPr/>
        </p:nvSpPr>
        <p:spPr>
          <a:xfrm>
            <a:off x="735911" y="3475414"/>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56" name="Rectangle 55">
            <a:extLst>
              <a:ext uri="{FF2B5EF4-FFF2-40B4-BE49-F238E27FC236}">
                <a16:creationId xmlns:a16="http://schemas.microsoft.com/office/drawing/2014/main" id="{3ED6AC3D-DFCB-1945-82BC-D3D9AF46B12B}"/>
              </a:ext>
            </a:extLst>
          </p:cNvPr>
          <p:cNvSpPr/>
          <p:nvPr/>
        </p:nvSpPr>
        <p:spPr>
          <a:xfrm>
            <a:off x="688693" y="2518619"/>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57" name="Rectangle 56">
            <a:extLst>
              <a:ext uri="{FF2B5EF4-FFF2-40B4-BE49-F238E27FC236}">
                <a16:creationId xmlns:a16="http://schemas.microsoft.com/office/drawing/2014/main" id="{B7EDA0B1-A141-CD43-8FC8-CDAF384C8271}"/>
              </a:ext>
            </a:extLst>
          </p:cNvPr>
          <p:cNvSpPr/>
          <p:nvPr/>
        </p:nvSpPr>
        <p:spPr>
          <a:xfrm>
            <a:off x="688693" y="2993932"/>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8" name="Rectangle 57">
            <a:extLst>
              <a:ext uri="{FF2B5EF4-FFF2-40B4-BE49-F238E27FC236}">
                <a16:creationId xmlns:a16="http://schemas.microsoft.com/office/drawing/2014/main" id="{AF4C7A2B-3783-764D-B20A-AFF30FE38B8F}"/>
              </a:ext>
            </a:extLst>
          </p:cNvPr>
          <p:cNvSpPr/>
          <p:nvPr/>
        </p:nvSpPr>
        <p:spPr>
          <a:xfrm>
            <a:off x="720477" y="3238345"/>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CCCC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9" name="Rectangle 58">
            <a:extLst>
              <a:ext uri="{FF2B5EF4-FFF2-40B4-BE49-F238E27FC236}">
                <a16:creationId xmlns:a16="http://schemas.microsoft.com/office/drawing/2014/main" id="{94A0BB08-190C-7B4C-9FA8-C453C2421161}"/>
              </a:ext>
            </a:extLst>
          </p:cNvPr>
          <p:cNvSpPr/>
          <p:nvPr/>
        </p:nvSpPr>
        <p:spPr>
          <a:xfrm>
            <a:off x="688041" y="2755783"/>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60" name="Rectangle 59">
            <a:extLst>
              <a:ext uri="{FF2B5EF4-FFF2-40B4-BE49-F238E27FC236}">
                <a16:creationId xmlns:a16="http://schemas.microsoft.com/office/drawing/2014/main" id="{05B4C9C8-047E-2449-8F6D-7E55DC35146F}"/>
              </a:ext>
            </a:extLst>
          </p:cNvPr>
          <p:cNvSpPr/>
          <p:nvPr/>
        </p:nvSpPr>
        <p:spPr>
          <a:xfrm>
            <a:off x="756210" y="2351701"/>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GT</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30" name="Rounded Rectangle 29">
            <a:extLst>
              <a:ext uri="{FF2B5EF4-FFF2-40B4-BE49-F238E27FC236}">
                <a16:creationId xmlns:a16="http://schemas.microsoft.com/office/drawing/2014/main" id="{1E9FD74E-F3A3-EC4F-A031-2E50E586A05F}"/>
              </a:ext>
            </a:extLst>
          </p:cNvPr>
          <p:cNvSpPr/>
          <p:nvPr/>
        </p:nvSpPr>
        <p:spPr>
          <a:xfrm>
            <a:off x="6724358" y="2291781"/>
            <a:ext cx="2048907" cy="1458415"/>
          </a:xfrm>
          <a:prstGeom prst="roundRect">
            <a:avLst>
              <a:gd name="adj" fmla="val 7116"/>
            </a:avLst>
          </a:prstGeom>
          <a:solidFill>
            <a:srgbClr val="F2E7FF"/>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Computation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Unit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srgbClr val="A5A5A5">
                    <a:lumMod val="75000"/>
                  </a:srgbClr>
                </a:solidFill>
                <a:effectLst/>
                <a:uLnTx/>
                <a:uFillTx/>
                <a:latin typeface="Corbel" panose="020B0503020204020204" pitchFamily="34" charset="0"/>
                <a:ea typeface="+mn-ea"/>
                <a:cs typeface="+mn-cs"/>
              </a:rPr>
              <a:t>(CPU or Accelerator)</a:t>
            </a:r>
          </a:p>
        </p:txBody>
      </p:sp>
      <p:sp>
        <p:nvSpPr>
          <p:cNvPr id="31" name="Rounded Rectangle 30">
            <a:extLst>
              <a:ext uri="{FF2B5EF4-FFF2-40B4-BE49-F238E27FC236}">
                <a16:creationId xmlns:a16="http://schemas.microsoft.com/office/drawing/2014/main" id="{E4A3B81D-25E3-8A4C-A2DB-AB9E43C288AE}"/>
              </a:ext>
            </a:extLst>
          </p:cNvPr>
          <p:cNvSpPr/>
          <p:nvPr/>
        </p:nvSpPr>
        <p:spPr>
          <a:xfrm>
            <a:off x="5842000" y="2291782"/>
            <a:ext cx="840153" cy="1458415"/>
          </a:xfrm>
          <a:prstGeom prst="roundRect">
            <a:avLst>
              <a:gd name="adj" fmla="val 7116"/>
            </a:avLst>
          </a:prstGeom>
          <a:solidFill>
            <a:schemeClr val="accent2">
              <a:lumMod val="20000"/>
              <a:lumOff val="8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Cache</a:t>
            </a:r>
            <a:endParaRPr kumimoji="0" lang="en-CH" sz="1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p:txBody>
      </p:sp>
      <p:sp>
        <p:nvSpPr>
          <p:cNvPr id="32" name="Rounded Rectangle 31">
            <a:extLst>
              <a:ext uri="{FF2B5EF4-FFF2-40B4-BE49-F238E27FC236}">
                <a16:creationId xmlns:a16="http://schemas.microsoft.com/office/drawing/2014/main" id="{45F2E9F3-46D4-2D48-A408-9382652ADA44}"/>
              </a:ext>
            </a:extLst>
          </p:cNvPr>
          <p:cNvSpPr/>
          <p:nvPr/>
        </p:nvSpPr>
        <p:spPr>
          <a:xfrm>
            <a:off x="3898900" y="2291782"/>
            <a:ext cx="1345754" cy="1458415"/>
          </a:xfrm>
          <a:prstGeom prst="roundRect">
            <a:avLst>
              <a:gd name="adj" fmla="val 7116"/>
            </a:avLst>
          </a:prstGeom>
          <a:solidFill>
            <a:schemeClr val="accent6">
              <a:lumMod val="20000"/>
              <a:lumOff val="8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Main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Memory</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34" name="Rounded Rectangle 33">
            <a:extLst>
              <a:ext uri="{FF2B5EF4-FFF2-40B4-BE49-F238E27FC236}">
                <a16:creationId xmlns:a16="http://schemas.microsoft.com/office/drawing/2014/main" id="{CB2E5EEA-9D8D-454B-9C48-5D4302BF02CD}"/>
              </a:ext>
            </a:extLst>
          </p:cNvPr>
          <p:cNvSpPr/>
          <p:nvPr/>
        </p:nvSpPr>
        <p:spPr>
          <a:xfrm>
            <a:off x="322865" y="2291781"/>
            <a:ext cx="2245002" cy="1458415"/>
          </a:xfrm>
          <a:prstGeom prst="roundRect">
            <a:avLst>
              <a:gd name="adj" fmla="val 7116"/>
            </a:avLst>
          </a:prstGeom>
          <a:solidFill>
            <a:schemeClr val="accent1">
              <a:lumMod val="20000"/>
              <a:lumOff val="80000"/>
            </a:schemeClr>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Storage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System</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33" name="Rectangle 32">
            <a:extLst>
              <a:ext uri="{FF2B5EF4-FFF2-40B4-BE49-F238E27FC236}">
                <a16:creationId xmlns:a16="http://schemas.microsoft.com/office/drawing/2014/main" id="{0E6B0398-ADCD-1145-B0F6-748316A7EEF2}"/>
              </a:ext>
            </a:extLst>
          </p:cNvPr>
          <p:cNvSpPr/>
          <p:nvPr/>
        </p:nvSpPr>
        <p:spPr>
          <a:xfrm>
            <a:off x="-1" y="5303763"/>
            <a:ext cx="9144000" cy="748921"/>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Data </a:t>
            </a:r>
            <a:r>
              <a:rPr kumimoji="0" lang="en-GB" sz="2800" b="1" i="0" u="none" strike="noStrike" kern="1200" cap="none" spc="0" normalizeH="0" baseline="0" noProof="0" dirty="0">
                <a:ln>
                  <a:noFill/>
                </a:ln>
                <a:solidFill>
                  <a:srgbClr val="C00000"/>
                </a:solidFill>
                <a:effectLst/>
                <a:uLnTx/>
                <a:uFillTx/>
                <a:latin typeface="Corbel" panose="020B0503020204020204" pitchFamily="34" charset="0"/>
                <a:ea typeface="+mn-ea"/>
                <a:cs typeface="+mn-cs"/>
              </a:rPr>
              <a:t>movement overhead </a:t>
            </a:r>
            <a:r>
              <a:rPr kumimoji="0" lang="en-CH"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a:t>
            </a:r>
          </a:p>
        </p:txBody>
      </p:sp>
      <p:pic>
        <p:nvPicPr>
          <p:cNvPr id="35" name="Graphic 34" descr="Close">
            <a:extLst>
              <a:ext uri="{FF2B5EF4-FFF2-40B4-BE49-F238E27FC236}">
                <a16:creationId xmlns:a16="http://schemas.microsoft.com/office/drawing/2014/main" id="{B7548304-289F-9447-8091-9F3A785960B2}"/>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578837" y="5219357"/>
            <a:ext cx="914400" cy="914400"/>
          </a:xfrm>
          <a:prstGeom prst="rect">
            <a:avLst/>
          </a:prstGeom>
        </p:spPr>
      </p:pic>
      <p:sp>
        <p:nvSpPr>
          <p:cNvPr id="36" name="TextBox 35">
            <a:extLst>
              <a:ext uri="{FF2B5EF4-FFF2-40B4-BE49-F238E27FC236}">
                <a16:creationId xmlns:a16="http://schemas.microsoft.com/office/drawing/2014/main" id="{29A9BA6C-26AE-E74A-87A1-95A82D67BAE7}"/>
              </a:ext>
            </a:extLst>
          </p:cNvPr>
          <p:cNvSpPr txBox="1"/>
          <p:nvPr/>
        </p:nvSpPr>
        <p:spPr>
          <a:xfrm>
            <a:off x="632697" y="4093991"/>
            <a:ext cx="1099697" cy="110799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6600" b="1" i="0" u="none" strike="noStrike" kern="1200" cap="none" spc="0" normalizeH="0" baseline="0" noProof="0" dirty="0">
                <a:ln>
                  <a:noFill/>
                </a:ln>
                <a:solidFill>
                  <a:srgbClr val="629B3C"/>
                </a:solidFill>
                <a:effectLst/>
                <a:uLnTx/>
                <a:uFillTx/>
                <a:latin typeface="arial" panose="020B0604020202020204" pitchFamily="34" charset="0"/>
                <a:ea typeface="+mn-ea"/>
                <a:cs typeface="+mn-cs"/>
              </a:rPr>
              <a:t>✓</a:t>
            </a:r>
            <a:endParaRPr kumimoji="0" lang="en-CH" sz="7200" b="0" i="0" u="none" strike="noStrike" kern="1200" cap="none" spc="0" normalizeH="0" baseline="0" noProof="0" dirty="0">
              <a:ln>
                <a:noFill/>
              </a:ln>
              <a:solidFill>
                <a:srgbClr val="629B3C"/>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724BFA13-9C6A-A84C-8779-352B3F958673}"/>
              </a:ext>
            </a:extLst>
          </p:cNvPr>
          <p:cNvSpPr>
            <a:spLocks noGrp="1"/>
          </p:cNvSpPr>
          <p:nvPr>
            <p:ph type="title"/>
          </p:nvPr>
        </p:nvSpPr>
        <p:spPr/>
        <p:txBody>
          <a:bodyPr/>
          <a:lstStyle/>
          <a:p>
            <a:r>
              <a:rPr lang="en-US" dirty="0"/>
              <a:t>Compute-Centric Accelerators</a:t>
            </a:r>
            <a:endParaRPr lang="en-CH" dirty="0"/>
          </a:p>
        </p:txBody>
      </p:sp>
    </p:spTree>
    <p:custDataLst>
      <p:tags r:id="rId1"/>
    </p:custDataLst>
    <p:extLst>
      <p:ext uri="{BB962C8B-B14F-4D97-AF65-F5344CB8AC3E}">
        <p14:creationId xmlns:p14="http://schemas.microsoft.com/office/powerpoint/2010/main" val="4097420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3"/>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5"/>
                                        </p:tgtEl>
                                        <p:attrNameLst>
                                          <p:attrName>style.visibility</p:attrName>
                                        </p:attrNameLst>
                                      </p:cBhvr>
                                      <p:to>
                                        <p:strVal val="visible"/>
                                      </p:to>
                                    </p:set>
                                  </p:childTnLst>
                                </p:cTn>
                              </p:par>
                              <p:par>
                                <p:cTn id="33" presetID="0" presetClass="path" presetSubtype="0" accel="50000" decel="50000" fill="hold" grpId="0" nodeType="withEffect">
                                  <p:stCondLst>
                                    <p:cond delay="0"/>
                                  </p:stCondLst>
                                  <p:childTnLst>
                                    <p:animMotion origin="layout" path="M 2.77778E-6 2.96296E-6 L 0.75781 0.21203 " pathEditMode="relative" rAng="0" ptsTypes="AA">
                                      <p:cBhvr>
                                        <p:cTn id="34" dur="500" fill="hold"/>
                                        <p:tgtEl>
                                          <p:spTgt spid="52"/>
                                        </p:tgtEl>
                                        <p:attrNameLst>
                                          <p:attrName>ppt_x</p:attrName>
                                          <p:attrName>ppt_y</p:attrName>
                                        </p:attrNameLst>
                                      </p:cBhvr>
                                      <p:rCtr x="37882" y="10602"/>
                                    </p:animMotion>
                                  </p:childTnLst>
                                </p:cTn>
                              </p:par>
                            </p:childTnLst>
                          </p:cTn>
                        </p:par>
                        <p:par>
                          <p:cTn id="35" fill="hold">
                            <p:stCondLst>
                              <p:cond delay="500"/>
                            </p:stCondLst>
                            <p:childTnLst>
                              <p:par>
                                <p:cTn id="36" presetID="0" presetClass="path" presetSubtype="0" accel="50000" decel="50000" fill="hold" grpId="0" nodeType="afterEffect">
                                  <p:stCondLst>
                                    <p:cond delay="0"/>
                                  </p:stCondLst>
                                  <p:childTnLst>
                                    <p:animMotion origin="layout" path="M 0.01458 0.10856 L 0.73472 0.15185 " pathEditMode="relative" rAng="0" ptsTypes="AA">
                                      <p:cBhvr>
                                        <p:cTn id="37" dur="500" fill="hold"/>
                                        <p:tgtEl>
                                          <p:spTgt spid="53"/>
                                        </p:tgtEl>
                                        <p:attrNameLst>
                                          <p:attrName>ppt_x</p:attrName>
                                          <p:attrName>ppt_y</p:attrName>
                                        </p:attrNameLst>
                                      </p:cBhvr>
                                      <p:rCtr x="36007" y="2153"/>
                                    </p:animMotion>
                                  </p:childTnLst>
                                </p:cTn>
                              </p:par>
                            </p:childTnLst>
                          </p:cTn>
                        </p:par>
                        <p:par>
                          <p:cTn id="38" fill="hold">
                            <p:stCondLst>
                              <p:cond delay="1000"/>
                            </p:stCondLst>
                            <p:childTnLst>
                              <p:par>
                                <p:cTn id="39" presetID="0" presetClass="path" presetSubtype="0" accel="50000" decel="50000" fill="hold" grpId="0" nodeType="afterEffect">
                                  <p:stCondLst>
                                    <p:cond delay="0"/>
                                  </p:stCondLst>
                                  <p:childTnLst>
                                    <p:animMotion origin="layout" path="M 0.01458 0.0449 L 0.73472 0.08819 " pathEditMode="relative" rAng="0" ptsTypes="AA">
                                      <p:cBhvr>
                                        <p:cTn id="40" dur="500" fill="hold"/>
                                        <p:tgtEl>
                                          <p:spTgt spid="54"/>
                                        </p:tgtEl>
                                        <p:attrNameLst>
                                          <p:attrName>ppt_x</p:attrName>
                                          <p:attrName>ppt_y</p:attrName>
                                        </p:attrNameLst>
                                      </p:cBhvr>
                                      <p:rCtr x="36007" y="2153"/>
                                    </p:animMotion>
                                  </p:childTnLst>
                                </p:cTn>
                              </p:par>
                            </p:childTnLst>
                          </p:cTn>
                        </p:par>
                        <p:par>
                          <p:cTn id="41" fill="hold">
                            <p:stCondLst>
                              <p:cond delay="1500"/>
                            </p:stCondLst>
                            <p:childTnLst>
                              <p:par>
                                <p:cTn id="42" presetID="0" presetClass="path" presetSubtype="0" accel="50000" decel="50000" fill="hold" grpId="0" nodeType="afterEffect">
                                  <p:stCondLst>
                                    <p:cond delay="0"/>
                                  </p:stCondLst>
                                  <p:childTnLst>
                                    <p:animMotion origin="layout" path="M -0.01268 -0.08611 L 0.71024 0.05162 " pathEditMode="relative" rAng="0" ptsTypes="AA">
                                      <p:cBhvr>
                                        <p:cTn id="43" dur="500" fill="hold"/>
                                        <p:tgtEl>
                                          <p:spTgt spid="55"/>
                                        </p:tgtEl>
                                        <p:attrNameLst>
                                          <p:attrName>ppt_x</p:attrName>
                                          <p:attrName>ppt_y</p:attrName>
                                        </p:attrNameLst>
                                      </p:cBhvr>
                                      <p:rCtr x="36146" y="6875"/>
                                    </p:animMotion>
                                  </p:childTnLst>
                                </p:cTn>
                              </p:par>
                            </p:childTnLst>
                          </p:cTn>
                        </p:par>
                        <p:par>
                          <p:cTn id="44" fill="hold">
                            <p:stCondLst>
                              <p:cond delay="2000"/>
                            </p:stCondLst>
                            <p:childTnLst>
                              <p:par>
                                <p:cTn id="45" presetID="0" presetClass="path" presetSubtype="0" accel="50000" decel="50000" fill="hold" grpId="0" nodeType="afterEffect">
                                  <p:stCondLst>
                                    <p:cond delay="0"/>
                                  </p:stCondLst>
                                  <p:childTnLst>
                                    <p:animMotion origin="layout" path="M -0.01597 2.59259E-6 L 0.71406 0.19097 " pathEditMode="relative" rAng="0" ptsTypes="AA">
                                      <p:cBhvr>
                                        <p:cTn id="46" dur="500" fill="hold"/>
                                        <p:tgtEl>
                                          <p:spTgt spid="56"/>
                                        </p:tgtEl>
                                        <p:attrNameLst>
                                          <p:attrName>ppt_x</p:attrName>
                                          <p:attrName>ppt_y</p:attrName>
                                        </p:attrNameLst>
                                      </p:cBhvr>
                                      <p:rCtr x="36493" y="9537"/>
                                    </p:animMotion>
                                  </p:childTnLst>
                                </p:cTn>
                              </p:par>
                            </p:childTnLst>
                          </p:cTn>
                        </p:par>
                        <p:par>
                          <p:cTn id="47" fill="hold">
                            <p:stCondLst>
                              <p:cond delay="2500"/>
                            </p:stCondLst>
                            <p:childTnLst>
                              <p:par>
                                <p:cTn id="48" presetID="0" presetClass="path" presetSubtype="0" accel="50000" decel="50000" fill="hold" grpId="0" nodeType="afterEffect">
                                  <p:stCondLst>
                                    <p:cond delay="0"/>
                                  </p:stCondLst>
                                  <p:childTnLst>
                                    <p:animMotion origin="layout" path="M 0.00521 0.03611 L 0.70747 0.13472 " pathEditMode="relative" rAng="0" ptsTypes="AA">
                                      <p:cBhvr>
                                        <p:cTn id="49" dur="500" fill="hold"/>
                                        <p:tgtEl>
                                          <p:spTgt spid="57"/>
                                        </p:tgtEl>
                                        <p:attrNameLst>
                                          <p:attrName>ppt_x</p:attrName>
                                          <p:attrName>ppt_y</p:attrName>
                                        </p:attrNameLst>
                                      </p:cBhvr>
                                      <p:rCtr x="35104" y="4931"/>
                                    </p:animMotion>
                                  </p:childTnLst>
                                </p:cTn>
                              </p:par>
                            </p:childTnLst>
                          </p:cTn>
                        </p:par>
                        <p:par>
                          <p:cTn id="50" fill="hold">
                            <p:stCondLst>
                              <p:cond delay="3000"/>
                            </p:stCondLst>
                            <p:childTnLst>
                              <p:par>
                                <p:cTn id="51" presetID="0" presetClass="path" presetSubtype="0" accel="50000" decel="50000" fill="hold" grpId="0" nodeType="afterEffect">
                                  <p:stCondLst>
                                    <p:cond delay="0"/>
                                  </p:stCondLst>
                                  <p:childTnLst>
                                    <p:animMotion origin="layout" path="M 0.00174 0.02384 L 0.70677 0.09537 " pathEditMode="relative" rAng="0" ptsTypes="AA">
                                      <p:cBhvr>
                                        <p:cTn id="52" dur="500" fill="hold"/>
                                        <p:tgtEl>
                                          <p:spTgt spid="58"/>
                                        </p:tgtEl>
                                        <p:attrNameLst>
                                          <p:attrName>ppt_x</p:attrName>
                                          <p:attrName>ppt_y</p:attrName>
                                        </p:attrNameLst>
                                      </p:cBhvr>
                                      <p:rCtr x="35243" y="3565"/>
                                    </p:animMotion>
                                  </p:childTnLst>
                                </p:cTn>
                              </p:par>
                            </p:childTnLst>
                          </p:cTn>
                        </p:par>
                        <p:par>
                          <p:cTn id="53" fill="hold">
                            <p:stCondLst>
                              <p:cond delay="3500"/>
                            </p:stCondLst>
                            <p:childTnLst>
                              <p:par>
                                <p:cTn id="54" presetID="0" presetClass="path" presetSubtype="0" accel="50000" decel="50000" fill="hold" grpId="0" nodeType="afterEffect">
                                  <p:stCondLst>
                                    <p:cond delay="0"/>
                                  </p:stCondLst>
                                  <p:childTnLst>
                                    <p:animMotion origin="layout" path="M 0.00538 0.02616 L 0.7342 0.16458 " pathEditMode="relative" rAng="0" ptsTypes="AA">
                                      <p:cBhvr>
                                        <p:cTn id="55" dur="500" fill="hold"/>
                                        <p:tgtEl>
                                          <p:spTgt spid="59"/>
                                        </p:tgtEl>
                                        <p:attrNameLst>
                                          <p:attrName>ppt_x</p:attrName>
                                          <p:attrName>ppt_y</p:attrName>
                                        </p:attrNameLst>
                                      </p:cBhvr>
                                      <p:rCtr x="36441" y="6921"/>
                                    </p:animMotion>
                                  </p:childTnLst>
                                </p:cTn>
                              </p:par>
                            </p:childTnLst>
                          </p:cTn>
                        </p:par>
                        <p:par>
                          <p:cTn id="56" fill="hold">
                            <p:stCondLst>
                              <p:cond delay="4000"/>
                            </p:stCondLst>
                            <p:childTnLst>
                              <p:par>
                                <p:cTn id="57" presetID="0" presetClass="path" presetSubtype="0" accel="50000" decel="50000" fill="hold" grpId="0" nodeType="afterEffect">
                                  <p:stCondLst>
                                    <p:cond delay="0"/>
                                  </p:stCondLst>
                                  <p:childTnLst>
                                    <p:animMotion origin="layout" path="M 0.00695 0.01759 L 0.72361 0.22292 " pathEditMode="relative" rAng="0" ptsTypes="AA">
                                      <p:cBhvr>
                                        <p:cTn id="58" dur="500" fill="hold"/>
                                        <p:tgtEl>
                                          <p:spTgt spid="60"/>
                                        </p:tgtEl>
                                        <p:attrNameLst>
                                          <p:attrName>ppt_x</p:attrName>
                                          <p:attrName>ppt_y</p:attrName>
                                        </p:attrNameLst>
                                      </p:cBhvr>
                                      <p:rCtr x="35833" y="10255"/>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23" grpId="0"/>
      <p:bldP spid="26" grpId="0"/>
      <p:bldP spid="27" grpId="0" animBg="1"/>
      <p:bldP spid="52" grpId="0" animBg="1"/>
      <p:bldP spid="53" grpId="0" animBg="1"/>
      <p:bldP spid="54" grpId="0" animBg="1"/>
      <p:bldP spid="55" grpId="0" animBg="1"/>
      <p:bldP spid="56" grpId="0" animBg="1"/>
      <p:bldP spid="57" grpId="0" animBg="1"/>
      <p:bldP spid="58" grpId="0" animBg="1"/>
      <p:bldP spid="59" grpId="0" animBg="1"/>
      <p:bldP spid="60" grpId="0" animBg="1"/>
      <p:bldP spid="33" grpId="0" animBg="1"/>
      <p:bldP spid="36" grpId="0"/>
    </p:bldLst>
  </p:timing>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Rounded Rectangle 41">
            <a:extLst>
              <a:ext uri="{FF2B5EF4-FFF2-40B4-BE49-F238E27FC236}">
                <a16:creationId xmlns:a16="http://schemas.microsoft.com/office/drawing/2014/main" id="{0A16E4E7-6240-3A4D-A6E2-73D5B4FA814B}"/>
              </a:ext>
            </a:extLst>
          </p:cNvPr>
          <p:cNvSpPr/>
          <p:nvPr/>
        </p:nvSpPr>
        <p:spPr>
          <a:xfrm>
            <a:off x="322865" y="2291781"/>
            <a:ext cx="2245002" cy="1458415"/>
          </a:xfrm>
          <a:prstGeom prst="roundRect">
            <a:avLst>
              <a:gd name="adj" fmla="val 7116"/>
            </a:avLst>
          </a:prstGeom>
          <a:solidFill>
            <a:schemeClr val="accent1">
              <a:lumMod val="20000"/>
              <a:lumOff val="80000"/>
            </a:schemeClr>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Storage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System</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2" name="Title 1">
            <a:extLst>
              <a:ext uri="{FF2B5EF4-FFF2-40B4-BE49-F238E27FC236}">
                <a16:creationId xmlns:a16="http://schemas.microsoft.com/office/drawing/2014/main" id="{193829D2-A40B-314C-A479-C95DDD1C2E10}"/>
              </a:ext>
            </a:extLst>
          </p:cNvPr>
          <p:cNvSpPr>
            <a:spLocks noGrp="1"/>
          </p:cNvSpPr>
          <p:nvPr>
            <p:ph type="title"/>
          </p:nvPr>
        </p:nvSpPr>
        <p:spPr/>
        <p:txBody>
          <a:bodyPr/>
          <a:lstStyle/>
          <a:p>
            <a:r>
              <a:rPr lang="en-CH"/>
              <a:t>Key Idea</a:t>
            </a:r>
            <a:r>
              <a:rPr lang="en-US" dirty="0"/>
              <a:t>: In-Storage Filtering</a:t>
            </a:r>
            <a:endParaRPr lang="en-CH" dirty="0"/>
          </a:p>
        </p:txBody>
      </p:sp>
      <p:sp>
        <p:nvSpPr>
          <p:cNvPr id="31" name="Rectangle 30">
            <a:extLst>
              <a:ext uri="{FF2B5EF4-FFF2-40B4-BE49-F238E27FC236}">
                <a16:creationId xmlns:a16="http://schemas.microsoft.com/office/drawing/2014/main" id="{3B38894D-FB68-B24E-9D5F-2AD8A3884AEB}"/>
              </a:ext>
            </a:extLst>
          </p:cNvPr>
          <p:cNvSpPr/>
          <p:nvPr/>
        </p:nvSpPr>
        <p:spPr>
          <a:xfrm>
            <a:off x="1" y="5233752"/>
            <a:ext cx="9143999" cy="908613"/>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Non-matching</a:t>
            </a:r>
            <a:r>
              <a:rPr kumimoji="0" lang="en-GB"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reads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Do not have potential matching locations and can skip alignment</a:t>
            </a:r>
          </a:p>
        </p:txBody>
      </p:sp>
      <p:pic>
        <p:nvPicPr>
          <p:cNvPr id="23" name="Graphic 22" descr="Filter">
            <a:extLst>
              <a:ext uri="{FF2B5EF4-FFF2-40B4-BE49-F238E27FC236}">
                <a16:creationId xmlns:a16="http://schemas.microsoft.com/office/drawing/2014/main" id="{E016CCEE-DD32-534E-B29D-D486E595FD0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89560" y="1084746"/>
            <a:ext cx="914400" cy="914400"/>
          </a:xfrm>
          <a:prstGeom prst="rect">
            <a:avLst/>
          </a:prstGeom>
        </p:spPr>
      </p:pic>
      <p:sp>
        <p:nvSpPr>
          <p:cNvPr id="27" name="TextBox 26">
            <a:extLst>
              <a:ext uri="{FF2B5EF4-FFF2-40B4-BE49-F238E27FC236}">
                <a16:creationId xmlns:a16="http://schemas.microsoft.com/office/drawing/2014/main" id="{701FA4EA-1EC5-684B-ACB6-6B618B3ACE16}"/>
              </a:ext>
            </a:extLst>
          </p:cNvPr>
          <p:cNvSpPr txBox="1"/>
          <p:nvPr/>
        </p:nvSpPr>
        <p:spPr>
          <a:xfrm>
            <a:off x="1103960" y="1191465"/>
            <a:ext cx="557819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Filter</a:t>
            </a:r>
            <a:r>
              <a:rPr kumimoji="0" lang="en-CH"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 reads that do </a:t>
            </a: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not</a:t>
            </a:r>
            <a:r>
              <a:rPr kumimoji="0" lang="en-CH"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 require alignment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i</a:t>
            </a: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nside the storage system</a:t>
            </a:r>
          </a:p>
        </p:txBody>
      </p:sp>
      <p:sp>
        <p:nvSpPr>
          <p:cNvPr id="46" name="Rectangle 45">
            <a:extLst>
              <a:ext uri="{FF2B5EF4-FFF2-40B4-BE49-F238E27FC236}">
                <a16:creationId xmlns:a16="http://schemas.microsoft.com/office/drawing/2014/main" id="{16252BD6-E81D-774E-B217-0E78268A2455}"/>
              </a:ext>
            </a:extLst>
          </p:cNvPr>
          <p:cNvSpPr/>
          <p:nvPr/>
        </p:nvSpPr>
        <p:spPr>
          <a:xfrm>
            <a:off x="393539" y="2335943"/>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47" name="Rectangle 46">
            <a:extLst>
              <a:ext uri="{FF2B5EF4-FFF2-40B4-BE49-F238E27FC236}">
                <a16:creationId xmlns:a16="http://schemas.microsoft.com/office/drawing/2014/main" id="{AD5DD12A-65AD-D047-ADD7-F69A1A2A4E95}"/>
              </a:ext>
            </a:extLst>
          </p:cNvPr>
          <p:cNvSpPr/>
          <p:nvPr/>
        </p:nvSpPr>
        <p:spPr>
          <a:xfrm>
            <a:off x="393539" y="2785215"/>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48" name="Rectangle 47">
            <a:extLst>
              <a:ext uri="{FF2B5EF4-FFF2-40B4-BE49-F238E27FC236}">
                <a16:creationId xmlns:a16="http://schemas.microsoft.com/office/drawing/2014/main" id="{BE1A92AC-0255-0449-A490-549F83E19104}"/>
              </a:ext>
            </a:extLst>
          </p:cNvPr>
          <p:cNvSpPr/>
          <p:nvPr/>
        </p:nvSpPr>
        <p:spPr>
          <a:xfrm>
            <a:off x="393539" y="3234487"/>
            <a:ext cx="1504707"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TTTTTT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7030A0"/>
                </a:solidFill>
                <a:effectLst/>
                <a:uLnTx/>
                <a:uFillTx/>
                <a:latin typeface="Corbel" panose="020B0503020204020204" pitchFamily="34" charset="0"/>
                <a:ea typeface="+mn-ea"/>
                <a:cs typeface="+mn-cs"/>
              </a:rPr>
              <a:t>AAA</a:t>
            </a:r>
          </a:p>
        </p:txBody>
      </p:sp>
      <p:sp>
        <p:nvSpPr>
          <p:cNvPr id="49" name="Rectangle 48">
            <a:extLst>
              <a:ext uri="{FF2B5EF4-FFF2-40B4-BE49-F238E27FC236}">
                <a16:creationId xmlns:a16="http://schemas.microsoft.com/office/drawing/2014/main" id="{202C3FD7-F724-4C45-AF22-D1FE70F45D07}"/>
              </a:ext>
            </a:extLst>
          </p:cNvPr>
          <p:cNvSpPr/>
          <p:nvPr/>
        </p:nvSpPr>
        <p:spPr>
          <a:xfrm>
            <a:off x="735911" y="3475414"/>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50" name="Rectangle 49">
            <a:extLst>
              <a:ext uri="{FF2B5EF4-FFF2-40B4-BE49-F238E27FC236}">
                <a16:creationId xmlns:a16="http://schemas.microsoft.com/office/drawing/2014/main" id="{66028373-6D13-FE46-822D-6665058A07F2}"/>
              </a:ext>
            </a:extLst>
          </p:cNvPr>
          <p:cNvSpPr/>
          <p:nvPr/>
        </p:nvSpPr>
        <p:spPr>
          <a:xfrm>
            <a:off x="688693" y="2518619"/>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51" name="Rectangle 50">
            <a:extLst>
              <a:ext uri="{FF2B5EF4-FFF2-40B4-BE49-F238E27FC236}">
                <a16:creationId xmlns:a16="http://schemas.microsoft.com/office/drawing/2014/main" id="{54D4533A-F368-B14F-9D17-73B2AC9B61F4}"/>
              </a:ext>
            </a:extLst>
          </p:cNvPr>
          <p:cNvSpPr/>
          <p:nvPr/>
        </p:nvSpPr>
        <p:spPr>
          <a:xfrm>
            <a:off x="688693" y="2993932"/>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2" name="Rectangle 51">
            <a:extLst>
              <a:ext uri="{FF2B5EF4-FFF2-40B4-BE49-F238E27FC236}">
                <a16:creationId xmlns:a16="http://schemas.microsoft.com/office/drawing/2014/main" id="{5EF3DA5A-84E5-FA47-A104-F468BD1F32B1}"/>
              </a:ext>
            </a:extLst>
          </p:cNvPr>
          <p:cNvSpPr/>
          <p:nvPr/>
        </p:nvSpPr>
        <p:spPr>
          <a:xfrm>
            <a:off x="720477" y="3238345"/>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CCCC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3" name="Rectangle 52">
            <a:extLst>
              <a:ext uri="{FF2B5EF4-FFF2-40B4-BE49-F238E27FC236}">
                <a16:creationId xmlns:a16="http://schemas.microsoft.com/office/drawing/2014/main" id="{7671E869-4C18-1F4D-BDCE-18FC3B9FE175}"/>
              </a:ext>
            </a:extLst>
          </p:cNvPr>
          <p:cNvSpPr/>
          <p:nvPr/>
        </p:nvSpPr>
        <p:spPr>
          <a:xfrm>
            <a:off x="688041" y="2755783"/>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4" name="Rectangle 53">
            <a:extLst>
              <a:ext uri="{FF2B5EF4-FFF2-40B4-BE49-F238E27FC236}">
                <a16:creationId xmlns:a16="http://schemas.microsoft.com/office/drawing/2014/main" id="{6C5B6CF7-93A9-FB4A-AD54-41CEAA4655B2}"/>
              </a:ext>
            </a:extLst>
          </p:cNvPr>
          <p:cNvSpPr/>
          <p:nvPr/>
        </p:nvSpPr>
        <p:spPr>
          <a:xfrm>
            <a:off x="756210" y="2351701"/>
            <a:ext cx="1514651" cy="208345"/>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bIns="468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GT</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70AD47"/>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57" name="TextBox 56">
            <a:extLst>
              <a:ext uri="{FF2B5EF4-FFF2-40B4-BE49-F238E27FC236}">
                <a16:creationId xmlns:a16="http://schemas.microsoft.com/office/drawing/2014/main" id="{E1DE9BA9-8DA1-F24B-BE80-49C0F1FBB77F}"/>
              </a:ext>
            </a:extLst>
          </p:cNvPr>
          <p:cNvSpPr txBox="1"/>
          <p:nvPr/>
        </p:nvSpPr>
        <p:spPr>
          <a:xfrm>
            <a:off x="401293" y="3750196"/>
            <a:ext cx="208130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Filtered Reads</a:t>
            </a:r>
            <a:endParaRPr kumimoji="0" lang="en-CH"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endParaRPr>
          </a:p>
        </p:txBody>
      </p:sp>
      <p:sp>
        <p:nvSpPr>
          <p:cNvPr id="21" name="Rounded Rectangle 20">
            <a:extLst>
              <a:ext uri="{FF2B5EF4-FFF2-40B4-BE49-F238E27FC236}">
                <a16:creationId xmlns:a16="http://schemas.microsoft.com/office/drawing/2014/main" id="{50576CD0-C7EF-B54A-95C4-329CB6109292}"/>
              </a:ext>
            </a:extLst>
          </p:cNvPr>
          <p:cNvSpPr/>
          <p:nvPr/>
        </p:nvSpPr>
        <p:spPr>
          <a:xfrm>
            <a:off x="6724358" y="2291781"/>
            <a:ext cx="2048907" cy="1458415"/>
          </a:xfrm>
          <a:prstGeom prst="roundRect">
            <a:avLst>
              <a:gd name="adj" fmla="val 7116"/>
            </a:avLst>
          </a:prstGeom>
          <a:solidFill>
            <a:srgbClr val="F2E7FF"/>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Computation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Unit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srgbClr val="A5A5A5">
                    <a:lumMod val="75000"/>
                  </a:srgbClr>
                </a:solidFill>
                <a:effectLst/>
                <a:uLnTx/>
                <a:uFillTx/>
                <a:latin typeface="Corbel" panose="020B0503020204020204" pitchFamily="34" charset="0"/>
                <a:ea typeface="+mn-ea"/>
                <a:cs typeface="+mn-cs"/>
              </a:rPr>
              <a:t>(CPU or Accelerator)</a:t>
            </a:r>
          </a:p>
        </p:txBody>
      </p:sp>
      <p:sp>
        <p:nvSpPr>
          <p:cNvPr id="22" name="Rounded Rectangle 21">
            <a:extLst>
              <a:ext uri="{FF2B5EF4-FFF2-40B4-BE49-F238E27FC236}">
                <a16:creationId xmlns:a16="http://schemas.microsoft.com/office/drawing/2014/main" id="{53DD1F9D-0083-5945-BB36-749D9762E256}"/>
              </a:ext>
            </a:extLst>
          </p:cNvPr>
          <p:cNvSpPr/>
          <p:nvPr/>
        </p:nvSpPr>
        <p:spPr>
          <a:xfrm>
            <a:off x="5842000" y="2291782"/>
            <a:ext cx="840153" cy="1458415"/>
          </a:xfrm>
          <a:prstGeom prst="roundRect">
            <a:avLst>
              <a:gd name="adj" fmla="val 7116"/>
            </a:avLst>
          </a:prstGeom>
          <a:solidFill>
            <a:schemeClr val="accent2">
              <a:lumMod val="20000"/>
              <a:lumOff val="8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Cache</a:t>
            </a:r>
            <a:endParaRPr kumimoji="0" lang="en-CH" sz="1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p:txBody>
      </p:sp>
      <p:sp>
        <p:nvSpPr>
          <p:cNvPr id="24" name="Rounded Rectangle 23">
            <a:extLst>
              <a:ext uri="{FF2B5EF4-FFF2-40B4-BE49-F238E27FC236}">
                <a16:creationId xmlns:a16="http://schemas.microsoft.com/office/drawing/2014/main" id="{7E84C462-985F-2640-8B0F-31B31457E0D7}"/>
              </a:ext>
            </a:extLst>
          </p:cNvPr>
          <p:cNvSpPr/>
          <p:nvPr/>
        </p:nvSpPr>
        <p:spPr>
          <a:xfrm>
            <a:off x="3898900" y="2291782"/>
            <a:ext cx="1345754" cy="1458415"/>
          </a:xfrm>
          <a:prstGeom prst="roundRect">
            <a:avLst>
              <a:gd name="adj" fmla="val 7116"/>
            </a:avLst>
          </a:prstGeom>
          <a:solidFill>
            <a:schemeClr val="accent6">
              <a:lumMod val="20000"/>
              <a:lumOff val="8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Main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Memory</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25" name="Rectangle 24">
            <a:extLst>
              <a:ext uri="{FF2B5EF4-FFF2-40B4-BE49-F238E27FC236}">
                <a16:creationId xmlns:a16="http://schemas.microsoft.com/office/drawing/2014/main" id="{BF5D7342-430B-5542-A930-5DC036F06B4B}"/>
              </a:ext>
            </a:extLst>
          </p:cNvPr>
          <p:cNvSpPr/>
          <p:nvPr/>
        </p:nvSpPr>
        <p:spPr>
          <a:xfrm>
            <a:off x="-223" y="4267200"/>
            <a:ext cx="9143999" cy="908613"/>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Exactly-matching</a:t>
            </a:r>
            <a:r>
              <a:rPr kumimoji="0" lang="en-GB" sz="2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 reads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Do not need expensive approximate string matching during alignment</a:t>
            </a:r>
          </a:p>
        </p:txBody>
      </p:sp>
    </p:spTree>
    <p:custDataLst>
      <p:tags r:id="rId1"/>
    </p:custDataLst>
    <p:extLst>
      <p:ext uri="{BB962C8B-B14F-4D97-AF65-F5344CB8AC3E}">
        <p14:creationId xmlns:p14="http://schemas.microsoft.com/office/powerpoint/2010/main" val="656845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4"/>
                                        </p:tgtEl>
                                        <p:attrNameLst>
                                          <p:attrName>style.visibility</p:attrName>
                                        </p:attrNameLst>
                                      </p:cBhvr>
                                      <p:to>
                                        <p:strVal val="visible"/>
                                      </p:to>
                                    </p:set>
                                  </p:childTnLst>
                                </p:cTn>
                              </p:par>
                              <p:par>
                                <p:cTn id="17" presetID="1" presetClass="entr" presetSubtype="0" fill="hold" grpId="1" nodeType="withEffect">
                                  <p:stCondLst>
                                    <p:cond delay="0"/>
                                  </p:stCondLst>
                                  <p:childTnLst>
                                    <p:set>
                                      <p:cBhvr>
                                        <p:cTn id="18" dur="1" fill="hold">
                                          <p:stCondLst>
                                            <p:cond delay="0"/>
                                          </p:stCondLst>
                                        </p:cTn>
                                        <p:tgtEl>
                                          <p:spTgt spid="46"/>
                                        </p:tgtEl>
                                        <p:attrNameLst>
                                          <p:attrName>style.visibility</p:attrName>
                                        </p:attrNameLst>
                                      </p:cBhvr>
                                      <p:to>
                                        <p:strVal val="visible"/>
                                      </p:to>
                                    </p:set>
                                  </p:childTnLst>
                                </p:cTn>
                              </p:par>
                              <p:par>
                                <p:cTn id="19" presetID="1" presetClass="entr" presetSubtype="0" fill="hold" grpId="1" nodeType="withEffect">
                                  <p:stCondLst>
                                    <p:cond delay="0"/>
                                  </p:stCondLst>
                                  <p:childTnLst>
                                    <p:set>
                                      <p:cBhvr>
                                        <p:cTn id="20" dur="1" fill="hold">
                                          <p:stCondLst>
                                            <p:cond delay="0"/>
                                          </p:stCondLst>
                                        </p:cTn>
                                        <p:tgtEl>
                                          <p:spTgt spid="47"/>
                                        </p:tgtEl>
                                        <p:attrNameLst>
                                          <p:attrName>style.visibility</p:attrName>
                                        </p:attrNameLst>
                                      </p:cBhvr>
                                      <p:to>
                                        <p:strVal val="visible"/>
                                      </p:to>
                                    </p:set>
                                  </p:childTnLst>
                                </p:cTn>
                              </p:par>
                              <p:par>
                                <p:cTn id="21" presetID="1" presetClass="entr" presetSubtype="0" fill="hold" grpId="1" nodeType="withEffect">
                                  <p:stCondLst>
                                    <p:cond delay="0"/>
                                  </p:stCondLst>
                                  <p:childTnLst>
                                    <p:set>
                                      <p:cBhvr>
                                        <p:cTn id="22" dur="1" fill="hold">
                                          <p:stCondLst>
                                            <p:cond delay="0"/>
                                          </p:stCondLst>
                                        </p:cTn>
                                        <p:tgtEl>
                                          <p:spTgt spid="4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9" presetClass="emph" presetSubtype="0" grpId="1" nodeType="clickEffect">
                                  <p:stCondLst>
                                    <p:cond delay="0"/>
                                  </p:stCondLst>
                                  <p:childTnLst>
                                    <p:set>
                                      <p:cBhvr>
                                        <p:cTn id="26" dur="indefinite"/>
                                        <p:tgtEl>
                                          <p:spTgt spid="54"/>
                                        </p:tgtEl>
                                        <p:attrNameLst>
                                          <p:attrName>style.opacity</p:attrName>
                                        </p:attrNameLst>
                                      </p:cBhvr>
                                      <p:to>
                                        <p:strVal val="0.5"/>
                                      </p:to>
                                    </p:set>
                                    <p:animEffect filter="image" prLst="opacity: 0.5">
                                      <p:cBhvr rctx="IE">
                                        <p:cTn id="27" dur="indefinite"/>
                                        <p:tgtEl>
                                          <p:spTgt spid="54"/>
                                        </p:tgtEl>
                                      </p:cBhvr>
                                    </p:animEffect>
                                  </p:childTnLst>
                                </p:cTn>
                              </p:par>
                              <p:par>
                                <p:cTn id="28" presetID="9" presetClass="emph" presetSubtype="0" grpId="1" nodeType="withEffect">
                                  <p:stCondLst>
                                    <p:cond delay="0"/>
                                  </p:stCondLst>
                                  <p:childTnLst>
                                    <p:set>
                                      <p:cBhvr>
                                        <p:cTn id="29" dur="indefinite"/>
                                        <p:tgtEl>
                                          <p:spTgt spid="50"/>
                                        </p:tgtEl>
                                        <p:attrNameLst>
                                          <p:attrName>style.opacity</p:attrName>
                                        </p:attrNameLst>
                                      </p:cBhvr>
                                      <p:to>
                                        <p:strVal val="0.5"/>
                                      </p:to>
                                    </p:set>
                                    <p:animEffect filter="image" prLst="opacity: 0.5">
                                      <p:cBhvr rctx="IE">
                                        <p:cTn id="30" dur="indefinite"/>
                                        <p:tgtEl>
                                          <p:spTgt spid="50"/>
                                        </p:tgtEl>
                                      </p:cBhvr>
                                    </p:animEffect>
                                  </p:childTnLst>
                                </p:cTn>
                              </p:par>
                              <p:par>
                                <p:cTn id="31" presetID="9" presetClass="emph" presetSubtype="0" grpId="1" nodeType="withEffect">
                                  <p:stCondLst>
                                    <p:cond delay="0"/>
                                  </p:stCondLst>
                                  <p:childTnLst>
                                    <p:set>
                                      <p:cBhvr>
                                        <p:cTn id="32" dur="indefinite"/>
                                        <p:tgtEl>
                                          <p:spTgt spid="53"/>
                                        </p:tgtEl>
                                        <p:attrNameLst>
                                          <p:attrName>style.opacity</p:attrName>
                                        </p:attrNameLst>
                                      </p:cBhvr>
                                      <p:to>
                                        <p:strVal val="0.5"/>
                                      </p:to>
                                    </p:set>
                                    <p:animEffect filter="image" prLst="opacity: 0.5">
                                      <p:cBhvr rctx="IE">
                                        <p:cTn id="33" dur="indefinite"/>
                                        <p:tgtEl>
                                          <p:spTgt spid="53"/>
                                        </p:tgtEl>
                                      </p:cBhvr>
                                    </p:animEffect>
                                  </p:childTnLst>
                                </p:cTn>
                              </p:par>
                              <p:par>
                                <p:cTn id="34" presetID="9" presetClass="emph" presetSubtype="0" grpId="1" nodeType="withEffect">
                                  <p:stCondLst>
                                    <p:cond delay="0"/>
                                  </p:stCondLst>
                                  <p:childTnLst>
                                    <p:set>
                                      <p:cBhvr>
                                        <p:cTn id="35" dur="indefinite"/>
                                        <p:tgtEl>
                                          <p:spTgt spid="51"/>
                                        </p:tgtEl>
                                        <p:attrNameLst>
                                          <p:attrName>style.opacity</p:attrName>
                                        </p:attrNameLst>
                                      </p:cBhvr>
                                      <p:to>
                                        <p:strVal val="0.5"/>
                                      </p:to>
                                    </p:set>
                                    <p:animEffect filter="image" prLst="opacity: 0.5">
                                      <p:cBhvr rctx="IE">
                                        <p:cTn id="36" dur="indefinite"/>
                                        <p:tgtEl>
                                          <p:spTgt spid="51"/>
                                        </p:tgtEl>
                                      </p:cBhvr>
                                    </p:animEffect>
                                  </p:childTnLst>
                                </p:cTn>
                              </p:par>
                              <p:par>
                                <p:cTn id="37" presetID="9" presetClass="emph" presetSubtype="0" grpId="1" nodeType="withEffect">
                                  <p:stCondLst>
                                    <p:cond delay="0"/>
                                  </p:stCondLst>
                                  <p:childTnLst>
                                    <p:set>
                                      <p:cBhvr>
                                        <p:cTn id="38" dur="indefinite"/>
                                        <p:tgtEl>
                                          <p:spTgt spid="52"/>
                                        </p:tgtEl>
                                        <p:attrNameLst>
                                          <p:attrName>style.opacity</p:attrName>
                                        </p:attrNameLst>
                                      </p:cBhvr>
                                      <p:to>
                                        <p:strVal val="0.5"/>
                                      </p:to>
                                    </p:set>
                                    <p:animEffect filter="image" prLst="opacity: 0.5">
                                      <p:cBhvr rctx="IE">
                                        <p:cTn id="39" dur="indefinite"/>
                                        <p:tgtEl>
                                          <p:spTgt spid="52"/>
                                        </p:tgtEl>
                                      </p:cBhvr>
                                    </p:animEffect>
                                  </p:childTnLst>
                                </p:cTn>
                              </p:par>
                              <p:par>
                                <p:cTn id="40" presetID="9" presetClass="emph" presetSubtype="0" grpId="1" nodeType="withEffect">
                                  <p:stCondLst>
                                    <p:cond delay="0"/>
                                  </p:stCondLst>
                                  <p:childTnLst>
                                    <p:set>
                                      <p:cBhvr>
                                        <p:cTn id="41" dur="indefinite"/>
                                        <p:tgtEl>
                                          <p:spTgt spid="49"/>
                                        </p:tgtEl>
                                        <p:attrNameLst>
                                          <p:attrName>style.opacity</p:attrName>
                                        </p:attrNameLst>
                                      </p:cBhvr>
                                      <p:to>
                                        <p:strVal val="0.5"/>
                                      </p:to>
                                    </p:set>
                                    <p:animEffect filter="image" prLst="opacity: 0.5">
                                      <p:cBhvr rctx="IE">
                                        <p:cTn id="42" dur="indefinite"/>
                                        <p:tgtEl>
                                          <p:spTgt spid="49"/>
                                        </p:tgtEl>
                                      </p:cBhvr>
                                    </p:animEffect>
                                  </p:childTnLst>
                                </p:cTn>
                              </p:par>
                              <p:par>
                                <p:cTn id="43" presetID="1" presetClass="entr" presetSubtype="0" fill="hold" grpId="0" nodeType="withEffect">
                                  <p:stCondLst>
                                    <p:cond delay="0"/>
                                  </p:stCondLst>
                                  <p:childTnLst>
                                    <p:set>
                                      <p:cBhvr>
                                        <p:cTn id="44" dur="1" fill="hold">
                                          <p:stCondLst>
                                            <p:cond delay="0"/>
                                          </p:stCondLst>
                                        </p:cTn>
                                        <p:tgtEl>
                                          <p:spTgt spid="57"/>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0" presetClass="path" presetSubtype="0" accel="50000" decel="50000" fill="hold" grpId="0" nodeType="clickEffect">
                                  <p:stCondLst>
                                    <p:cond delay="0"/>
                                  </p:stCondLst>
                                  <p:childTnLst>
                                    <p:animMotion origin="layout" path="M 2.77778E-6 2.96296E-6 L 0.69861 0.20046 " pathEditMode="relative" rAng="0" ptsTypes="AA">
                                      <p:cBhvr>
                                        <p:cTn id="48" dur="250" fill="hold"/>
                                        <p:tgtEl>
                                          <p:spTgt spid="46"/>
                                        </p:tgtEl>
                                        <p:attrNameLst>
                                          <p:attrName>ppt_x</p:attrName>
                                          <p:attrName>ppt_y</p:attrName>
                                        </p:attrNameLst>
                                      </p:cBhvr>
                                      <p:rCtr x="34931" y="10023"/>
                                    </p:animMotion>
                                  </p:childTnLst>
                                </p:cTn>
                              </p:par>
                            </p:childTnLst>
                          </p:cTn>
                        </p:par>
                        <p:par>
                          <p:cTn id="49" fill="hold">
                            <p:stCondLst>
                              <p:cond delay="250"/>
                            </p:stCondLst>
                            <p:childTnLst>
                              <p:par>
                                <p:cTn id="50" presetID="0" presetClass="path" presetSubtype="0" accel="50000" decel="50000" fill="hold" grpId="0" nodeType="afterEffect">
                                  <p:stCondLst>
                                    <p:cond delay="0"/>
                                  </p:stCondLst>
                                  <p:childTnLst>
                                    <p:animMotion origin="layout" path="M 2.77778E-6 3.7037E-6 L 0.70087 0.14213 " pathEditMode="relative" rAng="0" ptsTypes="AA">
                                      <p:cBhvr>
                                        <p:cTn id="51" dur="250" fill="hold"/>
                                        <p:tgtEl>
                                          <p:spTgt spid="47"/>
                                        </p:tgtEl>
                                        <p:attrNameLst>
                                          <p:attrName>ppt_x</p:attrName>
                                          <p:attrName>ppt_y</p:attrName>
                                        </p:attrNameLst>
                                      </p:cBhvr>
                                      <p:rCtr x="35035" y="7106"/>
                                    </p:animMotion>
                                  </p:childTnLst>
                                </p:cTn>
                              </p:par>
                            </p:childTnLst>
                          </p:cTn>
                        </p:par>
                        <p:par>
                          <p:cTn id="52" fill="hold">
                            <p:stCondLst>
                              <p:cond delay="500"/>
                            </p:stCondLst>
                            <p:childTnLst>
                              <p:par>
                                <p:cTn id="53" presetID="0" presetClass="path" presetSubtype="0" accel="50000" decel="50000" fill="hold" grpId="0" nodeType="afterEffect">
                                  <p:stCondLst>
                                    <p:cond delay="0"/>
                                  </p:stCondLst>
                                  <p:childTnLst>
                                    <p:animMotion origin="layout" path="M 2.77778E-6 4.44444E-6 L 0.71163 0.08657 " pathEditMode="relative" rAng="0" ptsTypes="AA">
                                      <p:cBhvr>
                                        <p:cTn id="54" dur="250" fill="hold"/>
                                        <p:tgtEl>
                                          <p:spTgt spid="48"/>
                                        </p:tgtEl>
                                        <p:attrNameLst>
                                          <p:attrName>ppt_x</p:attrName>
                                          <p:attrName>ppt_y</p:attrName>
                                        </p:attrNameLst>
                                      </p:cBhvr>
                                      <p:rCtr x="35573" y="4329"/>
                                    </p:animMotion>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5"/>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P spid="46" grpId="0" animBg="1"/>
      <p:bldP spid="46" grpId="1" animBg="1"/>
      <p:bldP spid="47" grpId="0" animBg="1"/>
      <p:bldP spid="47" grpId="1" animBg="1"/>
      <p:bldP spid="48" grpId="0" animBg="1"/>
      <p:bldP spid="48" grpId="1" animBg="1"/>
      <p:bldP spid="49" grpId="0" animBg="1"/>
      <p:bldP spid="49" grpId="1" animBg="1"/>
      <p:bldP spid="50" grpId="0" animBg="1"/>
      <p:bldP spid="50" grpId="1" animBg="1"/>
      <p:bldP spid="51" grpId="0" animBg="1"/>
      <p:bldP spid="51" grpId="1" animBg="1"/>
      <p:bldP spid="52" grpId="0" animBg="1"/>
      <p:bldP spid="52" grpId="1" animBg="1"/>
      <p:bldP spid="53" grpId="0" animBg="1"/>
      <p:bldP spid="53" grpId="1" animBg="1"/>
      <p:bldP spid="54" grpId="0" animBg="1"/>
      <p:bldP spid="54" grpId="1" animBg="1"/>
      <p:bldP spid="57" grpId="0"/>
      <p:bldP spid="25" grpId="0" animBg="1"/>
    </p:bldLst>
  </p:timing>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829D2-A40B-314C-A479-C95DDD1C2E10}"/>
              </a:ext>
            </a:extLst>
          </p:cNvPr>
          <p:cNvSpPr>
            <a:spLocks noGrp="1"/>
          </p:cNvSpPr>
          <p:nvPr>
            <p:ph type="title"/>
          </p:nvPr>
        </p:nvSpPr>
        <p:spPr/>
        <p:txBody>
          <a:bodyPr/>
          <a:lstStyle/>
          <a:p>
            <a:r>
              <a:rPr lang="en-CH" dirty="0"/>
              <a:t>GenStore</a:t>
            </a:r>
          </a:p>
        </p:txBody>
      </p:sp>
      <p:sp>
        <p:nvSpPr>
          <p:cNvPr id="16" name="Rectangle 15">
            <a:extLst>
              <a:ext uri="{FF2B5EF4-FFF2-40B4-BE49-F238E27FC236}">
                <a16:creationId xmlns:a16="http://schemas.microsoft.com/office/drawing/2014/main" id="{4370B287-BAD8-4542-8D2C-4A8E6592DB15}"/>
              </a:ext>
            </a:extLst>
          </p:cNvPr>
          <p:cNvSpPr/>
          <p:nvPr/>
        </p:nvSpPr>
        <p:spPr>
          <a:xfrm>
            <a:off x="-1" y="3816725"/>
            <a:ext cx="9144000" cy="748728"/>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Computation overhead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 </a:t>
            </a:r>
          </a:p>
        </p:txBody>
      </p:sp>
      <p:sp>
        <p:nvSpPr>
          <p:cNvPr id="17" name="Rectangle 16">
            <a:extLst>
              <a:ext uri="{FF2B5EF4-FFF2-40B4-BE49-F238E27FC236}">
                <a16:creationId xmlns:a16="http://schemas.microsoft.com/office/drawing/2014/main" id="{EBD1BA12-CAEE-1444-9A7D-EFF6CA2E8F96}"/>
              </a:ext>
            </a:extLst>
          </p:cNvPr>
          <p:cNvSpPr/>
          <p:nvPr/>
        </p:nvSpPr>
        <p:spPr>
          <a:xfrm>
            <a:off x="-1" y="4673964"/>
            <a:ext cx="9144000" cy="748727"/>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Data </a:t>
            </a:r>
            <a:r>
              <a:rPr kumimoji="0" lang="en-GB"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movement overhead </a:t>
            </a:r>
            <a:r>
              <a:rPr kumimoji="0" lang="en-CH" sz="2800" b="1" i="0" u="none" strike="noStrike" kern="1200" cap="none" spc="0" normalizeH="0" baseline="0" noProof="0" dirty="0">
                <a:ln>
                  <a:noFill/>
                </a:ln>
                <a:solidFill>
                  <a:srgbClr val="629B3C"/>
                </a:solidFill>
                <a:effectLst/>
                <a:uLnTx/>
                <a:uFillTx/>
                <a:latin typeface="Corbel" panose="020B0503020204020204" pitchFamily="34" charset="0"/>
                <a:ea typeface="+mn-ea"/>
                <a:cs typeface="+mn-cs"/>
              </a:rPr>
              <a:t> </a:t>
            </a:r>
          </a:p>
        </p:txBody>
      </p:sp>
      <p:sp>
        <p:nvSpPr>
          <p:cNvPr id="27" name="Rectangle 26">
            <a:extLst>
              <a:ext uri="{FF2B5EF4-FFF2-40B4-BE49-F238E27FC236}">
                <a16:creationId xmlns:a16="http://schemas.microsoft.com/office/drawing/2014/main" id="{6D3C8E0D-B892-A54E-B98B-2BF91DABD861}"/>
              </a:ext>
            </a:extLst>
          </p:cNvPr>
          <p:cNvSpPr/>
          <p:nvPr/>
        </p:nvSpPr>
        <p:spPr>
          <a:xfrm>
            <a:off x="-1" y="5504396"/>
            <a:ext cx="9144000" cy="920785"/>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63538" marR="0" lvl="1" indent="-185738" algn="ctr" defTabSz="914400" rtl="0" eaLnBrk="1" fontAlgn="auto" latinLnBrk="0" hangingPunct="1">
              <a:lnSpc>
                <a:spcPct val="90000"/>
              </a:lnSpc>
              <a:spcBef>
                <a:spcPts val="400"/>
              </a:spcBef>
              <a:spcAft>
                <a:spcPts val="0"/>
              </a:spcAft>
              <a:buClrTx/>
              <a:buSzTx/>
              <a:buFontTx/>
              <a:buNone/>
              <a:tabLst/>
              <a:defRPr/>
            </a:pPr>
            <a:r>
              <a:rPr kumimoji="0" lang="en-US" sz="2800" b="1" i="0" u="none" strike="noStrike" kern="1200" cap="none" spc="0" normalizeH="0" baseline="0" noProof="0" dirty="0" err="1">
                <a:ln>
                  <a:noFill/>
                </a:ln>
                <a:solidFill>
                  <a:srgbClr val="7030A0"/>
                </a:solidFill>
                <a:effectLst/>
                <a:uLnTx/>
                <a:uFillTx/>
                <a:latin typeface="Corbel" panose="020B0503020204020204" pitchFamily="34" charset="0"/>
                <a:ea typeface="Segoe UI Symbol" panose="020B0502040204020203" pitchFamily="34" charset="0"/>
                <a:cs typeface="Segoe UI Historic" panose="020B0502040204020203" pitchFamily="34" charset="0"/>
              </a:rPr>
              <a:t>GenStore</a:t>
            </a:r>
            <a:r>
              <a:rPr kumimoji="0" lang="en-US" sz="2800" b="1" i="0" u="none" strike="noStrike" kern="1200" cap="none" spc="0" normalizeH="0" baseline="0" noProof="0" dirty="0">
                <a:ln>
                  <a:noFill/>
                </a:ln>
                <a:solidFill>
                  <a:srgbClr val="7030A0"/>
                </a:solidFill>
                <a:effectLst/>
                <a:uLnTx/>
                <a:uFillTx/>
                <a:latin typeface="Corbel" panose="020B0503020204020204" pitchFamily="34" charset="0"/>
                <a:ea typeface="Segoe UI Symbol" panose="020B0502040204020203" pitchFamily="34" charset="0"/>
                <a:cs typeface="Segoe UI Historic" panose="020B0502040204020203" pitchFamily="34" charset="0"/>
              </a:rPr>
              <a:t> provides significant speedup (</a:t>
            </a:r>
            <a:r>
              <a:rPr kumimoji="0" lang="en-US" sz="2000" b="1" i="0" u="none" strike="noStrike" kern="1200" cap="none" spc="0" normalizeH="0" baseline="0" noProof="0" dirty="0">
                <a:ln>
                  <a:noFill/>
                </a:ln>
                <a:solidFill>
                  <a:srgbClr val="7030A0"/>
                </a:solidFill>
                <a:effectLst/>
                <a:uLnTx/>
                <a:uFillTx/>
                <a:latin typeface="Verdana" panose="020B0604030504040204" pitchFamily="34" charset="0"/>
                <a:ea typeface="Verdana" panose="020B0604030504040204" pitchFamily="34" charset="0"/>
                <a:cs typeface="Verdana" panose="020B0604030504040204" pitchFamily="34" charset="0"/>
              </a:rPr>
              <a:t>1.4x - 33.6x</a:t>
            </a:r>
            <a:r>
              <a:rPr kumimoji="0" lang="en-US" sz="2800" b="1" i="0" u="none" strike="noStrike" kern="1200" cap="none" spc="0" normalizeH="0" baseline="0" noProof="0" dirty="0">
                <a:ln>
                  <a:noFill/>
                </a:ln>
                <a:solidFill>
                  <a:srgbClr val="7030A0"/>
                </a:solidFill>
                <a:effectLst/>
                <a:uLnTx/>
                <a:uFillTx/>
                <a:latin typeface="Corbel" panose="020B0503020204020204" pitchFamily="34" charset="0"/>
                <a:ea typeface="Segoe UI Symbol" panose="020B0502040204020203" pitchFamily="34" charset="0"/>
                <a:cs typeface="Segoe UI Historic" panose="020B0502040204020203" pitchFamily="34" charset="0"/>
              </a:rPr>
              <a:t>) and  </a:t>
            </a:r>
          </a:p>
          <a:p>
            <a:pPr marL="363538" marR="0" lvl="1" indent="-185738" algn="ctr" defTabSz="914400" rtl="0" eaLnBrk="1" fontAlgn="auto" latinLnBrk="0" hangingPunct="1">
              <a:lnSpc>
                <a:spcPct val="90000"/>
              </a:lnSpc>
              <a:spcBef>
                <a:spcPts val="400"/>
              </a:spcBef>
              <a:spcAft>
                <a:spcPts val="0"/>
              </a:spcAft>
              <a:buClrTx/>
              <a:buSzTx/>
              <a:buFontTx/>
              <a:buNone/>
              <a:tabLst/>
              <a:defRPr/>
            </a:pPr>
            <a:r>
              <a:rPr kumimoji="0" lang="en-US" sz="2800" b="1" i="0" u="none" strike="noStrike" kern="1200" cap="none" spc="0" normalizeH="0" baseline="0" noProof="0" dirty="0">
                <a:ln>
                  <a:noFill/>
                </a:ln>
                <a:solidFill>
                  <a:srgbClr val="7030A0"/>
                </a:solidFill>
                <a:effectLst/>
                <a:uLnTx/>
                <a:uFillTx/>
                <a:latin typeface="Corbel" panose="020B0503020204020204" pitchFamily="34" charset="0"/>
                <a:ea typeface="Segoe UI Symbol" panose="020B0502040204020203" pitchFamily="34" charset="0"/>
                <a:cs typeface="Segoe UI Historic" panose="020B0502040204020203" pitchFamily="34" charset="0"/>
              </a:rPr>
              <a:t>energy reduction </a:t>
            </a:r>
            <a:r>
              <a:rPr kumimoji="0" lang="en-US" sz="2000" b="1" i="0" u="none" strike="noStrike" kern="1200" cap="none" spc="0" normalizeH="0" baseline="0" noProof="0" dirty="0">
                <a:ln>
                  <a:noFill/>
                </a:ln>
                <a:solidFill>
                  <a:srgbClr val="7030A0"/>
                </a:solidFill>
                <a:effectLst/>
                <a:uLnTx/>
                <a:uFillTx/>
                <a:latin typeface="Verdana" panose="020B0604030504040204" pitchFamily="34" charset="0"/>
                <a:ea typeface="Verdana" panose="020B0604030504040204" pitchFamily="34" charset="0"/>
                <a:cs typeface="Verdana" panose="020B0604030504040204" pitchFamily="34" charset="0"/>
              </a:rPr>
              <a:t>(3.9x – 29.2x) </a:t>
            </a:r>
            <a:r>
              <a:rPr kumimoji="0" lang="en-US" sz="2800" b="1" i="0" u="none" strike="noStrike" kern="1200" cap="none" spc="0" normalizeH="0" baseline="0" noProof="0" dirty="0">
                <a:ln>
                  <a:noFill/>
                </a:ln>
                <a:solidFill>
                  <a:srgbClr val="7030A0"/>
                </a:solidFill>
                <a:effectLst/>
                <a:uLnTx/>
                <a:uFillTx/>
                <a:latin typeface="Corbel" panose="020B0503020204020204" pitchFamily="34" charset="0"/>
                <a:ea typeface="Segoe UI Symbol" panose="020B0502040204020203" pitchFamily="34" charset="0"/>
                <a:cs typeface="Segoe UI Historic" panose="020B0502040204020203" pitchFamily="34" charset="0"/>
              </a:rPr>
              <a:t>at low cost</a:t>
            </a:r>
          </a:p>
        </p:txBody>
      </p:sp>
      <p:pic>
        <p:nvPicPr>
          <p:cNvPr id="25" name="Graphic 24" descr="Filter">
            <a:extLst>
              <a:ext uri="{FF2B5EF4-FFF2-40B4-BE49-F238E27FC236}">
                <a16:creationId xmlns:a16="http://schemas.microsoft.com/office/drawing/2014/main" id="{8B25414C-F63C-6F43-896D-900C1C60313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89560" y="1084746"/>
            <a:ext cx="914400" cy="914400"/>
          </a:xfrm>
          <a:prstGeom prst="rect">
            <a:avLst/>
          </a:prstGeom>
        </p:spPr>
      </p:pic>
      <p:sp>
        <p:nvSpPr>
          <p:cNvPr id="28" name="TextBox 27">
            <a:extLst>
              <a:ext uri="{FF2B5EF4-FFF2-40B4-BE49-F238E27FC236}">
                <a16:creationId xmlns:a16="http://schemas.microsoft.com/office/drawing/2014/main" id="{85A1149C-150A-D144-A3DF-0426926EEAFF}"/>
              </a:ext>
            </a:extLst>
          </p:cNvPr>
          <p:cNvSpPr txBox="1"/>
          <p:nvPr/>
        </p:nvSpPr>
        <p:spPr>
          <a:xfrm>
            <a:off x="1103960" y="1191465"/>
            <a:ext cx="557819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Filter</a:t>
            </a:r>
            <a:r>
              <a:rPr kumimoji="0" lang="en-CH"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 reads that do </a:t>
            </a: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not</a:t>
            </a:r>
            <a:r>
              <a:rPr kumimoji="0" lang="en-CH" sz="2400" b="1" i="0" u="none" strike="noStrike" kern="1200" cap="none" spc="0" normalizeH="0" baseline="0" noProof="0" dirty="0">
                <a:ln>
                  <a:noFill/>
                </a:ln>
                <a:solidFill>
                  <a:srgbClr val="1982C3"/>
                </a:solidFill>
                <a:effectLst/>
                <a:uLnTx/>
                <a:uFillTx/>
                <a:latin typeface="Corbel" panose="020B0503020204020204" pitchFamily="34" charset="0"/>
                <a:ea typeface="+mn-ea"/>
                <a:cs typeface="+mn-cs"/>
              </a:rPr>
              <a:t> require alignment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i</a:t>
            </a:r>
            <a:r>
              <a:rPr kumimoji="0" lang="en-CH" sz="2400" b="1" i="1" u="none" strike="noStrike" kern="1200" cap="none" spc="0" normalizeH="0" baseline="0" noProof="0" dirty="0">
                <a:ln>
                  <a:noFill/>
                </a:ln>
                <a:solidFill>
                  <a:srgbClr val="1982C3"/>
                </a:solidFill>
                <a:effectLst/>
                <a:uLnTx/>
                <a:uFillTx/>
                <a:latin typeface="Corbel" panose="020B0503020204020204" pitchFamily="34" charset="0"/>
                <a:ea typeface="+mn-ea"/>
                <a:cs typeface="+mn-cs"/>
              </a:rPr>
              <a:t>nside the storage system</a:t>
            </a:r>
          </a:p>
        </p:txBody>
      </p:sp>
      <p:sp>
        <p:nvSpPr>
          <p:cNvPr id="24" name="Rounded Rectangle 23">
            <a:extLst>
              <a:ext uri="{FF2B5EF4-FFF2-40B4-BE49-F238E27FC236}">
                <a16:creationId xmlns:a16="http://schemas.microsoft.com/office/drawing/2014/main" id="{ADF88CDD-0907-5444-A601-79E5591035C3}"/>
              </a:ext>
            </a:extLst>
          </p:cNvPr>
          <p:cNvSpPr/>
          <p:nvPr/>
        </p:nvSpPr>
        <p:spPr>
          <a:xfrm>
            <a:off x="6724358" y="2291781"/>
            <a:ext cx="2048907" cy="1458415"/>
          </a:xfrm>
          <a:prstGeom prst="roundRect">
            <a:avLst>
              <a:gd name="adj" fmla="val 7116"/>
            </a:avLst>
          </a:prstGeom>
          <a:solidFill>
            <a:srgbClr val="F2E7FF"/>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Computation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Unit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srgbClr val="A5A5A5">
                    <a:lumMod val="75000"/>
                  </a:srgbClr>
                </a:solidFill>
                <a:effectLst/>
                <a:uLnTx/>
                <a:uFillTx/>
                <a:latin typeface="Corbel" panose="020B0503020204020204" pitchFamily="34" charset="0"/>
                <a:ea typeface="+mn-ea"/>
                <a:cs typeface="+mn-cs"/>
              </a:rPr>
              <a:t>(CPU or Accelerator)</a:t>
            </a:r>
          </a:p>
        </p:txBody>
      </p:sp>
      <p:sp>
        <p:nvSpPr>
          <p:cNvPr id="26" name="Rounded Rectangle 25">
            <a:extLst>
              <a:ext uri="{FF2B5EF4-FFF2-40B4-BE49-F238E27FC236}">
                <a16:creationId xmlns:a16="http://schemas.microsoft.com/office/drawing/2014/main" id="{F9B73524-4D68-1F49-A997-CA80B3318EBB}"/>
              </a:ext>
            </a:extLst>
          </p:cNvPr>
          <p:cNvSpPr/>
          <p:nvPr/>
        </p:nvSpPr>
        <p:spPr>
          <a:xfrm>
            <a:off x="5842000" y="2291782"/>
            <a:ext cx="840153" cy="1458415"/>
          </a:xfrm>
          <a:prstGeom prst="roundRect">
            <a:avLst>
              <a:gd name="adj" fmla="val 7116"/>
            </a:avLst>
          </a:prstGeom>
          <a:solidFill>
            <a:schemeClr val="accent2">
              <a:lumMod val="20000"/>
              <a:lumOff val="8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Cache</a:t>
            </a:r>
            <a:endParaRPr kumimoji="0" lang="en-CH" sz="18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endParaRPr>
          </a:p>
        </p:txBody>
      </p:sp>
      <p:sp>
        <p:nvSpPr>
          <p:cNvPr id="33" name="Rounded Rectangle 32">
            <a:extLst>
              <a:ext uri="{FF2B5EF4-FFF2-40B4-BE49-F238E27FC236}">
                <a16:creationId xmlns:a16="http://schemas.microsoft.com/office/drawing/2014/main" id="{BCDB42AB-3D54-2344-AEEE-31EFE51B1B0E}"/>
              </a:ext>
            </a:extLst>
          </p:cNvPr>
          <p:cNvSpPr/>
          <p:nvPr/>
        </p:nvSpPr>
        <p:spPr>
          <a:xfrm>
            <a:off x="3898900" y="2291782"/>
            <a:ext cx="1345754" cy="1458415"/>
          </a:xfrm>
          <a:prstGeom prst="roundRect">
            <a:avLst>
              <a:gd name="adj" fmla="val 7116"/>
            </a:avLst>
          </a:prstGeom>
          <a:solidFill>
            <a:schemeClr val="accent6">
              <a:lumMod val="20000"/>
              <a:lumOff val="8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Main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4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Memory</a:t>
            </a: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34" name="Rounded Rectangle 33">
            <a:extLst>
              <a:ext uri="{FF2B5EF4-FFF2-40B4-BE49-F238E27FC236}">
                <a16:creationId xmlns:a16="http://schemas.microsoft.com/office/drawing/2014/main" id="{B09568AC-8F7F-2B41-B1AD-ECC78E17C170}"/>
              </a:ext>
            </a:extLst>
          </p:cNvPr>
          <p:cNvSpPr/>
          <p:nvPr/>
        </p:nvSpPr>
        <p:spPr>
          <a:xfrm>
            <a:off x="322865" y="2291781"/>
            <a:ext cx="2245002" cy="1458415"/>
          </a:xfrm>
          <a:prstGeom prst="roundRect">
            <a:avLst>
              <a:gd name="adj" fmla="val 7116"/>
            </a:avLst>
          </a:prstGeom>
          <a:solidFill>
            <a:schemeClr val="accent1">
              <a:lumMod val="20000"/>
              <a:lumOff val="80000"/>
            </a:schemeClr>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1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GenStore-Enabled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1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Storage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2100" b="1" i="0" u="none" strike="noStrike" kern="1200" cap="none" spc="0" normalizeH="0" baseline="0" noProof="0" dirty="0">
                <a:ln>
                  <a:noFill/>
                </a:ln>
                <a:solidFill>
                  <a:prstClr val="black"/>
                </a:solidFill>
                <a:effectLst/>
                <a:uLnTx/>
                <a:uFillTx/>
                <a:latin typeface="Corbel" panose="020B0503020204020204" pitchFamily="34" charset="0"/>
                <a:ea typeface="+mn-ea"/>
                <a:cs typeface="+mn-cs"/>
              </a:rPr>
              <a:t>System</a:t>
            </a:r>
            <a:endParaRPr kumimoji="0" lang="en-CH" sz="21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14" name="TextBox 13">
            <a:extLst>
              <a:ext uri="{FF2B5EF4-FFF2-40B4-BE49-F238E27FC236}">
                <a16:creationId xmlns:a16="http://schemas.microsoft.com/office/drawing/2014/main" id="{D7160C5E-41BC-2B49-BA56-FA2AE0BE124C}"/>
              </a:ext>
            </a:extLst>
          </p:cNvPr>
          <p:cNvSpPr txBox="1"/>
          <p:nvPr/>
        </p:nvSpPr>
        <p:spPr>
          <a:xfrm>
            <a:off x="646760" y="3637091"/>
            <a:ext cx="1099697" cy="110799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6600" b="1" i="0" u="none" strike="noStrike" kern="1200" cap="none" spc="0" normalizeH="0" baseline="0" noProof="0" dirty="0">
                <a:ln>
                  <a:noFill/>
                </a:ln>
                <a:solidFill>
                  <a:srgbClr val="629B3C"/>
                </a:solidFill>
                <a:effectLst/>
                <a:uLnTx/>
                <a:uFillTx/>
                <a:latin typeface="arial" panose="020B0604020202020204" pitchFamily="34" charset="0"/>
                <a:ea typeface="+mn-ea"/>
                <a:cs typeface="+mn-cs"/>
              </a:rPr>
              <a:t>✓</a:t>
            </a:r>
            <a:endParaRPr kumimoji="0" lang="en-CH" sz="7200" b="0" i="0" u="none" strike="noStrike" kern="1200" cap="none" spc="0" normalizeH="0" baseline="0" noProof="0" dirty="0">
              <a:ln>
                <a:noFill/>
              </a:ln>
              <a:solidFill>
                <a:srgbClr val="629B3C"/>
              </a:solidFill>
              <a:effectLst/>
              <a:uLnTx/>
              <a:uFillTx/>
              <a:latin typeface="Calibri" panose="020F0502020204030204"/>
              <a:ea typeface="+mn-ea"/>
              <a:cs typeface="+mn-cs"/>
            </a:endParaRPr>
          </a:p>
        </p:txBody>
      </p:sp>
      <p:sp>
        <p:nvSpPr>
          <p:cNvPr id="15" name="TextBox 14">
            <a:extLst>
              <a:ext uri="{FF2B5EF4-FFF2-40B4-BE49-F238E27FC236}">
                <a16:creationId xmlns:a16="http://schemas.microsoft.com/office/drawing/2014/main" id="{5186C003-ED69-D042-A19F-C0D5BD294DB6}"/>
              </a:ext>
            </a:extLst>
          </p:cNvPr>
          <p:cNvSpPr txBox="1"/>
          <p:nvPr/>
        </p:nvSpPr>
        <p:spPr>
          <a:xfrm>
            <a:off x="646759" y="4494329"/>
            <a:ext cx="1099697" cy="110799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6600" b="1" i="0" u="none" strike="noStrike" kern="1200" cap="none" spc="0" normalizeH="0" baseline="0" noProof="0" dirty="0">
                <a:ln>
                  <a:noFill/>
                </a:ln>
                <a:solidFill>
                  <a:srgbClr val="629B3C"/>
                </a:solidFill>
                <a:effectLst/>
                <a:uLnTx/>
                <a:uFillTx/>
                <a:latin typeface="arial" panose="020B0604020202020204" pitchFamily="34" charset="0"/>
                <a:ea typeface="+mn-ea"/>
                <a:cs typeface="+mn-cs"/>
              </a:rPr>
              <a:t>✓</a:t>
            </a:r>
            <a:endParaRPr kumimoji="0" lang="en-CH" sz="7200" b="0" i="0" u="none" strike="noStrike" kern="1200" cap="none" spc="0" normalizeH="0" baseline="0" noProof="0" dirty="0">
              <a:ln>
                <a:noFill/>
              </a:ln>
              <a:solidFill>
                <a:srgbClr val="629B3C"/>
              </a:solidFill>
              <a:effectLst/>
              <a:uLnTx/>
              <a:uFillTx/>
              <a:latin typeface="Calibri" panose="020F0502020204030204"/>
              <a:ea typeface="+mn-ea"/>
              <a:cs typeface="+mn-cs"/>
            </a:endParaRPr>
          </a:p>
        </p:txBody>
      </p:sp>
    </p:spTree>
    <p:custDataLst>
      <p:tags r:id="rId1"/>
    </p:custDataLst>
    <p:extLst>
      <p:ext uri="{BB962C8B-B14F-4D97-AF65-F5344CB8AC3E}">
        <p14:creationId xmlns:p14="http://schemas.microsoft.com/office/powerpoint/2010/main" val="2772009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animBg="1"/>
      <p:bldP spid="27" grpId="0" uiExpand="1" bldLvl="2" animBg="1"/>
      <p:bldP spid="14" grpId="0"/>
      <p:bldP spid="15" grpId="0"/>
    </p:bldLst>
  </p:timing>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457D-A721-4A44-B8D8-72673576C42C}"/>
              </a:ext>
            </a:extLst>
          </p:cNvPr>
          <p:cNvSpPr>
            <a:spLocks noGrp="1"/>
          </p:cNvSpPr>
          <p:nvPr>
            <p:ph type="title"/>
          </p:nvPr>
        </p:nvSpPr>
        <p:spPr>
          <a:xfrm>
            <a:off x="228600" y="152400"/>
            <a:ext cx="9144000" cy="1066800"/>
          </a:xfrm>
        </p:spPr>
        <p:txBody>
          <a:bodyPr/>
          <a:lstStyle/>
          <a:p>
            <a:r>
              <a:rPr lang="en-US" dirty="0"/>
              <a:t>In-Storage Genomic Data Filtering </a:t>
            </a:r>
            <a:r>
              <a:rPr lang="en-US" sz="2200" b="1" dirty="0">
                <a:solidFill>
                  <a:srgbClr val="006633"/>
                </a:solidFill>
              </a:rPr>
              <a:t>[ASPLOS 2022]</a:t>
            </a:r>
            <a:r>
              <a:rPr lang="en-US" sz="2200" dirty="0"/>
              <a:t> </a:t>
            </a:r>
            <a:endParaRPr lang="en-US" dirty="0"/>
          </a:p>
        </p:txBody>
      </p:sp>
      <p:sp>
        <p:nvSpPr>
          <p:cNvPr id="3" name="Content Placeholder 2">
            <a:extLst>
              <a:ext uri="{FF2B5EF4-FFF2-40B4-BE49-F238E27FC236}">
                <a16:creationId xmlns:a16="http://schemas.microsoft.com/office/drawing/2014/main" id="{4B0A1321-BE99-F645-98CF-FE78CE8E2A73}"/>
              </a:ext>
            </a:extLst>
          </p:cNvPr>
          <p:cNvSpPr>
            <a:spLocks noGrp="1"/>
          </p:cNvSpPr>
          <p:nvPr>
            <p:ph idx="1"/>
          </p:nvPr>
        </p:nvSpPr>
        <p:spPr>
          <a:xfrm>
            <a:off x="228600" y="1124744"/>
            <a:ext cx="8610600" cy="5123656"/>
          </a:xfrm>
        </p:spPr>
        <p:txBody>
          <a:bodyPr/>
          <a:lstStyle/>
          <a:p>
            <a:r>
              <a:rPr lang="en-US" sz="1600" dirty="0"/>
              <a:t>Nika Mansouri </a:t>
            </a:r>
            <a:r>
              <a:rPr lang="en-US" sz="1600" dirty="0" err="1"/>
              <a:t>Ghiasi</a:t>
            </a:r>
            <a:r>
              <a:rPr lang="en-US" sz="1600" dirty="0"/>
              <a:t>, </a:t>
            </a:r>
            <a:r>
              <a:rPr lang="en-US" sz="1600" dirty="0" err="1"/>
              <a:t>Jisung</a:t>
            </a:r>
            <a:r>
              <a:rPr lang="en-US" sz="1600" dirty="0"/>
              <a:t> Park, Harun Mustafa, </a:t>
            </a:r>
            <a:r>
              <a:rPr lang="en-US" sz="1600" dirty="0" err="1"/>
              <a:t>Jeremie</a:t>
            </a:r>
            <a:r>
              <a:rPr lang="en-US" sz="1600" dirty="0"/>
              <a:t> Kim, </a:t>
            </a:r>
            <a:r>
              <a:rPr lang="en-US" sz="1600" dirty="0" err="1"/>
              <a:t>Ataberk</a:t>
            </a:r>
            <a:r>
              <a:rPr lang="en-US" sz="1600" dirty="0"/>
              <a:t> </a:t>
            </a:r>
            <a:r>
              <a:rPr lang="en-US" sz="1600" dirty="0" err="1"/>
              <a:t>Olgun</a:t>
            </a:r>
            <a:r>
              <a:rPr lang="en-US" sz="1600" dirty="0"/>
              <a:t>, </a:t>
            </a:r>
            <a:r>
              <a:rPr lang="en-US" sz="1600" dirty="0" err="1"/>
              <a:t>Arvid</a:t>
            </a:r>
            <a:r>
              <a:rPr lang="en-US" sz="1600" dirty="0"/>
              <a:t> Gollwitzer, </a:t>
            </a:r>
            <a:r>
              <a:rPr lang="en-US" sz="1600" dirty="0" err="1"/>
              <a:t>Damla</a:t>
            </a:r>
            <a:r>
              <a:rPr lang="en-US" sz="1600" dirty="0"/>
              <a:t> </a:t>
            </a:r>
            <a:r>
              <a:rPr lang="en-US" sz="1600" dirty="0" err="1"/>
              <a:t>Senol</a:t>
            </a:r>
            <a:r>
              <a:rPr lang="en-US" sz="1600" dirty="0"/>
              <a:t> Cali, Can </a:t>
            </a:r>
            <a:r>
              <a:rPr lang="en-US" sz="1600" dirty="0" err="1"/>
              <a:t>Firtina</a:t>
            </a:r>
            <a:r>
              <a:rPr lang="en-US" sz="1600" dirty="0"/>
              <a:t>, </a:t>
            </a:r>
            <a:r>
              <a:rPr lang="en-US" sz="1600" dirty="0" err="1"/>
              <a:t>Haiyu</a:t>
            </a:r>
            <a:r>
              <a:rPr lang="en-US" sz="1600" dirty="0"/>
              <a:t> Mao, Nour </a:t>
            </a:r>
            <a:r>
              <a:rPr lang="en-US" sz="1600" dirty="0" err="1"/>
              <a:t>Almadhoun</a:t>
            </a:r>
            <a:r>
              <a:rPr lang="en-US" sz="1600" dirty="0"/>
              <a:t> </a:t>
            </a:r>
            <a:r>
              <a:rPr lang="en-US" sz="1600" dirty="0" err="1"/>
              <a:t>Alserr</a:t>
            </a:r>
            <a:r>
              <a:rPr lang="en-US" sz="1600" dirty="0"/>
              <a:t>, </a:t>
            </a:r>
            <a:r>
              <a:rPr lang="en-US" sz="1600" dirty="0" err="1"/>
              <a:t>Rachata</a:t>
            </a:r>
            <a:r>
              <a:rPr lang="en-US" sz="1600" dirty="0"/>
              <a:t> </a:t>
            </a:r>
            <a:r>
              <a:rPr lang="en-US" sz="1600" dirty="0" err="1"/>
              <a:t>Ausavarungnirun</a:t>
            </a:r>
            <a:r>
              <a:rPr lang="en-US" sz="1600" dirty="0"/>
              <a:t>, Nandita Vijaykumar, Mohammed </a:t>
            </a:r>
            <a:r>
              <a:rPr lang="en-US" sz="1600" dirty="0" err="1"/>
              <a:t>Alser</a:t>
            </a:r>
            <a:r>
              <a:rPr lang="en-US" sz="1600" dirty="0"/>
              <a:t>, and Onur Mutlu,</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"GenStore: A High-Performance and Energy-Efficient In-Storage Computing System for Genome Sequence Analysis"</a:t>
            </a:r>
            <a:br>
              <a:rPr lang="en-US" sz="1600" dirty="0">
                <a:solidFill>
                  <a:srgbClr val="0432FF"/>
                </a:solidFill>
              </a:rPr>
            </a:br>
            <a:r>
              <a:rPr lang="en-US" sz="1600" i="1" dirty="0"/>
              <a:t>Proceedings of the </a:t>
            </a:r>
            <a:r>
              <a:rPr lang="en-US" sz="1600" i="1" dirty="0">
                <a:hlinkClick r:id="rId3"/>
              </a:rPr>
              <a:t>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February-March 2022.</a:t>
            </a:r>
            <a:br>
              <a:rPr lang="en-US" sz="1600" dirty="0"/>
            </a:br>
            <a:r>
              <a:rPr lang="en-US" sz="1600" dirty="0"/>
              <a:t>[</a:t>
            </a:r>
            <a:r>
              <a:rPr lang="en-US" sz="1600" dirty="0">
                <a:hlinkClick r:id="rId4"/>
              </a:rPr>
              <a:t>Lightning Talk 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Lightning Talk Video</a:t>
            </a:r>
            <a:r>
              <a:rPr lang="en-US" sz="1600" dirty="0"/>
              <a:t> (90 seconds)]</a:t>
            </a:r>
          </a:p>
          <a:p>
            <a:pPr marL="0" indent="0">
              <a:buNone/>
            </a:pPr>
            <a:br>
              <a:rPr lang="en-US" sz="1600" dirty="0"/>
            </a:br>
            <a:endParaRPr lang="en-US" sz="1600" dirty="0"/>
          </a:p>
        </p:txBody>
      </p:sp>
      <p:sp>
        <p:nvSpPr>
          <p:cNvPr id="4" name="Slide Number Placeholder 3">
            <a:extLst>
              <a:ext uri="{FF2B5EF4-FFF2-40B4-BE49-F238E27FC236}">
                <a16:creationId xmlns:a16="http://schemas.microsoft.com/office/drawing/2014/main" id="{352A6B0D-F903-EF49-95E9-CBAF1ED54C8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165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FE40AA4F-1E6B-654B-901C-A9559E10A0EC}"/>
              </a:ext>
            </a:extLst>
          </p:cNvPr>
          <p:cNvPicPr>
            <a:picLocks noChangeAspect="1"/>
          </p:cNvPicPr>
          <p:nvPr/>
        </p:nvPicPr>
        <p:blipFill>
          <a:blip r:embed="rId7"/>
          <a:stretch>
            <a:fillRect/>
          </a:stretch>
        </p:blipFill>
        <p:spPr>
          <a:xfrm>
            <a:off x="0" y="4114800"/>
            <a:ext cx="9144000" cy="2009981"/>
          </a:xfrm>
          <a:prstGeom prst="rect">
            <a:avLst/>
          </a:prstGeom>
        </p:spPr>
      </p:pic>
    </p:spTree>
    <p:extLst>
      <p:ext uri="{BB962C8B-B14F-4D97-AF65-F5344CB8AC3E}">
        <p14:creationId xmlns:p14="http://schemas.microsoft.com/office/powerpoint/2010/main" val="3024679291"/>
      </p:ext>
    </p:extLst>
  </p:cSld>
  <p:clrMapOvr>
    <a:masterClrMapping/>
  </p:clrMapOvr>
  <p:transition/>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0" y="228600"/>
            <a:ext cx="9144000" cy="2076450"/>
          </a:xfrm>
          <a:solidFill>
            <a:schemeClr val="tx2">
              <a:lumMod val="75000"/>
            </a:schemeClr>
          </a:solidFill>
        </p:spPr>
        <p:txBody>
          <a:bodyPr/>
          <a:lstStyle/>
          <a:p>
            <a:r>
              <a:rPr lang="en-US" sz="3800" dirty="0">
                <a:solidFill>
                  <a:srgbClr val="FFFFFF"/>
                </a:solidFill>
                <a:latin typeface=""/>
              </a:rPr>
              <a:t>Google Workloads</a:t>
            </a:r>
            <a:br>
              <a:rPr lang="en-US" sz="3800" dirty="0">
                <a:solidFill>
                  <a:srgbClr val="FFFFFF"/>
                </a:solidFill>
                <a:latin typeface=""/>
              </a:rPr>
            </a:br>
            <a:r>
              <a:rPr lang="en-US" sz="3800" dirty="0">
                <a:solidFill>
                  <a:srgbClr val="FFFFFF"/>
                </a:solidFill>
                <a:latin typeface=""/>
              </a:rPr>
              <a:t> for Consumer Devices:</a:t>
            </a:r>
            <a:br>
              <a:rPr lang="en-US" sz="3800" dirty="0">
                <a:solidFill>
                  <a:srgbClr val="FFFFFF"/>
                </a:solidFill>
                <a:latin typeface=""/>
              </a:rPr>
            </a:br>
            <a:r>
              <a:rPr lang="en-US" sz="3800" dirty="0">
                <a:solidFill>
                  <a:srgbClr val="FFFFFF"/>
                </a:solidFill>
                <a:latin typeface=""/>
              </a:rPr>
              <a:t>Mitigating Data Movement Bottlenecks</a:t>
            </a:r>
            <a:endParaRPr lang="en-US" sz="3800" dirty="0">
              <a:solidFill>
                <a:srgbClr val="FFFFFF"/>
              </a:solidFill>
            </a:endParaRPr>
          </a:p>
        </p:txBody>
      </p:sp>
      <p:sp>
        <p:nvSpPr>
          <p:cNvPr id="6" name="Subtitle 5"/>
          <p:cNvSpPr>
            <a:spLocks noGrp="1"/>
          </p:cNvSpPr>
          <p:nvPr>
            <p:ph type="subTitle" idx="1"/>
          </p:nvPr>
        </p:nvSpPr>
        <p:spPr>
          <a:xfrm>
            <a:off x="1371600" y="3156704"/>
            <a:ext cx="6400800" cy="685800"/>
          </a:xfrm>
        </p:spPr>
        <p:txBody>
          <a:bodyPr>
            <a:noAutofit/>
          </a:bodyPr>
          <a:lstStyle/>
          <a:p>
            <a:br>
              <a:rPr lang="en-US" sz="3600" dirty="0">
                <a:solidFill>
                  <a:schemeClr val="tx1">
                    <a:lumMod val="75000"/>
                    <a:lumOff val="25000"/>
                  </a:schemeClr>
                </a:solidFill>
              </a:rPr>
            </a:br>
            <a:br>
              <a:rPr lang="en-US" sz="3600" dirty="0">
                <a:solidFill>
                  <a:schemeClr val="tx1">
                    <a:lumMod val="75000"/>
                    <a:lumOff val="25000"/>
                  </a:schemeClr>
                </a:solidFill>
              </a:rPr>
            </a:br>
            <a:endParaRPr lang="en-US" sz="3600" dirty="0">
              <a:solidFill>
                <a:schemeClr val="tx1">
                  <a:lumMod val="75000"/>
                  <a:lumOff val="25000"/>
                </a:schemeClr>
              </a:solidFill>
            </a:endParaRPr>
          </a:p>
        </p:txBody>
      </p:sp>
      <p:sp>
        <p:nvSpPr>
          <p:cNvPr id="2" name="Rectangle 1"/>
          <p:cNvSpPr/>
          <p:nvPr/>
        </p:nvSpPr>
        <p:spPr>
          <a:xfrm>
            <a:off x="2605141" y="2819400"/>
            <a:ext cx="4024259" cy="584776"/>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800000"/>
                </a:solidFill>
                <a:effectLst/>
                <a:uLnTx/>
                <a:uFillTx/>
                <a:latin typeface="Gill Sans MT"/>
                <a:ea typeface="+mn-ea"/>
                <a:cs typeface="+mn-cs"/>
              </a:rPr>
              <a:t>Amirali Boroumand</a:t>
            </a:r>
          </a:p>
        </p:txBody>
      </p:sp>
      <p:sp>
        <p:nvSpPr>
          <p:cNvPr id="8" name="Rectangle 7"/>
          <p:cNvSpPr/>
          <p:nvPr/>
        </p:nvSpPr>
        <p:spPr>
          <a:xfrm>
            <a:off x="378337" y="3480376"/>
            <a:ext cx="8340745" cy="1200328"/>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Saugata</a:t>
            </a:r>
            <a:r>
              <a:rPr kumimoji="0" lang="en-US"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en-US"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Ghose</a:t>
            </a:r>
            <a:r>
              <a:rPr kumimoji="0" lang="en-US"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Youngsok</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Kim,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Rachata</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Ausavarungnirun</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Eric</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Shiu</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Rahul</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Thakur</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Daehyun</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Kim,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Aki</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Kuusela</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a:t>
            </a:r>
            <a:b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b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Allan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Knies</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Parthasarathy</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a:t>
            </a:r>
            <a:r>
              <a:rPr kumimoji="0" lang="tr-TR" sz="2400" b="1" i="0" u="none" strike="noStrike" kern="1200" cap="none" spc="0" normalizeH="0" baseline="0" noProof="0" dirty="0" err="1">
                <a:ln>
                  <a:noFill/>
                </a:ln>
                <a:solidFill>
                  <a:prstClr val="black">
                    <a:lumMod val="50000"/>
                    <a:lumOff val="50000"/>
                  </a:prstClr>
                </a:solidFill>
                <a:effectLst/>
                <a:uLnTx/>
                <a:uFillTx/>
                <a:latin typeface="Gill Sans MT"/>
                <a:ea typeface="+mn-ea"/>
                <a:cs typeface="+mn-cs"/>
              </a:rPr>
              <a:t>Ranganathan</a:t>
            </a:r>
            <a:r>
              <a:rPr kumimoji="0" lang="tr-TR"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rPr>
              <a:t>, Onur Mutlu</a:t>
            </a:r>
            <a:endParaRPr kumimoji="0" lang="en-US" sz="2400" b="1" i="0" u="none" strike="noStrike" kern="1200" cap="none" spc="0" normalizeH="0" baseline="0" noProof="0" dirty="0">
              <a:ln>
                <a:noFill/>
              </a:ln>
              <a:solidFill>
                <a:prstClr val="black">
                  <a:lumMod val="50000"/>
                  <a:lumOff val="50000"/>
                </a:prstClr>
              </a:solidFill>
              <a:effectLst/>
              <a:uLnTx/>
              <a:uFillTx/>
              <a:latin typeface="Gill Sans MT"/>
              <a:ea typeface="+mn-ea"/>
              <a:cs typeface="+mn-cs"/>
            </a:endParaRPr>
          </a:p>
        </p:txBody>
      </p:sp>
      <p:sp>
        <p:nvSpPr>
          <p:cNvPr id="4" name="TextBox 3"/>
          <p:cNvSpPr txBox="1"/>
          <p:nvPr/>
        </p:nvSpPr>
        <p:spPr>
          <a:xfrm>
            <a:off x="-1882588" y="3316941"/>
            <a:ext cx="184666"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prstClr val="black">
                  <a:lumMod val="75000"/>
                  <a:lumOff val="25000"/>
                </a:prstClr>
              </a:solidFill>
              <a:effectLst/>
              <a:uLnTx/>
              <a:uFillTx/>
              <a:latin typeface="Gill Sans MT"/>
              <a:ea typeface="+mn-ea"/>
              <a:cs typeface="+mn-cs"/>
            </a:endParaRPr>
          </a:p>
        </p:txBody>
      </p:sp>
      <p:pic>
        <p:nvPicPr>
          <p:cNvPr id="13" name="Picture 12"/>
          <p:cNvPicPr>
            <a:picLocks noChangeAspect="1"/>
          </p:cNvPicPr>
          <p:nvPr/>
        </p:nvPicPr>
        <p:blipFill rotWithShape="1">
          <a:blip r:embed="rId2"/>
          <a:srcRect t="27272" b="29091"/>
          <a:stretch/>
        </p:blipFill>
        <p:spPr>
          <a:xfrm>
            <a:off x="506982" y="6050611"/>
            <a:ext cx="1828800" cy="798022"/>
          </a:xfrm>
          <a:prstGeom prst="rect">
            <a:avLst/>
          </a:prstGeom>
        </p:spPr>
      </p:pic>
      <p:pic>
        <p:nvPicPr>
          <p:cNvPr id="14" name="Picture 13"/>
          <p:cNvPicPr>
            <a:picLocks noChangeAspect="1"/>
          </p:cNvPicPr>
          <p:nvPr/>
        </p:nvPicPr>
        <p:blipFill>
          <a:blip r:embed="rId3"/>
          <a:stretch>
            <a:fillRect/>
          </a:stretch>
        </p:blipFill>
        <p:spPr>
          <a:xfrm>
            <a:off x="6981825" y="4724400"/>
            <a:ext cx="1682084" cy="1657706"/>
          </a:xfrm>
          <a:prstGeom prst="rect">
            <a:avLst/>
          </a:prstGeom>
        </p:spPr>
      </p:pic>
      <p:pic>
        <p:nvPicPr>
          <p:cNvPr id="15" name="Picture 14"/>
          <p:cNvPicPr>
            <a:picLocks noChangeAspect="1"/>
          </p:cNvPicPr>
          <p:nvPr/>
        </p:nvPicPr>
        <p:blipFill rotWithShape="1">
          <a:blip r:embed="rId4"/>
          <a:srcRect t="30096" b="30046"/>
          <a:stretch/>
        </p:blipFill>
        <p:spPr>
          <a:xfrm>
            <a:off x="6632242" y="6179521"/>
            <a:ext cx="2381250" cy="533400"/>
          </a:xfrm>
          <a:prstGeom prst="rect">
            <a:avLst/>
          </a:prstGeom>
        </p:spPr>
      </p:pic>
      <p:pic>
        <p:nvPicPr>
          <p:cNvPr id="16" name="Picture 15" descr="safari.png"/>
          <p:cNvPicPr>
            <a:picLocks noChangeAspect="1"/>
          </p:cNvPicPr>
          <p:nvPr/>
        </p:nvPicPr>
        <p:blipFill rotWithShape="1">
          <a:blip r:embed="rId5" cstate="print"/>
          <a:srcRect r="1519"/>
          <a:stretch/>
        </p:blipFill>
        <p:spPr>
          <a:xfrm>
            <a:off x="476188" y="5294713"/>
            <a:ext cx="1890388" cy="555400"/>
          </a:xfrm>
          <a:prstGeom prst="rect">
            <a:avLst/>
          </a:prstGeom>
        </p:spPr>
      </p:pic>
      <p:pic>
        <p:nvPicPr>
          <p:cNvPr id="17" name="Picture 16"/>
          <p:cNvPicPr>
            <a:picLocks noChangeAspect="1"/>
          </p:cNvPicPr>
          <p:nvPr/>
        </p:nvPicPr>
        <p:blipFill>
          <a:blip r:embed="rId6"/>
          <a:stretch>
            <a:fillRect/>
          </a:stretch>
        </p:blipFill>
        <p:spPr>
          <a:xfrm>
            <a:off x="3015517" y="5030786"/>
            <a:ext cx="3112967" cy="1124128"/>
          </a:xfrm>
          <a:prstGeom prst="rect">
            <a:avLst/>
          </a:prstGeom>
        </p:spPr>
      </p:pic>
      <p:pic>
        <p:nvPicPr>
          <p:cNvPr id="18" name="Picture 1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697887" y="6045295"/>
            <a:ext cx="1748226" cy="801853"/>
          </a:xfrm>
          <a:prstGeom prst="rect">
            <a:avLst/>
          </a:prstGeom>
        </p:spPr>
      </p:pic>
    </p:spTree>
    <p:extLst>
      <p:ext uri="{BB962C8B-B14F-4D97-AF65-F5344CB8AC3E}">
        <p14:creationId xmlns:p14="http://schemas.microsoft.com/office/powerpoint/2010/main" val="3159575926"/>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Gill Sans MT"/>
                <a:cs typeface="Gill Sans MT"/>
              </a:rPr>
              <a:t>Consumer Devices</a:t>
            </a:r>
          </a:p>
        </p:txBody>
      </p:sp>
      <p:sp>
        <p:nvSpPr>
          <p:cNvPr id="3" name="Content Placeholder 2"/>
          <p:cNvSpPr>
            <a:spLocks noGrp="1"/>
          </p:cNvSpPr>
          <p:nvPr>
            <p:ph idx="1"/>
          </p:nvPr>
        </p:nvSpPr>
        <p:spPr>
          <a:xfrm>
            <a:off x="152400" y="1066800"/>
            <a:ext cx="8839200" cy="5638800"/>
          </a:xfrm>
        </p:spPr>
        <p:txBody>
          <a:bodyPr>
            <a:normAutofit/>
          </a:bodyPr>
          <a:lstStyle/>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endParaRPr lang="en-US" sz="2600" dirty="0">
              <a:solidFill>
                <a:schemeClr val="tx2"/>
              </a:solidFill>
              <a:latin typeface="Gill Sans MT"/>
              <a:cs typeface="Gill Sans MT"/>
            </a:endParaRPr>
          </a:p>
          <a:p>
            <a:pPr lvl="1"/>
            <a:endParaRPr lang="en-US" sz="2000" dirty="0">
              <a:solidFill>
                <a:srgbClr val="595959"/>
              </a:solidFill>
              <a:latin typeface="Gill Sans MT"/>
              <a:cs typeface="Gill Sans MT"/>
            </a:endParaRPr>
          </a:p>
          <a:p>
            <a:pPr lvl="1"/>
            <a:endParaRPr lang="en-US" sz="2400" dirty="0">
              <a:solidFill>
                <a:schemeClr val="tx2"/>
              </a:solidFill>
              <a:latin typeface="Gill Sans MT"/>
              <a:cs typeface="Gill Sans MT"/>
            </a:endParaRPr>
          </a:p>
          <a:p>
            <a:pPr marL="342900" lvl="1" indent="-342900">
              <a:buFont typeface="Arial" pitchFamily="34" charset="0"/>
              <a:buChar char="•"/>
            </a:pPr>
            <a:endParaRPr lang="en-US" sz="2400" u="sng" dirty="0">
              <a:solidFill>
                <a:schemeClr val="tx2"/>
              </a:solidFill>
              <a:latin typeface="Gill Sans MT"/>
              <a:cs typeface="Gill Sans MT"/>
            </a:endParaRPr>
          </a:p>
          <a:p>
            <a:pPr lvl="1"/>
            <a:endParaRPr lang="en-US" sz="2000" dirty="0">
              <a:solidFill>
                <a:srgbClr val="595959"/>
              </a:solidFill>
              <a:latin typeface="Gill Sans MT"/>
              <a:cs typeface="Gill Sans MT"/>
            </a:endParaRPr>
          </a:p>
          <a:p>
            <a:endParaRPr lang="en-US" dirty="0">
              <a:latin typeface="Gill Sans MT"/>
              <a:cs typeface="Gill Sans MT"/>
            </a:endParaRPr>
          </a:p>
        </p:txBody>
      </p:sp>
      <p:pic>
        <p:nvPicPr>
          <p:cNvPr id="6" name="Picture 5"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5" name="Rectangle 4"/>
          <p:cNvSpPr/>
          <p:nvPr/>
        </p:nvSpPr>
        <p:spPr>
          <a:xfrm>
            <a:off x="533400" y="3124200"/>
            <a:ext cx="8077200" cy="64633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1F497D"/>
                </a:solidFill>
                <a:effectLst/>
                <a:uLnTx/>
                <a:uFillTx/>
                <a:latin typeface="Gill Sans MT"/>
                <a:ea typeface="+mn-ea"/>
                <a:cs typeface="Gill Sans MT"/>
              </a:rPr>
              <a:t>Consumer devices are everywhere!</a:t>
            </a:r>
          </a:p>
        </p:txBody>
      </p:sp>
      <p:pic>
        <p:nvPicPr>
          <p:cNvPr id="11" name="Picture 10"/>
          <p:cNvPicPr>
            <a:picLocks noChangeAspect="1"/>
          </p:cNvPicPr>
          <p:nvPr/>
        </p:nvPicPr>
        <p:blipFill>
          <a:blip r:embed="rId4"/>
          <a:stretch>
            <a:fillRect/>
          </a:stretch>
        </p:blipFill>
        <p:spPr>
          <a:xfrm>
            <a:off x="1295400" y="1143000"/>
            <a:ext cx="2861107" cy="1938169"/>
          </a:xfrm>
          <a:prstGeom prst="rect">
            <a:avLst/>
          </a:prstGeom>
        </p:spPr>
      </p:pic>
      <p:pic>
        <p:nvPicPr>
          <p:cNvPr id="14" name="Picture 13"/>
          <p:cNvPicPr>
            <a:picLocks noChangeAspect="1"/>
          </p:cNvPicPr>
          <p:nvPr/>
        </p:nvPicPr>
        <p:blipFill>
          <a:blip r:embed="rId5"/>
          <a:stretch>
            <a:fillRect/>
          </a:stretch>
        </p:blipFill>
        <p:spPr>
          <a:xfrm>
            <a:off x="4222961" y="1066800"/>
            <a:ext cx="1457546" cy="1945899"/>
          </a:xfrm>
          <a:prstGeom prst="rect">
            <a:avLst/>
          </a:prstGeom>
        </p:spPr>
      </p:pic>
      <p:pic>
        <p:nvPicPr>
          <p:cNvPr id="15" name="Picture 14"/>
          <p:cNvPicPr>
            <a:picLocks noChangeAspect="1"/>
          </p:cNvPicPr>
          <p:nvPr/>
        </p:nvPicPr>
        <p:blipFill>
          <a:blip r:embed="rId6"/>
          <a:stretch>
            <a:fillRect/>
          </a:stretch>
        </p:blipFill>
        <p:spPr>
          <a:xfrm>
            <a:off x="6061507" y="1676204"/>
            <a:ext cx="1295596" cy="1295596"/>
          </a:xfrm>
          <a:prstGeom prst="rect">
            <a:avLst/>
          </a:prstGeom>
        </p:spPr>
      </p:pic>
      <p:pic>
        <p:nvPicPr>
          <p:cNvPr id="10" name="Picture 9"/>
          <p:cNvPicPr>
            <a:picLocks noChangeAspect="1"/>
          </p:cNvPicPr>
          <p:nvPr/>
        </p:nvPicPr>
        <p:blipFill>
          <a:blip r:embed="rId7"/>
          <a:stretch>
            <a:fillRect/>
          </a:stretch>
        </p:blipFill>
        <p:spPr>
          <a:xfrm>
            <a:off x="2438400" y="5223510"/>
            <a:ext cx="4581769" cy="1786890"/>
          </a:xfrm>
          <a:prstGeom prst="rect">
            <a:avLst/>
          </a:prstGeom>
        </p:spPr>
      </p:pic>
      <p:sp>
        <p:nvSpPr>
          <p:cNvPr id="13" name="Rectangle 12"/>
          <p:cNvSpPr/>
          <p:nvPr/>
        </p:nvSpPr>
        <p:spPr>
          <a:xfrm>
            <a:off x="0" y="3905071"/>
            <a:ext cx="9144000" cy="1200329"/>
          </a:xfrm>
          <a:prstGeom prst="rect">
            <a:avLst/>
          </a:prstGeom>
          <a:solidFill>
            <a:srgbClr val="800000"/>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FFFF"/>
                </a:solidFill>
                <a:effectLst/>
                <a:uLnTx/>
                <a:uFillTx/>
                <a:latin typeface="Gill Sans MT"/>
                <a:ea typeface="+mn-ea"/>
                <a:cs typeface="+mn-cs"/>
              </a:rPr>
              <a:t>Energy consumption is</a:t>
            </a:r>
            <a:br>
              <a:rPr kumimoji="0" lang="en-US" sz="3600" b="1" i="0" u="none" strike="noStrike" kern="1200" cap="none" spc="0" normalizeH="0" baseline="0" noProof="0" dirty="0">
                <a:ln>
                  <a:noFill/>
                </a:ln>
                <a:solidFill>
                  <a:srgbClr val="FFFFFF"/>
                </a:solidFill>
                <a:effectLst/>
                <a:uLnTx/>
                <a:uFillTx/>
                <a:latin typeface="Gill Sans MT"/>
                <a:ea typeface="+mn-ea"/>
                <a:cs typeface="+mn-cs"/>
              </a:rPr>
            </a:br>
            <a:r>
              <a:rPr kumimoji="0" lang="en-US" sz="3600" b="1" i="0" u="none" strike="noStrike" kern="1200" cap="none" spc="0" normalizeH="0" baseline="0" noProof="0" dirty="0">
                <a:ln>
                  <a:noFill/>
                </a:ln>
                <a:solidFill>
                  <a:srgbClr val="FFFFFF"/>
                </a:solidFill>
                <a:effectLst/>
                <a:uLnTx/>
                <a:uFillTx/>
                <a:latin typeface="Gill Sans MT"/>
                <a:ea typeface="+mn-ea"/>
                <a:cs typeface="+mn-cs"/>
              </a:rPr>
              <a:t> a first-class concern in consumer devices</a:t>
            </a:r>
          </a:p>
        </p:txBody>
      </p:sp>
    </p:spTree>
    <p:extLst>
      <p:ext uri="{BB962C8B-B14F-4D97-AF65-F5344CB8AC3E}">
        <p14:creationId xmlns:p14="http://schemas.microsoft.com/office/powerpoint/2010/main" val="2862476545"/>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0"/>
            <a:ext cx="10210800" cy="914400"/>
          </a:xfrm>
        </p:spPr>
        <p:txBody>
          <a:bodyPr/>
          <a:lstStyle/>
          <a:p>
            <a:r>
              <a:rPr lang="en-US" sz="3700" dirty="0"/>
              <a:t>Popular Consumer Workloads</a:t>
            </a:r>
          </a:p>
        </p:txBody>
      </p:sp>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pic>
        <p:nvPicPr>
          <p:cNvPr id="6" name="Picture 5"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a:stretch>
              <a:fillRect/>
            </a:stretch>
          </p:blipFill>
          <p:spPr>
            <a:xfrm>
              <a:off x="6096000" y="3927153"/>
              <a:ext cx="431470" cy="457200"/>
            </a:xfrm>
            <a:prstGeom prst="rect">
              <a:avLst/>
            </a:prstGeom>
          </p:spPr>
        </p:pic>
        <p:pic>
          <p:nvPicPr>
            <p:cNvPr id="24" name="Picture 23"/>
            <p:cNvPicPr>
              <a:picLocks noChangeAspect="1"/>
            </p:cNvPicPr>
            <p:nvPr/>
          </p:nvPicPr>
          <p:blipFill>
            <a:blip r:embed="rId7"/>
            <a:stretch>
              <a:fillRect/>
            </a:stretch>
          </p:blipFill>
          <p:spPr>
            <a:xfrm>
              <a:off x="6553200" y="3984544"/>
              <a:ext cx="1295400" cy="325214"/>
            </a:xfrm>
            <a:prstGeom prst="rect">
              <a:avLst/>
            </a:prstGeom>
          </p:spPr>
        </p:pic>
        <p:pic>
          <p:nvPicPr>
            <p:cNvPr id="8" name="Picture 7"/>
            <p:cNvPicPr>
              <a:picLocks noChangeAspect="1"/>
            </p:cNvPicPr>
            <p:nvPr/>
          </p:nvPicPr>
          <p:blipFill>
            <a:blip r:embed="rId8"/>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6"/>
            <a:stretch>
              <a:fillRect/>
            </a:stretch>
          </p:blipFill>
          <p:spPr>
            <a:xfrm>
              <a:off x="6096000" y="3927153"/>
              <a:ext cx="431470" cy="457200"/>
            </a:xfrm>
            <a:prstGeom prst="rect">
              <a:avLst/>
            </a:prstGeom>
          </p:spPr>
        </p:pic>
        <p:pic>
          <p:nvPicPr>
            <p:cNvPr id="27" name="Picture 26"/>
            <p:cNvPicPr>
              <a:picLocks noChangeAspect="1"/>
            </p:cNvPicPr>
            <p:nvPr/>
          </p:nvPicPr>
          <p:blipFill>
            <a:blip r:embed="rId7"/>
            <a:stretch>
              <a:fillRect/>
            </a:stretch>
          </p:blipFill>
          <p:spPr>
            <a:xfrm>
              <a:off x="6553200" y="3984544"/>
              <a:ext cx="1295400" cy="325214"/>
            </a:xfrm>
            <a:prstGeom prst="rect">
              <a:avLst/>
            </a:prstGeom>
          </p:spPr>
        </p:pic>
        <p:pic>
          <p:nvPicPr>
            <p:cNvPr id="28" name="Picture 27"/>
            <p:cNvPicPr>
              <a:picLocks noChangeAspect="1"/>
            </p:cNvPicPr>
            <p:nvPr/>
          </p:nvPicPr>
          <p:blipFill>
            <a:blip r:embed="rId8"/>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Tree>
    <p:extLst>
      <p:ext uri="{BB962C8B-B14F-4D97-AF65-F5344CB8AC3E}">
        <p14:creationId xmlns:p14="http://schemas.microsoft.com/office/powerpoint/2010/main" val="3990783321"/>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0"/>
            <a:ext cx="9144000" cy="914400"/>
          </a:xfrm>
        </p:spPr>
        <p:txBody>
          <a:bodyPr/>
          <a:lstStyle/>
          <a:p>
            <a:r>
              <a:rPr lang="en-US" dirty="0"/>
              <a:t>Energy Cost of Data Movement</a:t>
            </a:r>
          </a:p>
        </p:txBody>
      </p:sp>
      <p:sp>
        <p:nvSpPr>
          <p:cNvPr id="3" name="Content Placeholder 2"/>
          <p:cNvSpPr>
            <a:spLocks noGrp="1"/>
          </p:cNvSpPr>
          <p:nvPr>
            <p:ph idx="1"/>
          </p:nvPr>
        </p:nvSpPr>
        <p:spPr>
          <a:xfrm>
            <a:off x="-4724400" y="914400"/>
            <a:ext cx="2057400" cy="5486400"/>
          </a:xfrm>
        </p:spPr>
        <p:txBody>
          <a:bodyPr>
            <a:normAutofit/>
          </a:bodyPr>
          <a:lstStyle/>
          <a:p>
            <a:pPr marL="914400" lvl="2" indent="0">
              <a:buNone/>
            </a:pPr>
            <a:endParaRPr lang="en-US" sz="2000" dirty="0">
              <a:cs typeface="Adobe Garamond Pro"/>
            </a:endParaRPr>
          </a:p>
          <a:p>
            <a:pPr lvl="1"/>
            <a:endParaRPr lang="en-US" sz="2400" dirty="0">
              <a:cs typeface="Adobe Garamond Pro"/>
            </a:endParaRPr>
          </a:p>
        </p:txBody>
      </p:sp>
      <p:pic>
        <p:nvPicPr>
          <p:cNvPr id="9" name="Picture 8"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13" name="TextBox 12"/>
          <p:cNvSpPr txBox="1"/>
          <p:nvPr/>
        </p:nvSpPr>
        <p:spPr>
          <a:xfrm>
            <a:off x="3276600" y="2219980"/>
            <a:ext cx="32766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Gill Sans MT"/>
                <a:ea typeface="+mn-ea"/>
                <a:cs typeface="+mn-cs"/>
              </a:rPr>
              <a:t>Data Movement</a:t>
            </a:r>
          </a:p>
        </p:txBody>
      </p:sp>
      <p:cxnSp>
        <p:nvCxnSpPr>
          <p:cNvPr id="29" name="Straight Arrow Connector 28"/>
          <p:cNvCxnSpPr/>
          <p:nvPr/>
        </p:nvCxnSpPr>
        <p:spPr>
          <a:xfrm flipH="1">
            <a:off x="3276600" y="2743200"/>
            <a:ext cx="1600200" cy="838200"/>
          </a:xfrm>
          <a:prstGeom prst="straightConnector1">
            <a:avLst/>
          </a:prstGeom>
          <a:ln w="44450" cmpd="sng">
            <a:solidFill>
              <a:schemeClr val="accent2"/>
            </a:solidFill>
            <a:headEnd type="none" w="med" len="med"/>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a:off x="4876800" y="2743200"/>
            <a:ext cx="0" cy="914400"/>
          </a:xfrm>
          <a:prstGeom prst="straightConnector1">
            <a:avLst/>
          </a:prstGeom>
          <a:ln w="44450" cmpd="sng">
            <a:solidFill>
              <a:schemeClr val="accent2"/>
            </a:solidFill>
            <a:headEnd type="none" w="med" len="med"/>
            <a:tailEnd type="arrow"/>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a:off x="4876800" y="2743200"/>
            <a:ext cx="1828800" cy="762000"/>
          </a:xfrm>
          <a:prstGeom prst="straightConnector1">
            <a:avLst/>
          </a:prstGeom>
          <a:ln w="44450" cmpd="sng">
            <a:solidFill>
              <a:schemeClr val="accent2"/>
            </a:solidFill>
            <a:headEnd type="none" w="med" len="med"/>
            <a:tailEnd type="arrow"/>
          </a:ln>
        </p:spPr>
        <p:style>
          <a:lnRef idx="1">
            <a:schemeClr val="accent1"/>
          </a:lnRef>
          <a:fillRef idx="0">
            <a:schemeClr val="accent1"/>
          </a:fillRef>
          <a:effectRef idx="0">
            <a:schemeClr val="accent1"/>
          </a:effectRef>
          <a:fontRef idx="minor">
            <a:schemeClr val="tx1"/>
          </a:fontRef>
        </p:style>
      </p:cxnSp>
      <p:sp>
        <p:nvSpPr>
          <p:cNvPr id="45" name="Rectangle 44"/>
          <p:cNvSpPr/>
          <p:nvPr/>
        </p:nvSpPr>
        <p:spPr>
          <a:xfrm>
            <a:off x="0" y="1066800"/>
            <a:ext cx="9144000" cy="103105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100" b="1" i="0" u="none" strike="noStrike" kern="1200" cap="none" spc="0" normalizeH="0" baseline="0" noProof="0" dirty="0">
                <a:ln>
                  <a:noFill/>
                </a:ln>
                <a:solidFill>
                  <a:srgbClr val="1F497D"/>
                </a:solidFill>
                <a:effectLst/>
                <a:uLnTx/>
                <a:uFillTx/>
                <a:latin typeface="Gill Sans MT"/>
                <a:ea typeface="+mn-ea"/>
                <a:cs typeface="+mn-cs"/>
              </a:rPr>
              <a:t>1</a:t>
            </a:r>
            <a:r>
              <a:rPr kumimoji="0" lang="en-US" sz="3100" b="1" i="0" u="none" strike="noStrike" kern="1200" cap="none" spc="0" normalizeH="0" baseline="30000" noProof="0" dirty="0">
                <a:ln>
                  <a:noFill/>
                </a:ln>
                <a:solidFill>
                  <a:srgbClr val="1F497D"/>
                </a:solidFill>
                <a:effectLst/>
                <a:uLnTx/>
                <a:uFillTx/>
                <a:latin typeface="Gill Sans MT"/>
                <a:ea typeface="+mn-ea"/>
                <a:cs typeface="+mn-cs"/>
              </a:rPr>
              <a:t>st</a:t>
            </a:r>
            <a:r>
              <a:rPr kumimoji="0" lang="en-US" sz="3100" b="1" i="0" u="none" strike="noStrike" kern="1200" cap="none" spc="0" normalizeH="0" baseline="0" noProof="0" dirty="0">
                <a:ln>
                  <a:noFill/>
                </a:ln>
                <a:solidFill>
                  <a:srgbClr val="1F497D"/>
                </a:solidFill>
                <a:effectLst/>
                <a:uLnTx/>
                <a:uFillTx/>
                <a:latin typeface="Gill Sans MT"/>
                <a:ea typeface="+mn-ea"/>
                <a:cs typeface="+mn-cs"/>
              </a:rPr>
              <a:t> key observation</a:t>
            </a:r>
            <a:r>
              <a:rPr kumimoji="0" lang="en-US" sz="3000" b="1" i="0" u="none" strike="noStrike" kern="1200" cap="none" spc="0" normalizeH="0" baseline="0" noProof="0" dirty="0">
                <a:ln>
                  <a:noFill/>
                </a:ln>
                <a:solidFill>
                  <a:srgbClr val="1F497D"/>
                </a:solidFill>
                <a:effectLst/>
                <a:uLnTx/>
                <a:uFillTx/>
                <a:latin typeface="Gill Sans MT"/>
                <a:ea typeface="+mn-ea"/>
                <a:cs typeface="+mn-cs"/>
              </a:rPr>
              <a:t>:  </a:t>
            </a:r>
            <a:r>
              <a:rPr kumimoji="0" lang="en-US" sz="3000" b="1" i="0" u="none" strike="noStrike" kern="1200" cap="none" spc="0" normalizeH="0" baseline="0" noProof="0" dirty="0">
                <a:ln>
                  <a:noFill/>
                </a:ln>
                <a:solidFill>
                  <a:srgbClr val="C00000"/>
                </a:solidFill>
                <a:effectLst/>
                <a:uLnTx/>
                <a:uFillTx/>
                <a:latin typeface="Gill Sans MT"/>
                <a:ea typeface="+mn-ea"/>
                <a:cs typeface="+mn-cs"/>
              </a:rPr>
              <a:t>62.7%</a:t>
            </a:r>
            <a:r>
              <a:rPr kumimoji="0" lang="en-US" sz="3000" b="1" i="0" u="none" strike="noStrike" kern="1200" cap="none" spc="0" normalizeH="0" baseline="0" noProof="0" dirty="0">
                <a:ln>
                  <a:noFill/>
                </a:ln>
                <a:solidFill>
                  <a:prstClr val="black"/>
                </a:solidFill>
                <a:effectLst/>
                <a:uLnTx/>
                <a:uFillTx/>
                <a:latin typeface="Gill Sans MT"/>
                <a:ea typeface="+mn-ea"/>
                <a:cs typeface="+mn-cs"/>
              </a:rPr>
              <a:t> of the total system energy is spent on </a:t>
            </a:r>
            <a:r>
              <a:rPr kumimoji="0" lang="en-US" sz="3000" b="1" i="0" u="none" strike="noStrike" kern="1200" cap="none" spc="0" normalizeH="0" baseline="0" noProof="0" dirty="0">
                <a:ln>
                  <a:noFill/>
                </a:ln>
                <a:solidFill>
                  <a:srgbClr val="C00000"/>
                </a:solidFill>
                <a:effectLst/>
                <a:uLnTx/>
                <a:uFillTx/>
                <a:latin typeface="Gill Sans MT"/>
                <a:ea typeface="+mn-ea"/>
                <a:cs typeface="+mn-cs"/>
              </a:rPr>
              <a:t>data movement</a:t>
            </a:r>
          </a:p>
        </p:txBody>
      </p:sp>
      <p:sp>
        <p:nvSpPr>
          <p:cNvPr id="33" name="Rectangle 32"/>
          <p:cNvSpPr/>
          <p:nvPr/>
        </p:nvSpPr>
        <p:spPr>
          <a:xfrm>
            <a:off x="0" y="5257800"/>
            <a:ext cx="9144000" cy="538609"/>
          </a:xfrm>
          <a:prstGeom prst="rect">
            <a:avLst/>
          </a:prstGeom>
          <a:no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900" b="1" i="0" u="none" strike="noStrike" kern="1200" cap="none" spc="0" normalizeH="0" baseline="0" noProof="0" dirty="0">
                <a:ln>
                  <a:noFill/>
                </a:ln>
                <a:solidFill>
                  <a:srgbClr val="1F497D"/>
                </a:solidFill>
                <a:effectLst/>
                <a:uLnTx/>
                <a:uFillTx/>
                <a:latin typeface="Gill Sans MT"/>
                <a:ea typeface="+mn-ea"/>
                <a:cs typeface="+mn-cs"/>
              </a:rPr>
              <a:t>Potential solution</a:t>
            </a:r>
            <a:r>
              <a:rPr kumimoji="0" lang="en-US" sz="2900" b="1" i="0" u="none" strike="noStrike" kern="1200" cap="none" spc="0" normalizeH="0" baseline="0" noProof="0" dirty="0">
                <a:ln>
                  <a:noFill/>
                </a:ln>
                <a:solidFill>
                  <a:srgbClr val="0000FF"/>
                </a:solidFill>
                <a:effectLst/>
                <a:uLnTx/>
                <a:uFillTx/>
                <a:latin typeface="Gill Sans MT"/>
                <a:ea typeface="+mn-ea"/>
                <a:cs typeface="+mn-cs"/>
              </a:rPr>
              <a:t>:</a:t>
            </a:r>
            <a:r>
              <a:rPr kumimoji="0" lang="en-US" sz="2900" b="1" i="0" u="none" strike="noStrike" kern="1200" cap="none" spc="0" normalizeH="0" baseline="0" noProof="0" dirty="0">
                <a:ln>
                  <a:noFill/>
                </a:ln>
                <a:solidFill>
                  <a:prstClr val="black"/>
                </a:solidFill>
                <a:effectLst/>
                <a:uLnTx/>
                <a:uFillTx/>
                <a:latin typeface="Gill Sans MT"/>
                <a:ea typeface="+mn-ea"/>
                <a:cs typeface="+mn-cs"/>
              </a:rPr>
              <a:t> move computation </a:t>
            </a:r>
            <a:r>
              <a:rPr kumimoji="0" lang="en-US" sz="2900" b="1" i="0" u="none" strike="noStrike" kern="1200" cap="none" spc="0" normalizeH="0" baseline="0" noProof="0" dirty="0">
                <a:ln>
                  <a:noFill/>
                </a:ln>
                <a:solidFill>
                  <a:srgbClr val="0000FF"/>
                </a:solidFill>
                <a:effectLst/>
                <a:uLnTx/>
                <a:uFillTx/>
                <a:latin typeface="Gill Sans MT"/>
                <a:ea typeface="+mn-ea"/>
                <a:cs typeface="+mn-cs"/>
              </a:rPr>
              <a:t>close to data</a:t>
            </a:r>
            <a:endParaRPr kumimoji="0" lang="en-US" sz="29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39" name="Rectangle 38"/>
          <p:cNvSpPr/>
          <p:nvPr/>
        </p:nvSpPr>
        <p:spPr>
          <a:xfrm>
            <a:off x="0" y="5943600"/>
            <a:ext cx="9144000" cy="538609"/>
          </a:xfrm>
          <a:prstGeom prst="rect">
            <a:avLst/>
          </a:prstGeom>
          <a:solidFill>
            <a:srgbClr val="800000"/>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900" b="1" i="0" u="none" strike="noStrike" kern="1200" cap="none" spc="0" normalizeH="0" baseline="0" noProof="0" dirty="0">
                <a:ln>
                  <a:noFill/>
                </a:ln>
                <a:solidFill>
                  <a:prstClr val="white"/>
                </a:solidFill>
                <a:effectLst/>
                <a:uLnTx/>
                <a:uFillTx/>
                <a:latin typeface="Gill Sans MT"/>
                <a:ea typeface="+mn-ea"/>
                <a:cs typeface="+mn-cs"/>
              </a:rPr>
              <a:t>Challenge: limited area and energy budget</a:t>
            </a:r>
          </a:p>
        </p:txBody>
      </p:sp>
      <p:sp>
        <p:nvSpPr>
          <p:cNvPr id="19" name="TextBox 18"/>
          <p:cNvSpPr txBox="1"/>
          <p:nvPr/>
        </p:nvSpPr>
        <p:spPr>
          <a:xfrm>
            <a:off x="5239748" y="4648200"/>
            <a:ext cx="3980452" cy="43088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mn-cs"/>
              </a:rPr>
              <a:t>Processing-In-Memory (PIM)</a:t>
            </a:r>
          </a:p>
        </p:txBody>
      </p:sp>
      <p:grpSp>
        <p:nvGrpSpPr>
          <p:cNvPr id="31" name="Group 30"/>
          <p:cNvGrpSpPr/>
          <p:nvPr/>
        </p:nvGrpSpPr>
        <p:grpSpPr>
          <a:xfrm>
            <a:off x="914400" y="2514603"/>
            <a:ext cx="7620001" cy="2133597"/>
            <a:chOff x="914399" y="1295401"/>
            <a:chExt cx="7620001" cy="2514599"/>
          </a:xfrm>
        </p:grpSpPr>
        <p:grpSp>
          <p:nvGrpSpPr>
            <p:cNvPr id="7" name="Group 6"/>
            <p:cNvGrpSpPr/>
            <p:nvPr/>
          </p:nvGrpSpPr>
          <p:grpSpPr>
            <a:xfrm>
              <a:off x="914399" y="1295401"/>
              <a:ext cx="7620001" cy="2514599"/>
              <a:chOff x="914400" y="1340069"/>
              <a:chExt cx="7218947" cy="3034861"/>
            </a:xfrm>
          </p:grpSpPr>
          <p:sp>
            <p:nvSpPr>
              <p:cNvPr id="22" name="TextBox 21"/>
              <p:cNvSpPr txBox="1"/>
              <p:nvPr/>
            </p:nvSpPr>
            <p:spPr>
              <a:xfrm>
                <a:off x="914400" y="1340069"/>
                <a:ext cx="897645"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err="1">
                    <a:ln>
                      <a:noFill/>
                    </a:ln>
                    <a:solidFill>
                      <a:prstClr val="black"/>
                    </a:solidFill>
                    <a:effectLst/>
                    <a:uLnTx/>
                    <a:uFillTx/>
                    <a:latin typeface="Gill Sans MT"/>
                    <a:ea typeface="+mn-ea"/>
                    <a:cs typeface="+mn-cs"/>
                  </a:rPr>
                  <a:t>SoC</a:t>
                </a:r>
                <a:endParaRPr kumimoji="0" lang="en-US" sz="2400" b="1" i="0" u="none" strike="noStrike" kern="1200" cap="none" spc="0" normalizeH="0" baseline="0" noProof="0" dirty="0">
                  <a:ln>
                    <a:noFill/>
                  </a:ln>
                  <a:solidFill>
                    <a:prstClr val="black"/>
                  </a:solidFill>
                  <a:effectLst/>
                  <a:uLnTx/>
                  <a:uFillTx/>
                  <a:latin typeface="Gill Sans MT"/>
                  <a:ea typeface="+mn-ea"/>
                  <a:cs typeface="+mn-cs"/>
                </a:endParaRPr>
              </a:p>
            </p:txBody>
          </p:sp>
          <p:grpSp>
            <p:nvGrpSpPr>
              <p:cNvPr id="18" name="Group 17"/>
              <p:cNvGrpSpPr/>
              <p:nvPr/>
            </p:nvGrpSpPr>
            <p:grpSpPr>
              <a:xfrm>
                <a:off x="1066800" y="1707931"/>
                <a:ext cx="7066547" cy="2666999"/>
                <a:chOff x="1066800" y="1707931"/>
                <a:chExt cx="7066547" cy="2666999"/>
              </a:xfrm>
            </p:grpSpPr>
            <p:sp>
              <p:nvSpPr>
                <p:cNvPr id="10" name="Rounded Rectangle 9"/>
                <p:cNvSpPr/>
                <p:nvPr/>
              </p:nvSpPr>
              <p:spPr>
                <a:xfrm>
                  <a:off x="6858000" y="1707931"/>
                  <a:ext cx="1275347" cy="2666999"/>
                </a:xfrm>
                <a:prstGeom prst="roundRect">
                  <a:avLst/>
                </a:prstGeom>
                <a:solidFill>
                  <a:schemeClr val="tx2"/>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Gill Sans MT"/>
                      <a:ea typeface="+mn-ea"/>
                      <a:cs typeface="+mn-cs"/>
                    </a:rPr>
                    <a:t>DRAM</a:t>
                  </a:r>
                  <a:endParaRPr kumimoji="0" lang="en-US" sz="1800" b="1" i="0" u="none" strike="noStrike" kern="1200" cap="none" spc="0" normalizeH="0" baseline="0" noProof="0" dirty="0">
                    <a:ln>
                      <a:noFill/>
                    </a:ln>
                    <a:solidFill>
                      <a:prstClr val="white"/>
                    </a:solidFill>
                    <a:effectLst/>
                    <a:uLnTx/>
                    <a:uFillTx/>
                    <a:latin typeface="Gill Sans MT"/>
                    <a:ea typeface="+mn-ea"/>
                    <a:cs typeface="+mn-cs"/>
                  </a:endParaRPr>
                </a:p>
              </p:txBody>
            </p:sp>
            <p:sp>
              <p:nvSpPr>
                <p:cNvPr id="17" name="Rounded Rectangle 16"/>
                <p:cNvSpPr/>
                <p:nvPr/>
              </p:nvSpPr>
              <p:spPr>
                <a:xfrm>
                  <a:off x="1066800" y="2133600"/>
                  <a:ext cx="5105400" cy="1904999"/>
                </a:xfrm>
                <a:prstGeom prst="roundRect">
                  <a:avLst/>
                </a:prstGeom>
                <a:solidFill>
                  <a:schemeClr val="lt1">
                    <a:alpha val="0"/>
                  </a:schemeClr>
                </a:solidFill>
                <a:ln w="38100" cmpd="sng">
                  <a:solidFill>
                    <a:srgbClr val="000000"/>
                  </a:solidFill>
                  <a:prstDash val="dash"/>
                </a:ln>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Gill Sans MT"/>
                    <a:ea typeface="+mn-ea"/>
                    <a:cs typeface="+mn-cs"/>
                  </a:endParaRPr>
                </a:p>
              </p:txBody>
            </p:sp>
            <p:sp>
              <p:nvSpPr>
                <p:cNvPr id="23" name="Rounded Rectangle 22"/>
                <p:cNvSpPr/>
                <p:nvPr/>
              </p:nvSpPr>
              <p:spPr>
                <a:xfrm>
                  <a:off x="5101390" y="2423945"/>
                  <a:ext cx="577516" cy="1462256"/>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L2</a:t>
                  </a:r>
                  <a:endParaRPr kumimoji="0" lang="en-US" sz="1600" b="1" i="0" u="none" strike="noStrike" kern="1200" cap="none" spc="0" normalizeH="0" baseline="0" noProof="0" dirty="0">
                    <a:ln>
                      <a:noFill/>
                    </a:ln>
                    <a:solidFill>
                      <a:prstClr val="black"/>
                    </a:solidFill>
                    <a:effectLst/>
                    <a:uLnTx/>
                    <a:uFillTx/>
                    <a:latin typeface="Gill Sans MT"/>
                    <a:ea typeface="+mn-ea"/>
                    <a:cs typeface="+mn-cs"/>
                  </a:endParaRPr>
                </a:p>
              </p:txBody>
            </p:sp>
            <p:cxnSp>
              <p:nvCxnSpPr>
                <p:cNvPr id="25" name="Straight Arrow Connector 24"/>
                <p:cNvCxnSpPr/>
                <p:nvPr/>
              </p:nvCxnSpPr>
              <p:spPr>
                <a:xfrm flipH="1">
                  <a:off x="2907632" y="3179378"/>
                  <a:ext cx="533400" cy="0"/>
                </a:xfrm>
                <a:prstGeom prst="straightConnector1">
                  <a:avLst/>
                </a:prstGeom>
                <a:noFill/>
                <a:ln w="57150" cap="flat" cmpd="sng" algn="ctr">
                  <a:solidFill>
                    <a:srgbClr val="000000"/>
                  </a:solidFill>
                  <a:prstDash val="solid"/>
                  <a:miter lim="800000"/>
                  <a:headEnd type="triangle"/>
                  <a:tailEnd type="triangle"/>
                </a:ln>
                <a:effectLst/>
              </p:spPr>
            </p:cxnSp>
            <p:sp>
              <p:nvSpPr>
                <p:cNvPr id="28" name="Rounded Rectangle 27"/>
                <p:cNvSpPr/>
                <p:nvPr/>
              </p:nvSpPr>
              <p:spPr>
                <a:xfrm>
                  <a:off x="3581400" y="2640721"/>
                  <a:ext cx="509337" cy="1090451"/>
                </a:xfrm>
                <a:prstGeom prst="roundRect">
                  <a:avLst/>
                </a:prstGeom>
                <a:solidFill>
                  <a:srgbClr val="800000"/>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mn-cs"/>
                    </a:rPr>
                    <a:t>L1</a:t>
                  </a:r>
                  <a:endParaRPr kumimoji="0" lang="en-US" sz="105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38" name="Group 37"/>
                <p:cNvGrpSpPr/>
                <p:nvPr/>
              </p:nvGrpSpPr>
              <p:grpSpPr>
                <a:xfrm>
                  <a:off x="1219199" y="2488322"/>
                  <a:ext cx="1447799" cy="1042280"/>
                  <a:chOff x="3276600" y="1116722"/>
                  <a:chExt cx="1098981" cy="1042280"/>
                </a:xfrm>
              </p:grpSpPr>
              <p:sp>
                <p:nvSpPr>
                  <p:cNvPr id="21" name="Rounded Rectangle 20"/>
                  <p:cNvSpPr/>
                  <p:nvPr/>
                </p:nvSpPr>
                <p:spPr>
                  <a:xfrm>
                    <a:off x="3276600" y="1116722"/>
                    <a:ext cx="794181" cy="737480"/>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Gill Sans MT"/>
                        <a:ea typeface="+mn-ea"/>
                        <a:cs typeface="+mn-cs"/>
                      </a:rPr>
                      <a:t>CPU</a:t>
                    </a:r>
                    <a:endParaRPr kumimoji="0" lang="en-US" sz="11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36" name="Rounded Rectangle 35"/>
                  <p:cNvSpPr/>
                  <p:nvPr/>
                </p:nvSpPr>
                <p:spPr>
                  <a:xfrm>
                    <a:off x="3429000" y="1269122"/>
                    <a:ext cx="794181" cy="737480"/>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Gill Sans MT"/>
                        <a:ea typeface="+mn-ea"/>
                        <a:cs typeface="+mn-cs"/>
                      </a:rPr>
                      <a:t>CPU</a:t>
                    </a:r>
                    <a:endParaRPr kumimoji="0" lang="en-US" sz="11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37" name="Rounded Rectangle 36"/>
                  <p:cNvSpPr/>
                  <p:nvPr/>
                </p:nvSpPr>
                <p:spPr>
                  <a:xfrm>
                    <a:off x="3581400" y="1421522"/>
                    <a:ext cx="794181" cy="737480"/>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mn-cs"/>
                      </a:rPr>
                      <a:t>CPU</a:t>
                    </a:r>
                    <a:endParaRPr kumimoji="0" lang="en-US" sz="1800" b="1" i="0" u="none" strike="noStrike" kern="1200" cap="none" spc="0" normalizeH="0" baseline="0" noProof="0" dirty="0">
                      <a:ln>
                        <a:noFill/>
                      </a:ln>
                      <a:solidFill>
                        <a:srgbClr val="000000"/>
                      </a:solidFill>
                      <a:effectLst/>
                      <a:uLnTx/>
                      <a:uFillTx/>
                      <a:latin typeface="Gill Sans MT"/>
                      <a:ea typeface="+mn-ea"/>
                      <a:cs typeface="+mn-cs"/>
                    </a:endParaRPr>
                  </a:p>
                </p:txBody>
              </p:sp>
            </p:grpSp>
            <p:cxnSp>
              <p:nvCxnSpPr>
                <p:cNvPr id="44" name="Straight Arrow Connector 43"/>
                <p:cNvCxnSpPr/>
                <p:nvPr/>
              </p:nvCxnSpPr>
              <p:spPr>
                <a:xfrm flipH="1">
                  <a:off x="4162927" y="3179378"/>
                  <a:ext cx="838200" cy="0"/>
                </a:xfrm>
                <a:prstGeom prst="straightConnector1">
                  <a:avLst/>
                </a:prstGeom>
                <a:noFill/>
                <a:ln w="63500" cap="flat" cmpd="sng" algn="ctr">
                  <a:solidFill>
                    <a:schemeClr val="tx1"/>
                  </a:solidFill>
                  <a:prstDash val="solid"/>
                  <a:miter lim="800000"/>
                  <a:headEnd type="triangle"/>
                  <a:tailEnd type="triangle"/>
                </a:ln>
                <a:effectLst/>
              </p:spPr>
            </p:cxnSp>
          </p:grpSp>
          <p:sp>
            <p:nvSpPr>
              <p:cNvPr id="46" name="Rounded Rectangle 45"/>
              <p:cNvSpPr/>
              <p:nvPr/>
            </p:nvSpPr>
            <p:spPr>
              <a:xfrm>
                <a:off x="1773145" y="2993692"/>
                <a:ext cx="1046255" cy="737480"/>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mn-cs"/>
                  </a:rPr>
                  <a:t>CPU</a:t>
                </a:r>
                <a:endParaRPr kumimoji="0" lang="en-US" sz="1200" b="1" i="0" u="none" strike="noStrike" kern="1200" cap="none" spc="0" normalizeH="0" baseline="0" noProof="0" dirty="0">
                  <a:ln>
                    <a:noFill/>
                  </a:ln>
                  <a:solidFill>
                    <a:srgbClr val="000000"/>
                  </a:solidFill>
                  <a:effectLst/>
                  <a:uLnTx/>
                  <a:uFillTx/>
                  <a:latin typeface="Gill Sans MT"/>
                  <a:ea typeface="+mn-ea"/>
                  <a:cs typeface="+mn-cs"/>
                </a:endParaRPr>
              </a:p>
            </p:txBody>
          </p:sp>
        </p:grpSp>
        <p:cxnSp>
          <p:nvCxnSpPr>
            <p:cNvPr id="40" name="Straight Arrow Connector 39"/>
            <p:cNvCxnSpPr/>
            <p:nvPr/>
          </p:nvCxnSpPr>
          <p:spPr>
            <a:xfrm flipH="1">
              <a:off x="6019800" y="2819400"/>
              <a:ext cx="1066798" cy="2720"/>
            </a:xfrm>
            <a:prstGeom prst="straightConnector1">
              <a:avLst/>
            </a:prstGeom>
            <a:noFill/>
            <a:ln w="88900" cap="flat" cmpd="sng" algn="ctr">
              <a:solidFill>
                <a:schemeClr val="tx1"/>
              </a:solidFill>
              <a:prstDash val="solid"/>
              <a:miter lim="800000"/>
              <a:headEnd type="triangle"/>
              <a:tailEnd type="triangle"/>
            </a:ln>
            <a:effectLst/>
          </p:spPr>
        </p:cxnSp>
      </p:grpSp>
      <p:sp>
        <p:nvSpPr>
          <p:cNvPr id="34" name="Rounded Rectangle 33"/>
          <p:cNvSpPr/>
          <p:nvPr/>
        </p:nvSpPr>
        <p:spPr>
          <a:xfrm>
            <a:off x="6705600" y="4114800"/>
            <a:ext cx="1295400" cy="533400"/>
          </a:xfrm>
          <a:prstGeom prst="roundRect">
            <a:avLst/>
          </a:prstGeom>
          <a:solidFill>
            <a:srgbClr val="948A54"/>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mn-cs"/>
              </a:rPr>
              <a:t>Compute Unit </a:t>
            </a:r>
          </a:p>
        </p:txBody>
      </p:sp>
    </p:spTree>
    <p:extLst>
      <p:ext uri="{BB962C8B-B14F-4D97-AF65-F5344CB8AC3E}">
        <p14:creationId xmlns:p14="http://schemas.microsoft.com/office/powerpoint/2010/main" val="324064256"/>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0"/>
            <a:ext cx="10134600" cy="914400"/>
          </a:xfrm>
        </p:spPr>
        <p:txBody>
          <a:bodyPr/>
          <a:lstStyle/>
          <a:p>
            <a:r>
              <a:rPr lang="en-US" sz="3700" dirty="0"/>
              <a:t>Using PIM to Reduce Data Movement</a:t>
            </a:r>
          </a:p>
        </p:txBody>
      </p:sp>
      <p:pic>
        <p:nvPicPr>
          <p:cNvPr id="26" name="Picture 25"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6" name="Rectangle 5"/>
          <p:cNvSpPr/>
          <p:nvPr/>
        </p:nvSpPr>
        <p:spPr>
          <a:xfrm>
            <a:off x="0" y="1072515"/>
            <a:ext cx="9144000" cy="984885"/>
          </a:xfrm>
          <a:prstGeom prst="rect">
            <a:avLst/>
          </a:prstGeom>
          <a:solidFill>
            <a:schemeClr val="accent6">
              <a:lumMod val="20000"/>
              <a:lumOff val="80000"/>
            </a:scheme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900" b="1" i="0" u="none" strike="noStrike" kern="1200" cap="none" spc="0" normalizeH="0" baseline="0" noProof="0" dirty="0">
                <a:ln>
                  <a:noFill/>
                </a:ln>
                <a:solidFill>
                  <a:srgbClr val="1F497D"/>
                </a:solidFill>
                <a:effectLst/>
                <a:uLnTx/>
                <a:uFillTx/>
                <a:latin typeface="Gill Sans MT"/>
                <a:ea typeface="+mn-ea"/>
                <a:cs typeface="+mn-cs"/>
              </a:rPr>
              <a:t>2</a:t>
            </a:r>
            <a:r>
              <a:rPr kumimoji="0" lang="en-US" sz="2900" b="1" i="0" u="none" strike="noStrike" kern="1200" cap="none" spc="0" normalizeH="0" baseline="30000" noProof="0" dirty="0">
                <a:ln>
                  <a:noFill/>
                </a:ln>
                <a:solidFill>
                  <a:srgbClr val="1F497D"/>
                </a:solidFill>
                <a:effectLst/>
                <a:uLnTx/>
                <a:uFillTx/>
                <a:latin typeface="Gill Sans MT"/>
                <a:ea typeface="+mn-ea"/>
                <a:cs typeface="+mn-cs"/>
              </a:rPr>
              <a:t>nd</a:t>
            </a:r>
            <a:r>
              <a:rPr kumimoji="0" lang="en-US" sz="2900" b="1" i="0" u="none" strike="noStrike" kern="1200" cap="none" spc="0" normalizeH="0" baseline="0" noProof="0" dirty="0">
                <a:ln>
                  <a:noFill/>
                </a:ln>
                <a:solidFill>
                  <a:srgbClr val="1F497D"/>
                </a:solidFill>
                <a:effectLst/>
                <a:uLnTx/>
                <a:uFillTx/>
                <a:latin typeface="Gill Sans MT"/>
                <a:ea typeface="+mn-ea"/>
                <a:cs typeface="+mn-cs"/>
              </a:rPr>
              <a:t> key observation: </a:t>
            </a:r>
            <a:r>
              <a:rPr kumimoji="0" lang="en-US" sz="2900" b="1" i="0" u="none" strike="noStrike" kern="1200" cap="none" spc="0" normalizeH="0" baseline="0" noProof="0" dirty="0">
                <a:ln>
                  <a:noFill/>
                </a:ln>
                <a:solidFill>
                  <a:prstClr val="black"/>
                </a:solidFill>
                <a:effectLst/>
                <a:uLnTx/>
                <a:uFillTx/>
                <a:latin typeface="Gill Sans MT"/>
                <a:ea typeface="+mn-ea"/>
                <a:cs typeface="+mn-cs"/>
              </a:rPr>
              <a:t>a</a:t>
            </a:r>
            <a:r>
              <a:rPr kumimoji="0" lang="en-US" sz="2900" b="1" i="0" u="none" strike="noStrike" kern="1200" cap="none" spc="0" normalizeH="0" baseline="0" noProof="0" dirty="0">
                <a:ln>
                  <a:noFill/>
                </a:ln>
                <a:solidFill>
                  <a:srgbClr val="1F497D"/>
                </a:solidFill>
                <a:effectLst/>
                <a:uLnTx/>
                <a:uFillTx/>
                <a:latin typeface="Gill Sans MT"/>
                <a:ea typeface="+mn-ea"/>
                <a:cs typeface="+mn-cs"/>
              </a:rPr>
              <a:t> </a:t>
            </a:r>
            <a:r>
              <a:rPr kumimoji="0" lang="en-US" sz="2900" b="1" i="0" u="none" strike="noStrike" kern="1200" cap="none" spc="0" normalizeH="0" baseline="0" noProof="0" dirty="0">
                <a:ln>
                  <a:noFill/>
                </a:ln>
                <a:solidFill>
                  <a:prstClr val="black"/>
                </a:solidFill>
                <a:effectLst/>
                <a:uLnTx/>
                <a:uFillTx/>
                <a:latin typeface="Gill Sans MT"/>
                <a:ea typeface="+mn-ea"/>
                <a:cs typeface="+mn-cs"/>
              </a:rPr>
              <a:t>significant fraction of the</a:t>
            </a:r>
            <a:br>
              <a:rPr kumimoji="0" lang="en-US" sz="2900" b="1" i="0" u="none" strike="noStrike" kern="1200" cap="none" spc="0" normalizeH="0" baseline="0" noProof="0" dirty="0">
                <a:ln>
                  <a:noFill/>
                </a:ln>
                <a:solidFill>
                  <a:prstClr val="black"/>
                </a:solidFill>
                <a:effectLst/>
                <a:uLnTx/>
                <a:uFillTx/>
                <a:latin typeface="Gill Sans MT"/>
                <a:ea typeface="+mn-ea"/>
                <a:cs typeface="+mn-cs"/>
              </a:rPr>
            </a:br>
            <a:r>
              <a:rPr kumimoji="0" lang="en-US" sz="2900" b="1" i="0" u="none" strike="noStrike" kern="1200" cap="none" spc="0" normalizeH="0" baseline="0" noProof="0" dirty="0">
                <a:ln>
                  <a:noFill/>
                </a:ln>
                <a:solidFill>
                  <a:prstClr val="black"/>
                </a:solidFill>
                <a:effectLst/>
                <a:uLnTx/>
                <a:uFillTx/>
                <a:latin typeface="Gill Sans MT"/>
                <a:ea typeface="+mn-ea"/>
                <a:cs typeface="+mn-cs"/>
              </a:rPr>
              <a:t> </a:t>
            </a:r>
            <a:r>
              <a:rPr kumimoji="0" lang="en-US" sz="2900" b="1" i="0" u="none" strike="noStrike" kern="1200" cap="none" spc="0" normalizeH="0" baseline="0" noProof="0" dirty="0">
                <a:ln>
                  <a:noFill/>
                </a:ln>
                <a:solidFill>
                  <a:srgbClr val="C00000"/>
                </a:solidFill>
                <a:effectLst/>
                <a:uLnTx/>
                <a:uFillTx/>
                <a:latin typeface="Gill Sans MT"/>
                <a:ea typeface="+mn-ea"/>
                <a:cs typeface="+mn-cs"/>
              </a:rPr>
              <a:t>data movement</a:t>
            </a:r>
            <a:r>
              <a:rPr kumimoji="0" lang="en-US" sz="2900" b="1" i="0" u="none" strike="noStrike" kern="1200" cap="none" spc="0" normalizeH="0" baseline="0" noProof="0" dirty="0">
                <a:ln>
                  <a:noFill/>
                </a:ln>
                <a:solidFill>
                  <a:srgbClr val="FF0000"/>
                </a:solidFill>
                <a:effectLst/>
                <a:uLnTx/>
                <a:uFillTx/>
                <a:latin typeface="Gill Sans MT"/>
                <a:ea typeface="+mn-ea"/>
                <a:cs typeface="+mn-cs"/>
              </a:rPr>
              <a:t> </a:t>
            </a:r>
            <a:r>
              <a:rPr kumimoji="0" lang="en-US" sz="2900" b="1" i="0" u="none" strike="noStrike" kern="1200" cap="none" spc="0" normalizeH="0" baseline="0" noProof="0" dirty="0">
                <a:ln>
                  <a:noFill/>
                </a:ln>
                <a:solidFill>
                  <a:prstClr val="black"/>
                </a:solidFill>
                <a:effectLst/>
                <a:uLnTx/>
                <a:uFillTx/>
                <a:latin typeface="Gill Sans MT"/>
                <a:ea typeface="+mn-ea"/>
                <a:cs typeface="+mn-cs"/>
              </a:rPr>
              <a:t>often comes from</a:t>
            </a:r>
            <a:r>
              <a:rPr kumimoji="0" lang="en-US" sz="2900" b="1" i="0" u="none" strike="noStrike" kern="1200" cap="none" spc="0" normalizeH="0" baseline="0" noProof="0" dirty="0">
                <a:ln>
                  <a:noFill/>
                </a:ln>
                <a:solidFill>
                  <a:srgbClr val="0000FF"/>
                </a:solidFill>
                <a:effectLst/>
                <a:uLnTx/>
                <a:uFillTx/>
                <a:latin typeface="Gill Sans MT"/>
                <a:ea typeface="+mn-ea"/>
                <a:cs typeface="+mn-cs"/>
              </a:rPr>
              <a:t> </a:t>
            </a:r>
            <a:r>
              <a:rPr kumimoji="0" lang="en-US" sz="2900" b="1" i="0" u="none" strike="noStrike" kern="1200" cap="none" spc="0" normalizeH="0" baseline="0" noProof="0" dirty="0">
                <a:ln>
                  <a:noFill/>
                </a:ln>
                <a:solidFill>
                  <a:srgbClr val="1F497D"/>
                </a:solidFill>
                <a:effectLst/>
                <a:uLnTx/>
                <a:uFillTx/>
                <a:latin typeface="Gill Sans MT"/>
                <a:ea typeface="+mn-ea"/>
                <a:cs typeface="+mn-cs"/>
              </a:rPr>
              <a:t>simple functions</a:t>
            </a:r>
          </a:p>
        </p:txBody>
      </p:sp>
      <p:sp>
        <p:nvSpPr>
          <p:cNvPr id="16" name="Rounded Rectangle 15"/>
          <p:cNvSpPr/>
          <p:nvPr/>
        </p:nvSpPr>
        <p:spPr>
          <a:xfrm>
            <a:off x="1905000" y="4358045"/>
            <a:ext cx="1524000" cy="740152"/>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mn-cs"/>
              </a:rPr>
              <a:t>PIM Core</a:t>
            </a:r>
          </a:p>
        </p:txBody>
      </p:sp>
      <p:grpSp>
        <p:nvGrpSpPr>
          <p:cNvPr id="17" name="Group 16"/>
          <p:cNvGrpSpPr/>
          <p:nvPr/>
        </p:nvGrpSpPr>
        <p:grpSpPr>
          <a:xfrm>
            <a:off x="4648200" y="4259997"/>
            <a:ext cx="2667000" cy="914400"/>
            <a:chOff x="5562600" y="3276600"/>
            <a:chExt cx="2438400" cy="990600"/>
          </a:xfrm>
        </p:grpSpPr>
        <p:sp>
          <p:nvSpPr>
            <p:cNvPr id="23" name="Rounded Rectangle 22"/>
            <p:cNvSpPr/>
            <p:nvPr/>
          </p:nvSpPr>
          <p:spPr>
            <a:xfrm>
              <a:off x="5562600" y="3276600"/>
              <a:ext cx="2133600" cy="685800"/>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mn-cs"/>
                </a:rPr>
                <a:t>PIM Accelerator</a:t>
              </a:r>
            </a:p>
          </p:txBody>
        </p:sp>
        <p:sp>
          <p:nvSpPr>
            <p:cNvPr id="24" name="Rounded Rectangle 23"/>
            <p:cNvSpPr/>
            <p:nvPr/>
          </p:nvSpPr>
          <p:spPr>
            <a:xfrm>
              <a:off x="5715000" y="3429000"/>
              <a:ext cx="2133600" cy="685800"/>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mn-cs"/>
                </a:rPr>
                <a:t>PIM Accelerator</a:t>
              </a:r>
            </a:p>
          </p:txBody>
        </p:sp>
        <p:sp>
          <p:nvSpPr>
            <p:cNvPr id="25" name="Rounded Rectangle 24"/>
            <p:cNvSpPr/>
            <p:nvPr/>
          </p:nvSpPr>
          <p:spPr>
            <a:xfrm>
              <a:off x="5867400" y="3581400"/>
              <a:ext cx="2133600" cy="685800"/>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mn-cs"/>
                </a:rPr>
                <a:t>PIM Accelerator</a:t>
              </a:r>
            </a:p>
          </p:txBody>
        </p:sp>
      </p:grpSp>
      <p:sp>
        <p:nvSpPr>
          <p:cNvPr id="66" name="Rectangle 65"/>
          <p:cNvSpPr/>
          <p:nvPr/>
        </p:nvSpPr>
        <p:spPr>
          <a:xfrm>
            <a:off x="0" y="2231648"/>
            <a:ext cx="9067800" cy="89255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prstClr val="black"/>
                </a:solidFill>
                <a:effectLst/>
                <a:uLnTx/>
                <a:uFillTx/>
                <a:latin typeface="Gill Sans MT"/>
                <a:ea typeface="+mn-ea"/>
                <a:cs typeface="+mn-cs"/>
              </a:rPr>
              <a:t>We can design lightweight logic to implement</a:t>
            </a:r>
            <a:br>
              <a:rPr kumimoji="0" lang="en-US" sz="2600" b="1" i="0" u="none" strike="noStrike" kern="1200" cap="none" spc="0" normalizeH="0" baseline="0" noProof="0" dirty="0">
                <a:ln>
                  <a:noFill/>
                </a:ln>
                <a:solidFill>
                  <a:prstClr val="black"/>
                </a:solidFill>
                <a:effectLst/>
                <a:uLnTx/>
                <a:uFillTx/>
                <a:latin typeface="Gill Sans MT"/>
                <a:ea typeface="+mn-ea"/>
                <a:cs typeface="+mn-cs"/>
              </a:rPr>
            </a:br>
            <a:r>
              <a:rPr kumimoji="0" lang="en-US" sz="2600" b="1" i="0" u="none" strike="noStrike" kern="1200" cap="none" spc="0" normalizeH="0" baseline="0" noProof="0" dirty="0">
                <a:ln>
                  <a:noFill/>
                </a:ln>
                <a:solidFill>
                  <a:prstClr val="black"/>
                </a:solidFill>
                <a:effectLst/>
                <a:uLnTx/>
                <a:uFillTx/>
                <a:latin typeface="Gill Sans MT"/>
                <a:ea typeface="+mn-ea"/>
                <a:cs typeface="+mn-cs"/>
              </a:rPr>
              <a:t> these </a:t>
            </a:r>
            <a:r>
              <a:rPr kumimoji="0" lang="en-US" sz="2600" b="1" i="1" u="sng" strike="noStrike" kern="1200" cap="none" spc="0" normalizeH="0" baseline="0" noProof="0" dirty="0">
                <a:ln>
                  <a:noFill/>
                </a:ln>
                <a:solidFill>
                  <a:prstClr val="black"/>
                </a:solidFill>
                <a:effectLst/>
                <a:uLnTx/>
                <a:uFillTx/>
                <a:latin typeface="Gill Sans MT"/>
                <a:ea typeface="+mn-ea"/>
                <a:cs typeface="+mn-cs"/>
              </a:rPr>
              <a:t>simple functions</a:t>
            </a:r>
            <a:r>
              <a:rPr kumimoji="0" lang="en-US" sz="2600" b="1" i="0" u="none" strike="noStrike" kern="1200" cap="none" spc="0" normalizeH="0" baseline="0" noProof="0" dirty="0">
                <a:ln>
                  <a:noFill/>
                </a:ln>
                <a:solidFill>
                  <a:prstClr val="black"/>
                </a:solidFill>
                <a:effectLst/>
                <a:uLnTx/>
                <a:uFillTx/>
                <a:latin typeface="Gill Sans MT"/>
                <a:ea typeface="+mn-ea"/>
                <a:cs typeface="+mn-cs"/>
              </a:rPr>
              <a:t> in </a:t>
            </a:r>
            <a:r>
              <a:rPr kumimoji="0" lang="en-US" sz="2600" b="1" i="0" u="none" strike="noStrike" kern="1200" cap="none" spc="0" normalizeH="0" baseline="0" noProof="0" dirty="0">
                <a:ln>
                  <a:noFill/>
                </a:ln>
                <a:solidFill>
                  <a:srgbClr val="0000FF"/>
                </a:solidFill>
                <a:effectLst/>
                <a:uLnTx/>
                <a:uFillTx/>
                <a:latin typeface="Gill Sans MT"/>
                <a:ea typeface="+mn-ea"/>
                <a:cs typeface="+mn-cs"/>
              </a:rPr>
              <a:t>memory</a:t>
            </a:r>
          </a:p>
        </p:txBody>
      </p:sp>
      <p:sp>
        <p:nvSpPr>
          <p:cNvPr id="36" name="Rectangle 35"/>
          <p:cNvSpPr/>
          <p:nvPr/>
        </p:nvSpPr>
        <p:spPr>
          <a:xfrm>
            <a:off x="990600" y="3429000"/>
            <a:ext cx="3276600" cy="830997"/>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300" b="1" i="0" u="none" strike="noStrike" kern="1200" cap="none" spc="0" normalizeH="0" baseline="0" noProof="0" dirty="0">
                <a:ln>
                  <a:noFill/>
                </a:ln>
                <a:solidFill>
                  <a:srgbClr val="006600"/>
                </a:solidFill>
                <a:effectLst/>
                <a:uLnTx/>
                <a:uFillTx/>
                <a:latin typeface="Gill Sans MT"/>
                <a:ea typeface="+mn-ea"/>
                <a:cs typeface="+mn-cs"/>
              </a:rPr>
              <a:t>Small embedded</a:t>
            </a:r>
            <a:br>
              <a:rPr kumimoji="0" lang="en-US" sz="2300" b="1" i="0" u="none" strike="noStrike" kern="1200" cap="none" spc="0" normalizeH="0" baseline="0" noProof="0" dirty="0">
                <a:ln>
                  <a:noFill/>
                </a:ln>
                <a:solidFill>
                  <a:srgbClr val="006600"/>
                </a:solidFill>
                <a:effectLst/>
                <a:uLnTx/>
                <a:uFillTx/>
                <a:latin typeface="Gill Sans MT"/>
                <a:ea typeface="+mn-ea"/>
                <a:cs typeface="+mn-cs"/>
              </a:rPr>
            </a:br>
            <a:r>
              <a:rPr kumimoji="0" lang="en-US" sz="2300" b="1" i="0" u="none" strike="noStrike" kern="1200" cap="none" spc="0" normalizeH="0" baseline="0" noProof="0" dirty="0">
                <a:ln>
                  <a:noFill/>
                </a:ln>
                <a:solidFill>
                  <a:srgbClr val="006600"/>
                </a:solidFill>
                <a:effectLst/>
                <a:uLnTx/>
                <a:uFillTx/>
                <a:latin typeface="Gill Sans MT"/>
                <a:ea typeface="+mn-ea"/>
                <a:cs typeface="+mn-cs"/>
              </a:rPr>
              <a:t> low-power core</a:t>
            </a:r>
          </a:p>
        </p:txBody>
      </p:sp>
      <p:sp>
        <p:nvSpPr>
          <p:cNvPr id="38" name="Rectangle 37"/>
          <p:cNvSpPr/>
          <p:nvPr/>
        </p:nvSpPr>
        <p:spPr>
          <a:xfrm>
            <a:off x="4114800" y="3429000"/>
            <a:ext cx="3352800" cy="830997"/>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300" b="1" i="0" u="none" strike="noStrike" kern="1200" cap="none" spc="0" normalizeH="0" baseline="0" noProof="0" dirty="0">
                <a:ln>
                  <a:noFill/>
                </a:ln>
                <a:solidFill>
                  <a:srgbClr val="006600"/>
                </a:solidFill>
                <a:effectLst/>
                <a:uLnTx/>
                <a:uFillTx/>
                <a:latin typeface="Gill Sans MT"/>
                <a:ea typeface="+mn-ea"/>
                <a:cs typeface="+mn-cs"/>
              </a:rPr>
              <a:t>Small fixed-function accelerators</a:t>
            </a:r>
          </a:p>
        </p:txBody>
      </p:sp>
      <p:sp>
        <p:nvSpPr>
          <p:cNvPr id="39" name="Rectangle 38"/>
          <p:cNvSpPr/>
          <p:nvPr/>
        </p:nvSpPr>
        <p:spPr>
          <a:xfrm>
            <a:off x="0" y="5446693"/>
            <a:ext cx="9144000" cy="954107"/>
          </a:xfrm>
          <a:prstGeom prst="rect">
            <a:avLst/>
          </a:prstGeom>
          <a:solidFill>
            <a:schemeClr val="tx2">
              <a:lumMod val="75000"/>
            </a:scheme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Gill Sans MT"/>
                <a:ea typeface="+mn-ea"/>
                <a:cs typeface="+mn-cs"/>
              </a:rPr>
              <a:t>Offloading to PIM logic reduces energy and improves performance, on average, by 2.3X and 2.2X</a:t>
            </a:r>
          </a:p>
        </p:txBody>
      </p:sp>
    </p:spTree>
    <p:extLst>
      <p:ext uri="{BB962C8B-B14F-4D97-AF65-F5344CB8AC3E}">
        <p14:creationId xmlns:p14="http://schemas.microsoft.com/office/powerpoint/2010/main" val="3875048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6"/>
                                        </p:tgtEl>
                                        <p:attrNameLst>
                                          <p:attrName>style.visibility</p:attrName>
                                        </p:attrNameLst>
                                      </p:cBhvr>
                                      <p:to>
                                        <p:strVal val="visible"/>
                                      </p:to>
                                    </p:set>
                                    <p:animEffect transition="in" filter="fade">
                                      <p:cBhvr>
                                        <p:cTn id="12" dur="500"/>
                                        <p:tgtEl>
                                          <p:spTgt spid="6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6"/>
                                        </p:tgtEl>
                                        <p:attrNameLst>
                                          <p:attrName>style.visibility</p:attrName>
                                        </p:attrNameLst>
                                      </p:cBhvr>
                                      <p:to>
                                        <p:strVal val="visible"/>
                                      </p:to>
                                    </p:set>
                                    <p:animEffect transition="in" filter="fade">
                                      <p:cBhvr>
                                        <p:cTn id="20" dur="500"/>
                                        <p:tgtEl>
                                          <p:spTgt spid="36"/>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8"/>
                                        </p:tgtEl>
                                        <p:attrNameLst>
                                          <p:attrName>style.visibility</p:attrName>
                                        </p:attrNameLst>
                                      </p:cBhvr>
                                      <p:to>
                                        <p:strVal val="visible"/>
                                      </p:to>
                                    </p:set>
                                    <p:animEffect transition="in" filter="fade">
                                      <p:cBhvr>
                                        <p:cTn id="25" dur="500"/>
                                        <p:tgtEl>
                                          <p:spTgt spid="38"/>
                                        </p:tgtEl>
                                      </p:cBhvr>
                                    </p:animEffect>
                                  </p:childTnLst>
                                </p:cTn>
                              </p:par>
                              <p:par>
                                <p:cTn id="26" presetID="10" presetClass="entr" presetSubtype="0" fill="hold" nodeType="with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500"/>
                                        <p:tgtEl>
                                          <p:spTgt spid="17"/>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9"/>
                                        </p:tgtEl>
                                        <p:attrNameLst>
                                          <p:attrName>style.visibility</p:attrName>
                                        </p:attrNameLst>
                                      </p:cBhvr>
                                      <p:to>
                                        <p:strVal val="visible"/>
                                      </p:to>
                                    </p:set>
                                    <p:animEffect transition="in" filter="fade">
                                      <p:cBhvr>
                                        <p:cTn id="33"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6" grpId="0" animBg="1"/>
      <p:bldP spid="66" grpId="0"/>
      <p:bldP spid="36" grpId="0"/>
      <p:bldP spid="38" grpId="0"/>
      <p:bldP spid="39" grpId="0" animBg="1"/>
    </p:bldLst>
  </p:timing>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0"/>
            <a:ext cx="10210800" cy="914400"/>
          </a:xfrm>
        </p:spPr>
        <p:txBody>
          <a:bodyPr/>
          <a:lstStyle/>
          <a:p>
            <a:r>
              <a:rPr lang="en-US" sz="4000" dirty="0"/>
              <a:t>Workload Analysis</a:t>
            </a:r>
            <a:endParaRPr lang="en-US" sz="3700" dirty="0"/>
          </a:p>
        </p:txBody>
      </p:sp>
      <p:sp>
        <p:nvSpPr>
          <p:cNvPr id="3" name="Content Placeholder 2"/>
          <p:cNvSpPr>
            <a:spLocks noGrp="1"/>
          </p:cNvSpPr>
          <p:nvPr>
            <p:ph idx="1"/>
          </p:nvPr>
        </p:nvSpPr>
        <p:spPr>
          <a:xfrm>
            <a:off x="152400" y="1066800"/>
            <a:ext cx="8839200" cy="5638800"/>
          </a:xfrm>
        </p:spPr>
        <p:txBody>
          <a:bodyPr>
            <a:normAutofit/>
          </a:bodyPr>
          <a:lstStyle/>
          <a:p>
            <a:pPr lvl="1"/>
            <a:endParaRPr lang="en-US" sz="2000" dirty="0">
              <a:solidFill>
                <a:srgbClr val="595959"/>
              </a:solidFill>
            </a:endParaRPr>
          </a:p>
          <a:p>
            <a:pPr lvl="1"/>
            <a:endParaRPr lang="en-US" sz="2400" dirty="0">
              <a:solidFill>
                <a:schemeClr val="tx2"/>
              </a:solidFill>
            </a:endParaRPr>
          </a:p>
          <a:p>
            <a:pPr marL="342900" lvl="1" indent="-342900">
              <a:buFont typeface="Arial" pitchFamily="34" charset="0"/>
              <a:buChar char="•"/>
            </a:pPr>
            <a:endParaRPr lang="en-US" sz="2400" u="sng" dirty="0">
              <a:solidFill>
                <a:schemeClr val="tx2"/>
              </a:solidFill>
            </a:endParaRPr>
          </a:p>
          <a:p>
            <a:pPr lvl="1"/>
            <a:endParaRPr lang="en-US" sz="2000" dirty="0">
              <a:solidFill>
                <a:srgbClr val="595959"/>
              </a:solidFill>
            </a:endParaRPr>
          </a:p>
          <a:p>
            <a:endParaRPr lang="en-US" dirty="0"/>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sp>
        <p:nvSpPr>
          <p:cNvPr id="5" name="Rectangle 4"/>
          <p:cNvSpPr/>
          <p:nvPr/>
        </p:nvSpPr>
        <p:spPr>
          <a:xfrm>
            <a:off x="533400" y="2433935"/>
            <a:ext cx="31242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Gill Sans MT"/>
                <a:ea typeface="+mn-ea"/>
                <a:cs typeface="+mn-cs"/>
              </a:rPr>
              <a:t>Chrome</a:t>
            </a:r>
            <a:endParaRPr kumimoji="0" lang="en-US" sz="2800" b="1" i="0" u="none" strike="noStrike" kern="1200" cap="none" spc="0" normalizeH="0" baseline="0" noProof="0" dirty="0">
              <a:ln>
                <a:noFill/>
              </a:ln>
              <a:solidFill>
                <a:prstClr val="black"/>
              </a:solidFill>
              <a:effectLst/>
              <a:uLnTx/>
              <a:uFillTx/>
              <a:latin typeface="Gill Sans MT"/>
              <a:ea typeface="+mn-ea"/>
              <a:cs typeface="+mn-cs"/>
            </a:endParaRPr>
          </a:p>
        </p:txBody>
      </p:sp>
      <p:sp>
        <p:nvSpPr>
          <p:cNvPr id="9" name="TextBox 8"/>
          <p:cNvSpPr txBox="1"/>
          <p:nvPr/>
        </p:nvSpPr>
        <p:spPr>
          <a:xfrm>
            <a:off x="381000" y="2967335"/>
            <a:ext cx="3886200" cy="461665"/>
          </a:xfrm>
          <a:prstGeom prst="rect">
            <a:avLst/>
          </a:prstGeom>
          <a:noFill/>
        </p:spPr>
        <p:txBody>
          <a:bodyPr wrap="square" rtlCol="0">
            <a:spAutoFit/>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web browser</a:t>
            </a: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
        <p:nvSpPr>
          <p:cNvPr id="11" name="TextBox 10"/>
          <p:cNvSpPr txBox="1"/>
          <p:nvPr/>
        </p:nvSpPr>
        <p:spPr>
          <a:xfrm>
            <a:off x="4267200" y="2463224"/>
            <a:ext cx="4267200" cy="5847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err="1">
                <a:ln>
                  <a:noFill/>
                </a:ln>
                <a:solidFill>
                  <a:srgbClr val="000000"/>
                </a:solidFill>
                <a:effectLst/>
                <a:uLnTx/>
                <a:uFillTx/>
                <a:latin typeface="Gill Sans MT"/>
                <a:ea typeface="+mn-ea"/>
                <a:cs typeface="+mn-cs"/>
              </a:rPr>
              <a:t>TensorFlow</a:t>
            </a:r>
            <a:r>
              <a:rPr kumimoji="0" lang="en-US" sz="3200" b="1" i="0" u="none" strike="noStrike" kern="1200" cap="none" spc="0" normalizeH="0" baseline="0" noProof="0" dirty="0">
                <a:ln>
                  <a:noFill/>
                </a:ln>
                <a:solidFill>
                  <a:srgbClr val="000000"/>
                </a:solidFill>
                <a:effectLst/>
                <a:uLnTx/>
                <a:uFillTx/>
                <a:latin typeface="Gill Sans MT"/>
                <a:ea typeface="+mn-ea"/>
                <a:cs typeface="+mn-cs"/>
              </a:rPr>
              <a:t> Mobile</a:t>
            </a: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sp>
        <p:nvSpPr>
          <p:cNvPr id="12" name="TextBox 11"/>
          <p:cNvSpPr txBox="1"/>
          <p:nvPr/>
        </p:nvSpPr>
        <p:spPr>
          <a:xfrm>
            <a:off x="3810000" y="2979003"/>
            <a:ext cx="52578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machine learning framework</a:t>
            </a:r>
            <a:endParaRPr kumimoji="0" lang="en-US" sz="2400" b="0" i="0" u="none" strike="noStrike" kern="1200" cap="none" spc="0" normalizeH="0" baseline="0" noProof="0" dirty="0">
              <a:ln>
                <a:noFill/>
              </a:ln>
              <a:solidFill>
                <a:srgbClr val="595959"/>
              </a:solidFill>
              <a:effectLst/>
              <a:uLnTx/>
              <a:uFillTx/>
              <a:latin typeface="Gill Sans MT"/>
              <a:ea typeface="+mn-ea"/>
              <a:cs typeface="+mn-cs"/>
            </a:endParaRPr>
          </a:p>
        </p:txBody>
      </p:sp>
      <p:sp>
        <p:nvSpPr>
          <p:cNvPr id="16" name="Rectangle 15"/>
          <p:cNvSpPr/>
          <p:nvPr/>
        </p:nvSpPr>
        <p:spPr>
          <a:xfrm>
            <a:off x="-76200" y="5334000"/>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Playback</a:t>
            </a:r>
          </a:p>
        </p:txBody>
      </p:sp>
      <p:sp>
        <p:nvSpPr>
          <p:cNvPr id="17" name="TextBox 16"/>
          <p:cNvSpPr txBox="1"/>
          <p:nvPr/>
        </p:nvSpPr>
        <p:spPr>
          <a:xfrm>
            <a:off x="127000" y="5943600"/>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52600" y="1290935"/>
            <a:ext cx="1066800" cy="1066800"/>
          </a:xfrm>
          <a:prstGeom prst="rect">
            <a:avLst/>
          </a:prstGeom>
        </p:spPr>
      </p:pic>
      <p:pic>
        <p:nvPicPr>
          <p:cNvPr id="14" name="Picture 1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91200" y="1205370"/>
            <a:ext cx="1081655" cy="1156830"/>
          </a:xfrm>
          <a:prstGeom prst="rect">
            <a:avLst/>
          </a:prstGeom>
        </p:spPr>
      </p:pic>
      <p:sp>
        <p:nvSpPr>
          <p:cNvPr id="19" name="Rectangle 18"/>
          <p:cNvSpPr/>
          <p:nvPr/>
        </p:nvSpPr>
        <p:spPr>
          <a:xfrm>
            <a:off x="6096000" y="3769051"/>
            <a:ext cx="3505200" cy="492443"/>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srgbClr val="000000"/>
              </a:solidFill>
              <a:effectLst/>
              <a:uLnTx/>
              <a:uFillTx/>
              <a:latin typeface="Gill Sans MT"/>
              <a:ea typeface="+mn-ea"/>
              <a:cs typeface="+mn-cs"/>
            </a:endParaRPr>
          </a:p>
        </p:txBody>
      </p:sp>
      <p:grpSp>
        <p:nvGrpSpPr>
          <p:cNvPr id="10" name="Group 9"/>
          <p:cNvGrpSpPr/>
          <p:nvPr/>
        </p:nvGrpSpPr>
        <p:grpSpPr>
          <a:xfrm>
            <a:off x="1371600" y="4191000"/>
            <a:ext cx="1600200" cy="1219200"/>
            <a:chOff x="5867400" y="2936553"/>
            <a:chExt cx="2057400" cy="1447800"/>
          </a:xfrm>
        </p:grpSpPr>
        <p:pic>
          <p:nvPicPr>
            <p:cNvPr id="31" name="Picture 30"/>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4" name="Picture 23"/>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8" name="Picture 7"/>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grpSp>
        <p:nvGrpSpPr>
          <p:cNvPr id="25" name="Group 24"/>
          <p:cNvGrpSpPr/>
          <p:nvPr/>
        </p:nvGrpSpPr>
        <p:grpSpPr>
          <a:xfrm>
            <a:off x="5638800" y="4234696"/>
            <a:ext cx="1676400" cy="1219200"/>
            <a:chOff x="5867400" y="2936553"/>
            <a:chExt cx="2057400" cy="1447800"/>
          </a:xfrm>
        </p:grpSpPr>
        <p:pic>
          <p:nvPicPr>
            <p:cNvPr id="26" name="Picture 2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096000" y="3927153"/>
              <a:ext cx="431470" cy="457200"/>
            </a:xfrm>
            <a:prstGeom prst="rect">
              <a:avLst/>
            </a:prstGeom>
          </p:spPr>
        </p:pic>
        <p:pic>
          <p:nvPicPr>
            <p:cNvPr id="27" name="Picture 2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553200" y="3984544"/>
              <a:ext cx="1295400" cy="325214"/>
            </a:xfrm>
            <a:prstGeom prst="rect">
              <a:avLst/>
            </a:prstGeom>
          </p:spPr>
        </p:pic>
        <p:pic>
          <p:nvPicPr>
            <p:cNvPr id="28" name="Picture 27"/>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5867400" y="2936553"/>
              <a:ext cx="2057400" cy="935088"/>
            </a:xfrm>
            <a:prstGeom prst="rect">
              <a:avLst/>
            </a:prstGeom>
          </p:spPr>
        </p:pic>
      </p:grpSp>
      <p:sp>
        <p:nvSpPr>
          <p:cNvPr id="30" name="Rectangle 29"/>
          <p:cNvSpPr/>
          <p:nvPr/>
        </p:nvSpPr>
        <p:spPr>
          <a:xfrm>
            <a:off x="4191000" y="5352872"/>
            <a:ext cx="4114800" cy="584776"/>
          </a:xfrm>
          <a:prstGeom prst="rect">
            <a:avLst/>
          </a:prstGeom>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Gill Sans MT"/>
                <a:ea typeface="+mn-ea"/>
                <a:cs typeface="+mn-cs"/>
              </a:rPr>
              <a:t>Video Capture</a:t>
            </a:r>
          </a:p>
        </p:txBody>
      </p:sp>
      <p:sp>
        <p:nvSpPr>
          <p:cNvPr id="32" name="TextBox 31"/>
          <p:cNvSpPr txBox="1"/>
          <p:nvPr/>
        </p:nvSpPr>
        <p:spPr>
          <a:xfrm>
            <a:off x="4318000" y="5962472"/>
            <a:ext cx="42926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95959"/>
                </a:solidFill>
                <a:effectLst/>
                <a:uLnTx/>
                <a:uFillTx/>
                <a:latin typeface="Gill Sans MT"/>
                <a:ea typeface="+mn-ea"/>
                <a:cs typeface="+mn-cs"/>
              </a:rPr>
              <a:t>Google’s </a:t>
            </a:r>
            <a:r>
              <a:rPr kumimoji="0" lang="en-US" sz="2400" b="1" i="0" u="none" strike="noStrike" kern="1200" cap="none" spc="0" normalizeH="0" baseline="0" noProof="0" dirty="0">
                <a:ln>
                  <a:noFill/>
                </a:ln>
                <a:solidFill>
                  <a:srgbClr val="0000FF"/>
                </a:solidFill>
                <a:effectLst/>
                <a:uLnTx/>
                <a:uFillTx/>
                <a:latin typeface="Gill Sans MT"/>
                <a:ea typeface="+mn-ea"/>
                <a:cs typeface="+mn-cs"/>
              </a:rPr>
              <a:t>video codec</a:t>
            </a:r>
            <a:r>
              <a:rPr kumimoji="0" lang="en-US" sz="2400" b="1" i="0" u="none" strike="noStrike" kern="1200" cap="none" spc="0" normalizeH="0" baseline="0" noProof="0" dirty="0">
                <a:ln>
                  <a:noFill/>
                </a:ln>
                <a:solidFill>
                  <a:srgbClr val="595959"/>
                </a:solidFill>
                <a:effectLst/>
                <a:uLnTx/>
                <a:uFillTx/>
                <a:latin typeface="Gill Sans MT"/>
                <a:ea typeface="+mn-ea"/>
                <a:cs typeface="+mn-cs"/>
              </a:rPr>
              <a:t> </a:t>
            </a:r>
            <a:br>
              <a:rPr kumimoji="0" lang="en-US" sz="2400" b="1" i="0" u="none" strike="noStrike" kern="1200" cap="none" spc="0" normalizeH="0" baseline="0" noProof="0" dirty="0">
                <a:ln>
                  <a:noFill/>
                </a:ln>
                <a:solidFill>
                  <a:srgbClr val="595959"/>
                </a:solidFill>
                <a:effectLst/>
                <a:uLnTx/>
                <a:uFillTx/>
                <a:latin typeface="Gill Sans MT"/>
                <a:ea typeface="+mn-ea"/>
                <a:cs typeface="+mn-cs"/>
              </a:rPr>
            </a:br>
            <a:endParaRPr kumimoji="0" lang="en-US" sz="2400" b="1" i="0" u="none" strike="noStrike" kern="1200" cap="none" spc="0" normalizeH="0" baseline="0" noProof="0" dirty="0">
              <a:ln>
                <a:noFill/>
              </a:ln>
              <a:solidFill>
                <a:srgbClr val="0000FF"/>
              </a:solidFill>
              <a:effectLst/>
              <a:uLnTx/>
              <a:uFillTx/>
              <a:latin typeface="Gill Sans MT"/>
              <a:ea typeface="+mn-ea"/>
              <a:cs typeface="+mn-cs"/>
            </a:endParaRPr>
          </a:p>
        </p:txBody>
      </p:sp>
    </p:spTree>
    <p:extLst>
      <p:ext uri="{BB962C8B-B14F-4D97-AF65-F5344CB8AC3E}">
        <p14:creationId xmlns:p14="http://schemas.microsoft.com/office/powerpoint/2010/main" val="2200327456"/>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9144000" cy="914400"/>
          </a:xfrm>
        </p:spPr>
        <p:txBody>
          <a:bodyPr/>
          <a:lstStyle/>
          <a:p>
            <a:r>
              <a:rPr lang="en-US" dirty="0" err="1"/>
              <a:t>TensorFlow</a:t>
            </a:r>
            <a:r>
              <a:rPr lang="en-US" dirty="0"/>
              <a:t> Mobile</a:t>
            </a:r>
          </a:p>
        </p:txBody>
      </p:sp>
      <p:sp>
        <p:nvSpPr>
          <p:cNvPr id="3" name="Content Placeholder 2"/>
          <p:cNvSpPr>
            <a:spLocks noGrp="1"/>
          </p:cNvSpPr>
          <p:nvPr>
            <p:ph idx="1"/>
          </p:nvPr>
        </p:nvSpPr>
        <p:spPr>
          <a:xfrm>
            <a:off x="152400" y="990600"/>
            <a:ext cx="8991600" cy="5715000"/>
          </a:xfrm>
        </p:spPr>
        <p:txBody>
          <a:bodyPr>
            <a:normAutofit/>
          </a:bodyPr>
          <a:lstStyle/>
          <a:p>
            <a:endParaRPr lang="en-US" sz="28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lvl="1"/>
            <a:endParaRPr lang="en-US" sz="2400" dirty="0">
              <a:solidFill>
                <a:srgbClr val="595959"/>
              </a:solidFill>
            </a:endParaRPr>
          </a:p>
          <a:p>
            <a:pPr marL="457200" lvl="1" indent="0">
              <a:buNone/>
            </a:pPr>
            <a:endParaRPr lang="en-US" sz="2400" dirty="0">
              <a:solidFill>
                <a:srgbClr val="595959"/>
              </a:solidFill>
            </a:endParaRPr>
          </a:p>
          <a:p>
            <a:pPr lvl="1"/>
            <a:endParaRPr lang="en" sz="2400" dirty="0">
              <a:solidFill>
                <a:srgbClr val="595959"/>
              </a:solidFill>
            </a:endParaRPr>
          </a:p>
          <a:p>
            <a:pPr marL="0" indent="0">
              <a:buNone/>
            </a:pPr>
            <a:endParaRPr lang="en-US" sz="2800" dirty="0">
              <a:solidFill>
                <a:schemeClr val="tx2"/>
              </a:solidFill>
            </a:endParaRPr>
          </a:p>
          <a:p>
            <a:pPr lvl="1"/>
            <a:endParaRPr lang="en-US" sz="2400" dirty="0"/>
          </a:p>
          <a:p>
            <a:pPr lvl="1"/>
            <a:endParaRPr lang="en-US" sz="2400" dirty="0"/>
          </a:p>
          <a:p>
            <a:pPr lvl="1"/>
            <a:endParaRPr lang="en-US" sz="2400" dirty="0"/>
          </a:p>
        </p:txBody>
      </p:sp>
      <p:pic>
        <p:nvPicPr>
          <p:cNvPr id="6" name="Picture 5" descr="safari.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 y="6580445"/>
            <a:ext cx="959296" cy="277563"/>
          </a:xfrm>
          <a:prstGeom prst="rect">
            <a:avLst/>
          </a:prstGeom>
        </p:spPr>
      </p:pic>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038600" y="762000"/>
            <a:ext cx="914400" cy="977950"/>
          </a:xfrm>
          <a:prstGeom prst="rect">
            <a:avLst/>
          </a:prstGeom>
        </p:spPr>
      </p:pic>
      <p:sp>
        <p:nvSpPr>
          <p:cNvPr id="5" name="Rectangle 4"/>
          <p:cNvSpPr/>
          <p:nvPr/>
        </p:nvSpPr>
        <p:spPr>
          <a:xfrm>
            <a:off x="0" y="3505200"/>
            <a:ext cx="9144000" cy="892552"/>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prstClr val="black"/>
                </a:solidFill>
                <a:effectLst/>
                <a:uLnTx/>
                <a:uFillTx/>
                <a:latin typeface="Gill Sans MT"/>
                <a:ea typeface="+mn-ea"/>
                <a:cs typeface="+mn-cs"/>
              </a:rPr>
              <a:t> </a:t>
            </a:r>
            <a:r>
              <a:rPr kumimoji="0" lang="en-US" sz="2600" b="1" i="0" u="none" strike="noStrike" kern="1200" cap="none" spc="0" normalizeH="0" baseline="0" noProof="0" dirty="0">
                <a:ln>
                  <a:noFill/>
                </a:ln>
                <a:solidFill>
                  <a:srgbClr val="C00000"/>
                </a:solidFill>
                <a:effectLst/>
                <a:uLnTx/>
                <a:uFillTx/>
                <a:latin typeface="Gill Sans MT"/>
                <a:ea typeface="+mn-ea"/>
                <a:cs typeface="+mn-cs"/>
              </a:rPr>
              <a:t>57.3%</a:t>
            </a:r>
            <a:r>
              <a:rPr kumimoji="0" lang="en-US" sz="2600" b="1" i="0" u="none" strike="noStrike" kern="1200" cap="none" spc="0" normalizeH="0" baseline="0" noProof="0" dirty="0">
                <a:ln>
                  <a:noFill/>
                </a:ln>
                <a:solidFill>
                  <a:prstClr val="black"/>
                </a:solidFill>
                <a:effectLst/>
                <a:uLnTx/>
                <a:uFillTx/>
                <a:latin typeface="Gill Sans MT"/>
                <a:ea typeface="+mn-ea"/>
                <a:cs typeface="+mn-cs"/>
              </a:rPr>
              <a:t> of the inference energy is spent on</a:t>
            </a:r>
            <a:br>
              <a:rPr kumimoji="0" lang="en-US" sz="2600" b="1" i="0" u="none" strike="noStrike" kern="1200" cap="none" spc="0" normalizeH="0" baseline="0" noProof="0" dirty="0">
                <a:ln>
                  <a:noFill/>
                </a:ln>
                <a:solidFill>
                  <a:prstClr val="black"/>
                </a:solidFill>
                <a:effectLst/>
                <a:uLnTx/>
                <a:uFillTx/>
                <a:latin typeface="Gill Sans MT"/>
                <a:ea typeface="+mn-ea"/>
                <a:cs typeface="+mn-cs"/>
              </a:rPr>
            </a:br>
            <a:r>
              <a:rPr kumimoji="0" lang="en-US" sz="2600" b="1" i="0" u="none" strike="noStrike" kern="1200" cap="none" spc="0" normalizeH="0" baseline="0" noProof="0" dirty="0">
                <a:ln>
                  <a:noFill/>
                </a:ln>
                <a:solidFill>
                  <a:prstClr val="black"/>
                </a:solidFill>
                <a:effectLst/>
                <a:uLnTx/>
                <a:uFillTx/>
                <a:latin typeface="Gill Sans MT"/>
                <a:ea typeface="+mn-ea"/>
                <a:cs typeface="+mn-cs"/>
              </a:rPr>
              <a:t> </a:t>
            </a:r>
            <a:r>
              <a:rPr kumimoji="0" lang="en-US" sz="2600" b="1" i="0" u="sng" strike="noStrike" kern="1200" cap="none" spc="0" normalizeH="0" baseline="0" noProof="0" dirty="0">
                <a:ln>
                  <a:noFill/>
                </a:ln>
                <a:solidFill>
                  <a:srgbClr val="C00000"/>
                </a:solidFill>
                <a:effectLst/>
                <a:uLnTx/>
                <a:uFillTx/>
                <a:latin typeface="Gill Sans MT"/>
                <a:ea typeface="+mn-ea"/>
                <a:cs typeface="+mn-cs"/>
              </a:rPr>
              <a:t>data movement</a:t>
            </a:r>
            <a:endParaRPr kumimoji="0" lang="en-US" sz="2600" b="1" i="0" u="sng" strike="noStrike" kern="1200" cap="none" spc="0" normalizeH="0" baseline="0" noProof="0" dirty="0">
              <a:ln>
                <a:noFill/>
              </a:ln>
              <a:solidFill>
                <a:prstClr val="black"/>
              </a:solidFill>
              <a:effectLst/>
              <a:uLnTx/>
              <a:uFillTx/>
              <a:latin typeface="Gill Sans MT"/>
              <a:ea typeface="+mn-ea"/>
              <a:cs typeface="+mn-cs"/>
            </a:endParaRPr>
          </a:p>
        </p:txBody>
      </p:sp>
      <p:sp>
        <p:nvSpPr>
          <p:cNvPr id="14" name="Rectangle 13"/>
          <p:cNvSpPr/>
          <p:nvPr/>
        </p:nvSpPr>
        <p:spPr>
          <a:xfrm>
            <a:off x="0" y="4938355"/>
            <a:ext cx="9144000" cy="830997"/>
          </a:xfrm>
          <a:prstGeom prst="rect">
            <a:avLst/>
          </a:prstGeom>
          <a:solidFill>
            <a:srgbClr val="E4E4E4"/>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 </a:t>
            </a:r>
            <a:r>
              <a:rPr kumimoji="0" lang="en-US" sz="2400" b="1" i="0" u="none" strike="noStrike" kern="1200" cap="none" spc="0" normalizeH="0" baseline="0" noProof="0" dirty="0">
                <a:ln>
                  <a:noFill/>
                </a:ln>
                <a:solidFill>
                  <a:srgbClr val="C00000"/>
                </a:solidFill>
                <a:effectLst/>
                <a:uLnTx/>
                <a:uFillTx/>
                <a:latin typeface="Gill Sans MT"/>
                <a:ea typeface="+mn-ea"/>
                <a:cs typeface="+mn-cs"/>
              </a:rPr>
              <a:t>54.4% </a:t>
            </a:r>
            <a:r>
              <a:rPr kumimoji="0" lang="en-US" sz="2400" b="1" i="0" u="none" strike="noStrike" kern="1200" cap="none" spc="0" normalizeH="0" baseline="0" noProof="0" dirty="0">
                <a:ln>
                  <a:noFill/>
                </a:ln>
                <a:solidFill>
                  <a:prstClr val="black"/>
                </a:solidFill>
                <a:effectLst/>
                <a:uLnTx/>
                <a:uFillTx/>
                <a:latin typeface="Gill Sans MT"/>
                <a:ea typeface="+mn-ea"/>
                <a:cs typeface="+mn-cs"/>
              </a:rPr>
              <a:t>of the </a:t>
            </a:r>
            <a:r>
              <a:rPr kumimoji="0" lang="en-US" sz="2400" b="1" i="0" u="none" strike="noStrike" kern="1200" cap="none" spc="0" normalizeH="0" baseline="0" noProof="0" dirty="0">
                <a:ln>
                  <a:noFill/>
                </a:ln>
                <a:solidFill>
                  <a:srgbClr val="C00000"/>
                </a:solidFill>
                <a:effectLst/>
                <a:uLnTx/>
                <a:uFillTx/>
                <a:latin typeface="Gill Sans MT"/>
                <a:ea typeface="+mn-ea"/>
                <a:cs typeface="+mn-cs"/>
              </a:rPr>
              <a:t>data movement </a:t>
            </a:r>
            <a:r>
              <a:rPr kumimoji="0" lang="en-US" sz="2400" b="1" i="0" u="none" strike="noStrike" kern="1200" cap="none" spc="0" normalizeH="0" baseline="0" noProof="0" dirty="0">
                <a:ln>
                  <a:noFill/>
                </a:ln>
                <a:solidFill>
                  <a:prstClr val="black"/>
                </a:solidFill>
                <a:effectLst/>
                <a:uLnTx/>
                <a:uFillTx/>
                <a:latin typeface="Gill Sans MT"/>
                <a:ea typeface="+mn-ea"/>
                <a:cs typeface="+mn-cs"/>
              </a:rPr>
              <a:t>energy comes from </a:t>
            </a:r>
            <a:br>
              <a:rPr kumimoji="0" lang="en-US" sz="2400" b="1" i="0" u="none" strike="noStrike" kern="1200" cap="none" spc="0" normalizeH="0" baseline="0" noProof="0" dirty="0">
                <a:ln>
                  <a:noFill/>
                </a:ln>
                <a:solidFill>
                  <a:prstClr val="black"/>
                </a:solidFill>
                <a:effectLst/>
                <a:uLnTx/>
                <a:uFillTx/>
                <a:latin typeface="Gill Sans MT"/>
                <a:ea typeface="+mn-ea"/>
                <a:cs typeface="+mn-cs"/>
              </a:rPr>
            </a:br>
            <a:r>
              <a:rPr kumimoji="0" lang="en-US" sz="2400" b="1" i="0" u="sng" strike="noStrike" kern="1200" cap="none" spc="0" normalizeH="0" baseline="0" noProof="0" dirty="0">
                <a:ln>
                  <a:noFill/>
                </a:ln>
                <a:solidFill>
                  <a:srgbClr val="0000FF"/>
                </a:solidFill>
                <a:effectLst/>
                <a:uLnTx/>
                <a:uFillTx/>
                <a:latin typeface="Gill Sans MT"/>
                <a:ea typeface="+mn-ea"/>
                <a:cs typeface="+mn-cs"/>
              </a:rPr>
              <a:t>packing/unpacking</a:t>
            </a:r>
            <a:r>
              <a:rPr kumimoji="0" lang="en-US" sz="2400" b="1" i="0" u="sng" strike="noStrike" kern="1200" cap="none" spc="0" normalizeH="0" baseline="0" noProof="0" dirty="0">
                <a:ln>
                  <a:noFill/>
                </a:ln>
                <a:solidFill>
                  <a:prstClr val="black"/>
                </a:solidFill>
                <a:effectLst/>
                <a:uLnTx/>
                <a:uFillTx/>
                <a:latin typeface="Gill Sans MT"/>
                <a:ea typeface="+mn-ea"/>
                <a:cs typeface="+mn-cs"/>
              </a:rPr>
              <a:t> </a:t>
            </a:r>
            <a:r>
              <a:rPr kumimoji="0" lang="en-US" sz="2400" b="1" i="0" u="none" strike="noStrike" kern="1200" cap="none" spc="0" normalizeH="0" baseline="0" noProof="0" dirty="0">
                <a:ln>
                  <a:noFill/>
                </a:ln>
                <a:solidFill>
                  <a:prstClr val="black"/>
                </a:solidFill>
                <a:effectLst/>
                <a:uLnTx/>
                <a:uFillTx/>
                <a:latin typeface="Gill Sans MT"/>
                <a:ea typeface="+mn-ea"/>
                <a:cs typeface="+mn-cs"/>
              </a:rPr>
              <a:t>and </a:t>
            </a:r>
            <a:r>
              <a:rPr kumimoji="0" lang="en-US" sz="2400" b="1" i="0" u="sng" strike="noStrike" kern="1200" cap="none" spc="0" normalizeH="0" baseline="0" noProof="0" dirty="0">
                <a:ln>
                  <a:noFill/>
                </a:ln>
                <a:solidFill>
                  <a:srgbClr val="0000FF"/>
                </a:solidFill>
                <a:effectLst/>
                <a:uLnTx/>
                <a:uFillTx/>
                <a:latin typeface="Gill Sans MT"/>
                <a:ea typeface="+mn-ea"/>
                <a:cs typeface="+mn-cs"/>
              </a:rPr>
              <a:t>quantization</a:t>
            </a:r>
          </a:p>
        </p:txBody>
      </p:sp>
      <p:cxnSp>
        <p:nvCxnSpPr>
          <p:cNvPr id="30" name="Straight Arrow Connector 29"/>
          <p:cNvCxnSpPr/>
          <p:nvPr/>
        </p:nvCxnSpPr>
        <p:spPr>
          <a:xfrm>
            <a:off x="4495800" y="4473952"/>
            <a:ext cx="0" cy="381000"/>
          </a:xfrm>
          <a:prstGeom prst="straightConnector1">
            <a:avLst/>
          </a:prstGeom>
          <a:ln w="57150" cmpd="sng">
            <a:solidFill>
              <a:schemeClr val="tx1"/>
            </a:solidFill>
            <a:prstDash val="solid"/>
            <a:headEnd type="none" w="med" len="med"/>
            <a:tailEnd type="triangle"/>
          </a:ln>
        </p:spPr>
        <p:style>
          <a:lnRef idx="1">
            <a:schemeClr val="accent1"/>
          </a:lnRef>
          <a:fillRef idx="0">
            <a:schemeClr val="accent1"/>
          </a:fillRef>
          <a:effectRef idx="0">
            <a:schemeClr val="accent1"/>
          </a:effectRef>
          <a:fontRef idx="minor">
            <a:schemeClr val="tx1"/>
          </a:fontRef>
        </p:style>
      </p:cxnSp>
      <p:grpSp>
        <p:nvGrpSpPr>
          <p:cNvPr id="17" name="Group 16"/>
          <p:cNvGrpSpPr/>
          <p:nvPr/>
        </p:nvGrpSpPr>
        <p:grpSpPr>
          <a:xfrm>
            <a:off x="1676400" y="1828800"/>
            <a:ext cx="5638800" cy="1066800"/>
            <a:chOff x="1676400" y="2057400"/>
            <a:chExt cx="5638800" cy="1066800"/>
          </a:xfrm>
        </p:grpSpPr>
        <p:grpSp>
          <p:nvGrpSpPr>
            <p:cNvPr id="68" name="Group 67"/>
            <p:cNvGrpSpPr/>
            <p:nvPr/>
          </p:nvGrpSpPr>
          <p:grpSpPr>
            <a:xfrm>
              <a:off x="3657600" y="2057400"/>
              <a:ext cx="1600200" cy="1066800"/>
              <a:chOff x="3505200" y="1143000"/>
              <a:chExt cx="1828800" cy="1143000"/>
            </a:xfrm>
          </p:grpSpPr>
          <p:sp>
            <p:nvSpPr>
              <p:cNvPr id="67" name="Rounded Rectangle 66"/>
              <p:cNvSpPr/>
              <p:nvPr/>
            </p:nvSpPr>
            <p:spPr>
              <a:xfrm>
                <a:off x="3505200" y="1143000"/>
                <a:ext cx="1828800" cy="1143000"/>
              </a:xfrm>
              <a:prstGeom prst="roundRect">
                <a:avLst/>
              </a:prstGeom>
              <a:solidFill>
                <a:schemeClr val="lt1">
                  <a:alpha val="0"/>
                </a:schemeClr>
              </a:solidFill>
              <a:ln w="28575" cmpd="sng">
                <a:solidFill>
                  <a:srgbClr val="000000"/>
                </a:solidFill>
                <a:prstDash val="dash"/>
              </a:ln>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Gill Sans MT"/>
                  <a:ea typeface="+mn-ea"/>
                  <a:cs typeface="+mn-cs"/>
                </a:endParaRPr>
              </a:p>
            </p:txBody>
          </p:sp>
          <p:pic>
            <p:nvPicPr>
              <p:cNvPr id="66" name="Picture 65"/>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581400" y="1188143"/>
                <a:ext cx="1650486" cy="1097857"/>
              </a:xfrm>
              <a:prstGeom prst="rect">
                <a:avLst/>
              </a:prstGeom>
            </p:spPr>
          </p:pic>
        </p:grpSp>
        <p:cxnSp>
          <p:nvCxnSpPr>
            <p:cNvPr id="69" name="Straight Arrow Connector 68"/>
            <p:cNvCxnSpPr/>
            <p:nvPr/>
          </p:nvCxnSpPr>
          <p:spPr>
            <a:xfrm flipV="1">
              <a:off x="2057400" y="2731532"/>
              <a:ext cx="1371600" cy="11668"/>
            </a:xfrm>
            <a:prstGeom prst="straightConnector1">
              <a:avLst/>
            </a:prstGeom>
            <a:ln w="38100" cmpd="sng">
              <a:solidFill>
                <a:schemeClr val="tx1"/>
              </a:solidFill>
              <a:headEnd type="none" w="med" len="med"/>
              <a:tailEnd type="arrow"/>
            </a:ln>
          </p:spPr>
          <p:style>
            <a:lnRef idx="1">
              <a:schemeClr val="accent1"/>
            </a:lnRef>
            <a:fillRef idx="0">
              <a:schemeClr val="accent1"/>
            </a:fillRef>
            <a:effectRef idx="0">
              <a:schemeClr val="accent1"/>
            </a:effectRef>
            <a:fontRef idx="minor">
              <a:schemeClr val="tx1"/>
            </a:fontRef>
          </p:style>
        </p:cxnSp>
        <p:sp>
          <p:nvSpPr>
            <p:cNvPr id="71" name="Rectangle 70"/>
            <p:cNvSpPr/>
            <p:nvPr/>
          </p:nvSpPr>
          <p:spPr>
            <a:xfrm>
              <a:off x="1676400" y="2209800"/>
              <a:ext cx="2209800" cy="46166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Inference </a:t>
              </a:r>
              <a:endParaRPr kumimoji="0" lang="en-US" sz="2000" b="1" i="0" u="sng" strike="noStrike" kern="1200" cap="none" spc="0" normalizeH="0" baseline="0" noProof="0" dirty="0">
                <a:ln>
                  <a:noFill/>
                </a:ln>
                <a:solidFill>
                  <a:prstClr val="black"/>
                </a:solidFill>
                <a:effectLst/>
                <a:uLnTx/>
                <a:uFillTx/>
                <a:latin typeface="Gill Sans MT"/>
                <a:ea typeface="+mn-ea"/>
                <a:cs typeface="+mn-cs"/>
              </a:endParaRPr>
            </a:p>
          </p:txBody>
        </p:sp>
        <p:cxnSp>
          <p:nvCxnSpPr>
            <p:cNvPr id="40" name="Straight Arrow Connector 39"/>
            <p:cNvCxnSpPr/>
            <p:nvPr/>
          </p:nvCxnSpPr>
          <p:spPr>
            <a:xfrm>
              <a:off x="5486400" y="2731532"/>
              <a:ext cx="1371600" cy="11668"/>
            </a:xfrm>
            <a:prstGeom prst="straightConnector1">
              <a:avLst/>
            </a:prstGeom>
            <a:ln w="38100" cmpd="sng">
              <a:solidFill>
                <a:schemeClr val="tx1"/>
              </a:solidFill>
              <a:headEnd type="none" w="med" len="med"/>
              <a:tailEnd type="arrow"/>
            </a:ln>
          </p:spPr>
          <p:style>
            <a:lnRef idx="1">
              <a:schemeClr val="accent1"/>
            </a:lnRef>
            <a:fillRef idx="0">
              <a:schemeClr val="accent1"/>
            </a:fillRef>
            <a:effectRef idx="0">
              <a:schemeClr val="accent1"/>
            </a:effectRef>
            <a:fontRef idx="minor">
              <a:schemeClr val="tx1"/>
            </a:fontRef>
          </p:style>
        </p:cxnSp>
        <p:sp>
          <p:nvSpPr>
            <p:cNvPr id="43" name="Rectangle 42"/>
            <p:cNvSpPr/>
            <p:nvPr/>
          </p:nvSpPr>
          <p:spPr>
            <a:xfrm>
              <a:off x="5105400" y="2209800"/>
              <a:ext cx="2209800" cy="46166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ill Sans MT"/>
                  <a:ea typeface="+mn-ea"/>
                  <a:cs typeface="+mn-cs"/>
                </a:rPr>
                <a:t>Prediction</a:t>
              </a:r>
              <a:endParaRPr kumimoji="0" lang="en-US" sz="1800" b="1" i="0" u="sng" strike="noStrike" kern="1200" cap="none" spc="0" normalizeH="0" baseline="0" noProof="0" dirty="0">
                <a:ln>
                  <a:noFill/>
                </a:ln>
                <a:solidFill>
                  <a:prstClr val="black"/>
                </a:solidFill>
                <a:effectLst/>
                <a:uLnTx/>
                <a:uFillTx/>
                <a:latin typeface="Gill Sans MT"/>
                <a:ea typeface="+mn-ea"/>
                <a:cs typeface="+mn-cs"/>
              </a:endParaRPr>
            </a:p>
          </p:txBody>
        </p:sp>
      </p:grpSp>
    </p:spTree>
    <p:extLst>
      <p:ext uri="{BB962C8B-B14F-4D97-AF65-F5344CB8AC3E}">
        <p14:creationId xmlns:p14="http://schemas.microsoft.com/office/powerpoint/2010/main" val="3487724004"/>
      </p:ext>
    </p:extLst>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on PIM for Mobile Devices</a:t>
            </a:r>
          </a:p>
        </p:txBody>
      </p:sp>
      <p:sp>
        <p:nvSpPr>
          <p:cNvPr id="3" name="Content Placeholder 2"/>
          <p:cNvSpPr>
            <a:spLocks noGrp="1"/>
          </p:cNvSpPr>
          <p:nvPr>
            <p:ph idx="1"/>
          </p:nvPr>
        </p:nvSpPr>
        <p:spPr>
          <a:xfrm>
            <a:off x="228600" y="1000472"/>
            <a:ext cx="8807896" cy="4876800"/>
          </a:xfrm>
        </p:spPr>
        <p:txBody>
          <a:bodyPr/>
          <a:lstStyle/>
          <a:p>
            <a:r>
              <a:rPr lang="en-US" sz="1700" dirty="0"/>
              <a:t>Amirali Boroumand, Saugata Ghose, </a:t>
            </a:r>
            <a:r>
              <a:rPr lang="en-US" sz="1700" dirty="0" err="1"/>
              <a:t>Youngsok</a:t>
            </a:r>
            <a:r>
              <a:rPr lang="en-US" sz="1700" dirty="0"/>
              <a:t> Kim, </a:t>
            </a:r>
            <a:r>
              <a:rPr lang="en-US" sz="1700" dirty="0" err="1"/>
              <a:t>Rachata</a:t>
            </a:r>
            <a:r>
              <a:rPr lang="en-US" sz="1700" dirty="0"/>
              <a:t> Ausavarungnirun, Eric </a:t>
            </a:r>
            <a:r>
              <a:rPr lang="en-US" sz="1700" dirty="0" err="1"/>
              <a:t>Shiu</a:t>
            </a:r>
            <a:r>
              <a:rPr lang="en-US" sz="1700" dirty="0"/>
              <a:t>, Rahul Thakur, </a:t>
            </a:r>
            <a:r>
              <a:rPr lang="en-US" sz="1700" dirty="0" err="1"/>
              <a:t>Daehyun</a:t>
            </a:r>
            <a:r>
              <a:rPr lang="en-US" sz="1700" dirty="0"/>
              <a:t> Kim, Aki </a:t>
            </a:r>
            <a:r>
              <a:rPr lang="en-US" sz="1700" dirty="0" err="1"/>
              <a:t>Kuusela</a:t>
            </a:r>
            <a:r>
              <a:rPr lang="en-US" sz="1700" dirty="0"/>
              <a:t>, Allan </a:t>
            </a:r>
            <a:r>
              <a:rPr lang="en-US" sz="1700" dirty="0" err="1"/>
              <a:t>Knies</a:t>
            </a:r>
            <a:r>
              <a:rPr lang="en-US" sz="1700" dirty="0"/>
              <a:t>, Parthasarathy Ranganathan,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"Google Workloads for Consumer Devices: Mitigating Data Movement Bottlenecks"</a:t>
            </a:r>
            <a:br>
              <a:rPr lang="en-US" sz="1700" dirty="0">
                <a:solidFill>
                  <a:srgbClr val="0000FF"/>
                </a:solidFill>
              </a:rPr>
            </a:br>
            <a:r>
              <a:rPr lang="en-US" sz="1700" i="1" dirty="0"/>
              <a:t>Proceedings of the </a:t>
            </a:r>
            <a:r>
              <a:rPr lang="en-US" sz="1700" i="1" dirty="0">
                <a:hlinkClick r:id="rId3"/>
              </a:rPr>
              <a:t>23rd International Conference on Architectural Support for Programming Languages and Operating Systems</a:t>
            </a:r>
            <a:r>
              <a:rPr lang="en-US" sz="1700" i="1" dirty="0"/>
              <a:t> (</a:t>
            </a:r>
            <a:r>
              <a:rPr lang="en-US" sz="1700" b="1" i="1" dirty="0"/>
              <a:t>ASPLOS</a:t>
            </a:r>
            <a:r>
              <a:rPr lang="en-US" sz="1700" i="1" dirty="0"/>
              <a:t>)</a:t>
            </a:r>
            <a:r>
              <a:rPr lang="en-US" sz="1700" dirty="0"/>
              <a:t>, Williamsburg, VA, USA, March 2018.</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 [</a:t>
            </a:r>
            <a:r>
              <a:rPr lang="en-US" sz="1700" dirty="0">
                <a:hlinkClick r:id="rId6"/>
              </a:rPr>
              <a:t>Lightning Session Slides (pptx)</a:t>
            </a:r>
            <a:r>
              <a:rPr lang="en-US" sz="1700" dirty="0"/>
              <a:t> </a:t>
            </a:r>
            <a:r>
              <a:rPr lang="en-US" sz="1700" dirty="0">
                <a:hlinkClick r:id="rId7"/>
              </a:rPr>
              <a:t>(pdf)</a:t>
            </a:r>
            <a:r>
              <a:rPr lang="en-US" sz="1700" dirty="0"/>
              <a:t>] [</a:t>
            </a:r>
            <a:r>
              <a:rPr lang="en-US" sz="1700" dirty="0">
                <a:hlinkClick r:id="rId8"/>
              </a:rPr>
              <a:t>Poster (pptx)</a:t>
            </a:r>
            <a:r>
              <a:rPr lang="en-US" sz="1700" dirty="0"/>
              <a:t> </a:t>
            </a:r>
            <a:r>
              <a:rPr lang="en-US" sz="1700" dirty="0">
                <a:hlinkClick r:id="rId9"/>
              </a:rPr>
              <a:t>(pdf)</a:t>
            </a:r>
            <a:r>
              <a:rPr lang="en-US" sz="1700" dirty="0"/>
              <a:t>]</a:t>
            </a:r>
            <a:br>
              <a:rPr lang="en-US" sz="1700" dirty="0"/>
            </a:br>
            <a:r>
              <a:rPr lang="en-US" sz="1700" dirty="0"/>
              <a:t>[</a:t>
            </a:r>
            <a:r>
              <a:rPr lang="en-US" sz="1700" dirty="0">
                <a:hlinkClick r:id="rId10"/>
              </a:rPr>
              <a:t>Lightning Talk Video</a:t>
            </a:r>
            <a:r>
              <a:rPr lang="en-US" sz="1700" dirty="0"/>
              <a:t> (2 minutes)]</a:t>
            </a:r>
            <a:br>
              <a:rPr lang="en-US" sz="1700" dirty="0"/>
            </a:br>
            <a:r>
              <a:rPr lang="en-US" sz="1700" dirty="0"/>
              <a:t>[</a:t>
            </a:r>
            <a:r>
              <a:rPr lang="en-US" sz="1700" dirty="0">
                <a:hlinkClick r:id="rId11"/>
              </a:rPr>
              <a:t>Full Talk Video</a:t>
            </a:r>
            <a:r>
              <a:rPr lang="en-US" sz="1700" dirty="0"/>
              <a:t> (21 minutes)]</a:t>
            </a:r>
          </a:p>
          <a:p>
            <a:pPr marL="0" indent="0">
              <a:buNone/>
            </a:pPr>
            <a:br>
              <a:rPr lang="en-US" sz="1700" dirty="0"/>
            </a:br>
            <a:endParaRPr lang="en-US" sz="17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7DFC2F53-6D9B-6D4B-AC2B-8F1185D8A7BB}"/>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0" y="4218136"/>
            <a:ext cx="9144000" cy="2235200"/>
          </a:xfrm>
          <a:prstGeom prst="rect">
            <a:avLst/>
          </a:prstGeom>
        </p:spPr>
      </p:pic>
    </p:spTree>
    <p:extLst>
      <p:ext uri="{BB962C8B-B14F-4D97-AF65-F5344CB8AC3E}">
        <p14:creationId xmlns:p14="http://schemas.microsoft.com/office/powerpoint/2010/main" val="24484232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432" y="365126"/>
            <a:ext cx="8824080" cy="723445"/>
          </a:xfrm>
        </p:spPr>
        <p:txBody>
          <a:bodyPr>
            <a:normAutofit fontScale="90000"/>
          </a:bodyPr>
          <a:lstStyle/>
          <a:p>
            <a:r>
              <a:rPr lang="en-US" dirty="0"/>
              <a:t>Truly Distributed GPU Processing with PIM</a:t>
            </a:r>
            <a:endParaRPr lang="en-US" dirty="0">
              <a:latin typeface="+mn-lt"/>
            </a:endParaRPr>
          </a:p>
        </p:txBody>
      </p:sp>
      <p:cxnSp>
        <p:nvCxnSpPr>
          <p:cNvPr id="5" name="Straight Connector 4"/>
          <p:cNvCxnSpPr/>
          <p:nvPr/>
        </p:nvCxnSpPr>
        <p:spPr>
          <a:xfrm flipV="1">
            <a:off x="6175231" y="4775741"/>
            <a:ext cx="470522" cy="587497"/>
          </a:xfrm>
          <a:prstGeom prst="line">
            <a:avLst/>
          </a:prstGeom>
          <a:noFill/>
          <a:ln w="6350" cap="flat" cmpd="sng" algn="ctr">
            <a:solidFill>
              <a:sysClr val="windowText" lastClr="000000"/>
            </a:solidFill>
            <a:prstDash val="dash"/>
            <a:miter lim="800000"/>
          </a:ln>
          <a:effectLst/>
        </p:spPr>
      </p:cxnSp>
      <p:cxnSp>
        <p:nvCxnSpPr>
          <p:cNvPr id="6" name="Straight Connector 5"/>
          <p:cNvCxnSpPr/>
          <p:nvPr/>
        </p:nvCxnSpPr>
        <p:spPr>
          <a:xfrm>
            <a:off x="5687292" y="5890254"/>
            <a:ext cx="958461" cy="497100"/>
          </a:xfrm>
          <a:prstGeom prst="line">
            <a:avLst/>
          </a:prstGeom>
          <a:noFill/>
          <a:ln w="6350" cap="flat" cmpd="sng" algn="ctr">
            <a:solidFill>
              <a:sysClr val="windowText" lastClr="000000"/>
            </a:solidFill>
            <a:prstDash val="dash"/>
            <a:miter lim="800000"/>
          </a:ln>
          <a:effectLst/>
        </p:spPr>
      </p:cxnSp>
      <p:sp>
        <p:nvSpPr>
          <p:cNvPr id="7" name="Rectangle 6"/>
          <p:cNvSpPr/>
          <p:nvPr/>
        </p:nvSpPr>
        <p:spPr>
          <a:xfrm>
            <a:off x="6648206" y="4751545"/>
            <a:ext cx="1867144" cy="1635809"/>
          </a:xfrm>
          <a:prstGeom prst="rect">
            <a:avLst/>
          </a:prstGeom>
          <a:noFill/>
          <a:ln w="9525"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ill Sans MT" panose="020B0502020104020203" pitchFamily="34" charset="0"/>
              <a:ea typeface="+mn-ea"/>
              <a:cs typeface="+mn-cs"/>
            </a:endParaRPr>
          </a:p>
        </p:txBody>
      </p:sp>
      <p:sp>
        <p:nvSpPr>
          <p:cNvPr id="8" name="Rectangle 7"/>
          <p:cNvSpPr/>
          <p:nvPr/>
        </p:nvSpPr>
        <p:spPr>
          <a:xfrm>
            <a:off x="6953184" y="4790055"/>
            <a:ext cx="1257187" cy="572041"/>
          </a:xfrm>
          <a:prstGeom prst="rect">
            <a:avLst/>
          </a:prstGeom>
          <a:solidFill>
            <a:sysClr val="window" lastClr="FFFFFF"/>
          </a:solidFill>
          <a:ln w="6350"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srgbClr val="0070C0"/>
                </a:solidFill>
                <a:effectLst/>
                <a:uLnTx/>
                <a:uFillTx/>
                <a:latin typeface="Gill Sans MT" panose="020B0502020104020203" pitchFamily="34" charset="0"/>
                <a:ea typeface="Times New Roman" charset="0"/>
                <a:cs typeface="Times New Roman" charset="0"/>
              </a:rPr>
              <a:t>Logic layer SM</a:t>
            </a:r>
          </a:p>
        </p:txBody>
      </p:sp>
      <p:sp>
        <p:nvSpPr>
          <p:cNvPr id="9" name="Rectangle 8"/>
          <p:cNvSpPr/>
          <p:nvPr/>
        </p:nvSpPr>
        <p:spPr>
          <a:xfrm>
            <a:off x="6730825" y="5441830"/>
            <a:ext cx="1696999" cy="266755"/>
          </a:xfrm>
          <a:prstGeom prst="rect">
            <a:avLst/>
          </a:prstGeom>
          <a:solidFill>
            <a:sysClr val="window" lastClr="FFFFFF"/>
          </a:solidFill>
          <a:ln w="6350"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Crossbar switch</a:t>
            </a:r>
          </a:p>
        </p:txBody>
      </p:sp>
      <p:sp>
        <p:nvSpPr>
          <p:cNvPr id="10" name="Rectangle 9"/>
          <p:cNvSpPr/>
          <p:nvPr/>
        </p:nvSpPr>
        <p:spPr>
          <a:xfrm>
            <a:off x="6719812" y="5806534"/>
            <a:ext cx="568770" cy="495619"/>
          </a:xfrm>
          <a:prstGeom prst="rect">
            <a:avLst/>
          </a:prstGeom>
          <a:solidFill>
            <a:sysClr val="window" lastClr="FFFFFF"/>
          </a:solidFill>
          <a:ln w="6350" cap="flat" cmpd="sng" algn="ctr">
            <a:solidFill>
              <a:sysClr val="windowText" lastClr="000000"/>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Vault Ctrl</a:t>
            </a:r>
          </a:p>
        </p:txBody>
      </p:sp>
      <p:sp>
        <p:nvSpPr>
          <p:cNvPr id="11" name="Rectangle 10"/>
          <p:cNvSpPr/>
          <p:nvPr/>
        </p:nvSpPr>
        <p:spPr>
          <a:xfrm>
            <a:off x="7376106" y="5809890"/>
            <a:ext cx="432691" cy="27699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s-IS" sz="12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a:t>
            </a:r>
            <a:endParaRPr kumimoji="0" lang="en-US" sz="12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endParaRPr>
          </a:p>
        </p:txBody>
      </p:sp>
      <p:cxnSp>
        <p:nvCxnSpPr>
          <p:cNvPr id="12" name="Straight Connector 11"/>
          <p:cNvCxnSpPr/>
          <p:nvPr/>
        </p:nvCxnSpPr>
        <p:spPr>
          <a:xfrm flipH="1">
            <a:off x="7579325" y="5362096"/>
            <a:ext cx="2452" cy="79735"/>
          </a:xfrm>
          <a:prstGeom prst="line">
            <a:avLst/>
          </a:prstGeom>
          <a:noFill/>
          <a:ln w="6350" cap="flat" cmpd="sng" algn="ctr">
            <a:solidFill>
              <a:sysClr val="windowText" lastClr="000000"/>
            </a:solidFill>
            <a:prstDash val="solid"/>
            <a:miter lim="800000"/>
          </a:ln>
          <a:effectLst/>
        </p:spPr>
      </p:cxnSp>
      <p:cxnSp>
        <p:nvCxnSpPr>
          <p:cNvPr id="13" name="Straight Connector 12"/>
          <p:cNvCxnSpPr/>
          <p:nvPr/>
        </p:nvCxnSpPr>
        <p:spPr>
          <a:xfrm>
            <a:off x="7004197" y="5705587"/>
            <a:ext cx="0" cy="100947"/>
          </a:xfrm>
          <a:prstGeom prst="line">
            <a:avLst/>
          </a:prstGeom>
          <a:noFill/>
          <a:ln w="6350" cap="flat" cmpd="sng" algn="ctr">
            <a:solidFill>
              <a:sysClr val="windowText" lastClr="000000"/>
            </a:solidFill>
            <a:prstDash val="solid"/>
            <a:miter lim="800000"/>
          </a:ln>
          <a:effectLst/>
        </p:spPr>
      </p:cxnSp>
      <p:cxnSp>
        <p:nvCxnSpPr>
          <p:cNvPr id="14" name="Straight Connector 13"/>
          <p:cNvCxnSpPr/>
          <p:nvPr/>
        </p:nvCxnSpPr>
        <p:spPr>
          <a:xfrm>
            <a:off x="8112043" y="5709738"/>
            <a:ext cx="0" cy="85860"/>
          </a:xfrm>
          <a:prstGeom prst="line">
            <a:avLst/>
          </a:prstGeom>
          <a:noFill/>
          <a:ln w="6350" cap="flat" cmpd="sng" algn="ctr">
            <a:solidFill>
              <a:sysClr val="windowText" lastClr="000000"/>
            </a:solidFill>
            <a:prstDash val="solid"/>
            <a:miter lim="800000"/>
          </a:ln>
          <a:effectLst/>
        </p:spPr>
      </p:cxnSp>
      <p:sp>
        <p:nvSpPr>
          <p:cNvPr id="15" name="Rectangle 14"/>
          <p:cNvSpPr/>
          <p:nvPr/>
        </p:nvSpPr>
        <p:spPr>
          <a:xfrm>
            <a:off x="7877688" y="5806534"/>
            <a:ext cx="568770" cy="495619"/>
          </a:xfrm>
          <a:prstGeom prst="rect">
            <a:avLst/>
          </a:prstGeom>
          <a:solidFill>
            <a:sysClr val="window" lastClr="FFFFFF"/>
          </a:solidFill>
          <a:ln w="6350" cap="flat" cmpd="sng" algn="ctr">
            <a:solidFill>
              <a:sysClr val="windowText" lastClr="000000"/>
            </a:solidFill>
            <a:prstDash val="solid"/>
            <a:miter lim="800000"/>
          </a:ln>
          <a:effectLst/>
        </p:spPr>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Vault Ctrl</a:t>
            </a:r>
          </a:p>
        </p:txBody>
      </p:sp>
      <p:cxnSp>
        <p:nvCxnSpPr>
          <p:cNvPr id="16" name="Straight Connector 15"/>
          <p:cNvCxnSpPr/>
          <p:nvPr/>
        </p:nvCxnSpPr>
        <p:spPr>
          <a:xfrm flipV="1">
            <a:off x="2432635" y="5320670"/>
            <a:ext cx="706042" cy="270898"/>
          </a:xfrm>
          <a:prstGeom prst="line">
            <a:avLst/>
          </a:prstGeom>
          <a:noFill/>
          <a:ln w="12700" cap="flat" cmpd="sng" algn="ctr">
            <a:solidFill>
              <a:sysClr val="windowText" lastClr="000000"/>
            </a:solidFill>
            <a:prstDash val="solid"/>
            <a:miter lim="800000"/>
          </a:ln>
          <a:effectLst/>
        </p:spPr>
      </p:cxnSp>
      <p:cxnSp>
        <p:nvCxnSpPr>
          <p:cNvPr id="17" name="Straight Connector 16"/>
          <p:cNvCxnSpPr/>
          <p:nvPr/>
        </p:nvCxnSpPr>
        <p:spPr>
          <a:xfrm flipV="1">
            <a:off x="4661744" y="4614246"/>
            <a:ext cx="589727" cy="230089"/>
          </a:xfrm>
          <a:prstGeom prst="line">
            <a:avLst/>
          </a:prstGeom>
          <a:noFill/>
          <a:ln w="12700" cap="flat" cmpd="sng" algn="ctr">
            <a:solidFill>
              <a:sysClr val="windowText" lastClr="000000"/>
            </a:solidFill>
            <a:prstDash val="solid"/>
            <a:miter lim="800000"/>
          </a:ln>
          <a:effectLst/>
        </p:spPr>
      </p:cxnSp>
      <p:cxnSp>
        <p:nvCxnSpPr>
          <p:cNvPr id="18" name="Straight Connector 17"/>
          <p:cNvCxnSpPr/>
          <p:nvPr/>
        </p:nvCxnSpPr>
        <p:spPr>
          <a:xfrm flipH="1">
            <a:off x="1709972" y="4656586"/>
            <a:ext cx="506351" cy="792977"/>
          </a:xfrm>
          <a:prstGeom prst="line">
            <a:avLst/>
          </a:prstGeom>
          <a:noFill/>
          <a:ln w="12700" cap="flat" cmpd="sng" algn="ctr">
            <a:solidFill>
              <a:sysClr val="windowText" lastClr="000000"/>
            </a:solidFill>
            <a:prstDash val="solid"/>
            <a:miter lim="800000"/>
          </a:ln>
          <a:effectLst/>
        </p:spPr>
      </p:cxnSp>
      <p:cxnSp>
        <p:nvCxnSpPr>
          <p:cNvPr id="19" name="Straight Connector 18"/>
          <p:cNvCxnSpPr/>
          <p:nvPr/>
        </p:nvCxnSpPr>
        <p:spPr>
          <a:xfrm flipH="1">
            <a:off x="5251471" y="4640370"/>
            <a:ext cx="506351" cy="792977"/>
          </a:xfrm>
          <a:prstGeom prst="line">
            <a:avLst/>
          </a:prstGeom>
          <a:noFill/>
          <a:ln w="12700" cap="flat" cmpd="sng" algn="ctr">
            <a:solidFill>
              <a:sysClr val="windowText" lastClr="000000"/>
            </a:solidFill>
            <a:prstDash val="solid"/>
            <a:miter lim="800000"/>
          </a:ln>
          <a:effectLst/>
        </p:spPr>
      </p:cxnSp>
      <p:cxnSp>
        <p:nvCxnSpPr>
          <p:cNvPr id="20" name="Straight Connector 19"/>
          <p:cNvCxnSpPr/>
          <p:nvPr/>
        </p:nvCxnSpPr>
        <p:spPr>
          <a:xfrm>
            <a:off x="2334512" y="5691560"/>
            <a:ext cx="2713462" cy="7124"/>
          </a:xfrm>
          <a:prstGeom prst="line">
            <a:avLst/>
          </a:prstGeom>
          <a:noFill/>
          <a:ln w="12700" cap="flat" cmpd="sng" algn="ctr">
            <a:solidFill>
              <a:sysClr val="windowText" lastClr="000000"/>
            </a:solidFill>
            <a:prstDash val="solid"/>
            <a:miter lim="800000"/>
          </a:ln>
          <a:effectLst/>
        </p:spPr>
      </p:cxnSp>
      <p:cxnSp>
        <p:nvCxnSpPr>
          <p:cNvPr id="21" name="Straight Connector 20"/>
          <p:cNvCxnSpPr/>
          <p:nvPr/>
        </p:nvCxnSpPr>
        <p:spPr>
          <a:xfrm>
            <a:off x="3023146" y="4277055"/>
            <a:ext cx="2713462" cy="7124"/>
          </a:xfrm>
          <a:prstGeom prst="line">
            <a:avLst/>
          </a:prstGeom>
          <a:noFill/>
          <a:ln w="12700" cap="flat" cmpd="sng" algn="ctr">
            <a:solidFill>
              <a:sysClr val="windowText" lastClr="000000"/>
            </a:solidFill>
            <a:prstDash val="solid"/>
            <a:miter lim="800000"/>
          </a:ln>
          <a:effectLst/>
        </p:spPr>
      </p:cxnSp>
      <p:cxnSp>
        <p:nvCxnSpPr>
          <p:cNvPr id="22" name="Straight Connector 21"/>
          <p:cNvCxnSpPr/>
          <p:nvPr/>
        </p:nvCxnSpPr>
        <p:spPr>
          <a:xfrm>
            <a:off x="2868543" y="4439837"/>
            <a:ext cx="581884" cy="312226"/>
          </a:xfrm>
          <a:prstGeom prst="line">
            <a:avLst/>
          </a:prstGeom>
          <a:noFill/>
          <a:ln w="12700" cap="flat" cmpd="sng" algn="ctr">
            <a:solidFill>
              <a:sysClr val="windowText" lastClr="000000"/>
            </a:solidFill>
            <a:prstDash val="solid"/>
            <a:miter lim="800000"/>
          </a:ln>
          <a:effectLst/>
        </p:spPr>
      </p:cxnSp>
      <p:cxnSp>
        <p:nvCxnSpPr>
          <p:cNvPr id="23" name="Straight Connector 22"/>
          <p:cNvCxnSpPr/>
          <p:nvPr/>
        </p:nvCxnSpPr>
        <p:spPr>
          <a:xfrm>
            <a:off x="4371371" y="5182180"/>
            <a:ext cx="1081108" cy="474857"/>
          </a:xfrm>
          <a:prstGeom prst="line">
            <a:avLst/>
          </a:prstGeom>
          <a:noFill/>
          <a:ln w="12700" cap="flat" cmpd="sng" algn="ctr">
            <a:solidFill>
              <a:sysClr val="windowText" lastClr="000000"/>
            </a:solidFill>
            <a:prstDash val="solid"/>
            <a:miter lim="800000"/>
          </a:ln>
          <a:effectLst/>
        </p:spPr>
      </p:cxnSp>
      <p:grpSp>
        <p:nvGrpSpPr>
          <p:cNvPr id="24" name="Group 23"/>
          <p:cNvGrpSpPr/>
          <p:nvPr/>
        </p:nvGrpSpPr>
        <p:grpSpPr>
          <a:xfrm>
            <a:off x="1714577" y="3773893"/>
            <a:ext cx="1386451" cy="904640"/>
            <a:chOff x="1783056" y="1197864"/>
            <a:chExt cx="1207032" cy="713232"/>
          </a:xfrm>
        </p:grpSpPr>
        <p:sp>
          <p:nvSpPr>
            <p:cNvPr id="25" name="Cube 24"/>
            <p:cNvSpPr/>
            <p:nvPr/>
          </p:nvSpPr>
          <p:spPr>
            <a:xfrm>
              <a:off x="1783056" y="1453323"/>
              <a:ext cx="1207032" cy="457773"/>
            </a:xfrm>
            <a:prstGeom prst="cube">
              <a:avLst>
                <a:gd name="adj" fmla="val 85440"/>
              </a:avLst>
            </a:prstGeom>
            <a:solidFill>
              <a:srgbClr val="4472C4"/>
            </a:solidFill>
            <a:ln w="3175" cap="flat" cmpd="sng" algn="ctr">
              <a:solidFill>
                <a:sysClr val="window" lastClr="FFFFFF">
                  <a:lumMod val="50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6" name="Cube 25"/>
            <p:cNvSpPr/>
            <p:nvPr/>
          </p:nvSpPr>
          <p:spPr>
            <a:xfrm>
              <a:off x="1853464" y="1390000"/>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7" name="Cube 26"/>
            <p:cNvSpPr/>
            <p:nvPr/>
          </p:nvSpPr>
          <p:spPr>
            <a:xfrm>
              <a:off x="1853464" y="1293932"/>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8" name="Cube 27"/>
            <p:cNvSpPr/>
            <p:nvPr/>
          </p:nvSpPr>
          <p:spPr>
            <a:xfrm>
              <a:off x="1853464" y="1197864"/>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pSp>
        <p:nvGrpSpPr>
          <p:cNvPr id="29" name="Group 28"/>
          <p:cNvGrpSpPr/>
          <p:nvPr/>
        </p:nvGrpSpPr>
        <p:grpSpPr>
          <a:xfrm>
            <a:off x="1217540" y="4994760"/>
            <a:ext cx="1386451" cy="904640"/>
            <a:chOff x="1783056" y="1140582"/>
            <a:chExt cx="1844298" cy="1027220"/>
          </a:xfrm>
        </p:grpSpPr>
        <p:sp>
          <p:nvSpPr>
            <p:cNvPr id="30" name="Cube 29"/>
            <p:cNvSpPr/>
            <p:nvPr/>
          </p:nvSpPr>
          <p:spPr>
            <a:xfrm>
              <a:off x="1783056" y="1508502"/>
              <a:ext cx="1844298" cy="659300"/>
            </a:xfrm>
            <a:prstGeom prst="cube">
              <a:avLst>
                <a:gd name="adj" fmla="val 85440"/>
              </a:avLst>
            </a:prstGeom>
            <a:solidFill>
              <a:srgbClr val="4472C4"/>
            </a:solidFill>
            <a:ln w="3175" cap="flat" cmpd="sng" algn="ctr">
              <a:solidFill>
                <a:sysClr val="window" lastClr="FFFFFF">
                  <a:lumMod val="50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1" name="Cube 30"/>
            <p:cNvSpPr/>
            <p:nvPr/>
          </p:nvSpPr>
          <p:spPr>
            <a:xfrm>
              <a:off x="1890637" y="1417303"/>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2" name="Cube 31"/>
            <p:cNvSpPr/>
            <p:nvPr/>
          </p:nvSpPr>
          <p:spPr>
            <a:xfrm>
              <a:off x="1890637" y="1278942"/>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3" name="Cube 32"/>
            <p:cNvSpPr/>
            <p:nvPr/>
          </p:nvSpPr>
          <p:spPr>
            <a:xfrm>
              <a:off x="1890637" y="1140582"/>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34" name="Cube 33"/>
          <p:cNvSpPr/>
          <p:nvPr/>
        </p:nvSpPr>
        <p:spPr>
          <a:xfrm>
            <a:off x="2953471" y="4598547"/>
            <a:ext cx="1906529" cy="723107"/>
          </a:xfrm>
          <a:prstGeom prst="cube">
            <a:avLst>
              <a:gd name="adj" fmla="val 93596"/>
            </a:avLst>
          </a:prstGeom>
          <a:solidFill>
            <a:srgbClr val="009C48"/>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5" name="Cube 34"/>
          <p:cNvSpPr/>
          <p:nvPr/>
        </p:nvSpPr>
        <p:spPr>
          <a:xfrm>
            <a:off x="3061157" y="4633607"/>
            <a:ext cx="1674497" cy="614583"/>
          </a:xfrm>
          <a:prstGeom prst="cube">
            <a:avLst>
              <a:gd name="adj" fmla="val 93596"/>
            </a:avLst>
          </a:prstGeom>
          <a:solidFill>
            <a:srgbClr val="E7E6E6"/>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nvGrpSpPr>
          <p:cNvPr id="36" name="Group 35"/>
          <p:cNvGrpSpPr/>
          <p:nvPr/>
        </p:nvGrpSpPr>
        <p:grpSpPr>
          <a:xfrm>
            <a:off x="5251471" y="3751874"/>
            <a:ext cx="1386451" cy="904640"/>
            <a:chOff x="1783056" y="1197864"/>
            <a:chExt cx="1207032" cy="713232"/>
          </a:xfrm>
        </p:grpSpPr>
        <p:sp>
          <p:nvSpPr>
            <p:cNvPr id="37" name="Cube 36"/>
            <p:cNvSpPr/>
            <p:nvPr/>
          </p:nvSpPr>
          <p:spPr>
            <a:xfrm>
              <a:off x="1783056" y="1453323"/>
              <a:ext cx="1207032" cy="457773"/>
            </a:xfrm>
            <a:prstGeom prst="cube">
              <a:avLst>
                <a:gd name="adj" fmla="val 85440"/>
              </a:avLst>
            </a:prstGeom>
            <a:solidFill>
              <a:srgbClr val="4472C4"/>
            </a:solidFill>
            <a:ln w="3175" cap="flat" cmpd="sng" algn="ctr">
              <a:solidFill>
                <a:sysClr val="window" lastClr="FFFFFF">
                  <a:lumMod val="50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8" name="Cube 37"/>
            <p:cNvSpPr/>
            <p:nvPr/>
          </p:nvSpPr>
          <p:spPr>
            <a:xfrm>
              <a:off x="1853464" y="1390000"/>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39" name="Cube 38"/>
            <p:cNvSpPr/>
            <p:nvPr/>
          </p:nvSpPr>
          <p:spPr>
            <a:xfrm>
              <a:off x="1853464" y="1293932"/>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40" name="Cube 39"/>
            <p:cNvSpPr/>
            <p:nvPr/>
          </p:nvSpPr>
          <p:spPr>
            <a:xfrm>
              <a:off x="1853464" y="1197864"/>
              <a:ext cx="1075171" cy="419678"/>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pSp>
        <p:nvGrpSpPr>
          <p:cNvPr id="41" name="Group 40"/>
          <p:cNvGrpSpPr/>
          <p:nvPr/>
        </p:nvGrpSpPr>
        <p:grpSpPr>
          <a:xfrm>
            <a:off x="4778495" y="4992400"/>
            <a:ext cx="1386451" cy="904640"/>
            <a:chOff x="1783056" y="1140582"/>
            <a:chExt cx="1844298" cy="1027220"/>
          </a:xfrm>
        </p:grpSpPr>
        <p:sp>
          <p:nvSpPr>
            <p:cNvPr id="42" name="Cube 41"/>
            <p:cNvSpPr/>
            <p:nvPr/>
          </p:nvSpPr>
          <p:spPr>
            <a:xfrm>
              <a:off x="1783056" y="1508502"/>
              <a:ext cx="1844298" cy="659300"/>
            </a:xfrm>
            <a:prstGeom prst="cube">
              <a:avLst>
                <a:gd name="adj" fmla="val 85440"/>
              </a:avLst>
            </a:prstGeom>
            <a:solidFill>
              <a:srgbClr val="4472C4"/>
            </a:solidFill>
            <a:ln w="3175" cap="flat" cmpd="sng" algn="ctr">
              <a:solidFill>
                <a:sysClr val="window" lastClr="FFFFFF">
                  <a:lumMod val="50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43" name="Cube 42"/>
            <p:cNvSpPr/>
            <p:nvPr/>
          </p:nvSpPr>
          <p:spPr>
            <a:xfrm>
              <a:off x="1890637" y="1417303"/>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44" name="Cube 43"/>
            <p:cNvSpPr/>
            <p:nvPr/>
          </p:nvSpPr>
          <p:spPr>
            <a:xfrm>
              <a:off x="1890637" y="1278942"/>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45" name="Cube 44"/>
            <p:cNvSpPr/>
            <p:nvPr/>
          </p:nvSpPr>
          <p:spPr>
            <a:xfrm>
              <a:off x="1890637" y="1140582"/>
              <a:ext cx="1642820" cy="604434"/>
            </a:xfrm>
            <a:prstGeom prst="cube">
              <a:avLst>
                <a:gd name="adj" fmla="val 85440"/>
              </a:avLst>
            </a:prstGeom>
            <a:solidFill>
              <a:srgbClr val="FFC834"/>
            </a:solidFill>
            <a:ln w="3175" cap="flat" cmpd="sng" algn="ctr">
              <a:solidFill>
                <a:sysClr val="window" lastClr="FFFFFF">
                  <a:lumMod val="50000"/>
                </a:sysClr>
              </a:solidFill>
              <a:prstDash val="solid"/>
              <a:miter lim="800000"/>
            </a:ln>
            <a:effectLst/>
            <a:scene3d>
              <a:camera prst="orthographicFront"/>
              <a:lightRig rig="threePt" dir="t"/>
            </a:scene3d>
            <a:sp3d prstMaterial="dkEdge"/>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46" name="Rectangle 45"/>
          <p:cNvSpPr/>
          <p:nvPr/>
        </p:nvSpPr>
        <p:spPr>
          <a:xfrm>
            <a:off x="6752190" y="4198561"/>
            <a:ext cx="1359853" cy="33855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Logic layer</a:t>
            </a:r>
          </a:p>
        </p:txBody>
      </p:sp>
      <p:cxnSp>
        <p:nvCxnSpPr>
          <p:cNvPr id="47" name="Straight Arrow Connector 46"/>
          <p:cNvCxnSpPr/>
          <p:nvPr/>
        </p:nvCxnSpPr>
        <p:spPr>
          <a:xfrm flipH="1" flipV="1">
            <a:off x="6481250" y="4361170"/>
            <a:ext cx="270940" cy="32578"/>
          </a:xfrm>
          <a:prstGeom prst="straightConnector1">
            <a:avLst/>
          </a:prstGeom>
          <a:noFill/>
          <a:ln w="6350" cap="flat" cmpd="sng" algn="ctr">
            <a:solidFill>
              <a:sysClr val="windowText" lastClr="000000">
                <a:lumMod val="65000"/>
                <a:lumOff val="35000"/>
              </a:sysClr>
            </a:solidFill>
            <a:prstDash val="sysDot"/>
            <a:miter lim="800000"/>
            <a:tailEnd type="triangle"/>
          </a:ln>
          <a:effectLst/>
        </p:spPr>
      </p:cxnSp>
      <p:grpSp>
        <p:nvGrpSpPr>
          <p:cNvPr id="48" name="Group 47"/>
          <p:cNvGrpSpPr/>
          <p:nvPr/>
        </p:nvGrpSpPr>
        <p:grpSpPr>
          <a:xfrm>
            <a:off x="3516974" y="4652814"/>
            <a:ext cx="1131475" cy="165803"/>
            <a:chOff x="3727519" y="1965605"/>
            <a:chExt cx="985052" cy="130722"/>
          </a:xfrm>
        </p:grpSpPr>
        <p:sp>
          <p:nvSpPr>
            <p:cNvPr id="49" name="Parallelogram 48"/>
            <p:cNvSpPr/>
            <p:nvPr/>
          </p:nvSpPr>
          <p:spPr>
            <a:xfrm>
              <a:off x="372751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0" name="Parallelogram 49"/>
            <p:cNvSpPr/>
            <p:nvPr/>
          </p:nvSpPr>
          <p:spPr>
            <a:xfrm>
              <a:off x="4026628"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1" name="Parallelogram 50"/>
            <p:cNvSpPr/>
            <p:nvPr/>
          </p:nvSpPr>
          <p:spPr>
            <a:xfrm>
              <a:off x="431893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pSp>
        <p:nvGrpSpPr>
          <p:cNvPr id="52" name="Group 51"/>
          <p:cNvGrpSpPr/>
          <p:nvPr/>
        </p:nvGrpSpPr>
        <p:grpSpPr>
          <a:xfrm>
            <a:off x="3344838" y="4838059"/>
            <a:ext cx="1131475" cy="165803"/>
            <a:chOff x="3727519" y="1965605"/>
            <a:chExt cx="985052" cy="130722"/>
          </a:xfrm>
        </p:grpSpPr>
        <p:sp>
          <p:nvSpPr>
            <p:cNvPr id="53" name="Parallelogram 52"/>
            <p:cNvSpPr/>
            <p:nvPr/>
          </p:nvSpPr>
          <p:spPr>
            <a:xfrm>
              <a:off x="372751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4" name="Parallelogram 53"/>
            <p:cNvSpPr/>
            <p:nvPr/>
          </p:nvSpPr>
          <p:spPr>
            <a:xfrm>
              <a:off x="4026628"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5" name="Parallelogram 54"/>
            <p:cNvSpPr/>
            <p:nvPr/>
          </p:nvSpPr>
          <p:spPr>
            <a:xfrm>
              <a:off x="431893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pSp>
        <p:nvGrpSpPr>
          <p:cNvPr id="56" name="Group 55"/>
          <p:cNvGrpSpPr/>
          <p:nvPr/>
        </p:nvGrpSpPr>
        <p:grpSpPr>
          <a:xfrm>
            <a:off x="3172702" y="5023303"/>
            <a:ext cx="1131475" cy="165803"/>
            <a:chOff x="3727519" y="1965605"/>
            <a:chExt cx="985052" cy="130722"/>
          </a:xfrm>
        </p:grpSpPr>
        <p:sp>
          <p:nvSpPr>
            <p:cNvPr id="57" name="Parallelogram 56"/>
            <p:cNvSpPr/>
            <p:nvPr/>
          </p:nvSpPr>
          <p:spPr>
            <a:xfrm>
              <a:off x="372751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8" name="Parallelogram 57"/>
            <p:cNvSpPr/>
            <p:nvPr/>
          </p:nvSpPr>
          <p:spPr>
            <a:xfrm>
              <a:off x="4026628"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9" name="Parallelogram 58"/>
            <p:cNvSpPr/>
            <p:nvPr/>
          </p:nvSpPr>
          <p:spPr>
            <a:xfrm>
              <a:off x="4318939" y="1965605"/>
              <a:ext cx="393632" cy="130722"/>
            </a:xfrm>
            <a:prstGeom prst="parallelogram">
              <a:avLst>
                <a:gd name="adj" fmla="val 107885"/>
              </a:avLst>
            </a:prstGeom>
            <a:solidFill>
              <a:srgbClr val="A5A5A5"/>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cxnSp>
        <p:nvCxnSpPr>
          <p:cNvPr id="61" name="Straight Arrow Connector 60"/>
          <p:cNvCxnSpPr/>
          <p:nvPr/>
        </p:nvCxnSpPr>
        <p:spPr>
          <a:xfrm flipH="1">
            <a:off x="4480056" y="3668380"/>
            <a:ext cx="852288" cy="984377"/>
          </a:xfrm>
          <a:prstGeom prst="straightConnector1">
            <a:avLst/>
          </a:prstGeom>
          <a:noFill/>
          <a:ln w="6350" cap="flat" cmpd="sng" algn="ctr">
            <a:solidFill>
              <a:sysClr val="windowText" lastClr="000000">
                <a:lumMod val="65000"/>
                <a:lumOff val="35000"/>
              </a:sysClr>
            </a:solidFill>
            <a:prstDash val="sysDot"/>
            <a:miter lim="800000"/>
            <a:tailEnd type="triangle"/>
          </a:ln>
          <a:effectLst/>
        </p:spPr>
      </p:cxnSp>
      <p:sp>
        <p:nvSpPr>
          <p:cNvPr id="62" name="Rectangle 61"/>
          <p:cNvSpPr/>
          <p:nvPr/>
        </p:nvSpPr>
        <p:spPr>
          <a:xfrm>
            <a:off x="2994311" y="5359799"/>
            <a:ext cx="1605339" cy="40011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Main GPU</a:t>
            </a:r>
          </a:p>
        </p:txBody>
      </p:sp>
      <p:sp>
        <p:nvSpPr>
          <p:cNvPr id="63" name="Rectangle 62"/>
          <p:cNvSpPr/>
          <p:nvPr/>
        </p:nvSpPr>
        <p:spPr>
          <a:xfrm>
            <a:off x="998829" y="2973192"/>
            <a:ext cx="2798151" cy="70788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3D-stacked memory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(memory stack)</a:t>
            </a:r>
          </a:p>
        </p:txBody>
      </p:sp>
      <p:pic>
        <p:nvPicPr>
          <p:cNvPr id="64" name="Picture 2" descr="http://www.mathworks.com/cmsimages/76061_wl_CUDA_code2_wl.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5757822" y="1768993"/>
            <a:ext cx="3245771" cy="1653413"/>
          </a:xfrm>
          <a:prstGeom prst="rect">
            <a:avLst/>
          </a:prstGeom>
          <a:noFill/>
          <a:extLst>
            <a:ext uri="{909E8E84-426E-40dd-AFC4-6F175D3DCCD1}">
              <a14:hiddenFill xmlns="" xmlns:a14="http://schemas.microsoft.com/office/drawing/2010/main">
                <a:solidFill>
                  <a:srgbClr val="FFFFFF"/>
                </a:solidFill>
              </a14:hiddenFill>
            </a:ext>
          </a:extLst>
        </p:spPr>
      </p:pic>
      <p:sp>
        <p:nvSpPr>
          <p:cNvPr id="68" name="Rectangle 67"/>
          <p:cNvSpPr/>
          <p:nvPr/>
        </p:nvSpPr>
        <p:spPr>
          <a:xfrm>
            <a:off x="4380050" y="3345588"/>
            <a:ext cx="3385577" cy="33855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rPr>
              <a:t>SM </a:t>
            </a:r>
            <a:r>
              <a:rPr kumimoji="0" lang="en-US" sz="1600" b="1" i="0" u="none" strike="noStrike" kern="1200" cap="none" spc="0" normalizeH="0" baseline="0" noProof="0">
                <a:ln>
                  <a:noFill/>
                </a:ln>
                <a:solidFill>
                  <a:prstClr val="black"/>
                </a:solidFill>
                <a:effectLst/>
                <a:uLnTx/>
                <a:uFillTx/>
                <a:latin typeface="Gill Sans MT" panose="020B0502020104020203" pitchFamily="34" charset="0"/>
                <a:ea typeface="Times New Roman" charset="0"/>
                <a:cs typeface="Times New Roman" charset="0"/>
              </a:rPr>
              <a:t>(Streaming Multiprocessor)</a:t>
            </a:r>
            <a:endParaRPr kumimoji="0" lang="en-US" sz="1600" b="1" i="0" u="none" strike="noStrike" kern="1200" cap="none" spc="0" normalizeH="0" baseline="0" noProof="0" dirty="0">
              <a:ln>
                <a:noFill/>
              </a:ln>
              <a:solidFill>
                <a:prstClr val="black"/>
              </a:solidFill>
              <a:effectLst/>
              <a:uLnTx/>
              <a:uFillTx/>
              <a:latin typeface="Gill Sans MT" panose="020B0502020104020203" pitchFamily="34" charset="0"/>
              <a:ea typeface="Times New Roman" charset="0"/>
              <a:cs typeface="Times New Roman" charset="0"/>
            </a:endParaRPr>
          </a:p>
        </p:txBody>
      </p:sp>
    </p:spTree>
    <p:extLst>
      <p:ext uri="{BB962C8B-B14F-4D97-AF65-F5344CB8AC3E}">
        <p14:creationId xmlns:p14="http://schemas.microsoft.com/office/powerpoint/2010/main" val="167712020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Accelerating GPU Execution with PIM (I)</a:t>
            </a:r>
          </a:p>
        </p:txBody>
      </p:sp>
      <p:sp>
        <p:nvSpPr>
          <p:cNvPr id="3" name="Content Placeholder 2"/>
          <p:cNvSpPr>
            <a:spLocks noGrp="1"/>
          </p:cNvSpPr>
          <p:nvPr>
            <p:ph idx="1"/>
          </p:nvPr>
        </p:nvSpPr>
        <p:spPr>
          <a:xfrm>
            <a:off x="228600" y="1124744"/>
            <a:ext cx="8807896" cy="5123656"/>
          </a:xfrm>
        </p:spPr>
        <p:txBody>
          <a:bodyPr/>
          <a:lstStyle/>
          <a:p>
            <a:r>
              <a:rPr lang="en-US" sz="2000" dirty="0"/>
              <a:t>Kevin Hsieh, </a:t>
            </a:r>
            <a:r>
              <a:rPr lang="en-US" sz="2000" dirty="0" err="1"/>
              <a:t>Eiman</a:t>
            </a:r>
            <a:r>
              <a:rPr lang="en-US" sz="2000" dirty="0"/>
              <a:t> </a:t>
            </a:r>
            <a:r>
              <a:rPr lang="en-US" sz="2000" dirty="0" err="1"/>
              <a:t>Ebrahimi</a:t>
            </a:r>
            <a:r>
              <a:rPr lang="en-US" sz="2000" dirty="0"/>
              <a:t>, </a:t>
            </a:r>
            <a:r>
              <a:rPr lang="en-US" sz="2000" dirty="0" err="1"/>
              <a:t>Gwangsun</a:t>
            </a:r>
            <a:r>
              <a:rPr lang="en-US" sz="2000" dirty="0"/>
              <a:t> Kim, </a:t>
            </a:r>
            <a:r>
              <a:rPr lang="en-US" sz="2000" dirty="0" err="1"/>
              <a:t>Niladrish</a:t>
            </a:r>
            <a:r>
              <a:rPr lang="en-US" sz="2000" dirty="0"/>
              <a:t> </a:t>
            </a:r>
            <a:r>
              <a:rPr lang="en-US" sz="2000" dirty="0" err="1"/>
              <a:t>Chatterjee</a:t>
            </a:r>
            <a:r>
              <a:rPr lang="en-US" sz="2000" dirty="0"/>
              <a:t>, Mike O'Connor, </a:t>
            </a:r>
            <a:r>
              <a:rPr lang="en-US" sz="2000" dirty="0" err="1"/>
              <a:t>Nandita</a:t>
            </a:r>
            <a:r>
              <a:rPr lang="en-US" sz="2000" dirty="0"/>
              <a:t> </a:t>
            </a:r>
            <a:r>
              <a:rPr lang="en-US" sz="2000" dirty="0" err="1"/>
              <a:t>Vijaykumar</a:t>
            </a:r>
            <a:r>
              <a:rPr lang="en-US" sz="2000" dirty="0"/>
              <a:t>, Onur Mutlu, and Stephen W. </a:t>
            </a:r>
            <a:r>
              <a:rPr lang="en-US" sz="2000" dirty="0" err="1"/>
              <a:t>Keckler</a:t>
            </a:r>
            <a:r>
              <a:rPr lang="en-US" sz="2000" dirty="0"/>
              <a:t>,</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"Transparent Offloading and Mapping (TOM): Enabling Programmer-Transparent Near-Data Processing in GPU Systems"</a:t>
            </a:r>
            <a:br>
              <a:rPr lang="en-US" sz="2000" dirty="0">
                <a:solidFill>
                  <a:srgbClr val="0432FF"/>
                </a:solidFill>
              </a:rPr>
            </a:br>
            <a:r>
              <a:rPr lang="en-US" sz="2000" i="1" dirty="0"/>
              <a:t>Proceedings of the </a:t>
            </a:r>
            <a:r>
              <a:rPr lang="en-US" sz="2000" i="1" dirty="0">
                <a:hlinkClick r:id="rId3"/>
              </a:rPr>
              <a:t>43rd International Symposium on Computer Architecture</a:t>
            </a:r>
            <a:r>
              <a:rPr lang="en-US" sz="2000" i="1" dirty="0"/>
              <a:t> (</a:t>
            </a:r>
            <a:r>
              <a:rPr lang="en-US" sz="2000" b="1" i="1" dirty="0"/>
              <a:t>ISCA</a:t>
            </a:r>
            <a:r>
              <a:rPr lang="en-US" sz="2000" i="1" dirty="0"/>
              <a:t>)</a:t>
            </a:r>
            <a:r>
              <a:rPr lang="en-US" sz="2000" dirty="0"/>
              <a:t>, Seoul, South Korea, June 2016. </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 </a:t>
            </a:r>
            <a:br>
              <a:rPr lang="en-US" sz="2000" dirty="0"/>
            </a:br>
            <a:r>
              <a:rPr lang="en-US" sz="2000" dirty="0"/>
              <a:t>[</a:t>
            </a:r>
            <a:r>
              <a:rPr lang="en-US" sz="2000" dirty="0">
                <a:hlinkClick r:id="rId6"/>
              </a:rPr>
              <a:t>Lightning Session Slides (pptx)</a:t>
            </a:r>
            <a:r>
              <a:rPr lang="en-US" sz="2000" dirty="0"/>
              <a:t> </a:t>
            </a:r>
            <a:r>
              <a:rPr lang="en-US" sz="2000" dirty="0">
                <a:hlinkClick r:id="rId7"/>
              </a:rPr>
              <a:t>(pdf)</a:t>
            </a:r>
            <a:r>
              <a:rPr lang="en-US" sz="20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0" y="4883385"/>
            <a:ext cx="9144000" cy="1857983"/>
          </a:xfrm>
          <a:prstGeom prst="rect">
            <a:avLst/>
          </a:prstGeom>
        </p:spPr>
      </p:pic>
    </p:spTree>
    <p:extLst>
      <p:ext uri="{BB962C8B-B14F-4D97-AF65-F5344CB8AC3E}">
        <p14:creationId xmlns:p14="http://schemas.microsoft.com/office/powerpoint/2010/main" val="3691175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Accelerating GPU Execution with PIM (II)</a:t>
            </a:r>
          </a:p>
        </p:txBody>
      </p:sp>
      <p:sp>
        <p:nvSpPr>
          <p:cNvPr id="3" name="Content Placeholder 2"/>
          <p:cNvSpPr>
            <a:spLocks noGrp="1"/>
          </p:cNvSpPr>
          <p:nvPr>
            <p:ph idx="1"/>
          </p:nvPr>
        </p:nvSpPr>
        <p:spPr>
          <a:xfrm>
            <a:off x="228600" y="1124744"/>
            <a:ext cx="8807896" cy="5123656"/>
          </a:xfrm>
        </p:spPr>
        <p:txBody>
          <a:bodyPr/>
          <a:lstStyle/>
          <a:p>
            <a:r>
              <a:rPr lang="en-US" sz="2000" dirty="0" err="1"/>
              <a:t>Ashutosh</a:t>
            </a:r>
            <a:r>
              <a:rPr lang="en-US" sz="2000" dirty="0"/>
              <a:t> Pattnaik, </a:t>
            </a:r>
            <a:r>
              <a:rPr lang="en-US" sz="2000" dirty="0" err="1"/>
              <a:t>Xulong</a:t>
            </a:r>
            <a:r>
              <a:rPr lang="en-US" sz="2000" dirty="0"/>
              <a:t> Tang, </a:t>
            </a:r>
            <a:r>
              <a:rPr lang="en-US" sz="2000" dirty="0" err="1"/>
              <a:t>Adwait</a:t>
            </a:r>
            <a:r>
              <a:rPr lang="en-US" sz="2000" dirty="0"/>
              <a:t> Jog, Onur </a:t>
            </a:r>
            <a:r>
              <a:rPr lang="en-US" sz="2000" dirty="0" err="1"/>
              <a:t>Kayiran</a:t>
            </a:r>
            <a:r>
              <a:rPr lang="en-US" sz="2000" dirty="0"/>
              <a:t>, </a:t>
            </a:r>
            <a:r>
              <a:rPr lang="en-US" sz="2000" dirty="0" err="1"/>
              <a:t>Asit</a:t>
            </a:r>
            <a:r>
              <a:rPr lang="en-US" sz="2000" dirty="0"/>
              <a:t> K. Mishra, </a:t>
            </a:r>
            <a:r>
              <a:rPr lang="en-US" sz="2000" dirty="0" err="1"/>
              <a:t>Mahmut</a:t>
            </a:r>
            <a:r>
              <a:rPr lang="en-US" sz="2000" dirty="0"/>
              <a:t> T. </a:t>
            </a:r>
            <a:r>
              <a:rPr lang="en-US" sz="2000" dirty="0" err="1"/>
              <a:t>Kandemir</a:t>
            </a:r>
            <a:r>
              <a:rPr lang="en-US" sz="2000" dirty="0"/>
              <a:t>, Onur Mutlu, and Chita R. Das,</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"Scheduling Techniques for GPU Architectures with Processing-In-Memory Capabilities"</a:t>
            </a:r>
            <a:br>
              <a:rPr lang="en-US" sz="2000" dirty="0">
                <a:solidFill>
                  <a:srgbClr val="0432FF"/>
                </a:solidFill>
              </a:rPr>
            </a:br>
            <a:r>
              <a:rPr lang="en-US" sz="2000" i="1" dirty="0"/>
              <a:t>Proceedings of the </a:t>
            </a:r>
            <a:r>
              <a:rPr lang="en-US" sz="2000" i="1" dirty="0">
                <a:hlinkClick r:id="rId3"/>
              </a:rPr>
              <a:t>25th International Conference on Parallel Architectures and Compilation Techniques</a:t>
            </a:r>
            <a:r>
              <a:rPr lang="en-US" sz="2000" i="1" dirty="0"/>
              <a:t> (</a:t>
            </a:r>
            <a:r>
              <a:rPr lang="en-US" sz="2000" b="1" i="1" dirty="0"/>
              <a:t>PACT</a:t>
            </a:r>
            <a:r>
              <a:rPr lang="en-US" sz="2000" i="1" dirty="0"/>
              <a:t>)</a:t>
            </a:r>
            <a:r>
              <a:rPr lang="en-US" sz="2000" dirty="0"/>
              <a:t>, Haifa, Israel, September 2016.</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4"/>
          <a:stretch>
            <a:fillRect/>
          </a:stretch>
        </p:blipFill>
        <p:spPr>
          <a:xfrm>
            <a:off x="228600" y="3717032"/>
            <a:ext cx="8686800" cy="2476500"/>
          </a:xfrm>
          <a:prstGeom prst="rect">
            <a:avLst/>
          </a:prstGeom>
        </p:spPr>
      </p:pic>
    </p:spTree>
    <p:extLst>
      <p:ext uri="{BB962C8B-B14F-4D97-AF65-F5344CB8AC3E}">
        <p14:creationId xmlns:p14="http://schemas.microsoft.com/office/powerpoint/2010/main" val="15174516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Accelerating Linked Data Structures</a:t>
            </a:r>
          </a:p>
        </p:txBody>
      </p:sp>
      <p:sp>
        <p:nvSpPr>
          <p:cNvPr id="3" name="Content Placeholder 2"/>
          <p:cNvSpPr>
            <a:spLocks noGrp="1"/>
          </p:cNvSpPr>
          <p:nvPr>
            <p:ph idx="1"/>
          </p:nvPr>
        </p:nvSpPr>
        <p:spPr>
          <a:xfrm>
            <a:off x="228600" y="1095375"/>
            <a:ext cx="8610600" cy="2405633"/>
          </a:xfrm>
        </p:spPr>
        <p:txBody>
          <a:bodyPr/>
          <a:lstStyle/>
          <a:p>
            <a:r>
              <a:rPr lang="en-US" sz="2000" dirty="0"/>
              <a:t>Kevin Hsieh, Samira Khan, </a:t>
            </a:r>
            <a:r>
              <a:rPr lang="en-US" sz="2000" dirty="0" err="1"/>
              <a:t>Nandita</a:t>
            </a:r>
            <a:r>
              <a:rPr lang="en-US" sz="2000" dirty="0"/>
              <a:t> </a:t>
            </a:r>
            <a:r>
              <a:rPr lang="en-US" sz="2000" dirty="0" err="1"/>
              <a:t>Vijaykumar</a:t>
            </a:r>
            <a:r>
              <a:rPr lang="en-US" sz="2000" dirty="0"/>
              <a:t>, Kevin K. Chang, Amirali Boroumand, </a:t>
            </a:r>
            <a:r>
              <a:rPr lang="en-US" sz="2000" dirty="0" err="1"/>
              <a:t>Saugata</a:t>
            </a:r>
            <a:r>
              <a:rPr lang="en-US" sz="2000" dirty="0"/>
              <a:t> </a:t>
            </a:r>
            <a:r>
              <a:rPr lang="en-US" sz="2000" dirty="0" err="1"/>
              <a:t>Ghose</a:t>
            </a:r>
            <a:r>
              <a:rPr lang="en-US" sz="2000" dirty="0"/>
              <a:t>,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"Accelerating Pointer Chasing in 3D-Stacked Memory: Challenges, Mechanisms, Evaluation"</a:t>
            </a:r>
            <a:br>
              <a:rPr lang="en-US" sz="2000" dirty="0">
                <a:solidFill>
                  <a:srgbClr val="0432FF"/>
                </a:solidFill>
              </a:rPr>
            </a:br>
            <a:r>
              <a:rPr lang="en-US" sz="2000" i="1" dirty="0"/>
              <a:t>Proceedings of the </a:t>
            </a:r>
            <a:r>
              <a:rPr lang="en-US" sz="2000" i="1" dirty="0">
                <a:hlinkClick r:id="rId3"/>
              </a:rPr>
              <a:t>34th IEEE International Conference on Computer Design</a:t>
            </a:r>
            <a:r>
              <a:rPr lang="en-US" sz="2000" i="1" dirty="0"/>
              <a:t> (</a:t>
            </a:r>
            <a:r>
              <a:rPr lang="en-US" sz="2000" b="1" i="1" dirty="0"/>
              <a:t>ICCD</a:t>
            </a:r>
            <a:r>
              <a:rPr lang="en-US" sz="2000" i="1" dirty="0"/>
              <a:t>)</a:t>
            </a:r>
            <a:r>
              <a:rPr lang="en-US" sz="2000" dirty="0"/>
              <a:t>, Phoenix, AZ, USA, October 2016.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177</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3861048"/>
            <a:ext cx="9144000" cy="2260728"/>
          </a:xfrm>
          <a:prstGeom prst="rect">
            <a:avLst/>
          </a:prstGeom>
        </p:spPr>
      </p:pic>
    </p:spTree>
    <p:extLst>
      <p:ext uri="{BB962C8B-B14F-4D97-AF65-F5344CB8AC3E}">
        <p14:creationId xmlns:p14="http://schemas.microsoft.com/office/powerpoint/2010/main" val="3370786847"/>
      </p:ext>
    </p:extLst>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Accelerating Dependent Cache Misses</a:t>
            </a:r>
          </a:p>
        </p:txBody>
      </p:sp>
      <p:sp>
        <p:nvSpPr>
          <p:cNvPr id="3" name="Content Placeholder 2"/>
          <p:cNvSpPr>
            <a:spLocks noGrp="1"/>
          </p:cNvSpPr>
          <p:nvPr>
            <p:ph idx="1"/>
          </p:nvPr>
        </p:nvSpPr>
        <p:spPr>
          <a:xfrm>
            <a:off x="228600" y="1052736"/>
            <a:ext cx="8807896" cy="5195664"/>
          </a:xfrm>
        </p:spPr>
        <p:txBody>
          <a:bodyPr/>
          <a:lstStyle/>
          <a:p>
            <a:r>
              <a:rPr lang="en-US" sz="2000" dirty="0" err="1"/>
              <a:t>Milad</a:t>
            </a:r>
            <a:r>
              <a:rPr lang="en-US" sz="2000" dirty="0"/>
              <a:t> Hashemi, </a:t>
            </a:r>
            <a:r>
              <a:rPr lang="en-US" sz="2000" dirty="0" err="1"/>
              <a:t>Khubaib</a:t>
            </a:r>
            <a:r>
              <a:rPr lang="en-US" sz="2000" dirty="0"/>
              <a:t>, </a:t>
            </a:r>
            <a:r>
              <a:rPr lang="en-US" sz="2000" dirty="0" err="1"/>
              <a:t>Eiman</a:t>
            </a:r>
            <a:r>
              <a:rPr lang="en-US" sz="2000" dirty="0"/>
              <a:t> </a:t>
            </a:r>
            <a:r>
              <a:rPr lang="en-US" sz="2000" dirty="0" err="1"/>
              <a:t>Ebrahimi</a:t>
            </a:r>
            <a:r>
              <a:rPr lang="en-US" sz="2000" dirty="0"/>
              <a:t>, Onur Mutlu, and Yale N. </a:t>
            </a:r>
            <a:r>
              <a:rPr lang="en-US" sz="2000" dirty="0" err="1"/>
              <a:t>Patt</a:t>
            </a:r>
            <a:r>
              <a:rPr lang="en-US" sz="2000" dirty="0"/>
              <a:t>,</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"Accelerating Dependent Cache Misses with an Enhanced Memory Controller"</a:t>
            </a:r>
            <a:br>
              <a:rPr lang="en-US" sz="2000" dirty="0">
                <a:solidFill>
                  <a:srgbClr val="0432FF"/>
                </a:solidFill>
              </a:rPr>
            </a:br>
            <a:r>
              <a:rPr lang="en-US" sz="2000" i="1" dirty="0"/>
              <a:t>Proceedings of the </a:t>
            </a:r>
            <a:r>
              <a:rPr lang="en-US" sz="2000" i="1" dirty="0">
                <a:hlinkClick r:id="rId3"/>
              </a:rPr>
              <a:t>43rd International Symposium on Computer Architecture</a:t>
            </a:r>
            <a:r>
              <a:rPr lang="en-US" sz="2000" i="1" dirty="0"/>
              <a:t> (</a:t>
            </a:r>
            <a:r>
              <a:rPr lang="en-US" sz="2000" b="1" i="1" dirty="0"/>
              <a:t>ISCA</a:t>
            </a:r>
            <a:r>
              <a:rPr lang="en-US" sz="2000" i="1" dirty="0"/>
              <a:t>)</a:t>
            </a:r>
            <a:r>
              <a:rPr lang="en-US" sz="2000" dirty="0"/>
              <a:t>, Seoul, South Korea, June 2016. </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 </a:t>
            </a:r>
            <a:br>
              <a:rPr lang="en-US" sz="2000" dirty="0"/>
            </a:br>
            <a:r>
              <a:rPr lang="en-US" sz="2000" dirty="0"/>
              <a:t>[</a:t>
            </a:r>
            <a:r>
              <a:rPr lang="en-US" sz="2000" dirty="0">
                <a:hlinkClick r:id="rId6"/>
              </a:rPr>
              <a:t>Lightning Session Slides (pptx)</a:t>
            </a:r>
            <a:r>
              <a:rPr lang="en-US" sz="2000" dirty="0"/>
              <a:t> </a:t>
            </a:r>
            <a:r>
              <a:rPr lang="en-US" sz="2000" dirty="0">
                <a:hlinkClick r:id="rId7"/>
              </a:rPr>
              <a:t>(pdf)</a:t>
            </a:r>
            <a:r>
              <a:rPr lang="en-US" sz="20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8"/>
          <a:stretch>
            <a:fillRect/>
          </a:stretch>
        </p:blipFill>
        <p:spPr>
          <a:xfrm>
            <a:off x="0" y="4018088"/>
            <a:ext cx="9144000" cy="1643160"/>
          </a:xfrm>
          <a:prstGeom prst="rect">
            <a:avLst/>
          </a:prstGeom>
        </p:spPr>
      </p:pic>
      <p:pic>
        <p:nvPicPr>
          <p:cNvPr id="6" name="Picture 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0" y="5805264"/>
            <a:ext cx="9144000" cy="332336"/>
          </a:xfrm>
          <a:prstGeom prst="rect">
            <a:avLst/>
          </a:prstGeom>
        </p:spPr>
      </p:pic>
    </p:spTree>
    <p:extLst>
      <p:ext uri="{BB962C8B-B14F-4D97-AF65-F5344CB8AC3E}">
        <p14:creationId xmlns:p14="http://schemas.microsoft.com/office/powerpoint/2010/main" val="2382299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F75C9-5965-11A5-030C-EED3F0E83C8F}"/>
              </a:ext>
            </a:extLst>
          </p:cNvPr>
          <p:cNvSpPr>
            <a:spLocks noGrp="1"/>
          </p:cNvSpPr>
          <p:nvPr>
            <p:ph type="title"/>
          </p:nvPr>
        </p:nvSpPr>
        <p:spPr/>
        <p:txBody>
          <a:bodyPr/>
          <a:lstStyle/>
          <a:p>
            <a:r>
              <a:rPr lang="en-US" dirty="0"/>
              <a:t>Accelerating Runahead Execution </a:t>
            </a:r>
          </a:p>
        </p:txBody>
      </p:sp>
      <p:sp>
        <p:nvSpPr>
          <p:cNvPr id="3" name="Content Placeholder 2">
            <a:extLst>
              <a:ext uri="{FF2B5EF4-FFF2-40B4-BE49-F238E27FC236}">
                <a16:creationId xmlns:a16="http://schemas.microsoft.com/office/drawing/2014/main" id="{DD685628-8E0B-E342-0884-0EB3CA4B8E0E}"/>
              </a:ext>
            </a:extLst>
          </p:cNvPr>
          <p:cNvSpPr>
            <a:spLocks noGrp="1"/>
          </p:cNvSpPr>
          <p:nvPr>
            <p:ph idx="1"/>
          </p:nvPr>
        </p:nvSpPr>
        <p:spPr/>
        <p:txBody>
          <a:bodyPr/>
          <a:lstStyle/>
          <a:p>
            <a:r>
              <a:rPr lang="en-IN" sz="1800" b="0" i="0" u="none" strike="noStrike" dirty="0">
                <a:solidFill>
                  <a:srgbClr val="000000"/>
                </a:solidFill>
                <a:effectLst/>
              </a:rPr>
              <a:t>Milad Hashemi, </a:t>
            </a:r>
            <a:r>
              <a:rPr lang="en-IN" sz="1800" b="0" i="0" strike="noStrike" dirty="0" err="1">
                <a:solidFill>
                  <a:srgbClr val="000000"/>
                </a:solidFill>
                <a:effectLst/>
              </a:rPr>
              <a:t>Onur</a:t>
            </a:r>
            <a:r>
              <a:rPr lang="en-IN" sz="1800" b="0" i="0" strike="noStrike" dirty="0">
                <a:solidFill>
                  <a:srgbClr val="000000"/>
                </a:solidFill>
                <a:effectLst/>
              </a:rPr>
              <a:t> </a:t>
            </a:r>
            <a:r>
              <a:rPr lang="en-IN" sz="1800" b="0" i="0" strike="noStrike" dirty="0" err="1">
                <a:solidFill>
                  <a:srgbClr val="000000"/>
                </a:solidFill>
                <a:effectLst/>
              </a:rPr>
              <a:t>Mutlu</a:t>
            </a:r>
            <a:r>
              <a:rPr lang="en-IN" sz="1800" b="0" i="0" u="none" strike="noStrike" dirty="0">
                <a:solidFill>
                  <a:srgbClr val="000000"/>
                </a:solidFill>
                <a:effectLst/>
              </a:rPr>
              <a:t>, and Yale N. </a:t>
            </a:r>
            <a:r>
              <a:rPr lang="en-IN" sz="1800" b="0" i="0" u="none" strike="noStrike" dirty="0" err="1">
                <a:solidFill>
                  <a:srgbClr val="000000"/>
                </a:solidFill>
                <a:effectLst/>
              </a:rPr>
              <a:t>Patt</a:t>
            </a:r>
            <a:r>
              <a:rPr lang="en-IN" sz="1800" b="0" i="0" u="none" strike="noStrike" dirty="0">
                <a:solidFill>
                  <a:srgbClr val="000000"/>
                </a:solidFill>
                <a:effectLst/>
              </a:rPr>
              <a:t>,</a:t>
            </a:r>
            <a:br>
              <a:rPr lang="en-IN" sz="1800" b="0" i="0" u="none" strike="noStrike" dirty="0">
                <a:solidFill>
                  <a:srgbClr val="000000"/>
                </a:solidFill>
                <a:effectLst/>
              </a:rPr>
            </a:br>
            <a:r>
              <a:rPr lang="en-IN" sz="1800" b="1" i="0" u="none" strike="noStrike" dirty="0">
                <a:solidFill>
                  <a:srgbClr val="0000FF"/>
                </a:solidFill>
                <a:effectLst/>
                <a:hlinkClick r:id="rId2">
                  <a:extLst>
                    <a:ext uri="{A12FA001-AC4F-418D-AE19-62706E023703}">
                      <ahyp:hlinkClr xmlns:ahyp="http://schemas.microsoft.com/office/drawing/2018/hyperlinkcolor" val="tx"/>
                    </a:ext>
                  </a:extLst>
                </a:hlinkClick>
              </a:rPr>
              <a:t>"Continuous Runahead: Transparent Hardware Acceleration for Memory Intensive Workloads"</a:t>
            </a:r>
            <a:br>
              <a:rPr lang="en-IN" sz="1800" b="0" i="0" u="none" strike="noStrike" dirty="0">
                <a:solidFill>
                  <a:srgbClr val="000000"/>
                </a:solidFill>
                <a:effectLst/>
              </a:rPr>
            </a:br>
            <a:r>
              <a:rPr lang="en-IN" sz="1800" b="0" i="1" u="none" strike="noStrike" dirty="0">
                <a:solidFill>
                  <a:srgbClr val="000000"/>
                </a:solidFill>
                <a:effectLst/>
              </a:rPr>
              <a:t>Proceedings of the </a:t>
            </a:r>
            <a:r>
              <a:rPr lang="en-IN" sz="1800" b="0" i="1" u="none" strike="noStrike" dirty="0">
                <a:solidFill>
                  <a:srgbClr val="000000"/>
                </a:solidFill>
                <a:effectLst/>
                <a:hlinkClick r:id="rId3"/>
              </a:rPr>
              <a:t>49th International Symposium on Microarchitecture</a:t>
            </a:r>
            <a:r>
              <a:rPr lang="en-IN" sz="1800" b="0" i="1" u="none" strike="noStrike" dirty="0">
                <a:solidFill>
                  <a:srgbClr val="000000"/>
                </a:solidFill>
                <a:effectLst/>
              </a:rPr>
              <a:t> (</a:t>
            </a:r>
            <a:r>
              <a:rPr lang="en-IN" sz="1800" b="1" i="1" u="none" strike="noStrike" dirty="0">
                <a:solidFill>
                  <a:srgbClr val="000000"/>
                </a:solidFill>
                <a:effectLst/>
              </a:rPr>
              <a:t>MICRO</a:t>
            </a:r>
            <a:r>
              <a:rPr lang="en-IN" sz="1800" b="0" i="1" u="none" strike="noStrike" dirty="0">
                <a:solidFill>
                  <a:srgbClr val="000000"/>
                </a:solidFill>
                <a:effectLst/>
              </a:rPr>
              <a:t>)</a:t>
            </a:r>
            <a:r>
              <a:rPr lang="en-IN" sz="1800" b="0" i="0" u="none" strike="noStrike" dirty="0">
                <a:solidFill>
                  <a:srgbClr val="000000"/>
                </a:solidFill>
                <a:effectLst/>
              </a:rPr>
              <a:t>, Taipei, Taiwan, October 2016. </a:t>
            </a:r>
            <a:br>
              <a:rPr lang="en-IN" sz="1800" b="0" i="0" u="none" strike="noStrike" dirty="0">
                <a:solidFill>
                  <a:srgbClr val="000000"/>
                </a:solidFill>
                <a:effectLst/>
              </a:rPr>
            </a:br>
            <a:r>
              <a:rPr lang="en-IN" sz="1800" b="0" i="0" u="none" strike="noStrike" dirty="0">
                <a:solidFill>
                  <a:srgbClr val="000000"/>
                </a:solidFill>
                <a:effectLst/>
              </a:rPr>
              <a:t>[</a:t>
            </a:r>
            <a:r>
              <a:rPr lang="en-IN" sz="1800" b="0" i="0" u="none" strike="noStrike" dirty="0">
                <a:solidFill>
                  <a:srgbClr val="000000"/>
                </a:solidFill>
                <a:effectLst/>
                <a:hlinkClick r:id="rId4"/>
              </a:rPr>
              <a:t>Slides (pptx)</a:t>
            </a:r>
            <a:r>
              <a:rPr lang="en-IN" sz="1800" b="0" i="0" u="none" strike="noStrike" dirty="0">
                <a:solidFill>
                  <a:srgbClr val="000000"/>
                </a:solidFill>
                <a:effectLst/>
              </a:rPr>
              <a:t> </a:t>
            </a:r>
            <a:r>
              <a:rPr lang="en-IN" sz="1800" b="0" i="0" u="none" strike="noStrike" dirty="0">
                <a:solidFill>
                  <a:srgbClr val="000000"/>
                </a:solidFill>
                <a:effectLst/>
                <a:hlinkClick r:id="rId5"/>
              </a:rPr>
              <a:t>(pdf)</a:t>
            </a:r>
            <a:r>
              <a:rPr lang="en-IN" sz="1800" b="0" i="0" u="none" strike="noStrike" dirty="0">
                <a:solidFill>
                  <a:srgbClr val="000000"/>
                </a:solidFill>
                <a:effectLst/>
              </a:rPr>
              <a:t>] [</a:t>
            </a:r>
            <a:r>
              <a:rPr lang="en-IN" sz="1800" b="0" i="0" u="none" strike="noStrike" dirty="0">
                <a:solidFill>
                  <a:srgbClr val="000000"/>
                </a:solidFill>
                <a:effectLst/>
                <a:hlinkClick r:id="rId6"/>
              </a:rPr>
              <a:t>Lightning Session Slides (pdf)</a:t>
            </a:r>
            <a:r>
              <a:rPr lang="en-IN" sz="1800" b="0" i="0" u="none" strike="noStrike" dirty="0">
                <a:solidFill>
                  <a:srgbClr val="000000"/>
                </a:solidFill>
                <a:effectLst/>
              </a:rPr>
              <a:t>] [</a:t>
            </a:r>
            <a:r>
              <a:rPr lang="en-IN" sz="1800" b="0" i="0" u="none" strike="noStrike" dirty="0">
                <a:solidFill>
                  <a:srgbClr val="000000"/>
                </a:solidFill>
                <a:effectLst/>
                <a:hlinkClick r:id="rId7"/>
              </a:rPr>
              <a:t>Poster (pptx)</a:t>
            </a:r>
            <a:r>
              <a:rPr lang="en-IN" sz="1800" b="0" i="0" u="none" strike="noStrike" dirty="0">
                <a:solidFill>
                  <a:srgbClr val="000000"/>
                </a:solidFill>
                <a:effectLst/>
              </a:rPr>
              <a:t> </a:t>
            </a:r>
            <a:r>
              <a:rPr lang="en-IN" sz="1800" b="0" i="0" u="none" strike="noStrike" dirty="0">
                <a:solidFill>
                  <a:srgbClr val="000000"/>
                </a:solidFill>
                <a:effectLst/>
                <a:hlinkClick r:id="rId8"/>
              </a:rPr>
              <a:t>(pdf)</a:t>
            </a:r>
            <a:r>
              <a:rPr lang="en-IN" sz="1800" b="0" i="0" u="none" strike="noStrike" dirty="0">
                <a:solidFill>
                  <a:srgbClr val="000000"/>
                </a:solidFill>
                <a:effectLst/>
              </a:rPr>
              <a:t>] </a:t>
            </a:r>
            <a:br>
              <a:rPr lang="en-IN" sz="1800" b="0" i="0" u="none" strike="noStrike" dirty="0">
                <a:solidFill>
                  <a:srgbClr val="000000"/>
                </a:solidFill>
                <a:effectLst/>
              </a:rPr>
            </a:br>
            <a:r>
              <a:rPr lang="en-IN" sz="1800" b="1" i="1" u="none" strike="noStrike" dirty="0">
                <a:solidFill>
                  <a:srgbClr val="FF0000"/>
                </a:solidFill>
                <a:effectLst/>
              </a:rPr>
              <a:t>Best paper session.</a:t>
            </a:r>
            <a:r>
              <a:rPr lang="en-IN" sz="1800" b="0" i="0" u="none" strike="noStrike" dirty="0">
                <a:solidFill>
                  <a:srgbClr val="FF0000"/>
                </a:solidFill>
                <a:effectLst/>
              </a:rPr>
              <a:t> </a:t>
            </a:r>
          </a:p>
          <a:p>
            <a:endParaRPr lang="en-US" sz="1800" dirty="0"/>
          </a:p>
        </p:txBody>
      </p:sp>
      <p:sp>
        <p:nvSpPr>
          <p:cNvPr id="4" name="Slide Number Placeholder 3">
            <a:extLst>
              <a:ext uri="{FF2B5EF4-FFF2-40B4-BE49-F238E27FC236}">
                <a16:creationId xmlns:a16="http://schemas.microsoft.com/office/drawing/2014/main" id="{ACF26F5B-8089-AF12-92ED-C71919263E0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1840C8-74D7-164B-89BA-8F954C36C301}"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179</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8" name="Picture 7">
            <a:extLst>
              <a:ext uri="{FF2B5EF4-FFF2-40B4-BE49-F238E27FC236}">
                <a16:creationId xmlns:a16="http://schemas.microsoft.com/office/drawing/2014/main" id="{8F865AEC-3A83-41D2-A2B3-73AA4592881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6512" y="4005064"/>
            <a:ext cx="9246503" cy="2016224"/>
          </a:xfrm>
          <a:prstGeom prst="rect">
            <a:avLst/>
          </a:prstGeom>
        </p:spPr>
      </p:pic>
    </p:spTree>
    <p:extLst>
      <p:ext uri="{BB962C8B-B14F-4D97-AF65-F5344CB8AC3E}">
        <p14:creationId xmlns:p14="http://schemas.microsoft.com/office/powerpoint/2010/main" val="3513954337"/>
      </p:ext>
    </p:extLst>
  </p:cSld>
  <p:clrMapOvr>
    <a:masterClrMapping/>
  </p:clrMapOvr>
  <p:transition/>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0817-03A2-C34C-B4FF-641735F423A3}"/>
              </a:ext>
            </a:extLst>
          </p:cNvPr>
          <p:cNvSpPr>
            <a:spLocks noGrp="1"/>
          </p:cNvSpPr>
          <p:nvPr>
            <p:ph type="title"/>
          </p:nvPr>
        </p:nvSpPr>
        <p:spPr/>
        <p:txBody>
          <a:bodyPr/>
          <a:lstStyle/>
          <a:p>
            <a:r>
              <a:rPr lang="en-US" dirty="0"/>
              <a:t>Accelerating Climate Modeling</a:t>
            </a:r>
          </a:p>
        </p:txBody>
      </p:sp>
      <p:sp>
        <p:nvSpPr>
          <p:cNvPr id="3" name="Content Placeholder 2">
            <a:extLst>
              <a:ext uri="{FF2B5EF4-FFF2-40B4-BE49-F238E27FC236}">
                <a16:creationId xmlns:a16="http://schemas.microsoft.com/office/drawing/2014/main" id="{FF97D5AB-D164-6C40-81B7-4D0DC0DCDB1F}"/>
              </a:ext>
            </a:extLst>
          </p:cNvPr>
          <p:cNvSpPr>
            <a:spLocks noGrp="1"/>
          </p:cNvSpPr>
          <p:nvPr>
            <p:ph idx="1"/>
          </p:nvPr>
        </p:nvSpPr>
        <p:spPr>
          <a:xfrm>
            <a:off x="228600" y="1047974"/>
            <a:ext cx="8610600" cy="5195664"/>
          </a:xfrm>
        </p:spPr>
        <p:txBody>
          <a:bodyPr/>
          <a:lstStyle/>
          <a:p>
            <a:r>
              <a:rPr lang="en-US" sz="1800" dirty="0"/>
              <a:t>Gagandeep Singh, </a:t>
            </a:r>
            <a:r>
              <a:rPr lang="en-US" sz="1800" dirty="0" err="1"/>
              <a:t>Dionysios</a:t>
            </a:r>
            <a:r>
              <a:rPr lang="en-US" sz="1800" dirty="0"/>
              <a:t> Diamantopoulos, Christoph </a:t>
            </a:r>
            <a:r>
              <a:rPr lang="en-US" sz="1800" dirty="0" err="1"/>
              <a:t>Hagleitner</a:t>
            </a:r>
            <a:r>
              <a:rPr lang="en-US" sz="1800" dirty="0"/>
              <a:t>, Juan Gómez-Luna, Sander </a:t>
            </a:r>
            <a:r>
              <a:rPr lang="en-US" sz="1800" dirty="0" err="1"/>
              <a:t>Stuijk</a:t>
            </a:r>
            <a:r>
              <a:rPr lang="en-US" sz="1800" dirty="0"/>
              <a:t>, Onur Mutlu, and Henk </a:t>
            </a:r>
            <a:r>
              <a:rPr lang="en-US" sz="1800" dirty="0" err="1"/>
              <a:t>Corporaal</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"NERO: A Near High-Bandwidth Memory Stencil Accelerator for Weather Prediction Modeling"</a:t>
            </a:r>
            <a:br>
              <a:rPr lang="en-US" sz="1800" dirty="0">
                <a:solidFill>
                  <a:srgbClr val="0432FF"/>
                </a:solidFill>
              </a:rPr>
            </a:br>
            <a:r>
              <a:rPr lang="en-US" sz="1800" i="1" dirty="0"/>
              <a:t>Proceedings of the </a:t>
            </a:r>
            <a:r>
              <a:rPr lang="en-US" sz="1800" i="1" dirty="0">
                <a:hlinkClick r:id="rId3"/>
              </a:rPr>
              <a:t>30th International Conference on Field-Programmable Logic and Applications</a:t>
            </a:r>
            <a:r>
              <a:rPr lang="en-US" sz="1800" i="1" dirty="0"/>
              <a:t> (</a:t>
            </a:r>
            <a:r>
              <a:rPr lang="en-US" sz="1800" b="1" i="1" dirty="0"/>
              <a:t>FPL</a:t>
            </a:r>
            <a:r>
              <a:rPr lang="en-US" sz="1800" i="1" dirty="0"/>
              <a:t>)</a:t>
            </a:r>
            <a:r>
              <a:rPr lang="en-US" sz="1800" dirty="0"/>
              <a:t>, Gothenburg, Sweden, September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Lightning Talk 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Talk Video</a:t>
            </a:r>
            <a:r>
              <a:rPr lang="en-US" sz="1800" dirty="0"/>
              <a:t> (23 minutes)]</a:t>
            </a:r>
            <a:br>
              <a:rPr lang="en-US" sz="1800" dirty="0"/>
            </a:br>
            <a:r>
              <a:rPr lang="en-US" sz="1800" b="1" i="1" dirty="0">
                <a:solidFill>
                  <a:srgbClr val="FF0000"/>
                </a:solidFill>
              </a:rPr>
              <a:t>Nominated for the Stamatis </a:t>
            </a:r>
            <a:r>
              <a:rPr lang="en-US" sz="1800" b="1" i="1" dirty="0" err="1">
                <a:solidFill>
                  <a:srgbClr val="FF0000"/>
                </a:solidFill>
              </a:rPr>
              <a:t>Vassiliadis</a:t>
            </a:r>
            <a:r>
              <a:rPr lang="en-US" sz="1800" b="1" i="1" dirty="0">
                <a:solidFill>
                  <a:srgbClr val="FF0000"/>
                </a:solidFill>
              </a:rPr>
              <a:t> Memorial Award.</a:t>
            </a:r>
            <a:endParaRPr lang="en-US" sz="1800" dirty="0">
              <a:solidFill>
                <a:srgbClr val="FF0000"/>
              </a:solidFill>
            </a:endParaRPr>
          </a:p>
          <a:p>
            <a:pPr marL="0" indent="0">
              <a:buNone/>
            </a:pPr>
            <a:endParaRPr lang="en-US" sz="1800" dirty="0"/>
          </a:p>
        </p:txBody>
      </p:sp>
      <p:sp>
        <p:nvSpPr>
          <p:cNvPr id="4" name="Slide Number Placeholder 3">
            <a:extLst>
              <a:ext uri="{FF2B5EF4-FFF2-40B4-BE49-F238E27FC236}">
                <a16:creationId xmlns:a16="http://schemas.microsoft.com/office/drawing/2014/main" id="{B3646032-3F84-E645-B1B4-D58327053A7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C3DC074A-85EF-0B47-B149-14C939DA56F0}"/>
              </a:ext>
            </a:extLst>
          </p:cNvPr>
          <p:cNvPicPr>
            <a:picLocks noChangeAspect="1"/>
          </p:cNvPicPr>
          <p:nvPr/>
        </p:nvPicPr>
        <p:blipFill>
          <a:blip r:embed="rId9"/>
          <a:stretch>
            <a:fillRect/>
          </a:stretch>
        </p:blipFill>
        <p:spPr>
          <a:xfrm>
            <a:off x="187036" y="4503738"/>
            <a:ext cx="8686800" cy="1739900"/>
          </a:xfrm>
          <a:prstGeom prst="rect">
            <a:avLst/>
          </a:prstGeom>
        </p:spPr>
      </p:pic>
    </p:spTree>
    <p:extLst>
      <p:ext uri="{BB962C8B-B14F-4D97-AF65-F5344CB8AC3E}">
        <p14:creationId xmlns:p14="http://schemas.microsoft.com/office/powerpoint/2010/main" val="3196043978"/>
      </p:ext>
    </p:extLst>
  </p:cSld>
  <p:clrMapOvr>
    <a:masterClrMapping/>
  </p:clrMapOvr>
  <p:transition/>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a:t>Accelerating Approximate String Matching</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500" dirty="0"/>
              <a:t>Damla Senol Cali, Gurpreet S. Kalsi, </a:t>
            </a:r>
            <a:r>
              <a:rPr lang="en-US" sz="1500" dirty="0" err="1"/>
              <a:t>Zulal</a:t>
            </a:r>
            <a:r>
              <a:rPr lang="en-US" sz="1500" dirty="0"/>
              <a:t> </a:t>
            </a:r>
            <a:r>
              <a:rPr lang="en-US" sz="1500" dirty="0" err="1"/>
              <a:t>Bingol</a:t>
            </a:r>
            <a:r>
              <a:rPr lang="en-US" sz="1500" dirty="0"/>
              <a:t>, Can </a:t>
            </a:r>
            <a:r>
              <a:rPr lang="en-US" sz="1500" dirty="0" err="1"/>
              <a:t>Firtina</a:t>
            </a:r>
            <a:r>
              <a:rPr lang="en-US" sz="1500" dirty="0"/>
              <a:t>, Lavanya Subramanian, </a:t>
            </a:r>
            <a:r>
              <a:rPr lang="en-US" sz="1500" dirty="0" err="1"/>
              <a:t>Jeremie</a:t>
            </a:r>
            <a:r>
              <a:rPr lang="en-US" sz="1500" dirty="0"/>
              <a:t> S. Kim, </a:t>
            </a:r>
            <a:r>
              <a:rPr lang="en-US" sz="1500" dirty="0" err="1"/>
              <a:t>Rachata</a:t>
            </a:r>
            <a:r>
              <a:rPr lang="en-US" sz="1500" dirty="0"/>
              <a:t> Ausavarungnirun, Mohammed Alser, Juan Gomez-Luna, Amirali Boroumand, Anant Nori, Allison </a:t>
            </a:r>
            <a:r>
              <a:rPr lang="en-US" sz="1500" dirty="0" err="1"/>
              <a:t>Scibisz</a:t>
            </a:r>
            <a:r>
              <a:rPr lang="en-US" sz="1500" dirty="0"/>
              <a:t>, Sreenivas Subramoney, Can Alkan, Saugata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"GenASM: A High-Performance, Low-Power Approximate String Matching Acceleration Framework for Genome Sequence Analysis"</a:t>
            </a:r>
            <a:br>
              <a:rPr lang="en-US" sz="1500" dirty="0">
                <a:solidFill>
                  <a:srgbClr val="0432FF"/>
                </a:solidFill>
              </a:rPr>
            </a:br>
            <a:r>
              <a:rPr lang="en-US" sz="1500" i="1" dirty="0"/>
              <a:t>Proceedings of the </a:t>
            </a:r>
            <a:r>
              <a:rPr lang="en-US" sz="1500" i="1" dirty="0">
                <a:hlinkClick r:id="rId3"/>
              </a:rPr>
              <a:t>53rd International Symposium on Microarchitecture</a:t>
            </a:r>
            <a:r>
              <a:rPr lang="en-US" sz="1500" i="1" dirty="0"/>
              <a:t> (</a:t>
            </a:r>
            <a:r>
              <a:rPr lang="en-US" sz="1500" b="1" i="1" dirty="0"/>
              <a:t>MICRO</a:t>
            </a:r>
            <a:r>
              <a:rPr lang="en-US" sz="1500" i="1" dirty="0"/>
              <a:t>)</a:t>
            </a:r>
            <a:r>
              <a:rPr lang="en-US" sz="1500" dirty="0"/>
              <a:t>, Virtual, October 2020.</a:t>
            </a:r>
            <a:br>
              <a:rPr lang="en-US" sz="1500" dirty="0"/>
            </a:br>
            <a:r>
              <a:rPr lang="en-US" sz="1500" dirty="0"/>
              <a:t>[</a:t>
            </a:r>
            <a:r>
              <a:rPr lang="en-US" sz="1500" dirty="0">
                <a:hlinkClick r:id="rId4"/>
              </a:rPr>
              <a:t>Lighting Talk Video</a:t>
            </a:r>
            <a:r>
              <a:rPr lang="en-US" sz="1500" dirty="0"/>
              <a:t> (1.5 minutes)]</a:t>
            </a:r>
            <a:br>
              <a:rPr lang="en-US" sz="1500" dirty="0"/>
            </a:br>
            <a:r>
              <a:rPr lang="en-US" sz="1500" dirty="0"/>
              <a:t>[</a:t>
            </a:r>
            <a:r>
              <a:rPr lang="en-US" sz="1500" dirty="0">
                <a:hlinkClick r:id="rId5"/>
              </a:rPr>
              <a:t>Lightning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Video</a:t>
            </a:r>
            <a:r>
              <a:rPr lang="en-US" sz="1500" dirty="0"/>
              <a:t> (18 minutes)]</a:t>
            </a:r>
            <a:br>
              <a:rPr lang="en-US" sz="1500" dirty="0"/>
            </a:br>
            <a:r>
              <a:rPr lang="en-US" sz="1500" dirty="0"/>
              <a:t>[</a:t>
            </a:r>
            <a:r>
              <a:rPr lang="en-US" sz="1500" dirty="0">
                <a:hlinkClick r:id="rId8"/>
              </a:rPr>
              <a:t>Slides (pptx)</a:t>
            </a:r>
            <a:r>
              <a:rPr lang="en-US" sz="1500" dirty="0"/>
              <a:t> </a:t>
            </a:r>
            <a:r>
              <a:rPr lang="en-US" sz="1500" dirty="0">
                <a:hlinkClick r:id="rId9"/>
              </a:rPr>
              <a:t>(pdf)</a:t>
            </a:r>
            <a:r>
              <a:rPr lang="en-US" sz="1500" dirty="0"/>
              <a:t>]</a:t>
            </a:r>
          </a:p>
          <a:p>
            <a:pPr marL="0" indent="0">
              <a:buNone/>
            </a:pPr>
            <a:br>
              <a:rPr lang="en-US" sz="1500" dirty="0"/>
            </a:br>
            <a:br>
              <a:rPr lang="en-US" sz="1500" dirty="0"/>
            </a:br>
            <a:endParaRPr lang="en-US" sz="15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943A4793-1AF6-E942-81F7-38877A7E30AC}"/>
              </a:ext>
            </a:extLst>
          </p:cNvPr>
          <p:cNvPicPr>
            <a:picLocks noChangeAspect="1"/>
          </p:cNvPicPr>
          <p:nvPr/>
        </p:nvPicPr>
        <p:blipFill>
          <a:blip r:embed="rId10"/>
          <a:stretch>
            <a:fillRect/>
          </a:stretch>
        </p:blipFill>
        <p:spPr>
          <a:xfrm>
            <a:off x="0" y="4013776"/>
            <a:ext cx="9144000" cy="2442505"/>
          </a:xfrm>
          <a:prstGeom prst="rect">
            <a:avLst/>
          </a:prstGeom>
        </p:spPr>
      </p:pic>
    </p:spTree>
    <p:extLst>
      <p:ext uri="{BB962C8B-B14F-4D97-AF65-F5344CB8AC3E}">
        <p14:creationId xmlns:p14="http://schemas.microsoft.com/office/powerpoint/2010/main" val="3002388316"/>
      </p:ext>
    </p:extLst>
  </p:cSld>
  <p:clrMapOvr>
    <a:masterClrMapping/>
  </p:clrMapOvr>
  <p:transition/>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a:t>Accelerating Sequence-to-Graph Mapping</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600" dirty="0" err="1"/>
              <a:t>Damla</a:t>
            </a:r>
            <a:r>
              <a:rPr lang="en-US" sz="1600" dirty="0"/>
              <a:t> </a:t>
            </a:r>
            <a:r>
              <a:rPr lang="en-US" sz="1600" dirty="0" err="1"/>
              <a:t>Senol</a:t>
            </a:r>
            <a:r>
              <a:rPr lang="en-US" sz="1600" dirty="0"/>
              <a:t> Cali, Konstantinos </a:t>
            </a:r>
            <a:r>
              <a:rPr lang="en-US" sz="1600" dirty="0" err="1"/>
              <a:t>Kanellopoulos</a:t>
            </a:r>
            <a:r>
              <a:rPr lang="en-US" sz="1600" dirty="0"/>
              <a:t>, Joel </a:t>
            </a:r>
            <a:r>
              <a:rPr lang="en-US" sz="1600" dirty="0" err="1"/>
              <a:t>Lindegger</a:t>
            </a:r>
            <a:r>
              <a:rPr lang="en-US" sz="1600" dirty="0"/>
              <a:t>, </a:t>
            </a:r>
            <a:r>
              <a:rPr lang="en-US" sz="1600" dirty="0" err="1"/>
              <a:t>Zulal</a:t>
            </a:r>
            <a:r>
              <a:rPr lang="en-US" sz="1600" dirty="0"/>
              <a:t> </a:t>
            </a:r>
            <a:r>
              <a:rPr lang="en-US" sz="1600" dirty="0" err="1"/>
              <a:t>Bingol</a:t>
            </a:r>
            <a:r>
              <a:rPr lang="en-US" sz="1600" dirty="0"/>
              <a:t>, Gurpreet S. Kalsi, </a:t>
            </a:r>
            <a:r>
              <a:rPr lang="en-US" sz="1600" dirty="0" err="1"/>
              <a:t>Ziyi</a:t>
            </a:r>
            <a:r>
              <a:rPr lang="en-US" sz="1600" dirty="0"/>
              <a:t> </a:t>
            </a:r>
            <a:r>
              <a:rPr lang="en-US" sz="1600" dirty="0" err="1"/>
              <a:t>Zuo</a:t>
            </a:r>
            <a:r>
              <a:rPr lang="en-US" sz="1600" dirty="0"/>
              <a:t>, Can </a:t>
            </a:r>
            <a:r>
              <a:rPr lang="en-US" sz="1600" dirty="0" err="1"/>
              <a:t>Firtina</a:t>
            </a:r>
            <a:r>
              <a:rPr lang="en-US" sz="1600" dirty="0"/>
              <a:t>, </a:t>
            </a:r>
            <a:r>
              <a:rPr lang="en-US" sz="1600" dirty="0" err="1"/>
              <a:t>Meryem</a:t>
            </a:r>
            <a:r>
              <a:rPr lang="en-US" sz="1600" dirty="0"/>
              <a:t> Banu </a:t>
            </a:r>
            <a:r>
              <a:rPr lang="en-US" sz="1600" dirty="0" err="1"/>
              <a:t>Cavlak</a:t>
            </a:r>
            <a:r>
              <a:rPr lang="en-US" sz="1600" dirty="0"/>
              <a:t>, </a:t>
            </a:r>
            <a:r>
              <a:rPr lang="en-US" sz="1600" dirty="0" err="1"/>
              <a:t>Jeremie</a:t>
            </a:r>
            <a:r>
              <a:rPr lang="en-US" sz="1600" dirty="0"/>
              <a:t> Kim, Nika </a:t>
            </a:r>
            <a:r>
              <a:rPr lang="en-US" sz="1600" dirty="0" err="1"/>
              <a:t>MansouriGhiasi</a:t>
            </a:r>
            <a:r>
              <a:rPr lang="en-US" sz="1600" dirty="0"/>
              <a:t>, Gagandeep Singh, Juan Gomez-Luna, Nour </a:t>
            </a:r>
            <a:r>
              <a:rPr lang="en-US" sz="1600" dirty="0" err="1"/>
              <a:t>Almadhoun</a:t>
            </a:r>
            <a:r>
              <a:rPr lang="en-US" sz="1600" dirty="0"/>
              <a:t> </a:t>
            </a:r>
            <a:r>
              <a:rPr lang="en-US" sz="1600" dirty="0" err="1"/>
              <a:t>Alserr</a:t>
            </a:r>
            <a:r>
              <a:rPr lang="en-US" sz="1600" dirty="0"/>
              <a:t>, Mohammed </a:t>
            </a:r>
            <a:r>
              <a:rPr lang="en-US" sz="1600" dirty="0" err="1"/>
              <a:t>Alser</a:t>
            </a:r>
            <a:r>
              <a:rPr lang="en-US" sz="1600" dirty="0"/>
              <a:t>, Sreenivas </a:t>
            </a:r>
            <a:r>
              <a:rPr lang="en-US" sz="1600" dirty="0" err="1"/>
              <a:t>Subramoney</a:t>
            </a:r>
            <a:r>
              <a:rPr lang="en-US" sz="1600" dirty="0"/>
              <a:t>, Can </a:t>
            </a:r>
            <a:r>
              <a:rPr lang="en-US" sz="1600" dirty="0" err="1"/>
              <a:t>Alkan</a:t>
            </a:r>
            <a:r>
              <a:rPr lang="en-US" sz="1600" dirty="0"/>
              <a:t>, </a:t>
            </a:r>
            <a:r>
              <a:rPr lang="en-US" sz="1600" dirty="0" err="1"/>
              <a:t>Saugata</a:t>
            </a:r>
            <a:r>
              <a:rPr lang="en-US" sz="1600" dirty="0"/>
              <a:t> Ghose,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"SeGraM: A Universal Hardware Accelerator for Genomic Sequence-to-Graph and Sequence-to-Sequence Mapping"</a:t>
            </a:r>
            <a:br>
              <a:rPr lang="en-US" sz="1600" dirty="0"/>
            </a:br>
            <a:r>
              <a:rPr lang="en-US" sz="1600" i="1" dirty="0"/>
              <a:t>Proceedings of the </a:t>
            </a:r>
            <a:r>
              <a:rPr lang="en-US" sz="1600" i="1" dirty="0">
                <a:hlinkClick r:id="rId3"/>
              </a:rPr>
              <a:t>49th International Symposium on Computer Architecture</a:t>
            </a:r>
            <a:r>
              <a:rPr lang="en-US" sz="1600" i="1" dirty="0"/>
              <a:t> (</a:t>
            </a:r>
            <a:r>
              <a:rPr lang="en-US" sz="1600" b="1" i="1" dirty="0"/>
              <a:t>ISCA</a:t>
            </a:r>
            <a:r>
              <a:rPr lang="en-US" sz="1600" i="1" dirty="0"/>
              <a:t>)</a:t>
            </a:r>
            <a:r>
              <a:rPr lang="en-US" sz="1600" dirty="0"/>
              <a:t>, New York, June 2022.</a:t>
            </a:r>
            <a:br>
              <a:rPr lang="en-US" sz="1600" dirty="0"/>
            </a:br>
            <a:r>
              <a:rPr lang="en-US" sz="1600" dirty="0"/>
              <a:t>[</a:t>
            </a:r>
            <a:r>
              <a:rPr lang="en-US" sz="1600" dirty="0">
                <a:hlinkClick r:id="rId4"/>
              </a:rPr>
              <a:t>arXiv version</a:t>
            </a:r>
            <a:r>
              <a:rPr lang="en-US" sz="1600" dirty="0"/>
              <a:t>]</a:t>
            </a:r>
          </a:p>
          <a:p>
            <a:pPr marL="0" indent="0">
              <a:buNone/>
            </a:pPr>
            <a:br>
              <a:rPr lang="en-US" sz="1600" dirty="0"/>
            </a:b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0B477C33-B9F9-1DE8-0190-AA7C750B3BB4}"/>
              </a:ext>
            </a:extLst>
          </p:cNvPr>
          <p:cNvPicPr>
            <a:picLocks noChangeAspect="1"/>
          </p:cNvPicPr>
          <p:nvPr/>
        </p:nvPicPr>
        <p:blipFill>
          <a:blip r:embed="rId5"/>
          <a:stretch>
            <a:fillRect/>
          </a:stretch>
        </p:blipFill>
        <p:spPr>
          <a:xfrm>
            <a:off x="0" y="3562568"/>
            <a:ext cx="9144000" cy="2458720"/>
          </a:xfrm>
          <a:prstGeom prst="rect">
            <a:avLst/>
          </a:prstGeom>
        </p:spPr>
      </p:pic>
      <p:sp>
        <p:nvSpPr>
          <p:cNvPr id="5" name="TextBox 4">
            <a:extLst>
              <a:ext uri="{FF2B5EF4-FFF2-40B4-BE49-F238E27FC236}">
                <a16:creationId xmlns:a16="http://schemas.microsoft.com/office/drawing/2014/main" id="{EFD7793F-70F0-ABDA-8C95-C6EAE74CBBCA}"/>
              </a:ext>
            </a:extLst>
          </p:cNvPr>
          <p:cNvSpPr txBox="1"/>
          <p:nvPr/>
        </p:nvSpPr>
        <p:spPr>
          <a:xfrm>
            <a:off x="1489265" y="6351711"/>
            <a:ext cx="616547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https://arxiv.org/pdf/2205.05883.pdf</a:t>
            </a:r>
            <a:endParaRPr kumimoji="0" lang="en-US" sz="24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2200251986"/>
      </p:ext>
    </p:extLst>
  </p:cSld>
  <p:clrMapOvr>
    <a:masterClrMapping/>
  </p:clrMapOvr>
  <p:transition/>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1724-FAEE-51A6-8A1E-4C3CEBE49A56}"/>
              </a:ext>
            </a:extLst>
          </p:cNvPr>
          <p:cNvSpPr>
            <a:spLocks noGrp="1"/>
          </p:cNvSpPr>
          <p:nvPr>
            <p:ph type="title"/>
          </p:nvPr>
        </p:nvSpPr>
        <p:spPr/>
        <p:txBody>
          <a:bodyPr/>
          <a:lstStyle/>
          <a:p>
            <a:r>
              <a:rPr lang="en-US" dirty="0"/>
              <a:t>Accelerating </a:t>
            </a:r>
            <a:r>
              <a:rPr lang="en-US" dirty="0" err="1"/>
              <a:t>Basecalling</a:t>
            </a:r>
            <a:r>
              <a:rPr lang="en-US" dirty="0"/>
              <a:t> + Read Mapping</a:t>
            </a:r>
          </a:p>
        </p:txBody>
      </p:sp>
      <p:sp>
        <p:nvSpPr>
          <p:cNvPr id="3" name="Content Placeholder 2">
            <a:extLst>
              <a:ext uri="{FF2B5EF4-FFF2-40B4-BE49-F238E27FC236}">
                <a16:creationId xmlns:a16="http://schemas.microsoft.com/office/drawing/2014/main" id="{DDF6A3FD-64F1-0DAB-7B46-E9330EBC2FFF}"/>
              </a:ext>
            </a:extLst>
          </p:cNvPr>
          <p:cNvSpPr>
            <a:spLocks noGrp="1"/>
          </p:cNvSpPr>
          <p:nvPr>
            <p:ph idx="1"/>
          </p:nvPr>
        </p:nvSpPr>
        <p:spPr/>
        <p:txBody>
          <a:bodyPr/>
          <a:lstStyle/>
          <a:p>
            <a:r>
              <a:rPr lang="en-US" dirty="0">
                <a:solidFill>
                  <a:srgbClr val="0000FF"/>
                </a:solidFill>
              </a:rPr>
              <a:t>Appears at MICRO 2022</a:t>
            </a:r>
          </a:p>
        </p:txBody>
      </p:sp>
      <p:sp>
        <p:nvSpPr>
          <p:cNvPr id="4" name="Slide Number Placeholder 3">
            <a:extLst>
              <a:ext uri="{FF2B5EF4-FFF2-40B4-BE49-F238E27FC236}">
                <a16:creationId xmlns:a16="http://schemas.microsoft.com/office/drawing/2014/main" id="{AF71DC18-735B-0506-2D41-D42F28F6B33A}"/>
              </a:ext>
            </a:extLst>
          </p:cNvPr>
          <p:cNvSpPr>
            <a:spLocks noGrp="1"/>
          </p:cNvSpPr>
          <p:nvPr>
            <p:ph type="sldNum" sz="quarter" idx="11"/>
          </p:nvPr>
        </p:nvSpPr>
        <p:spPr/>
        <p:txBody>
          <a:bodyPr/>
          <a:lstStyle/>
          <a:p>
            <a:fld id="{323594FA-E141-4234-AE05-360401972BE7}" type="slidenum">
              <a:rPr lang="en-US" altLang="en-US" smtClean="0"/>
              <a:pPr/>
              <a:t>183</a:t>
            </a:fld>
            <a:endParaRPr lang="en-US" altLang="en-US"/>
          </a:p>
        </p:txBody>
      </p:sp>
      <p:pic>
        <p:nvPicPr>
          <p:cNvPr id="5" name="Picture 4">
            <a:extLst>
              <a:ext uri="{FF2B5EF4-FFF2-40B4-BE49-F238E27FC236}">
                <a16:creationId xmlns:a16="http://schemas.microsoft.com/office/drawing/2014/main" id="{A2AE8F4F-87B3-942B-8611-2C6C43756649}"/>
              </a:ext>
            </a:extLst>
          </p:cNvPr>
          <p:cNvPicPr>
            <a:picLocks noChangeAspect="1"/>
          </p:cNvPicPr>
          <p:nvPr/>
        </p:nvPicPr>
        <p:blipFill>
          <a:blip r:embed="rId2"/>
          <a:stretch>
            <a:fillRect/>
          </a:stretch>
        </p:blipFill>
        <p:spPr>
          <a:xfrm>
            <a:off x="-36512" y="3224297"/>
            <a:ext cx="9109352" cy="1716871"/>
          </a:xfrm>
          <a:prstGeom prst="rect">
            <a:avLst/>
          </a:prstGeom>
        </p:spPr>
      </p:pic>
      <p:sp>
        <p:nvSpPr>
          <p:cNvPr id="6" name="TextBox 5">
            <a:extLst>
              <a:ext uri="{FF2B5EF4-FFF2-40B4-BE49-F238E27FC236}">
                <a16:creationId xmlns:a16="http://schemas.microsoft.com/office/drawing/2014/main" id="{6A01BD8D-A802-66DB-F7BA-B7B1D731E580}"/>
              </a:ext>
            </a:extLst>
          </p:cNvPr>
          <p:cNvSpPr txBox="1"/>
          <p:nvPr/>
        </p:nvSpPr>
        <p:spPr>
          <a:xfrm>
            <a:off x="1489265" y="6351711"/>
            <a:ext cx="6255239"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https://arxiv.org/pdf/2209.08600.pdf</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3275119407"/>
      </p:ext>
    </p:extLst>
  </p:cSld>
  <p:clrMapOvr>
    <a:masterClrMapping/>
  </p:clrMapOvr>
  <p:transition/>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p:txBody>
          <a:bodyPr/>
          <a:lstStyle/>
          <a:p>
            <a:r>
              <a:rPr lang="en-US" dirty="0"/>
              <a:t>Accelerating Time Series Analysis</a:t>
            </a:r>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a:t>Ivan Fernandez, Ricardo </a:t>
            </a:r>
            <a:r>
              <a:rPr lang="en-US" sz="1800" dirty="0" err="1"/>
              <a:t>Quislant</a:t>
            </a:r>
            <a:r>
              <a:rPr lang="en-US" sz="1800" dirty="0"/>
              <a:t>, Christina </a:t>
            </a:r>
            <a:r>
              <a:rPr lang="en-US" sz="1800" dirty="0" err="1"/>
              <a:t>Giannoula</a:t>
            </a:r>
            <a:r>
              <a:rPr lang="en-US" sz="1800" dirty="0"/>
              <a:t>, Mohammed </a:t>
            </a:r>
            <a:r>
              <a:rPr lang="en-US" sz="1800" dirty="0" err="1"/>
              <a:t>Alser</a:t>
            </a:r>
            <a:r>
              <a:rPr lang="en-US" sz="1800" dirty="0"/>
              <a:t>, Juan Gómez-Luna, Eladio Gutiérrez, Oscar Plata,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"NATSA: A Near-Data Processing Accelerator for Time Series Analysis"</a:t>
            </a:r>
            <a:br>
              <a:rPr lang="en-US" sz="1800" dirty="0"/>
            </a:br>
            <a:r>
              <a:rPr lang="en-US" sz="1800" i="1" dirty="0"/>
              <a:t>Proceedings of the </a:t>
            </a:r>
            <a:r>
              <a:rPr lang="en-US" sz="1800" i="1" dirty="0">
                <a:hlinkClick r:id="rId3"/>
              </a:rPr>
              <a:t>38th IEEE International Conference on Computer Design</a:t>
            </a:r>
            <a:r>
              <a:rPr lang="en-US" sz="1800" i="1" dirty="0"/>
              <a:t> (</a:t>
            </a:r>
            <a:r>
              <a:rPr lang="en-US" sz="1800" b="1" i="1" dirty="0"/>
              <a:t>ICCD</a:t>
            </a:r>
            <a:r>
              <a:rPr lang="en-US" sz="1800" i="1" dirty="0"/>
              <a:t>)</a:t>
            </a:r>
            <a:r>
              <a:rPr lang="en-US" sz="1800" dirty="0"/>
              <a:t>, Virtual, October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(10 minutes)]</a:t>
            </a:r>
            <a:br>
              <a:rPr lang="en-US" sz="1800" dirty="0"/>
            </a:br>
            <a:r>
              <a:rPr lang="en-US" sz="1800" dirty="0"/>
              <a:t>[</a:t>
            </a:r>
            <a:r>
              <a:rPr lang="en-US" sz="1800" dirty="0">
                <a:hlinkClick r:id="rId7"/>
              </a:rPr>
              <a:t>Source Code</a:t>
            </a:r>
            <a:r>
              <a:rPr lang="en-US" sz="1800" dirty="0"/>
              <a:t>]</a:t>
            </a:r>
          </a:p>
          <a:p>
            <a:pPr marL="0" indent="0">
              <a:buNone/>
            </a:pP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21FC5C2D-5A3C-4C43-8C1A-7654AE258E7B}"/>
              </a:ext>
            </a:extLst>
          </p:cNvPr>
          <p:cNvPicPr>
            <a:picLocks noChangeAspect="1"/>
          </p:cNvPicPr>
          <p:nvPr/>
        </p:nvPicPr>
        <p:blipFill>
          <a:blip r:embed="rId8"/>
          <a:stretch>
            <a:fillRect/>
          </a:stretch>
        </p:blipFill>
        <p:spPr>
          <a:xfrm>
            <a:off x="129251" y="3789040"/>
            <a:ext cx="8755925" cy="2002160"/>
          </a:xfrm>
          <a:prstGeom prst="rect">
            <a:avLst/>
          </a:prstGeom>
        </p:spPr>
      </p:pic>
    </p:spTree>
    <p:extLst>
      <p:ext uri="{BB962C8B-B14F-4D97-AF65-F5344CB8AC3E}">
        <p14:creationId xmlns:p14="http://schemas.microsoft.com/office/powerpoint/2010/main" val="891982931"/>
      </p:ext>
    </p:extLst>
  </p:cSld>
  <p:clrMapOvr>
    <a:masterClrMapping/>
  </p:clrMapOvr>
  <p:transition/>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CF6E8-1782-6643-8F8C-01860653BFD1}"/>
              </a:ext>
            </a:extLst>
          </p:cNvPr>
          <p:cNvSpPr>
            <a:spLocks noGrp="1"/>
          </p:cNvSpPr>
          <p:nvPr>
            <p:ph type="title"/>
          </p:nvPr>
        </p:nvSpPr>
        <p:spPr/>
        <p:txBody>
          <a:bodyPr/>
          <a:lstStyle/>
          <a:p>
            <a:r>
              <a:rPr lang="en-US" dirty="0"/>
              <a:t>Accelerating Graph Pattern Mining</a:t>
            </a:r>
          </a:p>
        </p:txBody>
      </p:sp>
      <p:sp>
        <p:nvSpPr>
          <p:cNvPr id="3" name="Content Placeholder 2">
            <a:extLst>
              <a:ext uri="{FF2B5EF4-FFF2-40B4-BE49-F238E27FC236}">
                <a16:creationId xmlns:a16="http://schemas.microsoft.com/office/drawing/2014/main" id="{F343E170-D71E-634F-A533-6F399A423E3F}"/>
              </a:ext>
            </a:extLst>
          </p:cNvPr>
          <p:cNvSpPr>
            <a:spLocks noGrp="1"/>
          </p:cNvSpPr>
          <p:nvPr>
            <p:ph idx="1"/>
          </p:nvPr>
        </p:nvSpPr>
        <p:spPr>
          <a:xfrm>
            <a:off x="228600" y="908720"/>
            <a:ext cx="8610600" cy="5267672"/>
          </a:xfrm>
        </p:spPr>
        <p:txBody>
          <a:bodyPr/>
          <a:lstStyle/>
          <a:p>
            <a:r>
              <a:rPr lang="en-US" sz="1500" dirty="0"/>
              <a:t>Maciej Besta, Raghavendra </a:t>
            </a:r>
            <a:r>
              <a:rPr lang="en-US" sz="1500" dirty="0" err="1"/>
              <a:t>Kanakagiri</a:t>
            </a:r>
            <a:r>
              <a:rPr lang="en-US" sz="1500" dirty="0"/>
              <a:t>, Grzegorz Kwasniewski, </a:t>
            </a:r>
            <a:r>
              <a:rPr lang="en-US" sz="1500" dirty="0" err="1"/>
              <a:t>Rachata</a:t>
            </a:r>
            <a:r>
              <a:rPr lang="en-US" sz="1500" dirty="0"/>
              <a:t> </a:t>
            </a:r>
            <a:r>
              <a:rPr lang="en-US" sz="1500" dirty="0" err="1"/>
              <a:t>Ausavarungnirun</a:t>
            </a:r>
            <a:r>
              <a:rPr lang="en-US" sz="1500" dirty="0"/>
              <a:t>, Jakub </a:t>
            </a:r>
            <a:r>
              <a:rPr lang="en-US" sz="1500" dirty="0" err="1"/>
              <a:t>Beránek</a:t>
            </a:r>
            <a:r>
              <a:rPr lang="en-US" sz="1500" dirty="0"/>
              <a:t>, Konstantinos </a:t>
            </a:r>
            <a:r>
              <a:rPr lang="en-US" sz="1500" dirty="0" err="1"/>
              <a:t>Kanellopoulos</a:t>
            </a:r>
            <a:r>
              <a:rPr lang="en-US" sz="1500" dirty="0"/>
              <a:t>, </a:t>
            </a:r>
            <a:r>
              <a:rPr lang="en-US" sz="1500" dirty="0" err="1"/>
              <a:t>Kacper</a:t>
            </a:r>
            <a:r>
              <a:rPr lang="en-US" sz="1500" dirty="0"/>
              <a:t> </a:t>
            </a:r>
            <a:r>
              <a:rPr lang="en-US" sz="1500" dirty="0" err="1"/>
              <a:t>Janda</a:t>
            </a:r>
            <a:r>
              <a:rPr lang="en-US" sz="1500" dirty="0"/>
              <a:t>, </a:t>
            </a:r>
            <a:r>
              <a:rPr lang="en-US" sz="1500" dirty="0" err="1"/>
              <a:t>Zur</a:t>
            </a:r>
            <a:r>
              <a:rPr lang="en-US" sz="1500" dirty="0"/>
              <a:t> </a:t>
            </a:r>
            <a:r>
              <a:rPr lang="en-US" sz="1500" dirty="0" err="1"/>
              <a:t>Vonarburg-Shmaria</a:t>
            </a:r>
            <a:r>
              <a:rPr lang="en-US" sz="1500" dirty="0"/>
              <a:t>, Lukas </a:t>
            </a:r>
            <a:r>
              <a:rPr lang="en-US" sz="1500" dirty="0" err="1"/>
              <a:t>Gianinazzi</a:t>
            </a:r>
            <a:r>
              <a:rPr lang="en-US" sz="1500" dirty="0"/>
              <a:t>, Ioana Stefan, Juan Gómez-Luna, Marcin </a:t>
            </a:r>
            <a:r>
              <a:rPr lang="en-US" sz="1500" dirty="0" err="1"/>
              <a:t>Copik</a:t>
            </a:r>
            <a:r>
              <a:rPr lang="en-US" sz="1500" dirty="0"/>
              <a:t>, Lukas Kapp-</a:t>
            </a:r>
            <a:r>
              <a:rPr lang="en-US" sz="1500" dirty="0" err="1"/>
              <a:t>Schwoerer</a:t>
            </a:r>
            <a:r>
              <a:rPr lang="en-US" sz="1500" dirty="0"/>
              <a:t>, Salvatore Di Girolamo, Nils </a:t>
            </a:r>
            <a:r>
              <a:rPr lang="en-US" sz="1500" dirty="0" err="1"/>
              <a:t>Blach</a:t>
            </a:r>
            <a:r>
              <a:rPr lang="en-US" sz="1500" dirty="0"/>
              <a:t>, Marek Konieczny, Onur Mutlu, and </a:t>
            </a:r>
            <a:r>
              <a:rPr lang="en-US" sz="1500" dirty="0" err="1"/>
              <a:t>Torsten</a:t>
            </a:r>
            <a:r>
              <a:rPr lang="en-US" sz="1500" dirty="0"/>
              <a:t> </a:t>
            </a:r>
            <a:r>
              <a:rPr lang="en-US" sz="1500" dirty="0" err="1"/>
              <a:t>Hoefler</a:t>
            </a:r>
            <a:r>
              <a:rPr lang="en-US" sz="1500" dirty="0"/>
              <a:t>,</a:t>
            </a:r>
            <a:br>
              <a:rPr lang="en-US" sz="1500" dirty="0"/>
            </a:br>
            <a:r>
              <a:rPr lang="en-US" sz="1500" b="1" dirty="0">
                <a:solidFill>
                  <a:srgbClr val="0000FF"/>
                </a:solidFill>
                <a:hlinkClick r:id="rId2">
                  <a:extLst>
                    <a:ext uri="{A12FA001-AC4F-418D-AE19-62706E023703}">
                      <ahyp:hlinkClr xmlns:ahyp="http://schemas.microsoft.com/office/drawing/2018/hyperlinkcolor" val="tx"/>
                    </a:ext>
                  </a:extLst>
                </a:hlinkClick>
              </a:rPr>
              <a:t>"SISA: Set-Centric Instruction Set Architecture for Graph Mining on Processing-in-Memory Systems"</a:t>
            </a:r>
            <a:br>
              <a:rPr lang="en-US" sz="1500" dirty="0"/>
            </a:br>
            <a:r>
              <a:rPr lang="en-US" sz="1500" i="1" dirty="0"/>
              <a:t>Proceedings of the </a:t>
            </a:r>
            <a:r>
              <a:rPr lang="en-US" sz="1500" i="1" dirty="0">
                <a:hlinkClick r:id="rId3"/>
              </a:rPr>
              <a:t>54th International Symposium on Microarchitecture</a:t>
            </a:r>
            <a:r>
              <a:rPr lang="en-US" sz="1500" i="1" dirty="0"/>
              <a:t> (</a:t>
            </a:r>
            <a:r>
              <a:rPr lang="en-US" sz="1500" b="1" i="1" dirty="0"/>
              <a:t>MICRO</a:t>
            </a:r>
            <a:r>
              <a:rPr lang="en-US" sz="1500" i="1" dirty="0"/>
              <a:t>)</a:t>
            </a:r>
            <a:r>
              <a:rPr lang="en-US" sz="1500" dirty="0"/>
              <a:t>, Virtual, October 2021.</a:t>
            </a:r>
            <a:br>
              <a:rPr lang="en-US" sz="1500" dirty="0"/>
            </a:br>
            <a:r>
              <a:rPr lang="en-US" sz="1500" dirty="0"/>
              <a:t>[</a:t>
            </a:r>
            <a:r>
              <a:rPr lang="en-US" sz="1500" dirty="0">
                <a:hlinkClick r:id="rId4"/>
              </a:rPr>
              <a:t>Slides (pdf)</a:t>
            </a:r>
            <a:r>
              <a:rPr lang="en-US" sz="1500" dirty="0"/>
              <a:t>]</a:t>
            </a:r>
            <a:br>
              <a:rPr lang="en-US" sz="1500" dirty="0"/>
            </a:br>
            <a:r>
              <a:rPr lang="en-US" sz="1500" dirty="0"/>
              <a:t>[</a:t>
            </a:r>
            <a:r>
              <a:rPr lang="en-US" sz="1500" dirty="0">
                <a:hlinkClick r:id="rId5"/>
              </a:rPr>
              <a:t>Talk Video</a:t>
            </a:r>
            <a:r>
              <a:rPr lang="en-US" sz="1500" dirty="0"/>
              <a:t> (22 minutes)]</a:t>
            </a:r>
            <a:br>
              <a:rPr lang="en-US" sz="1500" dirty="0"/>
            </a:br>
            <a:r>
              <a:rPr lang="en-US" sz="1500" dirty="0"/>
              <a:t>[</a:t>
            </a:r>
            <a:r>
              <a:rPr lang="en-US" sz="1500" dirty="0">
                <a:hlinkClick r:id="rId6"/>
              </a:rPr>
              <a:t>Lightning Talk Video</a:t>
            </a:r>
            <a:r>
              <a:rPr lang="en-US" sz="1500" dirty="0"/>
              <a:t> (1.5 minutes)]</a:t>
            </a:r>
            <a:br>
              <a:rPr lang="en-US" sz="1500" dirty="0"/>
            </a:br>
            <a:r>
              <a:rPr lang="en-US" sz="1500" dirty="0"/>
              <a:t>[</a:t>
            </a:r>
            <a:r>
              <a:rPr lang="en-US" sz="1500" dirty="0">
                <a:hlinkClick r:id="rId7"/>
              </a:rPr>
              <a:t>Full arXiv version</a:t>
            </a:r>
            <a:r>
              <a:rPr lang="en-US" sz="1500" dirty="0"/>
              <a:t>]</a:t>
            </a:r>
          </a:p>
          <a:p>
            <a:pPr marL="0" indent="0">
              <a:buNone/>
            </a:pPr>
            <a:br>
              <a:rPr lang="en-US" sz="1500" dirty="0"/>
            </a:br>
            <a:endParaRPr lang="en-US" sz="1500" dirty="0"/>
          </a:p>
        </p:txBody>
      </p:sp>
      <p:sp>
        <p:nvSpPr>
          <p:cNvPr id="4" name="Slide Number Placeholder 3">
            <a:extLst>
              <a:ext uri="{FF2B5EF4-FFF2-40B4-BE49-F238E27FC236}">
                <a16:creationId xmlns:a16="http://schemas.microsoft.com/office/drawing/2014/main" id="{5A48F706-A831-C54E-B91E-4FFC8E0C8AC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4041EA71-B1C7-FF49-BB1B-C78853115E49}"/>
              </a:ext>
            </a:extLst>
          </p:cNvPr>
          <p:cNvPicPr>
            <a:picLocks noChangeAspect="1"/>
          </p:cNvPicPr>
          <p:nvPr/>
        </p:nvPicPr>
        <p:blipFill>
          <a:blip r:embed="rId8"/>
          <a:stretch>
            <a:fillRect/>
          </a:stretch>
        </p:blipFill>
        <p:spPr>
          <a:xfrm>
            <a:off x="0" y="3861048"/>
            <a:ext cx="9144000" cy="2481246"/>
          </a:xfrm>
          <a:prstGeom prst="rect">
            <a:avLst/>
          </a:prstGeom>
        </p:spPr>
      </p:pic>
    </p:spTree>
    <p:extLst>
      <p:ext uri="{BB962C8B-B14F-4D97-AF65-F5344CB8AC3E}">
        <p14:creationId xmlns:p14="http://schemas.microsoft.com/office/powerpoint/2010/main" val="488012307"/>
      </p:ext>
    </p:extLst>
  </p:cSld>
  <p:clrMapOvr>
    <a:masterClrMapping/>
  </p:clrMapOvr>
  <p:transition/>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7E8B4-949E-9F09-043F-5209533A1F31}"/>
              </a:ext>
            </a:extLst>
          </p:cNvPr>
          <p:cNvSpPr>
            <a:spLocks noGrp="1"/>
          </p:cNvSpPr>
          <p:nvPr>
            <p:ph type="title"/>
          </p:nvPr>
        </p:nvSpPr>
        <p:spPr>
          <a:xfrm>
            <a:off x="228600" y="152400"/>
            <a:ext cx="9816008" cy="1066800"/>
          </a:xfrm>
        </p:spPr>
        <p:txBody>
          <a:bodyPr/>
          <a:lstStyle/>
          <a:p>
            <a:r>
              <a:rPr lang="en-US" dirty="0">
                <a:solidFill>
                  <a:srgbClr val="006633"/>
                </a:solidFill>
              </a:rPr>
              <a:t>Accelerating HTAP Database Systems</a:t>
            </a:r>
            <a:endParaRPr lang="en-US" sz="3800" dirty="0"/>
          </a:p>
        </p:txBody>
      </p:sp>
      <p:sp>
        <p:nvSpPr>
          <p:cNvPr id="3" name="Content Placeholder 2">
            <a:extLst>
              <a:ext uri="{FF2B5EF4-FFF2-40B4-BE49-F238E27FC236}">
                <a16:creationId xmlns:a16="http://schemas.microsoft.com/office/drawing/2014/main" id="{B6DD14E2-BB96-C8B9-DAB3-23B6688E34E3}"/>
              </a:ext>
            </a:extLst>
          </p:cNvPr>
          <p:cNvSpPr>
            <a:spLocks noGrp="1"/>
          </p:cNvSpPr>
          <p:nvPr>
            <p:ph idx="1"/>
          </p:nvPr>
        </p:nvSpPr>
        <p:spPr>
          <a:xfrm>
            <a:off x="228600" y="1124744"/>
            <a:ext cx="8610600" cy="5123656"/>
          </a:xfrm>
        </p:spPr>
        <p:txBody>
          <a:bodyPr/>
          <a:lstStyle/>
          <a:p>
            <a:r>
              <a:rPr lang="en-US" sz="1700" dirty="0" err="1"/>
              <a:t>Amirali</a:t>
            </a:r>
            <a:r>
              <a:rPr lang="en-US" sz="1700" dirty="0"/>
              <a:t> </a:t>
            </a:r>
            <a:r>
              <a:rPr lang="en-US" sz="1700" dirty="0" err="1"/>
              <a:t>Boroumand</a:t>
            </a:r>
            <a:r>
              <a:rPr lang="en-US" sz="1700" dirty="0"/>
              <a:t>, </a:t>
            </a:r>
            <a:r>
              <a:rPr lang="en-US" sz="1700" dirty="0" err="1"/>
              <a:t>Saugata</a:t>
            </a:r>
            <a:r>
              <a:rPr lang="en-US" sz="1700" dirty="0"/>
              <a:t> Ghose, Geraldo F. Oliveira,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"Polynesia: Enabling High-Performance and Energy-Efficient Hybrid Transactional/Analytical Databases with Hardware/Software Co-Design"</a:t>
            </a:r>
            <a:br>
              <a:rPr lang="en-US" sz="1700" dirty="0">
                <a:solidFill>
                  <a:srgbClr val="0000FF"/>
                </a:solidFill>
              </a:rPr>
            </a:br>
            <a:r>
              <a:rPr lang="en-US" sz="1700" i="1" dirty="0"/>
              <a:t>Proceedings of the </a:t>
            </a:r>
            <a:r>
              <a:rPr lang="en-US" sz="1700" i="1" dirty="0">
                <a:hlinkClick r:id="rId3"/>
              </a:rPr>
              <a:t>38th International Conference on Data Engineering</a:t>
            </a:r>
            <a:r>
              <a:rPr lang="en-US" sz="1700" i="1" dirty="0"/>
              <a:t> (</a:t>
            </a:r>
            <a:r>
              <a:rPr lang="en-US" sz="1700" b="1" i="1" dirty="0"/>
              <a:t>ICDE</a:t>
            </a:r>
            <a:r>
              <a:rPr lang="en-US" sz="1700" i="1" dirty="0"/>
              <a:t>)</a:t>
            </a:r>
            <a:r>
              <a:rPr lang="en-US" sz="1700" dirty="0"/>
              <a:t>, Virtual, May 2022.</a:t>
            </a:r>
            <a:br>
              <a:rPr lang="en-US" sz="1700" dirty="0"/>
            </a:br>
            <a:r>
              <a:rPr lang="en-US" sz="1700" dirty="0"/>
              <a:t>[</a:t>
            </a:r>
            <a:r>
              <a:rPr lang="en-US" sz="1700" dirty="0">
                <a:hlinkClick r:id="rId4"/>
              </a:rPr>
              <a:t>arXiv version</a:t>
            </a:r>
            <a:r>
              <a:rPr lang="en-US" sz="1700" dirty="0"/>
              <a:t>]</a:t>
            </a:r>
            <a:br>
              <a:rPr lang="en-US" sz="1700" dirty="0"/>
            </a:br>
            <a:r>
              <a:rPr lang="en-US" sz="1700" dirty="0"/>
              <a:t>[</a:t>
            </a:r>
            <a:r>
              <a:rPr lang="en-US" sz="1700" dirty="0">
                <a:hlinkClick r:id="rId5"/>
              </a:rPr>
              <a:t>Slides (pptx)</a:t>
            </a:r>
            <a:r>
              <a:rPr lang="en-US" sz="1700" dirty="0"/>
              <a:t> </a:t>
            </a:r>
            <a:r>
              <a:rPr lang="en-US" sz="1700" dirty="0">
                <a:hlinkClick r:id="rId6"/>
              </a:rPr>
              <a:t>(pdf)</a:t>
            </a:r>
            <a:r>
              <a:rPr lang="en-US" sz="1700" dirty="0"/>
              <a:t>]</a:t>
            </a:r>
            <a:br>
              <a:rPr lang="en-US" sz="1700" dirty="0"/>
            </a:br>
            <a:r>
              <a:rPr lang="en-US" sz="1700" dirty="0"/>
              <a:t>[</a:t>
            </a:r>
            <a:r>
              <a:rPr lang="en-US" sz="1700" dirty="0">
                <a:hlinkClick r:id="rId7"/>
              </a:rPr>
              <a:t>Short Talk Slides (pptx)</a:t>
            </a:r>
            <a:r>
              <a:rPr lang="en-US" sz="1700" dirty="0"/>
              <a:t> </a:t>
            </a:r>
            <a:r>
              <a:rPr lang="en-US" sz="1700" dirty="0">
                <a:hlinkClick r:id="rId8"/>
              </a:rPr>
              <a:t>(pdf)</a:t>
            </a:r>
            <a:r>
              <a:rPr lang="en-US" sz="1700" dirty="0"/>
              <a:t>]</a:t>
            </a:r>
          </a:p>
          <a:p>
            <a:pPr marL="0" indent="0">
              <a:buNone/>
            </a:pPr>
            <a:br>
              <a:rPr lang="en-US" sz="1700" dirty="0"/>
            </a:br>
            <a:endParaRPr lang="en-US" sz="1700" dirty="0"/>
          </a:p>
        </p:txBody>
      </p:sp>
      <p:sp>
        <p:nvSpPr>
          <p:cNvPr id="4" name="Slide Number Placeholder 3">
            <a:extLst>
              <a:ext uri="{FF2B5EF4-FFF2-40B4-BE49-F238E27FC236}">
                <a16:creationId xmlns:a16="http://schemas.microsoft.com/office/drawing/2014/main" id="{CBDCB64F-3910-12B7-4D3E-28FB26AB451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B20A66B2-A34D-555A-B962-7CC892A81C76}"/>
              </a:ext>
            </a:extLst>
          </p:cNvPr>
          <p:cNvPicPr>
            <a:picLocks noChangeAspect="1"/>
          </p:cNvPicPr>
          <p:nvPr/>
        </p:nvPicPr>
        <p:blipFill>
          <a:blip r:embed="rId9"/>
          <a:stretch>
            <a:fillRect/>
          </a:stretch>
        </p:blipFill>
        <p:spPr>
          <a:xfrm>
            <a:off x="0" y="4077072"/>
            <a:ext cx="9144000" cy="1912243"/>
          </a:xfrm>
          <a:prstGeom prst="rect">
            <a:avLst/>
          </a:prstGeom>
        </p:spPr>
      </p:pic>
      <p:sp>
        <p:nvSpPr>
          <p:cNvPr id="6" name="TextBox 5">
            <a:extLst>
              <a:ext uri="{FF2B5EF4-FFF2-40B4-BE49-F238E27FC236}">
                <a16:creationId xmlns:a16="http://schemas.microsoft.com/office/drawing/2014/main" id="{8062D7E6-31B2-D4AC-7E0C-D0BA16566789}"/>
              </a:ext>
            </a:extLst>
          </p:cNvPr>
          <p:cNvSpPr txBox="1"/>
          <p:nvPr/>
        </p:nvSpPr>
        <p:spPr>
          <a:xfrm>
            <a:off x="1657151" y="6381328"/>
            <a:ext cx="5753498" cy="43088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https://arxiv.org/pdf/2204.11275.pdf</a:t>
            </a:r>
            <a:r>
              <a:rPr kumimoji="0" lang="en-US" sz="22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4007046316"/>
      </p:ext>
    </p:extLst>
  </p:cSld>
  <p:clrMapOvr>
    <a:masterClrMapping/>
  </p:clrMapOvr>
  <p:transition/>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p:txBody>
          <a:bodyPr/>
          <a:lstStyle/>
          <a:p>
            <a:r>
              <a:rPr lang="en-US" dirty="0"/>
              <a:t>Accelerating Neural Network Inference</a:t>
            </a:r>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err="1"/>
              <a:t>Amirali</a:t>
            </a:r>
            <a:r>
              <a:rPr lang="en-US" sz="1800" dirty="0"/>
              <a:t> </a:t>
            </a:r>
            <a:r>
              <a:rPr lang="en-US" sz="1800" dirty="0" err="1"/>
              <a:t>Boroumand</a:t>
            </a:r>
            <a:r>
              <a:rPr lang="en-US" sz="1800" dirty="0"/>
              <a:t>, </a:t>
            </a:r>
            <a:r>
              <a:rPr lang="en-US" sz="1800" dirty="0" err="1"/>
              <a:t>Saugata</a:t>
            </a:r>
            <a:r>
              <a:rPr lang="en-US" sz="1800" dirty="0"/>
              <a:t> Ghose, </a:t>
            </a:r>
            <a:r>
              <a:rPr lang="en-US" sz="1800" dirty="0" err="1"/>
              <a:t>Berkin</a:t>
            </a:r>
            <a:r>
              <a:rPr lang="en-US" sz="1800" dirty="0"/>
              <a:t> Akin, Ravi Narayanaswami, Geraldo F. Oliveira, </a:t>
            </a:r>
            <a:r>
              <a:rPr lang="en-US" sz="1800" dirty="0" err="1"/>
              <a:t>Xiaoyu</a:t>
            </a:r>
            <a:r>
              <a:rPr lang="en-US" sz="1800" dirty="0"/>
              <a:t> Ma, Eric </a:t>
            </a:r>
            <a:r>
              <a:rPr lang="en-US" sz="1800" dirty="0" err="1"/>
              <a:t>Shiu</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"Google Neural Network Models for Edge Devices: Analyzing and Mitigating Machine Learning Inference Bottlenecks"</a:t>
            </a:r>
            <a:br>
              <a:rPr lang="en-US" sz="1800" dirty="0">
                <a:solidFill>
                  <a:srgbClr val="0000FF"/>
                </a:solidFill>
              </a:rPr>
            </a:br>
            <a:r>
              <a:rPr lang="en-US" sz="1800" i="1" dirty="0"/>
              <a:t>Proceedings of the </a:t>
            </a:r>
            <a:r>
              <a:rPr lang="en-US" sz="1800" i="1" dirty="0">
                <a:hlinkClick r:id="rId3"/>
              </a:rPr>
              <a:t>30th International Conference on Parallel Architectures and Compilation Techniques</a:t>
            </a:r>
            <a:r>
              <a:rPr lang="en-US" sz="1800" i="1" dirty="0"/>
              <a:t> (</a:t>
            </a:r>
            <a:r>
              <a:rPr lang="en-US" sz="1800" b="1" i="1" dirty="0"/>
              <a:t>PACT</a:t>
            </a:r>
            <a:r>
              <a:rPr lang="en-US" sz="1800" i="1" dirty="0"/>
              <a:t>)</a:t>
            </a:r>
            <a:r>
              <a:rPr lang="en-US" sz="1800" dirty="0"/>
              <a:t>, Virtual, September 2021.</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(14 minutes)]</a:t>
            </a:r>
          </a:p>
          <a:p>
            <a:pPr marL="0" indent="0">
              <a:buNone/>
            </a:pPr>
            <a:br>
              <a:rPr lang="en-US" sz="1800" dirty="0"/>
            </a:b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E5F50240-ACFE-DB4C-B85E-0E66A9F6E112}"/>
              </a:ext>
            </a:extLst>
          </p:cNvPr>
          <p:cNvPicPr>
            <a:picLocks noChangeAspect="1"/>
          </p:cNvPicPr>
          <p:nvPr/>
        </p:nvPicPr>
        <p:blipFill>
          <a:blip r:embed="rId7"/>
          <a:stretch>
            <a:fillRect/>
          </a:stretch>
        </p:blipFill>
        <p:spPr>
          <a:xfrm>
            <a:off x="0" y="3794547"/>
            <a:ext cx="9144000" cy="1794693"/>
          </a:xfrm>
          <a:prstGeom prst="rect">
            <a:avLst/>
          </a:prstGeom>
        </p:spPr>
      </p:pic>
    </p:spTree>
    <p:extLst>
      <p:ext uri="{BB962C8B-B14F-4D97-AF65-F5344CB8AC3E}">
        <p14:creationId xmlns:p14="http://schemas.microsoft.com/office/powerpoint/2010/main" val="1884582645"/>
      </p:ext>
    </p:extLst>
  </p:cSld>
  <p:clrMapOvr>
    <a:masterClrMapping/>
  </p:clrMapOvr>
  <p:transition/>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0" y="0"/>
            <a:ext cx="9144000" cy="2864653"/>
          </a:xfrm>
          <a:solidFill>
            <a:schemeClr val="tx2">
              <a:lumMod val="75000"/>
            </a:schemeClr>
          </a:solidFill>
        </p:spPr>
        <p:txBody>
          <a:bodyPr/>
          <a:lstStyle/>
          <a:p>
            <a:r>
              <a:rPr lang="en-US" sz="3000" b="1" dirty="0">
                <a:solidFill>
                  <a:schemeClr val="bg1">
                    <a:lumMod val="95000"/>
                  </a:schemeClr>
                </a:solidFill>
                <a:latin typeface="Gill Sans MT" panose="020B0502020104020203" pitchFamily="34" charset="77"/>
              </a:rPr>
              <a:t>Google Neural Network Models for Edge Devices: </a:t>
            </a:r>
            <a:br>
              <a:rPr lang="en-US" sz="3000" b="1" dirty="0">
                <a:solidFill>
                  <a:schemeClr val="bg1">
                    <a:lumMod val="95000"/>
                  </a:schemeClr>
                </a:solidFill>
                <a:latin typeface="Gill Sans MT" panose="020B0502020104020203" pitchFamily="34" charset="77"/>
              </a:rPr>
            </a:br>
            <a:r>
              <a:rPr lang="en-US" sz="3000" b="1" dirty="0">
                <a:solidFill>
                  <a:schemeClr val="bg1">
                    <a:lumMod val="95000"/>
                  </a:schemeClr>
                </a:solidFill>
                <a:latin typeface="Gill Sans MT" panose="020B0502020104020203" pitchFamily="34" charset="77"/>
              </a:rPr>
              <a:t>Analyzing and Mitigating </a:t>
            </a:r>
            <a:br>
              <a:rPr lang="en-US" sz="3000" b="1" dirty="0">
                <a:solidFill>
                  <a:schemeClr val="bg1">
                    <a:lumMod val="95000"/>
                  </a:schemeClr>
                </a:solidFill>
                <a:latin typeface="Gill Sans MT" panose="020B0502020104020203" pitchFamily="34" charset="77"/>
              </a:rPr>
            </a:br>
            <a:r>
              <a:rPr lang="en-US" sz="3000" b="1" dirty="0">
                <a:solidFill>
                  <a:schemeClr val="bg1">
                    <a:lumMod val="95000"/>
                  </a:schemeClr>
                </a:solidFill>
                <a:latin typeface="Gill Sans MT" panose="020B0502020104020203" pitchFamily="34" charset="77"/>
              </a:rPr>
              <a:t>Machine Learning Inference Bottlenecks</a:t>
            </a:r>
          </a:p>
        </p:txBody>
      </p:sp>
      <p:sp>
        <p:nvSpPr>
          <p:cNvPr id="6" name="Subtitle 5"/>
          <p:cNvSpPr>
            <a:spLocks noGrp="1"/>
          </p:cNvSpPr>
          <p:nvPr>
            <p:ph type="subTitle" idx="1"/>
          </p:nvPr>
        </p:nvSpPr>
        <p:spPr>
          <a:xfrm>
            <a:off x="1371600" y="3156704"/>
            <a:ext cx="6400800" cy="685800"/>
          </a:xfrm>
        </p:spPr>
        <p:txBody>
          <a:bodyPr>
            <a:noAutofit/>
          </a:bodyPr>
          <a:lstStyle/>
          <a:p>
            <a:br>
              <a:rPr lang="en-US" sz="3600" dirty="0">
                <a:solidFill>
                  <a:schemeClr val="tx1">
                    <a:lumMod val="75000"/>
                    <a:lumOff val="25000"/>
                  </a:schemeClr>
                </a:solidFill>
              </a:rPr>
            </a:br>
            <a:br>
              <a:rPr lang="en-US" sz="3600" dirty="0">
                <a:solidFill>
                  <a:schemeClr val="tx1">
                    <a:lumMod val="75000"/>
                    <a:lumOff val="25000"/>
                  </a:schemeClr>
                </a:solidFill>
              </a:rPr>
            </a:br>
            <a:endParaRPr lang="en-US" sz="3600" dirty="0">
              <a:solidFill>
                <a:schemeClr val="tx1">
                  <a:lumMod val="75000"/>
                  <a:lumOff val="25000"/>
                </a:schemeClr>
              </a:solidFill>
            </a:endParaRPr>
          </a:p>
        </p:txBody>
      </p:sp>
      <p:sp>
        <p:nvSpPr>
          <p:cNvPr id="2" name="Rectangle 1"/>
          <p:cNvSpPr/>
          <p:nvPr/>
        </p:nvSpPr>
        <p:spPr>
          <a:xfrm>
            <a:off x="0" y="3056347"/>
            <a:ext cx="9144000" cy="1261884"/>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Amirali</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Boroumand</a:t>
            </a:r>
            <a:r>
              <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Saugata</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Ghose</a:t>
            </a:r>
            <a:r>
              <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Berkin</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Akin	</a:t>
            </a:r>
            <a:b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br>
            <a:endParaRPr kumimoji="0" lang="en-US" sz="5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Ravi Narayanaswami</a:t>
            </a:r>
            <a:r>
              <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a:ln>
                  <a:noFill/>
                </a:ln>
                <a:solidFill>
                  <a:srgbClr val="C00000"/>
                </a:solidFill>
                <a:effectLst/>
                <a:uLnTx/>
                <a:uFillTx/>
                <a:latin typeface="Gill Sans MT" panose="020B0502020104020203" pitchFamily="34" charset="77"/>
                <a:ea typeface="+mn-ea"/>
                <a:cs typeface="+mn-cs"/>
              </a:rPr>
              <a:t>Geraldo F. Oliveira</a:t>
            </a:r>
            <a:r>
              <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Xiaoyu</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Ma</a:t>
            </a:r>
            <a:b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br>
            <a:r>
              <a:rPr kumimoji="0" lang="en-US" sz="5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Eric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Shiu</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Onur</a:t>
            </a: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 </a:t>
            </a:r>
            <a:r>
              <a:rPr kumimoji="0" lang="en-US" sz="2200" b="1" i="0" u="none" strike="noStrike" kern="1200" cap="none" spc="0" normalizeH="0" baseline="0" noProof="0" dirty="0" err="1">
                <a:ln>
                  <a:noFill/>
                </a:ln>
                <a:solidFill>
                  <a:prstClr val="black"/>
                </a:solidFill>
                <a:effectLst/>
                <a:uLnTx/>
                <a:uFillTx/>
                <a:latin typeface="Gill Sans MT" panose="020B0502020104020203" pitchFamily="34" charset="77"/>
                <a:ea typeface="+mn-ea"/>
                <a:cs typeface="+mn-cs"/>
              </a:rPr>
              <a:t>Mutlu</a:t>
            </a:r>
            <a:endPar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endParaRPr>
          </a:p>
        </p:txBody>
      </p:sp>
      <p:sp>
        <p:nvSpPr>
          <p:cNvPr id="4" name="TextBox 3"/>
          <p:cNvSpPr txBox="1"/>
          <p:nvPr/>
        </p:nvSpPr>
        <p:spPr>
          <a:xfrm>
            <a:off x="-1882588" y="3316941"/>
            <a:ext cx="184666" cy="523220"/>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prstClr val="black">
                  <a:lumMod val="75000"/>
                  <a:lumOff val="25000"/>
                </a:prstClr>
              </a:solidFill>
              <a:effectLst/>
              <a:uLnTx/>
              <a:uFillTx/>
              <a:latin typeface="Gill Sans MT"/>
              <a:ea typeface="+mn-ea"/>
              <a:cs typeface="+mn-cs"/>
            </a:endParaRPr>
          </a:p>
        </p:txBody>
      </p:sp>
      <p:pic>
        <p:nvPicPr>
          <p:cNvPr id="8" name="Graphic 7">
            <a:extLst>
              <a:ext uri="{FF2B5EF4-FFF2-40B4-BE49-F238E27FC236}">
                <a16:creationId xmlns:a16="http://schemas.microsoft.com/office/drawing/2014/main" id="{43B2F70C-CDC6-A642-9D6B-32E6A8EA358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29000" y="5530813"/>
            <a:ext cx="2286000" cy="439783"/>
          </a:xfrm>
          <a:prstGeom prst="rect">
            <a:avLst/>
          </a:prstGeom>
        </p:spPr>
      </p:pic>
      <p:sp>
        <p:nvSpPr>
          <p:cNvPr id="11" name="Rectangle 10">
            <a:extLst>
              <a:ext uri="{FF2B5EF4-FFF2-40B4-BE49-F238E27FC236}">
                <a16:creationId xmlns:a16="http://schemas.microsoft.com/office/drawing/2014/main" id="{824F8868-9941-514D-88E1-0ACB358D9EC9}"/>
              </a:ext>
            </a:extLst>
          </p:cNvPr>
          <p:cNvSpPr/>
          <p:nvPr/>
        </p:nvSpPr>
        <p:spPr>
          <a:xfrm>
            <a:off x="0" y="4509926"/>
            <a:ext cx="9144000" cy="430887"/>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panose="020B0502020104020203" pitchFamily="34" charset="77"/>
                <a:ea typeface="+mn-ea"/>
                <a:cs typeface="+mn-cs"/>
              </a:rPr>
              <a:t>PACT 2021</a:t>
            </a:r>
            <a:endParaRPr kumimoji="0" lang="en-US" sz="2200" b="1" i="0" u="none" strike="noStrike" kern="1200" cap="none" spc="0" normalizeH="0" baseline="0" noProof="0" dirty="0">
              <a:ln>
                <a:noFill/>
              </a:ln>
              <a:solidFill>
                <a:srgbClr val="800000"/>
              </a:solidFill>
              <a:effectLst/>
              <a:uLnTx/>
              <a:uFillTx/>
              <a:latin typeface="Gill Sans MT" panose="020B0502020104020203" pitchFamily="34" charset="77"/>
              <a:ea typeface="+mn-ea"/>
              <a:cs typeface="+mn-cs"/>
            </a:endParaRPr>
          </a:p>
        </p:txBody>
      </p:sp>
      <p:pic>
        <p:nvPicPr>
          <p:cNvPr id="12" name="Picture 11">
            <a:extLst>
              <a:ext uri="{FF2B5EF4-FFF2-40B4-BE49-F238E27FC236}">
                <a16:creationId xmlns:a16="http://schemas.microsoft.com/office/drawing/2014/main" id="{AE53EB73-9E00-244C-B2EA-E33C2F8B2514}"/>
              </a:ext>
            </a:extLst>
          </p:cNvPr>
          <p:cNvPicPr>
            <a:picLocks noChangeAspect="1"/>
          </p:cNvPicPr>
          <p:nvPr/>
        </p:nvPicPr>
        <p:blipFill rotWithShape="1">
          <a:blip r:embed="rId5"/>
          <a:srcRect t="16962" b="27098"/>
          <a:stretch/>
        </p:blipFill>
        <p:spPr>
          <a:xfrm>
            <a:off x="58146" y="6173160"/>
            <a:ext cx="2534307" cy="511945"/>
          </a:xfrm>
          <a:prstGeom prst="rect">
            <a:avLst/>
          </a:prstGeom>
        </p:spPr>
      </p:pic>
      <p:pic>
        <p:nvPicPr>
          <p:cNvPr id="13" name="Picture 12">
            <a:extLst>
              <a:ext uri="{FF2B5EF4-FFF2-40B4-BE49-F238E27FC236}">
                <a16:creationId xmlns:a16="http://schemas.microsoft.com/office/drawing/2014/main" id="{5BB3B014-CC27-D142-BF69-04643810126E}"/>
              </a:ext>
            </a:extLst>
          </p:cNvPr>
          <p:cNvPicPr>
            <a:picLocks noChangeAspect="1"/>
          </p:cNvPicPr>
          <p:nvPr/>
        </p:nvPicPr>
        <p:blipFill rotWithShape="1">
          <a:blip r:embed="rId6"/>
          <a:srcRect l="5935" t="23510" r="5031" b="23990"/>
          <a:stretch/>
        </p:blipFill>
        <p:spPr>
          <a:xfrm>
            <a:off x="4678100" y="5959344"/>
            <a:ext cx="2286000" cy="898656"/>
          </a:xfrm>
          <a:prstGeom prst="rect">
            <a:avLst/>
          </a:prstGeom>
        </p:spPr>
      </p:pic>
      <p:pic>
        <p:nvPicPr>
          <p:cNvPr id="14" name="Picture 2" descr="http://www.euroc-project.eu/fileadmin/imgEuroc/eurocConsortiumLogos/ethLogo.png">
            <a:extLst>
              <a:ext uri="{FF2B5EF4-FFF2-40B4-BE49-F238E27FC236}">
                <a16:creationId xmlns:a16="http://schemas.microsoft.com/office/drawing/2014/main" id="{8E6DF52C-6D6F-1D47-92E5-A4DDA60A3E29}"/>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099224" y="6173160"/>
            <a:ext cx="1998476" cy="410522"/>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B8B85FF5-57D1-D247-8B48-4263EDD6952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537124" y="5979804"/>
            <a:ext cx="2175266" cy="898656"/>
          </a:xfrm>
          <a:prstGeom prst="rect">
            <a:avLst/>
          </a:prstGeom>
        </p:spPr>
      </p:pic>
    </p:spTree>
    <p:extLst>
      <p:ext uri="{BB962C8B-B14F-4D97-AF65-F5344CB8AC3E}">
        <p14:creationId xmlns:p14="http://schemas.microsoft.com/office/powerpoint/2010/main" val="3511625322"/>
      </p:ext>
    </p:extLst>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48969F0-2D37-9B4F-89A4-C9739461369A}"/>
              </a:ext>
            </a:extLst>
          </p:cNvPr>
          <p:cNvSpPr/>
          <p:nvPr/>
        </p:nvSpPr>
        <p:spPr>
          <a:xfrm>
            <a:off x="0" y="743205"/>
            <a:ext cx="9144000" cy="914400"/>
          </a:xfrm>
          <a:prstGeom prst="rect">
            <a:avLst/>
          </a:prstGeom>
          <a:solidFill>
            <a:srgbClr val="FFF4CC">
              <a:alpha val="2509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7" name="Rectangle 6">
            <a:extLst>
              <a:ext uri="{FF2B5EF4-FFF2-40B4-BE49-F238E27FC236}">
                <a16:creationId xmlns:a16="http://schemas.microsoft.com/office/drawing/2014/main" id="{A8C8C6C2-2540-E14E-8598-187AFA9373A3}"/>
              </a:ext>
            </a:extLst>
          </p:cNvPr>
          <p:cNvSpPr/>
          <p:nvPr/>
        </p:nvSpPr>
        <p:spPr>
          <a:xfrm>
            <a:off x="0" y="1928020"/>
            <a:ext cx="9144000" cy="1261494"/>
          </a:xfrm>
          <a:prstGeom prst="rect">
            <a:avLst/>
          </a:prstGeom>
          <a:solidFill>
            <a:srgbClr val="FFBFB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8" name="Rectangle 7">
            <a:extLst>
              <a:ext uri="{FF2B5EF4-FFF2-40B4-BE49-F238E27FC236}">
                <a16:creationId xmlns:a16="http://schemas.microsoft.com/office/drawing/2014/main" id="{592513E4-C4B7-F242-9A0D-35F07BCED5C7}"/>
              </a:ext>
            </a:extLst>
          </p:cNvPr>
          <p:cNvSpPr/>
          <p:nvPr/>
        </p:nvSpPr>
        <p:spPr>
          <a:xfrm>
            <a:off x="0" y="3429001"/>
            <a:ext cx="9144000" cy="925286"/>
          </a:xfrm>
          <a:prstGeom prst="rect">
            <a:avLst/>
          </a:prstGeom>
          <a:solidFill>
            <a:srgbClr val="CCD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10" name="Rectangle 9">
            <a:extLst>
              <a:ext uri="{FF2B5EF4-FFF2-40B4-BE49-F238E27FC236}">
                <a16:creationId xmlns:a16="http://schemas.microsoft.com/office/drawing/2014/main" id="{3E440315-C009-E346-A212-93C50C707296}"/>
              </a:ext>
            </a:extLst>
          </p:cNvPr>
          <p:cNvSpPr/>
          <p:nvPr/>
        </p:nvSpPr>
        <p:spPr>
          <a:xfrm>
            <a:off x="0" y="4542080"/>
            <a:ext cx="9144000" cy="925286"/>
          </a:xfrm>
          <a:prstGeom prst="rect">
            <a:avLst/>
          </a:prstGeom>
          <a:solidFill>
            <a:srgbClr val="B8CF92">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11" name="Rectangle 10">
            <a:extLst>
              <a:ext uri="{FF2B5EF4-FFF2-40B4-BE49-F238E27FC236}">
                <a16:creationId xmlns:a16="http://schemas.microsoft.com/office/drawing/2014/main" id="{32042D8A-F894-404E-8CDA-6FFCBB190FD3}"/>
              </a:ext>
            </a:extLst>
          </p:cNvPr>
          <p:cNvSpPr/>
          <p:nvPr/>
        </p:nvSpPr>
        <p:spPr>
          <a:xfrm>
            <a:off x="0" y="5655159"/>
            <a:ext cx="9144000" cy="925286"/>
          </a:xfrm>
          <a:prstGeom prst="rect">
            <a:avLst/>
          </a:prstGeom>
          <a:solidFill>
            <a:srgbClr val="AF9CD3">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2" name="Title 1"/>
          <p:cNvSpPr>
            <a:spLocks noGrp="1"/>
          </p:cNvSpPr>
          <p:nvPr>
            <p:ph type="title"/>
          </p:nvPr>
        </p:nvSpPr>
        <p:spPr>
          <a:xfrm>
            <a:off x="0" y="-76200"/>
            <a:ext cx="9144000" cy="914400"/>
          </a:xfrm>
        </p:spPr>
        <p:txBody>
          <a:bodyPr/>
          <a:lstStyle/>
          <a:p>
            <a:r>
              <a:rPr lang="en-US" dirty="0"/>
              <a:t>Executive Summary</a:t>
            </a:r>
          </a:p>
        </p:txBody>
      </p:sp>
      <p:sp>
        <p:nvSpPr>
          <p:cNvPr id="3" name="Content Placeholder 2"/>
          <p:cNvSpPr>
            <a:spLocks noGrp="1"/>
          </p:cNvSpPr>
          <p:nvPr>
            <p:ph idx="1"/>
          </p:nvPr>
        </p:nvSpPr>
        <p:spPr>
          <a:xfrm>
            <a:off x="152400" y="743204"/>
            <a:ext cx="8991600" cy="6019800"/>
          </a:xfrm>
        </p:spPr>
        <p:txBody>
          <a:bodyPr>
            <a:normAutofit lnSpcReduction="10000"/>
          </a:bodyPr>
          <a:lstStyle/>
          <a:p>
            <a:pPr marL="0" indent="0">
              <a:buNone/>
            </a:pPr>
            <a:r>
              <a:rPr lang="en-US" sz="2000" u="sng" dirty="0">
                <a:solidFill>
                  <a:schemeClr val="tx2"/>
                </a:solidFill>
              </a:rPr>
              <a:t>Context</a:t>
            </a:r>
            <a:r>
              <a:rPr lang="en-US" sz="2000" dirty="0">
                <a:solidFill>
                  <a:schemeClr val="tx2"/>
                </a:solidFill>
              </a:rPr>
              <a:t>:  We extensively analyze </a:t>
            </a:r>
            <a:r>
              <a:rPr lang="en-US" sz="2000" dirty="0">
                <a:solidFill>
                  <a:srgbClr val="0000FF"/>
                </a:solidFill>
              </a:rPr>
              <a:t>a state-of-the-art edge ML accelerator (Google Edge TPU) </a:t>
            </a:r>
            <a:r>
              <a:rPr lang="en-US" sz="2000" dirty="0">
                <a:solidFill>
                  <a:schemeClr val="tx2"/>
                </a:solidFill>
              </a:rPr>
              <a:t>using </a:t>
            </a:r>
            <a:r>
              <a:rPr lang="en-US" sz="2000" dirty="0">
                <a:solidFill>
                  <a:srgbClr val="0000FF"/>
                </a:solidFill>
              </a:rPr>
              <a:t>24 Google edge models</a:t>
            </a:r>
          </a:p>
          <a:p>
            <a:pPr lvl="1"/>
            <a:r>
              <a:rPr lang="en-US" sz="1800" dirty="0">
                <a:cs typeface="Adobe Garamond Pro"/>
              </a:rPr>
              <a:t> Wide range of models (CNNs, LSTMs, Transducers, RCNNs)</a:t>
            </a:r>
            <a:br>
              <a:rPr lang="en-US" sz="1800" dirty="0">
                <a:cs typeface="Adobe Garamond Pro"/>
              </a:rPr>
            </a:br>
            <a:endParaRPr lang="en-US" sz="1800" dirty="0">
              <a:solidFill>
                <a:schemeClr val="tx2"/>
              </a:solidFill>
            </a:endParaRPr>
          </a:p>
          <a:p>
            <a:pPr marL="0" indent="0">
              <a:buNone/>
            </a:pPr>
            <a:r>
              <a:rPr lang="en-US" sz="2000" u="sng" dirty="0">
                <a:solidFill>
                  <a:schemeClr val="tx2"/>
                </a:solidFill>
              </a:rPr>
              <a:t>Problem</a:t>
            </a:r>
            <a:r>
              <a:rPr lang="en-US" sz="2000" dirty="0">
                <a:solidFill>
                  <a:schemeClr val="tx2"/>
                </a:solidFill>
              </a:rPr>
              <a:t>:  The Edge TPU accelerator suffers from </a:t>
            </a:r>
            <a:r>
              <a:rPr lang="en-US" sz="2000" dirty="0">
                <a:solidFill>
                  <a:srgbClr val="800000"/>
                </a:solidFill>
              </a:rPr>
              <a:t>three challenges:</a:t>
            </a:r>
          </a:p>
          <a:p>
            <a:pPr lvl="1"/>
            <a:r>
              <a:rPr lang="en-US" sz="1800" dirty="0">
                <a:cs typeface="Adobe Garamond Pro"/>
              </a:rPr>
              <a:t>It operates </a:t>
            </a:r>
            <a:r>
              <a:rPr lang="en-US" sz="1800" dirty="0">
                <a:solidFill>
                  <a:srgbClr val="800000"/>
                </a:solidFill>
                <a:cs typeface="Adobe Garamond Pro"/>
              </a:rPr>
              <a:t>significantly below</a:t>
            </a:r>
            <a:r>
              <a:rPr lang="en-US" sz="1800" dirty="0">
                <a:solidFill>
                  <a:srgbClr val="C00000"/>
                </a:solidFill>
                <a:cs typeface="Adobe Garamond Pro"/>
              </a:rPr>
              <a:t> </a:t>
            </a:r>
            <a:r>
              <a:rPr lang="en-US" sz="1800" dirty="0">
                <a:solidFill>
                  <a:srgbClr val="595959"/>
                </a:solidFill>
                <a:cs typeface="Adobe Garamond Pro"/>
              </a:rPr>
              <a:t>its</a:t>
            </a:r>
            <a:r>
              <a:rPr lang="en-US" sz="1800" dirty="0">
                <a:solidFill>
                  <a:srgbClr val="C00000"/>
                </a:solidFill>
                <a:cs typeface="Adobe Garamond Pro"/>
              </a:rPr>
              <a:t> </a:t>
            </a:r>
            <a:r>
              <a:rPr lang="en-US" sz="1800" u="sng" dirty="0">
                <a:cs typeface="Adobe Garamond Pro"/>
              </a:rPr>
              <a:t>peak throughput</a:t>
            </a:r>
          </a:p>
          <a:p>
            <a:pPr lvl="1"/>
            <a:r>
              <a:rPr lang="en-US" sz="1800" dirty="0">
                <a:cs typeface="Adobe Garamond Pro"/>
              </a:rPr>
              <a:t>It operates </a:t>
            </a:r>
            <a:r>
              <a:rPr lang="en-US" sz="1800" dirty="0">
                <a:solidFill>
                  <a:srgbClr val="800000"/>
                </a:solidFill>
                <a:cs typeface="Adobe Garamond Pro"/>
              </a:rPr>
              <a:t>significantly below </a:t>
            </a:r>
            <a:r>
              <a:rPr lang="en-US" sz="1800" dirty="0">
                <a:solidFill>
                  <a:srgbClr val="595959"/>
                </a:solidFill>
                <a:cs typeface="Adobe Garamond Pro"/>
              </a:rPr>
              <a:t>its</a:t>
            </a:r>
            <a:r>
              <a:rPr lang="en-US" sz="1800" dirty="0">
                <a:solidFill>
                  <a:srgbClr val="800000"/>
                </a:solidFill>
                <a:cs typeface="Adobe Garamond Pro"/>
              </a:rPr>
              <a:t> </a:t>
            </a:r>
            <a:r>
              <a:rPr lang="en-US" sz="1800" u="sng" dirty="0">
                <a:cs typeface="Adobe Garamond Pro"/>
              </a:rPr>
              <a:t>theoretical energy efficiency</a:t>
            </a:r>
          </a:p>
          <a:p>
            <a:pPr lvl="1"/>
            <a:r>
              <a:rPr lang="en-US" sz="1800" dirty="0">
                <a:solidFill>
                  <a:srgbClr val="595959"/>
                </a:solidFill>
                <a:cs typeface="Adobe Garamond Pro"/>
              </a:rPr>
              <a:t>It</a:t>
            </a:r>
            <a:r>
              <a:rPr lang="en-US" sz="1800" dirty="0">
                <a:solidFill>
                  <a:srgbClr val="800000"/>
                </a:solidFill>
                <a:cs typeface="Adobe Garamond Pro"/>
              </a:rPr>
              <a:t> inefficiently </a:t>
            </a:r>
            <a:r>
              <a:rPr lang="en-US" sz="1800" dirty="0">
                <a:solidFill>
                  <a:srgbClr val="595959"/>
                </a:solidFill>
                <a:cs typeface="Adobe Garamond Pro"/>
              </a:rPr>
              <a:t>handles</a:t>
            </a:r>
            <a:r>
              <a:rPr lang="en-US" sz="1800" dirty="0">
                <a:solidFill>
                  <a:srgbClr val="800000"/>
                </a:solidFill>
                <a:cs typeface="Adobe Garamond Pro"/>
              </a:rPr>
              <a:t> </a:t>
            </a:r>
            <a:r>
              <a:rPr lang="en-US" sz="1800" u="sng" dirty="0">
                <a:cs typeface="Adobe Garamond Pro"/>
              </a:rPr>
              <a:t>memory accesses</a:t>
            </a:r>
            <a:br>
              <a:rPr lang="en-US" sz="1800" dirty="0">
                <a:cs typeface="Adobe Garamond Pro"/>
              </a:rPr>
            </a:br>
            <a:endParaRPr lang="en-US" sz="1800" dirty="0">
              <a:cs typeface="Adobe Garamond Pro"/>
            </a:endParaRPr>
          </a:p>
          <a:p>
            <a:pPr marL="0" lvl="1" indent="0">
              <a:buNone/>
            </a:pPr>
            <a:r>
              <a:rPr lang="en-US" sz="2000" u="sng" dirty="0">
                <a:solidFill>
                  <a:schemeClr val="tx2"/>
                </a:solidFill>
              </a:rPr>
              <a:t>Key Insight</a:t>
            </a:r>
            <a:r>
              <a:rPr lang="en-US" sz="2000" dirty="0">
                <a:solidFill>
                  <a:schemeClr val="tx2"/>
                </a:solidFill>
              </a:rPr>
              <a:t>:  These shortcomings arise from </a:t>
            </a:r>
            <a:r>
              <a:rPr lang="en-US" sz="2000" dirty="0">
                <a:solidFill>
                  <a:srgbClr val="0000FF"/>
                </a:solidFill>
              </a:rPr>
              <a:t>the monolithic design</a:t>
            </a:r>
            <a:r>
              <a:rPr lang="en-US" sz="2000" dirty="0">
                <a:solidFill>
                  <a:schemeClr val="tx2"/>
                </a:solidFill>
              </a:rPr>
              <a:t> of the Edge TPU accelerator</a:t>
            </a:r>
          </a:p>
          <a:p>
            <a:pPr lvl="1"/>
            <a:r>
              <a:rPr lang="en-US" sz="1800" dirty="0">
                <a:cs typeface="Adobe Garamond Pro"/>
              </a:rPr>
              <a:t>The Edge TPU accelerator design does not account for </a:t>
            </a:r>
            <a:r>
              <a:rPr lang="en-US" sz="1800" dirty="0">
                <a:solidFill>
                  <a:srgbClr val="0000FF"/>
                </a:solidFill>
                <a:cs typeface="Adobe Garamond Pro"/>
              </a:rPr>
              <a:t>layer heterogeneity </a:t>
            </a:r>
            <a:br>
              <a:rPr lang="en-US" sz="1800" dirty="0">
                <a:solidFill>
                  <a:srgbClr val="0000FF"/>
                </a:solidFill>
                <a:cs typeface="Adobe Garamond Pro"/>
              </a:rPr>
            </a:br>
            <a:endParaRPr lang="en-US" sz="1800" dirty="0">
              <a:solidFill>
                <a:srgbClr val="0000FF"/>
              </a:solidFill>
            </a:endParaRPr>
          </a:p>
          <a:p>
            <a:pPr marL="0" lvl="1" indent="0">
              <a:buNone/>
            </a:pPr>
            <a:r>
              <a:rPr lang="en-US" sz="2000" u="sng" dirty="0">
                <a:solidFill>
                  <a:schemeClr val="tx2"/>
                </a:solidFill>
              </a:rPr>
              <a:t>Key Mechanism</a:t>
            </a:r>
            <a:r>
              <a:rPr lang="en-US" sz="2000" dirty="0">
                <a:solidFill>
                  <a:schemeClr val="tx2"/>
                </a:solidFill>
              </a:rPr>
              <a:t>:  A new framework called </a:t>
            </a:r>
            <a:r>
              <a:rPr lang="en-US" sz="2000" dirty="0">
                <a:solidFill>
                  <a:srgbClr val="0000FF"/>
                </a:solidFill>
              </a:rPr>
              <a:t>Mensa</a:t>
            </a:r>
          </a:p>
          <a:p>
            <a:pPr lvl="1"/>
            <a:r>
              <a:rPr lang="en-US" sz="1800" dirty="0">
                <a:cs typeface="Adobe Garamond Pro"/>
              </a:rPr>
              <a:t>Mensa consists of heterogeneous accelerators whose dataflow and hardware are specialized for specific families of layers</a:t>
            </a:r>
            <a:br>
              <a:rPr lang="en-US" sz="1800" dirty="0">
                <a:cs typeface="Adobe Garamond Pro"/>
              </a:rPr>
            </a:br>
            <a:endParaRPr lang="en-US" sz="1800" dirty="0">
              <a:solidFill>
                <a:schemeClr val="tx2"/>
              </a:solidFill>
            </a:endParaRPr>
          </a:p>
          <a:p>
            <a:pPr marL="0" lvl="1" indent="0">
              <a:buNone/>
            </a:pPr>
            <a:r>
              <a:rPr lang="en-US" sz="2000" u="sng" dirty="0">
                <a:solidFill>
                  <a:schemeClr val="tx2"/>
                </a:solidFill>
              </a:rPr>
              <a:t>Key Results</a:t>
            </a:r>
            <a:r>
              <a:rPr lang="en-US" sz="2000" dirty="0">
                <a:solidFill>
                  <a:schemeClr val="tx2"/>
                </a:solidFill>
              </a:rPr>
              <a:t>:  We design a version of Mensa for Google edge ML models</a:t>
            </a:r>
          </a:p>
          <a:p>
            <a:pPr lvl="1"/>
            <a:r>
              <a:rPr lang="en-US" sz="1800" dirty="0">
                <a:cs typeface="Adobe Garamond Pro"/>
              </a:rPr>
              <a:t>Mensa improves performance and energy by </a:t>
            </a:r>
            <a:r>
              <a:rPr lang="en-US" sz="1800" dirty="0">
                <a:solidFill>
                  <a:srgbClr val="0000FF"/>
                </a:solidFill>
                <a:cs typeface="Adobe Garamond Pro"/>
              </a:rPr>
              <a:t>3.0X</a:t>
            </a:r>
            <a:r>
              <a:rPr lang="en-US" sz="1800" dirty="0">
                <a:cs typeface="Adobe Garamond Pro"/>
              </a:rPr>
              <a:t> and </a:t>
            </a:r>
            <a:r>
              <a:rPr lang="en-US" sz="1800" dirty="0">
                <a:solidFill>
                  <a:srgbClr val="0000FF"/>
                </a:solidFill>
                <a:cs typeface="Adobe Garamond Pro"/>
              </a:rPr>
              <a:t>3.1X</a:t>
            </a:r>
          </a:p>
          <a:p>
            <a:pPr lvl="1"/>
            <a:r>
              <a:rPr lang="en-US" sz="1800" dirty="0">
                <a:cs typeface="Adobe Garamond Pro"/>
              </a:rPr>
              <a:t>Mensa reduces cost and improves area efficiency</a:t>
            </a:r>
            <a:endParaRPr lang="en-US" sz="1800" dirty="0">
              <a:solidFill>
                <a:srgbClr val="0000FF"/>
              </a:solidFill>
              <a:cs typeface="Adobe Garamond Pro"/>
            </a:endParaRPr>
          </a:p>
          <a:p>
            <a:pPr lvl="1"/>
            <a:endParaRPr lang="en-US" sz="2000" dirty="0">
              <a:solidFill>
                <a:schemeClr val="accent2"/>
              </a:solidFill>
              <a:cs typeface="Gill Sans MT"/>
            </a:endParaRPr>
          </a:p>
          <a:p>
            <a:pPr marL="342900" lvl="1" indent="-342900">
              <a:buFont typeface="Arial" pitchFamily="34" charset="0"/>
              <a:buChar char="•"/>
            </a:pPr>
            <a:endParaRPr lang="en-US" sz="2600" dirty="0">
              <a:solidFill>
                <a:schemeClr val="accent2"/>
              </a:solidFill>
              <a:cs typeface="Gill Sans MT"/>
            </a:endParaRPr>
          </a:p>
          <a:p>
            <a:endParaRPr lang="en-US" sz="2600" dirty="0">
              <a:solidFill>
                <a:srgbClr val="0000FF"/>
              </a:solidFill>
            </a:endParaRPr>
          </a:p>
          <a:p>
            <a:pPr lvl="1"/>
            <a:endParaRPr lang="en-US" sz="2200" dirty="0">
              <a:solidFill>
                <a:srgbClr val="C00000"/>
              </a:solidFill>
              <a:cs typeface="Adobe Garamond Pro"/>
            </a:endParaRPr>
          </a:p>
          <a:p>
            <a:pPr lvl="1"/>
            <a:endParaRPr lang="en-US" sz="2200" dirty="0">
              <a:cs typeface="Adobe Garamond Pro"/>
            </a:endParaRPr>
          </a:p>
          <a:p>
            <a:pPr lvl="1"/>
            <a:endParaRPr lang="en-US" sz="2200" dirty="0">
              <a:cs typeface="Adobe Garamond Pro"/>
            </a:endParaRPr>
          </a:p>
          <a:p>
            <a:pPr lvl="1"/>
            <a:endParaRPr lang="en-US" sz="2200" dirty="0">
              <a:cs typeface="Adobe Garamond Pro"/>
            </a:endParaRPr>
          </a:p>
          <a:p>
            <a:pPr lvl="1"/>
            <a:endParaRPr lang="en-US" sz="2200" dirty="0">
              <a:cs typeface="Adobe Garamond Pro"/>
            </a:endParaRPr>
          </a:p>
          <a:p>
            <a:pPr lvl="1"/>
            <a:endParaRPr lang="en-US" sz="2400" dirty="0">
              <a:cs typeface="Adobe Garamond Pro"/>
            </a:endParaRPr>
          </a:p>
        </p:txBody>
      </p:sp>
      <p:pic>
        <p:nvPicPr>
          <p:cNvPr id="9" name="Picture 8"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5" name="Slide Number Placeholder 4"/>
          <p:cNvSpPr>
            <a:spLocks noGrp="1"/>
          </p:cNvSpPr>
          <p:nvPr>
            <p:ph type="sldNum" sz="quarter" idx="12"/>
          </p:nvPr>
        </p:nvSpPr>
        <p:spPr>
          <a:noFill/>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2D8F13-174C-467F-9D40-7DDEF70CAB8C}" type="slidenum">
              <a:rPr kumimoji="0" lang="en-US" sz="2400" b="1" i="0" u="none" strike="noStrike" kern="1200" cap="none" spc="0" normalizeH="0" baseline="0" noProof="0" smtClean="0">
                <a:ln>
                  <a:noFill/>
                </a:ln>
                <a:solidFill>
                  <a:srgbClr val="0070C0"/>
                </a:solidFill>
                <a:effectLst/>
                <a:uLnTx/>
                <a:uFillTx/>
                <a:latin typeface="Gill Sans M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189</a:t>
            </a:fld>
            <a:endParaRPr kumimoji="0" lang="en-US" sz="2400" b="1" i="0" u="none" strike="noStrike" kern="1200" cap="none" spc="0" normalizeH="0" baseline="0" noProof="0" dirty="0">
              <a:ln>
                <a:noFill/>
              </a:ln>
              <a:solidFill>
                <a:srgbClr val="0070C0"/>
              </a:solidFill>
              <a:effectLst/>
              <a:uLnTx/>
              <a:uFillTx/>
              <a:latin typeface="Gill Sans MT"/>
              <a:ea typeface="+mn-ea"/>
              <a:cs typeface="+mn-cs"/>
            </a:endParaRPr>
          </a:p>
        </p:txBody>
      </p:sp>
    </p:spTree>
    <p:extLst>
      <p:ext uri="{BB962C8B-B14F-4D97-AF65-F5344CB8AC3E}">
        <p14:creationId xmlns:p14="http://schemas.microsoft.com/office/powerpoint/2010/main" val="1940546008"/>
      </p:ext>
    </p:extLst>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536" y="0"/>
            <a:ext cx="9540552" cy="914400"/>
          </a:xfrm>
        </p:spPr>
        <p:txBody>
          <a:bodyPr/>
          <a:lstStyle/>
          <a:p>
            <a:r>
              <a:rPr lang="en-US" sz="4000" dirty="0">
                <a:cs typeface="Gill Sans MT"/>
              </a:rPr>
              <a:t>Google Edge Neural Network Models</a:t>
            </a:r>
            <a:endParaRPr lang="en-US" sz="4200" dirty="0">
              <a:latin typeface="Gill Sans MT"/>
              <a:cs typeface="Gill Sans MT"/>
            </a:endParaRPr>
          </a:p>
        </p:txBody>
      </p:sp>
      <p:sp>
        <p:nvSpPr>
          <p:cNvPr id="18" name="Rectangle 17"/>
          <p:cNvSpPr/>
          <p:nvPr/>
        </p:nvSpPr>
        <p:spPr>
          <a:xfrm>
            <a:off x="0" y="1172716"/>
            <a:ext cx="9144000" cy="477054"/>
          </a:xfrm>
          <a:prstGeom prst="rect">
            <a:avLst/>
          </a:prstGeom>
          <a:solidFill>
            <a:srgbClr val="800000"/>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500" b="1" i="0" u="none" strike="noStrike" kern="1200" cap="none" spc="0" normalizeH="0" baseline="0" noProof="0" dirty="0">
                <a:ln>
                  <a:noFill/>
                </a:ln>
                <a:solidFill>
                  <a:prstClr val="white"/>
                </a:solidFill>
                <a:effectLst/>
                <a:uLnTx/>
                <a:uFillTx/>
                <a:latin typeface="Gill Sans MT"/>
                <a:ea typeface="+mn-ea"/>
                <a:cs typeface="Gill Sans MT"/>
              </a:rPr>
              <a:t>We analyze inference execution using 24 edge NN models </a:t>
            </a:r>
          </a:p>
        </p:txBody>
      </p:sp>
      <p:grpSp>
        <p:nvGrpSpPr>
          <p:cNvPr id="5" name="Group 4">
            <a:extLst>
              <a:ext uri="{FF2B5EF4-FFF2-40B4-BE49-F238E27FC236}">
                <a16:creationId xmlns:a16="http://schemas.microsoft.com/office/drawing/2014/main" id="{084FA3DE-5D66-5046-95E6-96CEBE688732}"/>
              </a:ext>
            </a:extLst>
          </p:cNvPr>
          <p:cNvGrpSpPr/>
          <p:nvPr/>
        </p:nvGrpSpPr>
        <p:grpSpPr>
          <a:xfrm>
            <a:off x="-39388" y="4008859"/>
            <a:ext cx="3745342" cy="1520809"/>
            <a:chOff x="436390" y="4008859"/>
            <a:chExt cx="3745342" cy="1520809"/>
          </a:xfrm>
        </p:grpSpPr>
        <p:cxnSp>
          <p:nvCxnSpPr>
            <p:cNvPr id="23" name="Straight Arrow Connector 22"/>
            <p:cNvCxnSpPr/>
            <p:nvPr/>
          </p:nvCxnSpPr>
          <p:spPr>
            <a:xfrm flipH="1">
              <a:off x="2722390" y="4234268"/>
              <a:ext cx="914400" cy="451103"/>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rot="19870791">
              <a:off x="1916542" y="4008859"/>
              <a:ext cx="2265190"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13 CNN</a:t>
              </a:r>
            </a:p>
          </p:txBody>
        </p:sp>
        <p:pic>
          <p:nvPicPr>
            <p:cNvPr id="40" name="Picture 39"/>
            <p:cNvPicPr>
              <a:picLocks noChangeAspect="1"/>
            </p:cNvPicPr>
            <p:nvPr/>
          </p:nvPicPr>
          <p:blipFill>
            <a:blip r:embed="rId3"/>
            <a:stretch>
              <a:fillRect/>
            </a:stretch>
          </p:blipFill>
          <p:spPr>
            <a:xfrm>
              <a:off x="1045990" y="4124314"/>
              <a:ext cx="1016000" cy="1016000"/>
            </a:xfrm>
            <a:prstGeom prst="rect">
              <a:avLst/>
            </a:prstGeom>
          </p:spPr>
        </p:pic>
        <p:sp>
          <p:nvSpPr>
            <p:cNvPr id="41" name="TextBox 40"/>
            <p:cNvSpPr txBox="1"/>
            <p:nvPr/>
          </p:nvSpPr>
          <p:spPr>
            <a:xfrm>
              <a:off x="436390" y="5191114"/>
              <a:ext cx="226519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Face Detection</a:t>
              </a:r>
            </a:p>
          </p:txBody>
        </p:sp>
      </p:grpSp>
      <p:grpSp>
        <p:nvGrpSpPr>
          <p:cNvPr id="3" name="Group 2">
            <a:extLst>
              <a:ext uri="{FF2B5EF4-FFF2-40B4-BE49-F238E27FC236}">
                <a16:creationId xmlns:a16="http://schemas.microsoft.com/office/drawing/2014/main" id="{AC5BBC32-1605-554F-BCB3-A240D470CEE3}"/>
              </a:ext>
            </a:extLst>
          </p:cNvPr>
          <p:cNvGrpSpPr/>
          <p:nvPr/>
        </p:nvGrpSpPr>
        <p:grpSpPr>
          <a:xfrm>
            <a:off x="-247178" y="2295514"/>
            <a:ext cx="3665496" cy="1405354"/>
            <a:chOff x="228600" y="2295514"/>
            <a:chExt cx="3665496" cy="1405354"/>
          </a:xfrm>
        </p:grpSpPr>
        <p:pic>
          <p:nvPicPr>
            <p:cNvPr id="12" name="Picture 11"/>
            <p:cNvPicPr>
              <a:picLocks noChangeAspect="1"/>
            </p:cNvPicPr>
            <p:nvPr/>
          </p:nvPicPr>
          <p:blipFill>
            <a:blip r:embed="rId4"/>
            <a:stretch>
              <a:fillRect/>
            </a:stretch>
          </p:blipFill>
          <p:spPr>
            <a:xfrm>
              <a:off x="990600" y="2295514"/>
              <a:ext cx="1041400" cy="1041400"/>
            </a:xfrm>
            <a:prstGeom prst="rect">
              <a:avLst/>
            </a:prstGeom>
          </p:spPr>
        </p:pic>
        <p:cxnSp>
          <p:nvCxnSpPr>
            <p:cNvPr id="21" name="Straight Arrow Connector 20"/>
            <p:cNvCxnSpPr/>
            <p:nvPr/>
          </p:nvCxnSpPr>
          <p:spPr>
            <a:xfrm flipH="1" flipV="1">
              <a:off x="2493790" y="3015068"/>
              <a:ext cx="914400" cy="219454"/>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rot="690717">
              <a:off x="2203817" y="2415234"/>
              <a:ext cx="1690279"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6 RNN</a:t>
              </a:r>
              <a:b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b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Transducers</a:t>
              </a:r>
            </a:p>
          </p:txBody>
        </p:sp>
        <p:sp>
          <p:nvSpPr>
            <p:cNvPr id="42" name="TextBox 41"/>
            <p:cNvSpPr txBox="1"/>
            <p:nvPr/>
          </p:nvSpPr>
          <p:spPr>
            <a:xfrm>
              <a:off x="228600" y="3362314"/>
              <a:ext cx="264619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Speech Recognition</a:t>
              </a:r>
            </a:p>
          </p:txBody>
        </p:sp>
      </p:grpSp>
      <p:grpSp>
        <p:nvGrpSpPr>
          <p:cNvPr id="6" name="Group 5">
            <a:extLst>
              <a:ext uri="{FF2B5EF4-FFF2-40B4-BE49-F238E27FC236}">
                <a16:creationId xmlns:a16="http://schemas.microsoft.com/office/drawing/2014/main" id="{4D173D8C-CB41-7D42-8BF3-46C2710D7CEC}"/>
              </a:ext>
            </a:extLst>
          </p:cNvPr>
          <p:cNvGrpSpPr/>
          <p:nvPr/>
        </p:nvGrpSpPr>
        <p:grpSpPr>
          <a:xfrm>
            <a:off x="5603391" y="2253068"/>
            <a:ext cx="3726087" cy="1329154"/>
            <a:chOff x="5016103" y="2253068"/>
            <a:chExt cx="3726087" cy="1329154"/>
          </a:xfrm>
        </p:grpSpPr>
        <p:pic>
          <p:nvPicPr>
            <p:cNvPr id="13" name="Picture 12"/>
            <p:cNvPicPr>
              <a:picLocks noChangeAspect="1"/>
            </p:cNvPicPr>
            <p:nvPr/>
          </p:nvPicPr>
          <p:blipFill>
            <a:blip r:embed="rId5"/>
            <a:stretch>
              <a:fillRect/>
            </a:stretch>
          </p:blipFill>
          <p:spPr>
            <a:xfrm>
              <a:off x="6760990" y="2253068"/>
              <a:ext cx="1143000" cy="1143000"/>
            </a:xfrm>
            <a:prstGeom prst="rect">
              <a:avLst/>
            </a:prstGeom>
          </p:spPr>
        </p:pic>
        <p:cxnSp>
          <p:nvCxnSpPr>
            <p:cNvPr id="25" name="Straight Arrow Connector 24"/>
            <p:cNvCxnSpPr/>
            <p:nvPr/>
          </p:nvCxnSpPr>
          <p:spPr>
            <a:xfrm flipV="1">
              <a:off x="5617990" y="2862668"/>
              <a:ext cx="914400" cy="381000"/>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4" name="TextBox 33"/>
            <p:cNvSpPr txBox="1"/>
            <p:nvPr/>
          </p:nvSpPr>
          <p:spPr>
            <a:xfrm rot="20281783">
              <a:off x="5016103" y="2632046"/>
              <a:ext cx="1690279"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2 LSTMs</a:t>
              </a:r>
            </a:p>
          </p:txBody>
        </p:sp>
        <p:sp>
          <p:nvSpPr>
            <p:cNvPr id="44" name="TextBox 43"/>
            <p:cNvSpPr txBox="1"/>
            <p:nvPr/>
          </p:nvSpPr>
          <p:spPr>
            <a:xfrm>
              <a:off x="6075190" y="3243668"/>
              <a:ext cx="266700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Language Translation</a:t>
              </a:r>
            </a:p>
          </p:txBody>
        </p:sp>
      </p:grpSp>
      <p:grpSp>
        <p:nvGrpSpPr>
          <p:cNvPr id="7" name="Group 6">
            <a:extLst>
              <a:ext uri="{FF2B5EF4-FFF2-40B4-BE49-F238E27FC236}">
                <a16:creationId xmlns:a16="http://schemas.microsoft.com/office/drawing/2014/main" id="{C67ADE98-1B8B-E442-B4D1-C13216050E3C}"/>
              </a:ext>
            </a:extLst>
          </p:cNvPr>
          <p:cNvGrpSpPr/>
          <p:nvPr/>
        </p:nvGrpSpPr>
        <p:grpSpPr>
          <a:xfrm>
            <a:off x="5758020" y="4068053"/>
            <a:ext cx="3266658" cy="1342969"/>
            <a:chOff x="5170732" y="4068053"/>
            <a:chExt cx="3266658" cy="1342969"/>
          </a:xfrm>
        </p:grpSpPr>
        <p:pic>
          <p:nvPicPr>
            <p:cNvPr id="38" name="Picture 37"/>
            <p:cNvPicPr>
              <a:picLocks noChangeAspect="1"/>
            </p:cNvPicPr>
            <p:nvPr/>
          </p:nvPicPr>
          <p:blipFill>
            <a:blip r:embed="rId6"/>
            <a:stretch>
              <a:fillRect/>
            </a:stretch>
          </p:blipFill>
          <p:spPr>
            <a:xfrm>
              <a:off x="6862590" y="4183468"/>
              <a:ext cx="889000" cy="889000"/>
            </a:xfrm>
            <a:prstGeom prst="rect">
              <a:avLst/>
            </a:prstGeom>
          </p:spPr>
        </p:pic>
        <p:sp>
          <p:nvSpPr>
            <p:cNvPr id="43" name="TextBox 42"/>
            <p:cNvSpPr txBox="1"/>
            <p:nvPr/>
          </p:nvSpPr>
          <p:spPr>
            <a:xfrm>
              <a:off x="6172200" y="5072468"/>
              <a:ext cx="226519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Gill Sans MT"/>
                  <a:ea typeface="+mn-ea"/>
                  <a:cs typeface="Gill Sans MT"/>
                </a:rPr>
                <a:t>Image Captioning</a:t>
              </a:r>
            </a:p>
          </p:txBody>
        </p:sp>
        <p:cxnSp>
          <p:nvCxnSpPr>
            <p:cNvPr id="45" name="Straight Arrow Connector 44"/>
            <p:cNvCxnSpPr/>
            <p:nvPr/>
          </p:nvCxnSpPr>
          <p:spPr>
            <a:xfrm>
              <a:off x="5389390" y="4310468"/>
              <a:ext cx="914400" cy="381000"/>
            </a:xfrm>
            <a:prstGeom prst="straightConnector1">
              <a:avLst/>
            </a:prstGeom>
            <a:ln w="38100" cmpd="sng">
              <a:solidFill>
                <a:srgbClr val="1F497D"/>
              </a:solidFill>
              <a:prstDash val="sysDash"/>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rot="1399497">
              <a:off x="5170732" y="4068053"/>
              <a:ext cx="154605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ill Sans MT"/>
                  <a:ea typeface="+mn-ea"/>
                  <a:cs typeface="Gill Sans MT"/>
                </a:rPr>
                <a:t>3 RCNN</a:t>
              </a:r>
            </a:p>
          </p:txBody>
        </p:sp>
      </p:grpSp>
      <p:pic>
        <p:nvPicPr>
          <p:cNvPr id="24" name="Picture 23" descr="safari.png"/>
          <p:cNvPicPr>
            <a:picLocks noChangeAspect="1"/>
          </p:cNvPicPr>
          <p:nvPr/>
        </p:nvPicPr>
        <p:blipFill>
          <a:blip r:embed="rId7" cstate="print"/>
          <a:stretch>
            <a:fillRect/>
          </a:stretch>
        </p:blipFill>
        <p:spPr>
          <a:xfrm>
            <a:off x="76200" y="6580445"/>
            <a:ext cx="959296" cy="277563"/>
          </a:xfrm>
          <a:prstGeom prst="rect">
            <a:avLst/>
          </a:prstGeom>
        </p:spPr>
      </p:pic>
      <p:grpSp>
        <p:nvGrpSpPr>
          <p:cNvPr id="26" name="Group 25">
            <a:extLst>
              <a:ext uri="{FF2B5EF4-FFF2-40B4-BE49-F238E27FC236}">
                <a16:creationId xmlns:a16="http://schemas.microsoft.com/office/drawing/2014/main" id="{728D0EC9-A5FF-EF49-9065-E63C4F1F200F}"/>
              </a:ext>
            </a:extLst>
          </p:cNvPr>
          <p:cNvGrpSpPr/>
          <p:nvPr/>
        </p:nvGrpSpPr>
        <p:grpSpPr>
          <a:xfrm>
            <a:off x="3037210" y="2414650"/>
            <a:ext cx="3091868" cy="2246806"/>
            <a:chOff x="5380192" y="4385166"/>
            <a:chExt cx="3091868" cy="2246806"/>
          </a:xfrm>
        </p:grpSpPr>
        <p:sp>
          <p:nvSpPr>
            <p:cNvPr id="27" name="TextBox 26">
              <a:extLst>
                <a:ext uri="{FF2B5EF4-FFF2-40B4-BE49-F238E27FC236}">
                  <a16:creationId xmlns:a16="http://schemas.microsoft.com/office/drawing/2014/main" id="{48727FEC-3FA4-3E4F-83C7-BAE3582E5637}"/>
                </a:ext>
              </a:extLst>
            </p:cNvPr>
            <p:cNvSpPr txBox="1"/>
            <p:nvPr/>
          </p:nvSpPr>
          <p:spPr>
            <a:xfrm>
              <a:off x="5380192" y="6170307"/>
              <a:ext cx="309186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Google Edge TPU</a:t>
              </a:r>
            </a:p>
          </p:txBody>
        </p:sp>
        <p:pic>
          <p:nvPicPr>
            <p:cNvPr id="28" name="Picture 27">
              <a:extLst>
                <a:ext uri="{FF2B5EF4-FFF2-40B4-BE49-F238E27FC236}">
                  <a16:creationId xmlns:a16="http://schemas.microsoft.com/office/drawing/2014/main" id="{FB386743-9593-C343-B987-372F277CC027}"/>
                </a:ext>
              </a:extLst>
            </p:cNvPr>
            <p:cNvPicPr>
              <a:picLocks noChangeAspect="1"/>
            </p:cNvPicPr>
            <p:nvPr/>
          </p:nvPicPr>
          <p:blipFill>
            <a:blip r:embed="rId8"/>
            <a:stretch>
              <a:fillRect/>
            </a:stretch>
          </p:blipFill>
          <p:spPr>
            <a:xfrm>
              <a:off x="5841742" y="4385166"/>
              <a:ext cx="2057400" cy="2057400"/>
            </a:xfrm>
            <a:prstGeom prst="rect">
              <a:avLst/>
            </a:prstGeom>
          </p:spPr>
        </p:pic>
      </p:grpSp>
    </p:spTree>
    <p:extLst>
      <p:ext uri="{BB962C8B-B14F-4D97-AF65-F5344CB8AC3E}">
        <p14:creationId xmlns:p14="http://schemas.microsoft.com/office/powerpoint/2010/main" val="4076166998"/>
      </p:ext>
    </p:extLst>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2400"/>
            <a:ext cx="9144000" cy="914400"/>
          </a:xfrm>
        </p:spPr>
        <p:txBody>
          <a:bodyPr/>
          <a:lstStyle/>
          <a:p>
            <a:r>
              <a:rPr lang="en-US" sz="4000" dirty="0">
                <a:latin typeface="Gill Sans MT"/>
                <a:cs typeface="Gill Sans MT"/>
              </a:rPr>
              <a:t>Diversity Across the Models</a:t>
            </a:r>
          </a:p>
        </p:txBody>
      </p:sp>
      <p:sp>
        <p:nvSpPr>
          <p:cNvPr id="3" name="Content Placeholder 2"/>
          <p:cNvSpPr>
            <a:spLocks noGrp="1"/>
          </p:cNvSpPr>
          <p:nvPr>
            <p:ph idx="1"/>
          </p:nvPr>
        </p:nvSpPr>
        <p:spPr>
          <a:xfrm>
            <a:off x="152400" y="914400"/>
            <a:ext cx="8610600" cy="5562600"/>
          </a:xfrm>
        </p:spPr>
        <p:txBody>
          <a:bodyPr>
            <a:noAutofit/>
          </a:bodyPr>
          <a:lstStyle/>
          <a:p>
            <a:pPr marL="457200" lvl="1" indent="0">
              <a:buNone/>
            </a:pPr>
            <a:endParaRPr lang="en-US" sz="2400" dirty="0">
              <a:solidFill>
                <a:srgbClr val="595959"/>
              </a:solidFill>
              <a:latin typeface="Gill Sans MT"/>
              <a:cs typeface="Gill Sans MT"/>
            </a:endParaRPr>
          </a:p>
          <a:p>
            <a:pPr lvl="2"/>
            <a:endParaRPr lang="en-US" sz="1800" dirty="0">
              <a:solidFill>
                <a:srgbClr val="595959"/>
              </a:solidFill>
              <a:latin typeface="Gill Sans MT"/>
              <a:cs typeface="Gill Sans MT"/>
            </a:endParaRPr>
          </a:p>
          <a:p>
            <a:pPr marL="914400" lvl="2" indent="0">
              <a:buNone/>
            </a:pPr>
            <a:endParaRPr lang="en-US" sz="1400" dirty="0">
              <a:solidFill>
                <a:srgbClr val="0000FF"/>
              </a:solidFill>
              <a:latin typeface="Gill Sans MT"/>
              <a:cs typeface="Gill Sans MT"/>
            </a:endParaRPr>
          </a:p>
          <a:p>
            <a:pPr lvl="1"/>
            <a:endParaRPr lang="en-US" sz="1600" dirty="0">
              <a:latin typeface="Gill Sans MT"/>
              <a:cs typeface="Gill Sans MT"/>
            </a:endParaRPr>
          </a:p>
        </p:txBody>
      </p:sp>
      <p:sp>
        <p:nvSpPr>
          <p:cNvPr id="16" name="Rectangle 15"/>
          <p:cNvSpPr/>
          <p:nvPr/>
        </p:nvSpPr>
        <p:spPr>
          <a:xfrm>
            <a:off x="0" y="914400"/>
            <a:ext cx="9144000" cy="892552"/>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1F497D"/>
                </a:solidFill>
                <a:effectLst/>
                <a:uLnTx/>
                <a:uFillTx/>
                <a:latin typeface="Gill Sans MT"/>
                <a:ea typeface="+mn-ea"/>
                <a:cs typeface="Gill Sans MT"/>
              </a:rPr>
              <a:t>Insight 1</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 there is</a:t>
            </a:r>
            <a:r>
              <a:rPr kumimoji="0" lang="en-US" sz="2600" b="1" i="0" u="none" strike="noStrike" kern="1200" cap="none" spc="0" normalizeH="0" baseline="0" noProof="0" dirty="0">
                <a:ln>
                  <a:noFill/>
                </a:ln>
                <a:solidFill>
                  <a:srgbClr val="C00000"/>
                </a:solidFill>
                <a:effectLst/>
                <a:uLnTx/>
                <a:uFillTx/>
                <a:latin typeface="Gill Sans MT"/>
                <a:ea typeface="+mn-ea"/>
                <a:cs typeface="Gill Sans MT"/>
              </a:rPr>
              <a:t> significant variation </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in terms of </a:t>
            </a:r>
            <a:b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br>
            <a:r>
              <a:rPr kumimoji="0" lang="en-US" sz="2600" b="1" i="0" u="sng" strike="noStrike" kern="1200" cap="none" spc="0" normalizeH="0" baseline="0" noProof="0" dirty="0">
                <a:ln>
                  <a:noFill/>
                </a:ln>
                <a:solidFill>
                  <a:srgbClr val="000000"/>
                </a:solidFill>
                <a:effectLst/>
                <a:uLnTx/>
                <a:uFillTx/>
                <a:latin typeface="Gill Sans MT"/>
                <a:ea typeface="+mn-ea"/>
                <a:cs typeface="Gill Sans MT"/>
              </a:rPr>
              <a:t>layer characteristics</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 </a:t>
            </a:r>
            <a:r>
              <a:rPr kumimoji="0" lang="en-US" sz="2600" b="1" i="0" u="none" strike="noStrike" kern="1200" cap="none" spc="0" normalizeH="0" baseline="0" noProof="0" dirty="0">
                <a:ln>
                  <a:noFill/>
                </a:ln>
                <a:solidFill>
                  <a:srgbClr val="0000FF"/>
                </a:solidFill>
                <a:effectLst/>
                <a:uLnTx/>
                <a:uFillTx/>
                <a:latin typeface="Gill Sans MT"/>
                <a:ea typeface="+mn-ea"/>
                <a:cs typeface="Gill Sans MT"/>
              </a:rPr>
              <a:t>across the models</a:t>
            </a:r>
          </a:p>
        </p:txBody>
      </p:sp>
      <p:graphicFrame>
        <p:nvGraphicFramePr>
          <p:cNvPr id="14" name="Chart 13"/>
          <p:cNvGraphicFramePr>
            <a:graphicFrameLocks/>
          </p:cNvGraphicFramePr>
          <p:nvPr/>
        </p:nvGraphicFramePr>
        <p:xfrm>
          <a:off x="546240" y="2542401"/>
          <a:ext cx="8162544" cy="3236976"/>
        </p:xfrm>
        <a:graphic>
          <a:graphicData uri="http://schemas.openxmlformats.org/drawingml/2006/chart">
            <c:chart xmlns:c="http://schemas.openxmlformats.org/drawingml/2006/chart" xmlns:r="http://schemas.openxmlformats.org/officeDocument/2006/relationships" r:id="rId3"/>
          </a:graphicData>
        </a:graphic>
      </p:graphicFrame>
      <p:sp>
        <p:nvSpPr>
          <p:cNvPr id="7" name="Shape 6"/>
          <p:cNvSpPr/>
          <p:nvPr/>
        </p:nvSpPr>
        <p:spPr>
          <a:xfrm>
            <a:off x="4965840" y="4800600"/>
            <a:ext cx="1905000" cy="581799"/>
          </a:xfrm>
          <a:prstGeom prst="ellipse">
            <a:avLst/>
          </a:prstGeom>
          <a:solidFill>
            <a:schemeClr val="bg1">
              <a:lumMod val="65000"/>
              <a:alpha val="38823"/>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Gill Sans MT"/>
              <a:ea typeface="Twentieth Century"/>
              <a:cs typeface="Gill Sans MT"/>
              <a:sym typeface="Twentieth Century"/>
            </a:endParaRPr>
          </a:p>
        </p:txBody>
      </p:sp>
      <p:sp>
        <p:nvSpPr>
          <p:cNvPr id="8" name="Rectangle 7"/>
          <p:cNvSpPr/>
          <p:nvPr/>
        </p:nvSpPr>
        <p:spPr>
          <a:xfrm>
            <a:off x="6032640" y="5867400"/>
            <a:ext cx="2730360" cy="646331"/>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Gill Sans MT"/>
                <a:ea typeface="+mn-ea"/>
                <a:cs typeface="Gill Sans MT"/>
              </a:rPr>
              <a:t>Layers from </a:t>
            </a:r>
            <a:br>
              <a:rPr kumimoji="0" lang="en-US" sz="1800" b="1" i="0" u="none" strike="noStrike" kern="1200" cap="none" spc="0" normalizeH="0" baseline="0" noProof="0" dirty="0">
                <a:ln>
                  <a:noFill/>
                </a:ln>
                <a:solidFill>
                  <a:prstClr val="black"/>
                </a:solidFill>
                <a:effectLst/>
                <a:uLnTx/>
                <a:uFillTx/>
                <a:latin typeface="Gill Sans MT"/>
                <a:ea typeface="+mn-ea"/>
                <a:cs typeface="Gill Sans MT"/>
              </a:rPr>
            </a:br>
            <a:r>
              <a:rPr kumimoji="0" lang="en-US" sz="1800" b="1" i="0" u="none" strike="noStrike" kern="1200" cap="none" spc="0" normalizeH="0" baseline="0" noProof="0" dirty="0">
                <a:ln>
                  <a:noFill/>
                </a:ln>
                <a:solidFill>
                  <a:prstClr val="black"/>
                </a:solidFill>
                <a:effectLst/>
                <a:uLnTx/>
                <a:uFillTx/>
                <a:latin typeface="Gill Sans MT"/>
                <a:ea typeface="+mn-ea"/>
                <a:cs typeface="Gill Sans MT"/>
              </a:rPr>
              <a:t>LSTMs and Transducers</a:t>
            </a:r>
          </a:p>
        </p:txBody>
      </p:sp>
      <p:cxnSp>
        <p:nvCxnSpPr>
          <p:cNvPr id="9" name="Straight Arrow Connector 8"/>
          <p:cNvCxnSpPr/>
          <p:nvPr/>
        </p:nvCxnSpPr>
        <p:spPr>
          <a:xfrm>
            <a:off x="6553200" y="5410200"/>
            <a:ext cx="533400" cy="457200"/>
          </a:xfrm>
          <a:prstGeom prst="straightConnector1">
            <a:avLst/>
          </a:prstGeom>
          <a:ln w="28575" cmpd="sng">
            <a:solidFill>
              <a:schemeClr val="tx1"/>
            </a:solidFill>
            <a:prstDash val="sysDash"/>
            <a:headEnd type="none" w="med" len="med"/>
            <a:tailEnd type="arrow"/>
          </a:ln>
        </p:spPr>
        <p:style>
          <a:lnRef idx="1">
            <a:schemeClr val="accent1"/>
          </a:lnRef>
          <a:fillRef idx="0">
            <a:schemeClr val="accent1"/>
          </a:fillRef>
          <a:effectRef idx="0">
            <a:schemeClr val="accent1"/>
          </a:effectRef>
          <a:fontRef idx="minor">
            <a:schemeClr val="tx1"/>
          </a:fontRef>
        </p:style>
      </p:cxnSp>
      <p:pic>
        <p:nvPicPr>
          <p:cNvPr id="10" name="Picture 9" descr="safari.png"/>
          <p:cNvPicPr>
            <a:picLocks noChangeAspect="1"/>
          </p:cNvPicPr>
          <p:nvPr/>
        </p:nvPicPr>
        <p:blipFill>
          <a:blip r:embed="rId4" cstate="print"/>
          <a:stretch>
            <a:fillRect/>
          </a:stretch>
        </p:blipFill>
        <p:spPr>
          <a:xfrm>
            <a:off x="76200" y="6580445"/>
            <a:ext cx="959296" cy="277563"/>
          </a:xfrm>
          <a:prstGeom prst="rect">
            <a:avLst/>
          </a:prstGeom>
        </p:spPr>
      </p:pic>
      <p:sp>
        <p:nvSpPr>
          <p:cNvPr id="11" name="Shape 6"/>
          <p:cNvSpPr/>
          <p:nvPr/>
        </p:nvSpPr>
        <p:spPr>
          <a:xfrm>
            <a:off x="1524000" y="2819401"/>
            <a:ext cx="4101960" cy="1981199"/>
          </a:xfrm>
          <a:prstGeom prst="ellipse">
            <a:avLst/>
          </a:prstGeom>
          <a:solidFill>
            <a:schemeClr val="bg1">
              <a:lumMod val="65000"/>
              <a:alpha val="38823"/>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Gill Sans MT"/>
              <a:ea typeface="Twentieth Century"/>
              <a:cs typeface="Gill Sans MT"/>
              <a:sym typeface="Twentieth Century"/>
            </a:endParaRPr>
          </a:p>
        </p:txBody>
      </p:sp>
      <p:sp>
        <p:nvSpPr>
          <p:cNvPr id="13" name="Rectangle 12"/>
          <p:cNvSpPr/>
          <p:nvPr/>
        </p:nvSpPr>
        <p:spPr>
          <a:xfrm>
            <a:off x="4953000" y="1981200"/>
            <a:ext cx="2994102" cy="64633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Gill Sans MT"/>
                <a:ea typeface="+mn-ea"/>
                <a:cs typeface="Gill Sans MT"/>
              </a:rPr>
              <a:t>Layers from </a:t>
            </a:r>
            <a:br>
              <a:rPr kumimoji="0" lang="en-US" sz="1800" b="1" i="0" u="none" strike="noStrike" kern="1200" cap="none" spc="0" normalizeH="0" baseline="0" noProof="0" dirty="0">
                <a:ln>
                  <a:noFill/>
                </a:ln>
                <a:solidFill>
                  <a:prstClr val="black"/>
                </a:solidFill>
                <a:effectLst/>
                <a:uLnTx/>
                <a:uFillTx/>
                <a:latin typeface="Gill Sans MT"/>
                <a:ea typeface="+mn-ea"/>
                <a:cs typeface="Gill Sans MT"/>
              </a:rPr>
            </a:br>
            <a:r>
              <a:rPr kumimoji="0" lang="en-US" sz="1800" b="1" i="0" u="none" strike="noStrike" kern="1200" cap="none" spc="0" normalizeH="0" baseline="0" noProof="0" dirty="0">
                <a:ln>
                  <a:noFill/>
                </a:ln>
                <a:solidFill>
                  <a:prstClr val="black"/>
                </a:solidFill>
                <a:effectLst/>
                <a:uLnTx/>
                <a:uFillTx/>
                <a:latin typeface="Gill Sans MT"/>
                <a:ea typeface="+mn-ea"/>
                <a:cs typeface="Gill Sans MT"/>
              </a:rPr>
              <a:t>CNNs and RCNNs</a:t>
            </a:r>
          </a:p>
        </p:txBody>
      </p:sp>
      <p:cxnSp>
        <p:nvCxnSpPr>
          <p:cNvPr id="15" name="Straight Arrow Connector 14"/>
          <p:cNvCxnSpPr/>
          <p:nvPr/>
        </p:nvCxnSpPr>
        <p:spPr>
          <a:xfrm flipV="1">
            <a:off x="4800600" y="2514600"/>
            <a:ext cx="609600" cy="457200"/>
          </a:xfrm>
          <a:prstGeom prst="straightConnector1">
            <a:avLst/>
          </a:prstGeom>
          <a:ln w="28575" cmpd="sng">
            <a:solidFill>
              <a:schemeClr val="tx1"/>
            </a:solidFill>
            <a:prstDash val="sysDash"/>
            <a:headEnd type="none" w="med" len="med"/>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4876212"/>
      </p:ext>
    </p:extLst>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itle 1"/>
          <p:cNvSpPr>
            <a:spLocks noGrp="1"/>
          </p:cNvSpPr>
          <p:nvPr>
            <p:ph type="title"/>
          </p:nvPr>
        </p:nvSpPr>
        <p:spPr>
          <a:xfrm>
            <a:off x="0" y="-76200"/>
            <a:ext cx="9144000" cy="914400"/>
          </a:xfrm>
        </p:spPr>
        <p:txBody>
          <a:bodyPr/>
          <a:lstStyle/>
          <a:p>
            <a:r>
              <a:rPr lang="en-US" sz="4000" dirty="0">
                <a:cs typeface="Gill Sans MT"/>
              </a:rPr>
              <a:t>Diversity Within the Models</a:t>
            </a:r>
            <a:endParaRPr lang="en-US" sz="4000" dirty="0">
              <a:latin typeface="Gill Sans MT"/>
              <a:cs typeface="Gill Sans MT"/>
            </a:endParaRPr>
          </a:p>
        </p:txBody>
      </p:sp>
      <p:sp>
        <p:nvSpPr>
          <p:cNvPr id="20" name="Rectangle 19"/>
          <p:cNvSpPr/>
          <p:nvPr/>
        </p:nvSpPr>
        <p:spPr>
          <a:xfrm>
            <a:off x="342900" y="2132799"/>
            <a:ext cx="8458200" cy="46166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For example, our analysis of edge CNN models shows: </a:t>
            </a:r>
            <a:endParaRPr kumimoji="0" lang="en-US" sz="2400" b="1" i="0" u="none" strike="noStrike" kern="1200" cap="none" spc="0" normalizeH="0" baseline="0" noProof="0" dirty="0">
              <a:ln>
                <a:noFill/>
              </a:ln>
              <a:solidFill>
                <a:srgbClr val="C00000"/>
              </a:solidFill>
              <a:effectLst/>
              <a:uLnTx/>
              <a:uFillTx/>
              <a:latin typeface="Gill Sans MT"/>
              <a:ea typeface="+mn-ea"/>
              <a:cs typeface="Gill Sans MT"/>
            </a:endParaRPr>
          </a:p>
        </p:txBody>
      </p:sp>
      <p:sp>
        <p:nvSpPr>
          <p:cNvPr id="18" name="TextBox 17"/>
          <p:cNvSpPr txBox="1"/>
          <p:nvPr/>
        </p:nvSpPr>
        <p:spPr>
          <a:xfrm>
            <a:off x="50526" y="2487717"/>
            <a:ext cx="474011"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1</a:t>
            </a:r>
          </a:p>
        </p:txBody>
      </p:sp>
      <p:sp>
        <p:nvSpPr>
          <p:cNvPr id="27" name="TextBox 26"/>
          <p:cNvSpPr txBox="1"/>
          <p:nvPr/>
        </p:nvSpPr>
        <p:spPr>
          <a:xfrm>
            <a:off x="33715" y="3775914"/>
            <a:ext cx="474011"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2</a:t>
            </a:r>
          </a:p>
        </p:txBody>
      </p:sp>
      <p:pic>
        <p:nvPicPr>
          <p:cNvPr id="9" name="Picture 8" descr="safari.png"/>
          <p:cNvPicPr>
            <a:picLocks noChangeAspect="1"/>
          </p:cNvPicPr>
          <p:nvPr/>
        </p:nvPicPr>
        <p:blipFill>
          <a:blip r:embed="rId3" cstate="print"/>
          <a:stretch>
            <a:fillRect/>
          </a:stretch>
        </p:blipFill>
        <p:spPr>
          <a:xfrm>
            <a:off x="76200" y="6580445"/>
            <a:ext cx="959296" cy="277563"/>
          </a:xfrm>
          <a:prstGeom prst="rect">
            <a:avLst/>
          </a:prstGeom>
        </p:spPr>
      </p:pic>
      <p:sp>
        <p:nvSpPr>
          <p:cNvPr id="23" name="Rectangle 22"/>
          <p:cNvSpPr/>
          <p:nvPr/>
        </p:nvSpPr>
        <p:spPr>
          <a:xfrm>
            <a:off x="-25674" y="945360"/>
            <a:ext cx="9144000" cy="892552"/>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1F497D"/>
                </a:solidFill>
                <a:effectLst/>
                <a:uLnTx/>
                <a:uFillTx/>
                <a:latin typeface="Gill Sans MT"/>
                <a:ea typeface="+mn-ea"/>
                <a:cs typeface="Gill Sans MT"/>
              </a:rPr>
              <a:t>Insight 2</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 even </a:t>
            </a:r>
            <a:r>
              <a:rPr kumimoji="0" lang="en-US" sz="2600" b="1" i="0" u="none" strike="noStrike" kern="1200" cap="none" spc="0" normalizeH="0" baseline="0" noProof="0" dirty="0">
                <a:ln>
                  <a:noFill/>
                </a:ln>
                <a:solidFill>
                  <a:srgbClr val="0000FF"/>
                </a:solidFill>
                <a:effectLst/>
                <a:uLnTx/>
                <a:uFillTx/>
                <a:latin typeface="Gill Sans MT"/>
                <a:ea typeface="+mn-ea"/>
                <a:cs typeface="Gill Sans MT"/>
              </a:rPr>
              <a:t>within</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 each model, layers exhibit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C00000"/>
                </a:solidFill>
                <a:effectLst/>
                <a:uLnTx/>
                <a:uFillTx/>
                <a:latin typeface="Gill Sans MT"/>
                <a:ea typeface="+mn-ea"/>
                <a:cs typeface="Gill Sans MT"/>
              </a:rPr>
              <a:t>significant variation </a:t>
            </a:r>
            <a:r>
              <a:rPr kumimoji="0" lang="en-US" sz="2600" b="1" i="0" u="none" strike="noStrike" kern="1200" cap="none" spc="0" normalizeH="0" baseline="0" noProof="0" dirty="0">
                <a:ln>
                  <a:noFill/>
                </a:ln>
                <a:solidFill>
                  <a:srgbClr val="000000"/>
                </a:solidFill>
                <a:effectLst/>
                <a:uLnTx/>
                <a:uFillTx/>
                <a:latin typeface="Gill Sans MT"/>
                <a:ea typeface="+mn-ea"/>
                <a:cs typeface="Gill Sans MT"/>
              </a:rPr>
              <a:t>in terms of layer characteristics</a:t>
            </a:r>
            <a:endParaRPr kumimoji="0" lang="en-US" sz="2600" b="1" i="0" u="none" strike="noStrike" kern="1200" cap="none" spc="0" normalizeH="0" baseline="0" noProof="0" dirty="0">
              <a:ln>
                <a:noFill/>
              </a:ln>
              <a:solidFill>
                <a:srgbClr val="0000FF"/>
              </a:solidFill>
              <a:effectLst/>
              <a:uLnTx/>
              <a:uFillTx/>
              <a:latin typeface="Gill Sans MT"/>
              <a:ea typeface="+mn-ea"/>
              <a:cs typeface="Gill Sans MT"/>
            </a:endParaRPr>
          </a:p>
        </p:txBody>
      </p:sp>
      <p:graphicFrame>
        <p:nvGraphicFramePr>
          <p:cNvPr id="46" name="Chart 45">
            <a:extLst>
              <a:ext uri="{FF2B5EF4-FFF2-40B4-BE49-F238E27FC236}">
                <a16:creationId xmlns:a16="http://schemas.microsoft.com/office/drawing/2014/main" id="{89F66459-07FF-704F-BEE4-E8D56557CA28}"/>
              </a:ext>
            </a:extLst>
          </p:cNvPr>
          <p:cNvGraphicFramePr>
            <a:graphicFrameLocks/>
          </p:cNvGraphicFramePr>
          <p:nvPr/>
        </p:nvGraphicFramePr>
        <p:xfrm>
          <a:off x="-25674" y="2594661"/>
          <a:ext cx="4572000" cy="2577500"/>
        </p:xfrm>
        <a:graphic>
          <a:graphicData uri="http://schemas.openxmlformats.org/drawingml/2006/chart">
            <c:chart xmlns:c="http://schemas.openxmlformats.org/drawingml/2006/chart" xmlns:r="http://schemas.openxmlformats.org/officeDocument/2006/relationships" r:id="rId4"/>
          </a:graphicData>
        </a:graphic>
      </p:graphicFrame>
      <p:grpSp>
        <p:nvGrpSpPr>
          <p:cNvPr id="47" name="Group 46">
            <a:extLst>
              <a:ext uri="{FF2B5EF4-FFF2-40B4-BE49-F238E27FC236}">
                <a16:creationId xmlns:a16="http://schemas.microsoft.com/office/drawing/2014/main" id="{064D1AA3-0F57-CD4A-A9C8-CB56ECBD228D}"/>
              </a:ext>
            </a:extLst>
          </p:cNvPr>
          <p:cNvGrpSpPr/>
          <p:nvPr/>
        </p:nvGrpSpPr>
        <p:grpSpPr>
          <a:xfrm>
            <a:off x="1166311" y="3627425"/>
            <a:ext cx="3189515" cy="932685"/>
            <a:chOff x="1230085" y="1447800"/>
            <a:chExt cx="3189515" cy="932685"/>
          </a:xfrm>
        </p:grpSpPr>
        <p:sp>
          <p:nvSpPr>
            <p:cNvPr id="48" name="Rounded Rectangle 47">
              <a:extLst>
                <a:ext uri="{FF2B5EF4-FFF2-40B4-BE49-F238E27FC236}">
                  <a16:creationId xmlns:a16="http://schemas.microsoft.com/office/drawing/2014/main" id="{63915C18-60E5-E94C-854A-20EE478DA660}"/>
                </a:ext>
              </a:extLst>
            </p:cNvPr>
            <p:cNvSpPr/>
            <p:nvPr/>
          </p:nvSpPr>
          <p:spPr bwMode="auto">
            <a:xfrm>
              <a:off x="3429000" y="1694685"/>
              <a:ext cx="990600" cy="685800"/>
            </a:xfrm>
            <a:prstGeom prst="roundRect">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sp>
          <p:nvSpPr>
            <p:cNvPr id="50" name="Rounded Rectangle 49">
              <a:extLst>
                <a:ext uri="{FF2B5EF4-FFF2-40B4-BE49-F238E27FC236}">
                  <a16:creationId xmlns:a16="http://schemas.microsoft.com/office/drawing/2014/main" id="{5879BFA2-420D-4743-B01C-5AE31A8115FC}"/>
                </a:ext>
              </a:extLst>
            </p:cNvPr>
            <p:cNvSpPr/>
            <p:nvPr/>
          </p:nvSpPr>
          <p:spPr bwMode="auto">
            <a:xfrm>
              <a:off x="1230085" y="1447800"/>
              <a:ext cx="990600" cy="685800"/>
            </a:xfrm>
            <a:prstGeom prst="roundRect">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grpSp>
      <p:graphicFrame>
        <p:nvGraphicFramePr>
          <p:cNvPr id="53" name="Chart 52">
            <a:extLst>
              <a:ext uri="{FF2B5EF4-FFF2-40B4-BE49-F238E27FC236}">
                <a16:creationId xmlns:a16="http://schemas.microsoft.com/office/drawing/2014/main" id="{B237B0FF-BF9C-BB47-AAD5-580D7A9A9D41}"/>
              </a:ext>
            </a:extLst>
          </p:cNvPr>
          <p:cNvGraphicFramePr>
            <a:graphicFrameLocks/>
          </p:cNvGraphicFramePr>
          <p:nvPr/>
        </p:nvGraphicFramePr>
        <p:xfrm>
          <a:off x="4462272" y="2796617"/>
          <a:ext cx="4681728" cy="2391771"/>
        </p:xfrm>
        <a:graphic>
          <a:graphicData uri="http://schemas.openxmlformats.org/drawingml/2006/chart">
            <c:chart xmlns:c="http://schemas.openxmlformats.org/drawingml/2006/chart" xmlns:r="http://schemas.openxmlformats.org/officeDocument/2006/relationships" r:id="rId5"/>
          </a:graphicData>
        </a:graphic>
      </p:graphicFrame>
      <p:sp>
        <p:nvSpPr>
          <p:cNvPr id="57" name="Rectangle 56">
            <a:extLst>
              <a:ext uri="{FF2B5EF4-FFF2-40B4-BE49-F238E27FC236}">
                <a16:creationId xmlns:a16="http://schemas.microsoft.com/office/drawing/2014/main" id="{55C3E561-DA5A-E843-8E03-B446ADEF3F3C}"/>
              </a:ext>
            </a:extLst>
          </p:cNvPr>
          <p:cNvSpPr/>
          <p:nvPr/>
        </p:nvSpPr>
        <p:spPr>
          <a:xfrm>
            <a:off x="-25674" y="5869871"/>
            <a:ext cx="9169674" cy="461665"/>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Variation in </a:t>
            </a:r>
            <a:r>
              <a:rPr kumimoji="0" lang="en-US" sz="2400" b="1" i="0" u="none" strike="noStrike" kern="1200" cap="none" spc="0" normalizeH="0" baseline="0" noProof="0" dirty="0">
                <a:ln>
                  <a:noFill/>
                </a:ln>
                <a:solidFill>
                  <a:srgbClr val="0000FF"/>
                </a:solidFill>
                <a:effectLst/>
                <a:uLnTx/>
                <a:uFillTx/>
                <a:latin typeface="Gill Sans MT"/>
                <a:ea typeface="+mn-ea"/>
                <a:cs typeface="Gill Sans MT"/>
              </a:rPr>
              <a:t>FLOP/Byte: </a:t>
            </a: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up to </a:t>
            </a:r>
            <a:r>
              <a:rPr kumimoji="0" lang="en-US" sz="2400" b="1" i="0" u="none" strike="noStrike" kern="1200" cap="none" spc="0" normalizeH="0" baseline="0" noProof="0" dirty="0">
                <a:ln>
                  <a:noFill/>
                </a:ln>
                <a:solidFill>
                  <a:srgbClr val="0000FF"/>
                </a:solidFill>
                <a:effectLst/>
                <a:uLnTx/>
                <a:uFillTx/>
                <a:latin typeface="Gill Sans MT"/>
                <a:ea typeface="+mn-ea"/>
                <a:cs typeface="Gill Sans MT"/>
              </a:rPr>
              <a:t>244x</a:t>
            </a: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 across layers</a:t>
            </a:r>
          </a:p>
        </p:txBody>
      </p:sp>
      <p:sp>
        <p:nvSpPr>
          <p:cNvPr id="58" name="Rounded Rectangle 57">
            <a:extLst>
              <a:ext uri="{FF2B5EF4-FFF2-40B4-BE49-F238E27FC236}">
                <a16:creationId xmlns:a16="http://schemas.microsoft.com/office/drawing/2014/main" id="{15F8C434-3BB6-3442-93DD-EFCD378945D3}"/>
              </a:ext>
            </a:extLst>
          </p:cNvPr>
          <p:cNvSpPr/>
          <p:nvPr/>
        </p:nvSpPr>
        <p:spPr bwMode="auto">
          <a:xfrm>
            <a:off x="5919715" y="3452961"/>
            <a:ext cx="990600" cy="685800"/>
          </a:xfrm>
          <a:prstGeom prst="roundRect">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sp>
        <p:nvSpPr>
          <p:cNvPr id="59" name="Rounded Rectangle 58">
            <a:extLst>
              <a:ext uri="{FF2B5EF4-FFF2-40B4-BE49-F238E27FC236}">
                <a16:creationId xmlns:a16="http://schemas.microsoft.com/office/drawing/2014/main" id="{7F9AAB31-AD36-5D44-B004-0EEC8C56B9CB}"/>
              </a:ext>
            </a:extLst>
          </p:cNvPr>
          <p:cNvSpPr/>
          <p:nvPr/>
        </p:nvSpPr>
        <p:spPr bwMode="auto">
          <a:xfrm>
            <a:off x="7016761" y="3930212"/>
            <a:ext cx="990600" cy="685800"/>
          </a:xfrm>
          <a:prstGeom prst="roundRect">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sp>
        <p:nvSpPr>
          <p:cNvPr id="60" name="Rectangle 59">
            <a:extLst>
              <a:ext uri="{FF2B5EF4-FFF2-40B4-BE49-F238E27FC236}">
                <a16:creationId xmlns:a16="http://schemas.microsoft.com/office/drawing/2014/main" id="{27255C45-7B86-5745-B1B2-7E93DF5FBD83}"/>
              </a:ext>
            </a:extLst>
          </p:cNvPr>
          <p:cNvSpPr/>
          <p:nvPr/>
        </p:nvSpPr>
        <p:spPr>
          <a:xfrm>
            <a:off x="-25674" y="5248258"/>
            <a:ext cx="9169674" cy="461665"/>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Variation in </a:t>
            </a:r>
            <a:r>
              <a:rPr kumimoji="0" lang="en-US" sz="2400" b="1" i="0" u="none" strike="noStrike" kern="1200" cap="none" spc="0" normalizeH="0" baseline="0" noProof="0" dirty="0">
                <a:ln>
                  <a:noFill/>
                </a:ln>
                <a:solidFill>
                  <a:srgbClr val="0000FF"/>
                </a:solidFill>
                <a:effectLst/>
                <a:uLnTx/>
                <a:uFillTx/>
                <a:latin typeface="Gill Sans MT"/>
                <a:ea typeface="+mn-ea"/>
                <a:cs typeface="Gill Sans MT"/>
              </a:rPr>
              <a:t>MAC intensity: </a:t>
            </a: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up to </a:t>
            </a:r>
            <a:r>
              <a:rPr kumimoji="0" lang="en-US" sz="2400" b="1" i="0" u="none" strike="noStrike" kern="1200" cap="none" spc="0" normalizeH="0" baseline="0" noProof="0" dirty="0">
                <a:ln>
                  <a:noFill/>
                </a:ln>
                <a:solidFill>
                  <a:srgbClr val="0000FF"/>
                </a:solidFill>
                <a:effectLst/>
                <a:uLnTx/>
                <a:uFillTx/>
                <a:latin typeface="Gill Sans MT"/>
                <a:ea typeface="+mn-ea"/>
                <a:cs typeface="Gill Sans MT"/>
              </a:rPr>
              <a:t>200x</a:t>
            </a:r>
            <a:r>
              <a:rPr kumimoji="0" lang="en-US" sz="2400" b="1" i="0" u="none" strike="noStrike" kern="1200" cap="none" spc="0" normalizeH="0" baseline="0" noProof="0" dirty="0">
                <a:ln>
                  <a:noFill/>
                </a:ln>
                <a:solidFill>
                  <a:srgbClr val="000000"/>
                </a:solidFill>
                <a:effectLst/>
                <a:uLnTx/>
                <a:uFillTx/>
                <a:latin typeface="Gill Sans MT"/>
                <a:ea typeface="+mn-ea"/>
                <a:cs typeface="Gill Sans MT"/>
              </a:rPr>
              <a:t> across layers</a:t>
            </a:r>
          </a:p>
        </p:txBody>
      </p:sp>
    </p:spTree>
    <p:extLst>
      <p:ext uri="{BB962C8B-B14F-4D97-AF65-F5344CB8AC3E}">
        <p14:creationId xmlns:p14="http://schemas.microsoft.com/office/powerpoint/2010/main" val="3568984895"/>
      </p:ext>
    </p:extLst>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itle 1"/>
          <p:cNvSpPr>
            <a:spLocks noGrp="1"/>
          </p:cNvSpPr>
          <p:nvPr>
            <p:ph type="title"/>
          </p:nvPr>
        </p:nvSpPr>
        <p:spPr>
          <a:xfrm>
            <a:off x="0" y="-228600"/>
            <a:ext cx="9144000" cy="914400"/>
          </a:xfrm>
        </p:spPr>
        <p:txBody>
          <a:bodyPr/>
          <a:lstStyle/>
          <a:p>
            <a:r>
              <a:rPr lang="en-US" sz="4000" dirty="0">
                <a:latin typeface="Gill Sans MT"/>
                <a:cs typeface="Gill Sans MT"/>
              </a:rPr>
              <a:t>Mensa High-Level Overview</a:t>
            </a:r>
          </a:p>
        </p:txBody>
      </p:sp>
      <p:cxnSp>
        <p:nvCxnSpPr>
          <p:cNvPr id="137" name="Straight Arrow Connector 136"/>
          <p:cNvCxnSpPr>
            <a:cxnSpLocks/>
          </p:cNvCxnSpPr>
          <p:nvPr/>
        </p:nvCxnSpPr>
        <p:spPr>
          <a:xfrm flipV="1">
            <a:off x="4648200" y="1066800"/>
            <a:ext cx="0" cy="5167690"/>
          </a:xfrm>
          <a:prstGeom prst="straightConnector1">
            <a:avLst/>
          </a:prstGeom>
          <a:ln w="19050" cmpd="sng">
            <a:solidFill>
              <a:schemeClr val="tx1"/>
            </a:solidFill>
            <a:prstDash val="sysDash"/>
            <a:headEnd type="none" w="med" len="med"/>
            <a:tailEnd type="none"/>
          </a:ln>
        </p:spPr>
        <p:style>
          <a:lnRef idx="1">
            <a:schemeClr val="accent1"/>
          </a:lnRef>
          <a:fillRef idx="0">
            <a:schemeClr val="accent1"/>
          </a:fillRef>
          <a:effectRef idx="0">
            <a:schemeClr val="accent1"/>
          </a:effectRef>
          <a:fontRef idx="minor">
            <a:schemeClr val="tx1"/>
          </a:fontRef>
        </p:style>
      </p:cxnSp>
      <p:sp>
        <p:nvSpPr>
          <p:cNvPr id="99" name="TextBox 98"/>
          <p:cNvSpPr txBox="1"/>
          <p:nvPr/>
        </p:nvSpPr>
        <p:spPr>
          <a:xfrm>
            <a:off x="198932" y="482278"/>
            <a:ext cx="3912610"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Gill Sans MT"/>
                <a:ea typeface="+mn-ea"/>
                <a:cs typeface="Gill Sans MT"/>
              </a:rPr>
              <a:t>Edge TPU Accelerator</a:t>
            </a:r>
          </a:p>
        </p:txBody>
      </p:sp>
      <p:sp>
        <p:nvSpPr>
          <p:cNvPr id="102" name="TextBox 101"/>
          <p:cNvSpPr txBox="1"/>
          <p:nvPr/>
        </p:nvSpPr>
        <p:spPr>
          <a:xfrm>
            <a:off x="6213539" y="406078"/>
            <a:ext cx="1261884"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1F497D"/>
                </a:solidFill>
                <a:effectLst/>
                <a:uLnTx/>
                <a:uFillTx/>
                <a:latin typeface="Gill Sans MT"/>
                <a:ea typeface="+mn-ea"/>
                <a:cs typeface="Gill Sans MT"/>
              </a:rPr>
              <a:t>Mensa</a:t>
            </a:r>
          </a:p>
        </p:txBody>
      </p:sp>
      <p:grpSp>
        <p:nvGrpSpPr>
          <p:cNvPr id="39" name="Group 38">
            <a:extLst>
              <a:ext uri="{FF2B5EF4-FFF2-40B4-BE49-F238E27FC236}">
                <a16:creationId xmlns:a16="http://schemas.microsoft.com/office/drawing/2014/main" id="{5BA9A33F-5191-7179-6D06-3ADCF8338F28}"/>
              </a:ext>
            </a:extLst>
          </p:cNvPr>
          <p:cNvGrpSpPr/>
          <p:nvPr/>
        </p:nvGrpSpPr>
        <p:grpSpPr>
          <a:xfrm>
            <a:off x="140816" y="952978"/>
            <a:ext cx="4126384" cy="5314532"/>
            <a:chOff x="140816" y="952978"/>
            <a:chExt cx="4126384" cy="5314532"/>
          </a:xfrm>
        </p:grpSpPr>
        <p:sp>
          <p:nvSpPr>
            <p:cNvPr id="136" name="TextBox 135"/>
            <p:cNvSpPr txBox="1"/>
            <p:nvPr/>
          </p:nvSpPr>
          <p:spPr>
            <a:xfrm>
              <a:off x="800109" y="5867400"/>
              <a:ext cx="2933691"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Gill Sans MT"/>
                  <a:ea typeface="+mn-ea"/>
                  <a:cs typeface="Gill Sans MT"/>
                </a:rPr>
                <a:t>Monolithic Accelerator</a:t>
              </a:r>
            </a:p>
          </p:txBody>
        </p:sp>
        <p:cxnSp>
          <p:nvCxnSpPr>
            <p:cNvPr id="109" name="Straight Arrow Connector 108"/>
            <p:cNvCxnSpPr>
              <a:cxnSpLocks/>
            </p:cNvCxnSpPr>
            <p:nvPr/>
          </p:nvCxnSpPr>
          <p:spPr>
            <a:xfrm>
              <a:off x="2356192" y="2891297"/>
              <a:ext cx="0" cy="810322"/>
            </a:xfrm>
            <a:prstGeom prst="straightConnector1">
              <a:avLst/>
            </a:prstGeom>
            <a:noFill/>
            <a:ln w="57150" cap="flat" cmpd="sng" algn="ctr">
              <a:solidFill>
                <a:schemeClr val="tx1"/>
              </a:solidFill>
              <a:prstDash val="solid"/>
              <a:miter lim="800000"/>
              <a:headEnd type="none"/>
              <a:tailEnd type="arrow"/>
            </a:ln>
            <a:effectLst/>
          </p:spPr>
        </p:cxnSp>
        <p:grpSp>
          <p:nvGrpSpPr>
            <p:cNvPr id="138" name="Group 137"/>
            <p:cNvGrpSpPr/>
            <p:nvPr/>
          </p:nvGrpSpPr>
          <p:grpSpPr>
            <a:xfrm>
              <a:off x="990599" y="4571997"/>
              <a:ext cx="2667001" cy="1219202"/>
              <a:chOff x="1656735" y="4190999"/>
              <a:chExt cx="1696065" cy="914403"/>
            </a:xfrm>
          </p:grpSpPr>
          <p:sp>
            <p:nvSpPr>
              <p:cNvPr id="139" name="Rounded Rectangle 138"/>
              <p:cNvSpPr/>
              <p:nvPr/>
            </p:nvSpPr>
            <p:spPr>
              <a:xfrm>
                <a:off x="1656735" y="4191000"/>
                <a:ext cx="1696065" cy="914400"/>
              </a:xfrm>
              <a:prstGeom prst="roundRect">
                <a:avLst>
                  <a:gd name="adj" fmla="val 14768"/>
                </a:avLst>
              </a:prstGeom>
              <a:solidFill>
                <a:schemeClr val="lt1">
                  <a:alpha val="0"/>
                </a:schemeClr>
              </a:solidFill>
              <a:ln w="28575" cmpd="sng">
                <a:solidFill>
                  <a:srgbClr val="000000"/>
                </a:solidFill>
                <a:prstDash val="sysDash"/>
              </a:ln>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Gill Sans MT"/>
                  <a:ea typeface="+mn-ea"/>
                  <a:cs typeface="Gill Sans MT"/>
                </a:endParaRPr>
              </a:p>
            </p:txBody>
          </p:sp>
          <p:grpSp>
            <p:nvGrpSpPr>
              <p:cNvPr id="140" name="Group 139"/>
              <p:cNvGrpSpPr/>
              <p:nvPr/>
            </p:nvGrpSpPr>
            <p:grpSpPr>
              <a:xfrm>
                <a:off x="1728012" y="4190999"/>
                <a:ext cx="380998" cy="914400"/>
                <a:chOff x="3778929" y="5410199"/>
                <a:chExt cx="670320" cy="1219200"/>
              </a:xfrm>
            </p:grpSpPr>
            <p:sp>
              <p:nvSpPr>
                <p:cNvPr id="225" name="Rounded Rectangle 224"/>
                <p:cNvSpPr/>
                <p:nvPr/>
              </p:nvSpPr>
              <p:spPr>
                <a:xfrm>
                  <a:off x="3778929" y="5486401"/>
                  <a:ext cx="670320" cy="1036983"/>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226" name="TextBox 225"/>
                <p:cNvSpPr txBox="1"/>
                <p:nvPr/>
              </p:nvSpPr>
              <p:spPr>
                <a:xfrm rot="16200000">
                  <a:off x="3503998" y="5795964"/>
                  <a:ext cx="1219200" cy="44767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Buffer</a:t>
                  </a:r>
                </a:p>
              </p:txBody>
            </p:sp>
          </p:grpSp>
          <p:grpSp>
            <p:nvGrpSpPr>
              <p:cNvPr id="141" name="Group 140"/>
              <p:cNvGrpSpPr/>
              <p:nvPr/>
            </p:nvGrpSpPr>
            <p:grpSpPr>
              <a:xfrm>
                <a:off x="2165557" y="4191002"/>
                <a:ext cx="359620" cy="914400"/>
                <a:chOff x="3655823" y="5410202"/>
                <a:chExt cx="476852" cy="1219200"/>
              </a:xfrm>
            </p:grpSpPr>
            <p:sp>
              <p:nvSpPr>
                <p:cNvPr id="223" name="Rounded Rectangle 222"/>
                <p:cNvSpPr/>
                <p:nvPr/>
              </p:nvSpPr>
              <p:spPr>
                <a:xfrm>
                  <a:off x="3655823" y="5486401"/>
                  <a:ext cx="476852" cy="1036983"/>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224" name="TextBox 223"/>
                <p:cNvSpPr txBox="1"/>
                <p:nvPr/>
              </p:nvSpPr>
              <p:spPr>
                <a:xfrm rot="16200000">
                  <a:off x="3267073" y="5851104"/>
                  <a:ext cx="1219200" cy="3373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20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142" name="Group 141"/>
              <p:cNvGrpSpPr/>
              <p:nvPr/>
            </p:nvGrpSpPr>
            <p:grpSpPr>
              <a:xfrm>
                <a:off x="2590801" y="4267200"/>
                <a:ext cx="685800" cy="762000"/>
                <a:chOff x="1905000" y="4876800"/>
                <a:chExt cx="4370698" cy="2998047"/>
              </a:xfrm>
            </p:grpSpPr>
            <p:grpSp>
              <p:nvGrpSpPr>
                <p:cNvPr id="143" name="Group 142"/>
                <p:cNvGrpSpPr/>
                <p:nvPr/>
              </p:nvGrpSpPr>
              <p:grpSpPr>
                <a:xfrm>
                  <a:off x="1905000" y="4876800"/>
                  <a:ext cx="4370698" cy="1474047"/>
                  <a:chOff x="1905000" y="4876800"/>
                  <a:chExt cx="4370698" cy="1474047"/>
                </a:xfrm>
              </p:grpSpPr>
              <p:grpSp>
                <p:nvGrpSpPr>
                  <p:cNvPr id="185" name="Group 184"/>
                  <p:cNvGrpSpPr/>
                  <p:nvPr/>
                </p:nvGrpSpPr>
                <p:grpSpPr>
                  <a:xfrm>
                    <a:off x="1905000" y="4876800"/>
                    <a:ext cx="2160898" cy="1474047"/>
                    <a:chOff x="1823106" y="5168762"/>
                    <a:chExt cx="1687788" cy="1155838"/>
                  </a:xfrm>
                </p:grpSpPr>
                <p:sp>
                  <p:nvSpPr>
                    <p:cNvPr id="203" name="Rounded Rectangle 202"/>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4" name="Rounded Rectangle 203"/>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5" name="Rounded Rectangle 204"/>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6" name="Rounded Rectangle 205"/>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8" name="Rounded Rectangle 207"/>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1" name="Rounded Rectangle 210"/>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2" name="Rounded Rectangle 211"/>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4" name="Rounded Rectangle 213"/>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5" name="Rounded Rectangle 214"/>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6" name="Rounded Rectangle 215"/>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7" name="Rounded Rectangle 216"/>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8" name="Rounded Rectangle 217"/>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19" name="Rounded Rectangle 218"/>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20" name="Rounded Rectangle 219"/>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21" name="Rounded Rectangle 220"/>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22" name="Rounded Rectangle 221"/>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nvGrpSpPr>
                  <p:cNvPr id="186" name="Group 185"/>
                  <p:cNvGrpSpPr/>
                  <p:nvPr/>
                </p:nvGrpSpPr>
                <p:grpSpPr>
                  <a:xfrm>
                    <a:off x="4114800" y="4876800"/>
                    <a:ext cx="2160898" cy="1474047"/>
                    <a:chOff x="1823106" y="5168762"/>
                    <a:chExt cx="1687788" cy="1155838"/>
                  </a:xfrm>
                </p:grpSpPr>
                <p:sp>
                  <p:nvSpPr>
                    <p:cNvPr id="187" name="Rounded Rectangle 186"/>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8" name="Rounded Rectangle 187"/>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9" name="Rounded Rectangle 188"/>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0" name="Rounded Rectangle 189"/>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1" name="Rounded Rectangle 190"/>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2" name="Rounded Rectangle 191"/>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3" name="Rounded Rectangle 192"/>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4" name="Rounded Rectangle 193"/>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5" name="Rounded Rectangle 194"/>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6" name="Rounded Rectangle 195"/>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7" name="Rounded Rectangle 196"/>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8" name="Rounded Rectangle 197"/>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99" name="Rounded Rectangle 198"/>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0" name="Rounded Rectangle 199"/>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1" name="Rounded Rectangle 200"/>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202" name="Rounded Rectangle 201"/>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grpSp>
              <p:nvGrpSpPr>
                <p:cNvPr id="144" name="Group 143"/>
                <p:cNvGrpSpPr/>
                <p:nvPr/>
              </p:nvGrpSpPr>
              <p:grpSpPr>
                <a:xfrm>
                  <a:off x="1905000" y="6400800"/>
                  <a:ext cx="4370698" cy="1474047"/>
                  <a:chOff x="1905000" y="4876800"/>
                  <a:chExt cx="4370698" cy="1474047"/>
                </a:xfrm>
              </p:grpSpPr>
              <p:grpSp>
                <p:nvGrpSpPr>
                  <p:cNvPr id="145" name="Group 144"/>
                  <p:cNvGrpSpPr/>
                  <p:nvPr/>
                </p:nvGrpSpPr>
                <p:grpSpPr>
                  <a:xfrm>
                    <a:off x="1905000" y="4876800"/>
                    <a:ext cx="2160898" cy="1474047"/>
                    <a:chOff x="1823106" y="5168762"/>
                    <a:chExt cx="1687788" cy="1155838"/>
                  </a:xfrm>
                </p:grpSpPr>
                <p:sp>
                  <p:nvSpPr>
                    <p:cNvPr id="163" name="Rounded Rectangle 162"/>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4" name="Rounded Rectangle 163"/>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5" name="Rounded Rectangle 164"/>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6" name="Rounded Rectangle 165"/>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7" name="Rounded Rectangle 166"/>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8" name="Rounded Rectangle 167"/>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9" name="Rounded Rectangle 168"/>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0" name="Rounded Rectangle 169"/>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1" name="Rounded Rectangle 170"/>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2" name="Rounded Rectangle 171"/>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79" name="Rounded Rectangle 178"/>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0" name="Rounded Rectangle 179"/>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1" name="Rounded Rectangle 180"/>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2" name="Rounded Rectangle 181"/>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3" name="Rounded Rectangle 182"/>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84" name="Rounded Rectangle 183"/>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nvGrpSpPr>
                  <p:cNvPr id="146" name="Group 145"/>
                  <p:cNvGrpSpPr/>
                  <p:nvPr/>
                </p:nvGrpSpPr>
                <p:grpSpPr>
                  <a:xfrm>
                    <a:off x="4114800" y="4876800"/>
                    <a:ext cx="2160898" cy="1474047"/>
                    <a:chOff x="1823106" y="5168762"/>
                    <a:chExt cx="1687788" cy="1155838"/>
                  </a:xfrm>
                </p:grpSpPr>
                <p:sp>
                  <p:nvSpPr>
                    <p:cNvPr id="147" name="Rounded Rectangle 146"/>
                    <p:cNvSpPr/>
                    <p:nvPr/>
                  </p:nvSpPr>
                  <p:spPr>
                    <a:xfrm>
                      <a:off x="1828800"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48" name="Rounded Rectangle 147"/>
                    <p:cNvSpPr/>
                    <p:nvPr/>
                  </p:nvSpPr>
                  <p:spPr>
                    <a:xfrm>
                      <a:off x="2260778"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49" name="Rounded Rectangle 148"/>
                    <p:cNvSpPr/>
                    <p:nvPr/>
                  </p:nvSpPr>
                  <p:spPr>
                    <a:xfrm>
                      <a:off x="1828800"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0" name="Rounded Rectangle 149"/>
                    <p:cNvSpPr/>
                    <p:nvPr/>
                  </p:nvSpPr>
                  <p:spPr>
                    <a:xfrm>
                      <a:off x="2260778"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1" name="Rounded Rectangle 150"/>
                    <p:cNvSpPr/>
                    <p:nvPr/>
                  </p:nvSpPr>
                  <p:spPr>
                    <a:xfrm>
                      <a:off x="1828800" y="57810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2" name="Rounded Rectangle 151"/>
                    <p:cNvSpPr/>
                    <p:nvPr/>
                  </p:nvSpPr>
                  <p:spPr>
                    <a:xfrm>
                      <a:off x="2260778"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3" name="Rounded Rectangle 152"/>
                    <p:cNvSpPr/>
                    <p:nvPr/>
                  </p:nvSpPr>
                  <p:spPr>
                    <a:xfrm>
                      <a:off x="2692755" y="5174974"/>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4" name="Rounded Rectangle 153"/>
                    <p:cNvSpPr/>
                    <p:nvPr/>
                  </p:nvSpPr>
                  <p:spPr>
                    <a:xfrm>
                      <a:off x="2692755" y="5473148"/>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5" name="Rounded Rectangle 154"/>
                    <p:cNvSpPr/>
                    <p:nvPr/>
                  </p:nvSpPr>
                  <p:spPr>
                    <a:xfrm>
                      <a:off x="2692755" y="57713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6" name="Rounded Rectangle 155"/>
                    <p:cNvSpPr/>
                    <p:nvPr/>
                  </p:nvSpPr>
                  <p:spPr>
                    <a:xfrm>
                      <a:off x="3118187" y="516876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7" name="Rounded Rectangle 156"/>
                    <p:cNvSpPr/>
                    <p:nvPr/>
                  </p:nvSpPr>
                  <p:spPr>
                    <a:xfrm>
                      <a:off x="3118187" y="5466936"/>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8" name="Rounded Rectangle 157"/>
                    <p:cNvSpPr/>
                    <p:nvPr/>
                  </p:nvSpPr>
                  <p:spPr>
                    <a:xfrm>
                      <a:off x="3118187" y="57748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59" name="Rounded Rectangle 158"/>
                    <p:cNvSpPr/>
                    <p:nvPr/>
                  </p:nvSpPr>
                  <p:spPr>
                    <a:xfrm>
                      <a:off x="1823106" y="6085859"/>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0" name="Rounded Rectangle 159"/>
                    <p:cNvSpPr/>
                    <p:nvPr/>
                  </p:nvSpPr>
                  <p:spPr>
                    <a:xfrm>
                      <a:off x="2255084"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1" name="Rounded Rectangle 160"/>
                    <p:cNvSpPr/>
                    <p:nvPr/>
                  </p:nvSpPr>
                  <p:spPr>
                    <a:xfrm>
                      <a:off x="2687061" y="6076122"/>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sp>
                  <p:nvSpPr>
                    <p:cNvPr id="162" name="Rounded Rectangle 161"/>
                    <p:cNvSpPr/>
                    <p:nvPr/>
                  </p:nvSpPr>
                  <p:spPr>
                    <a:xfrm>
                      <a:off x="3112493" y="6079647"/>
                      <a:ext cx="392707" cy="238741"/>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1" i="0" u="none" strike="noStrike" kern="1200" cap="none" spc="0" normalizeH="0" baseline="0" noProof="0" dirty="0">
                          <a:ln>
                            <a:noFill/>
                          </a:ln>
                          <a:solidFill>
                            <a:srgbClr val="000000"/>
                          </a:solidFill>
                          <a:effectLst/>
                          <a:uLnTx/>
                          <a:uFillTx/>
                          <a:latin typeface="Gill Sans MT"/>
                          <a:ea typeface="+mn-ea"/>
                          <a:cs typeface="Gill Sans MT"/>
                        </a:rPr>
                        <a:t>PE</a:t>
                      </a:r>
                    </a:p>
                  </p:txBody>
                </p:sp>
              </p:grpSp>
            </p:grpSp>
          </p:grpSp>
        </p:grpSp>
        <p:grpSp>
          <p:nvGrpSpPr>
            <p:cNvPr id="12" name="Group 11"/>
            <p:cNvGrpSpPr/>
            <p:nvPr/>
          </p:nvGrpSpPr>
          <p:grpSpPr>
            <a:xfrm>
              <a:off x="140816" y="952978"/>
              <a:ext cx="1546410" cy="1295400"/>
              <a:chOff x="1143000" y="1581090"/>
              <a:chExt cx="1546410" cy="1295400"/>
            </a:xfrm>
          </p:grpSpPr>
          <p:pic>
            <p:nvPicPr>
              <p:cNvPr id="75" name="Picture 74"/>
              <p:cNvPicPr>
                <a:picLocks noChangeAspect="1"/>
              </p:cNvPicPr>
              <p:nvPr/>
            </p:nvPicPr>
            <p:blipFill>
              <a:blip r:embed="rId3"/>
              <a:stretch>
                <a:fillRect/>
              </a:stretch>
            </p:blipFill>
            <p:spPr>
              <a:xfrm>
                <a:off x="1143000" y="1981200"/>
                <a:ext cx="1546410" cy="895290"/>
              </a:xfrm>
              <a:prstGeom prst="rect">
                <a:avLst/>
              </a:prstGeom>
            </p:spPr>
          </p:pic>
          <p:sp>
            <p:nvSpPr>
              <p:cNvPr id="77" name="TextBox 76"/>
              <p:cNvSpPr txBox="1"/>
              <p:nvPr/>
            </p:nvSpPr>
            <p:spPr>
              <a:xfrm>
                <a:off x="1320172" y="1581090"/>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A</a:t>
                </a:r>
              </a:p>
            </p:txBody>
          </p:sp>
        </p:grpSp>
        <p:pic>
          <p:nvPicPr>
            <p:cNvPr id="2" name="Picture 1"/>
            <p:cNvPicPr>
              <a:picLocks noChangeAspect="1"/>
            </p:cNvPicPr>
            <p:nvPr/>
          </p:nvPicPr>
          <p:blipFill>
            <a:blip r:embed="rId4"/>
            <a:stretch>
              <a:fillRect/>
            </a:stretch>
          </p:blipFill>
          <p:spPr>
            <a:xfrm>
              <a:off x="1664816" y="1353088"/>
              <a:ext cx="1219200" cy="810978"/>
            </a:xfrm>
            <a:prstGeom prst="rect">
              <a:avLst/>
            </a:prstGeom>
          </p:spPr>
        </p:pic>
        <p:sp>
          <p:nvSpPr>
            <p:cNvPr id="230" name="TextBox 229"/>
            <p:cNvSpPr txBox="1"/>
            <p:nvPr/>
          </p:nvSpPr>
          <p:spPr>
            <a:xfrm>
              <a:off x="1713628" y="952978"/>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B</a:t>
              </a:r>
            </a:p>
          </p:txBody>
        </p:sp>
        <p:pic>
          <p:nvPicPr>
            <p:cNvPr id="231" name="Picture 230">
              <a:extLst>
                <a:ext uri="{FF2B5EF4-FFF2-40B4-BE49-F238E27FC236}">
                  <a16:creationId xmlns:a16="http://schemas.microsoft.com/office/drawing/2014/main" id="{E4F31467-1A4E-A642-A1C4-D3DB55A2A338}"/>
                </a:ext>
              </a:extLst>
            </p:cNvPr>
            <p:cNvPicPr>
              <a:picLocks noChangeAspect="1"/>
            </p:cNvPicPr>
            <p:nvPr/>
          </p:nvPicPr>
          <p:blipFill>
            <a:blip r:embed="rId5"/>
            <a:stretch>
              <a:fillRect/>
            </a:stretch>
          </p:blipFill>
          <p:spPr>
            <a:xfrm>
              <a:off x="3265016" y="1407516"/>
              <a:ext cx="914400" cy="783772"/>
            </a:xfrm>
            <a:prstGeom prst="rect">
              <a:avLst/>
            </a:prstGeom>
          </p:spPr>
        </p:pic>
        <p:sp>
          <p:nvSpPr>
            <p:cNvPr id="232" name="TextBox 231"/>
            <p:cNvSpPr txBox="1"/>
            <p:nvPr/>
          </p:nvSpPr>
          <p:spPr>
            <a:xfrm>
              <a:off x="3073644" y="952978"/>
              <a:ext cx="1193556"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C</a:t>
              </a:r>
            </a:p>
          </p:txBody>
        </p:sp>
      </p:grpSp>
      <p:pic>
        <p:nvPicPr>
          <p:cNvPr id="514" name="Picture 513" descr="safari.png"/>
          <p:cNvPicPr>
            <a:picLocks noChangeAspect="1"/>
          </p:cNvPicPr>
          <p:nvPr/>
        </p:nvPicPr>
        <p:blipFill>
          <a:blip r:embed="rId6" cstate="print"/>
          <a:stretch>
            <a:fillRect/>
          </a:stretch>
        </p:blipFill>
        <p:spPr>
          <a:xfrm>
            <a:off x="76200" y="6580445"/>
            <a:ext cx="959296" cy="277563"/>
          </a:xfrm>
          <a:prstGeom prst="rect">
            <a:avLst/>
          </a:prstGeom>
        </p:spPr>
      </p:pic>
      <p:grpSp>
        <p:nvGrpSpPr>
          <p:cNvPr id="40" name="Group 39">
            <a:extLst>
              <a:ext uri="{FF2B5EF4-FFF2-40B4-BE49-F238E27FC236}">
                <a16:creationId xmlns:a16="http://schemas.microsoft.com/office/drawing/2014/main" id="{51626218-E205-9B12-5477-D2A451AFA349}"/>
              </a:ext>
            </a:extLst>
          </p:cNvPr>
          <p:cNvGrpSpPr/>
          <p:nvPr/>
        </p:nvGrpSpPr>
        <p:grpSpPr>
          <a:xfrm>
            <a:off x="4405925" y="952978"/>
            <a:ext cx="4521059" cy="5625916"/>
            <a:chOff x="4405925" y="952978"/>
            <a:chExt cx="4521059" cy="5625916"/>
          </a:xfrm>
        </p:grpSpPr>
        <p:grpSp>
          <p:nvGrpSpPr>
            <p:cNvPr id="235" name="Group 234"/>
            <p:cNvGrpSpPr/>
            <p:nvPr/>
          </p:nvGrpSpPr>
          <p:grpSpPr>
            <a:xfrm>
              <a:off x="4800600" y="952978"/>
              <a:ext cx="1546410" cy="1295400"/>
              <a:chOff x="1143000" y="1581090"/>
              <a:chExt cx="1546410" cy="1295400"/>
            </a:xfrm>
          </p:grpSpPr>
          <p:pic>
            <p:nvPicPr>
              <p:cNvPr id="236" name="Picture 235"/>
              <p:cNvPicPr>
                <a:picLocks noChangeAspect="1"/>
              </p:cNvPicPr>
              <p:nvPr/>
            </p:nvPicPr>
            <p:blipFill>
              <a:blip r:embed="rId3"/>
              <a:stretch>
                <a:fillRect/>
              </a:stretch>
            </p:blipFill>
            <p:spPr>
              <a:xfrm>
                <a:off x="1143000" y="1981200"/>
                <a:ext cx="1546410" cy="895290"/>
              </a:xfrm>
              <a:prstGeom prst="rect">
                <a:avLst/>
              </a:prstGeom>
            </p:spPr>
          </p:pic>
          <p:sp>
            <p:nvSpPr>
              <p:cNvPr id="237" name="TextBox 236"/>
              <p:cNvSpPr txBox="1"/>
              <p:nvPr/>
            </p:nvSpPr>
            <p:spPr>
              <a:xfrm>
                <a:off x="1320172" y="1581090"/>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A</a:t>
                </a:r>
              </a:p>
            </p:txBody>
          </p:sp>
        </p:grpSp>
        <p:pic>
          <p:nvPicPr>
            <p:cNvPr id="238" name="Picture 237"/>
            <p:cNvPicPr>
              <a:picLocks noChangeAspect="1"/>
            </p:cNvPicPr>
            <p:nvPr/>
          </p:nvPicPr>
          <p:blipFill>
            <a:blip r:embed="rId4"/>
            <a:stretch>
              <a:fillRect/>
            </a:stretch>
          </p:blipFill>
          <p:spPr>
            <a:xfrm>
              <a:off x="6324600" y="1353088"/>
              <a:ext cx="1219200" cy="810978"/>
            </a:xfrm>
            <a:prstGeom prst="rect">
              <a:avLst/>
            </a:prstGeom>
          </p:spPr>
        </p:pic>
        <p:sp>
          <p:nvSpPr>
            <p:cNvPr id="239" name="TextBox 238"/>
            <p:cNvSpPr txBox="1"/>
            <p:nvPr/>
          </p:nvSpPr>
          <p:spPr>
            <a:xfrm>
              <a:off x="6373412" y="952978"/>
              <a:ext cx="1170388"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B</a:t>
              </a:r>
            </a:p>
          </p:txBody>
        </p:sp>
        <p:pic>
          <p:nvPicPr>
            <p:cNvPr id="240" name="Picture 239">
              <a:extLst>
                <a:ext uri="{FF2B5EF4-FFF2-40B4-BE49-F238E27FC236}">
                  <a16:creationId xmlns:a16="http://schemas.microsoft.com/office/drawing/2014/main" id="{E4F31467-1A4E-A642-A1C4-D3DB55A2A338}"/>
                </a:ext>
              </a:extLst>
            </p:cNvPr>
            <p:cNvPicPr>
              <a:picLocks noChangeAspect="1"/>
            </p:cNvPicPr>
            <p:nvPr/>
          </p:nvPicPr>
          <p:blipFill>
            <a:blip r:embed="rId5"/>
            <a:stretch>
              <a:fillRect/>
            </a:stretch>
          </p:blipFill>
          <p:spPr>
            <a:xfrm>
              <a:off x="7924800" y="1407516"/>
              <a:ext cx="914400" cy="783772"/>
            </a:xfrm>
            <a:prstGeom prst="rect">
              <a:avLst/>
            </a:prstGeom>
          </p:spPr>
        </p:pic>
        <p:sp>
          <p:nvSpPr>
            <p:cNvPr id="241" name="TextBox 240"/>
            <p:cNvSpPr txBox="1"/>
            <p:nvPr/>
          </p:nvSpPr>
          <p:spPr>
            <a:xfrm>
              <a:off x="7733428" y="952978"/>
              <a:ext cx="1193556"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Model C</a:t>
              </a:r>
            </a:p>
          </p:txBody>
        </p:sp>
        <p:sp>
          <p:nvSpPr>
            <p:cNvPr id="349" name="TextBox 348"/>
            <p:cNvSpPr txBox="1"/>
            <p:nvPr/>
          </p:nvSpPr>
          <p:spPr>
            <a:xfrm>
              <a:off x="4719807" y="6239369"/>
              <a:ext cx="1616954"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497D"/>
                  </a:solidFill>
                  <a:effectLst/>
                  <a:uLnTx/>
                  <a:uFillTx/>
                  <a:latin typeface="Gill Sans MT"/>
                  <a:ea typeface="+mn-ea"/>
                  <a:cs typeface="Gill Sans MT"/>
                </a:rPr>
                <a:t>Acc. 1</a:t>
              </a:r>
            </a:p>
          </p:txBody>
        </p:sp>
        <p:sp>
          <p:nvSpPr>
            <p:cNvPr id="429" name="TextBox 428"/>
            <p:cNvSpPr txBox="1"/>
            <p:nvPr/>
          </p:nvSpPr>
          <p:spPr>
            <a:xfrm>
              <a:off x="6364583" y="6239369"/>
              <a:ext cx="1068728"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497D"/>
                  </a:solidFill>
                  <a:effectLst/>
                  <a:uLnTx/>
                  <a:uFillTx/>
                  <a:latin typeface="Gill Sans MT"/>
                  <a:ea typeface="+mn-ea"/>
                  <a:cs typeface="Gill Sans MT"/>
                </a:rPr>
                <a:t>Acc. 2</a:t>
              </a:r>
            </a:p>
          </p:txBody>
        </p:sp>
        <p:grpSp>
          <p:nvGrpSpPr>
            <p:cNvPr id="6" name="Group 5">
              <a:extLst>
                <a:ext uri="{FF2B5EF4-FFF2-40B4-BE49-F238E27FC236}">
                  <a16:creationId xmlns:a16="http://schemas.microsoft.com/office/drawing/2014/main" id="{AA2CC68A-36D8-F70C-29ED-D248DAE19CC3}"/>
                </a:ext>
              </a:extLst>
            </p:cNvPr>
            <p:cNvGrpSpPr/>
            <p:nvPr/>
          </p:nvGrpSpPr>
          <p:grpSpPr>
            <a:xfrm>
              <a:off x="4976334" y="2313716"/>
              <a:ext cx="3938143" cy="1810801"/>
              <a:chOff x="4917430" y="3078464"/>
              <a:chExt cx="3938143" cy="1810801"/>
            </a:xfrm>
          </p:grpSpPr>
          <p:grpSp>
            <p:nvGrpSpPr>
              <p:cNvPr id="14" name="Group 13"/>
              <p:cNvGrpSpPr/>
              <p:nvPr/>
            </p:nvGrpSpPr>
            <p:grpSpPr>
              <a:xfrm>
                <a:off x="6696511" y="4158818"/>
                <a:ext cx="451102" cy="703013"/>
                <a:chOff x="5486400" y="4419599"/>
                <a:chExt cx="533400" cy="703013"/>
              </a:xfrm>
            </p:grpSpPr>
            <p:sp>
              <p:nvSpPr>
                <p:cNvPr id="16" name="Rounded Rectangle 15"/>
                <p:cNvSpPr/>
                <p:nvPr/>
              </p:nvSpPr>
              <p:spPr bwMode="auto">
                <a:xfrm>
                  <a:off x="5486400" y="4419599"/>
                  <a:ext cx="533400" cy="703013"/>
                </a:xfrm>
                <a:prstGeom prst="roundRect">
                  <a:avLst/>
                </a:prstGeom>
                <a:solidFill>
                  <a:schemeClr val="lt1">
                    <a:alpha val="0"/>
                  </a:schemeClr>
                </a:solidFill>
                <a:ln w="28575" cmpd="sng">
                  <a:solidFill>
                    <a:srgbClr val="000000"/>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Gill Sans MT"/>
                    <a:ea typeface="굴림" pitchFamily="34" charset="-127"/>
                    <a:cs typeface="Gill Sans MT"/>
                  </a:endParaRPr>
                </a:p>
              </p:txBody>
            </p:sp>
            <p:grpSp>
              <p:nvGrpSpPr>
                <p:cNvPr id="25" name="Group 24"/>
                <p:cNvGrpSpPr/>
                <p:nvPr/>
              </p:nvGrpSpPr>
              <p:grpSpPr>
                <a:xfrm rot="5400000">
                  <a:off x="5358057" y="4714812"/>
                  <a:ext cx="561486" cy="152400"/>
                  <a:chOff x="2743200" y="2590800"/>
                  <a:chExt cx="1447800" cy="228600"/>
                </a:xfrm>
                <a:solidFill>
                  <a:schemeClr val="accent1"/>
                </a:solidFill>
              </p:grpSpPr>
              <p:grpSp>
                <p:nvGrpSpPr>
                  <p:cNvPr id="26" name="Group 25"/>
                  <p:cNvGrpSpPr/>
                  <p:nvPr/>
                </p:nvGrpSpPr>
                <p:grpSpPr>
                  <a:xfrm>
                    <a:off x="3124200" y="2590800"/>
                    <a:ext cx="1066800" cy="228600"/>
                    <a:chOff x="3505200" y="2590800"/>
                    <a:chExt cx="1066800" cy="228600"/>
                  </a:xfrm>
                  <a:grpFill/>
                </p:grpSpPr>
                <p:sp>
                  <p:nvSpPr>
                    <p:cNvPr id="28" name="Oval 27"/>
                    <p:cNvSpPr/>
                    <p:nvPr/>
                  </p:nvSpPr>
                  <p:spPr>
                    <a:xfrm>
                      <a:off x="3505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9" name="Oval 28"/>
                    <p:cNvSpPr/>
                    <p:nvPr/>
                  </p:nvSpPr>
                  <p:spPr>
                    <a:xfrm>
                      <a:off x="3886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30" name="Oval 29"/>
                    <p:cNvSpPr/>
                    <p:nvPr/>
                  </p:nvSpPr>
                  <p:spPr>
                    <a:xfrm>
                      <a:off x="4267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27" name="Oval 26"/>
                  <p:cNvSpPr/>
                  <p:nvPr/>
                </p:nvSpPr>
                <p:spPr>
                  <a:xfrm>
                    <a:off x="2743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nvGrpSpPr>
                <p:cNvPr id="41" name="Group 40"/>
                <p:cNvGrpSpPr/>
                <p:nvPr/>
              </p:nvGrpSpPr>
              <p:grpSpPr>
                <a:xfrm rot="5400000">
                  <a:off x="5734417" y="4733628"/>
                  <a:ext cx="265967" cy="152401"/>
                  <a:chOff x="3505203" y="3505190"/>
                  <a:chExt cx="685796" cy="228601"/>
                </a:xfrm>
                <a:solidFill>
                  <a:srgbClr val="45CB27"/>
                </a:solidFill>
              </p:grpSpPr>
              <p:sp>
                <p:nvSpPr>
                  <p:cNvPr id="43" name="Oval 42"/>
                  <p:cNvSpPr/>
                  <p:nvPr/>
                </p:nvSpPr>
                <p:spPr>
                  <a:xfrm>
                    <a:off x="3505203" y="3505191"/>
                    <a:ext cx="304798"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44" name="Oval 43"/>
                  <p:cNvSpPr/>
                  <p:nvPr/>
                </p:nvSpPr>
                <p:spPr>
                  <a:xfrm>
                    <a:off x="3886201" y="3505190"/>
                    <a:ext cx="304798"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cxnSp>
            <p:nvCxnSpPr>
              <p:cNvPr id="174" name="Straight Arrow Connector 173"/>
              <p:cNvCxnSpPr>
                <a:cxnSpLocks/>
                <a:stCxn id="242" idx="2"/>
                <a:endCxn id="209" idx="0"/>
              </p:cNvCxnSpPr>
              <p:nvPr/>
            </p:nvCxnSpPr>
            <p:spPr>
              <a:xfrm flipH="1">
                <a:off x="6875328" y="3428999"/>
                <a:ext cx="0" cy="272620"/>
              </a:xfrm>
              <a:prstGeom prst="straightConnector1">
                <a:avLst/>
              </a:prstGeom>
              <a:noFill/>
              <a:ln w="38100" cap="flat" cmpd="sng" algn="ctr">
                <a:solidFill>
                  <a:schemeClr val="tx1"/>
                </a:solidFill>
                <a:prstDash val="solid"/>
                <a:miter lim="800000"/>
                <a:headEnd type="none"/>
                <a:tailEnd type="arrow"/>
              </a:ln>
              <a:effectLst/>
            </p:spPr>
          </p:cxnSp>
          <p:sp>
            <p:nvSpPr>
              <p:cNvPr id="209" name="TextBox 208"/>
              <p:cNvSpPr txBox="1"/>
              <p:nvPr/>
            </p:nvSpPr>
            <p:spPr>
              <a:xfrm>
                <a:off x="6277857" y="3701619"/>
                <a:ext cx="1194943"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Family 2</a:t>
                </a:r>
              </a:p>
            </p:txBody>
          </p:sp>
          <p:sp>
            <p:nvSpPr>
              <p:cNvPr id="210" name="TextBox 209"/>
              <p:cNvSpPr txBox="1"/>
              <p:nvPr/>
            </p:nvSpPr>
            <p:spPr>
              <a:xfrm>
                <a:off x="7660630" y="3701619"/>
                <a:ext cx="1194943"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Family 3</a:t>
                </a:r>
              </a:p>
            </p:txBody>
          </p:sp>
          <p:sp>
            <p:nvSpPr>
              <p:cNvPr id="242" name="Rounded Rectangle 241"/>
              <p:cNvSpPr/>
              <p:nvPr/>
            </p:nvSpPr>
            <p:spPr>
              <a:xfrm>
                <a:off x="6172200" y="3078464"/>
                <a:ext cx="1447800" cy="350535"/>
              </a:xfrm>
              <a:prstGeom prst="roundRect">
                <a:avLst/>
              </a:prstGeom>
              <a:solidFill>
                <a:schemeClr val="tx2"/>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Gill Sans MT"/>
                    <a:ea typeface="+mn-ea"/>
                    <a:cs typeface="Gill Sans MT"/>
                  </a:rPr>
                  <a:t>Runtime</a:t>
                </a:r>
              </a:p>
            </p:txBody>
          </p:sp>
          <p:grpSp>
            <p:nvGrpSpPr>
              <p:cNvPr id="21" name="Group 20"/>
              <p:cNvGrpSpPr/>
              <p:nvPr/>
            </p:nvGrpSpPr>
            <p:grpSpPr>
              <a:xfrm>
                <a:off x="5318813" y="4158822"/>
                <a:ext cx="457200" cy="693869"/>
                <a:chOff x="7848600" y="4419599"/>
                <a:chExt cx="533400" cy="902029"/>
              </a:xfrm>
            </p:grpSpPr>
            <p:sp>
              <p:nvSpPr>
                <p:cNvPr id="74" name="Rounded Rectangle 73"/>
                <p:cNvSpPr/>
                <p:nvPr/>
              </p:nvSpPr>
              <p:spPr bwMode="auto">
                <a:xfrm>
                  <a:off x="7848600" y="4419599"/>
                  <a:ext cx="533400" cy="902029"/>
                </a:xfrm>
                <a:prstGeom prst="roundRect">
                  <a:avLst/>
                </a:prstGeom>
                <a:solidFill>
                  <a:schemeClr val="lt1">
                    <a:alpha val="0"/>
                  </a:schemeClr>
                </a:solidFill>
                <a:ln w="28575" cmpd="sng">
                  <a:solidFill>
                    <a:srgbClr val="000000"/>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Gill Sans MT"/>
                    <a:ea typeface="굴림" pitchFamily="34" charset="-127"/>
                    <a:cs typeface="Gill Sans MT"/>
                  </a:endParaRPr>
                </a:p>
              </p:txBody>
            </p:sp>
            <p:grpSp>
              <p:nvGrpSpPr>
                <p:cNvPr id="17" name="Group 16"/>
                <p:cNvGrpSpPr/>
                <p:nvPr/>
              </p:nvGrpSpPr>
              <p:grpSpPr>
                <a:xfrm rot="5400000">
                  <a:off x="7646884" y="4817326"/>
                  <a:ext cx="718390" cy="162558"/>
                  <a:chOff x="2743200" y="2590800"/>
                  <a:chExt cx="1828800" cy="228600"/>
                </a:xfrm>
              </p:grpSpPr>
              <p:grpSp>
                <p:nvGrpSpPr>
                  <p:cNvPr id="18" name="Group 17"/>
                  <p:cNvGrpSpPr/>
                  <p:nvPr/>
                </p:nvGrpSpPr>
                <p:grpSpPr>
                  <a:xfrm>
                    <a:off x="3124200" y="2590800"/>
                    <a:ext cx="1447800" cy="228600"/>
                    <a:chOff x="3505200" y="2590800"/>
                    <a:chExt cx="1447800" cy="228600"/>
                  </a:xfrm>
                </p:grpSpPr>
                <p:sp>
                  <p:nvSpPr>
                    <p:cNvPr id="20" name="Oval 19"/>
                    <p:cNvSpPr/>
                    <p:nvPr/>
                  </p:nvSpPr>
                  <p:spPr>
                    <a:xfrm>
                      <a:off x="3505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2" name="Oval 21"/>
                    <p:cNvSpPr/>
                    <p:nvPr/>
                  </p:nvSpPr>
                  <p:spPr>
                    <a:xfrm>
                      <a:off x="3886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3" name="Oval 22"/>
                    <p:cNvSpPr/>
                    <p:nvPr/>
                  </p:nvSpPr>
                  <p:spPr>
                    <a:xfrm>
                      <a:off x="4267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4" name="Oval 23"/>
                    <p:cNvSpPr/>
                    <p:nvPr/>
                  </p:nvSpPr>
                  <p:spPr>
                    <a:xfrm>
                      <a:off x="4648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19" name="Oval 18"/>
                  <p:cNvSpPr/>
                  <p:nvPr/>
                </p:nvSpPr>
                <p:spPr>
                  <a:xfrm>
                    <a:off x="2743200" y="2590800"/>
                    <a:ext cx="304800" cy="228600"/>
                  </a:xfrm>
                  <a:prstGeom prst="ellipse">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nvGrpSpPr>
                <p:cNvPr id="244" name="Group 243"/>
                <p:cNvGrpSpPr/>
                <p:nvPr/>
              </p:nvGrpSpPr>
              <p:grpSpPr>
                <a:xfrm rot="5400000">
                  <a:off x="7865326" y="4817324"/>
                  <a:ext cx="718388" cy="162562"/>
                  <a:chOff x="2743194" y="1533504"/>
                  <a:chExt cx="1828805" cy="228605"/>
                </a:xfrm>
                <a:solidFill>
                  <a:srgbClr val="1F497D"/>
                </a:solidFill>
              </p:grpSpPr>
              <p:grpSp>
                <p:nvGrpSpPr>
                  <p:cNvPr id="245" name="Group 244"/>
                  <p:cNvGrpSpPr/>
                  <p:nvPr/>
                </p:nvGrpSpPr>
                <p:grpSpPr>
                  <a:xfrm>
                    <a:off x="3124198" y="1533505"/>
                    <a:ext cx="1447801" cy="228604"/>
                    <a:chOff x="3505198" y="1533505"/>
                    <a:chExt cx="1447801" cy="228604"/>
                  </a:xfrm>
                  <a:grpFill/>
                </p:grpSpPr>
                <p:sp>
                  <p:nvSpPr>
                    <p:cNvPr id="247" name="Oval 246"/>
                    <p:cNvSpPr/>
                    <p:nvPr/>
                  </p:nvSpPr>
                  <p:spPr>
                    <a:xfrm>
                      <a:off x="3505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48" name="Oval 247"/>
                    <p:cNvSpPr/>
                    <p:nvPr/>
                  </p:nvSpPr>
                  <p:spPr>
                    <a:xfrm>
                      <a:off x="3886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49" name="Oval 248"/>
                    <p:cNvSpPr/>
                    <p:nvPr/>
                  </p:nvSpPr>
                  <p:spPr>
                    <a:xfrm>
                      <a:off x="4267201" y="1533505"/>
                      <a:ext cx="304802" cy="22860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50" name="Oval 249"/>
                    <p:cNvSpPr/>
                    <p:nvPr/>
                  </p:nvSpPr>
                  <p:spPr>
                    <a:xfrm>
                      <a:off x="4648197" y="1533506"/>
                      <a:ext cx="304802"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246" name="Oval 245"/>
                  <p:cNvSpPr/>
                  <p:nvPr/>
                </p:nvSpPr>
                <p:spPr>
                  <a:xfrm>
                    <a:off x="2743194" y="1533504"/>
                    <a:ext cx="304802" cy="228601"/>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grpSp>
            <p:nvGrpSpPr>
              <p:cNvPr id="31" name="Group 30"/>
              <p:cNvGrpSpPr/>
              <p:nvPr/>
            </p:nvGrpSpPr>
            <p:grpSpPr>
              <a:xfrm>
                <a:off x="8083351" y="4158822"/>
                <a:ext cx="435862" cy="730443"/>
                <a:chOff x="8077199" y="4495798"/>
                <a:chExt cx="533400" cy="869574"/>
              </a:xfrm>
            </p:grpSpPr>
            <p:sp>
              <p:nvSpPr>
                <p:cNvPr id="252" name="Rounded Rectangle 251"/>
                <p:cNvSpPr/>
                <p:nvPr/>
              </p:nvSpPr>
              <p:spPr bwMode="auto">
                <a:xfrm>
                  <a:off x="8077199" y="4495798"/>
                  <a:ext cx="533400" cy="869574"/>
                </a:xfrm>
                <a:prstGeom prst="roundRect">
                  <a:avLst/>
                </a:prstGeom>
                <a:solidFill>
                  <a:schemeClr val="lt1">
                    <a:alpha val="0"/>
                  </a:schemeClr>
                </a:solidFill>
                <a:ln w="28575" cmpd="sng">
                  <a:solidFill>
                    <a:srgbClr val="000000"/>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Gill Sans MT"/>
                    <a:ea typeface="굴림" pitchFamily="34" charset="-127"/>
                    <a:cs typeface="Gill Sans MT"/>
                  </a:endParaRPr>
                </a:p>
              </p:txBody>
            </p:sp>
            <p:grpSp>
              <p:nvGrpSpPr>
                <p:cNvPr id="261" name="Group 260"/>
                <p:cNvGrpSpPr/>
                <p:nvPr/>
              </p:nvGrpSpPr>
              <p:grpSpPr>
                <a:xfrm rot="5400000">
                  <a:off x="7950317" y="4892158"/>
                  <a:ext cx="568725" cy="162558"/>
                  <a:chOff x="3505200" y="2590800"/>
                  <a:chExt cx="1447800" cy="228600"/>
                </a:xfrm>
                <a:solidFill>
                  <a:schemeClr val="tx2">
                    <a:lumMod val="20000"/>
                    <a:lumOff val="80000"/>
                  </a:schemeClr>
                </a:solidFill>
              </p:grpSpPr>
              <p:sp>
                <p:nvSpPr>
                  <p:cNvPr id="263" name="Oval 262"/>
                  <p:cNvSpPr/>
                  <p:nvPr/>
                </p:nvSpPr>
                <p:spPr>
                  <a:xfrm>
                    <a:off x="3505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4" name="Oval 263"/>
                  <p:cNvSpPr/>
                  <p:nvPr/>
                </p:nvSpPr>
                <p:spPr>
                  <a:xfrm>
                    <a:off x="3886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5" name="Oval 264"/>
                  <p:cNvSpPr/>
                  <p:nvPr/>
                </p:nvSpPr>
                <p:spPr>
                  <a:xfrm>
                    <a:off x="4267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6" name="Oval 265"/>
                  <p:cNvSpPr/>
                  <p:nvPr/>
                </p:nvSpPr>
                <p:spPr>
                  <a:xfrm>
                    <a:off x="4648200" y="2590800"/>
                    <a:ext cx="304800" cy="228600"/>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nvGrpSpPr>
                <p:cNvPr id="254" name="Group 253"/>
                <p:cNvGrpSpPr/>
                <p:nvPr/>
              </p:nvGrpSpPr>
              <p:grpSpPr>
                <a:xfrm rot="5400000">
                  <a:off x="8093926" y="4893525"/>
                  <a:ext cx="718388" cy="162562"/>
                  <a:chOff x="2743194" y="1533504"/>
                  <a:chExt cx="1828805" cy="228605"/>
                </a:xfrm>
                <a:solidFill>
                  <a:srgbClr val="FF6600"/>
                </a:solidFill>
              </p:grpSpPr>
              <p:grpSp>
                <p:nvGrpSpPr>
                  <p:cNvPr id="255" name="Group 254"/>
                  <p:cNvGrpSpPr/>
                  <p:nvPr/>
                </p:nvGrpSpPr>
                <p:grpSpPr>
                  <a:xfrm>
                    <a:off x="3124198" y="1533505"/>
                    <a:ext cx="1447801" cy="228604"/>
                    <a:chOff x="3505198" y="1533505"/>
                    <a:chExt cx="1447801" cy="228604"/>
                  </a:xfrm>
                  <a:grpFill/>
                </p:grpSpPr>
                <p:sp>
                  <p:nvSpPr>
                    <p:cNvPr id="257" name="Oval 256"/>
                    <p:cNvSpPr/>
                    <p:nvPr/>
                  </p:nvSpPr>
                  <p:spPr>
                    <a:xfrm>
                      <a:off x="3505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58" name="Oval 257"/>
                    <p:cNvSpPr/>
                    <p:nvPr/>
                  </p:nvSpPr>
                  <p:spPr>
                    <a:xfrm>
                      <a:off x="3886198" y="1533510"/>
                      <a:ext cx="304800"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59" name="Oval 258"/>
                    <p:cNvSpPr/>
                    <p:nvPr/>
                  </p:nvSpPr>
                  <p:spPr>
                    <a:xfrm>
                      <a:off x="4267201" y="1533505"/>
                      <a:ext cx="304802" cy="22860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sp>
                  <p:nvSpPr>
                    <p:cNvPr id="260" name="Oval 259"/>
                    <p:cNvSpPr/>
                    <p:nvPr/>
                  </p:nvSpPr>
                  <p:spPr>
                    <a:xfrm>
                      <a:off x="4648197" y="1533506"/>
                      <a:ext cx="304802" cy="228599"/>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sp>
                <p:nvSpPr>
                  <p:cNvPr id="256" name="Oval 255"/>
                  <p:cNvSpPr/>
                  <p:nvPr/>
                </p:nvSpPr>
                <p:spPr>
                  <a:xfrm>
                    <a:off x="2743194" y="1533504"/>
                    <a:ext cx="304802" cy="228601"/>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Gill Sans MT"/>
                    </a:endParaRPr>
                  </a:p>
                </p:txBody>
              </p:sp>
            </p:grpSp>
          </p:grpSp>
          <p:sp>
            <p:nvSpPr>
              <p:cNvPr id="348" name="TextBox 347"/>
              <p:cNvSpPr txBox="1"/>
              <p:nvPr/>
            </p:nvSpPr>
            <p:spPr>
              <a:xfrm>
                <a:off x="4917430" y="3701619"/>
                <a:ext cx="1194943"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Gill Sans MT"/>
                    <a:ea typeface="+mn-ea"/>
                    <a:cs typeface="Gill Sans MT"/>
                  </a:rPr>
                  <a:t>Family 1</a:t>
                </a:r>
              </a:p>
            </p:txBody>
          </p:sp>
          <p:cxnSp>
            <p:nvCxnSpPr>
              <p:cNvPr id="430" name="Straight Arrow Connector 429"/>
              <p:cNvCxnSpPr>
                <a:cxnSpLocks/>
                <a:stCxn id="242" idx="2"/>
                <a:endCxn id="348" idx="0"/>
              </p:cNvCxnSpPr>
              <p:nvPr/>
            </p:nvCxnSpPr>
            <p:spPr>
              <a:xfrm flipH="1">
                <a:off x="5514902" y="3428999"/>
                <a:ext cx="1381198" cy="272620"/>
              </a:xfrm>
              <a:prstGeom prst="straightConnector1">
                <a:avLst/>
              </a:prstGeom>
              <a:noFill/>
              <a:ln w="38100" cap="flat" cmpd="sng" algn="ctr">
                <a:solidFill>
                  <a:schemeClr val="tx1"/>
                </a:solidFill>
                <a:prstDash val="solid"/>
                <a:miter lim="800000"/>
                <a:headEnd type="none"/>
                <a:tailEnd type="arrow"/>
              </a:ln>
              <a:effectLst/>
            </p:spPr>
          </p:cxnSp>
          <p:cxnSp>
            <p:nvCxnSpPr>
              <p:cNvPr id="431" name="Straight Arrow Connector 430"/>
              <p:cNvCxnSpPr>
                <a:cxnSpLocks/>
                <a:stCxn id="242" idx="2"/>
                <a:endCxn id="210" idx="0"/>
              </p:cNvCxnSpPr>
              <p:nvPr/>
            </p:nvCxnSpPr>
            <p:spPr>
              <a:xfrm>
                <a:off x="6896100" y="3428999"/>
                <a:ext cx="1362002" cy="272620"/>
              </a:xfrm>
              <a:prstGeom prst="straightConnector1">
                <a:avLst/>
              </a:prstGeom>
              <a:noFill/>
              <a:ln w="38100" cap="flat" cmpd="sng" algn="ctr">
                <a:solidFill>
                  <a:schemeClr val="tx1"/>
                </a:solidFill>
                <a:prstDash val="solid"/>
                <a:miter lim="800000"/>
                <a:headEnd type="none"/>
                <a:tailEnd type="arrow"/>
              </a:ln>
              <a:effectLst/>
            </p:spPr>
          </p:cxnSp>
        </p:grpSp>
        <p:grpSp>
          <p:nvGrpSpPr>
            <p:cNvPr id="33" name="Group 32">
              <a:extLst>
                <a:ext uri="{FF2B5EF4-FFF2-40B4-BE49-F238E27FC236}">
                  <a16:creationId xmlns:a16="http://schemas.microsoft.com/office/drawing/2014/main" id="{F6CBD01A-65BB-CEB2-C729-6E4191880C01}"/>
                </a:ext>
              </a:extLst>
            </p:cNvPr>
            <p:cNvGrpSpPr/>
            <p:nvPr/>
          </p:nvGrpSpPr>
          <p:grpSpPr>
            <a:xfrm>
              <a:off x="5547413" y="4130725"/>
              <a:ext cx="2743200" cy="377550"/>
              <a:chOff x="5547413" y="4975683"/>
              <a:chExt cx="2743200" cy="377550"/>
            </a:xfrm>
          </p:grpSpPr>
          <p:cxnSp>
            <p:nvCxnSpPr>
              <p:cNvPr id="173" name="Straight Arrow Connector 172"/>
              <p:cNvCxnSpPr/>
              <p:nvPr/>
            </p:nvCxnSpPr>
            <p:spPr>
              <a:xfrm>
                <a:off x="5547413" y="4975683"/>
                <a:ext cx="0" cy="326136"/>
              </a:xfrm>
              <a:prstGeom prst="straightConnector1">
                <a:avLst/>
              </a:prstGeom>
              <a:noFill/>
              <a:ln w="38100" cap="flat" cmpd="sng" algn="ctr">
                <a:solidFill>
                  <a:schemeClr val="tx1"/>
                </a:solidFill>
                <a:prstDash val="solid"/>
                <a:miter lim="800000"/>
                <a:headEnd type="none"/>
                <a:tailEnd type="arrow"/>
              </a:ln>
              <a:effectLst/>
            </p:spPr>
          </p:cxnSp>
          <p:cxnSp>
            <p:nvCxnSpPr>
              <p:cNvPr id="432" name="Straight Arrow Connector 431"/>
              <p:cNvCxnSpPr/>
              <p:nvPr/>
            </p:nvCxnSpPr>
            <p:spPr>
              <a:xfrm>
                <a:off x="6927406" y="5027097"/>
                <a:ext cx="0" cy="326136"/>
              </a:xfrm>
              <a:prstGeom prst="straightConnector1">
                <a:avLst/>
              </a:prstGeom>
              <a:noFill/>
              <a:ln w="38100" cap="flat" cmpd="sng" algn="ctr">
                <a:solidFill>
                  <a:schemeClr val="tx1"/>
                </a:solidFill>
                <a:prstDash val="solid"/>
                <a:miter lim="800000"/>
                <a:headEnd type="none"/>
                <a:tailEnd type="arrow"/>
              </a:ln>
              <a:effectLst/>
            </p:spPr>
          </p:cxnSp>
          <p:cxnSp>
            <p:nvCxnSpPr>
              <p:cNvPr id="433" name="Straight Arrow Connector 432"/>
              <p:cNvCxnSpPr/>
              <p:nvPr/>
            </p:nvCxnSpPr>
            <p:spPr>
              <a:xfrm>
                <a:off x="8290613" y="5020169"/>
                <a:ext cx="0" cy="326136"/>
              </a:xfrm>
              <a:prstGeom prst="straightConnector1">
                <a:avLst/>
              </a:prstGeom>
              <a:noFill/>
              <a:ln w="38100" cap="flat" cmpd="sng" algn="ctr">
                <a:solidFill>
                  <a:schemeClr val="tx1"/>
                </a:solidFill>
                <a:prstDash val="solid"/>
                <a:miter lim="800000"/>
                <a:headEnd type="none"/>
                <a:tailEnd type="arrow"/>
              </a:ln>
              <a:effectLst/>
            </p:spPr>
          </p:cxnSp>
        </p:grpSp>
        <p:sp>
          <p:nvSpPr>
            <p:cNvPr id="513" name="TextBox 512"/>
            <p:cNvSpPr txBox="1"/>
            <p:nvPr/>
          </p:nvSpPr>
          <p:spPr>
            <a:xfrm>
              <a:off x="7512874" y="6240340"/>
              <a:ext cx="1326326"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497D"/>
                  </a:solidFill>
                  <a:effectLst/>
                  <a:uLnTx/>
                  <a:uFillTx/>
                  <a:latin typeface="Gill Sans MT"/>
                  <a:ea typeface="+mn-ea"/>
                  <a:cs typeface="Gill Sans MT"/>
                </a:rPr>
                <a:t>Acc. 3</a:t>
              </a:r>
            </a:p>
          </p:txBody>
        </p:sp>
        <p:grpSp>
          <p:nvGrpSpPr>
            <p:cNvPr id="551" name="Group 550">
              <a:extLst>
                <a:ext uri="{FF2B5EF4-FFF2-40B4-BE49-F238E27FC236}">
                  <a16:creationId xmlns:a16="http://schemas.microsoft.com/office/drawing/2014/main" id="{35AC18C6-2C36-1538-3296-DB1FADA874C0}"/>
                </a:ext>
              </a:extLst>
            </p:cNvPr>
            <p:cNvGrpSpPr/>
            <p:nvPr/>
          </p:nvGrpSpPr>
          <p:grpSpPr>
            <a:xfrm>
              <a:off x="4724588" y="4508275"/>
              <a:ext cx="4130985" cy="1738619"/>
              <a:chOff x="48430" y="497676"/>
              <a:chExt cx="6498366" cy="2734985"/>
            </a:xfrm>
          </p:grpSpPr>
          <p:sp>
            <p:nvSpPr>
              <p:cNvPr id="552" name="Rounded Rectangle 551">
                <a:extLst>
                  <a:ext uri="{FF2B5EF4-FFF2-40B4-BE49-F238E27FC236}">
                    <a16:creationId xmlns:a16="http://schemas.microsoft.com/office/drawing/2014/main" id="{24CB77F7-2D7C-ED23-A443-D8400334AEBC}"/>
                  </a:ext>
                </a:extLst>
              </p:cNvPr>
              <p:cNvSpPr/>
              <p:nvPr/>
            </p:nvSpPr>
            <p:spPr>
              <a:xfrm>
                <a:off x="857761" y="497676"/>
                <a:ext cx="879231" cy="879231"/>
              </a:xfrm>
              <a:prstGeom prst="roundRect">
                <a:avLst/>
              </a:prstGeom>
              <a:solidFill>
                <a:schemeClr val="tx1">
                  <a:lumMod val="50000"/>
                  <a:lumOff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white"/>
                    </a:solidFill>
                    <a:effectLst/>
                    <a:uLnTx/>
                    <a:uFillTx/>
                    <a:latin typeface="Gill Sans MT" panose="020B0502020104020203" pitchFamily="34" charset="77"/>
                    <a:ea typeface="+mn-ea"/>
                    <a:cs typeface="Arial" panose="020B0604020202020204" pitchFamily="34" charset="0"/>
                  </a:rPr>
                  <a:t>CPU</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cxnSp>
            <p:nvCxnSpPr>
              <p:cNvPr id="553" name="Straight Connector 552">
                <a:extLst>
                  <a:ext uri="{FF2B5EF4-FFF2-40B4-BE49-F238E27FC236}">
                    <a16:creationId xmlns:a16="http://schemas.microsoft.com/office/drawing/2014/main" id="{B411D5B3-70C8-07B7-C3D7-A282BD94E00C}"/>
                  </a:ext>
                </a:extLst>
              </p:cNvPr>
              <p:cNvCxnSpPr>
                <a:cxnSpLocks/>
                <a:stCxn id="552" idx="3"/>
              </p:cNvCxnSpPr>
              <p:nvPr/>
            </p:nvCxnSpPr>
            <p:spPr>
              <a:xfrm>
                <a:off x="1736992" y="937292"/>
                <a:ext cx="2125157"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554" name="Rounded Rectangle 553">
                <a:extLst>
                  <a:ext uri="{FF2B5EF4-FFF2-40B4-BE49-F238E27FC236}">
                    <a16:creationId xmlns:a16="http://schemas.microsoft.com/office/drawing/2014/main" id="{4AD964EC-6BD5-47DE-EDEA-E2402E21910B}"/>
                  </a:ext>
                </a:extLst>
              </p:cNvPr>
              <p:cNvSpPr/>
              <p:nvPr/>
            </p:nvSpPr>
            <p:spPr>
              <a:xfrm>
                <a:off x="1031630" y="1004438"/>
                <a:ext cx="534237" cy="306869"/>
              </a:xfrm>
              <a:prstGeom prst="roundRect">
                <a:avLst/>
              </a:prstGeom>
              <a:solidFill>
                <a:schemeClr val="bg2"/>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cxnSp>
            <p:nvCxnSpPr>
              <p:cNvPr id="555" name="Straight Connector 554">
                <a:extLst>
                  <a:ext uri="{FF2B5EF4-FFF2-40B4-BE49-F238E27FC236}">
                    <a16:creationId xmlns:a16="http://schemas.microsoft.com/office/drawing/2014/main" id="{408531D8-1ABD-5489-88EF-0876F18D4DBC}"/>
                  </a:ext>
                </a:extLst>
              </p:cNvPr>
              <p:cNvCxnSpPr>
                <a:cxnSpLocks/>
                <a:stCxn id="554" idx="1"/>
              </p:cNvCxnSpPr>
              <p:nvPr/>
            </p:nvCxnSpPr>
            <p:spPr>
              <a:xfrm flipH="1">
                <a:off x="105507" y="1157873"/>
                <a:ext cx="926123" cy="460483"/>
              </a:xfrm>
              <a:prstGeom prst="line">
                <a:avLst/>
              </a:prstGeom>
              <a:ln w="19050">
                <a:solidFill>
                  <a:schemeClr val="accent6"/>
                </a:solidFill>
                <a:prstDash val="sysDash"/>
              </a:ln>
            </p:spPr>
            <p:style>
              <a:lnRef idx="1">
                <a:schemeClr val="accent1"/>
              </a:lnRef>
              <a:fillRef idx="0">
                <a:schemeClr val="accent1"/>
              </a:fillRef>
              <a:effectRef idx="0">
                <a:schemeClr val="accent1"/>
              </a:effectRef>
              <a:fontRef idx="minor">
                <a:schemeClr val="tx1"/>
              </a:fontRef>
            </p:style>
          </p:cxnSp>
          <p:cxnSp>
            <p:nvCxnSpPr>
              <p:cNvPr id="556" name="Straight Connector 555">
                <a:extLst>
                  <a:ext uri="{FF2B5EF4-FFF2-40B4-BE49-F238E27FC236}">
                    <a16:creationId xmlns:a16="http://schemas.microsoft.com/office/drawing/2014/main" id="{333EFA69-896F-95E5-7BB2-20C942DC161E}"/>
                  </a:ext>
                </a:extLst>
              </p:cNvPr>
              <p:cNvCxnSpPr>
                <a:cxnSpLocks/>
                <a:stCxn id="554" idx="3"/>
              </p:cNvCxnSpPr>
              <p:nvPr/>
            </p:nvCxnSpPr>
            <p:spPr>
              <a:xfrm>
                <a:off x="1565867" y="1157873"/>
                <a:ext cx="918609" cy="460483"/>
              </a:xfrm>
              <a:prstGeom prst="line">
                <a:avLst/>
              </a:prstGeom>
              <a:ln w="19050">
                <a:solidFill>
                  <a:schemeClr val="accent6"/>
                </a:solidFill>
                <a:prstDash val="sysDash"/>
              </a:ln>
            </p:spPr>
            <p:style>
              <a:lnRef idx="1">
                <a:schemeClr val="accent2"/>
              </a:lnRef>
              <a:fillRef idx="0">
                <a:schemeClr val="accent2"/>
              </a:fillRef>
              <a:effectRef idx="0">
                <a:schemeClr val="accent2"/>
              </a:effectRef>
              <a:fontRef idx="minor">
                <a:schemeClr val="tx1"/>
              </a:fontRef>
            </p:style>
          </p:cxnSp>
          <p:sp>
            <p:nvSpPr>
              <p:cNvPr id="719" name="Rounded Rectangle 718">
                <a:extLst>
                  <a:ext uri="{FF2B5EF4-FFF2-40B4-BE49-F238E27FC236}">
                    <a16:creationId xmlns:a16="http://schemas.microsoft.com/office/drawing/2014/main" id="{3CCCF416-0729-8AAB-D6E3-4CAE74434310}"/>
                  </a:ext>
                </a:extLst>
              </p:cNvPr>
              <p:cNvSpPr/>
              <p:nvPr/>
            </p:nvSpPr>
            <p:spPr>
              <a:xfrm>
                <a:off x="48430" y="1618356"/>
                <a:ext cx="2492830" cy="1597116"/>
              </a:xfrm>
              <a:prstGeom prst="roundRect">
                <a:avLst>
                  <a:gd name="adj" fmla="val 4503"/>
                </a:avLst>
              </a:prstGeom>
              <a:solidFill>
                <a:schemeClr val="bg1">
                  <a:lumMod val="95000"/>
                </a:schemeClr>
              </a:solidFill>
              <a:ln w="28575">
                <a:solidFill>
                  <a:srgbClr val="777777"/>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grpSp>
            <p:nvGrpSpPr>
              <p:cNvPr id="558" name="Group 557">
                <a:extLst>
                  <a:ext uri="{FF2B5EF4-FFF2-40B4-BE49-F238E27FC236}">
                    <a16:creationId xmlns:a16="http://schemas.microsoft.com/office/drawing/2014/main" id="{B35B6210-4BD7-7F83-2346-F711B6419432}"/>
                  </a:ext>
                </a:extLst>
              </p:cNvPr>
              <p:cNvGrpSpPr/>
              <p:nvPr/>
            </p:nvGrpSpPr>
            <p:grpSpPr>
              <a:xfrm>
                <a:off x="3892360" y="638423"/>
                <a:ext cx="1791533" cy="776963"/>
                <a:chOff x="5169893" y="621011"/>
                <a:chExt cx="1791533" cy="776963"/>
              </a:xfrm>
              <a:solidFill>
                <a:srgbClr val="1F497D"/>
              </a:solidFill>
            </p:grpSpPr>
            <p:sp>
              <p:nvSpPr>
                <p:cNvPr id="716" name="Rounded Rectangle 715">
                  <a:extLst>
                    <a:ext uri="{FF2B5EF4-FFF2-40B4-BE49-F238E27FC236}">
                      <a16:creationId xmlns:a16="http://schemas.microsoft.com/office/drawing/2014/main" id="{ECC36F40-AE63-3AE0-91FD-39CF96EE7521}"/>
                    </a:ext>
                  </a:extLst>
                </p:cNvPr>
                <p:cNvSpPr/>
                <p:nvPr/>
              </p:nvSpPr>
              <p:spPr>
                <a:xfrm>
                  <a:off x="5239809" y="699613"/>
                  <a:ext cx="1721617" cy="698361"/>
                </a:xfrm>
                <a:prstGeom prst="round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717" name="Rounded Rectangle 716">
                  <a:extLst>
                    <a:ext uri="{FF2B5EF4-FFF2-40B4-BE49-F238E27FC236}">
                      <a16:creationId xmlns:a16="http://schemas.microsoft.com/office/drawing/2014/main" id="{93DAED4E-DF4F-CFF0-E904-F8DF7D396E2F}"/>
                    </a:ext>
                  </a:extLst>
                </p:cNvPr>
                <p:cNvSpPr/>
                <p:nvPr/>
              </p:nvSpPr>
              <p:spPr>
                <a:xfrm>
                  <a:off x="5204851" y="657979"/>
                  <a:ext cx="1721617" cy="698361"/>
                </a:xfrm>
                <a:prstGeom prst="round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718" name="Rounded Rectangle 717">
                  <a:extLst>
                    <a:ext uri="{FF2B5EF4-FFF2-40B4-BE49-F238E27FC236}">
                      <a16:creationId xmlns:a16="http://schemas.microsoft.com/office/drawing/2014/main" id="{30934E1D-3211-C7E1-8C0F-5F370DA4A81E}"/>
                    </a:ext>
                  </a:extLst>
                </p:cNvPr>
                <p:cNvSpPr/>
                <p:nvPr/>
              </p:nvSpPr>
              <p:spPr>
                <a:xfrm>
                  <a:off x="5169893" y="621011"/>
                  <a:ext cx="1721617" cy="698361"/>
                </a:xfrm>
                <a:prstGeom prst="round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grpSp>
          <p:sp>
            <p:nvSpPr>
              <p:cNvPr id="559" name="Rounded Rectangle 558">
                <a:extLst>
                  <a:ext uri="{FF2B5EF4-FFF2-40B4-BE49-F238E27FC236}">
                    <a16:creationId xmlns:a16="http://schemas.microsoft.com/office/drawing/2014/main" id="{1A9A4A71-5A96-FB8D-37FE-BCF0E121FFE2}"/>
                  </a:ext>
                </a:extLst>
              </p:cNvPr>
              <p:cNvSpPr/>
              <p:nvPr/>
            </p:nvSpPr>
            <p:spPr>
              <a:xfrm>
                <a:off x="3857402" y="600214"/>
                <a:ext cx="1721617" cy="698361"/>
              </a:xfrm>
              <a:prstGeom prst="roundRect">
                <a:avLst/>
              </a:prstGeom>
              <a:solidFill>
                <a:srgbClr val="1F497D"/>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prstClr val="white"/>
                    </a:solidFill>
                    <a:effectLst/>
                    <a:uLnTx/>
                    <a:uFillTx/>
                    <a:latin typeface="Gill Sans MT" panose="020B0502020104020203" pitchFamily="34" charset="77"/>
                    <a:ea typeface="+mn-ea"/>
                    <a:cs typeface="Arial" panose="020B0604020202020204" pitchFamily="34" charset="0"/>
                  </a:rPr>
                  <a:t>3D-Stacked DRAM</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560" name="Rounded Rectangle 559">
                <a:extLst>
                  <a:ext uri="{FF2B5EF4-FFF2-40B4-BE49-F238E27FC236}">
                    <a16:creationId xmlns:a16="http://schemas.microsoft.com/office/drawing/2014/main" id="{88B29FDC-504F-A4CE-AC06-09B695C6980A}"/>
                  </a:ext>
                </a:extLst>
              </p:cNvPr>
              <p:cNvSpPr/>
              <p:nvPr/>
            </p:nvSpPr>
            <p:spPr>
              <a:xfrm>
                <a:off x="3978542" y="1019763"/>
                <a:ext cx="355959" cy="204465"/>
              </a:xfrm>
              <a:prstGeom prst="roundRect">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561" name="Rounded Rectangle 560">
                <a:extLst>
                  <a:ext uri="{FF2B5EF4-FFF2-40B4-BE49-F238E27FC236}">
                    <a16:creationId xmlns:a16="http://schemas.microsoft.com/office/drawing/2014/main" id="{C9C5427A-8664-71C0-A0FA-BF0E48939933}"/>
                  </a:ext>
                </a:extLst>
              </p:cNvPr>
              <p:cNvSpPr/>
              <p:nvPr/>
            </p:nvSpPr>
            <p:spPr>
              <a:xfrm>
                <a:off x="4917649" y="972037"/>
                <a:ext cx="460916" cy="264753"/>
              </a:xfrm>
              <a:prstGeom prst="roundRect">
                <a:avLst/>
              </a:prstGeom>
              <a:solidFill>
                <a:schemeClr val="bg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sp>
            <p:nvSpPr>
              <p:cNvPr id="714" name="Rounded Rectangle 713">
                <a:extLst>
                  <a:ext uri="{FF2B5EF4-FFF2-40B4-BE49-F238E27FC236}">
                    <a16:creationId xmlns:a16="http://schemas.microsoft.com/office/drawing/2014/main" id="{18469FF2-56F0-D0C7-8981-9DB3A4F72403}"/>
                  </a:ext>
                </a:extLst>
              </p:cNvPr>
              <p:cNvSpPr/>
              <p:nvPr/>
            </p:nvSpPr>
            <p:spPr>
              <a:xfrm>
                <a:off x="2640789" y="1935558"/>
                <a:ext cx="1681194" cy="1296228"/>
              </a:xfrm>
              <a:prstGeom prst="roundRect">
                <a:avLst>
                  <a:gd name="adj" fmla="val 4503"/>
                </a:avLst>
              </a:prstGeom>
              <a:solidFill>
                <a:schemeClr val="bg1">
                  <a:lumMod val="95000"/>
                </a:schemeClr>
              </a:solidFill>
              <a:ln>
                <a:solidFill>
                  <a:schemeClr val="accent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200" b="0" i="1" u="none" strike="noStrike" kern="1200" cap="none" spc="0" normalizeH="0" baseline="0" noProof="0" dirty="0">
                  <a:ln>
                    <a:noFill/>
                  </a:ln>
                  <a:solidFill>
                    <a:prstClr val="black"/>
                  </a:solidFill>
                  <a:effectLst/>
                  <a:uLnTx/>
                  <a:uFillTx/>
                  <a:latin typeface="Gill Sans MT"/>
                  <a:ea typeface="+mn-ea"/>
                  <a:cs typeface="Arial" panose="020B0604020202020204" pitchFamily="34" charset="0"/>
                </a:endParaRPr>
              </a:p>
            </p:txBody>
          </p:sp>
          <p:sp>
            <p:nvSpPr>
              <p:cNvPr id="710" name="Rounded Rectangle 709">
                <a:extLst>
                  <a:ext uri="{FF2B5EF4-FFF2-40B4-BE49-F238E27FC236}">
                    <a16:creationId xmlns:a16="http://schemas.microsoft.com/office/drawing/2014/main" id="{EBB3AEF8-FFD5-C05B-51DF-86F7D694F832}"/>
                  </a:ext>
                </a:extLst>
              </p:cNvPr>
              <p:cNvSpPr/>
              <p:nvPr/>
            </p:nvSpPr>
            <p:spPr>
              <a:xfrm>
                <a:off x="4434624" y="1838171"/>
                <a:ext cx="2112172" cy="1394490"/>
              </a:xfrm>
              <a:prstGeom prst="roundRect">
                <a:avLst>
                  <a:gd name="adj" fmla="val 4503"/>
                </a:avLst>
              </a:prstGeom>
              <a:solidFill>
                <a:schemeClr val="bg1">
                  <a:lumMod val="95000"/>
                </a:schemeClr>
              </a:solidFill>
              <a:ln>
                <a:solidFill>
                  <a:schemeClr val="accent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Arial" panose="020B0604020202020204" pitchFamily="34" charset="0"/>
                </a:endParaRPr>
              </a:p>
            </p:txBody>
          </p:sp>
          <p:cxnSp>
            <p:nvCxnSpPr>
              <p:cNvPr id="564" name="Straight Connector 563">
                <a:extLst>
                  <a:ext uri="{FF2B5EF4-FFF2-40B4-BE49-F238E27FC236}">
                    <a16:creationId xmlns:a16="http://schemas.microsoft.com/office/drawing/2014/main" id="{4B9FD8A0-BF43-B2E2-326C-B973803CEBC5}"/>
                  </a:ext>
                </a:extLst>
              </p:cNvPr>
              <p:cNvCxnSpPr>
                <a:cxnSpLocks/>
                <a:stCxn id="561" idx="3"/>
              </p:cNvCxnSpPr>
              <p:nvPr/>
            </p:nvCxnSpPr>
            <p:spPr>
              <a:xfrm>
                <a:off x="5378565" y="1104414"/>
                <a:ext cx="1155827" cy="736543"/>
              </a:xfrm>
              <a:prstGeom prst="line">
                <a:avLst/>
              </a:prstGeom>
              <a:ln w="19050">
                <a:prstDash val="sysDash"/>
              </a:ln>
            </p:spPr>
            <p:style>
              <a:lnRef idx="1">
                <a:schemeClr val="accent2"/>
              </a:lnRef>
              <a:fillRef idx="0">
                <a:schemeClr val="accent2"/>
              </a:fillRef>
              <a:effectRef idx="0">
                <a:schemeClr val="accent2"/>
              </a:effectRef>
              <a:fontRef idx="minor">
                <a:schemeClr val="tx1"/>
              </a:fontRef>
            </p:style>
          </p:cxnSp>
          <p:cxnSp>
            <p:nvCxnSpPr>
              <p:cNvPr id="565" name="Straight Connector 564">
                <a:extLst>
                  <a:ext uri="{FF2B5EF4-FFF2-40B4-BE49-F238E27FC236}">
                    <a16:creationId xmlns:a16="http://schemas.microsoft.com/office/drawing/2014/main" id="{9FC48E97-2049-94B3-710A-3A5937D68FC5}"/>
                  </a:ext>
                </a:extLst>
              </p:cNvPr>
              <p:cNvCxnSpPr>
                <a:cxnSpLocks/>
                <a:stCxn id="561" idx="1"/>
              </p:cNvCxnSpPr>
              <p:nvPr/>
            </p:nvCxnSpPr>
            <p:spPr>
              <a:xfrm flipH="1">
                <a:off x="4456733" y="1104414"/>
                <a:ext cx="460916" cy="742628"/>
              </a:xfrm>
              <a:prstGeom prst="line">
                <a:avLst/>
              </a:prstGeom>
              <a:ln w="19050">
                <a:prstDash val="sysDash"/>
              </a:ln>
            </p:spPr>
            <p:style>
              <a:lnRef idx="1">
                <a:schemeClr val="accent2"/>
              </a:lnRef>
              <a:fillRef idx="0">
                <a:schemeClr val="accent2"/>
              </a:fillRef>
              <a:effectRef idx="0">
                <a:schemeClr val="accent2"/>
              </a:effectRef>
              <a:fontRef idx="minor">
                <a:schemeClr val="tx1"/>
              </a:fontRef>
            </p:style>
          </p:cxnSp>
          <p:cxnSp>
            <p:nvCxnSpPr>
              <p:cNvPr id="566" name="Straight Connector 565">
                <a:extLst>
                  <a:ext uri="{FF2B5EF4-FFF2-40B4-BE49-F238E27FC236}">
                    <a16:creationId xmlns:a16="http://schemas.microsoft.com/office/drawing/2014/main" id="{70F5537C-7EA3-4799-503E-8FD6399E8679}"/>
                  </a:ext>
                </a:extLst>
              </p:cNvPr>
              <p:cNvCxnSpPr>
                <a:cxnSpLocks/>
                <a:stCxn id="560" idx="1"/>
              </p:cNvCxnSpPr>
              <p:nvPr/>
            </p:nvCxnSpPr>
            <p:spPr>
              <a:xfrm flipH="1">
                <a:off x="2680596" y="1121996"/>
                <a:ext cx="1297946" cy="827757"/>
              </a:xfrm>
              <a:prstGeom prst="line">
                <a:avLst/>
              </a:prstGeom>
              <a:ln w="19050">
                <a:prstDash val="sysDash"/>
              </a:ln>
            </p:spPr>
            <p:style>
              <a:lnRef idx="1">
                <a:schemeClr val="accent1"/>
              </a:lnRef>
              <a:fillRef idx="0">
                <a:schemeClr val="accent1"/>
              </a:fillRef>
              <a:effectRef idx="0">
                <a:schemeClr val="accent1"/>
              </a:effectRef>
              <a:fontRef idx="minor">
                <a:schemeClr val="tx1"/>
              </a:fontRef>
            </p:style>
          </p:cxnSp>
          <p:cxnSp>
            <p:nvCxnSpPr>
              <p:cNvPr id="567" name="Straight Connector 566">
                <a:extLst>
                  <a:ext uri="{FF2B5EF4-FFF2-40B4-BE49-F238E27FC236}">
                    <a16:creationId xmlns:a16="http://schemas.microsoft.com/office/drawing/2014/main" id="{95384C15-1971-C30A-1E01-AED7199C69E6}"/>
                  </a:ext>
                </a:extLst>
              </p:cNvPr>
              <p:cNvCxnSpPr>
                <a:cxnSpLocks/>
                <a:stCxn id="560" idx="3"/>
              </p:cNvCxnSpPr>
              <p:nvPr/>
            </p:nvCxnSpPr>
            <p:spPr>
              <a:xfrm flipH="1">
                <a:off x="4321981" y="1121996"/>
                <a:ext cx="12520" cy="826663"/>
              </a:xfrm>
              <a:prstGeom prst="line">
                <a:avLst/>
              </a:prstGeom>
              <a:ln w="19050">
                <a:prstDash val="sysDash"/>
              </a:ln>
            </p:spPr>
            <p:style>
              <a:lnRef idx="1">
                <a:schemeClr val="accent1"/>
              </a:lnRef>
              <a:fillRef idx="0">
                <a:schemeClr val="accent1"/>
              </a:fillRef>
              <a:effectRef idx="0">
                <a:schemeClr val="accent1"/>
              </a:effectRef>
              <a:fontRef idx="minor">
                <a:schemeClr val="tx1"/>
              </a:fontRef>
            </p:style>
          </p:cxnSp>
          <p:grpSp>
            <p:nvGrpSpPr>
              <p:cNvPr id="568" name="Group 567">
                <a:extLst>
                  <a:ext uri="{FF2B5EF4-FFF2-40B4-BE49-F238E27FC236}">
                    <a16:creationId xmlns:a16="http://schemas.microsoft.com/office/drawing/2014/main" id="{CF8DBACE-21B8-21AE-D14B-7F1EA28D7A3D}"/>
                  </a:ext>
                </a:extLst>
              </p:cNvPr>
              <p:cNvGrpSpPr/>
              <p:nvPr/>
            </p:nvGrpSpPr>
            <p:grpSpPr>
              <a:xfrm>
                <a:off x="3527612" y="2456169"/>
                <a:ext cx="732894" cy="703971"/>
                <a:chOff x="3535063" y="3878067"/>
                <a:chExt cx="732894" cy="703971"/>
              </a:xfrm>
            </p:grpSpPr>
            <p:cxnSp>
              <p:nvCxnSpPr>
                <p:cNvPr id="687" name="Straight Connector 686">
                  <a:extLst>
                    <a:ext uri="{FF2B5EF4-FFF2-40B4-BE49-F238E27FC236}">
                      <a16:creationId xmlns:a16="http://schemas.microsoft.com/office/drawing/2014/main" id="{A88FD58D-85B2-415D-7A94-3644F0003E83}"/>
                    </a:ext>
                  </a:extLst>
                </p:cNvPr>
                <p:cNvCxnSpPr>
                  <a:cxnSpLocks/>
                  <a:stCxn id="706" idx="3"/>
                  <a:endCxn id="709" idx="1"/>
                </p:cNvCxnSpPr>
                <p:nvPr/>
              </p:nvCxnSpPr>
              <p:spPr>
                <a:xfrm flipV="1">
                  <a:off x="3693009" y="3957442"/>
                  <a:ext cx="418604" cy="3"/>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88" name="Group 687">
                  <a:extLst>
                    <a:ext uri="{FF2B5EF4-FFF2-40B4-BE49-F238E27FC236}">
                      <a16:creationId xmlns:a16="http://schemas.microsoft.com/office/drawing/2014/main" id="{38C630E1-AE8F-48FE-E336-559D04DE6DDD}"/>
                    </a:ext>
                  </a:extLst>
                </p:cNvPr>
                <p:cNvGrpSpPr/>
                <p:nvPr/>
              </p:nvGrpSpPr>
              <p:grpSpPr>
                <a:xfrm>
                  <a:off x="3535063" y="3878067"/>
                  <a:ext cx="732894" cy="703971"/>
                  <a:chOff x="983557" y="3669493"/>
                  <a:chExt cx="732894" cy="703971"/>
                </a:xfrm>
              </p:grpSpPr>
              <p:cxnSp>
                <p:nvCxnSpPr>
                  <p:cNvPr id="689" name="Straight Connector 688">
                    <a:extLst>
                      <a:ext uri="{FF2B5EF4-FFF2-40B4-BE49-F238E27FC236}">
                        <a16:creationId xmlns:a16="http://schemas.microsoft.com/office/drawing/2014/main" id="{BFC05D43-BBBE-4C72-223D-4A6CEE6C36AA}"/>
                      </a:ext>
                    </a:extLst>
                  </p:cNvPr>
                  <p:cNvCxnSpPr>
                    <a:cxnSpLocks/>
                    <a:stCxn id="706" idx="2"/>
                    <a:endCxn id="698" idx="2"/>
                  </p:cNvCxnSpPr>
                  <p:nvPr/>
                </p:nvCxnSpPr>
                <p:spPr>
                  <a:xfrm flipH="1">
                    <a:off x="1061559" y="3828245"/>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0" name="Straight Connector 689">
                    <a:extLst>
                      <a:ext uri="{FF2B5EF4-FFF2-40B4-BE49-F238E27FC236}">
                        <a16:creationId xmlns:a16="http://schemas.microsoft.com/office/drawing/2014/main" id="{D02C93E1-AA59-EAAC-85E5-D4F2BEAB7FFB}"/>
                      </a:ext>
                    </a:extLst>
                  </p:cNvPr>
                  <p:cNvCxnSpPr>
                    <a:cxnSpLocks/>
                    <a:stCxn id="707" idx="2"/>
                    <a:endCxn id="699" idx="2"/>
                  </p:cNvCxnSpPr>
                  <p:nvPr/>
                </p:nvCxnSpPr>
                <p:spPr>
                  <a:xfrm flipH="1">
                    <a:off x="1248652" y="3828243"/>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1" name="Straight Connector 690">
                    <a:extLst>
                      <a:ext uri="{FF2B5EF4-FFF2-40B4-BE49-F238E27FC236}">
                        <a16:creationId xmlns:a16="http://schemas.microsoft.com/office/drawing/2014/main" id="{94F6D17D-EF03-BBE6-F409-9AAFEAAF3ED6}"/>
                      </a:ext>
                    </a:extLst>
                  </p:cNvPr>
                  <p:cNvCxnSpPr>
                    <a:cxnSpLocks/>
                    <a:stCxn id="708" idx="2"/>
                    <a:endCxn id="700" idx="2"/>
                  </p:cNvCxnSpPr>
                  <p:nvPr/>
                </p:nvCxnSpPr>
                <p:spPr>
                  <a:xfrm flipH="1">
                    <a:off x="1442409" y="3828243"/>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2" name="Straight Connector 691">
                    <a:extLst>
                      <a:ext uri="{FF2B5EF4-FFF2-40B4-BE49-F238E27FC236}">
                        <a16:creationId xmlns:a16="http://schemas.microsoft.com/office/drawing/2014/main" id="{3A6EEB8A-58A8-A06E-08D0-EE64BDC4EE34}"/>
                      </a:ext>
                    </a:extLst>
                  </p:cNvPr>
                  <p:cNvCxnSpPr>
                    <a:cxnSpLocks/>
                    <a:stCxn id="709" idx="2"/>
                    <a:endCxn id="701" idx="2"/>
                  </p:cNvCxnSpPr>
                  <p:nvPr/>
                </p:nvCxnSpPr>
                <p:spPr>
                  <a:xfrm flipH="1">
                    <a:off x="1636167" y="3828242"/>
                    <a:ext cx="1942" cy="54521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3" name="Straight Connector 692">
                    <a:extLst>
                      <a:ext uri="{FF2B5EF4-FFF2-40B4-BE49-F238E27FC236}">
                        <a16:creationId xmlns:a16="http://schemas.microsoft.com/office/drawing/2014/main" id="{F9EAF959-66E0-46C3-5D7F-644887CD42A7}"/>
                      </a:ext>
                    </a:extLst>
                  </p:cNvPr>
                  <p:cNvCxnSpPr>
                    <a:cxnSpLocks/>
                    <a:stCxn id="702" idx="3"/>
                    <a:endCxn id="705" idx="3"/>
                  </p:cNvCxnSpPr>
                  <p:nvPr/>
                </p:nvCxnSpPr>
                <p:spPr>
                  <a:xfrm flipV="1">
                    <a:off x="1141842" y="4008345"/>
                    <a:ext cx="574609" cy="3"/>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4" name="Straight Connector 693">
                    <a:extLst>
                      <a:ext uri="{FF2B5EF4-FFF2-40B4-BE49-F238E27FC236}">
                        <a16:creationId xmlns:a16="http://schemas.microsoft.com/office/drawing/2014/main" id="{D25ECCE3-F1F9-A3D5-50C1-CF42066432AF}"/>
                      </a:ext>
                    </a:extLst>
                  </p:cNvPr>
                  <p:cNvCxnSpPr>
                    <a:cxnSpLocks/>
                    <a:stCxn id="698" idx="3"/>
                    <a:endCxn id="701" idx="3"/>
                  </p:cNvCxnSpPr>
                  <p:nvPr/>
                </p:nvCxnSpPr>
                <p:spPr>
                  <a:xfrm flipV="1">
                    <a:off x="1139561" y="4294087"/>
                    <a:ext cx="574608" cy="3"/>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95" name="Group 694">
                    <a:extLst>
                      <a:ext uri="{FF2B5EF4-FFF2-40B4-BE49-F238E27FC236}">
                        <a16:creationId xmlns:a16="http://schemas.microsoft.com/office/drawing/2014/main" id="{A8C8A95F-A002-CE0D-8EE1-3599B98BBDDE}"/>
                      </a:ext>
                    </a:extLst>
                  </p:cNvPr>
                  <p:cNvGrpSpPr/>
                  <p:nvPr/>
                </p:nvGrpSpPr>
                <p:grpSpPr>
                  <a:xfrm>
                    <a:off x="985499" y="3669493"/>
                    <a:ext cx="730612" cy="158752"/>
                    <a:chOff x="7032994" y="2896916"/>
                    <a:chExt cx="1672214" cy="158882"/>
                  </a:xfrm>
                </p:grpSpPr>
                <p:sp>
                  <p:nvSpPr>
                    <p:cNvPr id="706" name="Rounded Rectangle 705">
                      <a:extLst>
                        <a:ext uri="{FF2B5EF4-FFF2-40B4-BE49-F238E27FC236}">
                          <a16:creationId xmlns:a16="http://schemas.microsoft.com/office/drawing/2014/main" id="{4C114F5D-318F-8B87-C30C-5F9999C0158B}"/>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7" name="Rounded Rectangle 706">
                      <a:extLst>
                        <a:ext uri="{FF2B5EF4-FFF2-40B4-BE49-F238E27FC236}">
                          <a16:creationId xmlns:a16="http://schemas.microsoft.com/office/drawing/2014/main" id="{97E3A0FB-1CCF-E7EC-DBDC-0EEC1FB1A854}"/>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8" name="Rounded Rectangle 707">
                      <a:extLst>
                        <a:ext uri="{FF2B5EF4-FFF2-40B4-BE49-F238E27FC236}">
                          <a16:creationId xmlns:a16="http://schemas.microsoft.com/office/drawing/2014/main" id="{B4EAE916-B641-4402-AA2E-466EAF23D01D}"/>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9" name="Rounded Rectangle 708">
                      <a:extLst>
                        <a:ext uri="{FF2B5EF4-FFF2-40B4-BE49-F238E27FC236}">
                          <a16:creationId xmlns:a16="http://schemas.microsoft.com/office/drawing/2014/main" id="{01C78467-24AA-48A4-9F44-3B020ED2E42F}"/>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96" name="Group 695">
                    <a:extLst>
                      <a:ext uri="{FF2B5EF4-FFF2-40B4-BE49-F238E27FC236}">
                        <a16:creationId xmlns:a16="http://schemas.microsoft.com/office/drawing/2014/main" id="{F9FC38A3-80AC-7830-F73F-AF3CACD4D25C}"/>
                      </a:ext>
                    </a:extLst>
                  </p:cNvPr>
                  <p:cNvGrpSpPr/>
                  <p:nvPr/>
                </p:nvGrpSpPr>
                <p:grpSpPr>
                  <a:xfrm>
                    <a:off x="985838" y="3928970"/>
                    <a:ext cx="730613" cy="158752"/>
                    <a:chOff x="7032994" y="2896916"/>
                    <a:chExt cx="1672214" cy="158882"/>
                  </a:xfrm>
                </p:grpSpPr>
                <p:sp>
                  <p:nvSpPr>
                    <p:cNvPr id="702" name="Rounded Rectangle 701">
                      <a:extLst>
                        <a:ext uri="{FF2B5EF4-FFF2-40B4-BE49-F238E27FC236}">
                          <a16:creationId xmlns:a16="http://schemas.microsoft.com/office/drawing/2014/main" id="{5BDD3A45-5F5C-45CD-101F-37C1387431B0}"/>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3" name="Rounded Rectangle 702">
                      <a:extLst>
                        <a:ext uri="{FF2B5EF4-FFF2-40B4-BE49-F238E27FC236}">
                          <a16:creationId xmlns:a16="http://schemas.microsoft.com/office/drawing/2014/main" id="{E553BACC-B8E6-015F-411C-9CDA06EBBF07}"/>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4" name="Rounded Rectangle 703">
                      <a:extLst>
                        <a:ext uri="{FF2B5EF4-FFF2-40B4-BE49-F238E27FC236}">
                          <a16:creationId xmlns:a16="http://schemas.microsoft.com/office/drawing/2014/main" id="{D3DF5C20-8170-99F5-AE57-D9D7B3A7ECC9}"/>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5" name="Rounded Rectangle 704">
                      <a:extLst>
                        <a:ext uri="{FF2B5EF4-FFF2-40B4-BE49-F238E27FC236}">
                          <a16:creationId xmlns:a16="http://schemas.microsoft.com/office/drawing/2014/main" id="{8BAB54B5-0C04-EA50-74AB-B512F019BC3B}"/>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97" name="Group 696">
                    <a:extLst>
                      <a:ext uri="{FF2B5EF4-FFF2-40B4-BE49-F238E27FC236}">
                        <a16:creationId xmlns:a16="http://schemas.microsoft.com/office/drawing/2014/main" id="{8EB931EC-21FB-6E8B-E292-E70D58471FD2}"/>
                      </a:ext>
                    </a:extLst>
                  </p:cNvPr>
                  <p:cNvGrpSpPr/>
                  <p:nvPr/>
                </p:nvGrpSpPr>
                <p:grpSpPr>
                  <a:xfrm>
                    <a:off x="983557" y="4214712"/>
                    <a:ext cx="730612" cy="158752"/>
                    <a:chOff x="7032994" y="2896916"/>
                    <a:chExt cx="1672214" cy="158882"/>
                  </a:xfrm>
                </p:grpSpPr>
                <p:sp>
                  <p:nvSpPr>
                    <p:cNvPr id="698" name="Rounded Rectangle 697">
                      <a:extLst>
                        <a:ext uri="{FF2B5EF4-FFF2-40B4-BE49-F238E27FC236}">
                          <a16:creationId xmlns:a16="http://schemas.microsoft.com/office/drawing/2014/main" id="{397F4A2C-3331-38E2-73F5-AB35F8FFDD6E}"/>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99" name="Rounded Rectangle 698">
                      <a:extLst>
                        <a:ext uri="{FF2B5EF4-FFF2-40B4-BE49-F238E27FC236}">
                          <a16:creationId xmlns:a16="http://schemas.microsoft.com/office/drawing/2014/main" id="{96FC81BE-1056-AAE4-3C93-766A7452130F}"/>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0" name="Rounded Rectangle 699">
                      <a:extLst>
                        <a:ext uri="{FF2B5EF4-FFF2-40B4-BE49-F238E27FC236}">
                          <a16:creationId xmlns:a16="http://schemas.microsoft.com/office/drawing/2014/main" id="{95E5BE54-C85E-97A9-0082-F164A82BF74A}"/>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01" name="Rounded Rectangle 700">
                      <a:extLst>
                        <a:ext uri="{FF2B5EF4-FFF2-40B4-BE49-F238E27FC236}">
                          <a16:creationId xmlns:a16="http://schemas.microsoft.com/office/drawing/2014/main" id="{C5D2E67D-F939-E9F6-50C2-E784D2007E0F}"/>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grpSp>
            <p:nvGrpSpPr>
              <p:cNvPr id="569" name="Group 568">
                <a:extLst>
                  <a:ext uri="{FF2B5EF4-FFF2-40B4-BE49-F238E27FC236}">
                    <a16:creationId xmlns:a16="http://schemas.microsoft.com/office/drawing/2014/main" id="{C418970C-F447-6B9C-37DD-11BAE2CDBEAE}"/>
                  </a:ext>
                </a:extLst>
              </p:cNvPr>
              <p:cNvGrpSpPr/>
              <p:nvPr/>
            </p:nvGrpSpPr>
            <p:grpSpPr>
              <a:xfrm>
                <a:off x="980340" y="1761579"/>
                <a:ext cx="1501258" cy="1286469"/>
                <a:chOff x="980340" y="1761579"/>
                <a:chExt cx="1501258" cy="1286469"/>
              </a:xfrm>
            </p:grpSpPr>
            <p:cxnSp>
              <p:nvCxnSpPr>
                <p:cNvPr id="618" name="Straight Connector 617">
                  <a:extLst>
                    <a:ext uri="{FF2B5EF4-FFF2-40B4-BE49-F238E27FC236}">
                      <a16:creationId xmlns:a16="http://schemas.microsoft.com/office/drawing/2014/main" id="{D58E7967-C65F-9425-966F-2AEAC0094A69}"/>
                    </a:ext>
                  </a:extLst>
                </p:cNvPr>
                <p:cNvCxnSpPr>
                  <a:cxnSpLocks/>
                  <a:stCxn id="683" idx="3"/>
                  <a:endCxn id="682" idx="1"/>
                </p:cNvCxnSpPr>
                <p:nvPr/>
              </p:nvCxnSpPr>
              <p:spPr>
                <a:xfrm>
                  <a:off x="1138286" y="1840957"/>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19" name="Group 618">
                  <a:extLst>
                    <a:ext uri="{FF2B5EF4-FFF2-40B4-BE49-F238E27FC236}">
                      <a16:creationId xmlns:a16="http://schemas.microsoft.com/office/drawing/2014/main" id="{EBB41F90-384D-6E82-6D2E-3C92AB2D36D2}"/>
                    </a:ext>
                  </a:extLst>
                </p:cNvPr>
                <p:cNvGrpSpPr/>
                <p:nvPr/>
              </p:nvGrpSpPr>
              <p:grpSpPr>
                <a:xfrm>
                  <a:off x="980340" y="1761579"/>
                  <a:ext cx="1501258" cy="1286469"/>
                  <a:chOff x="983557" y="3669493"/>
                  <a:chExt cx="1501258" cy="1286469"/>
                </a:xfrm>
              </p:grpSpPr>
              <p:cxnSp>
                <p:nvCxnSpPr>
                  <p:cNvPr id="620" name="Straight Connector 619">
                    <a:extLst>
                      <a:ext uri="{FF2B5EF4-FFF2-40B4-BE49-F238E27FC236}">
                        <a16:creationId xmlns:a16="http://schemas.microsoft.com/office/drawing/2014/main" id="{7B198515-01B6-2D02-67B6-4770FAC662BA}"/>
                      </a:ext>
                    </a:extLst>
                  </p:cNvPr>
                  <p:cNvCxnSpPr>
                    <a:cxnSpLocks/>
                    <a:stCxn id="683" idx="2"/>
                    <a:endCxn id="643" idx="2"/>
                  </p:cNvCxnSpPr>
                  <p:nvPr/>
                </p:nvCxnSpPr>
                <p:spPr>
                  <a:xfrm flipH="1">
                    <a:off x="1061559" y="3828245"/>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1" name="Straight Connector 620">
                    <a:extLst>
                      <a:ext uri="{FF2B5EF4-FFF2-40B4-BE49-F238E27FC236}">
                        <a16:creationId xmlns:a16="http://schemas.microsoft.com/office/drawing/2014/main" id="{5A18474F-4A2F-3641-A6D4-046A22171154}"/>
                      </a:ext>
                    </a:extLst>
                  </p:cNvPr>
                  <p:cNvCxnSpPr>
                    <a:cxnSpLocks/>
                    <a:stCxn id="684" idx="2"/>
                    <a:endCxn id="644" idx="2"/>
                  </p:cNvCxnSpPr>
                  <p:nvPr/>
                </p:nvCxnSpPr>
                <p:spPr>
                  <a:xfrm flipH="1">
                    <a:off x="1248652" y="3828243"/>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2" name="Straight Connector 621">
                    <a:extLst>
                      <a:ext uri="{FF2B5EF4-FFF2-40B4-BE49-F238E27FC236}">
                        <a16:creationId xmlns:a16="http://schemas.microsoft.com/office/drawing/2014/main" id="{72DFE685-5F79-784E-C839-1D5ABEFE09B9}"/>
                      </a:ext>
                    </a:extLst>
                  </p:cNvPr>
                  <p:cNvCxnSpPr>
                    <a:cxnSpLocks/>
                    <a:stCxn id="685" idx="2"/>
                    <a:endCxn id="645" idx="2"/>
                  </p:cNvCxnSpPr>
                  <p:nvPr/>
                </p:nvCxnSpPr>
                <p:spPr>
                  <a:xfrm flipH="1">
                    <a:off x="1442409" y="3828243"/>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3" name="Straight Connector 622">
                    <a:extLst>
                      <a:ext uri="{FF2B5EF4-FFF2-40B4-BE49-F238E27FC236}">
                        <a16:creationId xmlns:a16="http://schemas.microsoft.com/office/drawing/2014/main" id="{88FEF7E1-D793-000B-6EF4-ECA586FD074B}"/>
                      </a:ext>
                    </a:extLst>
                  </p:cNvPr>
                  <p:cNvCxnSpPr>
                    <a:cxnSpLocks/>
                    <a:stCxn id="686" idx="2"/>
                    <a:endCxn id="646" idx="2"/>
                  </p:cNvCxnSpPr>
                  <p:nvPr/>
                </p:nvCxnSpPr>
                <p:spPr>
                  <a:xfrm flipH="1">
                    <a:off x="1636167" y="3828242"/>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4" name="Straight Connector 623">
                    <a:extLst>
                      <a:ext uri="{FF2B5EF4-FFF2-40B4-BE49-F238E27FC236}">
                        <a16:creationId xmlns:a16="http://schemas.microsoft.com/office/drawing/2014/main" id="{1C809DD8-3990-4564-A4DE-9B2B1CE6427E}"/>
                      </a:ext>
                    </a:extLst>
                  </p:cNvPr>
                  <p:cNvCxnSpPr>
                    <a:cxnSpLocks/>
                    <a:stCxn id="679" idx="2"/>
                    <a:endCxn id="639" idx="2"/>
                  </p:cNvCxnSpPr>
                  <p:nvPr/>
                </p:nvCxnSpPr>
                <p:spPr>
                  <a:xfrm flipH="1">
                    <a:off x="1829925" y="3834333"/>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5" name="Straight Connector 624">
                    <a:extLst>
                      <a:ext uri="{FF2B5EF4-FFF2-40B4-BE49-F238E27FC236}">
                        <a16:creationId xmlns:a16="http://schemas.microsoft.com/office/drawing/2014/main" id="{BF55767F-2EFF-0A66-55AF-FA2DD42F56AB}"/>
                      </a:ext>
                    </a:extLst>
                  </p:cNvPr>
                  <p:cNvCxnSpPr>
                    <a:cxnSpLocks/>
                    <a:stCxn id="680" idx="2"/>
                  </p:cNvCxnSpPr>
                  <p:nvPr/>
                </p:nvCxnSpPr>
                <p:spPr>
                  <a:xfrm>
                    <a:off x="2018960" y="3834331"/>
                    <a:ext cx="0" cy="105240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6" name="Straight Connector 625">
                    <a:extLst>
                      <a:ext uri="{FF2B5EF4-FFF2-40B4-BE49-F238E27FC236}">
                        <a16:creationId xmlns:a16="http://schemas.microsoft.com/office/drawing/2014/main" id="{CC149019-7145-A092-F237-9A4FCB053171}"/>
                      </a:ext>
                    </a:extLst>
                  </p:cNvPr>
                  <p:cNvCxnSpPr>
                    <a:cxnSpLocks/>
                    <a:stCxn id="681" idx="2"/>
                    <a:endCxn id="641" idx="0"/>
                  </p:cNvCxnSpPr>
                  <p:nvPr/>
                </p:nvCxnSpPr>
                <p:spPr>
                  <a:xfrm flipH="1">
                    <a:off x="2210775" y="3834331"/>
                    <a:ext cx="1942" cy="962880"/>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7" name="Straight Connector 626">
                    <a:extLst>
                      <a:ext uri="{FF2B5EF4-FFF2-40B4-BE49-F238E27FC236}">
                        <a16:creationId xmlns:a16="http://schemas.microsoft.com/office/drawing/2014/main" id="{804286B3-494F-5ACC-B801-BEEB4479D5DD}"/>
                      </a:ext>
                    </a:extLst>
                  </p:cNvPr>
                  <p:cNvCxnSpPr>
                    <a:cxnSpLocks/>
                    <a:stCxn id="682" idx="2"/>
                    <a:endCxn id="642" idx="2"/>
                  </p:cNvCxnSpPr>
                  <p:nvPr/>
                </p:nvCxnSpPr>
                <p:spPr>
                  <a:xfrm flipH="1">
                    <a:off x="2404533" y="3834330"/>
                    <a:ext cx="1942" cy="1121629"/>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8" name="Straight Connector 627">
                    <a:extLst>
                      <a:ext uri="{FF2B5EF4-FFF2-40B4-BE49-F238E27FC236}">
                        <a16:creationId xmlns:a16="http://schemas.microsoft.com/office/drawing/2014/main" id="{08DE87F5-1154-DFC5-0B15-17C1215EBDA9}"/>
                      </a:ext>
                    </a:extLst>
                  </p:cNvPr>
                  <p:cNvCxnSpPr>
                    <a:cxnSpLocks/>
                    <a:stCxn id="673" idx="3"/>
                    <a:endCxn id="672" idx="1"/>
                  </p:cNvCxnSpPr>
                  <p:nvPr/>
                </p:nvCxnSpPr>
                <p:spPr>
                  <a:xfrm>
                    <a:off x="1141841" y="4008348"/>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9" name="Straight Connector 628">
                    <a:extLst>
                      <a:ext uri="{FF2B5EF4-FFF2-40B4-BE49-F238E27FC236}">
                        <a16:creationId xmlns:a16="http://schemas.microsoft.com/office/drawing/2014/main" id="{36D1D829-4EEA-127B-648D-CDAE73FC5736}"/>
                      </a:ext>
                    </a:extLst>
                  </p:cNvPr>
                  <p:cNvCxnSpPr>
                    <a:cxnSpLocks/>
                    <a:stCxn id="663" idx="3"/>
                    <a:endCxn id="662" idx="1"/>
                  </p:cNvCxnSpPr>
                  <p:nvPr/>
                </p:nvCxnSpPr>
                <p:spPr>
                  <a:xfrm>
                    <a:off x="1139561" y="4294090"/>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30" name="Straight Connector 629">
                    <a:extLst>
                      <a:ext uri="{FF2B5EF4-FFF2-40B4-BE49-F238E27FC236}">
                        <a16:creationId xmlns:a16="http://schemas.microsoft.com/office/drawing/2014/main" id="{40ECD561-52AD-8B80-6A07-2A8A861EE0B5}"/>
                      </a:ext>
                    </a:extLst>
                  </p:cNvPr>
                  <p:cNvCxnSpPr>
                    <a:cxnSpLocks/>
                    <a:stCxn id="653" idx="3"/>
                    <a:endCxn id="652" idx="1"/>
                  </p:cNvCxnSpPr>
                  <p:nvPr/>
                </p:nvCxnSpPr>
                <p:spPr>
                  <a:xfrm>
                    <a:off x="1139561" y="4579832"/>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31" name="Straight Connector 630">
                    <a:extLst>
                      <a:ext uri="{FF2B5EF4-FFF2-40B4-BE49-F238E27FC236}">
                        <a16:creationId xmlns:a16="http://schemas.microsoft.com/office/drawing/2014/main" id="{64D88235-DB07-08A3-2FA8-53D271637026}"/>
                      </a:ext>
                    </a:extLst>
                  </p:cNvPr>
                  <p:cNvCxnSpPr>
                    <a:cxnSpLocks/>
                    <a:stCxn id="643" idx="3"/>
                    <a:endCxn id="642" idx="1"/>
                  </p:cNvCxnSpPr>
                  <p:nvPr/>
                </p:nvCxnSpPr>
                <p:spPr>
                  <a:xfrm>
                    <a:off x="1139561" y="4870500"/>
                    <a:ext cx="1186970" cy="6085"/>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632" name="Group 631">
                    <a:extLst>
                      <a:ext uri="{FF2B5EF4-FFF2-40B4-BE49-F238E27FC236}">
                        <a16:creationId xmlns:a16="http://schemas.microsoft.com/office/drawing/2014/main" id="{C5C6146C-16BB-570F-72F7-FAB73277948A}"/>
                      </a:ext>
                    </a:extLst>
                  </p:cNvPr>
                  <p:cNvGrpSpPr/>
                  <p:nvPr/>
                </p:nvGrpSpPr>
                <p:grpSpPr>
                  <a:xfrm>
                    <a:off x="985499" y="3669493"/>
                    <a:ext cx="1498978" cy="164840"/>
                    <a:chOff x="6874440" y="2906655"/>
                    <a:chExt cx="3430837" cy="164975"/>
                  </a:xfrm>
                </p:grpSpPr>
                <p:grpSp>
                  <p:nvGrpSpPr>
                    <p:cNvPr id="677" name="Group 676">
                      <a:extLst>
                        <a:ext uri="{FF2B5EF4-FFF2-40B4-BE49-F238E27FC236}">
                          <a16:creationId xmlns:a16="http://schemas.microsoft.com/office/drawing/2014/main" id="{B88E809B-4D11-9DA9-631C-934D07A8D7FF}"/>
                        </a:ext>
                      </a:extLst>
                    </p:cNvPr>
                    <p:cNvGrpSpPr/>
                    <p:nvPr/>
                  </p:nvGrpSpPr>
                  <p:grpSpPr>
                    <a:xfrm>
                      <a:off x="6874440" y="2906655"/>
                      <a:ext cx="1672214" cy="158882"/>
                      <a:chOff x="7032994" y="2896916"/>
                      <a:chExt cx="1672214" cy="158882"/>
                    </a:xfrm>
                  </p:grpSpPr>
                  <p:sp>
                    <p:nvSpPr>
                      <p:cNvPr id="683" name="Rounded Rectangle 682">
                        <a:extLst>
                          <a:ext uri="{FF2B5EF4-FFF2-40B4-BE49-F238E27FC236}">
                            <a16:creationId xmlns:a16="http://schemas.microsoft.com/office/drawing/2014/main" id="{48F7AE7E-F528-450C-DB19-01F6368E83DD}"/>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4" name="Rounded Rectangle 683">
                        <a:extLst>
                          <a:ext uri="{FF2B5EF4-FFF2-40B4-BE49-F238E27FC236}">
                            <a16:creationId xmlns:a16="http://schemas.microsoft.com/office/drawing/2014/main" id="{23063279-51BF-A809-BC64-B4BB984F7BD6}"/>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5" name="Rounded Rectangle 684">
                        <a:extLst>
                          <a:ext uri="{FF2B5EF4-FFF2-40B4-BE49-F238E27FC236}">
                            <a16:creationId xmlns:a16="http://schemas.microsoft.com/office/drawing/2014/main" id="{A894A02E-71A6-3C8C-15F8-8708EB8919FA}"/>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6" name="Rounded Rectangle 685">
                        <a:extLst>
                          <a:ext uri="{FF2B5EF4-FFF2-40B4-BE49-F238E27FC236}">
                            <a16:creationId xmlns:a16="http://schemas.microsoft.com/office/drawing/2014/main" id="{1D0E2A86-758C-D729-EA0C-6C14209A4E6D}"/>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78" name="Group 677">
                      <a:extLst>
                        <a:ext uri="{FF2B5EF4-FFF2-40B4-BE49-F238E27FC236}">
                          <a16:creationId xmlns:a16="http://schemas.microsoft.com/office/drawing/2014/main" id="{05CFF3D3-93A9-A5E5-10B7-9FA469133B9B}"/>
                        </a:ext>
                      </a:extLst>
                    </p:cNvPr>
                    <p:cNvGrpSpPr/>
                    <p:nvPr/>
                  </p:nvGrpSpPr>
                  <p:grpSpPr>
                    <a:xfrm>
                      <a:off x="8633063" y="2912748"/>
                      <a:ext cx="1672214" cy="158882"/>
                      <a:chOff x="7032994" y="2912284"/>
                      <a:chExt cx="1672214" cy="158882"/>
                    </a:xfrm>
                  </p:grpSpPr>
                  <p:sp>
                    <p:nvSpPr>
                      <p:cNvPr id="679" name="Rounded Rectangle 678">
                        <a:extLst>
                          <a:ext uri="{FF2B5EF4-FFF2-40B4-BE49-F238E27FC236}">
                            <a16:creationId xmlns:a16="http://schemas.microsoft.com/office/drawing/2014/main" id="{DFC327E9-AF61-C0B6-90A7-6EBFE672221F}"/>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0" name="Rounded Rectangle 679">
                        <a:extLst>
                          <a:ext uri="{FF2B5EF4-FFF2-40B4-BE49-F238E27FC236}">
                            <a16:creationId xmlns:a16="http://schemas.microsoft.com/office/drawing/2014/main" id="{5C090046-9A5C-2942-32C4-17C82588DD81}"/>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1" name="Rounded Rectangle 680">
                        <a:extLst>
                          <a:ext uri="{FF2B5EF4-FFF2-40B4-BE49-F238E27FC236}">
                            <a16:creationId xmlns:a16="http://schemas.microsoft.com/office/drawing/2014/main" id="{83387D56-0550-0C38-62A7-8E1D1E197E7F}"/>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82" name="Rounded Rectangle 681">
                        <a:extLst>
                          <a:ext uri="{FF2B5EF4-FFF2-40B4-BE49-F238E27FC236}">
                            <a16:creationId xmlns:a16="http://schemas.microsoft.com/office/drawing/2014/main" id="{12253238-6A92-E53D-EA40-ADFF1C2C69D5}"/>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3" name="Group 632">
                    <a:extLst>
                      <a:ext uri="{FF2B5EF4-FFF2-40B4-BE49-F238E27FC236}">
                        <a16:creationId xmlns:a16="http://schemas.microsoft.com/office/drawing/2014/main" id="{2C9FD759-EEBB-0029-9177-3BD3DF4F2374}"/>
                      </a:ext>
                    </a:extLst>
                  </p:cNvPr>
                  <p:cNvGrpSpPr/>
                  <p:nvPr/>
                </p:nvGrpSpPr>
                <p:grpSpPr>
                  <a:xfrm>
                    <a:off x="985837" y="3928970"/>
                    <a:ext cx="1498978" cy="164840"/>
                    <a:chOff x="6874440" y="2906655"/>
                    <a:chExt cx="3430837" cy="164975"/>
                  </a:xfrm>
                </p:grpSpPr>
                <p:grpSp>
                  <p:nvGrpSpPr>
                    <p:cNvPr id="667" name="Group 666">
                      <a:extLst>
                        <a:ext uri="{FF2B5EF4-FFF2-40B4-BE49-F238E27FC236}">
                          <a16:creationId xmlns:a16="http://schemas.microsoft.com/office/drawing/2014/main" id="{791931E7-8808-C867-3EAA-9EE1A249EF1B}"/>
                        </a:ext>
                      </a:extLst>
                    </p:cNvPr>
                    <p:cNvGrpSpPr/>
                    <p:nvPr/>
                  </p:nvGrpSpPr>
                  <p:grpSpPr>
                    <a:xfrm>
                      <a:off x="6874440" y="2906655"/>
                      <a:ext cx="1672214" cy="158882"/>
                      <a:chOff x="7032994" y="2896916"/>
                      <a:chExt cx="1672214" cy="158882"/>
                    </a:xfrm>
                  </p:grpSpPr>
                  <p:sp>
                    <p:nvSpPr>
                      <p:cNvPr id="673" name="Rounded Rectangle 672">
                        <a:extLst>
                          <a:ext uri="{FF2B5EF4-FFF2-40B4-BE49-F238E27FC236}">
                            <a16:creationId xmlns:a16="http://schemas.microsoft.com/office/drawing/2014/main" id="{18ACCFE5-FBCC-43DB-2F10-5BB1F6CB6A54}"/>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4" name="Rounded Rectangle 673">
                        <a:extLst>
                          <a:ext uri="{FF2B5EF4-FFF2-40B4-BE49-F238E27FC236}">
                            <a16:creationId xmlns:a16="http://schemas.microsoft.com/office/drawing/2014/main" id="{7397A659-3353-65E1-D93E-037CB0C334C7}"/>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5" name="Rounded Rectangle 674">
                        <a:extLst>
                          <a:ext uri="{FF2B5EF4-FFF2-40B4-BE49-F238E27FC236}">
                            <a16:creationId xmlns:a16="http://schemas.microsoft.com/office/drawing/2014/main" id="{27FA204F-E10D-F01E-9B27-8F07EF39F311}"/>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6" name="Rounded Rectangle 675">
                        <a:extLst>
                          <a:ext uri="{FF2B5EF4-FFF2-40B4-BE49-F238E27FC236}">
                            <a16:creationId xmlns:a16="http://schemas.microsoft.com/office/drawing/2014/main" id="{21CBEDF9-981D-46C4-A2C9-C2405B0CFC1D}"/>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68" name="Group 667">
                      <a:extLst>
                        <a:ext uri="{FF2B5EF4-FFF2-40B4-BE49-F238E27FC236}">
                          <a16:creationId xmlns:a16="http://schemas.microsoft.com/office/drawing/2014/main" id="{02D5753F-58AF-B3A4-99BA-A513F64BB56A}"/>
                        </a:ext>
                      </a:extLst>
                    </p:cNvPr>
                    <p:cNvGrpSpPr/>
                    <p:nvPr/>
                  </p:nvGrpSpPr>
                  <p:grpSpPr>
                    <a:xfrm>
                      <a:off x="8633063" y="2912748"/>
                      <a:ext cx="1672214" cy="158882"/>
                      <a:chOff x="7032994" y="2912284"/>
                      <a:chExt cx="1672214" cy="158882"/>
                    </a:xfrm>
                  </p:grpSpPr>
                  <p:sp>
                    <p:nvSpPr>
                      <p:cNvPr id="669" name="Rounded Rectangle 668">
                        <a:extLst>
                          <a:ext uri="{FF2B5EF4-FFF2-40B4-BE49-F238E27FC236}">
                            <a16:creationId xmlns:a16="http://schemas.microsoft.com/office/drawing/2014/main" id="{F294AB66-97C0-93F3-EF58-99B64994440F}"/>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0" name="Rounded Rectangle 669">
                        <a:extLst>
                          <a:ext uri="{FF2B5EF4-FFF2-40B4-BE49-F238E27FC236}">
                            <a16:creationId xmlns:a16="http://schemas.microsoft.com/office/drawing/2014/main" id="{909831BC-5FE8-AF70-8E56-4FF097585991}"/>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1" name="Rounded Rectangle 670">
                        <a:extLst>
                          <a:ext uri="{FF2B5EF4-FFF2-40B4-BE49-F238E27FC236}">
                            <a16:creationId xmlns:a16="http://schemas.microsoft.com/office/drawing/2014/main" id="{FC42ABD8-CF58-99DC-D7D7-FFBE1994ACE2}"/>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72" name="Rounded Rectangle 671">
                        <a:extLst>
                          <a:ext uri="{FF2B5EF4-FFF2-40B4-BE49-F238E27FC236}">
                            <a16:creationId xmlns:a16="http://schemas.microsoft.com/office/drawing/2014/main" id="{142F0777-9695-9642-B1BF-98E89868BD73}"/>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4" name="Group 633">
                    <a:extLst>
                      <a:ext uri="{FF2B5EF4-FFF2-40B4-BE49-F238E27FC236}">
                        <a16:creationId xmlns:a16="http://schemas.microsoft.com/office/drawing/2014/main" id="{7262BFE0-7E6C-8283-D0CC-2CECB22A990D}"/>
                      </a:ext>
                    </a:extLst>
                  </p:cNvPr>
                  <p:cNvGrpSpPr/>
                  <p:nvPr/>
                </p:nvGrpSpPr>
                <p:grpSpPr>
                  <a:xfrm>
                    <a:off x="983557" y="4214712"/>
                    <a:ext cx="1498978" cy="164840"/>
                    <a:chOff x="6874440" y="2906655"/>
                    <a:chExt cx="3430837" cy="164975"/>
                  </a:xfrm>
                </p:grpSpPr>
                <p:grpSp>
                  <p:nvGrpSpPr>
                    <p:cNvPr id="657" name="Group 656">
                      <a:extLst>
                        <a:ext uri="{FF2B5EF4-FFF2-40B4-BE49-F238E27FC236}">
                          <a16:creationId xmlns:a16="http://schemas.microsoft.com/office/drawing/2014/main" id="{A44150A2-D61D-3EC0-E380-2D907EBEAEAC}"/>
                        </a:ext>
                      </a:extLst>
                    </p:cNvPr>
                    <p:cNvGrpSpPr/>
                    <p:nvPr/>
                  </p:nvGrpSpPr>
                  <p:grpSpPr>
                    <a:xfrm>
                      <a:off x="6874440" y="2906655"/>
                      <a:ext cx="1672214" cy="158882"/>
                      <a:chOff x="7032994" y="2896916"/>
                      <a:chExt cx="1672214" cy="158882"/>
                    </a:xfrm>
                  </p:grpSpPr>
                  <p:sp>
                    <p:nvSpPr>
                      <p:cNvPr id="663" name="Rounded Rectangle 662">
                        <a:extLst>
                          <a:ext uri="{FF2B5EF4-FFF2-40B4-BE49-F238E27FC236}">
                            <a16:creationId xmlns:a16="http://schemas.microsoft.com/office/drawing/2014/main" id="{7C4F1531-FE7C-754C-FA67-327FC95635A2}"/>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4" name="Rounded Rectangle 663">
                        <a:extLst>
                          <a:ext uri="{FF2B5EF4-FFF2-40B4-BE49-F238E27FC236}">
                            <a16:creationId xmlns:a16="http://schemas.microsoft.com/office/drawing/2014/main" id="{3C22F757-DA2E-6CC2-3290-B337C8B410BD}"/>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5" name="Rounded Rectangle 664">
                        <a:extLst>
                          <a:ext uri="{FF2B5EF4-FFF2-40B4-BE49-F238E27FC236}">
                            <a16:creationId xmlns:a16="http://schemas.microsoft.com/office/drawing/2014/main" id="{68260059-376E-FFDF-5324-4187745E23C5}"/>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6" name="Rounded Rectangle 665">
                        <a:extLst>
                          <a:ext uri="{FF2B5EF4-FFF2-40B4-BE49-F238E27FC236}">
                            <a16:creationId xmlns:a16="http://schemas.microsoft.com/office/drawing/2014/main" id="{C74BFEEB-45E1-C751-103C-C6D11EA5D7F1}"/>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58" name="Group 657">
                      <a:extLst>
                        <a:ext uri="{FF2B5EF4-FFF2-40B4-BE49-F238E27FC236}">
                          <a16:creationId xmlns:a16="http://schemas.microsoft.com/office/drawing/2014/main" id="{8C4AC269-889F-B9AF-0332-A24DF3410C47}"/>
                        </a:ext>
                      </a:extLst>
                    </p:cNvPr>
                    <p:cNvGrpSpPr/>
                    <p:nvPr/>
                  </p:nvGrpSpPr>
                  <p:grpSpPr>
                    <a:xfrm>
                      <a:off x="8633063" y="2912748"/>
                      <a:ext cx="1672214" cy="158882"/>
                      <a:chOff x="7032994" y="2912284"/>
                      <a:chExt cx="1672214" cy="158882"/>
                    </a:xfrm>
                  </p:grpSpPr>
                  <p:sp>
                    <p:nvSpPr>
                      <p:cNvPr id="659" name="Rounded Rectangle 658">
                        <a:extLst>
                          <a:ext uri="{FF2B5EF4-FFF2-40B4-BE49-F238E27FC236}">
                            <a16:creationId xmlns:a16="http://schemas.microsoft.com/office/drawing/2014/main" id="{55260455-AAB2-2E0D-16A6-AC8A4FAEE531}"/>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0" name="Rounded Rectangle 659">
                        <a:extLst>
                          <a:ext uri="{FF2B5EF4-FFF2-40B4-BE49-F238E27FC236}">
                            <a16:creationId xmlns:a16="http://schemas.microsoft.com/office/drawing/2014/main" id="{BBA297E9-FE14-42FC-66C8-AD57C44E9419}"/>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1" name="Rounded Rectangle 660">
                        <a:extLst>
                          <a:ext uri="{FF2B5EF4-FFF2-40B4-BE49-F238E27FC236}">
                            <a16:creationId xmlns:a16="http://schemas.microsoft.com/office/drawing/2014/main" id="{9E491EA7-1869-FB84-9F04-3314AFE39B83}"/>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62" name="Rounded Rectangle 661">
                        <a:extLst>
                          <a:ext uri="{FF2B5EF4-FFF2-40B4-BE49-F238E27FC236}">
                            <a16:creationId xmlns:a16="http://schemas.microsoft.com/office/drawing/2014/main" id="{B831D8EE-7F4F-A117-B2FA-7A50A18C1BBD}"/>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5" name="Group 634">
                    <a:extLst>
                      <a:ext uri="{FF2B5EF4-FFF2-40B4-BE49-F238E27FC236}">
                        <a16:creationId xmlns:a16="http://schemas.microsoft.com/office/drawing/2014/main" id="{A3508319-694E-E8F3-3B7F-C8C8D4A09DA7}"/>
                      </a:ext>
                    </a:extLst>
                  </p:cNvPr>
                  <p:cNvGrpSpPr/>
                  <p:nvPr/>
                </p:nvGrpSpPr>
                <p:grpSpPr>
                  <a:xfrm>
                    <a:off x="983557" y="4500454"/>
                    <a:ext cx="1498978" cy="164840"/>
                    <a:chOff x="6874440" y="2906655"/>
                    <a:chExt cx="3430837" cy="164975"/>
                  </a:xfrm>
                </p:grpSpPr>
                <p:grpSp>
                  <p:nvGrpSpPr>
                    <p:cNvPr id="647" name="Group 646">
                      <a:extLst>
                        <a:ext uri="{FF2B5EF4-FFF2-40B4-BE49-F238E27FC236}">
                          <a16:creationId xmlns:a16="http://schemas.microsoft.com/office/drawing/2014/main" id="{FE68C4EE-BBF5-29AA-FAD2-F08A5CA0AD15}"/>
                        </a:ext>
                      </a:extLst>
                    </p:cNvPr>
                    <p:cNvGrpSpPr/>
                    <p:nvPr/>
                  </p:nvGrpSpPr>
                  <p:grpSpPr>
                    <a:xfrm>
                      <a:off x="6874440" y="2906655"/>
                      <a:ext cx="1672214" cy="158882"/>
                      <a:chOff x="7032994" y="2896916"/>
                      <a:chExt cx="1672214" cy="158882"/>
                    </a:xfrm>
                  </p:grpSpPr>
                  <p:sp>
                    <p:nvSpPr>
                      <p:cNvPr id="653" name="Rounded Rectangle 652">
                        <a:extLst>
                          <a:ext uri="{FF2B5EF4-FFF2-40B4-BE49-F238E27FC236}">
                            <a16:creationId xmlns:a16="http://schemas.microsoft.com/office/drawing/2014/main" id="{26CEB2DC-7A1D-9E3B-B88C-A242DDA35286}"/>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4" name="Rounded Rectangle 653">
                        <a:extLst>
                          <a:ext uri="{FF2B5EF4-FFF2-40B4-BE49-F238E27FC236}">
                            <a16:creationId xmlns:a16="http://schemas.microsoft.com/office/drawing/2014/main" id="{A73C2B6F-DCC5-6376-84F6-6F52F2EFE48B}"/>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5" name="Rounded Rectangle 654">
                        <a:extLst>
                          <a:ext uri="{FF2B5EF4-FFF2-40B4-BE49-F238E27FC236}">
                            <a16:creationId xmlns:a16="http://schemas.microsoft.com/office/drawing/2014/main" id="{A9741BB1-F172-B53C-A05D-517871A2CF67}"/>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6" name="Rounded Rectangle 655">
                        <a:extLst>
                          <a:ext uri="{FF2B5EF4-FFF2-40B4-BE49-F238E27FC236}">
                            <a16:creationId xmlns:a16="http://schemas.microsoft.com/office/drawing/2014/main" id="{9CF2B77A-4172-3655-A13A-B4250DAF31CE}"/>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48" name="Group 647">
                      <a:extLst>
                        <a:ext uri="{FF2B5EF4-FFF2-40B4-BE49-F238E27FC236}">
                          <a16:creationId xmlns:a16="http://schemas.microsoft.com/office/drawing/2014/main" id="{6C117692-1B71-B764-7D30-C207F7DE1682}"/>
                        </a:ext>
                      </a:extLst>
                    </p:cNvPr>
                    <p:cNvGrpSpPr/>
                    <p:nvPr/>
                  </p:nvGrpSpPr>
                  <p:grpSpPr>
                    <a:xfrm>
                      <a:off x="8633063" y="2912748"/>
                      <a:ext cx="1672214" cy="158882"/>
                      <a:chOff x="7032994" y="2912284"/>
                      <a:chExt cx="1672214" cy="158882"/>
                    </a:xfrm>
                  </p:grpSpPr>
                  <p:sp>
                    <p:nvSpPr>
                      <p:cNvPr id="649" name="Rounded Rectangle 648">
                        <a:extLst>
                          <a:ext uri="{FF2B5EF4-FFF2-40B4-BE49-F238E27FC236}">
                            <a16:creationId xmlns:a16="http://schemas.microsoft.com/office/drawing/2014/main" id="{CC7E891C-3BC7-E526-42E9-D9BCC6ACC034}"/>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0" name="Rounded Rectangle 649">
                        <a:extLst>
                          <a:ext uri="{FF2B5EF4-FFF2-40B4-BE49-F238E27FC236}">
                            <a16:creationId xmlns:a16="http://schemas.microsoft.com/office/drawing/2014/main" id="{E1DF443C-1371-E28B-28F0-0BB6472FD228}"/>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1" name="Rounded Rectangle 650">
                        <a:extLst>
                          <a:ext uri="{FF2B5EF4-FFF2-40B4-BE49-F238E27FC236}">
                            <a16:creationId xmlns:a16="http://schemas.microsoft.com/office/drawing/2014/main" id="{7814544A-5BF1-5329-43F5-D3A058EBC562}"/>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52" name="Rounded Rectangle 651">
                        <a:extLst>
                          <a:ext uri="{FF2B5EF4-FFF2-40B4-BE49-F238E27FC236}">
                            <a16:creationId xmlns:a16="http://schemas.microsoft.com/office/drawing/2014/main" id="{AC4E43F8-957B-50CF-D24B-FC92D8D857AA}"/>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636" name="Group 635">
                    <a:extLst>
                      <a:ext uri="{FF2B5EF4-FFF2-40B4-BE49-F238E27FC236}">
                        <a16:creationId xmlns:a16="http://schemas.microsoft.com/office/drawing/2014/main" id="{6EAF385F-D439-97DA-D48A-7839A5DAA277}"/>
                      </a:ext>
                    </a:extLst>
                  </p:cNvPr>
                  <p:cNvGrpSpPr/>
                  <p:nvPr/>
                </p:nvGrpSpPr>
                <p:grpSpPr>
                  <a:xfrm>
                    <a:off x="983557" y="4791122"/>
                    <a:ext cx="1498978" cy="164840"/>
                    <a:chOff x="6874440" y="2906655"/>
                    <a:chExt cx="3430837" cy="164975"/>
                  </a:xfrm>
                </p:grpSpPr>
                <p:grpSp>
                  <p:nvGrpSpPr>
                    <p:cNvPr id="637" name="Group 636">
                      <a:extLst>
                        <a:ext uri="{FF2B5EF4-FFF2-40B4-BE49-F238E27FC236}">
                          <a16:creationId xmlns:a16="http://schemas.microsoft.com/office/drawing/2014/main" id="{ADF5FB73-D980-98DD-C406-E63A11FFF6F7}"/>
                        </a:ext>
                      </a:extLst>
                    </p:cNvPr>
                    <p:cNvGrpSpPr/>
                    <p:nvPr/>
                  </p:nvGrpSpPr>
                  <p:grpSpPr>
                    <a:xfrm>
                      <a:off x="6874440" y="2906655"/>
                      <a:ext cx="1672214" cy="158882"/>
                      <a:chOff x="7032994" y="2896916"/>
                      <a:chExt cx="1672214" cy="158882"/>
                    </a:xfrm>
                  </p:grpSpPr>
                  <p:sp>
                    <p:nvSpPr>
                      <p:cNvPr id="643" name="Rounded Rectangle 642">
                        <a:extLst>
                          <a:ext uri="{FF2B5EF4-FFF2-40B4-BE49-F238E27FC236}">
                            <a16:creationId xmlns:a16="http://schemas.microsoft.com/office/drawing/2014/main" id="{7542B0F4-C66A-553C-8496-BD0814236789}"/>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4" name="Rounded Rectangle 643">
                        <a:extLst>
                          <a:ext uri="{FF2B5EF4-FFF2-40B4-BE49-F238E27FC236}">
                            <a16:creationId xmlns:a16="http://schemas.microsoft.com/office/drawing/2014/main" id="{53ACCC7E-89A6-3242-E51D-711C23781764}"/>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5" name="Rounded Rectangle 644">
                        <a:extLst>
                          <a:ext uri="{FF2B5EF4-FFF2-40B4-BE49-F238E27FC236}">
                            <a16:creationId xmlns:a16="http://schemas.microsoft.com/office/drawing/2014/main" id="{79829BFB-FE6D-6A76-1C07-BF6F7720581F}"/>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6" name="Rounded Rectangle 645">
                        <a:extLst>
                          <a:ext uri="{FF2B5EF4-FFF2-40B4-BE49-F238E27FC236}">
                            <a16:creationId xmlns:a16="http://schemas.microsoft.com/office/drawing/2014/main" id="{82510840-D28F-5D1A-4061-7358D7821B84}"/>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38" name="Group 637">
                      <a:extLst>
                        <a:ext uri="{FF2B5EF4-FFF2-40B4-BE49-F238E27FC236}">
                          <a16:creationId xmlns:a16="http://schemas.microsoft.com/office/drawing/2014/main" id="{59F8BAD5-E8A5-8C30-CBBF-74DC8771829D}"/>
                        </a:ext>
                      </a:extLst>
                    </p:cNvPr>
                    <p:cNvGrpSpPr/>
                    <p:nvPr/>
                  </p:nvGrpSpPr>
                  <p:grpSpPr>
                    <a:xfrm>
                      <a:off x="8633063" y="2912748"/>
                      <a:ext cx="1672214" cy="158882"/>
                      <a:chOff x="7032994" y="2912284"/>
                      <a:chExt cx="1672214" cy="158882"/>
                    </a:xfrm>
                  </p:grpSpPr>
                  <p:sp>
                    <p:nvSpPr>
                      <p:cNvPr id="639" name="Rounded Rectangle 638">
                        <a:extLst>
                          <a:ext uri="{FF2B5EF4-FFF2-40B4-BE49-F238E27FC236}">
                            <a16:creationId xmlns:a16="http://schemas.microsoft.com/office/drawing/2014/main" id="{BCE36127-1914-7F33-5D54-E8790681A7FB}"/>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0" name="Rounded Rectangle 639">
                        <a:extLst>
                          <a:ext uri="{FF2B5EF4-FFF2-40B4-BE49-F238E27FC236}">
                            <a16:creationId xmlns:a16="http://schemas.microsoft.com/office/drawing/2014/main" id="{94C79EDF-C35E-2B23-37B2-E912F23A1E31}"/>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1" name="Rounded Rectangle 640">
                        <a:extLst>
                          <a:ext uri="{FF2B5EF4-FFF2-40B4-BE49-F238E27FC236}">
                            <a16:creationId xmlns:a16="http://schemas.microsoft.com/office/drawing/2014/main" id="{0E13D431-BBFB-CF02-2B4B-F4E80EFE84CA}"/>
                          </a:ext>
                        </a:extLst>
                      </p:cNvPr>
                      <p:cNvSpPr/>
                      <p:nvPr/>
                    </p:nvSpPr>
                    <p:spPr>
                      <a:xfrm>
                        <a:off x="7904679"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42" name="Rounded Rectangle 641">
                        <a:extLst>
                          <a:ext uri="{FF2B5EF4-FFF2-40B4-BE49-F238E27FC236}">
                            <a16:creationId xmlns:a16="http://schemas.microsoft.com/office/drawing/2014/main" id="{7EBCB31C-8797-E9FC-52DE-85BD534A0609}"/>
                          </a:ext>
                        </a:extLst>
                      </p:cNvPr>
                      <p:cNvSpPr/>
                      <p:nvPr/>
                    </p:nvSpPr>
                    <p:spPr>
                      <a:xfrm>
                        <a:off x="8348148" y="2912284"/>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grpSp>
          <p:grpSp>
            <p:nvGrpSpPr>
              <p:cNvPr id="570" name="Group 569">
                <a:extLst>
                  <a:ext uri="{FF2B5EF4-FFF2-40B4-BE49-F238E27FC236}">
                    <a16:creationId xmlns:a16="http://schemas.microsoft.com/office/drawing/2014/main" id="{39499449-5614-4AB4-525F-394CD50D998F}"/>
                  </a:ext>
                </a:extLst>
              </p:cNvPr>
              <p:cNvGrpSpPr/>
              <p:nvPr/>
            </p:nvGrpSpPr>
            <p:grpSpPr>
              <a:xfrm>
                <a:off x="5377397" y="2046156"/>
                <a:ext cx="1113743" cy="995801"/>
                <a:chOff x="5377397" y="2046156"/>
                <a:chExt cx="1113743" cy="995801"/>
              </a:xfrm>
            </p:grpSpPr>
            <p:cxnSp>
              <p:nvCxnSpPr>
                <p:cNvPr id="571" name="Straight Connector 570">
                  <a:extLst>
                    <a:ext uri="{FF2B5EF4-FFF2-40B4-BE49-F238E27FC236}">
                      <a16:creationId xmlns:a16="http://schemas.microsoft.com/office/drawing/2014/main" id="{6BACCB58-5730-C9C1-E669-DB1151194F24}"/>
                    </a:ext>
                  </a:extLst>
                </p:cNvPr>
                <p:cNvCxnSpPr>
                  <a:cxnSpLocks/>
                  <a:stCxn id="614" idx="3"/>
                  <a:endCxn id="613" idx="1"/>
                </p:cNvCxnSpPr>
                <p:nvPr/>
              </p:nvCxnSpPr>
              <p:spPr>
                <a:xfrm>
                  <a:off x="5535343" y="2125534"/>
                  <a:ext cx="799455"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572" name="Group 571">
                  <a:extLst>
                    <a:ext uri="{FF2B5EF4-FFF2-40B4-BE49-F238E27FC236}">
                      <a16:creationId xmlns:a16="http://schemas.microsoft.com/office/drawing/2014/main" id="{E2D3B743-D40F-F769-8A25-6749E878A1D9}"/>
                    </a:ext>
                  </a:extLst>
                </p:cNvPr>
                <p:cNvGrpSpPr/>
                <p:nvPr/>
              </p:nvGrpSpPr>
              <p:grpSpPr>
                <a:xfrm>
                  <a:off x="5377397" y="2046156"/>
                  <a:ext cx="1113743" cy="995801"/>
                  <a:chOff x="983557" y="3669493"/>
                  <a:chExt cx="1113743" cy="995801"/>
                </a:xfrm>
              </p:grpSpPr>
              <p:cxnSp>
                <p:nvCxnSpPr>
                  <p:cNvPr id="573" name="Straight Connector 572">
                    <a:extLst>
                      <a:ext uri="{FF2B5EF4-FFF2-40B4-BE49-F238E27FC236}">
                        <a16:creationId xmlns:a16="http://schemas.microsoft.com/office/drawing/2014/main" id="{03056C52-07FA-1A39-D873-5BB7C3DFF24C}"/>
                      </a:ext>
                    </a:extLst>
                  </p:cNvPr>
                  <p:cNvCxnSpPr>
                    <a:cxnSpLocks/>
                    <a:stCxn id="614" idx="2"/>
                    <a:endCxn id="590" idx="0"/>
                  </p:cNvCxnSpPr>
                  <p:nvPr/>
                </p:nvCxnSpPr>
                <p:spPr>
                  <a:xfrm flipH="1">
                    <a:off x="1061559" y="3828245"/>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4" name="Straight Connector 573">
                    <a:extLst>
                      <a:ext uri="{FF2B5EF4-FFF2-40B4-BE49-F238E27FC236}">
                        <a16:creationId xmlns:a16="http://schemas.microsoft.com/office/drawing/2014/main" id="{FF5ADDA5-15D8-0D36-EADE-509120DFC8D0}"/>
                      </a:ext>
                    </a:extLst>
                  </p:cNvPr>
                  <p:cNvCxnSpPr>
                    <a:cxnSpLocks/>
                    <a:stCxn id="615" idx="2"/>
                    <a:endCxn id="591" idx="0"/>
                  </p:cNvCxnSpPr>
                  <p:nvPr/>
                </p:nvCxnSpPr>
                <p:spPr>
                  <a:xfrm flipH="1">
                    <a:off x="1248652" y="3828243"/>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5" name="Straight Connector 574">
                    <a:extLst>
                      <a:ext uri="{FF2B5EF4-FFF2-40B4-BE49-F238E27FC236}">
                        <a16:creationId xmlns:a16="http://schemas.microsoft.com/office/drawing/2014/main" id="{EF26EAF1-C029-D23B-CCC6-DD18C376E8B0}"/>
                      </a:ext>
                    </a:extLst>
                  </p:cNvPr>
                  <p:cNvCxnSpPr>
                    <a:cxnSpLocks/>
                    <a:stCxn id="616" idx="2"/>
                    <a:endCxn id="592" idx="0"/>
                  </p:cNvCxnSpPr>
                  <p:nvPr/>
                </p:nvCxnSpPr>
                <p:spPr>
                  <a:xfrm flipH="1">
                    <a:off x="1442409" y="3828243"/>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6" name="Straight Connector 575">
                    <a:extLst>
                      <a:ext uri="{FF2B5EF4-FFF2-40B4-BE49-F238E27FC236}">
                        <a16:creationId xmlns:a16="http://schemas.microsoft.com/office/drawing/2014/main" id="{CE473EFE-6AA3-FCFB-E09C-D032A824D919}"/>
                      </a:ext>
                    </a:extLst>
                  </p:cNvPr>
                  <p:cNvCxnSpPr>
                    <a:cxnSpLocks/>
                    <a:stCxn id="617" idx="2"/>
                    <a:endCxn id="593" idx="0"/>
                  </p:cNvCxnSpPr>
                  <p:nvPr/>
                </p:nvCxnSpPr>
                <p:spPr>
                  <a:xfrm flipH="1">
                    <a:off x="1636167" y="3828242"/>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7" name="Straight Connector 576">
                    <a:extLst>
                      <a:ext uri="{FF2B5EF4-FFF2-40B4-BE49-F238E27FC236}">
                        <a16:creationId xmlns:a16="http://schemas.microsoft.com/office/drawing/2014/main" id="{202513B6-72A5-84F5-F72D-5871DE9F2711}"/>
                      </a:ext>
                    </a:extLst>
                  </p:cNvPr>
                  <p:cNvCxnSpPr>
                    <a:cxnSpLocks/>
                    <a:stCxn id="612" idx="2"/>
                    <a:endCxn id="588" idx="2"/>
                  </p:cNvCxnSpPr>
                  <p:nvPr/>
                </p:nvCxnSpPr>
                <p:spPr>
                  <a:xfrm flipH="1">
                    <a:off x="1829925" y="3834333"/>
                    <a:ext cx="1942" cy="830961"/>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8" name="Straight Connector 577">
                    <a:extLst>
                      <a:ext uri="{FF2B5EF4-FFF2-40B4-BE49-F238E27FC236}">
                        <a16:creationId xmlns:a16="http://schemas.microsoft.com/office/drawing/2014/main" id="{44726F27-0B3B-E275-4177-F187B6C0C517}"/>
                      </a:ext>
                    </a:extLst>
                  </p:cNvPr>
                  <p:cNvCxnSpPr>
                    <a:cxnSpLocks/>
                    <a:stCxn id="613" idx="2"/>
                    <a:endCxn id="589" idx="0"/>
                  </p:cNvCxnSpPr>
                  <p:nvPr/>
                </p:nvCxnSpPr>
                <p:spPr>
                  <a:xfrm flipH="1">
                    <a:off x="2017018" y="3834331"/>
                    <a:ext cx="1942" cy="672212"/>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9" name="Straight Connector 578">
                    <a:extLst>
                      <a:ext uri="{FF2B5EF4-FFF2-40B4-BE49-F238E27FC236}">
                        <a16:creationId xmlns:a16="http://schemas.microsoft.com/office/drawing/2014/main" id="{0C1617F8-40B7-3A22-7C8A-F8A46E9477C1}"/>
                      </a:ext>
                    </a:extLst>
                  </p:cNvPr>
                  <p:cNvCxnSpPr>
                    <a:cxnSpLocks/>
                    <a:stCxn id="606" idx="3"/>
                    <a:endCxn id="605" idx="3"/>
                  </p:cNvCxnSpPr>
                  <p:nvPr/>
                </p:nvCxnSpPr>
                <p:spPr>
                  <a:xfrm>
                    <a:off x="1141841" y="4008348"/>
                    <a:ext cx="955459"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80" name="Straight Connector 579">
                    <a:extLst>
                      <a:ext uri="{FF2B5EF4-FFF2-40B4-BE49-F238E27FC236}">
                        <a16:creationId xmlns:a16="http://schemas.microsoft.com/office/drawing/2014/main" id="{858EB2AE-39F8-93CF-7962-A8F7993302AC}"/>
                      </a:ext>
                    </a:extLst>
                  </p:cNvPr>
                  <p:cNvCxnSpPr>
                    <a:cxnSpLocks/>
                    <a:stCxn id="598" idx="3"/>
                    <a:endCxn id="597" idx="3"/>
                  </p:cNvCxnSpPr>
                  <p:nvPr/>
                </p:nvCxnSpPr>
                <p:spPr>
                  <a:xfrm>
                    <a:off x="1139561" y="4294090"/>
                    <a:ext cx="955459"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81" name="Straight Connector 580">
                    <a:extLst>
                      <a:ext uri="{FF2B5EF4-FFF2-40B4-BE49-F238E27FC236}">
                        <a16:creationId xmlns:a16="http://schemas.microsoft.com/office/drawing/2014/main" id="{2E604C81-72FD-0870-3939-B07556ACE280}"/>
                      </a:ext>
                    </a:extLst>
                  </p:cNvPr>
                  <p:cNvCxnSpPr>
                    <a:cxnSpLocks/>
                    <a:stCxn id="590" idx="3"/>
                    <a:endCxn id="589" idx="3"/>
                  </p:cNvCxnSpPr>
                  <p:nvPr/>
                </p:nvCxnSpPr>
                <p:spPr>
                  <a:xfrm>
                    <a:off x="1139561" y="4579832"/>
                    <a:ext cx="955459" cy="6086"/>
                  </a:xfrm>
                  <a:prstGeom prst="line">
                    <a:avLst/>
                  </a:prstGeom>
                  <a:ln w="25400">
                    <a:solidFill>
                      <a:schemeClr val="tx1">
                        <a:lumMod val="75000"/>
                        <a:lumOff val="2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582" name="Group 581">
                    <a:extLst>
                      <a:ext uri="{FF2B5EF4-FFF2-40B4-BE49-F238E27FC236}">
                        <a16:creationId xmlns:a16="http://schemas.microsoft.com/office/drawing/2014/main" id="{756295BD-8EE3-5CFA-8F3D-6A4DED3836E4}"/>
                      </a:ext>
                    </a:extLst>
                  </p:cNvPr>
                  <p:cNvGrpSpPr/>
                  <p:nvPr/>
                </p:nvGrpSpPr>
                <p:grpSpPr>
                  <a:xfrm>
                    <a:off x="985499" y="3669493"/>
                    <a:ext cx="1111463" cy="164840"/>
                    <a:chOff x="6874440" y="2906655"/>
                    <a:chExt cx="2543899" cy="164975"/>
                  </a:xfrm>
                </p:grpSpPr>
                <p:grpSp>
                  <p:nvGrpSpPr>
                    <p:cNvPr id="610" name="Group 609">
                      <a:extLst>
                        <a:ext uri="{FF2B5EF4-FFF2-40B4-BE49-F238E27FC236}">
                          <a16:creationId xmlns:a16="http://schemas.microsoft.com/office/drawing/2014/main" id="{5F42E58C-114D-B05B-21CF-267A64618222}"/>
                        </a:ext>
                      </a:extLst>
                    </p:cNvPr>
                    <p:cNvGrpSpPr/>
                    <p:nvPr/>
                  </p:nvGrpSpPr>
                  <p:grpSpPr>
                    <a:xfrm>
                      <a:off x="6874440" y="2906655"/>
                      <a:ext cx="1672214" cy="158882"/>
                      <a:chOff x="7032994" y="2896916"/>
                      <a:chExt cx="1672214" cy="158882"/>
                    </a:xfrm>
                  </p:grpSpPr>
                  <p:sp>
                    <p:nvSpPr>
                      <p:cNvPr id="614" name="Rounded Rectangle 613">
                        <a:extLst>
                          <a:ext uri="{FF2B5EF4-FFF2-40B4-BE49-F238E27FC236}">
                            <a16:creationId xmlns:a16="http://schemas.microsoft.com/office/drawing/2014/main" id="{A74F7687-BCB5-E806-4A1C-9D77BDF48DC7}"/>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5" name="Rounded Rectangle 614">
                        <a:extLst>
                          <a:ext uri="{FF2B5EF4-FFF2-40B4-BE49-F238E27FC236}">
                            <a16:creationId xmlns:a16="http://schemas.microsoft.com/office/drawing/2014/main" id="{359B681E-8728-6D5B-266C-D92050DEE01B}"/>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6" name="Rounded Rectangle 615">
                        <a:extLst>
                          <a:ext uri="{FF2B5EF4-FFF2-40B4-BE49-F238E27FC236}">
                            <a16:creationId xmlns:a16="http://schemas.microsoft.com/office/drawing/2014/main" id="{526C2A37-ECD2-251E-AFF6-6C1A946A3D34}"/>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7" name="Rounded Rectangle 616">
                        <a:extLst>
                          <a:ext uri="{FF2B5EF4-FFF2-40B4-BE49-F238E27FC236}">
                            <a16:creationId xmlns:a16="http://schemas.microsoft.com/office/drawing/2014/main" id="{97401D96-B391-8592-DC30-BFEEE47920BB}"/>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11" name="Group 610">
                      <a:extLst>
                        <a:ext uri="{FF2B5EF4-FFF2-40B4-BE49-F238E27FC236}">
                          <a16:creationId xmlns:a16="http://schemas.microsoft.com/office/drawing/2014/main" id="{E7E9DE6B-53CD-BEB1-A8AD-6EE746F2BF4D}"/>
                        </a:ext>
                      </a:extLst>
                    </p:cNvPr>
                    <p:cNvGrpSpPr/>
                    <p:nvPr/>
                  </p:nvGrpSpPr>
                  <p:grpSpPr>
                    <a:xfrm>
                      <a:off x="8633063" y="2912749"/>
                      <a:ext cx="785276" cy="158881"/>
                      <a:chOff x="7032994" y="2912285"/>
                      <a:chExt cx="785276" cy="158881"/>
                    </a:xfrm>
                  </p:grpSpPr>
                  <p:sp>
                    <p:nvSpPr>
                      <p:cNvPr id="612" name="Rounded Rectangle 611">
                        <a:extLst>
                          <a:ext uri="{FF2B5EF4-FFF2-40B4-BE49-F238E27FC236}">
                            <a16:creationId xmlns:a16="http://schemas.microsoft.com/office/drawing/2014/main" id="{033106A6-D32E-53B5-E472-133111A09651}"/>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13" name="Rounded Rectangle 612">
                        <a:extLst>
                          <a:ext uri="{FF2B5EF4-FFF2-40B4-BE49-F238E27FC236}">
                            <a16:creationId xmlns:a16="http://schemas.microsoft.com/office/drawing/2014/main" id="{A4ED4843-605E-870C-3D93-40B3163867BE}"/>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583" name="Group 582">
                    <a:extLst>
                      <a:ext uri="{FF2B5EF4-FFF2-40B4-BE49-F238E27FC236}">
                        <a16:creationId xmlns:a16="http://schemas.microsoft.com/office/drawing/2014/main" id="{F81F0F44-528E-540D-7A63-CB8208EFE55A}"/>
                      </a:ext>
                    </a:extLst>
                  </p:cNvPr>
                  <p:cNvGrpSpPr/>
                  <p:nvPr/>
                </p:nvGrpSpPr>
                <p:grpSpPr>
                  <a:xfrm>
                    <a:off x="985837" y="3928970"/>
                    <a:ext cx="1111463" cy="164840"/>
                    <a:chOff x="6874440" y="2906655"/>
                    <a:chExt cx="2543899" cy="164975"/>
                  </a:xfrm>
                </p:grpSpPr>
                <p:grpSp>
                  <p:nvGrpSpPr>
                    <p:cNvPr id="602" name="Group 601">
                      <a:extLst>
                        <a:ext uri="{FF2B5EF4-FFF2-40B4-BE49-F238E27FC236}">
                          <a16:creationId xmlns:a16="http://schemas.microsoft.com/office/drawing/2014/main" id="{ADF9AA2F-C16F-63A0-8750-10436EEEE9FE}"/>
                        </a:ext>
                      </a:extLst>
                    </p:cNvPr>
                    <p:cNvGrpSpPr/>
                    <p:nvPr/>
                  </p:nvGrpSpPr>
                  <p:grpSpPr>
                    <a:xfrm>
                      <a:off x="6874440" y="2906655"/>
                      <a:ext cx="1672214" cy="158882"/>
                      <a:chOff x="7032994" y="2896916"/>
                      <a:chExt cx="1672214" cy="158882"/>
                    </a:xfrm>
                  </p:grpSpPr>
                  <p:sp>
                    <p:nvSpPr>
                      <p:cNvPr id="606" name="Rounded Rectangle 605">
                        <a:extLst>
                          <a:ext uri="{FF2B5EF4-FFF2-40B4-BE49-F238E27FC236}">
                            <a16:creationId xmlns:a16="http://schemas.microsoft.com/office/drawing/2014/main" id="{73033B57-E286-1C4B-8CDD-F8D1CE64B4E5}"/>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7" name="Rounded Rectangle 606">
                        <a:extLst>
                          <a:ext uri="{FF2B5EF4-FFF2-40B4-BE49-F238E27FC236}">
                            <a16:creationId xmlns:a16="http://schemas.microsoft.com/office/drawing/2014/main" id="{492B9D75-1B1C-7F69-3C38-BEAF3A60135D}"/>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8" name="Rounded Rectangle 607">
                        <a:extLst>
                          <a:ext uri="{FF2B5EF4-FFF2-40B4-BE49-F238E27FC236}">
                            <a16:creationId xmlns:a16="http://schemas.microsoft.com/office/drawing/2014/main" id="{311647BE-BF9D-2381-0CE2-4A864033F848}"/>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9" name="Rounded Rectangle 608">
                        <a:extLst>
                          <a:ext uri="{FF2B5EF4-FFF2-40B4-BE49-F238E27FC236}">
                            <a16:creationId xmlns:a16="http://schemas.microsoft.com/office/drawing/2014/main" id="{F01669A0-7C7B-3912-9C5D-80E0EAF8F357}"/>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603" name="Group 602">
                      <a:extLst>
                        <a:ext uri="{FF2B5EF4-FFF2-40B4-BE49-F238E27FC236}">
                          <a16:creationId xmlns:a16="http://schemas.microsoft.com/office/drawing/2014/main" id="{28BD4D67-174B-69B1-B2B5-BD88A5136E69}"/>
                        </a:ext>
                      </a:extLst>
                    </p:cNvPr>
                    <p:cNvGrpSpPr/>
                    <p:nvPr/>
                  </p:nvGrpSpPr>
                  <p:grpSpPr>
                    <a:xfrm>
                      <a:off x="8633063" y="2912749"/>
                      <a:ext cx="785276" cy="158881"/>
                      <a:chOff x="7032994" y="2912285"/>
                      <a:chExt cx="785276" cy="158881"/>
                    </a:xfrm>
                  </p:grpSpPr>
                  <p:sp>
                    <p:nvSpPr>
                      <p:cNvPr id="604" name="Rounded Rectangle 603">
                        <a:extLst>
                          <a:ext uri="{FF2B5EF4-FFF2-40B4-BE49-F238E27FC236}">
                            <a16:creationId xmlns:a16="http://schemas.microsoft.com/office/drawing/2014/main" id="{5ED60234-4389-A61E-30A2-370B0A3ED2B9}"/>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5" name="Rounded Rectangle 604">
                        <a:extLst>
                          <a:ext uri="{FF2B5EF4-FFF2-40B4-BE49-F238E27FC236}">
                            <a16:creationId xmlns:a16="http://schemas.microsoft.com/office/drawing/2014/main" id="{B08E53A4-5674-5C47-3A1E-08940356D924}"/>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584" name="Group 583">
                    <a:extLst>
                      <a:ext uri="{FF2B5EF4-FFF2-40B4-BE49-F238E27FC236}">
                        <a16:creationId xmlns:a16="http://schemas.microsoft.com/office/drawing/2014/main" id="{8E4CED0B-AB97-75F3-E9E1-6E8077823CA0}"/>
                      </a:ext>
                    </a:extLst>
                  </p:cNvPr>
                  <p:cNvGrpSpPr/>
                  <p:nvPr/>
                </p:nvGrpSpPr>
                <p:grpSpPr>
                  <a:xfrm>
                    <a:off x="983557" y="4214712"/>
                    <a:ext cx="1111463" cy="164840"/>
                    <a:chOff x="6874440" y="2906655"/>
                    <a:chExt cx="2543899" cy="164975"/>
                  </a:xfrm>
                </p:grpSpPr>
                <p:grpSp>
                  <p:nvGrpSpPr>
                    <p:cNvPr id="594" name="Group 593">
                      <a:extLst>
                        <a:ext uri="{FF2B5EF4-FFF2-40B4-BE49-F238E27FC236}">
                          <a16:creationId xmlns:a16="http://schemas.microsoft.com/office/drawing/2014/main" id="{1F23EFF6-396B-923F-FD6E-5979673280AF}"/>
                        </a:ext>
                      </a:extLst>
                    </p:cNvPr>
                    <p:cNvGrpSpPr/>
                    <p:nvPr/>
                  </p:nvGrpSpPr>
                  <p:grpSpPr>
                    <a:xfrm>
                      <a:off x="6874440" y="2906655"/>
                      <a:ext cx="1672214" cy="158882"/>
                      <a:chOff x="7032994" y="2896916"/>
                      <a:chExt cx="1672214" cy="158882"/>
                    </a:xfrm>
                  </p:grpSpPr>
                  <p:sp>
                    <p:nvSpPr>
                      <p:cNvPr id="598" name="Rounded Rectangle 597">
                        <a:extLst>
                          <a:ext uri="{FF2B5EF4-FFF2-40B4-BE49-F238E27FC236}">
                            <a16:creationId xmlns:a16="http://schemas.microsoft.com/office/drawing/2014/main" id="{72913099-3995-566D-ECDD-C7480499205D}"/>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9" name="Rounded Rectangle 598">
                        <a:extLst>
                          <a:ext uri="{FF2B5EF4-FFF2-40B4-BE49-F238E27FC236}">
                            <a16:creationId xmlns:a16="http://schemas.microsoft.com/office/drawing/2014/main" id="{08D7814F-E112-3DBF-DAB3-2D2C835378FE}"/>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0" name="Rounded Rectangle 599">
                        <a:extLst>
                          <a:ext uri="{FF2B5EF4-FFF2-40B4-BE49-F238E27FC236}">
                            <a16:creationId xmlns:a16="http://schemas.microsoft.com/office/drawing/2014/main" id="{788AF22F-08E5-AE15-CB4D-29F89735AE42}"/>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601" name="Rounded Rectangle 600">
                        <a:extLst>
                          <a:ext uri="{FF2B5EF4-FFF2-40B4-BE49-F238E27FC236}">
                            <a16:creationId xmlns:a16="http://schemas.microsoft.com/office/drawing/2014/main" id="{5C1561D6-DB92-24C7-1B46-76793A35BE23}"/>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595" name="Group 594">
                      <a:extLst>
                        <a:ext uri="{FF2B5EF4-FFF2-40B4-BE49-F238E27FC236}">
                          <a16:creationId xmlns:a16="http://schemas.microsoft.com/office/drawing/2014/main" id="{72420A30-2E80-FF70-0A93-22E7168DBA2C}"/>
                        </a:ext>
                      </a:extLst>
                    </p:cNvPr>
                    <p:cNvGrpSpPr/>
                    <p:nvPr/>
                  </p:nvGrpSpPr>
                  <p:grpSpPr>
                    <a:xfrm>
                      <a:off x="8633063" y="2912749"/>
                      <a:ext cx="785276" cy="158881"/>
                      <a:chOff x="7032994" y="2912285"/>
                      <a:chExt cx="785276" cy="158881"/>
                    </a:xfrm>
                  </p:grpSpPr>
                  <p:sp>
                    <p:nvSpPr>
                      <p:cNvPr id="596" name="Rounded Rectangle 595">
                        <a:extLst>
                          <a:ext uri="{FF2B5EF4-FFF2-40B4-BE49-F238E27FC236}">
                            <a16:creationId xmlns:a16="http://schemas.microsoft.com/office/drawing/2014/main" id="{24B6A066-0948-3CDF-E58B-06608DAB27D8}"/>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7" name="Rounded Rectangle 596">
                        <a:extLst>
                          <a:ext uri="{FF2B5EF4-FFF2-40B4-BE49-F238E27FC236}">
                            <a16:creationId xmlns:a16="http://schemas.microsoft.com/office/drawing/2014/main" id="{5D13F176-8BE2-6DE1-4140-ACCEE0FC85FD}"/>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nvGrpSpPr>
                  <p:cNvPr id="585" name="Group 584">
                    <a:extLst>
                      <a:ext uri="{FF2B5EF4-FFF2-40B4-BE49-F238E27FC236}">
                        <a16:creationId xmlns:a16="http://schemas.microsoft.com/office/drawing/2014/main" id="{58840339-5AF2-EA24-F6B0-F979EDC8DAFB}"/>
                      </a:ext>
                    </a:extLst>
                  </p:cNvPr>
                  <p:cNvGrpSpPr/>
                  <p:nvPr/>
                </p:nvGrpSpPr>
                <p:grpSpPr>
                  <a:xfrm>
                    <a:off x="983557" y="4500454"/>
                    <a:ext cx="1111463" cy="164840"/>
                    <a:chOff x="6874440" y="2906655"/>
                    <a:chExt cx="2543899" cy="164975"/>
                  </a:xfrm>
                </p:grpSpPr>
                <p:grpSp>
                  <p:nvGrpSpPr>
                    <p:cNvPr id="586" name="Group 585">
                      <a:extLst>
                        <a:ext uri="{FF2B5EF4-FFF2-40B4-BE49-F238E27FC236}">
                          <a16:creationId xmlns:a16="http://schemas.microsoft.com/office/drawing/2014/main" id="{86E07D0C-6E6E-7FCC-5F97-D518B71797B7}"/>
                        </a:ext>
                      </a:extLst>
                    </p:cNvPr>
                    <p:cNvGrpSpPr/>
                    <p:nvPr/>
                  </p:nvGrpSpPr>
                  <p:grpSpPr>
                    <a:xfrm>
                      <a:off x="6874440" y="2906655"/>
                      <a:ext cx="1672214" cy="158882"/>
                      <a:chOff x="7032994" y="2896916"/>
                      <a:chExt cx="1672214" cy="158882"/>
                    </a:xfrm>
                  </p:grpSpPr>
                  <p:sp>
                    <p:nvSpPr>
                      <p:cNvPr id="590" name="Rounded Rectangle 589">
                        <a:extLst>
                          <a:ext uri="{FF2B5EF4-FFF2-40B4-BE49-F238E27FC236}">
                            <a16:creationId xmlns:a16="http://schemas.microsoft.com/office/drawing/2014/main" id="{C0BEEFC2-52AC-52F1-9A28-4C598965DA6A}"/>
                          </a:ext>
                        </a:extLst>
                      </p:cNvPr>
                      <p:cNvSpPr/>
                      <p:nvPr/>
                    </p:nvSpPr>
                    <p:spPr>
                      <a:xfrm>
                        <a:off x="7032994" y="2896919"/>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1" name="Rounded Rectangle 590">
                        <a:extLst>
                          <a:ext uri="{FF2B5EF4-FFF2-40B4-BE49-F238E27FC236}">
                            <a16:creationId xmlns:a16="http://schemas.microsoft.com/office/drawing/2014/main" id="{3CD1D916-0660-19E8-FCC9-20E1377B746B}"/>
                          </a:ext>
                        </a:extLst>
                      </p:cNvPr>
                      <p:cNvSpPr/>
                      <p:nvPr/>
                    </p:nvSpPr>
                    <p:spPr>
                      <a:xfrm>
                        <a:off x="7461210"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2" name="Rounded Rectangle 591">
                        <a:extLst>
                          <a:ext uri="{FF2B5EF4-FFF2-40B4-BE49-F238E27FC236}">
                            <a16:creationId xmlns:a16="http://schemas.microsoft.com/office/drawing/2014/main" id="{D06D0509-17AF-F59B-AA81-219A59947004}"/>
                          </a:ext>
                        </a:extLst>
                      </p:cNvPr>
                      <p:cNvSpPr/>
                      <p:nvPr/>
                    </p:nvSpPr>
                    <p:spPr>
                      <a:xfrm>
                        <a:off x="7904679" y="289691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93" name="Rounded Rectangle 592">
                        <a:extLst>
                          <a:ext uri="{FF2B5EF4-FFF2-40B4-BE49-F238E27FC236}">
                            <a16:creationId xmlns:a16="http://schemas.microsoft.com/office/drawing/2014/main" id="{AC6F2175-818A-8A1B-9971-34F51E0922EC}"/>
                          </a:ext>
                        </a:extLst>
                      </p:cNvPr>
                      <p:cNvSpPr/>
                      <p:nvPr/>
                    </p:nvSpPr>
                    <p:spPr>
                      <a:xfrm>
                        <a:off x="8348148" y="2896916"/>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nvGrpSpPr>
                    <p:cNvPr id="587" name="Group 586">
                      <a:extLst>
                        <a:ext uri="{FF2B5EF4-FFF2-40B4-BE49-F238E27FC236}">
                          <a16:creationId xmlns:a16="http://schemas.microsoft.com/office/drawing/2014/main" id="{64F983CD-7497-C450-B7D3-BFF9E6430CA0}"/>
                        </a:ext>
                      </a:extLst>
                    </p:cNvPr>
                    <p:cNvGrpSpPr/>
                    <p:nvPr/>
                  </p:nvGrpSpPr>
                  <p:grpSpPr>
                    <a:xfrm>
                      <a:off x="8633063" y="2912749"/>
                      <a:ext cx="785276" cy="158881"/>
                      <a:chOff x="7032994" y="2912285"/>
                      <a:chExt cx="785276" cy="158881"/>
                    </a:xfrm>
                  </p:grpSpPr>
                  <p:sp>
                    <p:nvSpPr>
                      <p:cNvPr id="588" name="Rounded Rectangle 587">
                        <a:extLst>
                          <a:ext uri="{FF2B5EF4-FFF2-40B4-BE49-F238E27FC236}">
                            <a16:creationId xmlns:a16="http://schemas.microsoft.com/office/drawing/2014/main" id="{8882817B-D5C3-FAAB-64EE-03E99CE5ACBB}"/>
                          </a:ext>
                        </a:extLst>
                      </p:cNvPr>
                      <p:cNvSpPr/>
                      <p:nvPr/>
                    </p:nvSpPr>
                    <p:spPr>
                      <a:xfrm>
                        <a:off x="7032994" y="2912287"/>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589" name="Rounded Rectangle 588">
                        <a:extLst>
                          <a:ext uri="{FF2B5EF4-FFF2-40B4-BE49-F238E27FC236}">
                            <a16:creationId xmlns:a16="http://schemas.microsoft.com/office/drawing/2014/main" id="{A70BD8D7-B72E-8CCF-5B48-F72BC7F7F035}"/>
                          </a:ext>
                        </a:extLst>
                      </p:cNvPr>
                      <p:cNvSpPr/>
                      <p:nvPr/>
                    </p:nvSpPr>
                    <p:spPr>
                      <a:xfrm>
                        <a:off x="7461210" y="2912285"/>
                        <a:ext cx="357060" cy="158879"/>
                      </a:xfrm>
                      <a:prstGeom prst="roundRect">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grpSp>
              </p:grpSp>
            </p:grpSp>
          </p:grpSp>
        </p:grpSp>
        <p:sp>
          <p:nvSpPr>
            <p:cNvPr id="723" name="Rounded Rectangle 722">
              <a:extLst>
                <a:ext uri="{FF2B5EF4-FFF2-40B4-BE49-F238E27FC236}">
                  <a16:creationId xmlns:a16="http://schemas.microsoft.com/office/drawing/2014/main" id="{C537998D-4F42-9135-0D2B-8EE955C7E1EB}"/>
                </a:ext>
              </a:extLst>
            </p:cNvPr>
            <p:cNvSpPr/>
            <p:nvPr/>
          </p:nvSpPr>
          <p:spPr>
            <a:xfrm>
              <a:off x="4769085" y="5637363"/>
              <a:ext cx="512320" cy="533628"/>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4" name="Rounded Rectangle 723">
              <a:extLst>
                <a:ext uri="{FF2B5EF4-FFF2-40B4-BE49-F238E27FC236}">
                  <a16:creationId xmlns:a16="http://schemas.microsoft.com/office/drawing/2014/main" id="{0CE1CEEA-7B51-2AA6-DE86-F2CAB1E5EFB3}"/>
                </a:ext>
              </a:extLst>
            </p:cNvPr>
            <p:cNvSpPr/>
            <p:nvPr/>
          </p:nvSpPr>
          <p:spPr>
            <a:xfrm>
              <a:off x="4776288" y="5278727"/>
              <a:ext cx="477945" cy="324395"/>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5" name="Rounded Rectangle 724">
              <a:extLst>
                <a:ext uri="{FF2B5EF4-FFF2-40B4-BE49-F238E27FC236}">
                  <a16:creationId xmlns:a16="http://schemas.microsoft.com/office/drawing/2014/main" id="{ADB52513-279B-B666-CF74-6A732DE899D0}"/>
                </a:ext>
              </a:extLst>
            </p:cNvPr>
            <p:cNvSpPr/>
            <p:nvPr/>
          </p:nvSpPr>
          <p:spPr>
            <a:xfrm>
              <a:off x="6450212" y="5738761"/>
              <a:ext cx="395642" cy="430124"/>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6" name="Rounded Rectangle 725">
              <a:extLst>
                <a:ext uri="{FF2B5EF4-FFF2-40B4-BE49-F238E27FC236}">
                  <a16:creationId xmlns:a16="http://schemas.microsoft.com/office/drawing/2014/main" id="{0AE323DA-F466-CAF9-A6A6-9AC3952559EE}"/>
                </a:ext>
              </a:extLst>
            </p:cNvPr>
            <p:cNvSpPr/>
            <p:nvPr/>
          </p:nvSpPr>
          <p:spPr>
            <a:xfrm>
              <a:off x="6450885" y="5497239"/>
              <a:ext cx="400049" cy="179532"/>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7" name="Rounded Rectangle 726">
              <a:extLst>
                <a:ext uri="{FF2B5EF4-FFF2-40B4-BE49-F238E27FC236}">
                  <a16:creationId xmlns:a16="http://schemas.microsoft.com/office/drawing/2014/main" id="{846C8AC4-0C40-516E-5CFB-EB580A37EECD}"/>
                </a:ext>
              </a:extLst>
            </p:cNvPr>
            <p:cNvSpPr/>
            <p:nvPr/>
          </p:nvSpPr>
          <p:spPr>
            <a:xfrm>
              <a:off x="7579229" y="5728957"/>
              <a:ext cx="483161" cy="430124"/>
            </a:xfrm>
            <a:prstGeom prst="roundRect">
              <a:avLst/>
            </a:prstGeom>
            <a:solidFill>
              <a:srgbClr val="4A8861"/>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sp>
          <p:nvSpPr>
            <p:cNvPr id="728" name="Rounded Rectangle 727">
              <a:extLst>
                <a:ext uri="{FF2B5EF4-FFF2-40B4-BE49-F238E27FC236}">
                  <a16:creationId xmlns:a16="http://schemas.microsoft.com/office/drawing/2014/main" id="{02C3896F-4FFB-617F-4B18-28457F96D03E}"/>
                </a:ext>
              </a:extLst>
            </p:cNvPr>
            <p:cNvSpPr/>
            <p:nvPr/>
          </p:nvSpPr>
          <p:spPr>
            <a:xfrm>
              <a:off x="7579903" y="5418897"/>
              <a:ext cx="469867" cy="248070"/>
            </a:xfrm>
            <a:prstGeom prst="roundRect">
              <a:avLst/>
            </a:prstGeom>
            <a:solidFill>
              <a:schemeClr val="bg1">
                <a:lumMod val="6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Gill Sans MT"/>
                <a:ea typeface="+mn-ea"/>
                <a:cs typeface="Gill Sans MT"/>
              </a:endParaRPr>
            </a:p>
          </p:txBody>
        </p:sp>
        <p:cxnSp>
          <p:nvCxnSpPr>
            <p:cNvPr id="729" name="Straight Arrow Connector 728">
              <a:extLst>
                <a:ext uri="{FF2B5EF4-FFF2-40B4-BE49-F238E27FC236}">
                  <a16:creationId xmlns:a16="http://schemas.microsoft.com/office/drawing/2014/main" id="{59E638E5-837D-7EC2-7FD7-4F5FA4F11280}"/>
                </a:ext>
              </a:extLst>
            </p:cNvPr>
            <p:cNvCxnSpPr>
              <a:cxnSpLocks/>
              <a:endCxn id="242" idx="0"/>
            </p:cNvCxnSpPr>
            <p:nvPr/>
          </p:nvCxnSpPr>
          <p:spPr>
            <a:xfrm flipH="1">
              <a:off x="6955004" y="2048719"/>
              <a:ext cx="0" cy="264997"/>
            </a:xfrm>
            <a:prstGeom prst="straightConnector1">
              <a:avLst/>
            </a:prstGeom>
            <a:noFill/>
            <a:ln w="38100" cap="flat" cmpd="sng" algn="ctr">
              <a:solidFill>
                <a:schemeClr val="tx1"/>
              </a:solidFill>
              <a:prstDash val="solid"/>
              <a:miter lim="800000"/>
              <a:headEnd type="none"/>
              <a:tailEnd type="arrow"/>
            </a:ln>
            <a:effectLst/>
          </p:spPr>
        </p:cxnSp>
        <p:sp>
          <p:nvSpPr>
            <p:cNvPr id="730" name="TextBox 729">
              <a:extLst>
                <a:ext uri="{FF2B5EF4-FFF2-40B4-BE49-F238E27FC236}">
                  <a16:creationId xmlns:a16="http://schemas.microsoft.com/office/drawing/2014/main" id="{B0994CCE-FD67-9150-C08D-D6ED3DBA7862}"/>
                </a:ext>
              </a:extLst>
            </p:cNvPr>
            <p:cNvSpPr txBox="1"/>
            <p:nvPr/>
          </p:nvSpPr>
          <p:spPr>
            <a:xfrm>
              <a:off x="4405925" y="5742527"/>
              <a:ext cx="1219198"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Gill Sans MT"/>
                  <a:ea typeface="+mn-ea"/>
                  <a:cs typeface="Gill Sans MT"/>
                </a:rPr>
                <a:t>Buffer</a:t>
              </a:r>
            </a:p>
          </p:txBody>
        </p:sp>
        <p:sp>
          <p:nvSpPr>
            <p:cNvPr id="731" name="TextBox 730">
              <a:extLst>
                <a:ext uri="{FF2B5EF4-FFF2-40B4-BE49-F238E27FC236}">
                  <a16:creationId xmlns:a16="http://schemas.microsoft.com/office/drawing/2014/main" id="{05235E89-6298-B319-44B8-83DCDD22087E}"/>
                </a:ext>
              </a:extLst>
            </p:cNvPr>
            <p:cNvSpPr txBox="1"/>
            <p:nvPr/>
          </p:nvSpPr>
          <p:spPr>
            <a:xfrm>
              <a:off x="6167419" y="5831680"/>
              <a:ext cx="983248"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Gill Sans MT"/>
                  <a:ea typeface="+mn-ea"/>
                  <a:cs typeface="Gill Sans MT"/>
                </a:rPr>
                <a:t>Buffer</a:t>
              </a:r>
            </a:p>
          </p:txBody>
        </p:sp>
        <p:sp>
          <p:nvSpPr>
            <p:cNvPr id="732" name="TextBox 731">
              <a:extLst>
                <a:ext uri="{FF2B5EF4-FFF2-40B4-BE49-F238E27FC236}">
                  <a16:creationId xmlns:a16="http://schemas.microsoft.com/office/drawing/2014/main" id="{A3E16034-C728-29B5-EB44-67A0F7A07CE0}"/>
                </a:ext>
              </a:extLst>
            </p:cNvPr>
            <p:cNvSpPr txBox="1"/>
            <p:nvPr/>
          </p:nvSpPr>
          <p:spPr>
            <a:xfrm>
              <a:off x="7326936" y="5801099"/>
              <a:ext cx="983248"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Gill Sans MT"/>
                  <a:ea typeface="+mn-ea"/>
                  <a:cs typeface="Gill Sans MT"/>
                </a:rPr>
                <a:t>Buffer</a:t>
              </a:r>
            </a:p>
          </p:txBody>
        </p:sp>
        <p:sp>
          <p:nvSpPr>
            <p:cNvPr id="733" name="TextBox 732">
              <a:extLst>
                <a:ext uri="{FF2B5EF4-FFF2-40B4-BE49-F238E27FC236}">
                  <a16:creationId xmlns:a16="http://schemas.microsoft.com/office/drawing/2014/main" id="{257E7E13-73B3-7DD3-D68D-73635342507E}"/>
                </a:ext>
              </a:extLst>
            </p:cNvPr>
            <p:cNvSpPr txBox="1"/>
            <p:nvPr/>
          </p:nvSpPr>
          <p:spPr>
            <a:xfrm>
              <a:off x="4407768" y="5262640"/>
              <a:ext cx="1219198"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34" name="TextBox 733">
              <a:extLst>
                <a:ext uri="{FF2B5EF4-FFF2-40B4-BE49-F238E27FC236}">
                  <a16:creationId xmlns:a16="http://schemas.microsoft.com/office/drawing/2014/main" id="{2AD30534-E694-ADB8-B0CE-2DB9401564C9}"/>
                </a:ext>
              </a:extLst>
            </p:cNvPr>
            <p:cNvSpPr txBox="1"/>
            <p:nvPr/>
          </p:nvSpPr>
          <p:spPr>
            <a:xfrm>
              <a:off x="7185924" y="5368936"/>
              <a:ext cx="1219198"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1400" b="1" i="0" u="none" strike="noStrike" kern="1200" cap="none" spc="0" normalizeH="0" baseline="0" noProof="0" dirty="0">
                <a:ln>
                  <a:noFill/>
                </a:ln>
                <a:solidFill>
                  <a:srgbClr val="000000"/>
                </a:solidFill>
                <a:effectLst/>
                <a:uLnTx/>
                <a:uFillTx/>
                <a:latin typeface="Gill Sans MT"/>
                <a:ea typeface="+mn-ea"/>
                <a:cs typeface="Gill Sans MT"/>
              </a:endParaRPr>
            </a:p>
          </p:txBody>
        </p:sp>
        <p:sp>
          <p:nvSpPr>
            <p:cNvPr id="735" name="TextBox 734">
              <a:extLst>
                <a:ext uri="{FF2B5EF4-FFF2-40B4-BE49-F238E27FC236}">
                  <a16:creationId xmlns:a16="http://schemas.microsoft.com/office/drawing/2014/main" id="{CB4C4FD5-F284-DA24-D8FB-209D16FD708B}"/>
                </a:ext>
              </a:extLst>
            </p:cNvPr>
            <p:cNvSpPr txBox="1"/>
            <p:nvPr/>
          </p:nvSpPr>
          <p:spPr>
            <a:xfrm>
              <a:off x="6018577" y="5426615"/>
              <a:ext cx="1219198"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err="1">
                  <a:ln>
                    <a:noFill/>
                  </a:ln>
                  <a:solidFill>
                    <a:srgbClr val="000000"/>
                  </a:solidFill>
                  <a:effectLst/>
                  <a:uLnTx/>
                  <a:uFillTx/>
                  <a:latin typeface="Gill Sans MT"/>
                  <a:ea typeface="+mn-ea"/>
                  <a:cs typeface="Gill Sans MT"/>
                </a:rPr>
                <a:t>NoC</a:t>
              </a:r>
              <a:endParaRPr kumimoji="0" lang="en-US" sz="1200" b="1" i="0" u="none" strike="noStrike" kern="1200" cap="none" spc="0" normalizeH="0" baseline="0" noProof="0" dirty="0">
                <a:ln>
                  <a:noFill/>
                </a:ln>
                <a:solidFill>
                  <a:srgbClr val="000000"/>
                </a:solidFill>
                <a:effectLst/>
                <a:uLnTx/>
                <a:uFillTx/>
                <a:latin typeface="Gill Sans MT"/>
                <a:ea typeface="+mn-ea"/>
                <a:cs typeface="Gill Sans MT"/>
              </a:endParaRPr>
            </a:p>
          </p:txBody>
        </p:sp>
      </p:grpSp>
      <p:sp>
        <p:nvSpPr>
          <p:cNvPr id="338" name="TextBox 337">
            <a:extLst>
              <a:ext uri="{FF2B5EF4-FFF2-40B4-BE49-F238E27FC236}">
                <a16:creationId xmlns:a16="http://schemas.microsoft.com/office/drawing/2014/main" id="{EED186B8-00D4-1A69-1814-B6AC07C544FB}"/>
              </a:ext>
            </a:extLst>
          </p:cNvPr>
          <p:cNvSpPr txBox="1"/>
          <p:nvPr/>
        </p:nvSpPr>
        <p:spPr>
          <a:xfrm>
            <a:off x="5072391" y="6482274"/>
            <a:ext cx="3604065"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Gill Sans MT"/>
                <a:ea typeface="+mn-ea"/>
                <a:cs typeface="Gill Sans MT"/>
              </a:rPr>
              <a:t>Heterogeneous Accelerators</a:t>
            </a:r>
          </a:p>
        </p:txBody>
      </p:sp>
    </p:spTree>
    <p:extLst>
      <p:ext uri="{BB962C8B-B14F-4D97-AF65-F5344CB8AC3E}">
        <p14:creationId xmlns:p14="http://schemas.microsoft.com/office/powerpoint/2010/main" val="538469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fade">
                                      <p:cBhvr>
                                        <p:cTn id="7" dur="500"/>
                                        <p:tgtEl>
                                          <p:spTgt spid="3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0"/>
                                        </p:tgtEl>
                                        <p:attrNameLst>
                                          <p:attrName>style.visibility</p:attrName>
                                        </p:attrNameLst>
                                      </p:cBhvr>
                                      <p:to>
                                        <p:strVal val="visible"/>
                                      </p:to>
                                    </p:set>
                                    <p:animEffect transition="in" filter="fade">
                                      <p:cBhvr>
                                        <p:cTn id="12"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cs typeface="Gill Sans MT"/>
              </a:rPr>
              <a:t>Identifying Layer Families</a:t>
            </a:r>
            <a:endParaRPr lang="en-US" sz="4000" dirty="0">
              <a:latin typeface="Gill Sans MT"/>
              <a:cs typeface="Gill Sans MT"/>
            </a:endParaRPr>
          </a:p>
        </p:txBody>
      </p:sp>
      <p:grpSp>
        <p:nvGrpSpPr>
          <p:cNvPr id="49" name="Group 48"/>
          <p:cNvGrpSpPr/>
          <p:nvPr/>
        </p:nvGrpSpPr>
        <p:grpSpPr>
          <a:xfrm>
            <a:off x="5952" y="1562072"/>
            <a:ext cx="9138048" cy="3252993"/>
            <a:chOff x="-381000" y="1828800"/>
            <a:chExt cx="10134600" cy="3383266"/>
          </a:xfrm>
        </p:grpSpPr>
        <p:graphicFrame>
          <p:nvGraphicFramePr>
            <p:cNvPr id="65" name="Chart 64"/>
            <p:cNvGraphicFramePr>
              <a:graphicFrameLocks/>
            </p:cNvGraphicFramePr>
            <p:nvPr/>
          </p:nvGraphicFramePr>
          <p:xfrm>
            <a:off x="-381000" y="2364257"/>
            <a:ext cx="5410200" cy="2847809"/>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67" name="Chart 66"/>
            <p:cNvGraphicFramePr>
              <a:graphicFrameLocks/>
            </p:cNvGraphicFramePr>
            <p:nvPr/>
          </p:nvGraphicFramePr>
          <p:xfrm>
            <a:off x="2342776" y="1828800"/>
            <a:ext cx="7410824" cy="3383266"/>
          </p:xfrm>
          <a:graphic>
            <a:graphicData uri="http://schemas.openxmlformats.org/drawingml/2006/chart">
              <c:chart xmlns:c="http://schemas.openxmlformats.org/drawingml/2006/chart" xmlns:r="http://schemas.openxmlformats.org/officeDocument/2006/relationships" r:id="rId4"/>
            </a:graphicData>
          </a:graphic>
        </p:graphicFrame>
      </p:grpSp>
      <p:sp>
        <p:nvSpPr>
          <p:cNvPr id="73" name="Rectangle 72"/>
          <p:cNvSpPr/>
          <p:nvPr/>
        </p:nvSpPr>
        <p:spPr>
          <a:xfrm>
            <a:off x="-27384" y="891749"/>
            <a:ext cx="9171384" cy="830997"/>
          </a:xfrm>
          <a:prstGeom prst="rect">
            <a:avLst/>
          </a:prstGeom>
          <a:solidFill>
            <a:srgbClr val="1F497D">
              <a:lumMod val="75000"/>
            </a:srgb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Gill Sans MT"/>
                <a:ea typeface="+mn-ea"/>
                <a:cs typeface="Gill Sans MT"/>
              </a:rPr>
              <a:t>Key observation:  the majority of layers group into </a:t>
            </a:r>
          </a:p>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Gill Sans MT"/>
                <a:ea typeface="+mn-ea"/>
                <a:cs typeface="Gill Sans MT"/>
              </a:rPr>
              <a:t>a small number of </a:t>
            </a:r>
            <a:r>
              <a:rPr kumimoji="0" lang="en-US" sz="2400" b="1" i="0" u="sng" strike="noStrike" kern="1200" cap="none" spc="0" normalizeH="0" baseline="0" noProof="0" dirty="0">
                <a:ln>
                  <a:noFill/>
                </a:ln>
                <a:solidFill>
                  <a:prstClr val="white"/>
                </a:solidFill>
                <a:effectLst/>
                <a:uLnTx/>
                <a:uFillTx/>
                <a:latin typeface="Gill Sans MT"/>
                <a:ea typeface="+mn-ea"/>
                <a:cs typeface="Gill Sans MT"/>
              </a:rPr>
              <a:t>layer families</a:t>
            </a:r>
          </a:p>
        </p:txBody>
      </p:sp>
      <p:pic>
        <p:nvPicPr>
          <p:cNvPr id="30" name="Picture 29" descr="safari.png"/>
          <p:cNvPicPr>
            <a:picLocks noChangeAspect="1"/>
          </p:cNvPicPr>
          <p:nvPr/>
        </p:nvPicPr>
        <p:blipFill>
          <a:blip r:embed="rId5" cstate="print"/>
          <a:stretch>
            <a:fillRect/>
          </a:stretch>
        </p:blipFill>
        <p:spPr>
          <a:xfrm>
            <a:off x="76200" y="6580445"/>
            <a:ext cx="959296" cy="277563"/>
          </a:xfrm>
          <a:prstGeom prst="rect">
            <a:avLst/>
          </a:prstGeom>
        </p:spPr>
      </p:pic>
      <p:sp>
        <p:nvSpPr>
          <p:cNvPr id="31" name="Shape 6"/>
          <p:cNvSpPr/>
          <p:nvPr/>
        </p:nvSpPr>
        <p:spPr>
          <a:xfrm>
            <a:off x="1066918" y="2302956"/>
            <a:ext cx="1426873" cy="808840"/>
          </a:xfrm>
          <a:prstGeom prst="ellipse">
            <a:avLst/>
          </a:prstGeom>
          <a:solidFill>
            <a:srgbClr val="008000">
              <a:alpha val="28000"/>
            </a:srgb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32" name="Shape 6"/>
          <p:cNvSpPr/>
          <p:nvPr/>
        </p:nvSpPr>
        <p:spPr>
          <a:xfrm>
            <a:off x="2217765" y="2942387"/>
            <a:ext cx="708444" cy="601250"/>
          </a:xfrm>
          <a:prstGeom prst="ellipse">
            <a:avLst/>
          </a:prstGeom>
          <a:solidFill>
            <a:srgbClr val="AF9CD3">
              <a:alpha val="28000"/>
            </a:srgb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38" name="Shape 6"/>
          <p:cNvSpPr/>
          <p:nvPr/>
        </p:nvSpPr>
        <p:spPr>
          <a:xfrm>
            <a:off x="7632443" y="2935049"/>
            <a:ext cx="687072" cy="460913"/>
          </a:xfrm>
          <a:prstGeom prst="ellipse">
            <a:avLst/>
          </a:prstGeom>
          <a:solidFill>
            <a:srgbClr val="AF9CD3">
              <a:alpha val="28000"/>
            </a:srgb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39" name="Shape 6"/>
          <p:cNvSpPr/>
          <p:nvPr/>
        </p:nvSpPr>
        <p:spPr>
          <a:xfrm>
            <a:off x="7495029" y="2366229"/>
            <a:ext cx="1099314" cy="576157"/>
          </a:xfrm>
          <a:prstGeom prst="ellipse">
            <a:avLst/>
          </a:prstGeom>
          <a:solidFill>
            <a:srgbClr val="008000">
              <a:alpha val="28000"/>
            </a:srgb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41" name="TextBox 40"/>
          <p:cNvSpPr txBox="1"/>
          <p:nvPr/>
        </p:nvSpPr>
        <p:spPr>
          <a:xfrm>
            <a:off x="2249271" y="2174696"/>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400FF"/>
                </a:solidFill>
                <a:effectLst/>
                <a:uLnTx/>
                <a:uFillTx/>
                <a:latin typeface="Gill Sans MT"/>
                <a:ea typeface="+mn-ea"/>
                <a:cs typeface="Gill Sans MT"/>
              </a:rPr>
              <a:t>Family 1</a:t>
            </a:r>
          </a:p>
        </p:txBody>
      </p:sp>
      <p:sp>
        <p:nvSpPr>
          <p:cNvPr id="42" name="TextBox 41"/>
          <p:cNvSpPr txBox="1"/>
          <p:nvPr/>
        </p:nvSpPr>
        <p:spPr>
          <a:xfrm>
            <a:off x="2688503" y="2664306"/>
            <a:ext cx="950260"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400FF"/>
                </a:solidFill>
                <a:effectLst/>
                <a:uLnTx/>
                <a:uFillTx/>
                <a:latin typeface="Gill Sans MT"/>
                <a:ea typeface="+mn-ea"/>
                <a:cs typeface="Gill Sans MT"/>
              </a:rPr>
              <a:t>Family 2</a:t>
            </a:r>
          </a:p>
        </p:txBody>
      </p:sp>
      <p:sp>
        <p:nvSpPr>
          <p:cNvPr id="43" name="TextBox 42"/>
          <p:cNvSpPr txBox="1"/>
          <p:nvPr/>
        </p:nvSpPr>
        <p:spPr>
          <a:xfrm>
            <a:off x="3351257" y="3707352"/>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3</a:t>
            </a:r>
          </a:p>
        </p:txBody>
      </p:sp>
      <p:sp>
        <p:nvSpPr>
          <p:cNvPr id="44" name="TextBox 43"/>
          <p:cNvSpPr txBox="1"/>
          <p:nvPr/>
        </p:nvSpPr>
        <p:spPr>
          <a:xfrm>
            <a:off x="3256701" y="3347871"/>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4</a:t>
            </a:r>
          </a:p>
        </p:txBody>
      </p:sp>
      <p:sp>
        <p:nvSpPr>
          <p:cNvPr id="45" name="TextBox 44"/>
          <p:cNvSpPr txBox="1"/>
          <p:nvPr/>
        </p:nvSpPr>
        <p:spPr>
          <a:xfrm>
            <a:off x="1015216" y="3806302"/>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5</a:t>
            </a:r>
          </a:p>
        </p:txBody>
      </p:sp>
      <p:sp>
        <p:nvSpPr>
          <p:cNvPr id="46" name="TextBox 45"/>
          <p:cNvSpPr txBox="1"/>
          <p:nvPr/>
        </p:nvSpPr>
        <p:spPr>
          <a:xfrm>
            <a:off x="6614216" y="2286413"/>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400FF"/>
                </a:solidFill>
                <a:effectLst/>
                <a:uLnTx/>
                <a:uFillTx/>
                <a:latin typeface="Gill Sans MT"/>
                <a:ea typeface="+mn-ea"/>
                <a:cs typeface="Gill Sans MT"/>
              </a:rPr>
              <a:t>Family 1</a:t>
            </a:r>
          </a:p>
        </p:txBody>
      </p:sp>
      <p:sp>
        <p:nvSpPr>
          <p:cNvPr id="47" name="TextBox 46"/>
          <p:cNvSpPr txBox="1"/>
          <p:nvPr/>
        </p:nvSpPr>
        <p:spPr>
          <a:xfrm>
            <a:off x="8256625" y="3092932"/>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400FF"/>
                </a:solidFill>
                <a:effectLst/>
                <a:uLnTx/>
                <a:uFillTx/>
                <a:latin typeface="Gill Sans MT"/>
                <a:ea typeface="+mn-ea"/>
                <a:cs typeface="Gill Sans MT"/>
              </a:rPr>
              <a:t>Family 2</a:t>
            </a:r>
          </a:p>
        </p:txBody>
      </p:sp>
      <p:sp>
        <p:nvSpPr>
          <p:cNvPr id="74" name="TextBox 73"/>
          <p:cNvSpPr txBox="1"/>
          <p:nvPr/>
        </p:nvSpPr>
        <p:spPr>
          <a:xfrm>
            <a:off x="5449121" y="3707351"/>
            <a:ext cx="1014380"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 Family 3</a:t>
            </a:r>
          </a:p>
        </p:txBody>
      </p:sp>
      <p:sp>
        <p:nvSpPr>
          <p:cNvPr id="75" name="TextBox 74"/>
          <p:cNvSpPr txBox="1"/>
          <p:nvPr/>
        </p:nvSpPr>
        <p:spPr>
          <a:xfrm>
            <a:off x="7665434" y="3806300"/>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4</a:t>
            </a:r>
          </a:p>
        </p:txBody>
      </p:sp>
      <p:sp>
        <p:nvSpPr>
          <p:cNvPr id="76" name="TextBox 75"/>
          <p:cNvSpPr txBox="1"/>
          <p:nvPr/>
        </p:nvSpPr>
        <p:spPr>
          <a:xfrm>
            <a:off x="5412474" y="2677611"/>
            <a:ext cx="950261" cy="369332"/>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Gill Sans MT"/>
                <a:ea typeface="+mn-ea"/>
                <a:cs typeface="Gill Sans MT"/>
              </a:rPr>
              <a:t>Family 5</a:t>
            </a:r>
          </a:p>
        </p:txBody>
      </p:sp>
      <p:sp>
        <p:nvSpPr>
          <p:cNvPr id="50" name="Rectangle 49">
            <a:extLst>
              <a:ext uri="{FF2B5EF4-FFF2-40B4-BE49-F238E27FC236}">
                <a16:creationId xmlns:a16="http://schemas.microsoft.com/office/drawing/2014/main" id="{3F94557C-B89D-7E4A-B40F-76541E46A55C}"/>
              </a:ext>
            </a:extLst>
          </p:cNvPr>
          <p:cNvSpPr/>
          <p:nvPr/>
        </p:nvSpPr>
        <p:spPr>
          <a:xfrm>
            <a:off x="0" y="5010360"/>
            <a:ext cx="9144000" cy="707886"/>
          </a:xfrm>
          <a:prstGeom prst="rect">
            <a:avLst/>
          </a:prstGeom>
          <a:solidFill>
            <a:schemeClr val="accent6">
              <a:lumMod val="20000"/>
              <a:lumOff val="80000"/>
            </a:scheme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a:ea typeface="+mn-ea"/>
                <a:cs typeface="Gill Sans MT"/>
              </a:rPr>
              <a:t>Families 1 &amp; 2: low parameter footprint, high data reuse and MAC intensity </a:t>
            </a:r>
          </a:p>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000" b="1" i="0" u="sng" strike="noStrike" kern="1200" cap="none" spc="0" normalizeH="0" baseline="0" noProof="0" dirty="0">
                <a:ln>
                  <a:noFill/>
                </a:ln>
                <a:solidFill>
                  <a:srgbClr val="1400FF"/>
                </a:solidFill>
                <a:effectLst/>
                <a:uLnTx/>
                <a:uFillTx/>
                <a:latin typeface="Gill Sans MT"/>
                <a:ea typeface="+mn-ea"/>
                <a:cs typeface="Gill Sans MT"/>
              </a:rPr>
              <a:t>compute-centric layers </a:t>
            </a:r>
          </a:p>
        </p:txBody>
      </p:sp>
      <p:sp>
        <p:nvSpPr>
          <p:cNvPr id="51" name="Rectangle 50">
            <a:extLst>
              <a:ext uri="{FF2B5EF4-FFF2-40B4-BE49-F238E27FC236}">
                <a16:creationId xmlns:a16="http://schemas.microsoft.com/office/drawing/2014/main" id="{F4868B78-0048-9444-90F3-49FC75078E01}"/>
              </a:ext>
            </a:extLst>
          </p:cNvPr>
          <p:cNvSpPr/>
          <p:nvPr/>
        </p:nvSpPr>
        <p:spPr>
          <a:xfrm>
            <a:off x="-89210" y="5795402"/>
            <a:ext cx="9322420" cy="707886"/>
          </a:xfrm>
          <a:prstGeom prst="rect">
            <a:avLst/>
          </a:prstGeom>
          <a:solidFill>
            <a:schemeClr val="accent6">
              <a:lumMod val="20000"/>
              <a:lumOff val="80000"/>
            </a:schemeClr>
          </a:solidFill>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a:ea typeface="+mn-ea"/>
                <a:cs typeface="Gill Sans MT"/>
              </a:rPr>
              <a:t>Families 3, 4 &amp; 5: high parameter footprint, low data reuse and MAC intensity </a:t>
            </a:r>
          </a:p>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000" b="1" i="0" u="sng" strike="noStrike" kern="1200" cap="none" spc="0" normalizeH="0" baseline="0" noProof="0" dirty="0">
                <a:ln>
                  <a:noFill/>
                </a:ln>
                <a:solidFill>
                  <a:srgbClr val="C00000"/>
                </a:solidFill>
                <a:effectLst/>
                <a:uLnTx/>
                <a:uFillTx/>
                <a:latin typeface="Gill Sans MT"/>
                <a:ea typeface="+mn-ea"/>
                <a:cs typeface="Gill Sans MT"/>
              </a:rPr>
              <a:t>data-centric layers </a:t>
            </a:r>
          </a:p>
        </p:txBody>
      </p:sp>
      <p:sp>
        <p:nvSpPr>
          <p:cNvPr id="52" name="Shape 6">
            <a:extLst>
              <a:ext uri="{FF2B5EF4-FFF2-40B4-BE49-F238E27FC236}">
                <a16:creationId xmlns:a16="http://schemas.microsoft.com/office/drawing/2014/main" id="{761AA1BC-DB0E-6A43-BADD-CD0630CDFA74}"/>
              </a:ext>
            </a:extLst>
          </p:cNvPr>
          <p:cNvSpPr/>
          <p:nvPr/>
        </p:nvSpPr>
        <p:spPr>
          <a:xfrm>
            <a:off x="1023068" y="3120043"/>
            <a:ext cx="963339" cy="808857"/>
          </a:xfrm>
          <a:prstGeom prst="ellipse">
            <a:avLst/>
          </a:prstGeom>
          <a:solidFill>
            <a:schemeClr val="accent2">
              <a:lumMod val="20000"/>
              <a:lumOff val="8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3" name="Shape 6">
            <a:extLst>
              <a:ext uri="{FF2B5EF4-FFF2-40B4-BE49-F238E27FC236}">
                <a16:creationId xmlns:a16="http://schemas.microsoft.com/office/drawing/2014/main" id="{1336FFF0-A59E-6649-AC1F-80C81F20C20D}"/>
              </a:ext>
            </a:extLst>
          </p:cNvPr>
          <p:cNvSpPr/>
          <p:nvPr/>
        </p:nvSpPr>
        <p:spPr>
          <a:xfrm>
            <a:off x="2560665" y="3395961"/>
            <a:ext cx="755778" cy="453574"/>
          </a:xfrm>
          <a:prstGeom prst="ellipse">
            <a:avLst/>
          </a:prstGeom>
          <a:solidFill>
            <a:schemeClr val="accent1">
              <a:lumMod val="40000"/>
              <a:lumOff val="6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4" name="Shape 6">
            <a:extLst>
              <a:ext uri="{FF2B5EF4-FFF2-40B4-BE49-F238E27FC236}">
                <a16:creationId xmlns:a16="http://schemas.microsoft.com/office/drawing/2014/main" id="{3F2E7EA1-CAB2-754F-A54F-EEA8BFD8345D}"/>
              </a:ext>
            </a:extLst>
          </p:cNvPr>
          <p:cNvSpPr/>
          <p:nvPr/>
        </p:nvSpPr>
        <p:spPr>
          <a:xfrm>
            <a:off x="2475026" y="3979523"/>
            <a:ext cx="1475624" cy="453574"/>
          </a:xfrm>
          <a:prstGeom prst="ellipse">
            <a:avLst/>
          </a:prstGeom>
          <a:solidFill>
            <a:schemeClr val="accent3">
              <a:lumMod val="20000"/>
              <a:lumOff val="8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5" name="Shape 6">
            <a:extLst>
              <a:ext uri="{FF2B5EF4-FFF2-40B4-BE49-F238E27FC236}">
                <a16:creationId xmlns:a16="http://schemas.microsoft.com/office/drawing/2014/main" id="{9C05C8D2-398F-CE4C-B144-4EB147D4AE23}"/>
              </a:ext>
            </a:extLst>
          </p:cNvPr>
          <p:cNvSpPr/>
          <p:nvPr/>
        </p:nvSpPr>
        <p:spPr>
          <a:xfrm>
            <a:off x="6121238" y="2979581"/>
            <a:ext cx="961900" cy="806235"/>
          </a:xfrm>
          <a:prstGeom prst="ellipse">
            <a:avLst/>
          </a:prstGeom>
          <a:solidFill>
            <a:schemeClr val="accent2">
              <a:lumMod val="20000"/>
              <a:lumOff val="8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6" name="Shape 6">
            <a:extLst>
              <a:ext uri="{FF2B5EF4-FFF2-40B4-BE49-F238E27FC236}">
                <a16:creationId xmlns:a16="http://schemas.microsoft.com/office/drawing/2014/main" id="{691E53D5-A970-724D-B4B0-9BF84CF1B671}"/>
              </a:ext>
            </a:extLst>
          </p:cNvPr>
          <p:cNvSpPr/>
          <p:nvPr/>
        </p:nvSpPr>
        <p:spPr>
          <a:xfrm>
            <a:off x="7357966" y="3332241"/>
            <a:ext cx="824485" cy="510422"/>
          </a:xfrm>
          <a:prstGeom prst="ellipse">
            <a:avLst/>
          </a:prstGeom>
          <a:solidFill>
            <a:schemeClr val="accent1">
              <a:lumMod val="40000"/>
              <a:lumOff val="6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
        <p:nvSpPr>
          <p:cNvPr id="57" name="Shape 6">
            <a:extLst>
              <a:ext uri="{FF2B5EF4-FFF2-40B4-BE49-F238E27FC236}">
                <a16:creationId xmlns:a16="http://schemas.microsoft.com/office/drawing/2014/main" id="{8FF45997-CF6D-E04E-B504-612631B11C2C}"/>
              </a:ext>
            </a:extLst>
          </p:cNvPr>
          <p:cNvSpPr/>
          <p:nvPr/>
        </p:nvSpPr>
        <p:spPr>
          <a:xfrm>
            <a:off x="6139551" y="3987479"/>
            <a:ext cx="1613144" cy="369332"/>
          </a:xfrm>
          <a:prstGeom prst="ellipse">
            <a:avLst/>
          </a:prstGeom>
          <a:solidFill>
            <a:schemeClr val="accent3">
              <a:lumMod val="20000"/>
              <a:lumOff val="80000"/>
              <a:alpha val="45000"/>
            </a:schemeClr>
          </a:solidFill>
          <a:ln w="12700" cap="flat" cmpd="sng">
            <a:solidFill>
              <a:srgbClr val="000000"/>
            </a:solidFill>
            <a:prstDash val="solid"/>
            <a:miter lim="800000"/>
            <a:headEnd type="none" w="sm" len="sm"/>
            <a:tailEnd type="none" w="sm" len="sm"/>
          </a:ln>
        </p:spPr>
        <p:txBody>
          <a:bodyPr spcFirstLastPara="1" wrap="square" lIns="91425" tIns="45700" rIns="91425" bIns="45700" anchor="ctr" anchorCtr="0">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Twentieth Century"/>
              <a:ea typeface="Twentieth Century"/>
              <a:cs typeface="Twentieth Century"/>
              <a:sym typeface="Twentieth Century"/>
            </a:endParaRPr>
          </a:p>
        </p:txBody>
      </p:sp>
    </p:spTree>
    <p:extLst>
      <p:ext uri="{BB962C8B-B14F-4D97-AF65-F5344CB8AC3E}">
        <p14:creationId xmlns:p14="http://schemas.microsoft.com/office/powerpoint/2010/main" val="337534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3"/>
                                        </p:tgtEl>
                                        <p:attrNameLst>
                                          <p:attrName>style.visibility</p:attrName>
                                        </p:attrNameLst>
                                      </p:cBhvr>
                                      <p:to>
                                        <p:strVal val="visible"/>
                                      </p:to>
                                    </p:set>
                                    <p:animEffect transition="in" filter="fade">
                                      <p:cBhvr>
                                        <p:cTn id="7" dur="500"/>
                                        <p:tgtEl>
                                          <p:spTgt spid="7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9"/>
                                        </p:tgtEl>
                                        <p:attrNameLst>
                                          <p:attrName>style.visibility</p:attrName>
                                        </p:attrNameLst>
                                      </p:cBhvr>
                                      <p:to>
                                        <p:strVal val="visible"/>
                                      </p:to>
                                    </p:set>
                                    <p:animEffect transition="in" filter="fade">
                                      <p:cBhvr>
                                        <p:cTn id="12" dur="500"/>
                                        <p:tgtEl>
                                          <p:spTgt spid="49"/>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1"/>
                                        </p:tgtEl>
                                        <p:attrNameLst>
                                          <p:attrName>style.visibility</p:attrName>
                                        </p:attrNameLst>
                                      </p:cBhvr>
                                      <p:to>
                                        <p:strVal val="visible"/>
                                      </p:to>
                                    </p:set>
                                    <p:animEffect transition="in" filter="fade">
                                      <p:cBhvr>
                                        <p:cTn id="15" dur="500"/>
                                        <p:tgtEl>
                                          <p:spTgt spid="31"/>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1"/>
                                        </p:tgtEl>
                                        <p:attrNameLst>
                                          <p:attrName>style.visibility</p:attrName>
                                        </p:attrNameLst>
                                      </p:cBhvr>
                                      <p:to>
                                        <p:strVal val="visible"/>
                                      </p:to>
                                    </p:set>
                                    <p:animEffect transition="in" filter="fade">
                                      <p:cBhvr>
                                        <p:cTn id="18" dur="500"/>
                                        <p:tgtEl>
                                          <p:spTgt spid="41"/>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6"/>
                                        </p:tgtEl>
                                        <p:attrNameLst>
                                          <p:attrName>style.visibility</p:attrName>
                                        </p:attrNameLst>
                                      </p:cBhvr>
                                      <p:to>
                                        <p:strVal val="visible"/>
                                      </p:to>
                                    </p:set>
                                    <p:animEffect transition="in" filter="fade">
                                      <p:cBhvr>
                                        <p:cTn id="21" dur="500"/>
                                        <p:tgtEl>
                                          <p:spTgt spid="46"/>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9"/>
                                        </p:tgtEl>
                                        <p:attrNameLst>
                                          <p:attrName>style.visibility</p:attrName>
                                        </p:attrNameLst>
                                      </p:cBhvr>
                                      <p:to>
                                        <p:strVal val="visible"/>
                                      </p:to>
                                    </p:set>
                                    <p:animEffect transition="in" filter="fade">
                                      <p:cBhvr>
                                        <p:cTn id="24" dur="500"/>
                                        <p:tgtEl>
                                          <p:spTgt spid="39"/>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47"/>
                                        </p:tgtEl>
                                        <p:attrNameLst>
                                          <p:attrName>style.visibility</p:attrName>
                                        </p:attrNameLst>
                                      </p:cBhvr>
                                      <p:to>
                                        <p:strVal val="visible"/>
                                      </p:to>
                                    </p:set>
                                    <p:animEffect transition="in" filter="fade">
                                      <p:cBhvr>
                                        <p:cTn id="27" dur="500"/>
                                        <p:tgtEl>
                                          <p:spTgt spid="47"/>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8"/>
                                        </p:tgtEl>
                                        <p:attrNameLst>
                                          <p:attrName>style.visibility</p:attrName>
                                        </p:attrNameLst>
                                      </p:cBhvr>
                                      <p:to>
                                        <p:strVal val="visible"/>
                                      </p:to>
                                    </p:set>
                                    <p:animEffect transition="in" filter="fade">
                                      <p:cBhvr>
                                        <p:cTn id="30" dur="500"/>
                                        <p:tgtEl>
                                          <p:spTgt spid="38"/>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42"/>
                                        </p:tgtEl>
                                        <p:attrNameLst>
                                          <p:attrName>style.visibility</p:attrName>
                                        </p:attrNameLst>
                                      </p:cBhvr>
                                      <p:to>
                                        <p:strVal val="visible"/>
                                      </p:to>
                                    </p:set>
                                    <p:animEffect transition="in" filter="fade">
                                      <p:cBhvr>
                                        <p:cTn id="33" dur="500"/>
                                        <p:tgtEl>
                                          <p:spTgt spid="42"/>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2"/>
                                        </p:tgtEl>
                                        <p:attrNameLst>
                                          <p:attrName>style.visibility</p:attrName>
                                        </p:attrNameLst>
                                      </p:cBhvr>
                                      <p:to>
                                        <p:strVal val="visible"/>
                                      </p:to>
                                    </p:set>
                                    <p:animEffect transition="in" filter="fade">
                                      <p:cBhvr>
                                        <p:cTn id="36" dur="500"/>
                                        <p:tgtEl>
                                          <p:spTgt spid="32"/>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0"/>
                                        </p:tgtEl>
                                        <p:attrNameLst>
                                          <p:attrName>style.visibility</p:attrName>
                                        </p:attrNameLst>
                                      </p:cBhvr>
                                      <p:to>
                                        <p:strVal val="visible"/>
                                      </p:to>
                                    </p:set>
                                    <p:animEffect transition="in" filter="fade">
                                      <p:cBhvr>
                                        <p:cTn id="39" dur="500"/>
                                        <p:tgtEl>
                                          <p:spTgt spid="50"/>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2"/>
                                        </p:tgtEl>
                                        <p:attrNameLst>
                                          <p:attrName>style.visibility</p:attrName>
                                        </p:attrNameLst>
                                      </p:cBhvr>
                                      <p:to>
                                        <p:strVal val="visible"/>
                                      </p:to>
                                    </p:set>
                                    <p:animEffect transition="in" filter="fade">
                                      <p:cBhvr>
                                        <p:cTn id="44" dur="500"/>
                                        <p:tgtEl>
                                          <p:spTgt spid="52"/>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45"/>
                                        </p:tgtEl>
                                        <p:attrNameLst>
                                          <p:attrName>style.visibility</p:attrName>
                                        </p:attrNameLst>
                                      </p:cBhvr>
                                      <p:to>
                                        <p:strVal val="visible"/>
                                      </p:to>
                                    </p:set>
                                    <p:animEffect transition="in" filter="fade">
                                      <p:cBhvr>
                                        <p:cTn id="47" dur="500"/>
                                        <p:tgtEl>
                                          <p:spTgt spid="45"/>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3"/>
                                        </p:tgtEl>
                                        <p:attrNameLst>
                                          <p:attrName>style.visibility</p:attrName>
                                        </p:attrNameLst>
                                      </p:cBhvr>
                                      <p:to>
                                        <p:strVal val="visible"/>
                                      </p:to>
                                    </p:set>
                                    <p:animEffect transition="in" filter="fade">
                                      <p:cBhvr>
                                        <p:cTn id="50" dur="500"/>
                                        <p:tgtEl>
                                          <p:spTgt spid="53"/>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44"/>
                                        </p:tgtEl>
                                        <p:attrNameLst>
                                          <p:attrName>style.visibility</p:attrName>
                                        </p:attrNameLst>
                                      </p:cBhvr>
                                      <p:to>
                                        <p:strVal val="visible"/>
                                      </p:to>
                                    </p:set>
                                    <p:animEffect transition="in" filter="fade">
                                      <p:cBhvr>
                                        <p:cTn id="53" dur="500"/>
                                        <p:tgtEl>
                                          <p:spTgt spid="44"/>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43"/>
                                        </p:tgtEl>
                                        <p:attrNameLst>
                                          <p:attrName>style.visibility</p:attrName>
                                        </p:attrNameLst>
                                      </p:cBhvr>
                                      <p:to>
                                        <p:strVal val="visible"/>
                                      </p:to>
                                    </p:set>
                                    <p:animEffect transition="in" filter="fade">
                                      <p:cBhvr>
                                        <p:cTn id="56" dur="500"/>
                                        <p:tgtEl>
                                          <p:spTgt spid="43"/>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54"/>
                                        </p:tgtEl>
                                        <p:attrNameLst>
                                          <p:attrName>style.visibility</p:attrName>
                                        </p:attrNameLst>
                                      </p:cBhvr>
                                      <p:to>
                                        <p:strVal val="visible"/>
                                      </p:to>
                                    </p:set>
                                    <p:animEffect transition="in" filter="fade">
                                      <p:cBhvr>
                                        <p:cTn id="59" dur="500"/>
                                        <p:tgtEl>
                                          <p:spTgt spid="54"/>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74"/>
                                        </p:tgtEl>
                                        <p:attrNameLst>
                                          <p:attrName>style.visibility</p:attrName>
                                        </p:attrNameLst>
                                      </p:cBhvr>
                                      <p:to>
                                        <p:strVal val="visible"/>
                                      </p:to>
                                    </p:set>
                                    <p:animEffect transition="in" filter="fade">
                                      <p:cBhvr>
                                        <p:cTn id="62" dur="500"/>
                                        <p:tgtEl>
                                          <p:spTgt spid="74"/>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57"/>
                                        </p:tgtEl>
                                        <p:attrNameLst>
                                          <p:attrName>style.visibility</p:attrName>
                                        </p:attrNameLst>
                                      </p:cBhvr>
                                      <p:to>
                                        <p:strVal val="visible"/>
                                      </p:to>
                                    </p:set>
                                    <p:animEffect transition="in" filter="fade">
                                      <p:cBhvr>
                                        <p:cTn id="65" dur="500"/>
                                        <p:tgtEl>
                                          <p:spTgt spid="57"/>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75"/>
                                        </p:tgtEl>
                                        <p:attrNameLst>
                                          <p:attrName>style.visibility</p:attrName>
                                        </p:attrNameLst>
                                      </p:cBhvr>
                                      <p:to>
                                        <p:strVal val="visible"/>
                                      </p:to>
                                    </p:set>
                                    <p:animEffect transition="in" filter="fade">
                                      <p:cBhvr>
                                        <p:cTn id="68" dur="500"/>
                                        <p:tgtEl>
                                          <p:spTgt spid="75"/>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56"/>
                                        </p:tgtEl>
                                        <p:attrNameLst>
                                          <p:attrName>style.visibility</p:attrName>
                                        </p:attrNameLst>
                                      </p:cBhvr>
                                      <p:to>
                                        <p:strVal val="visible"/>
                                      </p:to>
                                    </p:set>
                                    <p:animEffect transition="in" filter="fade">
                                      <p:cBhvr>
                                        <p:cTn id="71" dur="500"/>
                                        <p:tgtEl>
                                          <p:spTgt spid="56"/>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55"/>
                                        </p:tgtEl>
                                        <p:attrNameLst>
                                          <p:attrName>style.visibility</p:attrName>
                                        </p:attrNameLst>
                                      </p:cBhvr>
                                      <p:to>
                                        <p:strVal val="visible"/>
                                      </p:to>
                                    </p:set>
                                    <p:animEffect transition="in" filter="fade">
                                      <p:cBhvr>
                                        <p:cTn id="74" dur="500"/>
                                        <p:tgtEl>
                                          <p:spTgt spid="55"/>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76"/>
                                        </p:tgtEl>
                                        <p:attrNameLst>
                                          <p:attrName>style.visibility</p:attrName>
                                        </p:attrNameLst>
                                      </p:cBhvr>
                                      <p:to>
                                        <p:strVal val="visible"/>
                                      </p:to>
                                    </p:set>
                                    <p:animEffect transition="in" filter="fade">
                                      <p:cBhvr>
                                        <p:cTn id="77" dur="500"/>
                                        <p:tgtEl>
                                          <p:spTgt spid="76"/>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51"/>
                                        </p:tgtEl>
                                        <p:attrNameLst>
                                          <p:attrName>style.visibility</p:attrName>
                                        </p:attrNameLst>
                                      </p:cBhvr>
                                      <p:to>
                                        <p:strVal val="visible"/>
                                      </p:to>
                                    </p:set>
                                    <p:animEffect transition="in" filter="fade">
                                      <p:cBhvr>
                                        <p:cTn id="80"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 grpId="0" animBg="1"/>
      <p:bldP spid="31" grpId="0" animBg="1"/>
      <p:bldP spid="32" grpId="0" animBg="1"/>
      <p:bldP spid="38" grpId="0" animBg="1"/>
      <p:bldP spid="39" grpId="0" animBg="1"/>
      <p:bldP spid="41" grpId="0"/>
      <p:bldP spid="42" grpId="0"/>
      <p:bldP spid="43" grpId="0"/>
      <p:bldP spid="44" grpId="0"/>
      <p:bldP spid="45" grpId="0"/>
      <p:bldP spid="46" grpId="0"/>
      <p:bldP spid="47" grpId="0"/>
      <p:bldP spid="74" grpId="0"/>
      <p:bldP spid="75" grpId="0"/>
      <p:bldP spid="76" grpId="0"/>
      <p:bldP spid="50" grpId="0" animBg="1"/>
      <p:bldP spid="51" grpId="0" animBg="1"/>
      <p:bldP spid="52" grpId="0" animBg="1"/>
      <p:bldP spid="53" grpId="0" animBg="1"/>
      <p:bldP spid="54" grpId="0" animBg="1"/>
      <p:bldP spid="55" grpId="0" animBg="1"/>
      <p:bldP spid="56" grpId="0" animBg="1"/>
      <p:bldP spid="57" grpId="0" animBg="1"/>
    </p:bldLst>
  </p:timing>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1" name="Chart 30"/>
          <p:cNvGraphicFramePr>
            <a:graphicFrameLocks/>
          </p:cNvGraphicFramePr>
          <p:nvPr/>
        </p:nvGraphicFramePr>
        <p:xfrm>
          <a:off x="-2" y="914400"/>
          <a:ext cx="9144001" cy="4764024"/>
        </p:xfrm>
        <a:graphic>
          <a:graphicData uri="http://schemas.openxmlformats.org/drawingml/2006/chart">
            <c:chart xmlns:c="http://schemas.openxmlformats.org/drawingml/2006/chart" xmlns:r="http://schemas.openxmlformats.org/officeDocument/2006/relationships" r:id="rId3"/>
          </a:graphicData>
        </a:graphic>
      </p:graphicFrame>
      <p:sp>
        <p:nvSpPr>
          <p:cNvPr id="2" name="Title 1"/>
          <p:cNvSpPr>
            <a:spLocks noGrp="1"/>
          </p:cNvSpPr>
          <p:nvPr>
            <p:ph type="title"/>
          </p:nvPr>
        </p:nvSpPr>
        <p:spPr>
          <a:xfrm>
            <a:off x="0" y="-152400"/>
            <a:ext cx="9144000" cy="914400"/>
          </a:xfrm>
        </p:spPr>
        <p:txBody>
          <a:bodyPr/>
          <a:lstStyle/>
          <a:p>
            <a:r>
              <a:rPr lang="en-US" sz="4000" dirty="0">
                <a:latin typeface="Gill Sans MT"/>
                <a:cs typeface="Gill Sans MT"/>
              </a:rPr>
              <a:t>Mensa: Energy Reduction</a:t>
            </a:r>
          </a:p>
        </p:txBody>
      </p:sp>
      <p:sp>
        <p:nvSpPr>
          <p:cNvPr id="3" name="Content Placeholder 2"/>
          <p:cNvSpPr>
            <a:spLocks noGrp="1"/>
          </p:cNvSpPr>
          <p:nvPr>
            <p:ph idx="1"/>
          </p:nvPr>
        </p:nvSpPr>
        <p:spPr>
          <a:xfrm>
            <a:off x="152400" y="990600"/>
            <a:ext cx="8610600" cy="5562600"/>
          </a:xfrm>
        </p:spPr>
        <p:txBody>
          <a:bodyPr>
            <a:noAutofit/>
          </a:bodyPr>
          <a:lstStyle/>
          <a:p>
            <a:pPr marL="457200" lvl="1" indent="0">
              <a:buNone/>
            </a:pPr>
            <a:endParaRPr lang="en-US" sz="2400" dirty="0">
              <a:solidFill>
                <a:srgbClr val="595959"/>
              </a:solidFill>
            </a:endParaRPr>
          </a:p>
          <a:p>
            <a:pPr lvl="2"/>
            <a:endParaRPr lang="en-US" sz="1800" dirty="0">
              <a:solidFill>
                <a:srgbClr val="595959"/>
              </a:solidFill>
            </a:endParaRPr>
          </a:p>
          <a:p>
            <a:pPr marL="914400" lvl="2" indent="0">
              <a:buNone/>
            </a:pPr>
            <a:endParaRPr lang="en-US" sz="1400" dirty="0">
              <a:solidFill>
                <a:srgbClr val="0000FF"/>
              </a:solidFill>
            </a:endParaRPr>
          </a:p>
          <a:p>
            <a:pPr lvl="1"/>
            <a:endParaRPr lang="en-US" sz="1600" dirty="0"/>
          </a:p>
        </p:txBody>
      </p:sp>
      <p:pic>
        <p:nvPicPr>
          <p:cNvPr id="55" name="Picture 54" descr="safari.png"/>
          <p:cNvPicPr>
            <a:picLocks noChangeAspect="1"/>
          </p:cNvPicPr>
          <p:nvPr/>
        </p:nvPicPr>
        <p:blipFill>
          <a:blip r:embed="rId4" cstate="print"/>
          <a:stretch>
            <a:fillRect/>
          </a:stretch>
        </p:blipFill>
        <p:spPr>
          <a:xfrm>
            <a:off x="76200" y="6580445"/>
            <a:ext cx="959296" cy="277563"/>
          </a:xfrm>
          <a:prstGeom prst="rect">
            <a:avLst/>
          </a:prstGeom>
        </p:spPr>
      </p:pic>
      <p:sp>
        <p:nvSpPr>
          <p:cNvPr id="4" name="Rectangle 3">
            <a:extLst>
              <a:ext uri="{FF2B5EF4-FFF2-40B4-BE49-F238E27FC236}">
                <a16:creationId xmlns:a16="http://schemas.microsoft.com/office/drawing/2014/main" id="{0924A528-0F27-354B-9D3B-E5E0990277DC}"/>
              </a:ext>
            </a:extLst>
          </p:cNvPr>
          <p:cNvSpPr/>
          <p:nvPr/>
        </p:nvSpPr>
        <p:spPr>
          <a:xfrm>
            <a:off x="8252748" y="1524965"/>
            <a:ext cx="807542" cy="2268638"/>
          </a:xfrm>
          <a:prstGeom prst="rect">
            <a:avLst/>
          </a:prstGeom>
          <a:solidFill>
            <a:srgbClr val="FDC600">
              <a:alpha val="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sp>
        <p:nvSpPr>
          <p:cNvPr id="16" name="Rectangle 15"/>
          <p:cNvSpPr/>
          <p:nvPr/>
        </p:nvSpPr>
        <p:spPr>
          <a:xfrm>
            <a:off x="0" y="5574028"/>
            <a:ext cx="9144000" cy="76944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Mensa-G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reduces</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energy consumption</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by </a:t>
            </a:r>
            <a:r>
              <a:rPr kumimoji="0" lang="en-US" sz="2200" b="1" i="0" u="none" strike="noStrike" kern="1200" cap="none" spc="0" normalizeH="0" baseline="0" noProof="0" dirty="0">
                <a:ln>
                  <a:noFill/>
                </a:ln>
                <a:solidFill>
                  <a:srgbClr val="800000"/>
                </a:solidFill>
                <a:effectLst/>
                <a:uLnTx/>
                <a:uFillTx/>
                <a:latin typeface="Gill Sans MT"/>
                <a:ea typeface="+mn-ea"/>
                <a:cs typeface="Gill Sans MT"/>
              </a:rPr>
              <a:t>3.0X</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compared to the </a:t>
            </a:r>
            <a:r>
              <a:rPr lang="en-US" sz="2200" b="1" dirty="0">
                <a:solidFill>
                  <a:prstClr val="black"/>
                </a:solidFill>
                <a:latin typeface="Gill Sans MT"/>
                <a:cs typeface="Gill Sans MT"/>
              </a:rPr>
              <a:t>b</a:t>
            </a:r>
            <a:r>
              <a:rPr kumimoji="0" lang="en-US" sz="2200" b="1" i="0" u="none" strike="noStrike" kern="1200" cap="none" spc="0" normalizeH="0" baseline="0" noProof="0" dirty="0" err="1">
                <a:ln>
                  <a:noFill/>
                </a:ln>
                <a:solidFill>
                  <a:prstClr val="black"/>
                </a:solidFill>
                <a:effectLst/>
                <a:uLnTx/>
                <a:uFillTx/>
                <a:latin typeface="Gill Sans MT"/>
                <a:ea typeface="+mn-ea"/>
                <a:cs typeface="Gill Sans MT"/>
              </a:rPr>
              <a:t>aseline</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Edge TPU</a:t>
            </a:r>
            <a:endParaRPr kumimoji="0" lang="en-US" sz="2200" b="1" i="0" u="none" strike="noStrike" kern="1200" cap="none" spc="0" normalizeH="0" baseline="0" noProof="0" dirty="0">
              <a:ln>
                <a:noFill/>
              </a:ln>
              <a:solidFill>
                <a:srgbClr val="C00000"/>
              </a:solidFill>
              <a:effectLst/>
              <a:uLnTx/>
              <a:uFillTx/>
              <a:latin typeface="Gill Sans MT"/>
              <a:ea typeface="+mn-ea"/>
              <a:cs typeface="Gill Sans MT"/>
            </a:endParaRPr>
          </a:p>
        </p:txBody>
      </p:sp>
    </p:spTree>
    <p:extLst>
      <p:ext uri="{BB962C8B-B14F-4D97-AF65-F5344CB8AC3E}">
        <p14:creationId xmlns:p14="http://schemas.microsoft.com/office/powerpoint/2010/main" val="1929822708"/>
      </p:ext>
    </p:extLst>
  </p:cSld>
  <p:clrMapOvr>
    <a:masterClrMapping/>
  </p:clrMapOvr>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3418D-7EBC-6E49-B29F-0EA10489873B}"/>
              </a:ext>
            </a:extLst>
          </p:cNvPr>
          <p:cNvSpPr>
            <a:spLocks noGrp="1"/>
          </p:cNvSpPr>
          <p:nvPr>
            <p:ph type="title"/>
          </p:nvPr>
        </p:nvSpPr>
        <p:spPr>
          <a:xfrm>
            <a:off x="-180528" y="0"/>
            <a:ext cx="9324528" cy="914400"/>
          </a:xfrm>
        </p:spPr>
        <p:txBody>
          <a:bodyPr/>
          <a:lstStyle/>
          <a:p>
            <a:r>
              <a:rPr lang="en-US" dirty="0">
                <a:cs typeface="Gill Sans MT"/>
              </a:rPr>
              <a:t>Mensa:  Throughput Improvement</a:t>
            </a:r>
            <a:endParaRPr lang="en-US" dirty="0"/>
          </a:p>
        </p:txBody>
      </p:sp>
      <p:graphicFrame>
        <p:nvGraphicFramePr>
          <p:cNvPr id="5" name="Chart 4">
            <a:extLst>
              <a:ext uri="{FF2B5EF4-FFF2-40B4-BE49-F238E27FC236}">
                <a16:creationId xmlns:a16="http://schemas.microsoft.com/office/drawing/2014/main" id="{BE1E04B2-EC0B-B94C-B3F7-89B88275AC02}"/>
              </a:ext>
            </a:extLst>
          </p:cNvPr>
          <p:cNvGraphicFramePr>
            <a:graphicFrameLocks/>
          </p:cNvGraphicFramePr>
          <p:nvPr/>
        </p:nvGraphicFramePr>
        <p:xfrm>
          <a:off x="78059" y="1315844"/>
          <a:ext cx="8854067" cy="3328639"/>
        </p:xfrm>
        <a:graphic>
          <a:graphicData uri="http://schemas.openxmlformats.org/drawingml/2006/chart">
            <c:chart xmlns:c="http://schemas.openxmlformats.org/drawingml/2006/chart" xmlns:r="http://schemas.openxmlformats.org/officeDocument/2006/relationships" r:id="rId3"/>
          </a:graphicData>
        </a:graphic>
      </p:graphicFrame>
      <p:grpSp>
        <p:nvGrpSpPr>
          <p:cNvPr id="13" name="Group 12">
            <a:extLst>
              <a:ext uri="{FF2B5EF4-FFF2-40B4-BE49-F238E27FC236}">
                <a16:creationId xmlns:a16="http://schemas.microsoft.com/office/drawing/2014/main" id="{9BDB0528-AD7D-A04C-8818-3BD6732E71E2}"/>
              </a:ext>
            </a:extLst>
          </p:cNvPr>
          <p:cNvGrpSpPr/>
          <p:nvPr/>
        </p:nvGrpSpPr>
        <p:grpSpPr>
          <a:xfrm>
            <a:off x="7983341" y="2014654"/>
            <a:ext cx="780583" cy="2202696"/>
            <a:chOff x="7983341" y="2014654"/>
            <a:chExt cx="780583" cy="2202696"/>
          </a:xfrm>
        </p:grpSpPr>
        <p:sp>
          <p:nvSpPr>
            <p:cNvPr id="6" name="Rectangle 5">
              <a:extLst>
                <a:ext uri="{FF2B5EF4-FFF2-40B4-BE49-F238E27FC236}">
                  <a16:creationId xmlns:a16="http://schemas.microsoft.com/office/drawing/2014/main" id="{CEA71EC2-6BD0-4749-8C25-DA7721984886}"/>
                </a:ext>
              </a:extLst>
            </p:cNvPr>
            <p:cNvSpPr/>
            <p:nvPr/>
          </p:nvSpPr>
          <p:spPr>
            <a:xfrm>
              <a:off x="7983341" y="2014654"/>
              <a:ext cx="780583" cy="2202696"/>
            </a:xfrm>
            <a:prstGeom prst="rect">
              <a:avLst/>
            </a:prstGeom>
            <a:solidFill>
              <a:srgbClr val="FDC600">
                <a:alpha val="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a:ea typeface="+mn-ea"/>
                <a:cs typeface="+mn-cs"/>
              </a:endParaRPr>
            </a:p>
          </p:txBody>
        </p:sp>
        <p:cxnSp>
          <p:nvCxnSpPr>
            <p:cNvPr id="8" name="Straight Connector 7">
              <a:extLst>
                <a:ext uri="{FF2B5EF4-FFF2-40B4-BE49-F238E27FC236}">
                  <a16:creationId xmlns:a16="http://schemas.microsoft.com/office/drawing/2014/main" id="{8B64A95E-30F8-784F-AA4B-5911031EBC04}"/>
                </a:ext>
              </a:extLst>
            </p:cNvPr>
            <p:cNvCxnSpPr>
              <a:cxnSpLocks/>
            </p:cNvCxnSpPr>
            <p:nvPr/>
          </p:nvCxnSpPr>
          <p:spPr>
            <a:xfrm>
              <a:off x="7985119" y="2014654"/>
              <a:ext cx="0" cy="2202696"/>
            </a:xfrm>
            <a:prstGeom prst="line">
              <a:avLst/>
            </a:prstGeom>
            <a:ln w="25400">
              <a:solidFill>
                <a:schemeClr val="tx1">
                  <a:lumMod val="75000"/>
                  <a:lumOff val="25000"/>
                </a:schemeClr>
              </a:solidFill>
              <a:prstDash val="dash"/>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10" name="Rectangle 9">
            <a:extLst>
              <a:ext uri="{FF2B5EF4-FFF2-40B4-BE49-F238E27FC236}">
                <a16:creationId xmlns:a16="http://schemas.microsoft.com/office/drawing/2014/main" id="{D996EDD6-A4A8-234E-BAEA-A835D6A1A6D0}"/>
              </a:ext>
            </a:extLst>
          </p:cNvPr>
          <p:cNvSpPr/>
          <p:nvPr/>
        </p:nvSpPr>
        <p:spPr>
          <a:xfrm>
            <a:off x="0" y="5183962"/>
            <a:ext cx="9144000" cy="769441"/>
          </a:xfrm>
          <a:prstGeom prst="rect">
            <a:avLst/>
          </a:prstGeom>
          <a:solidFill>
            <a:schemeClr val="accent6">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Mensa-G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improves</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inference</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r>
              <a:rPr kumimoji="0" lang="en-US" sz="2200" b="1" i="0" u="none" strike="noStrike" kern="1200" cap="none" spc="0" normalizeH="0" baseline="0" noProof="0" dirty="0">
                <a:ln>
                  <a:noFill/>
                </a:ln>
                <a:solidFill>
                  <a:srgbClr val="0000FF"/>
                </a:solidFill>
                <a:effectLst/>
                <a:uLnTx/>
                <a:uFillTx/>
                <a:latin typeface="Gill Sans MT"/>
                <a:ea typeface="+mn-ea"/>
                <a:cs typeface="Gill Sans MT"/>
              </a:rPr>
              <a:t>throughput </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by </a:t>
            </a:r>
            <a:r>
              <a:rPr kumimoji="0" lang="en-US" sz="2200" b="1" i="0" u="none" strike="noStrike" kern="1200" cap="none" spc="0" normalizeH="0" baseline="0" noProof="0" dirty="0">
                <a:ln>
                  <a:noFill/>
                </a:ln>
                <a:solidFill>
                  <a:srgbClr val="800000"/>
                </a:solidFill>
                <a:effectLst/>
                <a:uLnTx/>
                <a:uFillTx/>
                <a:latin typeface="Gill Sans MT"/>
                <a:ea typeface="+mn-ea"/>
                <a:cs typeface="Gill Sans MT"/>
              </a:rPr>
              <a:t>3.1X</a:t>
            </a: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Gill Sans MT"/>
                <a:ea typeface="+mn-ea"/>
                <a:cs typeface="Gill Sans MT"/>
              </a:rPr>
              <a:t>compared to the baseline Edge TPU</a:t>
            </a:r>
            <a:endParaRPr kumimoji="0" lang="en-US" sz="2200" b="1" i="0" u="none" strike="noStrike" kern="1200" cap="none" spc="0" normalizeH="0" baseline="0" noProof="0" dirty="0">
              <a:ln>
                <a:noFill/>
              </a:ln>
              <a:solidFill>
                <a:srgbClr val="C00000"/>
              </a:solidFill>
              <a:effectLst/>
              <a:uLnTx/>
              <a:uFillTx/>
              <a:latin typeface="Gill Sans MT"/>
              <a:ea typeface="+mn-ea"/>
              <a:cs typeface="Gill Sans MT"/>
            </a:endParaRPr>
          </a:p>
        </p:txBody>
      </p:sp>
      <p:sp>
        <p:nvSpPr>
          <p:cNvPr id="12" name="Rounded Rectangle 11">
            <a:extLst>
              <a:ext uri="{FF2B5EF4-FFF2-40B4-BE49-F238E27FC236}">
                <a16:creationId xmlns:a16="http://schemas.microsoft.com/office/drawing/2014/main" id="{01BB238C-7DBC-5F42-A763-C84E7B326159}"/>
              </a:ext>
            </a:extLst>
          </p:cNvPr>
          <p:cNvSpPr/>
          <p:nvPr/>
        </p:nvSpPr>
        <p:spPr bwMode="auto">
          <a:xfrm>
            <a:off x="8039099" y="3124200"/>
            <a:ext cx="651411" cy="1188720"/>
          </a:xfrm>
          <a:prstGeom prst="roundRect">
            <a:avLst>
              <a:gd name="adj" fmla="val 16667"/>
            </a:avLst>
          </a:prstGeom>
          <a:solidFill>
            <a:schemeClr val="lt1">
              <a:alpha val="0"/>
            </a:schemeClr>
          </a:solidFill>
          <a:ln w="38100" cmpd="sng">
            <a:solidFill>
              <a:schemeClr val="accent2"/>
            </a:solidFill>
            <a:prstDash val="sysDash"/>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rtlCol="0" anchor="t" anchorCtr="0" compatLnSpc="1">
            <a:prstTxWarp prst="textNoShape">
              <a:avLst/>
            </a:prstTxWarp>
            <a:sp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marL="285750" marR="0" lvl="0" indent="-285750" algn="l" defTabSz="914400" rtl="0" eaLnBrk="1" fontAlgn="base" latinLnBrk="1" hangingPunct="1">
              <a:lnSpc>
                <a:spcPct val="100000"/>
              </a:lnSpc>
              <a:spcBef>
                <a:spcPct val="20000"/>
              </a:spcBef>
              <a:spcAft>
                <a:spcPct val="0"/>
              </a:spcAft>
              <a:buClr>
                <a:srgbClr val="07164E"/>
              </a:buClr>
              <a:buSzTx/>
              <a:buFont typeface="Tahoma" pitchFamily="34" charset="0"/>
              <a:buNone/>
              <a:tabLst/>
              <a:defRPr/>
            </a:pPr>
            <a:endParaRPr kumimoji="1" lang="en-US" sz="2400" b="1" i="0" u="none" strike="noStrike" kern="1200" cap="none" spc="0" normalizeH="0" baseline="0" noProof="0">
              <a:ln>
                <a:noFill/>
              </a:ln>
              <a:solidFill>
                <a:srgbClr val="07164E"/>
              </a:solidFill>
              <a:effectLst/>
              <a:uLnTx/>
              <a:uFillTx/>
              <a:latin typeface="Lucida Sans" pitchFamily="34" charset="0"/>
              <a:ea typeface="굴림" pitchFamily="34" charset="-127"/>
              <a:cs typeface="Tahoma" pitchFamily="34" charset="0"/>
            </a:endParaRPr>
          </a:p>
        </p:txBody>
      </p:sp>
      <p:pic>
        <p:nvPicPr>
          <p:cNvPr id="15" name="Picture 14" descr="safari.png">
            <a:extLst>
              <a:ext uri="{FF2B5EF4-FFF2-40B4-BE49-F238E27FC236}">
                <a16:creationId xmlns:a16="http://schemas.microsoft.com/office/drawing/2014/main" id="{F54B8D23-07AD-6F41-94E7-0F3D487C84AD}"/>
              </a:ext>
            </a:extLst>
          </p:cNvPr>
          <p:cNvPicPr>
            <a:picLocks noChangeAspect="1"/>
          </p:cNvPicPr>
          <p:nvPr/>
        </p:nvPicPr>
        <p:blipFill>
          <a:blip r:embed="rId4" cstate="print"/>
          <a:stretch>
            <a:fillRect/>
          </a:stretch>
        </p:blipFill>
        <p:spPr>
          <a:xfrm>
            <a:off x="76200" y="6580445"/>
            <a:ext cx="959296" cy="277563"/>
          </a:xfrm>
          <a:prstGeom prst="rect">
            <a:avLst/>
          </a:prstGeom>
        </p:spPr>
      </p:pic>
    </p:spTree>
    <p:extLst>
      <p:ext uri="{BB962C8B-B14F-4D97-AF65-F5344CB8AC3E}">
        <p14:creationId xmlns:p14="http://schemas.microsoft.com/office/powerpoint/2010/main" val="3348119263"/>
      </p:ext>
    </p:extLst>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p:txBody>
          <a:bodyPr/>
          <a:lstStyle/>
          <a:p>
            <a:r>
              <a:rPr lang="en-US" dirty="0"/>
              <a:t>Mensa: Highly-Efficient ML Inference</a:t>
            </a:r>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err="1"/>
              <a:t>Amirali</a:t>
            </a:r>
            <a:r>
              <a:rPr lang="en-US" sz="1800" dirty="0"/>
              <a:t> </a:t>
            </a:r>
            <a:r>
              <a:rPr lang="en-US" sz="1800" dirty="0" err="1"/>
              <a:t>Boroumand</a:t>
            </a:r>
            <a:r>
              <a:rPr lang="en-US" sz="1800" dirty="0"/>
              <a:t>, </a:t>
            </a:r>
            <a:r>
              <a:rPr lang="en-US" sz="1800" dirty="0" err="1"/>
              <a:t>Saugata</a:t>
            </a:r>
            <a:r>
              <a:rPr lang="en-US" sz="1800" dirty="0"/>
              <a:t> Ghose, </a:t>
            </a:r>
            <a:r>
              <a:rPr lang="en-US" sz="1800" dirty="0" err="1"/>
              <a:t>Berkin</a:t>
            </a:r>
            <a:r>
              <a:rPr lang="en-US" sz="1800" dirty="0"/>
              <a:t> Akin, Ravi Narayanaswami, Geraldo F. Oliveira, </a:t>
            </a:r>
            <a:r>
              <a:rPr lang="en-US" sz="1800" dirty="0" err="1"/>
              <a:t>Xiaoyu</a:t>
            </a:r>
            <a:r>
              <a:rPr lang="en-US" sz="1800" dirty="0"/>
              <a:t> Ma, Eric </a:t>
            </a:r>
            <a:r>
              <a:rPr lang="en-US" sz="1800" dirty="0" err="1"/>
              <a:t>Shiu</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"Google Neural Network Models for Edge Devices: Analyzing and Mitigating Machine Learning Inference Bottlenecks"</a:t>
            </a:r>
            <a:br>
              <a:rPr lang="en-US" sz="1800" dirty="0">
                <a:solidFill>
                  <a:srgbClr val="0000FF"/>
                </a:solidFill>
              </a:rPr>
            </a:br>
            <a:r>
              <a:rPr lang="en-US" sz="1800" i="1" dirty="0"/>
              <a:t>Proceedings of the </a:t>
            </a:r>
            <a:r>
              <a:rPr lang="en-US" sz="1800" i="1" dirty="0">
                <a:hlinkClick r:id="rId3"/>
              </a:rPr>
              <a:t>30th International Conference on Parallel Architectures and Compilation Techniques</a:t>
            </a:r>
            <a:r>
              <a:rPr lang="en-US" sz="1800" i="1" dirty="0"/>
              <a:t> (</a:t>
            </a:r>
            <a:r>
              <a:rPr lang="en-US" sz="1800" b="1" i="1" dirty="0"/>
              <a:t>PACT</a:t>
            </a:r>
            <a:r>
              <a:rPr lang="en-US" sz="1800" i="1" dirty="0"/>
              <a:t>)</a:t>
            </a:r>
            <a:r>
              <a:rPr lang="en-US" sz="1800" dirty="0"/>
              <a:t>, Virtual, September 2021.</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(14 minutes)]</a:t>
            </a:r>
          </a:p>
          <a:p>
            <a:pPr marL="0" indent="0">
              <a:buNone/>
            </a:pPr>
            <a:br>
              <a:rPr lang="en-US" sz="1800" dirty="0"/>
            </a:b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E5F50240-ACFE-DB4C-B85E-0E66A9F6E112}"/>
              </a:ext>
            </a:extLst>
          </p:cNvPr>
          <p:cNvPicPr>
            <a:picLocks noChangeAspect="1"/>
          </p:cNvPicPr>
          <p:nvPr/>
        </p:nvPicPr>
        <p:blipFill>
          <a:blip r:embed="rId7"/>
          <a:stretch>
            <a:fillRect/>
          </a:stretch>
        </p:blipFill>
        <p:spPr>
          <a:xfrm>
            <a:off x="0" y="3794547"/>
            <a:ext cx="9144000" cy="1794693"/>
          </a:xfrm>
          <a:prstGeom prst="rect">
            <a:avLst/>
          </a:prstGeom>
        </p:spPr>
      </p:pic>
    </p:spTree>
    <p:extLst>
      <p:ext uri="{BB962C8B-B14F-4D97-AF65-F5344CB8AC3E}">
        <p14:creationId xmlns:p14="http://schemas.microsoft.com/office/powerpoint/2010/main" val="2583832617"/>
      </p:ext>
    </p:extLst>
  </p:cSld>
  <p:clrMapOvr>
    <a:masterClrMapping/>
  </p:clrMapOvr>
  <p:transition/>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FPGA-based Processing Near Memory</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800" dirty="0"/>
              <a:t>Gagandeep Singh, Mohammed </a:t>
            </a:r>
            <a:r>
              <a:rPr lang="en-US" sz="1800" dirty="0" err="1"/>
              <a:t>Alser</a:t>
            </a:r>
            <a:r>
              <a:rPr lang="en-US" sz="1800" dirty="0"/>
              <a:t>, </a:t>
            </a:r>
            <a:r>
              <a:rPr lang="en-US" sz="1800" dirty="0" err="1"/>
              <a:t>Damla</a:t>
            </a:r>
            <a:r>
              <a:rPr lang="en-US" sz="1800" dirty="0"/>
              <a:t> </a:t>
            </a:r>
            <a:r>
              <a:rPr lang="en-US" sz="1800" dirty="0" err="1"/>
              <a:t>Senol</a:t>
            </a:r>
            <a:r>
              <a:rPr lang="en-US" sz="1800" dirty="0"/>
              <a:t> Cali, </a:t>
            </a:r>
            <a:r>
              <a:rPr lang="en-US" sz="1800" dirty="0" err="1"/>
              <a:t>Dionysios</a:t>
            </a:r>
            <a:r>
              <a:rPr lang="en-US" sz="1800" dirty="0"/>
              <a:t> Diamantopoulos, Juan Gómez-Luna, Henk </a:t>
            </a:r>
            <a:r>
              <a:rPr lang="en-US" sz="1800" dirty="0" err="1"/>
              <a:t>Corporaal</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"FPGA-based Near-Memory Acceleration of Modern Data-Intensive Applications"</a:t>
            </a:r>
            <a:br>
              <a:rPr lang="en-US" sz="1800" dirty="0">
                <a:solidFill>
                  <a:srgbClr val="0000FF"/>
                </a:solidFill>
              </a:rPr>
            </a:br>
            <a:r>
              <a:rPr lang="en-US" sz="1800" i="1" dirty="0">
                <a:hlinkClick r:id="rId3"/>
              </a:rPr>
              <a:t>IEEE Micro</a:t>
            </a:r>
            <a:r>
              <a:rPr lang="en-US" sz="1800" i="1" dirty="0"/>
              <a:t> (</a:t>
            </a:r>
            <a:r>
              <a:rPr lang="en-US" sz="1800" b="1" i="1" dirty="0"/>
              <a:t>IEEE MICRO</a:t>
            </a:r>
            <a:r>
              <a:rPr lang="en-US" sz="1800" i="1" dirty="0"/>
              <a:t>)</a:t>
            </a:r>
            <a:r>
              <a:rPr lang="en-US" sz="1800" dirty="0"/>
              <a:t>, 2021.</a:t>
            </a:r>
          </a:p>
          <a:p>
            <a:pPr marL="0" indent="0">
              <a:buNone/>
            </a:pPr>
            <a:endParaRPr lang="en-US" sz="1800" dirty="0"/>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198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976632BB-F849-E647-8BF3-F204B162FC6D}"/>
              </a:ext>
            </a:extLst>
          </p:cNvPr>
          <p:cNvPicPr>
            <a:picLocks noChangeAspect="1"/>
          </p:cNvPicPr>
          <p:nvPr/>
        </p:nvPicPr>
        <p:blipFill>
          <a:blip r:embed="rId4"/>
          <a:stretch>
            <a:fillRect/>
          </a:stretch>
        </p:blipFill>
        <p:spPr>
          <a:xfrm>
            <a:off x="0" y="2836915"/>
            <a:ext cx="9144000" cy="3472405"/>
          </a:xfrm>
          <a:prstGeom prst="rect">
            <a:avLst/>
          </a:prstGeom>
        </p:spPr>
      </p:pic>
    </p:spTree>
    <p:extLst>
      <p:ext uri="{BB962C8B-B14F-4D97-AF65-F5344CB8AC3E}">
        <p14:creationId xmlns:p14="http://schemas.microsoft.com/office/powerpoint/2010/main" val="300110165"/>
      </p:ext>
    </p:extLst>
  </p:cSld>
  <p:clrMapOvr>
    <a:masterClrMapping/>
  </p:clrMapOvr>
  <p:transition/>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BM IT Infrastructure Blog"/>
          <p:cNvPicPr>
            <a:picLocks noChangeAspect="1" noChangeArrowheads="1"/>
          </p:cNvPicPr>
          <p:nvPr/>
        </p:nvPicPr>
        <p:blipFill rotWithShape="1">
          <a:blip r:embed="rId3">
            <a:extLst>
              <a:ext uri="{28A0092B-C50C-407E-A947-70E740481C1C}">
                <a14:useLocalDpi xmlns:a14="http://schemas.microsoft.com/office/drawing/2010/main" val="0"/>
              </a:ext>
            </a:extLst>
          </a:blip>
          <a:srcRect l="8998" t="15263" r="6149" b="7374"/>
          <a:stretch/>
        </p:blipFill>
        <p:spPr bwMode="auto">
          <a:xfrm>
            <a:off x="487230" y="1556792"/>
            <a:ext cx="3543649" cy="162521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ttps://www.alpha-data.com/dcp/otherimages/adm-pcie-9h7_001_large.jpg"/>
          <p:cNvPicPr>
            <a:picLocks noChangeAspect="1" noChangeArrowheads="1"/>
          </p:cNvPicPr>
          <p:nvPr/>
        </p:nvPicPr>
        <p:blipFill rotWithShape="1">
          <a:blip r:embed="rId4">
            <a:extLst>
              <a:ext uri="{28A0092B-C50C-407E-A947-70E740481C1C}">
                <a14:useLocalDpi xmlns:a14="http://schemas.microsoft.com/office/drawing/2010/main" val="0"/>
              </a:ext>
            </a:extLst>
          </a:blip>
          <a:srcRect t="20016"/>
          <a:stretch/>
        </p:blipFill>
        <p:spPr bwMode="auto">
          <a:xfrm>
            <a:off x="4923586" y="1556792"/>
            <a:ext cx="3398581" cy="181312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7FBBFD2-7BD5-4A8E-8909-1EF5F8C5F35F}"/>
              </a:ext>
            </a:extLst>
          </p:cNvPr>
          <p:cNvSpPr>
            <a:spLocks noGrp="1"/>
          </p:cNvSpPr>
          <p:nvPr>
            <p:ph type="title"/>
          </p:nvPr>
        </p:nvSpPr>
        <p:spPr/>
        <p:txBody>
          <a:bodyPr>
            <a:noAutofit/>
          </a:bodyPr>
          <a:lstStyle/>
          <a:p>
            <a:r>
              <a:rPr lang="en-CH"/>
              <a:t>Near-Memory Acceleration</a:t>
            </a:r>
            <a:r>
              <a:rPr lang="en-US" dirty="0"/>
              <a:t> Using FPGAs</a:t>
            </a:r>
          </a:p>
        </p:txBody>
      </p:sp>
      <p:sp>
        <p:nvSpPr>
          <p:cNvPr id="4" name="Rectangle 3">
            <a:extLst>
              <a:ext uri="{FF2B5EF4-FFF2-40B4-BE49-F238E27FC236}">
                <a16:creationId xmlns:a16="http://schemas.microsoft.com/office/drawing/2014/main" id="{046A7CE0-CA50-4E29-ACDC-6F6FF42444B3}"/>
              </a:ext>
            </a:extLst>
          </p:cNvPr>
          <p:cNvSpPr/>
          <p:nvPr/>
        </p:nvSpPr>
        <p:spPr>
          <a:xfrm>
            <a:off x="802723" y="3116176"/>
            <a:ext cx="3137693" cy="461665"/>
          </a:xfrm>
          <a:prstGeom prst="rect">
            <a:avLst/>
          </a:prstGeom>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rPr>
              <a:t>IBM POWER9 CPU</a:t>
            </a:r>
            <a:endParaRPr kumimoji="0" lang="en-US" sz="135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endParaRPr>
          </a:p>
        </p:txBody>
      </p:sp>
      <p:sp>
        <p:nvSpPr>
          <p:cNvPr id="13" name="Rectangle 12">
            <a:extLst>
              <a:ext uri="{FF2B5EF4-FFF2-40B4-BE49-F238E27FC236}">
                <a16:creationId xmlns:a16="http://schemas.microsoft.com/office/drawing/2014/main" id="{F137E71F-D561-4D9D-B83A-232248175A0E}"/>
              </a:ext>
            </a:extLst>
          </p:cNvPr>
          <p:cNvSpPr/>
          <p:nvPr/>
        </p:nvSpPr>
        <p:spPr>
          <a:xfrm>
            <a:off x="4992330" y="3117994"/>
            <a:ext cx="3630736" cy="461665"/>
          </a:xfrm>
          <a:prstGeom prst="rect">
            <a:avLst/>
          </a:prstGeom>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rPr>
              <a:t>HBM-based FPGA board 	</a:t>
            </a:r>
            <a:endParaRPr kumimoji="0" lang="en-US" sz="1350" b="1" i="0" u="none" strike="noStrike" kern="1200" cap="none" spc="0" normalizeH="0" baseline="0" noProof="0" dirty="0">
              <a:ln>
                <a:noFill/>
              </a:ln>
              <a:solidFill>
                <a:srgbClr val="264478"/>
              </a:solidFill>
              <a:effectLst/>
              <a:uLnTx/>
              <a:uFillTx/>
              <a:latin typeface="Garamond" panose="02020404030301010803" pitchFamily="18" charset="0"/>
              <a:ea typeface="+mn-ea"/>
              <a:cs typeface="+mn-cs"/>
            </a:endParaRPr>
          </a:p>
        </p:txBody>
      </p:sp>
      <p:sp>
        <p:nvSpPr>
          <p:cNvPr id="6" name="Arrow: Left-Right 5">
            <a:extLst>
              <a:ext uri="{FF2B5EF4-FFF2-40B4-BE49-F238E27FC236}">
                <a16:creationId xmlns:a16="http://schemas.microsoft.com/office/drawing/2014/main" id="{C596C06C-D46D-4357-87C7-5C65279A2AAB}"/>
              </a:ext>
            </a:extLst>
          </p:cNvPr>
          <p:cNvSpPr/>
          <p:nvPr/>
        </p:nvSpPr>
        <p:spPr>
          <a:xfrm>
            <a:off x="3907974" y="2065366"/>
            <a:ext cx="1357342" cy="502848"/>
          </a:xfrm>
          <a:prstGeom prst="leftRightArrow">
            <a:avLst/>
          </a:prstGeom>
          <a:solidFill>
            <a:schemeClr val="bg2">
              <a:lumMod val="50000"/>
            </a:schemeClr>
          </a:solidFill>
          <a:ln w="9525">
            <a:solidFill>
              <a:schemeClr val="tx1"/>
            </a:solidFill>
          </a:ln>
        </p:spPr>
        <p:style>
          <a:lnRef idx="1">
            <a:schemeClr val="accent3"/>
          </a:lnRef>
          <a:fillRef idx="3">
            <a:schemeClr val="accent3"/>
          </a:fillRef>
          <a:effectRef idx="2">
            <a:schemeClr val="accent3"/>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1" u="none" strike="noStrike" kern="1200" cap="none" spc="0" normalizeH="0" baseline="0" noProof="0" dirty="0">
                <a:ln>
                  <a:noFill/>
                </a:ln>
                <a:solidFill>
                  <a:srgbClr val="FFFFFF"/>
                </a:solidFill>
                <a:effectLst/>
                <a:uLnTx/>
                <a:uFillTx/>
                <a:latin typeface="Calibri" panose="020F0502020204030204"/>
                <a:ea typeface="+mn-ea"/>
                <a:cs typeface="+mn-cs"/>
              </a:rPr>
              <a:t>OCAPI</a:t>
            </a:r>
            <a:endParaRPr kumimoji="0" lang="en-US" sz="1500" b="1" i="1"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7" name="TextBox 6"/>
          <p:cNvSpPr txBox="1"/>
          <p:nvPr/>
        </p:nvSpPr>
        <p:spPr>
          <a:xfrm>
            <a:off x="6978912" y="2810462"/>
            <a:ext cx="1560042"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rPr>
              <a:t>Source: </a:t>
            </a:r>
            <a:r>
              <a:rPr kumimoji="0" lang="en-US" sz="1350" b="1" i="0" u="none" strike="noStrike" kern="1200" cap="none" spc="0" normalizeH="0" baseline="0" noProof="0" dirty="0" err="1">
                <a:ln>
                  <a:noFill/>
                </a:ln>
                <a:solidFill>
                  <a:srgbClr val="1C1C1C"/>
                </a:solidFill>
                <a:effectLst/>
                <a:uLnTx/>
                <a:uFillTx/>
                <a:latin typeface="Garamond" panose="02020404030301010803" pitchFamily="18" charset="0"/>
                <a:ea typeface="+mn-ea"/>
                <a:cs typeface="+mn-cs"/>
              </a:rPr>
              <a:t>AlphaData</a:t>
            </a:r>
            <a:endPar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endParaRPr>
          </a:p>
        </p:txBody>
      </p:sp>
      <p:sp>
        <p:nvSpPr>
          <p:cNvPr id="12" name="TextBox 11"/>
          <p:cNvSpPr txBox="1"/>
          <p:nvPr/>
        </p:nvSpPr>
        <p:spPr>
          <a:xfrm>
            <a:off x="3036704" y="2922986"/>
            <a:ext cx="1114408"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srgbClr val="1C1C1C"/>
                </a:solidFill>
                <a:effectLst/>
                <a:uLnTx/>
                <a:uFillTx/>
                <a:latin typeface="Garamond" panose="02020404030301010803" pitchFamily="18" charset="0"/>
                <a:ea typeface="+mn-ea"/>
                <a:cs typeface="+mn-cs"/>
              </a:rPr>
              <a:t>Source: IBM</a:t>
            </a:r>
          </a:p>
        </p:txBody>
      </p:sp>
      <p:sp>
        <p:nvSpPr>
          <p:cNvPr id="14" name="Rectangle 13">
            <a:extLst>
              <a:ext uri="{FF2B5EF4-FFF2-40B4-BE49-F238E27FC236}">
                <a16:creationId xmlns:a16="http://schemas.microsoft.com/office/drawing/2014/main" id="{0A6BA7AB-B09E-4C11-BA93-BC8ADAFA3CDC}"/>
              </a:ext>
            </a:extLst>
          </p:cNvPr>
          <p:cNvSpPr/>
          <p:nvPr/>
        </p:nvSpPr>
        <p:spPr>
          <a:xfrm>
            <a:off x="1" y="3960778"/>
            <a:ext cx="9143261" cy="980390"/>
          </a:xfrm>
          <a:prstGeom prst="rect">
            <a:avLst/>
          </a:prstGeom>
          <a:solidFill>
            <a:srgbClr val="EDEFF3"/>
          </a:solidFill>
          <a:ln w="19050">
            <a:solidFill>
              <a:schemeClr val="tx1"/>
            </a:solidFill>
          </a:ln>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00359E"/>
                </a:solidFill>
                <a:effectLst/>
                <a:uLnTx/>
                <a:uFillTx/>
                <a:latin typeface="Tahoma" panose="020B0604030504040204" pitchFamily="34" charset="0"/>
                <a:ea typeface="Tahoma" panose="020B0604030504040204" pitchFamily="34" charset="0"/>
                <a:cs typeface="Tahoma" panose="020B0604030504040204" pitchFamily="34" charset="0"/>
              </a:rPr>
              <a:t>Near-HBM FPGA-based accelerator</a:t>
            </a:r>
          </a:p>
        </p:txBody>
      </p:sp>
      <p:sp>
        <p:nvSpPr>
          <p:cNvPr id="5" name="Slide Number Placeholder 4">
            <a:extLst>
              <a:ext uri="{FF2B5EF4-FFF2-40B4-BE49-F238E27FC236}">
                <a16:creationId xmlns:a16="http://schemas.microsoft.com/office/drawing/2014/main" id="{8ADAB484-6E5C-A549-A193-B92DC811278A}"/>
              </a:ext>
            </a:extLst>
          </p:cNvPr>
          <p:cNvSpPr>
            <a:spLocks noGrp="1"/>
          </p:cNvSpPr>
          <p:nvPr>
            <p:ph type="sldNum" sz="quarter" idx="4"/>
          </p:nvPr>
        </p:nvSpPr>
        <p:spPr>
          <a:xfrm>
            <a:off x="8243316" y="6356351"/>
            <a:ext cx="505206" cy="365125"/>
          </a:xfrm>
          <a:prstGeom prst="rect">
            <a:avLst/>
          </a:prstGeom>
        </p:spPr>
        <p:txBody>
          <a:bodyPr anchor="b"/>
          <a:lstStyle>
            <a:defPPr>
              <a:defRPr lang="en-US"/>
            </a:defPPr>
            <a:lvl1pPr marL="0" algn="r"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685800" rtl="0" eaLnBrk="1" fontAlgn="auto" latinLnBrk="0" hangingPunct="1">
              <a:lnSpc>
                <a:spcPct val="100000"/>
              </a:lnSpc>
              <a:spcBef>
                <a:spcPts val="0"/>
              </a:spcBef>
              <a:spcAft>
                <a:spcPts val="0"/>
              </a:spcAft>
              <a:buClrTx/>
              <a:buSzTx/>
              <a:buFontTx/>
              <a:buNone/>
              <a:tabLst/>
              <a:defRPr/>
            </a:pPr>
            <a:fld id="{8E6742F1-6635-4F3B-A1BB-91C9B3B8DD12}" type="slidenum">
              <a:rPr kumimoji="0" lang="en-US" sz="1200" b="0" i="0" u="none" strike="noStrike" kern="1200" cap="none" spc="0" normalizeH="0" baseline="0" noProof="0" smtClean="0">
                <a:ln>
                  <a:noFill/>
                </a:ln>
                <a:solidFill>
                  <a:srgbClr val="000000"/>
                </a:solidFill>
                <a:effectLst/>
                <a:uLnTx/>
                <a:uFillTx/>
                <a:latin typeface="Tahoma"/>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199</a:t>
            </a:fld>
            <a:endParaRPr kumimoji="0" lang="en-US" sz="1200" b="0" i="0" u="none" strike="noStrike" kern="1200" cap="none" spc="0" normalizeH="0" baseline="0" noProof="0" dirty="0">
              <a:ln>
                <a:noFill/>
              </a:ln>
              <a:solidFill>
                <a:srgbClr val="1C1C1C"/>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BE4B8468-F22F-A64E-A0D5-417E662A5067}"/>
              </a:ext>
            </a:extLst>
          </p:cNvPr>
          <p:cNvSpPr txBox="1">
            <a:spLocks/>
          </p:cNvSpPr>
          <p:nvPr/>
        </p:nvSpPr>
        <p:spPr>
          <a:xfrm>
            <a:off x="395536" y="5502268"/>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communication technologies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a:t>
            </a:r>
            <a:r>
              <a:rPr kumimoji="0" lang="en-US" sz="15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50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CAPI2</a:t>
            </a:r>
            <a:r>
              <a:rPr kumimoji="0" lang="en-US" sz="15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50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OCAPI</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6" name="Content Placeholder 2">
            <a:extLst>
              <a:ext uri="{FF2B5EF4-FFF2-40B4-BE49-F238E27FC236}">
                <a16:creationId xmlns:a16="http://schemas.microsoft.com/office/drawing/2014/main" id="{32EE7DC8-95F9-474C-94C4-45A660375705}"/>
              </a:ext>
            </a:extLst>
          </p:cNvPr>
          <p:cNvSpPr txBox="1">
            <a:spLocks/>
          </p:cNvSpPr>
          <p:nvPr/>
        </p:nvSpPr>
        <p:spPr>
          <a:xfrm>
            <a:off x="251520" y="5790300"/>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memory technologies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DDR4</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HBM</a:t>
            </a: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7" name="Content Placeholder 2">
            <a:extLst>
              <a:ext uri="{FF2B5EF4-FFF2-40B4-BE49-F238E27FC236}">
                <a16:creationId xmlns:a16="http://schemas.microsoft.com/office/drawing/2014/main" id="{B45DCFD5-25A7-0B45-B861-5FC0D8EDD1A8}"/>
              </a:ext>
            </a:extLst>
          </p:cNvPr>
          <p:cNvSpPr txBox="1">
            <a:spLocks/>
          </p:cNvSpPr>
          <p:nvPr/>
        </p:nvSpPr>
        <p:spPr>
          <a:xfrm>
            <a:off x="251520" y="6078332"/>
            <a:ext cx="8056058" cy="44701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Two workloads</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Weather Modeling </a:t>
            </a:r>
            <a:r>
              <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and</a:t>
            </a:r>
            <a:r>
              <a:rPr kumimoji="0" lang="en-US" sz="1650" b="1"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Genome Analysis</a:t>
            </a: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a:p>
            <a:pPr marL="3429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65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896483686"/>
      </p:ext>
    </p:extLst>
  </p:cSld>
  <p:clrMapOvr>
    <a:masterClrMapping/>
  </p:clrMapOvr>
  <p:transition/>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799322-AC20-684E-9F77-0A7160274166}"/>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4984831" y="1087822"/>
            <a:ext cx="2975882" cy="2724875"/>
          </a:xfrm>
          <a:prstGeom prst="rect">
            <a:avLst/>
          </a:prstGeom>
        </p:spPr>
      </p:pic>
      <p:sp>
        <p:nvSpPr>
          <p:cNvPr id="2" name="Title 1">
            <a:extLst>
              <a:ext uri="{FF2B5EF4-FFF2-40B4-BE49-F238E27FC236}">
                <a16:creationId xmlns:a16="http://schemas.microsoft.com/office/drawing/2014/main" id="{27D31D35-E386-D340-99D2-D23BA9C0DC47}"/>
              </a:ext>
            </a:extLst>
          </p:cNvPr>
          <p:cNvSpPr>
            <a:spLocks noGrp="1"/>
          </p:cNvSpPr>
          <p:nvPr>
            <p:ph type="title"/>
          </p:nvPr>
        </p:nvSpPr>
        <p:spPr/>
        <p:txBody>
          <a:bodyPr/>
          <a:lstStyle/>
          <a:p>
            <a:r>
              <a:rPr lang="en-US" dirty="0"/>
              <a:t>Performance &amp; Energy Greatly Improve</a:t>
            </a:r>
          </a:p>
        </p:txBody>
      </p:sp>
      <p:cxnSp>
        <p:nvCxnSpPr>
          <p:cNvPr id="9" name="Straight Connector 8">
            <a:extLst>
              <a:ext uri="{FF2B5EF4-FFF2-40B4-BE49-F238E27FC236}">
                <a16:creationId xmlns:a16="http://schemas.microsoft.com/office/drawing/2014/main" id="{7E49C00D-0FFC-E042-BDE2-45141F23A0E4}"/>
              </a:ext>
            </a:extLst>
          </p:cNvPr>
          <p:cNvCxnSpPr>
            <a:cxnSpLocks/>
          </p:cNvCxnSpPr>
          <p:nvPr/>
        </p:nvCxnSpPr>
        <p:spPr>
          <a:xfrm>
            <a:off x="5362690" y="3388430"/>
            <a:ext cx="2491130" cy="0"/>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8A4C7F3C-E6DA-324C-90F8-B69F16B6A645}"/>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a:off x="635534" y="1066703"/>
            <a:ext cx="3727624" cy="2579018"/>
          </a:xfrm>
          <a:prstGeom prst="rect">
            <a:avLst/>
          </a:prstGeom>
        </p:spPr>
      </p:pic>
      <p:sp>
        <p:nvSpPr>
          <p:cNvPr id="11" name="Rectangle 10">
            <a:extLst>
              <a:ext uri="{FF2B5EF4-FFF2-40B4-BE49-F238E27FC236}">
                <a16:creationId xmlns:a16="http://schemas.microsoft.com/office/drawing/2014/main" id="{69A74B65-F4B0-3846-85E6-63AB2FAC450D}"/>
              </a:ext>
            </a:extLst>
          </p:cNvPr>
          <p:cNvSpPr/>
          <p:nvPr/>
        </p:nvSpPr>
        <p:spPr>
          <a:xfrm>
            <a:off x="1273629" y="980728"/>
            <a:ext cx="2632982" cy="21418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CH"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0953CB8-DCF1-EE40-A622-8E1A2340FE02}"/>
              </a:ext>
            </a:extLst>
          </p:cNvPr>
          <p:cNvCxnSpPr>
            <a:cxnSpLocks/>
          </p:cNvCxnSpPr>
          <p:nvPr/>
        </p:nvCxnSpPr>
        <p:spPr>
          <a:xfrm>
            <a:off x="1257207" y="1474544"/>
            <a:ext cx="3007905" cy="0"/>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4A875F00-C15A-A941-BFEB-2509475F7C03}"/>
              </a:ext>
            </a:extLst>
          </p:cNvPr>
          <p:cNvSpPr>
            <a:spLocks noGrp="1"/>
          </p:cNvSpPr>
          <p:nvPr>
            <p:ph type="sldNum" sz="quarter" idx="12"/>
          </p:nvPr>
        </p:nvSpPr>
        <p:spPr>
          <a:xfrm>
            <a:off x="7151339" y="6540399"/>
            <a:ext cx="20574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685800" rtl="0" eaLnBrk="1" fontAlgn="auto" latinLnBrk="0" hangingPunct="1">
              <a:lnSpc>
                <a:spcPct val="100000"/>
              </a:lnSpc>
              <a:spcBef>
                <a:spcPts val="0"/>
              </a:spcBef>
              <a:spcAft>
                <a:spcPts val="0"/>
              </a:spcAft>
              <a:buClrTx/>
              <a:buSzTx/>
              <a:buFontTx/>
              <a:buNone/>
              <a:tabLst/>
              <a:defRPr/>
            </a:pPr>
            <a:fld id="{C3B5F978-99DD-4B09-979A-AB31C135CAD9}" type="slidenum">
              <a:rPr kumimoji="0" lang="en-US" sz="1200" b="1" i="0" u="none" strike="noStrike" kern="1200" cap="none" spc="0" normalizeH="0" baseline="0" noProof="0" smtClean="0">
                <a:ln>
                  <a:noFill/>
                </a:ln>
                <a:solidFill>
                  <a:srgbClr val="000000"/>
                </a:solidFill>
                <a:effectLst/>
                <a:uLnTx/>
                <a:uFillTx/>
                <a:latin typeface="Tahoma"/>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200</a:t>
            </a:fld>
            <a:endPar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F11144B7-9AA2-0F43-B87D-8F2D55E744DE}"/>
              </a:ext>
            </a:extLst>
          </p:cNvPr>
          <p:cNvSpPr/>
          <p:nvPr/>
        </p:nvSpPr>
        <p:spPr>
          <a:xfrm>
            <a:off x="36512" y="4142169"/>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5-27× performance </a:t>
            </a:r>
            <a:r>
              <a:rPr kumimoji="0" lang="en-US" sz="21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vs. </a:t>
            </a:r>
            <a:r>
              <a:rPr kumimoji="0" lang="en-US" sz="21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16-core (64-thread) IBM POWER9 CPU</a:t>
            </a:r>
          </a:p>
        </p:txBody>
      </p:sp>
      <p:sp>
        <p:nvSpPr>
          <p:cNvPr id="12" name="Rectangle 11">
            <a:extLst>
              <a:ext uri="{FF2B5EF4-FFF2-40B4-BE49-F238E27FC236}">
                <a16:creationId xmlns:a16="http://schemas.microsoft.com/office/drawing/2014/main" id="{C0665E6E-EFAF-C248-86B4-E802E91B2018}"/>
              </a:ext>
            </a:extLst>
          </p:cNvPr>
          <p:cNvSpPr/>
          <p:nvPr/>
        </p:nvSpPr>
        <p:spPr>
          <a:xfrm>
            <a:off x="36512" y="5714672"/>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375"/>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HBM alleviates memory bandwidth contention vs. DDR4</a:t>
            </a:r>
            <a:endParaRPr kumimoji="0" lang="en-US" sz="2100" b="0"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3" name="Rectangle 12">
            <a:extLst>
              <a:ext uri="{FF2B5EF4-FFF2-40B4-BE49-F238E27FC236}">
                <a16:creationId xmlns:a16="http://schemas.microsoft.com/office/drawing/2014/main" id="{DFDB34E3-F705-7440-BDB7-FB68551B6F9B}"/>
              </a:ext>
            </a:extLst>
          </p:cNvPr>
          <p:cNvSpPr/>
          <p:nvPr/>
        </p:nvSpPr>
        <p:spPr>
          <a:xfrm>
            <a:off x="36512" y="4681670"/>
            <a:ext cx="9144000" cy="415498"/>
          </a:xfrm>
          <a:prstGeom prst="rect">
            <a:avLst/>
          </a:prstGeom>
          <a:solidFill>
            <a:schemeClr val="accent1">
              <a:lumMod val="10000"/>
              <a:lumOff val="90000"/>
            </a:schemeClr>
          </a:solidFill>
        </p:spPr>
        <p:txBody>
          <a:bodyPr wrap="square">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12-133× energy efficiency </a:t>
            </a:r>
            <a:r>
              <a:rPr kumimoji="0" lang="en-US" sz="21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vs. </a:t>
            </a:r>
            <a:r>
              <a:rPr kumimoji="0" lang="en-US" sz="21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16-core (64-thread) IBM POWER9 CPU</a:t>
            </a:r>
          </a:p>
        </p:txBody>
      </p:sp>
    </p:spTree>
    <p:extLst>
      <p:ext uri="{BB962C8B-B14F-4D97-AF65-F5344CB8AC3E}">
        <p14:creationId xmlns:p14="http://schemas.microsoft.com/office/powerpoint/2010/main" val="3274067670"/>
      </p:ext>
    </p:extLst>
  </p:cSld>
  <p:clrMapOvr>
    <a:masterClrMapping/>
  </p:clrMapOvr>
  <p:transition/>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Revisit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96A6595C-436B-B546-8CE9-DFF850FBB246}"/>
              </a:ext>
            </a:extLst>
          </p:cNvPr>
          <p:cNvSpPr txBox="1"/>
          <p:nvPr/>
        </p:nvSpPr>
        <p:spPr>
          <a:xfrm>
            <a:off x="2195736" y="5805264"/>
            <a:ext cx="479330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step by step</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188213295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PIM Review and Open Problems</a:t>
            </a:r>
          </a:p>
        </p:txBody>
      </p:sp>
      <p:sp>
        <p:nvSpPr>
          <p:cNvPr id="3" name="Content Placeholder 2"/>
          <p:cNvSpPr>
            <a:spLocks noGrp="1"/>
          </p:cNvSpPr>
          <p:nvPr>
            <p:ph idx="1"/>
          </p:nvPr>
        </p:nvSpPr>
        <p:spPr>
          <a:xfrm>
            <a:off x="228600" y="1052736"/>
            <a:ext cx="8915400" cy="4876800"/>
          </a:xfrm>
        </p:spPr>
        <p:txBody>
          <a:bodyPr/>
          <a:lstStyle/>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Content Placeholder 2">
            <a:extLst>
              <a:ext uri="{FF2B5EF4-FFF2-40B4-BE49-F238E27FC236}">
                <a16:creationId xmlns:a16="http://schemas.microsoft.com/office/drawing/2014/main" id="{3F2BD8AA-5E69-D846-BFB8-21B3FD479841}"/>
              </a:ext>
            </a:extLst>
          </p:cNvPr>
          <p:cNvSpPr txBox="1">
            <a:spLocks/>
          </p:cNvSpPr>
          <p:nvPr/>
        </p:nvSpPr>
        <p:spPr bwMode="auto">
          <a:xfrm>
            <a:off x="381000" y="1205136"/>
            <a:ext cx="89154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8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Onur Mutlu, Saugata Ghose, Juan Gomez-Luna, and </a:t>
            </a:r>
            <a:r>
              <a:rPr kumimoji="0" lang="en-US" sz="1800" b="0" i="0" u="none" strike="noStrike" kern="1200" cap="none" spc="0" normalizeH="0" baseline="0" noProof="0" dirty="0" err="1">
                <a:ln>
                  <a:noFill/>
                </a:ln>
                <a:solidFill>
                  <a:srgbClr val="000000"/>
                </a:solidFill>
                <a:effectLst/>
                <a:uLnTx/>
                <a:uFillTx/>
                <a:latin typeface="Tahoma"/>
                <a:ea typeface="+mn-ea"/>
                <a:cs typeface="+mn-cs"/>
              </a:rPr>
              <a:t>Rachata</a:t>
            </a:r>
            <a:r>
              <a:rPr kumimoji="0" lang="en-US" sz="1800" b="0" i="0" u="none" strike="noStrike" kern="1200" cap="none" spc="0" normalizeH="0" baseline="0" noProof="0" dirty="0">
                <a:ln>
                  <a:noFill/>
                </a:ln>
                <a:solidFill>
                  <a:srgbClr val="000000"/>
                </a:solidFill>
                <a:effectLst/>
                <a:uLnTx/>
                <a:uFillTx/>
                <a:latin typeface="Tahoma"/>
                <a:ea typeface="+mn-ea"/>
                <a:cs typeface="+mn-cs"/>
              </a:rPr>
              <a:t> Ausavarungnirun,</a:t>
            </a:r>
            <a:br>
              <a:rPr kumimoji="0" lang="en-US" sz="1800" b="0" i="0" u="none" strike="noStrike" kern="1200" cap="none" spc="0" normalizeH="0" baseline="0" noProof="0" dirty="0">
                <a:ln>
                  <a:noFill/>
                </a:ln>
                <a:solidFill>
                  <a:srgbClr val="000000"/>
                </a:solidFill>
                <a:effectLst/>
                <a:uLnTx/>
                <a:uFillTx/>
                <a:latin typeface="Tahoma"/>
                <a:ea typeface="+mn-ea"/>
                <a:cs typeface="+mn-cs"/>
              </a:rPr>
            </a:b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"A Modern Primer on Processing in Memory"</a:t>
            </a:r>
            <a:br>
              <a:rPr kumimoji="0" lang="en-US" sz="1800" b="0" i="0" u="none" strike="noStrike" kern="1200" cap="none" spc="0" normalizeH="0" baseline="0" noProof="0" dirty="0">
                <a:ln>
                  <a:noFill/>
                </a:ln>
                <a:solidFill>
                  <a:srgbClr val="0432FF"/>
                </a:solidFill>
                <a:effectLst/>
                <a:uLnTx/>
                <a:uFillTx/>
                <a:latin typeface="Tahoma"/>
                <a:ea typeface="+mn-ea"/>
                <a:cs typeface="+mn-cs"/>
              </a:rPr>
            </a:br>
            <a:r>
              <a:rPr kumimoji="0" lang="en-US" sz="1800" b="0" i="1" u="none" strike="noStrike" kern="1200" cap="none" spc="0" normalizeH="0" baseline="0" noProof="0" dirty="0">
                <a:ln>
                  <a:noFill/>
                </a:ln>
                <a:solidFill>
                  <a:srgbClr val="000000"/>
                </a:solidFill>
                <a:effectLst/>
                <a:uLnTx/>
                <a:uFillTx/>
                <a:latin typeface="Tahoma"/>
                <a:ea typeface="+mn-ea"/>
                <a:cs typeface="+mn-cs"/>
              </a:rPr>
              <a:t>Invited Book Chapter in </a:t>
            </a:r>
            <a:r>
              <a:rPr kumimoji="0" lang="en-US" sz="1800" b="1" i="1" u="none" strike="noStrike" kern="1200" cap="none" spc="0" normalizeH="0" baseline="0" noProof="0" dirty="0">
                <a:ln>
                  <a:noFill/>
                </a:ln>
                <a:solidFill>
                  <a:srgbClr val="000000"/>
                </a:solidFill>
                <a:effectLst/>
                <a:uLnTx/>
                <a:uFillTx/>
                <a:latin typeface="Tahoma"/>
                <a:ea typeface="+mn-ea"/>
                <a:cs typeface="+mn-cs"/>
                <a:hlinkClick r:id="rId3"/>
              </a:rPr>
              <a:t>Emerging Computing: From Devices to Systems - Looking Beyond Moore and Von Neumann</a:t>
            </a:r>
            <a:r>
              <a:rPr kumimoji="0" lang="en-US" sz="1800" b="0" i="0" u="none" strike="noStrike" kern="1200" cap="none" spc="0" normalizeH="0" baseline="0" noProof="0" dirty="0">
                <a:ln>
                  <a:noFill/>
                </a:ln>
                <a:solidFill>
                  <a:srgbClr val="000000"/>
                </a:solidFill>
                <a:effectLst/>
                <a:uLnTx/>
                <a:uFillTx/>
                <a:latin typeface="Tahoma"/>
                <a:ea typeface="+mn-ea"/>
                <a:cs typeface="+mn-cs"/>
              </a:rPr>
              <a:t>, Springer, to be published in 2021.</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1" i="0" u="none" strike="noStrike" kern="0" cap="none" spc="0" normalizeH="0" baseline="0" noProof="0" dirty="0">
              <a:ln>
                <a:noFill/>
              </a:ln>
              <a:solidFill>
                <a:srgbClr val="000000"/>
              </a:solidFill>
              <a:effectLst/>
              <a:uLnTx/>
              <a:uFillTx/>
              <a:latin typeface="Tahoma"/>
              <a:ea typeface="+mn-ea"/>
              <a:cs typeface="+mn-cs"/>
            </a:endParaRPr>
          </a:p>
        </p:txBody>
      </p:sp>
      <p:sp>
        <p:nvSpPr>
          <p:cNvPr id="5" name="TextBox 4">
            <a:extLst>
              <a:ext uri="{FF2B5EF4-FFF2-40B4-BE49-F238E27FC236}">
                <a16:creationId xmlns:a16="http://schemas.microsoft.com/office/drawing/2014/main" id="{B44AC5CF-BFA6-5646-92DE-C9D89AA74928}"/>
              </a:ext>
            </a:extLst>
          </p:cNvPr>
          <p:cNvSpPr txBox="1"/>
          <p:nvPr/>
        </p:nvSpPr>
        <p:spPr>
          <a:xfrm>
            <a:off x="2411760" y="6453336"/>
            <a:ext cx="467467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https://arxiv.org/pdf/1903.03988.pdf</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p:txBody>
      </p:sp>
      <p:pic>
        <p:nvPicPr>
          <p:cNvPr id="6" name="Picture 5">
            <a:extLst>
              <a:ext uri="{FF2B5EF4-FFF2-40B4-BE49-F238E27FC236}">
                <a16:creationId xmlns:a16="http://schemas.microsoft.com/office/drawing/2014/main" id="{A5EA4CA5-FBD8-9749-9830-D77D34BE5845}"/>
              </a:ext>
            </a:extLst>
          </p:cNvPr>
          <p:cNvPicPr>
            <a:picLocks noChangeAspect="1"/>
          </p:cNvPicPr>
          <p:nvPr/>
        </p:nvPicPr>
        <p:blipFill>
          <a:blip r:embed="rId5"/>
          <a:stretch>
            <a:fillRect/>
          </a:stretch>
        </p:blipFill>
        <p:spPr>
          <a:xfrm>
            <a:off x="-14659" y="1455514"/>
            <a:ext cx="9144000" cy="2744353"/>
          </a:xfrm>
          <a:prstGeom prst="rect">
            <a:avLst/>
          </a:prstGeom>
        </p:spPr>
      </p:pic>
    </p:spTree>
    <p:extLst>
      <p:ext uri="{BB962C8B-B14F-4D97-AF65-F5344CB8AC3E}">
        <p14:creationId xmlns:p14="http://schemas.microsoft.com/office/powerpoint/2010/main" val="121877972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807896" cy="1066800"/>
          </a:xfrm>
        </p:spPr>
        <p:txBody>
          <a:bodyPr/>
          <a:lstStyle/>
          <a:p>
            <a:r>
              <a:rPr lang="en-US" dirty="0"/>
              <a:t>PIM Review and Open Problems (II)</a:t>
            </a:r>
          </a:p>
        </p:txBody>
      </p:sp>
      <p:sp>
        <p:nvSpPr>
          <p:cNvPr id="3" name="Content Placeholder 2"/>
          <p:cNvSpPr>
            <a:spLocks noGrp="1"/>
          </p:cNvSpPr>
          <p:nvPr>
            <p:ph idx="1"/>
          </p:nvPr>
        </p:nvSpPr>
        <p:spPr>
          <a:xfrm>
            <a:off x="228600" y="1052736"/>
            <a:ext cx="8915400" cy="4876800"/>
          </a:xfrm>
        </p:spPr>
        <p:txBody>
          <a:bodyPr/>
          <a:lstStyle/>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a:p>
            <a:pPr marL="0" indent="0">
              <a:buNone/>
            </a:pPr>
            <a:endParaRPr lang="en-US" sz="2000" b="1"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Content Placeholder 2">
            <a:extLst>
              <a:ext uri="{FF2B5EF4-FFF2-40B4-BE49-F238E27FC236}">
                <a16:creationId xmlns:a16="http://schemas.microsoft.com/office/drawing/2014/main" id="{3F2BD8AA-5E69-D846-BFB8-21B3FD479841}"/>
              </a:ext>
            </a:extLst>
          </p:cNvPr>
          <p:cNvSpPr txBox="1">
            <a:spLocks/>
          </p:cNvSpPr>
          <p:nvPr/>
        </p:nvSpPr>
        <p:spPr bwMode="auto">
          <a:xfrm>
            <a:off x="381000" y="1205136"/>
            <a:ext cx="89154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2000" b="1" i="0" u="none" strike="noStrike" kern="0" cap="none" spc="0" normalizeH="0" baseline="0" noProof="0" dirty="0">
              <a:ln>
                <a:noFill/>
              </a:ln>
              <a:solidFill>
                <a:srgbClr val="000000"/>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1700" b="0" i="0" u="none" strike="noStrike" kern="1200" cap="none" spc="0" normalizeH="0" baseline="0" noProof="0" dirty="0">
                <a:ln>
                  <a:noFill/>
                </a:ln>
                <a:solidFill>
                  <a:srgbClr val="000000"/>
                </a:solidFill>
                <a:effectLst/>
                <a:uLnTx/>
                <a:uFillTx/>
                <a:latin typeface="Tahoma"/>
                <a:ea typeface="+mn-ea"/>
                <a:cs typeface="+mn-cs"/>
              </a:rPr>
              <a:t>Saugata Ghose, Amirali Boroumand, </a:t>
            </a:r>
            <a:r>
              <a:rPr kumimoji="0" lang="en-US" sz="1700" b="0" i="0" u="none" strike="noStrike" kern="1200" cap="none" spc="0" normalizeH="0" baseline="0" noProof="0" dirty="0" err="1">
                <a:ln>
                  <a:noFill/>
                </a:ln>
                <a:solidFill>
                  <a:srgbClr val="000000"/>
                </a:solidFill>
                <a:effectLst/>
                <a:uLnTx/>
                <a:uFillTx/>
                <a:latin typeface="Tahoma"/>
                <a:ea typeface="+mn-ea"/>
                <a:cs typeface="+mn-cs"/>
              </a:rPr>
              <a:t>Jeremie</a:t>
            </a:r>
            <a:r>
              <a:rPr kumimoji="0" lang="en-US" sz="1700" b="0" i="0" u="none" strike="noStrike" kern="1200" cap="none" spc="0" normalizeH="0" baseline="0" noProof="0" dirty="0">
                <a:ln>
                  <a:noFill/>
                </a:ln>
                <a:solidFill>
                  <a:srgbClr val="000000"/>
                </a:solidFill>
                <a:effectLst/>
                <a:uLnTx/>
                <a:uFillTx/>
                <a:latin typeface="Tahoma"/>
                <a:ea typeface="+mn-ea"/>
                <a:cs typeface="+mn-cs"/>
              </a:rPr>
              <a:t> S. Kim, Juan Gomez-Luna, and Onur Mutlu,</a:t>
            </a:r>
            <a:br>
              <a:rPr kumimoji="0" lang="en-US" sz="1900" b="0" i="0" u="none" strike="noStrike" kern="1200" cap="none" spc="0" normalizeH="0" baseline="0" noProof="0" dirty="0">
                <a:ln>
                  <a:noFill/>
                </a:ln>
                <a:solidFill>
                  <a:srgbClr val="000000"/>
                </a:solidFill>
                <a:effectLst/>
                <a:uLnTx/>
                <a:uFillTx/>
                <a:latin typeface="Tahoma"/>
                <a:ea typeface="+mn-ea"/>
                <a:cs typeface="+mn-cs"/>
              </a:rPr>
            </a:br>
            <a:r>
              <a:rPr kumimoji="0" lang="en-US" sz="19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"Processing-in-Memory: A Workload-Driven Perspective"</a:t>
            </a:r>
            <a:br>
              <a:rPr kumimoji="0" lang="en-US" sz="1900" b="0" i="0" u="none" strike="noStrike" kern="1200" cap="none" spc="0" normalizeH="0" baseline="0" noProof="0" dirty="0">
                <a:ln>
                  <a:noFill/>
                </a:ln>
                <a:solidFill>
                  <a:srgbClr val="0000FF"/>
                </a:solidFill>
                <a:effectLst/>
                <a:uLnTx/>
                <a:uFillTx/>
                <a:latin typeface="Tahoma"/>
                <a:ea typeface="+mn-ea"/>
                <a:cs typeface="+mn-cs"/>
              </a:rPr>
            </a:br>
            <a:r>
              <a:rPr kumimoji="0" lang="en-US" sz="1900" b="0" i="1" u="none" strike="noStrike" kern="1200" cap="none" spc="0" normalizeH="0" baseline="0" noProof="0" dirty="0">
                <a:ln>
                  <a:noFill/>
                </a:ln>
                <a:solidFill>
                  <a:srgbClr val="000000"/>
                </a:solidFill>
                <a:effectLst/>
                <a:uLnTx/>
                <a:uFillTx/>
                <a:latin typeface="Tahoma"/>
                <a:ea typeface="+mn-ea"/>
                <a:cs typeface="+mn-cs"/>
              </a:rPr>
              <a:t>Invited Article in </a:t>
            </a:r>
            <a:r>
              <a:rPr kumimoji="0" lang="en-US" sz="1900" b="0" i="1" u="none" strike="noStrike" kern="1200" cap="none" spc="0" normalizeH="0" baseline="0" noProof="0" dirty="0">
                <a:ln>
                  <a:noFill/>
                </a:ln>
                <a:solidFill>
                  <a:srgbClr val="000000"/>
                </a:solidFill>
                <a:effectLst/>
                <a:uLnTx/>
                <a:uFillTx/>
                <a:latin typeface="Tahoma"/>
                <a:ea typeface="+mn-ea"/>
                <a:cs typeface="+mn-cs"/>
                <a:hlinkClick r:id="rId3"/>
              </a:rPr>
              <a:t>IBM Journal of Research &amp; Development</a:t>
            </a:r>
            <a:r>
              <a:rPr kumimoji="0" lang="en-US" sz="1900" b="0" i="1" u="none" strike="noStrike" kern="1200" cap="none" spc="0" normalizeH="0" baseline="0" noProof="0" dirty="0">
                <a:ln>
                  <a:noFill/>
                </a:ln>
                <a:solidFill>
                  <a:srgbClr val="000000"/>
                </a:solidFill>
                <a:effectLst/>
                <a:uLnTx/>
                <a:uFillTx/>
                <a:latin typeface="Tahoma"/>
                <a:ea typeface="+mn-ea"/>
                <a:cs typeface="+mn-cs"/>
              </a:rPr>
              <a:t>, Special Issue on Hardware for Artificial Intelligence</a:t>
            </a:r>
            <a:r>
              <a:rPr kumimoji="0" lang="en-US" sz="1900" b="0" i="0" u="none" strike="noStrike" kern="1200" cap="none" spc="0" normalizeH="0" baseline="0" noProof="0" dirty="0">
                <a:ln>
                  <a:noFill/>
                </a:ln>
                <a:solidFill>
                  <a:srgbClr val="000000"/>
                </a:solidFill>
                <a:effectLst/>
                <a:uLnTx/>
                <a:uFillTx/>
                <a:latin typeface="Tahoma"/>
                <a:ea typeface="+mn-ea"/>
                <a:cs typeface="+mn-cs"/>
              </a:rPr>
              <a:t>, to appear in November 2019. </a:t>
            </a:r>
            <a:br>
              <a:rPr kumimoji="0" lang="en-US" sz="1900" b="0" i="0" u="none" strike="noStrike" kern="1200" cap="none" spc="0" normalizeH="0" baseline="0" noProof="0" dirty="0">
                <a:ln>
                  <a:noFill/>
                </a:ln>
                <a:solidFill>
                  <a:srgbClr val="000000"/>
                </a:solidFill>
                <a:effectLst/>
                <a:uLnTx/>
                <a:uFillTx/>
                <a:latin typeface="Tahoma"/>
                <a:ea typeface="+mn-ea"/>
                <a:cs typeface="+mn-cs"/>
              </a:rPr>
            </a:br>
            <a:r>
              <a:rPr kumimoji="0" lang="en-US" sz="1900" b="0" i="0" u="none" strike="noStrike" kern="1200" cap="none" spc="0" normalizeH="0" baseline="0" noProof="0" dirty="0">
                <a:ln>
                  <a:noFill/>
                </a:ln>
                <a:solidFill>
                  <a:srgbClr val="000000"/>
                </a:solidFill>
                <a:effectLst/>
                <a:uLnTx/>
                <a:uFillTx/>
                <a:latin typeface="Tahoma"/>
                <a:ea typeface="+mn-ea"/>
                <a:cs typeface="+mn-cs"/>
              </a:rPr>
              <a:t>[</a:t>
            </a:r>
            <a:r>
              <a:rPr kumimoji="0" lang="en-US" sz="1900" b="0" i="0" u="none" strike="noStrike" kern="1200" cap="none" spc="0" normalizeH="0" baseline="0" noProof="0" dirty="0">
                <a:ln>
                  <a:noFill/>
                </a:ln>
                <a:solidFill>
                  <a:srgbClr val="000000"/>
                </a:solidFill>
                <a:effectLst/>
                <a:uLnTx/>
                <a:uFillTx/>
                <a:latin typeface="Tahoma"/>
                <a:ea typeface="+mn-ea"/>
                <a:cs typeface="+mn-cs"/>
                <a:hlinkClick r:id="rId2"/>
              </a:rPr>
              <a:t>Preliminary arXiv version</a:t>
            </a:r>
            <a:r>
              <a:rPr kumimoji="0" lang="en-US" sz="1900" b="0" i="0" u="none" strike="noStrike" kern="1200" cap="none" spc="0" normalizeH="0" baseline="0" noProof="0" dirty="0">
                <a:ln>
                  <a:noFill/>
                </a:ln>
                <a:solidFill>
                  <a:srgbClr val="000000"/>
                </a:solidFill>
                <a:effectLst/>
                <a:uLnTx/>
                <a:uFillTx/>
                <a:latin typeface="Tahoma"/>
                <a:ea typeface="+mn-ea"/>
                <a:cs typeface="+mn-cs"/>
              </a:rPr>
              <a:t>]</a:t>
            </a:r>
          </a:p>
        </p:txBody>
      </p:sp>
      <p:sp>
        <p:nvSpPr>
          <p:cNvPr id="5" name="TextBox 4">
            <a:extLst>
              <a:ext uri="{FF2B5EF4-FFF2-40B4-BE49-F238E27FC236}">
                <a16:creationId xmlns:a16="http://schemas.microsoft.com/office/drawing/2014/main" id="{B44AC5CF-BFA6-5646-92DE-C9D89AA74928}"/>
              </a:ext>
            </a:extLst>
          </p:cNvPr>
          <p:cNvSpPr txBox="1"/>
          <p:nvPr/>
        </p:nvSpPr>
        <p:spPr>
          <a:xfrm>
            <a:off x="2411760" y="6453336"/>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https://arxiv.org/pdf/1907.12947.pdf</a:t>
            </a:r>
            <a:endParaRPr kumimoji="0" lang="en-US" sz="1800" b="1" i="0" u="none" strike="noStrike" kern="1200" cap="none" spc="0" normalizeH="0" baseline="0" noProof="0" dirty="0">
              <a:ln>
                <a:noFill/>
              </a:ln>
              <a:solidFill>
                <a:srgbClr val="0000FF"/>
              </a:solidFill>
              <a:effectLst/>
              <a:uLnTx/>
              <a:uFillTx/>
              <a:latin typeface="Tahoma"/>
              <a:ea typeface="+mn-ea"/>
              <a:cs typeface="+mn-cs"/>
            </a:endParaRPr>
          </a:p>
        </p:txBody>
      </p:sp>
      <p:pic>
        <p:nvPicPr>
          <p:cNvPr id="6" name="Picture 5">
            <a:extLst>
              <a:ext uri="{FF2B5EF4-FFF2-40B4-BE49-F238E27FC236}">
                <a16:creationId xmlns:a16="http://schemas.microsoft.com/office/drawing/2014/main" id="{FBED0A37-4CC1-FB45-AFBB-5CD2236B61B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8612" y="2457019"/>
            <a:ext cx="9144000" cy="1055077"/>
          </a:xfrm>
          <a:prstGeom prst="rect">
            <a:avLst/>
          </a:prstGeom>
        </p:spPr>
      </p:pic>
    </p:spTree>
    <p:extLst>
      <p:ext uri="{BB962C8B-B14F-4D97-AF65-F5344CB8AC3E}">
        <p14:creationId xmlns:p14="http://schemas.microsoft.com/office/powerpoint/2010/main" val="17338188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68760"/>
            <a:ext cx="7924800" cy="1752600"/>
          </a:xfrm>
        </p:spPr>
        <p:txBody>
          <a:bodyPr/>
          <a:lstStyle/>
          <a:p>
            <a:r>
              <a:rPr lang="en-US" sz="6000" dirty="0"/>
              <a:t>Processing in Memory:</a:t>
            </a:r>
            <a:br>
              <a:rPr lang="en-US" sz="6000" dirty="0"/>
            </a:br>
            <a:r>
              <a:rPr lang="en-US" sz="6000" dirty="0"/>
              <a:t>	Adoption Challenges</a:t>
            </a:r>
            <a:endParaRPr lang="en-US" sz="6000" b="1" dirty="0"/>
          </a:p>
        </p:txBody>
      </p:sp>
      <p:sp>
        <p:nvSpPr>
          <p:cNvPr id="3" name="Subtitle 2"/>
          <p:cNvSpPr>
            <a:spLocks noGrp="1"/>
          </p:cNvSpPr>
          <p:nvPr>
            <p:ph type="subTitle" idx="1"/>
          </p:nvPr>
        </p:nvSpPr>
        <p:spPr>
          <a:xfrm>
            <a:off x="685800" y="4484712"/>
            <a:ext cx="7848600" cy="1752600"/>
          </a:xfrm>
        </p:spPr>
        <p:txBody>
          <a:bodyPr/>
          <a:lstStyle/>
          <a:p>
            <a:pPr algn="l"/>
            <a:r>
              <a:rPr lang="en-US" sz="3600" dirty="0">
                <a:solidFill>
                  <a:srgbClr val="0000FF"/>
                </a:solidFill>
              </a:rPr>
              <a:t>1. Processing using Memory</a:t>
            </a:r>
          </a:p>
          <a:p>
            <a:pPr algn="l"/>
            <a:r>
              <a:rPr lang="en-US" sz="3600" dirty="0">
                <a:solidFill>
                  <a:srgbClr val="0000FF"/>
                </a:solidFill>
              </a:rPr>
              <a:t>2. Processing near Memory</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0CAD05-5F98-C240-A41D-E171A6304933}" type="slidenum">
              <a:rPr kumimoji="0" lang="en-US" sz="12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204</a:t>
            </a:fld>
            <a:endParaRPr kumimoji="0" lang="en-US" sz="12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2423319761"/>
      </p:ext>
    </p:extLst>
  </p:cSld>
  <p:clrMapOvr>
    <a:masterClrMapping/>
  </p:clrMapOvr>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latin typeface="Garamond" charset="0"/>
                <a:ea typeface="ＭＳ Ｐゴシック" charset="0"/>
                <a:cs typeface="ＭＳ Ｐゴシック" charset="0"/>
              </a:rPr>
              <a:t>Eliminating the Adoption Barriers</a:t>
            </a:r>
          </a:p>
        </p:txBody>
      </p:sp>
      <p:sp>
        <p:nvSpPr>
          <p:cNvPr id="19459" name="Content Placeholder 2"/>
          <p:cNvSpPr>
            <a:spLocks noGrp="1"/>
          </p:cNvSpPr>
          <p:nvPr>
            <p:ph idx="1"/>
          </p:nvPr>
        </p:nvSpPr>
        <p:spPr>
          <a:xfrm>
            <a:off x="228600" y="1447800"/>
            <a:ext cx="8610600"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dirty="0">
                <a:solidFill>
                  <a:srgbClr val="0000FF"/>
                </a:solidFill>
                <a:latin typeface="Tahoma" charset="0"/>
                <a:ea typeface="ＭＳ Ｐゴシック" charset="0"/>
                <a:cs typeface="ＭＳ Ｐゴシック" charset="0"/>
              </a:rPr>
              <a:t>How to Enable Adoption of </a:t>
            </a:r>
            <a:r>
              <a:rPr lang="en-US" sz="6000" dirty="0">
                <a:solidFill>
                  <a:srgbClr val="FF0000"/>
                </a:solidFill>
                <a:latin typeface="Tahoma" charset="0"/>
                <a:ea typeface="ＭＳ Ｐゴシック" charset="0"/>
                <a:cs typeface="ＭＳ Ｐゴシック" charset="0"/>
              </a:rPr>
              <a:t>Processing in Memory</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205</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3380285757"/>
      </p:ext>
    </p:extLst>
  </p:cSld>
  <p:clrMapOvr>
    <a:masterClrMapping/>
  </p:clrMapOvr>
  <p:transition/>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Potential Barriers to Adoption of PIM</a:t>
            </a:r>
          </a:p>
        </p:txBody>
      </p:sp>
      <p:sp>
        <p:nvSpPr>
          <p:cNvPr id="3" name="Content Placeholder 2"/>
          <p:cNvSpPr>
            <a:spLocks noGrp="1"/>
          </p:cNvSpPr>
          <p:nvPr>
            <p:ph idx="1"/>
          </p:nvPr>
        </p:nvSpPr>
        <p:spPr>
          <a:xfrm>
            <a:off x="228600" y="928464"/>
            <a:ext cx="8915400" cy="5020816"/>
          </a:xfrm>
        </p:spPr>
        <p:txBody>
          <a:bodyPr/>
          <a:lstStyle/>
          <a:p>
            <a:pPr marL="0" indent="0">
              <a:buNone/>
            </a:pPr>
            <a:r>
              <a:rPr lang="en-US" dirty="0">
                <a:solidFill>
                  <a:srgbClr val="0432FF"/>
                </a:solidFill>
              </a:rPr>
              <a:t>1. </a:t>
            </a:r>
            <a:r>
              <a:rPr lang="en-US" b="1" dirty="0">
                <a:solidFill>
                  <a:srgbClr val="0432FF"/>
                </a:solidFill>
              </a:rPr>
              <a:t>Applications</a:t>
            </a:r>
            <a:r>
              <a:rPr lang="en-US" dirty="0">
                <a:solidFill>
                  <a:srgbClr val="0432FF"/>
                </a:solidFill>
              </a:rPr>
              <a:t> &amp; </a:t>
            </a:r>
            <a:r>
              <a:rPr lang="en-US" b="1" dirty="0">
                <a:solidFill>
                  <a:srgbClr val="0432FF"/>
                </a:solidFill>
              </a:rPr>
              <a:t>software</a:t>
            </a:r>
            <a:r>
              <a:rPr lang="en-US" dirty="0">
                <a:solidFill>
                  <a:srgbClr val="0432FF"/>
                </a:solidFill>
              </a:rPr>
              <a:t> for PIM</a:t>
            </a:r>
          </a:p>
          <a:p>
            <a:pPr marL="0" indent="0">
              <a:buNone/>
            </a:pPr>
            <a:endParaRPr lang="en-US" dirty="0"/>
          </a:p>
          <a:p>
            <a:pPr marL="0" indent="0">
              <a:buNone/>
            </a:pPr>
            <a:r>
              <a:rPr lang="en-US" dirty="0">
                <a:solidFill>
                  <a:srgbClr val="7030A0"/>
                </a:solidFill>
              </a:rPr>
              <a:t>2. Ease of </a:t>
            </a:r>
            <a:r>
              <a:rPr lang="en-US" b="1" dirty="0">
                <a:solidFill>
                  <a:srgbClr val="7030A0"/>
                </a:solidFill>
              </a:rPr>
              <a:t>programming</a:t>
            </a:r>
            <a:r>
              <a:rPr lang="en-US" dirty="0">
                <a:solidFill>
                  <a:srgbClr val="7030A0"/>
                </a:solidFill>
              </a:rPr>
              <a:t> (interfaces and compiler/HW support)</a:t>
            </a:r>
          </a:p>
          <a:p>
            <a:pPr marL="0" indent="0">
              <a:buNone/>
            </a:pPr>
            <a:endParaRPr lang="en-US" dirty="0"/>
          </a:p>
          <a:p>
            <a:pPr marL="0" indent="0">
              <a:buNone/>
            </a:pPr>
            <a:r>
              <a:rPr lang="en-US" dirty="0">
                <a:solidFill>
                  <a:srgbClr val="8C0000"/>
                </a:solidFill>
              </a:rPr>
              <a:t>3. </a:t>
            </a:r>
            <a:r>
              <a:rPr lang="en-US" b="1" dirty="0">
                <a:solidFill>
                  <a:srgbClr val="8C0000"/>
                </a:solidFill>
              </a:rPr>
              <a:t>System</a:t>
            </a:r>
            <a:r>
              <a:rPr lang="en-US" dirty="0">
                <a:solidFill>
                  <a:srgbClr val="8C0000"/>
                </a:solidFill>
              </a:rPr>
              <a:t> and </a:t>
            </a:r>
            <a:r>
              <a:rPr lang="en-US" b="1" dirty="0">
                <a:solidFill>
                  <a:srgbClr val="8C0000"/>
                </a:solidFill>
              </a:rPr>
              <a:t>security</a:t>
            </a:r>
            <a:r>
              <a:rPr lang="en-US" dirty="0">
                <a:solidFill>
                  <a:srgbClr val="8C0000"/>
                </a:solidFill>
              </a:rPr>
              <a:t> support: coherence, synchronization, virtual memory, isolation, communication interfaces, …</a:t>
            </a:r>
          </a:p>
          <a:p>
            <a:pPr marL="0" indent="0">
              <a:buNone/>
            </a:pPr>
            <a:endParaRPr lang="en-US" dirty="0"/>
          </a:p>
          <a:p>
            <a:pPr marL="0" indent="0">
              <a:buNone/>
            </a:pPr>
            <a:r>
              <a:rPr lang="en-US" dirty="0">
                <a:solidFill>
                  <a:schemeClr val="tx2"/>
                </a:solidFill>
              </a:rPr>
              <a:t>4. </a:t>
            </a:r>
            <a:r>
              <a:rPr lang="en-US" b="1" dirty="0">
                <a:solidFill>
                  <a:schemeClr val="tx2"/>
                </a:solidFill>
              </a:rPr>
              <a:t>Runtime</a:t>
            </a:r>
            <a:r>
              <a:rPr lang="en-US" dirty="0">
                <a:solidFill>
                  <a:schemeClr val="tx2"/>
                </a:solidFill>
              </a:rPr>
              <a:t> and </a:t>
            </a:r>
            <a:r>
              <a:rPr lang="en-US" b="1" dirty="0">
                <a:solidFill>
                  <a:schemeClr val="tx2"/>
                </a:solidFill>
              </a:rPr>
              <a:t>compilation</a:t>
            </a:r>
            <a:r>
              <a:rPr lang="en-US" dirty="0">
                <a:solidFill>
                  <a:schemeClr val="tx2"/>
                </a:solidFill>
              </a:rPr>
              <a:t> systems for adaptive scheduling, data mapping, access/sharing control, …</a:t>
            </a:r>
          </a:p>
          <a:p>
            <a:pPr marL="0" indent="0">
              <a:buNone/>
            </a:pPr>
            <a:endParaRPr lang="en-US" dirty="0"/>
          </a:p>
          <a:p>
            <a:pPr marL="0" indent="0">
              <a:buNone/>
            </a:pPr>
            <a:r>
              <a:rPr lang="en-US" dirty="0">
                <a:solidFill>
                  <a:srgbClr val="0070C0"/>
                </a:solidFill>
              </a:rPr>
              <a:t>5. </a:t>
            </a:r>
            <a:r>
              <a:rPr lang="en-US" b="1" dirty="0">
                <a:solidFill>
                  <a:srgbClr val="0070C0"/>
                </a:solidFill>
              </a:rPr>
              <a:t>Infrastructures</a:t>
            </a:r>
            <a:r>
              <a:rPr lang="en-US" dirty="0">
                <a:solidFill>
                  <a:srgbClr val="0070C0"/>
                </a:solidFill>
              </a:rPr>
              <a:t> to assess benefits and feasibility</a:t>
            </a:r>
          </a:p>
          <a:p>
            <a:pPr marL="0" indent="0">
              <a:buNone/>
            </a:pPr>
            <a:endParaRPr lang="en-US" dirty="0"/>
          </a:p>
          <a:p>
            <a:pPr marL="0" indent="0">
              <a:buNone/>
            </a:pP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CACA1410-DA7E-F643-8886-992AD3AF089B}"/>
              </a:ext>
            </a:extLst>
          </p:cNvPr>
          <p:cNvSpPr txBox="1"/>
          <p:nvPr/>
        </p:nvSpPr>
        <p:spPr>
          <a:xfrm>
            <a:off x="1364585" y="5877272"/>
            <a:ext cx="6455614"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All can be solved with change of mindset</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358569851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Revisit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96A6595C-436B-B546-8CE9-DFF850FBB246}"/>
              </a:ext>
            </a:extLst>
          </p:cNvPr>
          <p:cNvSpPr txBox="1"/>
          <p:nvPr/>
        </p:nvSpPr>
        <p:spPr>
          <a:xfrm>
            <a:off x="2195736" y="5805264"/>
            <a:ext cx="479330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step by step</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1930334577"/>
      </p:ext>
    </p:extLst>
  </p:cSld>
  <p:clrMapOvr>
    <a:masterClrMapping/>
  </p:clrMapOvr>
  <p:transition/>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Adoption: Accelerating Key Applications (I)</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700" dirty="0"/>
              <a:t>Mohammed Alser, </a:t>
            </a:r>
            <a:r>
              <a:rPr lang="en-US" sz="1700" dirty="0" err="1"/>
              <a:t>Zulal</a:t>
            </a:r>
            <a:r>
              <a:rPr lang="en-US" sz="1700" dirty="0"/>
              <a:t> </a:t>
            </a:r>
            <a:r>
              <a:rPr lang="en-US" sz="1700" dirty="0" err="1"/>
              <a:t>Bingol</a:t>
            </a:r>
            <a:r>
              <a:rPr lang="en-US" sz="1700" dirty="0"/>
              <a:t>, Damla Senol Cali, </a:t>
            </a:r>
            <a:r>
              <a:rPr lang="en-US" sz="1700" dirty="0" err="1"/>
              <a:t>Jeremie</a:t>
            </a:r>
            <a:r>
              <a:rPr lang="en-US" sz="1700" dirty="0"/>
              <a:t> Kim, Saugata Ghose, Can Alkan,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"Accelerating Genome Analysis: A Primer on an Ongoing Journey"</a:t>
            </a:r>
            <a:br>
              <a:rPr lang="en-US" sz="1700" dirty="0"/>
            </a:br>
            <a:r>
              <a:rPr lang="en-US" sz="1700" i="1" dirty="0">
                <a:hlinkClick r:id="rId3"/>
              </a:rPr>
              <a:t>IEEE Micro</a:t>
            </a:r>
            <a:r>
              <a:rPr lang="en-US" sz="1700" i="1" dirty="0"/>
              <a:t> (</a:t>
            </a:r>
            <a:r>
              <a:rPr lang="en-US" sz="1700" b="1" i="1" dirty="0"/>
              <a:t>IEEE MICRO</a:t>
            </a:r>
            <a:r>
              <a:rPr lang="en-US" sz="1700" i="1" dirty="0"/>
              <a:t>)</a:t>
            </a:r>
            <a:r>
              <a:rPr lang="en-US" sz="1700" dirty="0"/>
              <a:t>, Vol. 40, No. 5, pages 65-75, September/October 2020.</a:t>
            </a:r>
            <a:br>
              <a:rPr lang="en-US" sz="1700" dirty="0"/>
            </a:br>
            <a:r>
              <a:rPr lang="en-US" sz="1700" dirty="0"/>
              <a:t>[</a:t>
            </a:r>
            <a:r>
              <a:rPr lang="en-US" sz="1700" dirty="0">
                <a:hlinkClick r:id="rId4"/>
              </a:rPr>
              <a:t>Slides (pptx)</a:t>
            </a:r>
            <a:r>
              <a:rPr lang="en-US" sz="1700" dirty="0">
                <a:hlinkClick r:id="rId5"/>
              </a:rPr>
              <a:t>(pdf)</a:t>
            </a:r>
            <a:r>
              <a:rPr lang="en-US" sz="1700" dirty="0"/>
              <a:t>]</a:t>
            </a:r>
            <a:br>
              <a:rPr lang="en-US" sz="1700" dirty="0"/>
            </a:br>
            <a:r>
              <a:rPr lang="en-US" sz="1700" dirty="0"/>
              <a:t>[</a:t>
            </a:r>
            <a:r>
              <a:rPr lang="en-US" sz="1700" dirty="0">
                <a:hlinkClick r:id="rId6"/>
              </a:rPr>
              <a:t>Talk Video (1 hour 2 minutes)</a:t>
            </a:r>
            <a:r>
              <a:rPr lang="en-US" sz="1700" dirty="0"/>
              <a:t>]</a:t>
            </a:r>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2D8D8F9-787B-E34E-89E5-814530164E49}"/>
              </a:ext>
            </a:extLst>
          </p:cNvPr>
          <p:cNvPicPr>
            <a:picLocks noChangeAspect="1"/>
          </p:cNvPicPr>
          <p:nvPr/>
        </p:nvPicPr>
        <p:blipFill>
          <a:blip r:embed="rId7"/>
          <a:stretch>
            <a:fillRect/>
          </a:stretch>
        </p:blipFill>
        <p:spPr>
          <a:xfrm>
            <a:off x="1489298" y="2979738"/>
            <a:ext cx="6286500" cy="3721100"/>
          </a:xfrm>
          <a:prstGeom prst="rect">
            <a:avLst/>
          </a:prstGeom>
        </p:spPr>
      </p:pic>
    </p:spTree>
    <p:extLst>
      <p:ext uri="{BB962C8B-B14F-4D97-AF65-F5344CB8AC3E}">
        <p14:creationId xmlns:p14="http://schemas.microsoft.com/office/powerpoint/2010/main" val="2889347702"/>
      </p:ext>
    </p:extLst>
  </p:cSld>
  <p:clrMapOvr>
    <a:masterClrMapping/>
  </p:clrMapOvr>
  <p:transition/>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457D-A721-4A44-B8D8-72673576C42C}"/>
              </a:ext>
            </a:extLst>
          </p:cNvPr>
          <p:cNvSpPr>
            <a:spLocks noGrp="1"/>
          </p:cNvSpPr>
          <p:nvPr>
            <p:ph type="title"/>
          </p:nvPr>
        </p:nvSpPr>
        <p:spPr>
          <a:xfrm>
            <a:off x="228600" y="152400"/>
            <a:ext cx="9023920" cy="1066800"/>
          </a:xfrm>
        </p:spPr>
        <p:txBody>
          <a:bodyPr/>
          <a:lstStyle/>
          <a:p>
            <a:r>
              <a:rPr lang="en-US" sz="3800" dirty="0"/>
              <a:t>Adoption: Accelerating Key Applications (II)</a:t>
            </a:r>
          </a:p>
        </p:txBody>
      </p:sp>
      <p:sp>
        <p:nvSpPr>
          <p:cNvPr id="3" name="Content Placeholder 2">
            <a:extLst>
              <a:ext uri="{FF2B5EF4-FFF2-40B4-BE49-F238E27FC236}">
                <a16:creationId xmlns:a16="http://schemas.microsoft.com/office/drawing/2014/main" id="{4B0A1321-BE99-F645-98CF-FE78CE8E2A73}"/>
              </a:ext>
            </a:extLst>
          </p:cNvPr>
          <p:cNvSpPr>
            <a:spLocks noGrp="1"/>
          </p:cNvSpPr>
          <p:nvPr>
            <p:ph idx="1"/>
          </p:nvPr>
        </p:nvSpPr>
        <p:spPr>
          <a:xfrm>
            <a:off x="228600" y="1124744"/>
            <a:ext cx="8610600" cy="5123656"/>
          </a:xfrm>
        </p:spPr>
        <p:txBody>
          <a:bodyPr/>
          <a:lstStyle/>
          <a:p>
            <a:r>
              <a:rPr lang="en-US" sz="1600" dirty="0"/>
              <a:t>Nika Mansouri </a:t>
            </a:r>
            <a:r>
              <a:rPr lang="en-US" sz="1600" dirty="0" err="1"/>
              <a:t>Ghiasi</a:t>
            </a:r>
            <a:r>
              <a:rPr lang="en-US" sz="1600" dirty="0"/>
              <a:t>, </a:t>
            </a:r>
            <a:r>
              <a:rPr lang="en-US" sz="1600" dirty="0" err="1"/>
              <a:t>Jisung</a:t>
            </a:r>
            <a:r>
              <a:rPr lang="en-US" sz="1600" dirty="0"/>
              <a:t> Park, Harun Mustafa, </a:t>
            </a:r>
            <a:r>
              <a:rPr lang="en-US" sz="1600" dirty="0" err="1"/>
              <a:t>Jeremie</a:t>
            </a:r>
            <a:r>
              <a:rPr lang="en-US" sz="1600" dirty="0"/>
              <a:t> Kim, </a:t>
            </a:r>
            <a:r>
              <a:rPr lang="en-US" sz="1600" dirty="0" err="1"/>
              <a:t>Ataberk</a:t>
            </a:r>
            <a:r>
              <a:rPr lang="en-US" sz="1600" dirty="0"/>
              <a:t> </a:t>
            </a:r>
            <a:r>
              <a:rPr lang="en-US" sz="1600" dirty="0" err="1"/>
              <a:t>Olgun</a:t>
            </a:r>
            <a:r>
              <a:rPr lang="en-US" sz="1600" dirty="0"/>
              <a:t>, </a:t>
            </a:r>
            <a:r>
              <a:rPr lang="en-US" sz="1600" dirty="0" err="1"/>
              <a:t>Arvid</a:t>
            </a:r>
            <a:r>
              <a:rPr lang="en-US" sz="1600" dirty="0"/>
              <a:t> Gollwitzer, </a:t>
            </a:r>
            <a:r>
              <a:rPr lang="en-US" sz="1600" dirty="0" err="1"/>
              <a:t>Damla</a:t>
            </a:r>
            <a:r>
              <a:rPr lang="en-US" sz="1600" dirty="0"/>
              <a:t> </a:t>
            </a:r>
            <a:r>
              <a:rPr lang="en-US" sz="1600" dirty="0" err="1"/>
              <a:t>Senol</a:t>
            </a:r>
            <a:r>
              <a:rPr lang="en-US" sz="1600" dirty="0"/>
              <a:t> Cali, Can </a:t>
            </a:r>
            <a:r>
              <a:rPr lang="en-US" sz="1600" dirty="0" err="1"/>
              <a:t>Firtina</a:t>
            </a:r>
            <a:r>
              <a:rPr lang="en-US" sz="1600" dirty="0"/>
              <a:t>, </a:t>
            </a:r>
            <a:r>
              <a:rPr lang="en-US" sz="1600" dirty="0" err="1"/>
              <a:t>Haiyu</a:t>
            </a:r>
            <a:r>
              <a:rPr lang="en-US" sz="1600" dirty="0"/>
              <a:t> Mao, Nour </a:t>
            </a:r>
            <a:r>
              <a:rPr lang="en-US" sz="1600" dirty="0" err="1"/>
              <a:t>Almadhoun</a:t>
            </a:r>
            <a:r>
              <a:rPr lang="en-US" sz="1600" dirty="0"/>
              <a:t> </a:t>
            </a:r>
            <a:r>
              <a:rPr lang="en-US" sz="1600" dirty="0" err="1"/>
              <a:t>Alserr</a:t>
            </a:r>
            <a:r>
              <a:rPr lang="en-US" sz="1600" dirty="0"/>
              <a:t>, </a:t>
            </a:r>
            <a:r>
              <a:rPr lang="en-US" sz="1600" dirty="0" err="1"/>
              <a:t>Rachata</a:t>
            </a:r>
            <a:r>
              <a:rPr lang="en-US" sz="1600" dirty="0"/>
              <a:t> </a:t>
            </a:r>
            <a:r>
              <a:rPr lang="en-US" sz="1600" dirty="0" err="1"/>
              <a:t>Ausavarungnirun</a:t>
            </a:r>
            <a:r>
              <a:rPr lang="en-US" sz="1600" dirty="0"/>
              <a:t>, Nandita Vijaykumar, Mohammed </a:t>
            </a:r>
            <a:r>
              <a:rPr lang="en-US" sz="1600" dirty="0" err="1"/>
              <a:t>Alser</a:t>
            </a:r>
            <a:r>
              <a:rPr lang="en-US" sz="1600" dirty="0"/>
              <a:t>, and Onur Mutlu,</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"GenStore: A High-Performance and Energy-Efficient In-Storage Computing System for Genome Sequence Analysis"</a:t>
            </a:r>
            <a:br>
              <a:rPr lang="en-US" sz="1600" dirty="0">
                <a:solidFill>
                  <a:srgbClr val="0432FF"/>
                </a:solidFill>
              </a:rPr>
            </a:br>
            <a:r>
              <a:rPr lang="en-US" sz="1600" i="1" dirty="0"/>
              <a:t>Proceedings of the </a:t>
            </a:r>
            <a:r>
              <a:rPr lang="en-US" sz="1600" i="1" dirty="0">
                <a:hlinkClick r:id="rId3"/>
              </a:rPr>
              <a:t>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February-March 2022.</a:t>
            </a:r>
            <a:br>
              <a:rPr lang="en-US" sz="1600" dirty="0"/>
            </a:br>
            <a:r>
              <a:rPr lang="en-US" sz="1600" dirty="0"/>
              <a:t>[</a:t>
            </a:r>
            <a:r>
              <a:rPr lang="en-US" sz="1600" dirty="0">
                <a:hlinkClick r:id="rId4"/>
              </a:rPr>
              <a:t>Lightning Talk 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Lightning Talk Video</a:t>
            </a:r>
            <a:r>
              <a:rPr lang="en-US" sz="1600" dirty="0"/>
              <a:t> (90 seconds)]</a:t>
            </a:r>
          </a:p>
          <a:p>
            <a:pPr marL="0" indent="0">
              <a:buNone/>
            </a:pPr>
            <a:br>
              <a:rPr lang="en-US" sz="1600" dirty="0"/>
            </a:br>
            <a:endParaRPr lang="en-US" sz="1600" dirty="0"/>
          </a:p>
        </p:txBody>
      </p:sp>
      <p:sp>
        <p:nvSpPr>
          <p:cNvPr id="4" name="Slide Number Placeholder 3">
            <a:extLst>
              <a:ext uri="{FF2B5EF4-FFF2-40B4-BE49-F238E27FC236}">
                <a16:creationId xmlns:a16="http://schemas.microsoft.com/office/drawing/2014/main" id="{352A6B0D-F903-EF49-95E9-CBAF1ED54C8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209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FE40AA4F-1E6B-654B-901C-A9559E10A0EC}"/>
              </a:ext>
            </a:extLst>
          </p:cNvPr>
          <p:cNvPicPr>
            <a:picLocks noChangeAspect="1"/>
          </p:cNvPicPr>
          <p:nvPr/>
        </p:nvPicPr>
        <p:blipFill>
          <a:blip r:embed="rId7"/>
          <a:stretch>
            <a:fillRect/>
          </a:stretch>
        </p:blipFill>
        <p:spPr>
          <a:xfrm>
            <a:off x="0" y="4114800"/>
            <a:ext cx="9144000" cy="2009981"/>
          </a:xfrm>
          <a:prstGeom prst="rect">
            <a:avLst/>
          </a:prstGeom>
        </p:spPr>
      </p:pic>
    </p:spTree>
    <p:extLst>
      <p:ext uri="{BB962C8B-B14F-4D97-AF65-F5344CB8AC3E}">
        <p14:creationId xmlns:p14="http://schemas.microsoft.com/office/powerpoint/2010/main" val="2127337349"/>
      </p:ext>
    </p:extLst>
  </p:cSld>
  <p:clrMapOvr>
    <a:masterClrMapping/>
  </p:clrMapOvr>
  <p:transition/>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527976" cy="1066800"/>
          </a:xfrm>
        </p:spPr>
        <p:txBody>
          <a:bodyPr/>
          <a:lstStyle/>
          <a:p>
            <a:r>
              <a:rPr lang="en-US" sz="3800" dirty="0"/>
              <a:t>Adoption: Accelerating Key Applications (III)</a:t>
            </a:r>
          </a:p>
        </p:txBody>
      </p:sp>
      <p:sp>
        <p:nvSpPr>
          <p:cNvPr id="3" name="Content Placeholder 2"/>
          <p:cNvSpPr>
            <a:spLocks noGrp="1"/>
          </p:cNvSpPr>
          <p:nvPr>
            <p:ph idx="1"/>
          </p:nvPr>
        </p:nvSpPr>
        <p:spPr>
          <a:xfrm>
            <a:off x="228600" y="1000472"/>
            <a:ext cx="8610600" cy="4876800"/>
          </a:xfrm>
        </p:spPr>
        <p:txBody>
          <a:bodyPr/>
          <a:lstStyle/>
          <a:p>
            <a:r>
              <a:rPr lang="en-US" dirty="0" err="1"/>
              <a:t>Junwhan</a:t>
            </a:r>
            <a:r>
              <a:rPr lang="en-US" dirty="0"/>
              <a:t> </a:t>
            </a:r>
            <a:r>
              <a:rPr lang="en-US" dirty="0" err="1"/>
              <a:t>Ahn</a:t>
            </a:r>
            <a:r>
              <a:rPr lang="en-US" dirty="0"/>
              <a:t>, </a:t>
            </a:r>
            <a:r>
              <a:rPr lang="en-US" dirty="0" err="1"/>
              <a:t>Sungpack</a:t>
            </a:r>
            <a:r>
              <a:rPr lang="en-US" dirty="0"/>
              <a:t> Hong, </a:t>
            </a:r>
            <a:r>
              <a:rPr lang="en-US" dirty="0" err="1"/>
              <a:t>Sungjoo</a:t>
            </a:r>
            <a:r>
              <a:rPr lang="en-US" dirty="0"/>
              <a:t> </a:t>
            </a:r>
            <a:r>
              <a:rPr lang="en-US" dirty="0" err="1"/>
              <a:t>Yoo</a:t>
            </a:r>
            <a:r>
              <a:rPr lang="en-US" dirty="0"/>
              <a:t>, Onur Mutlu, and </a:t>
            </a:r>
            <a:r>
              <a:rPr lang="en-US" dirty="0" err="1"/>
              <a:t>Kiyoung</a:t>
            </a:r>
            <a:r>
              <a:rPr lang="en-US" dirty="0"/>
              <a:t> Choi,</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"A Scalable Processing-in-Memory Accelerator for Parallel Graph Processing"</a:t>
            </a:r>
            <a:br>
              <a:rPr lang="en-US" dirty="0">
                <a:solidFill>
                  <a:srgbClr val="0432FF"/>
                </a:solidFill>
              </a:rPr>
            </a:br>
            <a:r>
              <a:rPr lang="en-US" i="1" dirty="0"/>
              <a:t>Proceedings of the </a:t>
            </a:r>
            <a:r>
              <a:rPr lang="en-US" i="1" dirty="0">
                <a:hlinkClick r:id="rId3"/>
              </a:rPr>
              <a:t>42nd International Symposium on Computer Architecture</a:t>
            </a:r>
            <a:r>
              <a:rPr lang="en-US" i="1" dirty="0"/>
              <a:t> (</a:t>
            </a:r>
            <a:r>
              <a:rPr lang="en-US" b="1" i="1" dirty="0"/>
              <a:t>ISCA</a:t>
            </a:r>
            <a:r>
              <a:rPr lang="en-US" i="1" dirty="0"/>
              <a:t>)</a:t>
            </a:r>
            <a:r>
              <a:rPr lang="en-US" dirty="0"/>
              <a:t>, Portland, OR, June 2015. </a:t>
            </a:r>
            <a:br>
              <a:rPr lang="en-US" dirty="0"/>
            </a:br>
            <a:r>
              <a:rPr lang="en-US" dirty="0"/>
              <a:t>[</a:t>
            </a:r>
            <a:r>
              <a:rPr lang="en-US" dirty="0">
                <a:hlinkClick r:id="rId4"/>
              </a:rPr>
              <a:t>Slides (pdf)</a:t>
            </a:r>
            <a:r>
              <a:rPr lang="en-US" dirty="0"/>
              <a:t>] [</a:t>
            </a:r>
            <a:r>
              <a:rPr lang="en-US" dirty="0">
                <a:hlinkClick r:id="rId5"/>
              </a:rPr>
              <a:t>Lightning Session Slides (pdf)</a:t>
            </a:r>
            <a:r>
              <a:rPr lang="en-US" dirty="0"/>
              <a: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6"/>
          <a:stretch>
            <a:fillRect/>
          </a:stretch>
        </p:blipFill>
        <p:spPr>
          <a:xfrm>
            <a:off x="0" y="4725144"/>
            <a:ext cx="9144000" cy="1492548"/>
          </a:xfrm>
          <a:prstGeom prst="rect">
            <a:avLst/>
          </a:prstGeom>
        </p:spPr>
      </p:pic>
    </p:spTree>
    <p:extLst>
      <p:ext uri="{BB962C8B-B14F-4D97-AF65-F5344CB8AC3E}">
        <p14:creationId xmlns:p14="http://schemas.microsoft.com/office/powerpoint/2010/main" val="11834611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CF6E8-1782-6643-8F8C-01860653BFD1}"/>
              </a:ext>
            </a:extLst>
          </p:cNvPr>
          <p:cNvSpPr>
            <a:spLocks noGrp="1"/>
          </p:cNvSpPr>
          <p:nvPr>
            <p:ph type="title"/>
          </p:nvPr>
        </p:nvSpPr>
        <p:spPr>
          <a:xfrm>
            <a:off x="228600" y="152400"/>
            <a:ext cx="8915400" cy="1066800"/>
          </a:xfrm>
        </p:spPr>
        <p:txBody>
          <a:bodyPr/>
          <a:lstStyle/>
          <a:p>
            <a:r>
              <a:rPr lang="en-US" sz="3800" dirty="0">
                <a:solidFill>
                  <a:srgbClr val="006633"/>
                </a:solidFill>
              </a:rPr>
              <a:t>Adoption: Accelerating Key Applications (IV)</a:t>
            </a:r>
            <a:endParaRPr lang="en-US" dirty="0"/>
          </a:p>
        </p:txBody>
      </p:sp>
      <p:sp>
        <p:nvSpPr>
          <p:cNvPr id="3" name="Content Placeholder 2">
            <a:extLst>
              <a:ext uri="{FF2B5EF4-FFF2-40B4-BE49-F238E27FC236}">
                <a16:creationId xmlns:a16="http://schemas.microsoft.com/office/drawing/2014/main" id="{F343E170-D71E-634F-A533-6F399A423E3F}"/>
              </a:ext>
            </a:extLst>
          </p:cNvPr>
          <p:cNvSpPr>
            <a:spLocks noGrp="1"/>
          </p:cNvSpPr>
          <p:nvPr>
            <p:ph idx="1"/>
          </p:nvPr>
        </p:nvSpPr>
        <p:spPr>
          <a:xfrm>
            <a:off x="228600" y="908720"/>
            <a:ext cx="8610600" cy="5267672"/>
          </a:xfrm>
        </p:spPr>
        <p:txBody>
          <a:bodyPr/>
          <a:lstStyle/>
          <a:p>
            <a:r>
              <a:rPr lang="en-US" sz="1500" dirty="0"/>
              <a:t>Maciej Besta, Raghavendra </a:t>
            </a:r>
            <a:r>
              <a:rPr lang="en-US" sz="1500" dirty="0" err="1"/>
              <a:t>Kanakagiri</a:t>
            </a:r>
            <a:r>
              <a:rPr lang="en-US" sz="1500" dirty="0"/>
              <a:t>, Grzegorz Kwasniewski, </a:t>
            </a:r>
            <a:r>
              <a:rPr lang="en-US" sz="1500" dirty="0" err="1"/>
              <a:t>Rachata</a:t>
            </a:r>
            <a:r>
              <a:rPr lang="en-US" sz="1500" dirty="0"/>
              <a:t> </a:t>
            </a:r>
            <a:r>
              <a:rPr lang="en-US" sz="1500" dirty="0" err="1"/>
              <a:t>Ausavarungnirun</a:t>
            </a:r>
            <a:r>
              <a:rPr lang="en-US" sz="1500" dirty="0"/>
              <a:t>, Jakub </a:t>
            </a:r>
            <a:r>
              <a:rPr lang="en-US" sz="1500" dirty="0" err="1"/>
              <a:t>Beránek</a:t>
            </a:r>
            <a:r>
              <a:rPr lang="en-US" sz="1500" dirty="0"/>
              <a:t>, Konstantinos </a:t>
            </a:r>
            <a:r>
              <a:rPr lang="en-US" sz="1500" dirty="0" err="1"/>
              <a:t>Kanellopoulos</a:t>
            </a:r>
            <a:r>
              <a:rPr lang="en-US" sz="1500" dirty="0"/>
              <a:t>, </a:t>
            </a:r>
            <a:r>
              <a:rPr lang="en-US" sz="1500" dirty="0" err="1"/>
              <a:t>Kacper</a:t>
            </a:r>
            <a:r>
              <a:rPr lang="en-US" sz="1500" dirty="0"/>
              <a:t> </a:t>
            </a:r>
            <a:r>
              <a:rPr lang="en-US" sz="1500" dirty="0" err="1"/>
              <a:t>Janda</a:t>
            </a:r>
            <a:r>
              <a:rPr lang="en-US" sz="1500" dirty="0"/>
              <a:t>, </a:t>
            </a:r>
            <a:r>
              <a:rPr lang="en-US" sz="1500" dirty="0" err="1"/>
              <a:t>Zur</a:t>
            </a:r>
            <a:r>
              <a:rPr lang="en-US" sz="1500" dirty="0"/>
              <a:t> </a:t>
            </a:r>
            <a:r>
              <a:rPr lang="en-US" sz="1500" dirty="0" err="1"/>
              <a:t>Vonarburg-Shmaria</a:t>
            </a:r>
            <a:r>
              <a:rPr lang="en-US" sz="1500" dirty="0"/>
              <a:t>, Lukas </a:t>
            </a:r>
            <a:r>
              <a:rPr lang="en-US" sz="1500" dirty="0" err="1"/>
              <a:t>Gianinazzi</a:t>
            </a:r>
            <a:r>
              <a:rPr lang="en-US" sz="1500" dirty="0"/>
              <a:t>, Ioana Stefan, Juan Gómez-Luna, Marcin </a:t>
            </a:r>
            <a:r>
              <a:rPr lang="en-US" sz="1500" dirty="0" err="1"/>
              <a:t>Copik</a:t>
            </a:r>
            <a:r>
              <a:rPr lang="en-US" sz="1500" dirty="0"/>
              <a:t>, Lukas Kapp-</a:t>
            </a:r>
            <a:r>
              <a:rPr lang="en-US" sz="1500" dirty="0" err="1"/>
              <a:t>Schwoerer</a:t>
            </a:r>
            <a:r>
              <a:rPr lang="en-US" sz="1500" dirty="0"/>
              <a:t>, Salvatore Di Girolamo, Nils </a:t>
            </a:r>
            <a:r>
              <a:rPr lang="en-US" sz="1500" dirty="0" err="1"/>
              <a:t>Blach</a:t>
            </a:r>
            <a:r>
              <a:rPr lang="en-US" sz="1500" dirty="0"/>
              <a:t>, Marek Konieczny, Onur Mutlu, and </a:t>
            </a:r>
            <a:r>
              <a:rPr lang="en-US" sz="1500" dirty="0" err="1"/>
              <a:t>Torsten</a:t>
            </a:r>
            <a:r>
              <a:rPr lang="en-US" sz="1500" dirty="0"/>
              <a:t> </a:t>
            </a:r>
            <a:r>
              <a:rPr lang="en-US" sz="1500" dirty="0" err="1"/>
              <a:t>Hoefler</a:t>
            </a:r>
            <a:r>
              <a:rPr lang="en-US" sz="1500" dirty="0"/>
              <a:t>,</a:t>
            </a:r>
            <a:br>
              <a:rPr lang="en-US" sz="1500" dirty="0"/>
            </a:br>
            <a:r>
              <a:rPr lang="en-US" sz="1500" b="1" dirty="0">
                <a:solidFill>
                  <a:srgbClr val="0000FF"/>
                </a:solidFill>
                <a:hlinkClick r:id="rId2">
                  <a:extLst>
                    <a:ext uri="{A12FA001-AC4F-418D-AE19-62706E023703}">
                      <ahyp:hlinkClr xmlns:ahyp="http://schemas.microsoft.com/office/drawing/2018/hyperlinkcolor" val="tx"/>
                    </a:ext>
                  </a:extLst>
                </a:hlinkClick>
              </a:rPr>
              <a:t>"SISA: Set-Centric Instruction Set Architecture for Graph Mining on Processing-in-Memory Systems"</a:t>
            </a:r>
            <a:br>
              <a:rPr lang="en-US" sz="1500" dirty="0"/>
            </a:br>
            <a:r>
              <a:rPr lang="en-US" sz="1500" i="1" dirty="0"/>
              <a:t>Proceedings of the </a:t>
            </a:r>
            <a:r>
              <a:rPr lang="en-US" sz="1500" i="1" dirty="0">
                <a:hlinkClick r:id="rId3"/>
              </a:rPr>
              <a:t>54th International Symposium on Microarchitecture</a:t>
            </a:r>
            <a:r>
              <a:rPr lang="en-US" sz="1500" i="1" dirty="0"/>
              <a:t> (</a:t>
            </a:r>
            <a:r>
              <a:rPr lang="en-US" sz="1500" b="1" i="1" dirty="0"/>
              <a:t>MICRO</a:t>
            </a:r>
            <a:r>
              <a:rPr lang="en-US" sz="1500" i="1" dirty="0"/>
              <a:t>)</a:t>
            </a:r>
            <a:r>
              <a:rPr lang="en-US" sz="1500" dirty="0"/>
              <a:t>, Virtual, October 2021.</a:t>
            </a:r>
            <a:br>
              <a:rPr lang="en-US" sz="1500" dirty="0"/>
            </a:br>
            <a:r>
              <a:rPr lang="en-US" sz="1500" dirty="0"/>
              <a:t>[</a:t>
            </a:r>
            <a:r>
              <a:rPr lang="en-US" sz="1500" dirty="0">
                <a:hlinkClick r:id="rId4"/>
              </a:rPr>
              <a:t>Slides (pdf)</a:t>
            </a:r>
            <a:r>
              <a:rPr lang="en-US" sz="1500" dirty="0"/>
              <a:t>]</a:t>
            </a:r>
            <a:br>
              <a:rPr lang="en-US" sz="1500" dirty="0"/>
            </a:br>
            <a:r>
              <a:rPr lang="en-US" sz="1500" dirty="0"/>
              <a:t>[</a:t>
            </a:r>
            <a:r>
              <a:rPr lang="en-US" sz="1500" dirty="0">
                <a:hlinkClick r:id="rId5"/>
              </a:rPr>
              <a:t>Talk Video</a:t>
            </a:r>
            <a:r>
              <a:rPr lang="en-US" sz="1500" dirty="0"/>
              <a:t> (22 minutes)]</a:t>
            </a:r>
            <a:br>
              <a:rPr lang="en-US" sz="1500" dirty="0"/>
            </a:br>
            <a:r>
              <a:rPr lang="en-US" sz="1500" dirty="0"/>
              <a:t>[</a:t>
            </a:r>
            <a:r>
              <a:rPr lang="en-US" sz="1500" dirty="0">
                <a:hlinkClick r:id="rId6"/>
              </a:rPr>
              <a:t>Lightning Talk Video</a:t>
            </a:r>
            <a:r>
              <a:rPr lang="en-US" sz="1500" dirty="0"/>
              <a:t> (1.5 minutes)]</a:t>
            </a:r>
            <a:br>
              <a:rPr lang="en-US" sz="1500" dirty="0"/>
            </a:br>
            <a:r>
              <a:rPr lang="en-US" sz="1500" dirty="0"/>
              <a:t>[</a:t>
            </a:r>
            <a:r>
              <a:rPr lang="en-US" sz="1500" dirty="0">
                <a:hlinkClick r:id="rId7"/>
              </a:rPr>
              <a:t>Full arXiv version</a:t>
            </a:r>
            <a:r>
              <a:rPr lang="en-US" sz="1500" dirty="0"/>
              <a:t>]</a:t>
            </a:r>
          </a:p>
          <a:p>
            <a:pPr marL="0" indent="0">
              <a:buNone/>
            </a:pPr>
            <a:br>
              <a:rPr lang="en-US" sz="1500" dirty="0"/>
            </a:br>
            <a:endParaRPr lang="en-US" sz="1500" dirty="0"/>
          </a:p>
        </p:txBody>
      </p:sp>
      <p:sp>
        <p:nvSpPr>
          <p:cNvPr id="4" name="Slide Number Placeholder 3">
            <a:extLst>
              <a:ext uri="{FF2B5EF4-FFF2-40B4-BE49-F238E27FC236}">
                <a16:creationId xmlns:a16="http://schemas.microsoft.com/office/drawing/2014/main" id="{5A48F706-A831-C54E-B91E-4FFC8E0C8AC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4041EA71-B1C7-FF49-BB1B-C78853115E49}"/>
              </a:ext>
            </a:extLst>
          </p:cNvPr>
          <p:cNvPicPr>
            <a:picLocks noChangeAspect="1"/>
          </p:cNvPicPr>
          <p:nvPr/>
        </p:nvPicPr>
        <p:blipFill>
          <a:blip r:embed="rId8"/>
          <a:stretch>
            <a:fillRect/>
          </a:stretch>
        </p:blipFill>
        <p:spPr>
          <a:xfrm>
            <a:off x="0" y="3861048"/>
            <a:ext cx="9144000" cy="2481246"/>
          </a:xfrm>
          <a:prstGeom prst="rect">
            <a:avLst/>
          </a:prstGeom>
        </p:spPr>
      </p:pic>
    </p:spTree>
    <p:extLst>
      <p:ext uri="{BB962C8B-B14F-4D97-AF65-F5344CB8AC3E}">
        <p14:creationId xmlns:p14="http://schemas.microsoft.com/office/powerpoint/2010/main" val="356918057"/>
      </p:ext>
    </p:extLst>
  </p:cSld>
  <p:clrMapOvr>
    <a:masterClrMapping/>
  </p:clrMapOvr>
  <p:transition/>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a:xfrm>
            <a:off x="228600" y="152400"/>
            <a:ext cx="9095928" cy="1066800"/>
          </a:xfrm>
        </p:spPr>
        <p:txBody>
          <a:bodyPr/>
          <a:lstStyle/>
          <a:p>
            <a:r>
              <a:rPr lang="en-US" sz="3800" dirty="0">
                <a:solidFill>
                  <a:srgbClr val="006633"/>
                </a:solidFill>
              </a:rPr>
              <a:t>Adoption: Accelerating Key Applications (V)</a:t>
            </a:r>
            <a:endParaRPr lang="en-US" dirty="0"/>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err="1"/>
              <a:t>Amirali</a:t>
            </a:r>
            <a:r>
              <a:rPr lang="en-US" sz="1800" dirty="0"/>
              <a:t> </a:t>
            </a:r>
            <a:r>
              <a:rPr lang="en-US" sz="1800" dirty="0" err="1"/>
              <a:t>Boroumand</a:t>
            </a:r>
            <a:r>
              <a:rPr lang="en-US" sz="1800" dirty="0"/>
              <a:t>, </a:t>
            </a:r>
            <a:r>
              <a:rPr lang="en-US" sz="1800" dirty="0" err="1"/>
              <a:t>Saugata</a:t>
            </a:r>
            <a:r>
              <a:rPr lang="en-US" sz="1800" dirty="0"/>
              <a:t> Ghose, </a:t>
            </a:r>
            <a:r>
              <a:rPr lang="en-US" sz="1800" dirty="0" err="1"/>
              <a:t>Berkin</a:t>
            </a:r>
            <a:r>
              <a:rPr lang="en-US" sz="1800" dirty="0"/>
              <a:t> Akin, Ravi Narayanaswami, Geraldo F. Oliveira, </a:t>
            </a:r>
            <a:r>
              <a:rPr lang="en-US" sz="1800" dirty="0" err="1"/>
              <a:t>Xiaoyu</a:t>
            </a:r>
            <a:r>
              <a:rPr lang="en-US" sz="1800" dirty="0"/>
              <a:t> Ma, Eric </a:t>
            </a:r>
            <a:r>
              <a:rPr lang="en-US" sz="1800" dirty="0" err="1"/>
              <a:t>Shiu</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"Google Neural Network Models for Edge Devices: Analyzing and Mitigating Machine Learning Inference Bottlenecks"</a:t>
            </a:r>
            <a:br>
              <a:rPr lang="en-US" sz="1800" dirty="0">
                <a:solidFill>
                  <a:srgbClr val="0000FF"/>
                </a:solidFill>
              </a:rPr>
            </a:br>
            <a:r>
              <a:rPr lang="en-US" sz="1800" i="1" dirty="0"/>
              <a:t>Proceedings of the </a:t>
            </a:r>
            <a:r>
              <a:rPr lang="en-US" sz="1800" i="1" dirty="0">
                <a:hlinkClick r:id="rId3"/>
              </a:rPr>
              <a:t>30th International Conference on Parallel Architectures and Compilation Techniques</a:t>
            </a:r>
            <a:r>
              <a:rPr lang="en-US" sz="1800" i="1" dirty="0"/>
              <a:t> (</a:t>
            </a:r>
            <a:r>
              <a:rPr lang="en-US" sz="1800" b="1" i="1" dirty="0"/>
              <a:t>PACT</a:t>
            </a:r>
            <a:r>
              <a:rPr lang="en-US" sz="1800" i="1" dirty="0"/>
              <a:t>)</a:t>
            </a:r>
            <a:r>
              <a:rPr lang="en-US" sz="1800" dirty="0"/>
              <a:t>, Virtual, September 2021.</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(14 minutes)]</a:t>
            </a:r>
          </a:p>
          <a:p>
            <a:pPr marL="0" indent="0">
              <a:buNone/>
            </a:pPr>
            <a:br>
              <a:rPr lang="en-US" sz="1800" dirty="0"/>
            </a:b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E5F50240-ACFE-DB4C-B85E-0E66A9F6E112}"/>
              </a:ext>
            </a:extLst>
          </p:cNvPr>
          <p:cNvPicPr>
            <a:picLocks noChangeAspect="1"/>
          </p:cNvPicPr>
          <p:nvPr/>
        </p:nvPicPr>
        <p:blipFill>
          <a:blip r:embed="rId7"/>
          <a:stretch>
            <a:fillRect/>
          </a:stretch>
        </p:blipFill>
        <p:spPr>
          <a:xfrm>
            <a:off x="0" y="3794547"/>
            <a:ext cx="9144000" cy="1794693"/>
          </a:xfrm>
          <a:prstGeom prst="rect">
            <a:avLst/>
          </a:prstGeom>
        </p:spPr>
      </p:pic>
    </p:spTree>
    <p:extLst>
      <p:ext uri="{BB962C8B-B14F-4D97-AF65-F5344CB8AC3E}">
        <p14:creationId xmlns:p14="http://schemas.microsoft.com/office/powerpoint/2010/main" val="3652776871"/>
      </p:ext>
    </p:extLst>
  </p:cSld>
  <p:clrMapOvr>
    <a:masterClrMapping/>
  </p:clrMapOvr>
  <p:transition/>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0817-03A2-C34C-B4FF-641735F423A3}"/>
              </a:ext>
            </a:extLst>
          </p:cNvPr>
          <p:cNvSpPr>
            <a:spLocks noGrp="1"/>
          </p:cNvSpPr>
          <p:nvPr>
            <p:ph type="title"/>
          </p:nvPr>
        </p:nvSpPr>
        <p:spPr>
          <a:xfrm>
            <a:off x="228600" y="152400"/>
            <a:ext cx="9167936" cy="1066800"/>
          </a:xfrm>
        </p:spPr>
        <p:txBody>
          <a:bodyPr/>
          <a:lstStyle/>
          <a:p>
            <a:r>
              <a:rPr lang="en-US" sz="3800" dirty="0">
                <a:solidFill>
                  <a:srgbClr val="006633"/>
                </a:solidFill>
              </a:rPr>
              <a:t>Adoption: Accelerating Key Applications (VI)</a:t>
            </a:r>
            <a:endParaRPr lang="en-US" sz="3800" dirty="0"/>
          </a:p>
        </p:txBody>
      </p:sp>
      <p:sp>
        <p:nvSpPr>
          <p:cNvPr id="3" name="Content Placeholder 2">
            <a:extLst>
              <a:ext uri="{FF2B5EF4-FFF2-40B4-BE49-F238E27FC236}">
                <a16:creationId xmlns:a16="http://schemas.microsoft.com/office/drawing/2014/main" id="{FF97D5AB-D164-6C40-81B7-4D0DC0DCDB1F}"/>
              </a:ext>
            </a:extLst>
          </p:cNvPr>
          <p:cNvSpPr>
            <a:spLocks noGrp="1"/>
          </p:cNvSpPr>
          <p:nvPr>
            <p:ph idx="1"/>
          </p:nvPr>
        </p:nvSpPr>
        <p:spPr>
          <a:xfrm>
            <a:off x="228600" y="1047974"/>
            <a:ext cx="8610600" cy="5195664"/>
          </a:xfrm>
        </p:spPr>
        <p:txBody>
          <a:bodyPr/>
          <a:lstStyle/>
          <a:p>
            <a:r>
              <a:rPr lang="en-US" sz="1800" dirty="0"/>
              <a:t>Gagandeep Singh, </a:t>
            </a:r>
            <a:r>
              <a:rPr lang="en-US" sz="1800" dirty="0" err="1"/>
              <a:t>Dionysios</a:t>
            </a:r>
            <a:r>
              <a:rPr lang="en-US" sz="1800" dirty="0"/>
              <a:t> Diamantopoulos, Christoph </a:t>
            </a:r>
            <a:r>
              <a:rPr lang="en-US" sz="1800" dirty="0" err="1"/>
              <a:t>Hagleitner</a:t>
            </a:r>
            <a:r>
              <a:rPr lang="en-US" sz="1800" dirty="0"/>
              <a:t>, Juan Gómez-Luna, Sander </a:t>
            </a:r>
            <a:r>
              <a:rPr lang="en-US" sz="1800" dirty="0" err="1"/>
              <a:t>Stuijk</a:t>
            </a:r>
            <a:r>
              <a:rPr lang="en-US" sz="1800" dirty="0"/>
              <a:t>, Onur Mutlu, and Henk </a:t>
            </a:r>
            <a:r>
              <a:rPr lang="en-US" sz="1800" dirty="0" err="1"/>
              <a:t>Corporaal</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"NERO: A Near High-Bandwidth Memory Stencil Accelerator for Weather Prediction Modeling"</a:t>
            </a:r>
            <a:br>
              <a:rPr lang="en-US" sz="1800" dirty="0">
                <a:solidFill>
                  <a:srgbClr val="0432FF"/>
                </a:solidFill>
              </a:rPr>
            </a:br>
            <a:r>
              <a:rPr lang="en-US" sz="1800" i="1" dirty="0"/>
              <a:t>Proceedings of the </a:t>
            </a:r>
            <a:r>
              <a:rPr lang="en-US" sz="1800" i="1" dirty="0">
                <a:hlinkClick r:id="rId3"/>
              </a:rPr>
              <a:t>30th International Conference on Field-Programmable Logic and Applications</a:t>
            </a:r>
            <a:r>
              <a:rPr lang="en-US" sz="1800" i="1" dirty="0"/>
              <a:t> (</a:t>
            </a:r>
            <a:r>
              <a:rPr lang="en-US" sz="1800" b="1" i="1" dirty="0"/>
              <a:t>FPL</a:t>
            </a:r>
            <a:r>
              <a:rPr lang="en-US" sz="1800" i="1" dirty="0"/>
              <a:t>)</a:t>
            </a:r>
            <a:r>
              <a:rPr lang="en-US" sz="1800" dirty="0"/>
              <a:t>, Gothenburg, Sweden, September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Lightning Talk 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Talk Video</a:t>
            </a:r>
            <a:r>
              <a:rPr lang="en-US" sz="1800" dirty="0"/>
              <a:t> (23 minutes)]</a:t>
            </a:r>
            <a:br>
              <a:rPr lang="en-US" sz="1800" dirty="0"/>
            </a:br>
            <a:r>
              <a:rPr lang="en-US" sz="1800" b="1" i="1" dirty="0">
                <a:solidFill>
                  <a:srgbClr val="FF0000"/>
                </a:solidFill>
              </a:rPr>
              <a:t>Nominated for the Stamatis </a:t>
            </a:r>
            <a:r>
              <a:rPr lang="en-US" sz="1800" b="1" i="1" dirty="0" err="1">
                <a:solidFill>
                  <a:srgbClr val="FF0000"/>
                </a:solidFill>
              </a:rPr>
              <a:t>Vassiliadis</a:t>
            </a:r>
            <a:r>
              <a:rPr lang="en-US" sz="1800" b="1" i="1" dirty="0">
                <a:solidFill>
                  <a:srgbClr val="FF0000"/>
                </a:solidFill>
              </a:rPr>
              <a:t> Memorial Award.</a:t>
            </a:r>
            <a:endParaRPr lang="en-US" sz="1800" dirty="0">
              <a:solidFill>
                <a:srgbClr val="FF0000"/>
              </a:solidFill>
            </a:endParaRPr>
          </a:p>
          <a:p>
            <a:pPr marL="0" indent="0">
              <a:buNone/>
            </a:pPr>
            <a:endParaRPr lang="en-US" sz="1800" dirty="0"/>
          </a:p>
        </p:txBody>
      </p:sp>
      <p:sp>
        <p:nvSpPr>
          <p:cNvPr id="4" name="Slide Number Placeholder 3">
            <a:extLst>
              <a:ext uri="{FF2B5EF4-FFF2-40B4-BE49-F238E27FC236}">
                <a16:creationId xmlns:a16="http://schemas.microsoft.com/office/drawing/2014/main" id="{B3646032-3F84-E645-B1B4-D58327053A7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C3DC074A-85EF-0B47-B149-14C939DA56F0}"/>
              </a:ext>
            </a:extLst>
          </p:cNvPr>
          <p:cNvPicPr>
            <a:picLocks noChangeAspect="1"/>
          </p:cNvPicPr>
          <p:nvPr/>
        </p:nvPicPr>
        <p:blipFill>
          <a:blip r:embed="rId9"/>
          <a:stretch>
            <a:fillRect/>
          </a:stretch>
        </p:blipFill>
        <p:spPr>
          <a:xfrm>
            <a:off x="187036" y="4503738"/>
            <a:ext cx="8686800" cy="1739900"/>
          </a:xfrm>
          <a:prstGeom prst="rect">
            <a:avLst/>
          </a:prstGeom>
        </p:spPr>
      </p:pic>
    </p:spTree>
    <p:extLst>
      <p:ext uri="{BB962C8B-B14F-4D97-AF65-F5344CB8AC3E}">
        <p14:creationId xmlns:p14="http://schemas.microsoft.com/office/powerpoint/2010/main" val="2683275073"/>
      </p:ext>
    </p:extLst>
  </p:cSld>
  <p:clrMapOvr>
    <a:masterClrMapping/>
  </p:clrMapOvr>
  <p:transition/>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a:xfrm>
            <a:off x="228600" y="152400"/>
            <a:ext cx="9167936" cy="1066800"/>
          </a:xfrm>
        </p:spPr>
        <p:txBody>
          <a:bodyPr/>
          <a:lstStyle/>
          <a:p>
            <a:r>
              <a:rPr lang="en-US" sz="3800" dirty="0">
                <a:solidFill>
                  <a:srgbClr val="006633"/>
                </a:solidFill>
              </a:rPr>
              <a:t>Adoption: Accelerating Key Applications (VII)</a:t>
            </a:r>
            <a:endParaRPr lang="en-US" sz="3800" dirty="0"/>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a:t>Ivan Fernandez, Ricardo </a:t>
            </a:r>
            <a:r>
              <a:rPr lang="en-US" sz="1800" dirty="0" err="1"/>
              <a:t>Quislant</a:t>
            </a:r>
            <a:r>
              <a:rPr lang="en-US" sz="1800" dirty="0"/>
              <a:t>, Christina </a:t>
            </a:r>
            <a:r>
              <a:rPr lang="en-US" sz="1800" dirty="0" err="1"/>
              <a:t>Giannoula</a:t>
            </a:r>
            <a:r>
              <a:rPr lang="en-US" sz="1800" dirty="0"/>
              <a:t>, Mohammed </a:t>
            </a:r>
            <a:r>
              <a:rPr lang="en-US" sz="1800" dirty="0" err="1"/>
              <a:t>Alser</a:t>
            </a:r>
            <a:r>
              <a:rPr lang="en-US" sz="1800" dirty="0"/>
              <a:t>, Juan Gómez-Luna, Eladio Gutiérrez, Oscar Plata,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"NATSA: A Near-Data Processing Accelerator for Time Series Analysis"</a:t>
            </a:r>
            <a:br>
              <a:rPr lang="en-US" sz="1800" dirty="0"/>
            </a:br>
            <a:r>
              <a:rPr lang="en-US" sz="1800" i="1" dirty="0"/>
              <a:t>Proceedings of the </a:t>
            </a:r>
            <a:r>
              <a:rPr lang="en-US" sz="1800" i="1" dirty="0">
                <a:hlinkClick r:id="rId3"/>
              </a:rPr>
              <a:t>38th IEEE International Conference on Computer Design</a:t>
            </a:r>
            <a:r>
              <a:rPr lang="en-US" sz="1800" i="1" dirty="0"/>
              <a:t> (</a:t>
            </a:r>
            <a:r>
              <a:rPr lang="en-US" sz="1800" b="1" i="1" dirty="0"/>
              <a:t>ICCD</a:t>
            </a:r>
            <a:r>
              <a:rPr lang="en-US" sz="1800" i="1" dirty="0"/>
              <a:t>)</a:t>
            </a:r>
            <a:r>
              <a:rPr lang="en-US" sz="1800" dirty="0"/>
              <a:t>, Virtual, October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(10 minutes)]</a:t>
            </a:r>
            <a:br>
              <a:rPr lang="en-US" sz="1800" dirty="0"/>
            </a:br>
            <a:r>
              <a:rPr lang="en-US" sz="1800" dirty="0"/>
              <a:t>[</a:t>
            </a:r>
            <a:r>
              <a:rPr lang="en-US" sz="1800" dirty="0">
                <a:hlinkClick r:id="rId7"/>
              </a:rPr>
              <a:t>Source Code</a:t>
            </a:r>
            <a:r>
              <a:rPr lang="en-US" sz="1800" dirty="0"/>
              <a:t>]</a:t>
            </a:r>
          </a:p>
          <a:p>
            <a:pPr marL="0" indent="0">
              <a:buNone/>
            </a:pP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21FC5C2D-5A3C-4C43-8C1A-7654AE258E7B}"/>
              </a:ext>
            </a:extLst>
          </p:cNvPr>
          <p:cNvPicPr>
            <a:picLocks noChangeAspect="1"/>
          </p:cNvPicPr>
          <p:nvPr/>
        </p:nvPicPr>
        <p:blipFill>
          <a:blip r:embed="rId8"/>
          <a:stretch>
            <a:fillRect/>
          </a:stretch>
        </p:blipFill>
        <p:spPr>
          <a:xfrm>
            <a:off x="129251" y="3789040"/>
            <a:ext cx="8755925" cy="2002160"/>
          </a:xfrm>
          <a:prstGeom prst="rect">
            <a:avLst/>
          </a:prstGeom>
        </p:spPr>
      </p:pic>
    </p:spTree>
    <p:extLst>
      <p:ext uri="{BB962C8B-B14F-4D97-AF65-F5344CB8AC3E}">
        <p14:creationId xmlns:p14="http://schemas.microsoft.com/office/powerpoint/2010/main" val="4058037143"/>
      </p:ext>
    </p:extLst>
  </p:cSld>
  <p:clrMapOvr>
    <a:masterClrMapping/>
  </p:clrMapOvr>
  <p:transition/>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a:xfrm>
            <a:off x="228600" y="152400"/>
            <a:ext cx="9144000" cy="1066800"/>
          </a:xfrm>
        </p:spPr>
        <p:txBody>
          <a:bodyPr/>
          <a:lstStyle/>
          <a:p>
            <a:r>
              <a:rPr lang="en-US" sz="3700" dirty="0">
                <a:solidFill>
                  <a:srgbClr val="006633"/>
                </a:solidFill>
              </a:rPr>
              <a:t>Adoption: Accelerating Key Applications (VIII)</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500" dirty="0"/>
              <a:t>Damla Senol Cali, Gurpreet S. Kalsi, </a:t>
            </a:r>
            <a:r>
              <a:rPr lang="en-US" sz="1500" dirty="0" err="1"/>
              <a:t>Zulal</a:t>
            </a:r>
            <a:r>
              <a:rPr lang="en-US" sz="1500" dirty="0"/>
              <a:t> </a:t>
            </a:r>
            <a:r>
              <a:rPr lang="en-US" sz="1500" dirty="0" err="1"/>
              <a:t>Bingol</a:t>
            </a:r>
            <a:r>
              <a:rPr lang="en-US" sz="1500" dirty="0"/>
              <a:t>, Can </a:t>
            </a:r>
            <a:r>
              <a:rPr lang="en-US" sz="1500" dirty="0" err="1"/>
              <a:t>Firtina</a:t>
            </a:r>
            <a:r>
              <a:rPr lang="en-US" sz="1500" dirty="0"/>
              <a:t>, Lavanya Subramanian, </a:t>
            </a:r>
            <a:r>
              <a:rPr lang="en-US" sz="1500" dirty="0" err="1"/>
              <a:t>Jeremie</a:t>
            </a:r>
            <a:r>
              <a:rPr lang="en-US" sz="1500" dirty="0"/>
              <a:t> S. Kim, </a:t>
            </a:r>
            <a:r>
              <a:rPr lang="en-US" sz="1500" dirty="0" err="1"/>
              <a:t>Rachata</a:t>
            </a:r>
            <a:r>
              <a:rPr lang="en-US" sz="1500" dirty="0"/>
              <a:t> Ausavarungnirun, Mohammed Alser, Juan Gomez-Luna, Amirali Boroumand, Anant Nori, Allison </a:t>
            </a:r>
            <a:r>
              <a:rPr lang="en-US" sz="1500" dirty="0" err="1"/>
              <a:t>Scibisz</a:t>
            </a:r>
            <a:r>
              <a:rPr lang="en-US" sz="1500" dirty="0"/>
              <a:t>, Sreenivas Subramoney, Can Alkan, Saugata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"GenASM: A High-Performance, Low-Power Approximate String Matching Acceleration Framework for Genome Sequence Analysis"</a:t>
            </a:r>
            <a:br>
              <a:rPr lang="en-US" sz="1500" dirty="0">
                <a:solidFill>
                  <a:srgbClr val="0432FF"/>
                </a:solidFill>
              </a:rPr>
            </a:br>
            <a:r>
              <a:rPr lang="en-US" sz="1500" i="1" dirty="0"/>
              <a:t>Proceedings of the </a:t>
            </a:r>
            <a:r>
              <a:rPr lang="en-US" sz="1500" i="1" dirty="0">
                <a:hlinkClick r:id="rId3"/>
              </a:rPr>
              <a:t>53rd International Symposium on Microarchitecture</a:t>
            </a:r>
            <a:r>
              <a:rPr lang="en-US" sz="1500" i="1" dirty="0"/>
              <a:t> (</a:t>
            </a:r>
            <a:r>
              <a:rPr lang="en-US" sz="1500" b="1" i="1" dirty="0"/>
              <a:t>MICRO</a:t>
            </a:r>
            <a:r>
              <a:rPr lang="en-US" sz="1500" i="1" dirty="0"/>
              <a:t>)</a:t>
            </a:r>
            <a:r>
              <a:rPr lang="en-US" sz="1500" dirty="0"/>
              <a:t>, Virtual, October 2020.</a:t>
            </a:r>
            <a:br>
              <a:rPr lang="en-US" sz="1500" dirty="0"/>
            </a:br>
            <a:r>
              <a:rPr lang="en-US" sz="1500" dirty="0"/>
              <a:t>[</a:t>
            </a:r>
            <a:r>
              <a:rPr lang="en-US" sz="1500" dirty="0">
                <a:hlinkClick r:id="rId4"/>
              </a:rPr>
              <a:t>Lighting Talk Video</a:t>
            </a:r>
            <a:r>
              <a:rPr lang="en-US" sz="1500" dirty="0"/>
              <a:t> (1.5 minutes)]</a:t>
            </a:r>
            <a:br>
              <a:rPr lang="en-US" sz="1500" dirty="0"/>
            </a:br>
            <a:r>
              <a:rPr lang="en-US" sz="1500" dirty="0"/>
              <a:t>[</a:t>
            </a:r>
            <a:r>
              <a:rPr lang="en-US" sz="1500" dirty="0">
                <a:hlinkClick r:id="rId5"/>
              </a:rPr>
              <a:t>Lightning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Video</a:t>
            </a:r>
            <a:r>
              <a:rPr lang="en-US" sz="1500" dirty="0"/>
              <a:t> (18 minutes)]</a:t>
            </a:r>
            <a:br>
              <a:rPr lang="en-US" sz="1500" dirty="0"/>
            </a:br>
            <a:r>
              <a:rPr lang="en-US" sz="1500" dirty="0"/>
              <a:t>[</a:t>
            </a:r>
            <a:r>
              <a:rPr lang="en-US" sz="1500" dirty="0">
                <a:hlinkClick r:id="rId8"/>
              </a:rPr>
              <a:t>Slides (pptx)</a:t>
            </a:r>
            <a:r>
              <a:rPr lang="en-US" sz="1500" dirty="0"/>
              <a:t> </a:t>
            </a:r>
            <a:r>
              <a:rPr lang="en-US" sz="1500" dirty="0">
                <a:hlinkClick r:id="rId9"/>
              </a:rPr>
              <a:t>(pdf)</a:t>
            </a:r>
            <a:r>
              <a:rPr lang="en-US" sz="1500" dirty="0"/>
              <a:t>]</a:t>
            </a:r>
          </a:p>
          <a:p>
            <a:pPr marL="0" indent="0">
              <a:buNone/>
            </a:pPr>
            <a:br>
              <a:rPr lang="en-US" sz="1500" dirty="0"/>
            </a:br>
            <a:br>
              <a:rPr lang="en-US" sz="1500" dirty="0"/>
            </a:br>
            <a:endParaRPr lang="en-US" sz="15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943A4793-1AF6-E942-81F7-38877A7E30AC}"/>
              </a:ext>
            </a:extLst>
          </p:cNvPr>
          <p:cNvPicPr>
            <a:picLocks noChangeAspect="1"/>
          </p:cNvPicPr>
          <p:nvPr/>
        </p:nvPicPr>
        <p:blipFill>
          <a:blip r:embed="rId10"/>
          <a:stretch>
            <a:fillRect/>
          </a:stretch>
        </p:blipFill>
        <p:spPr>
          <a:xfrm>
            <a:off x="0" y="4013776"/>
            <a:ext cx="9144000" cy="2442505"/>
          </a:xfrm>
          <a:prstGeom prst="rect">
            <a:avLst/>
          </a:prstGeom>
        </p:spPr>
      </p:pic>
    </p:spTree>
    <p:extLst>
      <p:ext uri="{BB962C8B-B14F-4D97-AF65-F5344CB8AC3E}">
        <p14:creationId xmlns:p14="http://schemas.microsoft.com/office/powerpoint/2010/main" val="4085600961"/>
      </p:ext>
    </p:extLst>
  </p:cSld>
  <p:clrMapOvr>
    <a:masterClrMapping/>
  </p:clrMapOvr>
  <p:transition/>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sz="3700" dirty="0">
                <a:solidFill>
                  <a:srgbClr val="006633"/>
                </a:solidFill>
              </a:rPr>
              <a:t>Adoption: Accelerating Key Applications (IX)</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600" dirty="0" err="1"/>
              <a:t>Damla</a:t>
            </a:r>
            <a:r>
              <a:rPr lang="en-US" sz="1600" dirty="0"/>
              <a:t> </a:t>
            </a:r>
            <a:r>
              <a:rPr lang="en-US" sz="1600" dirty="0" err="1"/>
              <a:t>Senol</a:t>
            </a:r>
            <a:r>
              <a:rPr lang="en-US" sz="1600" dirty="0"/>
              <a:t> Cali, Konstantinos </a:t>
            </a:r>
            <a:r>
              <a:rPr lang="en-US" sz="1600" dirty="0" err="1"/>
              <a:t>Kanellopoulos</a:t>
            </a:r>
            <a:r>
              <a:rPr lang="en-US" sz="1600" dirty="0"/>
              <a:t>, Joel </a:t>
            </a:r>
            <a:r>
              <a:rPr lang="en-US" sz="1600" dirty="0" err="1"/>
              <a:t>Lindegger</a:t>
            </a:r>
            <a:r>
              <a:rPr lang="en-US" sz="1600" dirty="0"/>
              <a:t>, </a:t>
            </a:r>
            <a:r>
              <a:rPr lang="en-US" sz="1600" dirty="0" err="1"/>
              <a:t>Zulal</a:t>
            </a:r>
            <a:r>
              <a:rPr lang="en-US" sz="1600" dirty="0"/>
              <a:t> </a:t>
            </a:r>
            <a:r>
              <a:rPr lang="en-US" sz="1600" dirty="0" err="1"/>
              <a:t>Bingol</a:t>
            </a:r>
            <a:r>
              <a:rPr lang="en-US" sz="1600" dirty="0"/>
              <a:t>, Gurpreet S. Kalsi, </a:t>
            </a:r>
            <a:r>
              <a:rPr lang="en-US" sz="1600" dirty="0" err="1"/>
              <a:t>Ziyi</a:t>
            </a:r>
            <a:r>
              <a:rPr lang="en-US" sz="1600" dirty="0"/>
              <a:t> </a:t>
            </a:r>
            <a:r>
              <a:rPr lang="en-US" sz="1600" dirty="0" err="1"/>
              <a:t>Zuo</a:t>
            </a:r>
            <a:r>
              <a:rPr lang="en-US" sz="1600" dirty="0"/>
              <a:t>, Can </a:t>
            </a:r>
            <a:r>
              <a:rPr lang="en-US" sz="1600" dirty="0" err="1"/>
              <a:t>Firtina</a:t>
            </a:r>
            <a:r>
              <a:rPr lang="en-US" sz="1600" dirty="0"/>
              <a:t>, </a:t>
            </a:r>
            <a:r>
              <a:rPr lang="en-US" sz="1600" dirty="0" err="1"/>
              <a:t>Meryem</a:t>
            </a:r>
            <a:r>
              <a:rPr lang="en-US" sz="1600" dirty="0"/>
              <a:t> Banu </a:t>
            </a:r>
            <a:r>
              <a:rPr lang="en-US" sz="1600" dirty="0" err="1"/>
              <a:t>Cavlak</a:t>
            </a:r>
            <a:r>
              <a:rPr lang="en-US" sz="1600" dirty="0"/>
              <a:t>, </a:t>
            </a:r>
            <a:r>
              <a:rPr lang="en-US" sz="1600" dirty="0" err="1"/>
              <a:t>Jeremie</a:t>
            </a:r>
            <a:r>
              <a:rPr lang="en-US" sz="1600" dirty="0"/>
              <a:t> Kim, Nika </a:t>
            </a:r>
            <a:r>
              <a:rPr lang="en-US" sz="1600" dirty="0" err="1"/>
              <a:t>MansouriGhiasi</a:t>
            </a:r>
            <a:r>
              <a:rPr lang="en-US" sz="1600" dirty="0"/>
              <a:t>, Gagandeep Singh, Juan Gomez-Luna, Nour </a:t>
            </a:r>
            <a:r>
              <a:rPr lang="en-US" sz="1600" dirty="0" err="1"/>
              <a:t>Almadhoun</a:t>
            </a:r>
            <a:r>
              <a:rPr lang="en-US" sz="1600" dirty="0"/>
              <a:t> </a:t>
            </a:r>
            <a:r>
              <a:rPr lang="en-US" sz="1600" dirty="0" err="1"/>
              <a:t>Alserr</a:t>
            </a:r>
            <a:r>
              <a:rPr lang="en-US" sz="1600" dirty="0"/>
              <a:t>, Mohammed </a:t>
            </a:r>
            <a:r>
              <a:rPr lang="en-US" sz="1600" dirty="0" err="1"/>
              <a:t>Alser</a:t>
            </a:r>
            <a:r>
              <a:rPr lang="en-US" sz="1600" dirty="0"/>
              <a:t>, Sreenivas </a:t>
            </a:r>
            <a:r>
              <a:rPr lang="en-US" sz="1600" dirty="0" err="1"/>
              <a:t>Subramoney</a:t>
            </a:r>
            <a:r>
              <a:rPr lang="en-US" sz="1600" dirty="0"/>
              <a:t>, Can </a:t>
            </a:r>
            <a:r>
              <a:rPr lang="en-US" sz="1600" dirty="0" err="1"/>
              <a:t>Alkan</a:t>
            </a:r>
            <a:r>
              <a:rPr lang="en-US" sz="1600" dirty="0"/>
              <a:t>, </a:t>
            </a:r>
            <a:r>
              <a:rPr lang="en-US" sz="1600" dirty="0" err="1"/>
              <a:t>Saugata</a:t>
            </a:r>
            <a:r>
              <a:rPr lang="en-US" sz="1600" dirty="0"/>
              <a:t> Ghose,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"SeGraM: A Universal Hardware Accelerator for Genomic Sequence-to-Graph and Sequence-to-Sequence Mapping"</a:t>
            </a:r>
            <a:br>
              <a:rPr lang="en-US" sz="1600" dirty="0"/>
            </a:br>
            <a:r>
              <a:rPr lang="en-US" sz="1600" i="1" dirty="0"/>
              <a:t>Proceedings of the </a:t>
            </a:r>
            <a:r>
              <a:rPr lang="en-US" sz="1600" i="1" dirty="0">
                <a:hlinkClick r:id="rId3"/>
              </a:rPr>
              <a:t>49th International Symposium on Computer Architecture</a:t>
            </a:r>
            <a:r>
              <a:rPr lang="en-US" sz="1600" i="1" dirty="0"/>
              <a:t> (</a:t>
            </a:r>
            <a:r>
              <a:rPr lang="en-US" sz="1600" b="1" i="1" dirty="0"/>
              <a:t>ISCA</a:t>
            </a:r>
            <a:r>
              <a:rPr lang="en-US" sz="1600" i="1" dirty="0"/>
              <a:t>)</a:t>
            </a:r>
            <a:r>
              <a:rPr lang="en-US" sz="1600" dirty="0"/>
              <a:t>, New York, June 2022.</a:t>
            </a:r>
            <a:br>
              <a:rPr lang="en-US" sz="1600" dirty="0"/>
            </a:br>
            <a:r>
              <a:rPr lang="en-US" sz="1600" dirty="0"/>
              <a:t>[</a:t>
            </a:r>
            <a:r>
              <a:rPr lang="en-US" sz="1600" dirty="0">
                <a:hlinkClick r:id="rId4"/>
              </a:rPr>
              <a:t>arXiv version</a:t>
            </a:r>
            <a:r>
              <a:rPr lang="en-US" sz="1600" dirty="0"/>
              <a:t>]</a:t>
            </a:r>
          </a:p>
          <a:p>
            <a:pPr marL="0" indent="0">
              <a:buNone/>
            </a:pPr>
            <a:br>
              <a:rPr lang="en-US" sz="1600" dirty="0"/>
            </a:b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0B477C33-B9F9-1DE8-0190-AA7C750B3BB4}"/>
              </a:ext>
            </a:extLst>
          </p:cNvPr>
          <p:cNvPicPr>
            <a:picLocks noChangeAspect="1"/>
          </p:cNvPicPr>
          <p:nvPr/>
        </p:nvPicPr>
        <p:blipFill>
          <a:blip r:embed="rId5"/>
          <a:stretch>
            <a:fillRect/>
          </a:stretch>
        </p:blipFill>
        <p:spPr>
          <a:xfrm>
            <a:off x="0" y="3562568"/>
            <a:ext cx="9144000" cy="2458720"/>
          </a:xfrm>
          <a:prstGeom prst="rect">
            <a:avLst/>
          </a:prstGeom>
        </p:spPr>
      </p:pic>
      <p:sp>
        <p:nvSpPr>
          <p:cNvPr id="5" name="TextBox 4">
            <a:extLst>
              <a:ext uri="{FF2B5EF4-FFF2-40B4-BE49-F238E27FC236}">
                <a16:creationId xmlns:a16="http://schemas.microsoft.com/office/drawing/2014/main" id="{EFD7793F-70F0-ABDA-8C95-C6EAE74CBBCA}"/>
              </a:ext>
            </a:extLst>
          </p:cNvPr>
          <p:cNvSpPr txBox="1"/>
          <p:nvPr/>
        </p:nvSpPr>
        <p:spPr>
          <a:xfrm>
            <a:off x="1489265" y="6351711"/>
            <a:ext cx="616547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https://arxiv.org/pdf/2205.05883.pdf</a:t>
            </a:r>
            <a:endParaRPr kumimoji="0" lang="en-US" sz="24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1612083172"/>
      </p:ext>
    </p:extLst>
  </p:cSld>
  <p:clrMapOvr>
    <a:masterClrMapping/>
  </p:clrMapOvr>
  <p:transition/>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7E8B4-949E-9F09-043F-5209533A1F31}"/>
              </a:ext>
            </a:extLst>
          </p:cNvPr>
          <p:cNvSpPr>
            <a:spLocks noGrp="1"/>
          </p:cNvSpPr>
          <p:nvPr>
            <p:ph type="title"/>
          </p:nvPr>
        </p:nvSpPr>
        <p:spPr>
          <a:xfrm>
            <a:off x="228600" y="152400"/>
            <a:ext cx="9816008" cy="1066800"/>
          </a:xfrm>
        </p:spPr>
        <p:txBody>
          <a:bodyPr/>
          <a:lstStyle/>
          <a:p>
            <a:r>
              <a:rPr lang="en-US" sz="3800" dirty="0">
                <a:solidFill>
                  <a:srgbClr val="006633"/>
                </a:solidFill>
              </a:rPr>
              <a:t>Adoption: Accelerating Key Applications (X)</a:t>
            </a:r>
            <a:endParaRPr lang="en-US" sz="3800" dirty="0"/>
          </a:p>
        </p:txBody>
      </p:sp>
      <p:sp>
        <p:nvSpPr>
          <p:cNvPr id="3" name="Content Placeholder 2">
            <a:extLst>
              <a:ext uri="{FF2B5EF4-FFF2-40B4-BE49-F238E27FC236}">
                <a16:creationId xmlns:a16="http://schemas.microsoft.com/office/drawing/2014/main" id="{B6DD14E2-BB96-C8B9-DAB3-23B6688E34E3}"/>
              </a:ext>
            </a:extLst>
          </p:cNvPr>
          <p:cNvSpPr>
            <a:spLocks noGrp="1"/>
          </p:cNvSpPr>
          <p:nvPr>
            <p:ph idx="1"/>
          </p:nvPr>
        </p:nvSpPr>
        <p:spPr>
          <a:xfrm>
            <a:off x="228600" y="1124744"/>
            <a:ext cx="8610600" cy="5123656"/>
          </a:xfrm>
        </p:spPr>
        <p:txBody>
          <a:bodyPr/>
          <a:lstStyle/>
          <a:p>
            <a:r>
              <a:rPr lang="en-US" sz="1700" dirty="0" err="1"/>
              <a:t>Amirali</a:t>
            </a:r>
            <a:r>
              <a:rPr lang="en-US" sz="1700" dirty="0"/>
              <a:t> </a:t>
            </a:r>
            <a:r>
              <a:rPr lang="en-US" sz="1700" dirty="0" err="1"/>
              <a:t>Boroumand</a:t>
            </a:r>
            <a:r>
              <a:rPr lang="en-US" sz="1700" dirty="0"/>
              <a:t>, </a:t>
            </a:r>
            <a:r>
              <a:rPr lang="en-US" sz="1700" dirty="0" err="1"/>
              <a:t>Saugata</a:t>
            </a:r>
            <a:r>
              <a:rPr lang="en-US" sz="1700" dirty="0"/>
              <a:t> Ghose, Geraldo F. Oliveira, and Onur Mutlu,</a:t>
            </a:r>
            <a:br>
              <a:rPr lang="en-US" sz="1700" dirty="0"/>
            </a:br>
            <a:r>
              <a:rPr lang="en-US" sz="1700" b="1" dirty="0">
                <a:solidFill>
                  <a:srgbClr val="0000FF"/>
                </a:solidFill>
                <a:hlinkClick r:id="rId2">
                  <a:extLst>
                    <a:ext uri="{A12FA001-AC4F-418D-AE19-62706E023703}">
                      <ahyp:hlinkClr xmlns:ahyp="http://schemas.microsoft.com/office/drawing/2018/hyperlinkcolor" val="tx"/>
                    </a:ext>
                  </a:extLst>
                </a:hlinkClick>
              </a:rPr>
              <a:t>"Polynesia: Enabling High-Performance and Energy-Efficient Hybrid Transactional/Analytical Databases with Hardware/Software Co-Design"</a:t>
            </a:r>
            <a:br>
              <a:rPr lang="en-US" sz="1700" dirty="0">
                <a:solidFill>
                  <a:srgbClr val="0000FF"/>
                </a:solidFill>
              </a:rPr>
            </a:br>
            <a:r>
              <a:rPr lang="en-US" sz="1700" i="1" dirty="0"/>
              <a:t>Proceedings of the </a:t>
            </a:r>
            <a:r>
              <a:rPr lang="en-US" sz="1700" i="1" dirty="0">
                <a:hlinkClick r:id="rId3"/>
              </a:rPr>
              <a:t>38th International Conference on Data Engineering</a:t>
            </a:r>
            <a:r>
              <a:rPr lang="en-US" sz="1700" i="1" dirty="0"/>
              <a:t> (</a:t>
            </a:r>
            <a:r>
              <a:rPr lang="en-US" sz="1700" b="1" i="1" dirty="0"/>
              <a:t>ICDE</a:t>
            </a:r>
            <a:r>
              <a:rPr lang="en-US" sz="1700" i="1" dirty="0"/>
              <a:t>)</a:t>
            </a:r>
            <a:r>
              <a:rPr lang="en-US" sz="1700" dirty="0"/>
              <a:t>, Virtual, May 2022.</a:t>
            </a:r>
            <a:br>
              <a:rPr lang="en-US" sz="1700" dirty="0"/>
            </a:br>
            <a:r>
              <a:rPr lang="en-US" sz="1700" dirty="0"/>
              <a:t>[</a:t>
            </a:r>
            <a:r>
              <a:rPr lang="en-US" sz="1700" dirty="0">
                <a:hlinkClick r:id="rId4"/>
              </a:rPr>
              <a:t>arXiv version</a:t>
            </a:r>
            <a:r>
              <a:rPr lang="en-US" sz="1700" dirty="0"/>
              <a:t>]</a:t>
            </a:r>
            <a:br>
              <a:rPr lang="en-US" sz="1700" dirty="0"/>
            </a:br>
            <a:r>
              <a:rPr lang="en-US" sz="1700" dirty="0"/>
              <a:t>[</a:t>
            </a:r>
            <a:r>
              <a:rPr lang="en-US" sz="1700" dirty="0">
                <a:hlinkClick r:id="rId5"/>
              </a:rPr>
              <a:t>Slides (pptx)</a:t>
            </a:r>
            <a:r>
              <a:rPr lang="en-US" sz="1700" dirty="0"/>
              <a:t> </a:t>
            </a:r>
            <a:r>
              <a:rPr lang="en-US" sz="1700" dirty="0">
                <a:hlinkClick r:id="rId6"/>
              </a:rPr>
              <a:t>(pdf)</a:t>
            </a:r>
            <a:r>
              <a:rPr lang="en-US" sz="1700" dirty="0"/>
              <a:t>]</a:t>
            </a:r>
            <a:br>
              <a:rPr lang="en-US" sz="1700" dirty="0"/>
            </a:br>
            <a:r>
              <a:rPr lang="en-US" sz="1700" dirty="0"/>
              <a:t>[</a:t>
            </a:r>
            <a:r>
              <a:rPr lang="en-US" sz="1700" dirty="0">
                <a:hlinkClick r:id="rId7"/>
              </a:rPr>
              <a:t>Short Talk Slides (pptx)</a:t>
            </a:r>
            <a:r>
              <a:rPr lang="en-US" sz="1700" dirty="0"/>
              <a:t> </a:t>
            </a:r>
            <a:r>
              <a:rPr lang="en-US" sz="1700" dirty="0">
                <a:hlinkClick r:id="rId8"/>
              </a:rPr>
              <a:t>(pdf)</a:t>
            </a:r>
            <a:r>
              <a:rPr lang="en-US" sz="1700" dirty="0"/>
              <a:t>]</a:t>
            </a:r>
          </a:p>
          <a:p>
            <a:pPr marL="0" indent="0">
              <a:buNone/>
            </a:pPr>
            <a:br>
              <a:rPr lang="en-US" sz="1700" dirty="0"/>
            </a:br>
            <a:endParaRPr lang="en-US" sz="1700" dirty="0"/>
          </a:p>
        </p:txBody>
      </p:sp>
      <p:sp>
        <p:nvSpPr>
          <p:cNvPr id="4" name="Slide Number Placeholder 3">
            <a:extLst>
              <a:ext uri="{FF2B5EF4-FFF2-40B4-BE49-F238E27FC236}">
                <a16:creationId xmlns:a16="http://schemas.microsoft.com/office/drawing/2014/main" id="{CBDCB64F-3910-12B7-4D3E-28FB26AB451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B20A66B2-A34D-555A-B962-7CC892A81C76}"/>
              </a:ext>
            </a:extLst>
          </p:cNvPr>
          <p:cNvPicPr>
            <a:picLocks noChangeAspect="1"/>
          </p:cNvPicPr>
          <p:nvPr/>
        </p:nvPicPr>
        <p:blipFill>
          <a:blip r:embed="rId9"/>
          <a:stretch>
            <a:fillRect/>
          </a:stretch>
        </p:blipFill>
        <p:spPr>
          <a:xfrm>
            <a:off x="0" y="4077072"/>
            <a:ext cx="9144000" cy="1912243"/>
          </a:xfrm>
          <a:prstGeom prst="rect">
            <a:avLst/>
          </a:prstGeom>
        </p:spPr>
      </p:pic>
      <p:sp>
        <p:nvSpPr>
          <p:cNvPr id="6" name="TextBox 5">
            <a:extLst>
              <a:ext uri="{FF2B5EF4-FFF2-40B4-BE49-F238E27FC236}">
                <a16:creationId xmlns:a16="http://schemas.microsoft.com/office/drawing/2014/main" id="{8062D7E6-31B2-D4AC-7E0C-D0BA16566789}"/>
              </a:ext>
            </a:extLst>
          </p:cNvPr>
          <p:cNvSpPr txBox="1"/>
          <p:nvPr/>
        </p:nvSpPr>
        <p:spPr>
          <a:xfrm>
            <a:off x="1657151" y="6381328"/>
            <a:ext cx="5753498" cy="430887"/>
          </a:xfrm>
          <a:prstGeom prst="rect">
            <a:avLst/>
          </a:prstGeom>
          <a:noFill/>
        </p:spPr>
        <p:txBody>
          <a:bodyPr wrap="none" rtlCol="0">
            <a:spAutoFit/>
          </a:bodyPr>
          <a:lstStyle/>
          <a:p>
            <a:r>
              <a:rPr lang="en-US" sz="2200" b="1" dirty="0">
                <a:solidFill>
                  <a:srgbClr val="0000FF"/>
                </a:solidFill>
                <a:hlinkClick r:id="rId4">
                  <a:extLst>
                    <a:ext uri="{A12FA001-AC4F-418D-AE19-62706E023703}">
                      <ahyp:hlinkClr xmlns:ahyp="http://schemas.microsoft.com/office/drawing/2018/hyperlinkcolor" val="tx"/>
                    </a:ext>
                  </a:extLst>
                </a:hlinkClick>
              </a:rPr>
              <a:t>https://arxiv.org/pdf/2204.11275.pdf</a:t>
            </a:r>
            <a:r>
              <a:rPr lang="en-US" sz="2200" b="1" dirty="0">
                <a:solidFill>
                  <a:srgbClr val="0000FF"/>
                </a:solidFill>
              </a:rPr>
              <a:t> </a:t>
            </a:r>
          </a:p>
        </p:txBody>
      </p:sp>
    </p:spTree>
    <p:extLst>
      <p:ext uri="{BB962C8B-B14F-4D97-AF65-F5344CB8AC3E}">
        <p14:creationId xmlns:p14="http://schemas.microsoft.com/office/powerpoint/2010/main" val="3369967612"/>
      </p:ext>
    </p:extLst>
  </p:cSld>
  <p:clrMapOvr>
    <a:masterClrMapping/>
  </p:clrMapOvr>
  <p:transition/>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1724-FAEE-51A6-8A1E-4C3CEBE49A56}"/>
              </a:ext>
            </a:extLst>
          </p:cNvPr>
          <p:cNvSpPr>
            <a:spLocks noGrp="1"/>
          </p:cNvSpPr>
          <p:nvPr>
            <p:ph type="title"/>
          </p:nvPr>
        </p:nvSpPr>
        <p:spPr>
          <a:xfrm>
            <a:off x="228600" y="152400"/>
            <a:ext cx="9023920" cy="1066800"/>
          </a:xfrm>
        </p:spPr>
        <p:txBody>
          <a:bodyPr/>
          <a:lstStyle/>
          <a:p>
            <a:r>
              <a:rPr lang="en-US" sz="3800" dirty="0">
                <a:solidFill>
                  <a:srgbClr val="006633"/>
                </a:solidFill>
              </a:rPr>
              <a:t>Adoption: Accelerating Key Applications (XI)</a:t>
            </a:r>
            <a:endParaRPr lang="en-US" sz="3800" dirty="0"/>
          </a:p>
        </p:txBody>
      </p:sp>
      <p:sp>
        <p:nvSpPr>
          <p:cNvPr id="3" name="Content Placeholder 2">
            <a:extLst>
              <a:ext uri="{FF2B5EF4-FFF2-40B4-BE49-F238E27FC236}">
                <a16:creationId xmlns:a16="http://schemas.microsoft.com/office/drawing/2014/main" id="{DDF6A3FD-64F1-0DAB-7B46-E9330EBC2FFF}"/>
              </a:ext>
            </a:extLst>
          </p:cNvPr>
          <p:cNvSpPr>
            <a:spLocks noGrp="1"/>
          </p:cNvSpPr>
          <p:nvPr>
            <p:ph idx="1"/>
          </p:nvPr>
        </p:nvSpPr>
        <p:spPr/>
        <p:txBody>
          <a:bodyPr/>
          <a:lstStyle/>
          <a:p>
            <a:r>
              <a:rPr lang="en-US" dirty="0">
                <a:solidFill>
                  <a:srgbClr val="0000FF"/>
                </a:solidFill>
              </a:rPr>
              <a:t>Appears at MICRO 2022</a:t>
            </a:r>
          </a:p>
        </p:txBody>
      </p:sp>
      <p:sp>
        <p:nvSpPr>
          <p:cNvPr id="4" name="Slide Number Placeholder 3">
            <a:extLst>
              <a:ext uri="{FF2B5EF4-FFF2-40B4-BE49-F238E27FC236}">
                <a16:creationId xmlns:a16="http://schemas.microsoft.com/office/drawing/2014/main" id="{AF71DC18-735B-0506-2D41-D42F28F6B33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2AE8F4F-87B3-942B-8611-2C6C43756649}"/>
              </a:ext>
            </a:extLst>
          </p:cNvPr>
          <p:cNvPicPr>
            <a:picLocks noChangeAspect="1"/>
          </p:cNvPicPr>
          <p:nvPr/>
        </p:nvPicPr>
        <p:blipFill>
          <a:blip r:embed="rId2"/>
          <a:stretch>
            <a:fillRect/>
          </a:stretch>
        </p:blipFill>
        <p:spPr>
          <a:xfrm>
            <a:off x="-36512" y="3224297"/>
            <a:ext cx="9109352" cy="1716871"/>
          </a:xfrm>
          <a:prstGeom prst="rect">
            <a:avLst/>
          </a:prstGeom>
        </p:spPr>
      </p:pic>
      <p:sp>
        <p:nvSpPr>
          <p:cNvPr id="6" name="TextBox 5">
            <a:extLst>
              <a:ext uri="{FF2B5EF4-FFF2-40B4-BE49-F238E27FC236}">
                <a16:creationId xmlns:a16="http://schemas.microsoft.com/office/drawing/2014/main" id="{6A01BD8D-A802-66DB-F7BA-B7B1D731E580}"/>
              </a:ext>
            </a:extLst>
          </p:cNvPr>
          <p:cNvSpPr txBox="1"/>
          <p:nvPr/>
        </p:nvSpPr>
        <p:spPr>
          <a:xfrm>
            <a:off x="1489265" y="6351711"/>
            <a:ext cx="6255239"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https://arxiv.org/pdf/2209.08600.pdf</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1804867024"/>
      </p:ext>
    </p:extLst>
  </p:cSld>
  <p:clrMapOvr>
    <a:masterClrMapping/>
  </p:clrMapOvr>
  <p:transition/>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DDFCC-CCCB-1E23-F22E-A65CD0142B6A}"/>
              </a:ext>
            </a:extLst>
          </p:cNvPr>
          <p:cNvSpPr>
            <a:spLocks noGrp="1"/>
          </p:cNvSpPr>
          <p:nvPr>
            <p:ph type="title"/>
          </p:nvPr>
        </p:nvSpPr>
        <p:spPr>
          <a:xfrm>
            <a:off x="228600" y="152400"/>
            <a:ext cx="9311952" cy="1066800"/>
          </a:xfrm>
        </p:spPr>
        <p:txBody>
          <a:bodyPr/>
          <a:lstStyle/>
          <a:p>
            <a:r>
              <a:rPr lang="en-US" sz="3800" dirty="0">
                <a:solidFill>
                  <a:srgbClr val="006633"/>
                </a:solidFill>
              </a:rPr>
              <a:t>Adoption: Accelerating Key Applications (XII)</a:t>
            </a:r>
            <a:endParaRPr lang="en-US" sz="3800" dirty="0"/>
          </a:p>
        </p:txBody>
      </p:sp>
      <p:sp>
        <p:nvSpPr>
          <p:cNvPr id="3" name="Content Placeholder 2">
            <a:extLst>
              <a:ext uri="{FF2B5EF4-FFF2-40B4-BE49-F238E27FC236}">
                <a16:creationId xmlns:a16="http://schemas.microsoft.com/office/drawing/2014/main" id="{F2145380-609F-1545-CAB0-2DEC6E98E3B2}"/>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BA85EDC8-269D-5D0A-48A7-6A53D48D647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51E87435-35BD-FF7B-908C-F92AA2E391C9}"/>
              </a:ext>
            </a:extLst>
          </p:cNvPr>
          <p:cNvSpPr txBox="1"/>
          <p:nvPr/>
        </p:nvSpPr>
        <p:spPr>
          <a:xfrm>
            <a:off x="1489265" y="6351711"/>
            <a:ext cx="6255239"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https://arxiv.org/pdf/2211.03079.pdf</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A97EE5A2-5932-7DB6-F1A7-0DAF5CE37BD1}"/>
              </a:ext>
            </a:extLst>
          </p:cNvPr>
          <p:cNvPicPr>
            <a:picLocks noChangeAspect="1"/>
          </p:cNvPicPr>
          <p:nvPr/>
        </p:nvPicPr>
        <p:blipFill>
          <a:blip r:embed="rId3"/>
          <a:stretch>
            <a:fillRect/>
          </a:stretch>
        </p:blipFill>
        <p:spPr>
          <a:xfrm>
            <a:off x="685800" y="1522776"/>
            <a:ext cx="7772400" cy="3812447"/>
          </a:xfrm>
          <a:prstGeom prst="rect">
            <a:avLst/>
          </a:prstGeom>
        </p:spPr>
      </p:pic>
    </p:spTree>
    <p:extLst>
      <p:ext uri="{BB962C8B-B14F-4D97-AF65-F5344CB8AC3E}">
        <p14:creationId xmlns:p14="http://schemas.microsoft.com/office/powerpoint/2010/main" val="4142517363"/>
      </p:ext>
    </p:extLst>
  </p:cSld>
  <p:clrMapOvr>
    <a:masterClrMapping/>
  </p:clrMapOvr>
  <p:transition/>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Adoption: How to Keep It </a:t>
            </a:r>
            <a:r>
              <a:rPr lang="en-US" b="1" dirty="0"/>
              <a:t>Simple</a:t>
            </a:r>
            <a:r>
              <a:rPr lang="en-US" dirty="0"/>
              <a:t>?</a:t>
            </a:r>
          </a:p>
        </p:txBody>
      </p:sp>
      <p:sp>
        <p:nvSpPr>
          <p:cNvPr id="3" name="Content Placeholder 2"/>
          <p:cNvSpPr>
            <a:spLocks noGrp="1"/>
          </p:cNvSpPr>
          <p:nvPr>
            <p:ph idx="1"/>
          </p:nvPr>
        </p:nvSpPr>
        <p:spPr>
          <a:xfrm>
            <a:off x="228600" y="1052736"/>
            <a:ext cx="8610600" cy="5195664"/>
          </a:xfrm>
        </p:spPr>
        <p:txBody>
          <a:bodyPr/>
          <a:lstStyle/>
          <a:p>
            <a:r>
              <a:rPr lang="en-US" dirty="0" err="1"/>
              <a:t>Junwhan</a:t>
            </a:r>
            <a:r>
              <a:rPr lang="en-US" dirty="0"/>
              <a:t> </a:t>
            </a:r>
            <a:r>
              <a:rPr lang="en-US" dirty="0" err="1"/>
              <a:t>Ahn</a:t>
            </a:r>
            <a:r>
              <a:rPr lang="en-US" dirty="0"/>
              <a:t>, </a:t>
            </a:r>
            <a:r>
              <a:rPr lang="en-US" dirty="0" err="1"/>
              <a:t>Sungjoo</a:t>
            </a:r>
            <a:r>
              <a:rPr lang="en-US" dirty="0"/>
              <a:t> </a:t>
            </a:r>
            <a:r>
              <a:rPr lang="en-US" dirty="0" err="1"/>
              <a:t>Yoo</a:t>
            </a:r>
            <a:r>
              <a:rPr lang="en-US" dirty="0"/>
              <a:t>, Onur Mutlu, and </a:t>
            </a:r>
            <a:r>
              <a:rPr lang="en-US" dirty="0" err="1"/>
              <a:t>Kiyoung</a:t>
            </a:r>
            <a:r>
              <a:rPr lang="en-US" dirty="0"/>
              <a:t> Choi,</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"PIM-Enabled Instructions: A Low-Overhead, Locality-Aware Processing-in-Memory Architecture"</a:t>
            </a:r>
            <a:br>
              <a:rPr lang="en-US" dirty="0">
                <a:solidFill>
                  <a:srgbClr val="0432FF"/>
                </a:solidFill>
              </a:rPr>
            </a:br>
            <a:r>
              <a:rPr lang="en-US" i="1" dirty="0"/>
              <a:t>Proceedings of the </a:t>
            </a:r>
            <a:r>
              <a:rPr lang="en-US" i="1" dirty="0">
                <a:hlinkClick r:id="rId3"/>
              </a:rPr>
              <a:t>42nd International Symposium on Computer Architecture</a:t>
            </a:r>
            <a:r>
              <a:rPr lang="en-US" i="1" dirty="0"/>
              <a:t> (</a:t>
            </a:r>
            <a:r>
              <a:rPr lang="en-US" b="1" i="1" dirty="0"/>
              <a:t>ISCA</a:t>
            </a:r>
            <a:r>
              <a:rPr lang="en-US" i="1" dirty="0"/>
              <a:t>)</a:t>
            </a:r>
            <a:r>
              <a:rPr lang="en-US" dirty="0"/>
              <a:t>, Portland, OR, June 2015. </a:t>
            </a:r>
            <a:br>
              <a:rPr lang="en-US" dirty="0"/>
            </a:br>
            <a:r>
              <a:rPr lang="en-US" dirty="0"/>
              <a:t>[</a:t>
            </a:r>
            <a:r>
              <a:rPr lang="en-US" dirty="0">
                <a:hlinkClick r:id="rId4"/>
              </a:rPr>
              <a:t>Slides (pdf)</a:t>
            </a:r>
            <a:r>
              <a:rPr lang="en-US" dirty="0"/>
              <a:t>] [</a:t>
            </a:r>
            <a:r>
              <a:rPr lang="en-US" dirty="0">
                <a:hlinkClick r:id="rId5"/>
              </a:rPr>
              <a:t>Lightning Session Slides (pdf)</a:t>
            </a:r>
            <a:r>
              <a:rPr lang="en-US" dirty="0"/>
              <a:t>]  </a:t>
            </a:r>
          </a:p>
          <a:p>
            <a:endParaRPr lang="en-US" dirty="0"/>
          </a:p>
          <a:p>
            <a:endParaRPr lang="en-US" dirty="0"/>
          </a:p>
        </p:txBody>
      </p:sp>
      <p:pic>
        <p:nvPicPr>
          <p:cNvPr id="5" name="Picture 4"/>
          <p:cNvPicPr>
            <a:picLocks noChangeAspect="1"/>
          </p:cNvPicPr>
          <p:nvPr/>
        </p:nvPicPr>
        <p:blipFill>
          <a:blip r:embed="rId6"/>
          <a:stretch>
            <a:fillRect/>
          </a:stretch>
        </p:blipFill>
        <p:spPr>
          <a:xfrm>
            <a:off x="0" y="4177496"/>
            <a:ext cx="9144000" cy="2275840"/>
          </a:xfrm>
          <a:prstGeom prst="rect">
            <a:avLst/>
          </a:prstGeom>
        </p:spPr>
      </p:pic>
    </p:spTree>
    <p:extLst>
      <p:ext uri="{BB962C8B-B14F-4D97-AF65-F5344CB8AC3E}">
        <p14:creationId xmlns:p14="http://schemas.microsoft.com/office/powerpoint/2010/main" val="75846311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095928" cy="1066800"/>
          </a:xfrm>
        </p:spPr>
        <p:txBody>
          <a:bodyPr/>
          <a:lstStyle/>
          <a:p>
            <a:r>
              <a:rPr lang="en-US" dirty="0"/>
              <a:t>Adoption: How to Maintain </a:t>
            </a:r>
            <a:r>
              <a:rPr lang="en-US" b="1" dirty="0"/>
              <a:t>Coherence</a:t>
            </a:r>
            <a:r>
              <a:rPr lang="en-US" dirty="0"/>
              <a:t>? (I)</a:t>
            </a:r>
          </a:p>
        </p:txBody>
      </p:sp>
      <p:sp>
        <p:nvSpPr>
          <p:cNvPr id="3" name="Content Placeholder 2"/>
          <p:cNvSpPr>
            <a:spLocks noGrp="1"/>
          </p:cNvSpPr>
          <p:nvPr>
            <p:ph idx="1"/>
          </p:nvPr>
        </p:nvSpPr>
        <p:spPr/>
        <p:txBody>
          <a:bodyPr/>
          <a:lstStyle/>
          <a:p>
            <a:r>
              <a:rPr lang="en-US" dirty="0" err="1"/>
              <a:t>Amirali</a:t>
            </a:r>
            <a:r>
              <a:rPr lang="en-US" dirty="0"/>
              <a:t> Boroumand, </a:t>
            </a:r>
            <a:r>
              <a:rPr lang="en-US" dirty="0" err="1"/>
              <a:t>Saugata</a:t>
            </a:r>
            <a:r>
              <a:rPr lang="en-US" dirty="0"/>
              <a:t> </a:t>
            </a:r>
            <a:r>
              <a:rPr lang="en-US" dirty="0" err="1"/>
              <a:t>Ghose</a:t>
            </a:r>
            <a:r>
              <a:rPr lang="en-US" dirty="0"/>
              <a:t>, </a:t>
            </a:r>
            <a:r>
              <a:rPr lang="en-US" dirty="0" err="1"/>
              <a:t>Minesh</a:t>
            </a:r>
            <a:r>
              <a:rPr lang="en-US" dirty="0"/>
              <a:t> Patel, </a:t>
            </a:r>
            <a:r>
              <a:rPr lang="en-US" dirty="0" err="1"/>
              <a:t>Hasan</a:t>
            </a:r>
            <a:r>
              <a:rPr lang="en-US" dirty="0"/>
              <a:t> Hassan, Brandon Lucia, Kevin Hsieh, Krishna T. </a:t>
            </a:r>
            <a:r>
              <a:rPr lang="en-US" dirty="0" err="1"/>
              <a:t>Malladi</a:t>
            </a:r>
            <a:r>
              <a:rPr lang="en-US" dirty="0"/>
              <a:t>, </a:t>
            </a:r>
            <a:r>
              <a:rPr lang="en-US" dirty="0" err="1"/>
              <a:t>Hongzhong</a:t>
            </a:r>
            <a:r>
              <a:rPr lang="en-US" dirty="0"/>
              <a:t> </a:t>
            </a:r>
            <a:r>
              <a:rPr lang="en-US" dirty="0" err="1"/>
              <a:t>Zheng</a:t>
            </a:r>
            <a:r>
              <a:rPr lang="en-US" dirty="0"/>
              <a:t>, and Onur Mutlu,</a:t>
            </a:r>
            <a:br>
              <a:rPr lang="en-US" dirty="0"/>
            </a:br>
            <a:r>
              <a:rPr lang="en-US" b="1" dirty="0">
                <a:solidFill>
                  <a:srgbClr val="0432FF"/>
                </a:solidFill>
                <a:hlinkClick r:id="rId2">
                  <a:extLst>
                    <a:ext uri="{A12FA001-AC4F-418D-AE19-62706E023703}">
                      <ahyp:hlinkClr xmlns:ahyp="http://schemas.microsoft.com/office/drawing/2018/hyperlinkcolor" val="tx"/>
                    </a:ext>
                  </a:extLst>
                </a:hlinkClick>
              </a:rPr>
              <a:t>"LazyPIM: An Efficient Cache Coherence Mechanism for Processing-in-Memory"</a:t>
            </a:r>
            <a:br>
              <a:rPr lang="en-US" dirty="0"/>
            </a:br>
            <a:r>
              <a:rPr lang="en-US" i="1" dirty="0">
                <a:hlinkClick r:id="rId3"/>
              </a:rPr>
              <a:t>IEEE Computer Architecture Letters</a:t>
            </a:r>
            <a:r>
              <a:rPr lang="en-US" i="1" dirty="0"/>
              <a:t> (</a:t>
            </a:r>
            <a:r>
              <a:rPr lang="en-US" b="1" i="1" dirty="0"/>
              <a:t>CAL</a:t>
            </a:r>
            <a:r>
              <a:rPr lang="en-US" i="1" dirty="0"/>
              <a:t>)</a:t>
            </a:r>
            <a:r>
              <a:rPr lang="en-US" dirty="0"/>
              <a:t>, June 2016.</a:t>
            </a:r>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4581128"/>
            <a:ext cx="9144000" cy="1080655"/>
          </a:xfrm>
          <a:prstGeom prst="rect">
            <a:avLst/>
          </a:prstGeom>
        </p:spPr>
      </p:pic>
    </p:spTree>
    <p:extLst>
      <p:ext uri="{BB962C8B-B14F-4D97-AF65-F5344CB8AC3E}">
        <p14:creationId xmlns:p14="http://schemas.microsoft.com/office/powerpoint/2010/main" val="36959948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878" y="167703"/>
            <a:ext cx="9036496" cy="1066800"/>
          </a:xfrm>
        </p:spPr>
        <p:txBody>
          <a:bodyPr/>
          <a:lstStyle/>
          <a:p>
            <a:r>
              <a:rPr lang="en-US" sz="3550" dirty="0">
                <a:solidFill>
                  <a:srgbClr val="006633"/>
                </a:solidFill>
              </a:rPr>
              <a:t>Challenge: Coherence for Hybrid CPU-PIM Apps</a:t>
            </a:r>
            <a:endParaRPr lang="en-US" sz="355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2"/>
          <a:stretch>
            <a:fillRect/>
          </a:stretch>
        </p:blipFill>
        <p:spPr>
          <a:xfrm>
            <a:off x="0" y="1844825"/>
            <a:ext cx="9144000" cy="3638067"/>
          </a:xfrm>
          <a:prstGeom prst="rect">
            <a:avLst/>
          </a:prstGeom>
        </p:spPr>
      </p:pic>
      <p:sp>
        <p:nvSpPr>
          <p:cNvPr id="6" name="Rectangle 38"/>
          <p:cNvSpPr>
            <a:spLocks noChangeArrowheads="1"/>
          </p:cNvSpPr>
          <p:nvPr/>
        </p:nvSpPr>
        <p:spPr bwMode="auto">
          <a:xfrm>
            <a:off x="7828192" y="2924944"/>
            <a:ext cx="690736" cy="1080120"/>
          </a:xfrm>
          <a:prstGeom prst="rect">
            <a:avLst/>
          </a:prstGeom>
          <a:noFill/>
          <a:ln w="28575">
            <a:solidFill>
              <a:srgbClr val="0000FF"/>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7" name="Text Box 22"/>
          <p:cNvSpPr txBox="1">
            <a:spLocks noChangeArrowheads="1"/>
          </p:cNvSpPr>
          <p:nvPr/>
        </p:nvSpPr>
        <p:spPr bwMode="auto">
          <a:xfrm>
            <a:off x="7870500" y="1484784"/>
            <a:ext cx="1142861" cy="5847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FF"/>
                </a:solidFill>
                <a:effectLst/>
                <a:uLnTx/>
                <a:uFillTx/>
                <a:latin typeface="Arial" charset="0"/>
                <a:ea typeface="MS PGothic" charset="0"/>
              </a:rPr>
              <a:t>Traditional</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FF"/>
                </a:solidFill>
                <a:effectLst/>
                <a:uLnTx/>
                <a:uFillTx/>
                <a:latin typeface="Arial" charset="0"/>
                <a:ea typeface="MS PGothic" charset="0"/>
              </a:rPr>
              <a:t>coherence</a:t>
            </a:r>
          </a:p>
        </p:txBody>
      </p:sp>
      <p:sp>
        <p:nvSpPr>
          <p:cNvPr id="8" name="Line 23"/>
          <p:cNvSpPr>
            <a:spLocks noChangeShapeType="1"/>
          </p:cNvSpPr>
          <p:nvPr/>
        </p:nvSpPr>
        <p:spPr bwMode="auto">
          <a:xfrm flipH="1">
            <a:off x="8388424" y="2060848"/>
            <a:ext cx="249560" cy="1296144"/>
          </a:xfrm>
          <a:prstGeom prst="line">
            <a:avLst/>
          </a:prstGeom>
          <a:noFill/>
          <a:ln w="28575">
            <a:solidFill>
              <a:srgbClr val="0000FF"/>
            </a:solidFill>
            <a:round/>
            <a:headEnd/>
            <a:tailEnd type="triangle" w="med" len="med"/>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9" name="Rectangle 38"/>
          <p:cNvSpPr>
            <a:spLocks noChangeArrowheads="1"/>
          </p:cNvSpPr>
          <p:nvPr/>
        </p:nvSpPr>
        <p:spPr bwMode="auto">
          <a:xfrm>
            <a:off x="7812360" y="4338084"/>
            <a:ext cx="1224136" cy="360040"/>
          </a:xfrm>
          <a:prstGeom prst="rect">
            <a:avLst/>
          </a:prstGeom>
          <a:noFill/>
          <a:ln w="28575">
            <a:solidFill>
              <a:srgbClr val="0000FF"/>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10" name="Line 23"/>
          <p:cNvSpPr>
            <a:spLocks noChangeShapeType="1"/>
          </p:cNvSpPr>
          <p:nvPr/>
        </p:nvSpPr>
        <p:spPr bwMode="auto">
          <a:xfrm flipV="1">
            <a:off x="8316416" y="4653136"/>
            <a:ext cx="110480" cy="288032"/>
          </a:xfrm>
          <a:prstGeom prst="line">
            <a:avLst/>
          </a:prstGeom>
          <a:noFill/>
          <a:ln w="28575">
            <a:solidFill>
              <a:srgbClr val="0000FF"/>
            </a:solidFill>
            <a:round/>
            <a:headEnd/>
            <a:tailEnd type="triangle" w="med" len="med"/>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11" name="Text Box 22"/>
          <p:cNvSpPr txBox="1">
            <a:spLocks noChangeArrowheads="1"/>
          </p:cNvSpPr>
          <p:nvPr/>
        </p:nvSpPr>
        <p:spPr bwMode="auto">
          <a:xfrm>
            <a:off x="7718627" y="4869160"/>
            <a:ext cx="1462159" cy="5847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FF"/>
                </a:solidFill>
                <a:effectLst/>
                <a:uLnTx/>
                <a:uFillTx/>
                <a:latin typeface="Arial" charset="0"/>
                <a:ea typeface="MS PGothic" charset="0"/>
              </a:rPr>
              <a:t>No coherence</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FF"/>
                </a:solidFill>
                <a:effectLst/>
                <a:uLnTx/>
                <a:uFillTx/>
                <a:latin typeface="Arial" charset="0"/>
                <a:ea typeface="MS PGothic" charset="0"/>
              </a:rPr>
              <a:t>overhead</a:t>
            </a:r>
          </a:p>
        </p:txBody>
      </p:sp>
    </p:spTree>
    <p:extLst>
      <p:ext uri="{BB962C8B-B14F-4D97-AF65-F5344CB8AC3E}">
        <p14:creationId xmlns:p14="http://schemas.microsoft.com/office/powerpoint/2010/main" val="1994736654"/>
      </p:ext>
    </p:extLst>
  </p:cSld>
  <p:clrMapOvr>
    <a:masterClrMapping/>
  </p:clrMapOvr>
  <p:transition/>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592" y="152400"/>
            <a:ext cx="9167936" cy="1066800"/>
          </a:xfrm>
        </p:spPr>
        <p:txBody>
          <a:bodyPr/>
          <a:lstStyle/>
          <a:p>
            <a:r>
              <a:rPr lang="en-US" dirty="0"/>
              <a:t>Adoption: How to Maintain </a:t>
            </a:r>
            <a:r>
              <a:rPr lang="en-US" b="1" dirty="0"/>
              <a:t>Coherence</a:t>
            </a:r>
            <a:r>
              <a:rPr lang="en-US" dirty="0"/>
              <a:t>? (II)</a:t>
            </a:r>
          </a:p>
        </p:txBody>
      </p:sp>
      <p:sp>
        <p:nvSpPr>
          <p:cNvPr id="3" name="Content Placeholder 2"/>
          <p:cNvSpPr>
            <a:spLocks noGrp="1"/>
          </p:cNvSpPr>
          <p:nvPr>
            <p:ph idx="1"/>
          </p:nvPr>
        </p:nvSpPr>
        <p:spPr>
          <a:xfrm>
            <a:off x="90767" y="1075911"/>
            <a:ext cx="8610600" cy="4876800"/>
          </a:xfrm>
        </p:spPr>
        <p:txBody>
          <a:bodyPr/>
          <a:lstStyle/>
          <a:p>
            <a:r>
              <a:rPr lang="en-US" sz="2200" dirty="0"/>
              <a:t>Amirali Boroumand, Saugata Ghose, Minesh Patel, Hasan Hassan, Brandon Lucia, Kevin Hsieh, Krishna T. Malladi, Hongzhong Zheng, and Onur Mutlu,</a:t>
            </a:r>
            <a:br>
              <a:rPr lang="en-US" sz="2200" dirty="0"/>
            </a:br>
            <a:r>
              <a:rPr lang="en-US" sz="2200" b="1" dirty="0">
                <a:solidFill>
                  <a:srgbClr val="0432FF"/>
                </a:solidFill>
                <a:hlinkClick r:id="rId2">
                  <a:extLst>
                    <a:ext uri="{A12FA001-AC4F-418D-AE19-62706E023703}">
                      <ahyp:hlinkClr xmlns:ahyp="http://schemas.microsoft.com/office/drawing/2018/hyperlinkcolor" val="tx"/>
                    </a:ext>
                  </a:extLst>
                </a:hlinkClick>
              </a:rPr>
              <a:t>"CoNDA: Efficient Cache Coherence Support for Near-Data Accelerators"</a:t>
            </a:r>
            <a:br>
              <a:rPr lang="en-US" sz="2200" dirty="0"/>
            </a:br>
            <a:r>
              <a:rPr lang="en-US" sz="2200" i="1" dirty="0"/>
              <a:t>Proceedings of the </a:t>
            </a:r>
            <a:r>
              <a:rPr lang="en-US" sz="2200" i="1" dirty="0">
                <a:hlinkClick r:id="rId3"/>
              </a:rPr>
              <a:t>46th International Symposium on Computer Architecture</a:t>
            </a:r>
            <a:r>
              <a:rPr lang="en-US" sz="2200" i="1" dirty="0"/>
              <a:t> (</a:t>
            </a:r>
            <a:r>
              <a:rPr lang="en-US" sz="2200" b="1" i="1" dirty="0"/>
              <a:t>ISCA</a:t>
            </a:r>
            <a:r>
              <a:rPr lang="en-US" sz="2200" i="1" dirty="0"/>
              <a:t>)</a:t>
            </a:r>
            <a:r>
              <a:rPr lang="en-US" sz="2200" dirty="0"/>
              <a:t>, Phoenix, AZ, USA, June 2019. </a:t>
            </a:r>
            <a:br>
              <a:rPr lang="en-US" dirty="0"/>
            </a:br>
            <a:br>
              <a:rPr lang="en-US" dirty="0"/>
            </a:br>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18973CF5-BABA-FE44-A413-0E0589FC981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401" y="3858574"/>
            <a:ext cx="9144000" cy="2405311"/>
          </a:xfrm>
          <a:prstGeom prst="rect">
            <a:avLst/>
          </a:prstGeom>
        </p:spPr>
      </p:pic>
    </p:spTree>
    <p:extLst>
      <p:ext uri="{BB962C8B-B14F-4D97-AF65-F5344CB8AC3E}">
        <p14:creationId xmlns:p14="http://schemas.microsoft.com/office/powerpoint/2010/main" val="32357417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592" y="152400"/>
            <a:ext cx="9167936" cy="1066800"/>
          </a:xfrm>
        </p:spPr>
        <p:txBody>
          <a:bodyPr/>
          <a:lstStyle/>
          <a:p>
            <a:r>
              <a:rPr lang="en-US" sz="3800" dirty="0"/>
              <a:t>Adoption: How to Support </a:t>
            </a:r>
            <a:r>
              <a:rPr lang="en-US" sz="3800" b="1" dirty="0"/>
              <a:t>Synchronization</a:t>
            </a:r>
            <a:r>
              <a:rPr lang="en-US" sz="3800" dirty="0"/>
              <a:t>?</a:t>
            </a:r>
          </a:p>
        </p:txBody>
      </p:sp>
      <p:sp>
        <p:nvSpPr>
          <p:cNvPr id="3" name="Content Placeholder 2"/>
          <p:cNvSpPr>
            <a:spLocks noGrp="1"/>
          </p:cNvSpPr>
          <p:nvPr>
            <p:ph idx="1"/>
          </p:nvPr>
        </p:nvSpPr>
        <p:spPr>
          <a:xfrm>
            <a:off x="90766" y="1075911"/>
            <a:ext cx="8896642" cy="4876800"/>
          </a:xfrm>
        </p:spPr>
        <p:txBody>
          <a:bodyPr/>
          <a:lstStyle/>
          <a:p>
            <a:r>
              <a:rPr lang="en-US" sz="1600" dirty="0"/>
              <a:t>Christina </a:t>
            </a:r>
            <a:r>
              <a:rPr lang="en-US" sz="1600" dirty="0" err="1"/>
              <a:t>Giannoula</a:t>
            </a:r>
            <a:r>
              <a:rPr lang="en-US" sz="1600" dirty="0"/>
              <a:t>, Nandita Vijaykumar, </a:t>
            </a:r>
            <a:r>
              <a:rPr lang="en-US" sz="1600" dirty="0" err="1"/>
              <a:t>Nikela</a:t>
            </a:r>
            <a:r>
              <a:rPr lang="en-US" sz="1600" dirty="0"/>
              <a:t> </a:t>
            </a:r>
            <a:r>
              <a:rPr lang="en-US" sz="1600" dirty="0" err="1"/>
              <a:t>Papadopoulou</a:t>
            </a:r>
            <a:r>
              <a:rPr lang="en-US" sz="1600" dirty="0"/>
              <a:t>, Vasileios </a:t>
            </a:r>
            <a:r>
              <a:rPr lang="en-US" sz="1600" dirty="0" err="1"/>
              <a:t>Karakostas</a:t>
            </a:r>
            <a:r>
              <a:rPr lang="en-US" sz="1600" dirty="0"/>
              <a:t>, Ivan Fernandez, Juan Gómez-Luna, Lois </a:t>
            </a:r>
            <a:r>
              <a:rPr lang="en-US" sz="1600" dirty="0" err="1"/>
              <a:t>Orosa</a:t>
            </a:r>
            <a:r>
              <a:rPr lang="en-US" sz="1600" dirty="0"/>
              <a:t>, </a:t>
            </a:r>
            <a:r>
              <a:rPr lang="en-US" sz="1600" dirty="0" err="1"/>
              <a:t>Nectarios</a:t>
            </a:r>
            <a:r>
              <a:rPr lang="en-US" sz="1600" dirty="0"/>
              <a:t> </a:t>
            </a:r>
            <a:r>
              <a:rPr lang="en-US" sz="1600" dirty="0" err="1"/>
              <a:t>Koziris</a:t>
            </a:r>
            <a:r>
              <a:rPr lang="en-US" sz="1600" dirty="0"/>
              <a:t>, Georgios </a:t>
            </a:r>
            <a:r>
              <a:rPr lang="en-US" sz="1600" dirty="0" err="1"/>
              <a:t>Goumas</a:t>
            </a:r>
            <a:r>
              <a:rPr lang="en-US" sz="1600" dirty="0"/>
              <a:t>, Onur Mutlu,</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"SynCron: Efficient Synchronization Support for Near-Data-Processing Architectures"</a:t>
            </a:r>
            <a:br>
              <a:rPr lang="en-US" sz="1600" dirty="0">
                <a:solidFill>
                  <a:srgbClr val="0432FF"/>
                </a:solidFill>
              </a:rPr>
            </a:br>
            <a:r>
              <a:rPr lang="en-US" sz="1600" i="1" dirty="0"/>
              <a:t>Proceedings of the </a:t>
            </a:r>
            <a:r>
              <a:rPr lang="en-US" sz="1600" i="1" dirty="0">
                <a:hlinkClick r:id="rId3"/>
              </a:rPr>
              <a:t>27th International Symposium on High-Performance Computer Architecture</a:t>
            </a:r>
            <a:r>
              <a:rPr lang="en-US" sz="1600" i="1" dirty="0"/>
              <a:t> (</a:t>
            </a:r>
            <a:r>
              <a:rPr lang="en-US" sz="1600" b="1" i="1" dirty="0"/>
              <a:t>HPCA</a:t>
            </a:r>
            <a:r>
              <a:rPr lang="en-US" sz="1600" i="1" dirty="0"/>
              <a:t>)</a:t>
            </a:r>
            <a:r>
              <a:rPr lang="en-US" sz="1600" dirty="0"/>
              <a:t>, Virtual, February-March 2021.</a:t>
            </a:r>
            <a:br>
              <a:rPr lang="en-US" sz="1600" dirty="0"/>
            </a:br>
            <a:r>
              <a:rPr lang="en-US" sz="1600" dirty="0"/>
              <a:t>[</a:t>
            </a:r>
            <a:r>
              <a:rPr lang="en-US" sz="1600" dirty="0">
                <a:hlinkClick r:id="rId4"/>
              </a:rPr>
              <a:t>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Short Talk Slides (pptx)</a:t>
            </a:r>
            <a:r>
              <a:rPr lang="en-US" sz="1600" dirty="0"/>
              <a:t> </a:t>
            </a:r>
            <a:r>
              <a:rPr lang="en-US" sz="1600" dirty="0">
                <a:hlinkClick r:id="rId7"/>
              </a:rPr>
              <a:t>(pdf)</a:t>
            </a:r>
            <a:r>
              <a:rPr lang="en-US" sz="1600" dirty="0"/>
              <a:t>]</a:t>
            </a:r>
            <a:br>
              <a:rPr lang="en-US" sz="1600" dirty="0"/>
            </a:br>
            <a:r>
              <a:rPr lang="en-US" sz="1600" dirty="0"/>
              <a:t>[</a:t>
            </a:r>
            <a:r>
              <a:rPr lang="en-US" sz="1600" dirty="0">
                <a:hlinkClick r:id="rId8"/>
              </a:rPr>
              <a:t>Talk Video</a:t>
            </a:r>
            <a:r>
              <a:rPr lang="en-US" sz="1600" dirty="0"/>
              <a:t> (21 minutes)]</a:t>
            </a:r>
            <a:br>
              <a:rPr lang="en-US" sz="1600" dirty="0"/>
            </a:br>
            <a:r>
              <a:rPr lang="en-US" sz="1600" dirty="0"/>
              <a:t>[</a:t>
            </a:r>
            <a:r>
              <a:rPr lang="en-US" sz="1600" dirty="0">
                <a:hlinkClick r:id="rId9"/>
              </a:rPr>
              <a:t>Short Talk Video</a:t>
            </a:r>
            <a:r>
              <a:rPr lang="en-US" sz="1600" dirty="0"/>
              <a:t> (7 minutes)]</a:t>
            </a:r>
          </a:p>
          <a:p>
            <a:pPr marL="0" indent="0">
              <a:buNone/>
            </a:pPr>
            <a:br>
              <a:rPr lang="en-US" sz="1600" dirty="0"/>
            </a:br>
            <a:br>
              <a:rPr lang="en-US" sz="1600" dirty="0"/>
            </a:br>
            <a:br>
              <a:rPr lang="en-US" sz="1600" dirty="0"/>
            </a:br>
            <a:endParaRPr lang="en-US" sz="1600"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9" name="Picture 8">
            <a:extLst>
              <a:ext uri="{FF2B5EF4-FFF2-40B4-BE49-F238E27FC236}">
                <a16:creationId xmlns:a16="http://schemas.microsoft.com/office/drawing/2014/main" id="{20DBE68B-4496-9045-AA2D-092740D13918}"/>
              </a:ext>
            </a:extLst>
          </p:cNvPr>
          <p:cNvPicPr>
            <a:picLocks noChangeAspect="1"/>
          </p:cNvPicPr>
          <p:nvPr/>
        </p:nvPicPr>
        <p:blipFill>
          <a:blip r:embed="rId10"/>
          <a:stretch>
            <a:fillRect/>
          </a:stretch>
        </p:blipFill>
        <p:spPr>
          <a:xfrm>
            <a:off x="0" y="4149080"/>
            <a:ext cx="9144000" cy="1562878"/>
          </a:xfrm>
          <a:prstGeom prst="rect">
            <a:avLst/>
          </a:prstGeom>
        </p:spPr>
      </p:pic>
    </p:spTree>
    <p:extLst>
      <p:ext uri="{BB962C8B-B14F-4D97-AF65-F5344CB8AC3E}">
        <p14:creationId xmlns:p14="http://schemas.microsoft.com/office/powerpoint/2010/main" val="329027652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9239944" cy="1066800"/>
          </a:xfrm>
        </p:spPr>
        <p:txBody>
          <a:bodyPr/>
          <a:lstStyle/>
          <a:p>
            <a:r>
              <a:rPr lang="en-US" sz="3800" dirty="0"/>
              <a:t>Adoption: How to Support </a:t>
            </a:r>
            <a:r>
              <a:rPr lang="en-US" sz="3800" b="1" dirty="0"/>
              <a:t>Virtual Memory</a:t>
            </a:r>
            <a:r>
              <a:rPr lang="en-US" sz="3800" dirty="0"/>
              <a:t>?</a:t>
            </a:r>
          </a:p>
        </p:txBody>
      </p:sp>
      <p:sp>
        <p:nvSpPr>
          <p:cNvPr id="3" name="Content Placeholder 2"/>
          <p:cNvSpPr>
            <a:spLocks noGrp="1"/>
          </p:cNvSpPr>
          <p:nvPr>
            <p:ph idx="1"/>
          </p:nvPr>
        </p:nvSpPr>
        <p:spPr>
          <a:xfrm>
            <a:off x="228600" y="1095375"/>
            <a:ext cx="8610600" cy="2405633"/>
          </a:xfrm>
        </p:spPr>
        <p:txBody>
          <a:bodyPr/>
          <a:lstStyle/>
          <a:p>
            <a:r>
              <a:rPr lang="en-US" sz="2000" dirty="0"/>
              <a:t>Kevin Hsieh, Samira Khan, </a:t>
            </a:r>
            <a:r>
              <a:rPr lang="en-US" sz="2000" dirty="0" err="1"/>
              <a:t>Nandita</a:t>
            </a:r>
            <a:r>
              <a:rPr lang="en-US" sz="2000" dirty="0"/>
              <a:t> </a:t>
            </a:r>
            <a:r>
              <a:rPr lang="en-US" sz="2000" dirty="0" err="1"/>
              <a:t>Vijaykumar</a:t>
            </a:r>
            <a:r>
              <a:rPr lang="en-US" sz="2000" dirty="0"/>
              <a:t>, Kevin K. Chang, Amirali Boroumand, </a:t>
            </a:r>
            <a:r>
              <a:rPr lang="en-US" sz="2000" dirty="0" err="1"/>
              <a:t>Saugata</a:t>
            </a:r>
            <a:r>
              <a:rPr lang="en-US" sz="2000" dirty="0"/>
              <a:t> </a:t>
            </a:r>
            <a:r>
              <a:rPr lang="en-US" sz="2000" dirty="0" err="1"/>
              <a:t>Ghose</a:t>
            </a:r>
            <a:r>
              <a:rPr lang="en-US" sz="2000" dirty="0"/>
              <a:t>,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"Accelerating Pointer Chasing in 3D-Stacked Memory: Challenges, Mechanisms, Evaluation"</a:t>
            </a:r>
            <a:br>
              <a:rPr lang="en-US" sz="2000" dirty="0"/>
            </a:br>
            <a:r>
              <a:rPr lang="en-US" sz="2000" i="1" dirty="0"/>
              <a:t>Proceedings of the </a:t>
            </a:r>
            <a:r>
              <a:rPr lang="en-US" sz="2000" i="1" dirty="0">
                <a:hlinkClick r:id="rId3"/>
              </a:rPr>
              <a:t>34th IEEE International Conference on Computer Design</a:t>
            </a:r>
            <a:r>
              <a:rPr lang="en-US" sz="2000" i="1" dirty="0"/>
              <a:t> (</a:t>
            </a:r>
            <a:r>
              <a:rPr lang="en-US" sz="2000" b="1" i="1" dirty="0"/>
              <a:t>ICCD</a:t>
            </a:r>
            <a:r>
              <a:rPr lang="en-US" sz="2000" i="1" dirty="0"/>
              <a:t>)</a:t>
            </a:r>
            <a:r>
              <a:rPr lang="en-US" sz="2000" dirty="0"/>
              <a:t>, Phoenix, AZ, USA, October 2016.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225</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3861048"/>
            <a:ext cx="9144000" cy="2260728"/>
          </a:xfrm>
          <a:prstGeom prst="rect">
            <a:avLst/>
          </a:prstGeom>
        </p:spPr>
      </p:pic>
    </p:spTree>
    <p:extLst>
      <p:ext uri="{BB962C8B-B14F-4D97-AF65-F5344CB8AC3E}">
        <p14:creationId xmlns:p14="http://schemas.microsoft.com/office/powerpoint/2010/main" val="964298948"/>
      </p:ext>
    </p:extLst>
  </p:cSld>
  <p:clrMapOvr>
    <a:masterClrMapping/>
  </p:clrMapOvr>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latin typeface="Garamond" charset="0"/>
                <a:ea typeface="ＭＳ Ｐゴシック" charset="0"/>
                <a:cs typeface="ＭＳ Ｐゴシック" charset="0"/>
              </a:rPr>
              <a:t>Eliminating the Adoption Barriers</a:t>
            </a:r>
          </a:p>
        </p:txBody>
      </p:sp>
      <p:sp>
        <p:nvSpPr>
          <p:cNvPr id="19459" name="Content Placeholder 2"/>
          <p:cNvSpPr>
            <a:spLocks noGrp="1"/>
          </p:cNvSpPr>
          <p:nvPr>
            <p:ph idx="1"/>
          </p:nvPr>
        </p:nvSpPr>
        <p:spPr>
          <a:xfrm>
            <a:off x="228600" y="1268760"/>
            <a:ext cx="8610600"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dirty="0">
                <a:solidFill>
                  <a:srgbClr val="0000FF"/>
                </a:solidFill>
                <a:latin typeface="Tahoma" charset="0"/>
                <a:ea typeface="ＭＳ Ｐゴシック" charset="0"/>
                <a:cs typeface="ＭＳ Ｐゴシック" charset="0"/>
              </a:rPr>
              <a:t>Processing-in-Memory </a:t>
            </a:r>
          </a:p>
          <a:p>
            <a:pPr marL="0" indent="0" algn="ctr" eaLnBrk="1" hangingPunct="1">
              <a:buNone/>
            </a:pPr>
            <a:r>
              <a:rPr lang="en-US" sz="6000" dirty="0">
                <a:solidFill>
                  <a:srgbClr val="FF0000"/>
                </a:solidFill>
                <a:latin typeface="Tahoma" charset="0"/>
                <a:ea typeface="ＭＳ Ｐゴシック" charset="0"/>
                <a:cs typeface="ＭＳ Ｐゴシック" charset="0"/>
              </a:rPr>
              <a:t>in the Real World</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226</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96108570"/>
      </p:ext>
    </p:extLst>
  </p:cSld>
  <p:clrMapOvr>
    <a:masterClrMapping/>
  </p:clrMapOvr>
  <p:transition/>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Processing-in-Memory Landscape Today</a:t>
            </a:r>
          </a:p>
        </p:txBody>
      </p:sp>
      <p:sp>
        <p:nvSpPr>
          <p:cNvPr id="3" name="Content Placeholder 2"/>
          <p:cNvSpPr>
            <a:spLocks noGrp="1"/>
          </p:cNvSpPr>
          <p:nvPr>
            <p:ph idx="1"/>
          </p:nvPr>
        </p:nvSpPr>
        <p:spPr>
          <a:xfrm>
            <a:off x="228600" y="836712"/>
            <a:ext cx="8610600" cy="5193723"/>
          </a:xfrm>
        </p:spPr>
        <p:txBody>
          <a:bodyPr/>
          <a:lstStyle/>
          <a:p>
            <a:pPr marL="0" indent="0">
              <a:buNone/>
            </a:pPr>
            <a:endParaRPr lang="en-US" dirty="0">
              <a:solidFill>
                <a:srgbClr val="FF0000"/>
              </a:solidFill>
            </a:endParaRPr>
          </a:p>
          <a:p>
            <a:pPr marL="0" indent="0">
              <a:buNone/>
            </a:pPr>
            <a:endParaRPr lang="en-US" dirty="0">
              <a:solidFill>
                <a:srgbClr val="FF0000"/>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2"/>
          <a:stretch>
            <a:fillRect/>
          </a:stretch>
        </p:blipFill>
        <p:spPr>
          <a:xfrm>
            <a:off x="107504" y="1214512"/>
            <a:ext cx="7772400" cy="1422400"/>
          </a:xfrm>
          <a:prstGeom prst="rect">
            <a:avLst/>
          </a:prstGeom>
        </p:spPr>
      </p:pic>
      <p:pic>
        <p:nvPicPr>
          <p:cNvPr id="6" name="Picture 2" descr="http://www.extremetech.com/wp-content/uploads/2013/09/hybrid_memory_cube.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79712" y="1052736"/>
            <a:ext cx="5040560" cy="3619122"/>
          </a:xfrm>
          <a:prstGeom prst="rect">
            <a:avLst/>
          </a:prstGeom>
          <a:noFill/>
          <a:extLst>
            <a:ext uri="{909E8E84-426E-40dd-AFC4-6F175D3DCCD1}">
              <a14:hiddenFill xmlns:a14="http://schemas.microsoft.com/office/drawing/2010/main" xmlns="">
                <a:solidFill>
                  <a:srgbClr val="FFFFFF"/>
                </a:solidFill>
              </a14:hiddenFill>
            </a:ext>
          </a:extLst>
        </p:spPr>
      </p:pic>
      <p:pic>
        <p:nvPicPr>
          <p:cNvPr id="7" name="Picture 6"/>
          <p:cNvPicPr>
            <a:picLocks noChangeAspect="1"/>
          </p:cNvPicPr>
          <p:nvPr/>
        </p:nvPicPr>
        <p:blipFill>
          <a:blip r:embed="rId4"/>
          <a:stretch>
            <a:fillRect/>
          </a:stretch>
        </p:blipFill>
        <p:spPr>
          <a:xfrm>
            <a:off x="6948264" y="980728"/>
            <a:ext cx="1689100" cy="2451100"/>
          </a:xfrm>
          <a:prstGeom prst="rect">
            <a:avLst/>
          </a:prstGeom>
        </p:spPr>
      </p:pic>
      <p:pic>
        <p:nvPicPr>
          <p:cNvPr id="8" name="Picture 4">
            <a:extLst>
              <a:ext uri="{FF2B5EF4-FFF2-40B4-BE49-F238E27FC236}">
                <a16:creationId xmlns:a16="http://schemas.microsoft.com/office/drawing/2014/main" id="{78736F91-0BC9-C847-AB64-94496038DF68}"/>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97760" y="4581128"/>
            <a:ext cx="2173718" cy="145065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B988699-6AF6-3841-9CDD-4206BB7010B6}"/>
              </a:ext>
            </a:extLst>
          </p:cNvPr>
          <p:cNvSpPr txBox="1"/>
          <p:nvPr/>
        </p:nvSpPr>
        <p:spPr>
          <a:xfrm>
            <a:off x="7186632" y="6031782"/>
            <a:ext cx="1242648"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[UPMEM 2019]</a:t>
            </a:r>
          </a:p>
        </p:txBody>
      </p:sp>
      <p:pic>
        <p:nvPicPr>
          <p:cNvPr id="10" name="Picture 6" descr="Samsung's New HBM2 Memory Has 1.2 TFLOPS of Embedded Processing Power |  Tom's Hardware">
            <a:extLst>
              <a:ext uri="{FF2B5EF4-FFF2-40B4-BE49-F238E27FC236}">
                <a16:creationId xmlns:a16="http://schemas.microsoft.com/office/drawing/2014/main" id="{DB677117-788F-B745-91AC-7DC496BAD257}"/>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11538" t="26829" r="12417" b="21602"/>
          <a:stretch/>
        </p:blipFill>
        <p:spPr bwMode="auto">
          <a:xfrm>
            <a:off x="3419872" y="4628696"/>
            <a:ext cx="2825358" cy="135551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11E3104-281D-B940-8970-5A8D461C8A51}"/>
              </a:ext>
            </a:extLst>
          </p:cNvPr>
          <p:cNvSpPr txBox="1"/>
          <p:nvPr/>
        </p:nvSpPr>
        <p:spPr>
          <a:xfrm>
            <a:off x="4167946" y="6011815"/>
            <a:ext cx="1329210"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[Samsung 2021]</a:t>
            </a:r>
          </a:p>
        </p:txBody>
      </p:sp>
      <p:pic>
        <p:nvPicPr>
          <p:cNvPr id="12" name="Picture 11">
            <a:extLst>
              <a:ext uri="{FF2B5EF4-FFF2-40B4-BE49-F238E27FC236}">
                <a16:creationId xmlns:a16="http://schemas.microsoft.com/office/drawing/2014/main" id="{09284518-A322-FA4A-A8BF-F522E389B2AE}"/>
              </a:ext>
            </a:extLst>
          </p:cNvPr>
          <p:cNvPicPr>
            <a:picLocks noChangeAspect="1"/>
          </p:cNvPicPr>
          <p:nvPr/>
        </p:nvPicPr>
        <p:blipFill>
          <a:blip r:embed="rId7"/>
          <a:stretch>
            <a:fillRect/>
          </a:stretch>
        </p:blipFill>
        <p:spPr>
          <a:xfrm>
            <a:off x="442700" y="4639795"/>
            <a:ext cx="2173719" cy="1390640"/>
          </a:xfrm>
          <a:prstGeom prst="rect">
            <a:avLst/>
          </a:prstGeom>
        </p:spPr>
      </p:pic>
      <p:sp>
        <p:nvSpPr>
          <p:cNvPr id="13" name="TextBox 12">
            <a:extLst>
              <a:ext uri="{FF2B5EF4-FFF2-40B4-BE49-F238E27FC236}">
                <a16:creationId xmlns:a16="http://schemas.microsoft.com/office/drawing/2014/main" id="{37B37708-47D2-AA4C-B681-2F27BAD859EE}"/>
              </a:ext>
            </a:extLst>
          </p:cNvPr>
          <p:cNvSpPr txBox="1"/>
          <p:nvPr/>
        </p:nvSpPr>
        <p:spPr>
          <a:xfrm>
            <a:off x="866557" y="6044659"/>
            <a:ext cx="1326004"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[SK Hynix 2022]</a:t>
            </a:r>
          </a:p>
        </p:txBody>
      </p:sp>
      <p:pic>
        <p:nvPicPr>
          <p:cNvPr id="14" name="Picture 13">
            <a:extLst>
              <a:ext uri="{FF2B5EF4-FFF2-40B4-BE49-F238E27FC236}">
                <a16:creationId xmlns:a16="http://schemas.microsoft.com/office/drawing/2014/main" id="{11910DB0-36D9-F1E7-F738-D7E414A3F485}"/>
              </a:ext>
            </a:extLst>
          </p:cNvPr>
          <p:cNvPicPr>
            <a:picLocks noChangeAspect="1"/>
          </p:cNvPicPr>
          <p:nvPr/>
        </p:nvPicPr>
        <p:blipFill>
          <a:blip r:embed="rId8"/>
          <a:stretch>
            <a:fillRect/>
          </a:stretch>
        </p:blipFill>
        <p:spPr>
          <a:xfrm>
            <a:off x="413504" y="2835288"/>
            <a:ext cx="1595405" cy="1605567"/>
          </a:xfrm>
          <a:prstGeom prst="rect">
            <a:avLst/>
          </a:prstGeom>
        </p:spPr>
      </p:pic>
      <p:sp>
        <p:nvSpPr>
          <p:cNvPr id="15" name="TextBox 14">
            <a:extLst>
              <a:ext uri="{FF2B5EF4-FFF2-40B4-BE49-F238E27FC236}">
                <a16:creationId xmlns:a16="http://schemas.microsoft.com/office/drawing/2014/main" id="{6D80C8E7-2665-4469-4CC0-DBACE1761498}"/>
              </a:ext>
            </a:extLst>
          </p:cNvPr>
          <p:cNvSpPr txBox="1"/>
          <p:nvPr/>
        </p:nvSpPr>
        <p:spPr>
          <a:xfrm>
            <a:off x="1947434" y="3944090"/>
            <a:ext cx="1329210"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[Samsung 2021]</a:t>
            </a:r>
          </a:p>
        </p:txBody>
      </p:sp>
      <p:sp>
        <p:nvSpPr>
          <p:cNvPr id="16" name="TextBox 15">
            <a:extLst>
              <a:ext uri="{FF2B5EF4-FFF2-40B4-BE49-F238E27FC236}">
                <a16:creationId xmlns:a16="http://schemas.microsoft.com/office/drawing/2014/main" id="{8C64CC0F-C747-9188-8A22-865BF7B7B2FD}"/>
              </a:ext>
            </a:extLst>
          </p:cNvPr>
          <p:cNvSpPr txBox="1"/>
          <p:nvPr/>
        </p:nvSpPr>
        <p:spPr>
          <a:xfrm>
            <a:off x="2065916" y="6509127"/>
            <a:ext cx="4935967"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FF"/>
                </a:solidFill>
                <a:effectLst/>
                <a:uLnTx/>
                <a:uFillTx/>
                <a:latin typeface="Tahoma"/>
                <a:ea typeface="+mn-ea"/>
                <a:cs typeface="+mn-cs"/>
              </a:rPr>
              <a:t>This does not include many experimental chips and startups</a:t>
            </a:r>
          </a:p>
        </p:txBody>
      </p:sp>
      <p:pic>
        <p:nvPicPr>
          <p:cNvPr id="17" name="Picture 16">
            <a:extLst>
              <a:ext uri="{FF2B5EF4-FFF2-40B4-BE49-F238E27FC236}">
                <a16:creationId xmlns:a16="http://schemas.microsoft.com/office/drawing/2014/main" id="{DCA05738-9332-244C-A268-2008812B4A1B}"/>
              </a:ext>
            </a:extLst>
          </p:cNvPr>
          <p:cNvPicPr>
            <a:picLocks noChangeAspect="1"/>
          </p:cNvPicPr>
          <p:nvPr/>
        </p:nvPicPr>
        <p:blipFill>
          <a:blip r:embed="rId9"/>
          <a:stretch>
            <a:fillRect/>
          </a:stretch>
        </p:blipFill>
        <p:spPr>
          <a:xfrm>
            <a:off x="5270950" y="3244368"/>
            <a:ext cx="1316608" cy="1336760"/>
          </a:xfrm>
          <a:prstGeom prst="rect">
            <a:avLst/>
          </a:prstGeom>
        </p:spPr>
      </p:pic>
      <p:sp>
        <p:nvSpPr>
          <p:cNvPr id="18" name="TextBox 17">
            <a:extLst>
              <a:ext uri="{FF2B5EF4-FFF2-40B4-BE49-F238E27FC236}">
                <a16:creationId xmlns:a16="http://schemas.microsoft.com/office/drawing/2014/main" id="{07471B9D-8C0D-66E1-C07A-AB0CB025F226}"/>
              </a:ext>
            </a:extLst>
          </p:cNvPr>
          <p:cNvSpPr txBox="1"/>
          <p:nvPr/>
        </p:nvSpPr>
        <p:spPr>
          <a:xfrm>
            <a:off x="6550694" y="3834117"/>
            <a:ext cx="1239442"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7030A0"/>
                </a:solidFill>
                <a:effectLst/>
                <a:uLnTx/>
                <a:uFillTx/>
                <a:latin typeface="Cambria" panose="02040503050406030204" pitchFamily="18" charset="0"/>
                <a:ea typeface="Cambria" panose="02040503050406030204" pitchFamily="18" charset="0"/>
                <a:cs typeface="+mn-cs"/>
              </a:rPr>
              <a:t>[Alibaba 2022]</a:t>
            </a:r>
          </a:p>
        </p:txBody>
      </p:sp>
    </p:spTree>
    <p:extLst>
      <p:ext uri="{BB962C8B-B14F-4D97-AF65-F5344CB8AC3E}">
        <p14:creationId xmlns:p14="http://schemas.microsoft.com/office/powerpoint/2010/main" val="17432048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83505-2DAA-ED43-A184-C4D419F9BE48}"/>
              </a:ext>
            </a:extLst>
          </p:cNvPr>
          <p:cNvSpPr>
            <a:spLocks noGrp="1"/>
          </p:cNvSpPr>
          <p:nvPr>
            <p:ph type="title"/>
          </p:nvPr>
        </p:nvSpPr>
        <p:spPr>
          <a:xfrm>
            <a:off x="228600" y="152400"/>
            <a:ext cx="8915400" cy="1066800"/>
          </a:xfrm>
        </p:spPr>
        <p:txBody>
          <a:bodyPr/>
          <a:lstStyle/>
          <a:p>
            <a:r>
              <a:rPr lang="en-US" sz="3800" dirty="0"/>
              <a:t>UPMEM Processing-in-DRAM Engine (2019)</a:t>
            </a:r>
          </a:p>
        </p:txBody>
      </p:sp>
      <p:sp>
        <p:nvSpPr>
          <p:cNvPr id="4" name="Slide Number Placeholder 3">
            <a:extLst>
              <a:ext uri="{FF2B5EF4-FFF2-40B4-BE49-F238E27FC236}">
                <a16:creationId xmlns:a16="http://schemas.microsoft.com/office/drawing/2014/main" id="{1BC247EB-0F00-D348-A874-BCF1EE2FA570}"/>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228</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11" name="Content Placeholder 10">
            <a:extLst>
              <a:ext uri="{FF2B5EF4-FFF2-40B4-BE49-F238E27FC236}">
                <a16:creationId xmlns:a16="http://schemas.microsoft.com/office/drawing/2014/main" id="{75EB2FE4-BC58-E94C-8039-4CDE8EEBB0EA}"/>
              </a:ext>
            </a:extLst>
          </p:cNvPr>
          <p:cNvSpPr>
            <a:spLocks noGrp="1"/>
          </p:cNvSpPr>
          <p:nvPr>
            <p:ph idx="1"/>
          </p:nvPr>
        </p:nvSpPr>
        <p:spPr>
          <a:xfrm>
            <a:off x="136251" y="964045"/>
            <a:ext cx="8610600" cy="5193723"/>
          </a:xfrm>
        </p:spPr>
        <p:txBody>
          <a:bodyPr/>
          <a:lstStyle/>
          <a:p>
            <a:r>
              <a:rPr lang="en-US" dirty="0">
                <a:solidFill>
                  <a:srgbClr val="FF0000"/>
                </a:solidFill>
              </a:rPr>
              <a:t>Processing in DRAM Engine </a:t>
            </a:r>
          </a:p>
          <a:p>
            <a:r>
              <a:rPr lang="en-US" dirty="0"/>
              <a:t>Includes </a:t>
            </a:r>
            <a:r>
              <a:rPr lang="en-US" b="1" dirty="0"/>
              <a:t>standard DIMM modules</a:t>
            </a:r>
            <a:r>
              <a:rPr lang="en-US" dirty="0"/>
              <a:t>, with a </a:t>
            </a:r>
            <a:r>
              <a:rPr lang="en-US" b="1" dirty="0"/>
              <a:t>large number of DPU processors </a:t>
            </a:r>
            <a:r>
              <a:rPr lang="en-US" dirty="0"/>
              <a:t>combined with DRAM chips.</a:t>
            </a:r>
          </a:p>
          <a:p>
            <a:pPr marL="0" indent="0">
              <a:buNone/>
            </a:pPr>
            <a:endParaRPr lang="en-US" dirty="0"/>
          </a:p>
          <a:p>
            <a:r>
              <a:rPr lang="en-US" dirty="0"/>
              <a:t>Replaces </a:t>
            </a:r>
            <a:r>
              <a:rPr lang="en-US" b="1" dirty="0"/>
              <a:t>standard</a:t>
            </a:r>
            <a:r>
              <a:rPr lang="en-US" dirty="0"/>
              <a:t> DIMMs</a:t>
            </a:r>
          </a:p>
          <a:p>
            <a:pPr lvl="1"/>
            <a:r>
              <a:rPr lang="en-US" dirty="0"/>
              <a:t>DDR4 R-DIMM modules</a:t>
            </a:r>
          </a:p>
          <a:p>
            <a:pPr lvl="2"/>
            <a:r>
              <a:rPr lang="en-US" dirty="0"/>
              <a:t>8GB+128 DPUs (16 PIM chips)</a:t>
            </a:r>
          </a:p>
          <a:p>
            <a:pPr lvl="2"/>
            <a:r>
              <a:rPr lang="en-US" dirty="0"/>
              <a:t>Standard 2x-nm DRAM process</a:t>
            </a:r>
          </a:p>
          <a:p>
            <a:pPr lvl="1"/>
            <a:r>
              <a:rPr lang="en-US" b="1" dirty="0"/>
              <a:t>Large amounts of</a:t>
            </a:r>
            <a:r>
              <a:rPr lang="en-US" dirty="0"/>
              <a:t> compute &amp; memory bandwidth</a:t>
            </a:r>
          </a:p>
        </p:txBody>
      </p:sp>
      <p:pic>
        <p:nvPicPr>
          <p:cNvPr id="8" name="Picture 7">
            <a:extLst>
              <a:ext uri="{FF2B5EF4-FFF2-40B4-BE49-F238E27FC236}">
                <a16:creationId xmlns:a16="http://schemas.microsoft.com/office/drawing/2014/main" id="{D52C3A3A-02C6-5F46-8278-4883459024F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079331" y="2362200"/>
            <a:ext cx="3064669" cy="1809469"/>
          </a:xfrm>
          <a:prstGeom prst="rect">
            <a:avLst/>
          </a:prstGeom>
        </p:spPr>
      </p:pic>
      <p:sp>
        <p:nvSpPr>
          <p:cNvPr id="3" name="TextBox 2">
            <a:extLst>
              <a:ext uri="{FF2B5EF4-FFF2-40B4-BE49-F238E27FC236}">
                <a16:creationId xmlns:a16="http://schemas.microsoft.com/office/drawing/2014/main" id="{33094D00-96B4-E74E-917B-BA57463AF2F6}"/>
              </a:ext>
            </a:extLst>
          </p:cNvPr>
          <p:cNvSpPr txBox="1"/>
          <p:nvPr/>
        </p:nvSpPr>
        <p:spPr>
          <a:xfrm>
            <a:off x="19665" y="6392637"/>
            <a:ext cx="6714852"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https://www.anandtech.com/show/14750/hot-chips-31-analysis-inmemory-processing-by-upmem</a:t>
            </a:r>
            <a:endPar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0" name="Picture 9">
            <a:extLst>
              <a:ext uri="{FF2B5EF4-FFF2-40B4-BE49-F238E27FC236}">
                <a16:creationId xmlns:a16="http://schemas.microsoft.com/office/drawing/2014/main" id="{69DF79F1-207B-C34F-AF17-579F237B3EF1}"/>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228600" y="4724400"/>
            <a:ext cx="8754585" cy="1709697"/>
          </a:xfrm>
          <a:prstGeom prst="rect">
            <a:avLst/>
          </a:prstGeom>
        </p:spPr>
      </p:pic>
      <p:sp>
        <p:nvSpPr>
          <p:cNvPr id="13" name="Rectangle 12">
            <a:extLst>
              <a:ext uri="{FF2B5EF4-FFF2-40B4-BE49-F238E27FC236}">
                <a16:creationId xmlns:a16="http://schemas.microsoft.com/office/drawing/2014/main" id="{194B1677-FAD4-8147-AAAE-CAD39B29F335}"/>
              </a:ext>
            </a:extLst>
          </p:cNvPr>
          <p:cNvSpPr/>
          <p:nvPr/>
        </p:nvSpPr>
        <p:spPr>
          <a:xfrm>
            <a:off x="-17231" y="6594579"/>
            <a:ext cx="9175979" cy="276999"/>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5"/>
              </a:rPr>
              <a:t>https://www.upmem.com/video-upmem-presenting-its-true-processing-in-memory-solution-hot-chips-2019/</a:t>
            </a:r>
            <a:endPar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1655100730"/>
      </p:ext>
    </p:extLst>
  </p:cSld>
  <p:clrMapOvr>
    <a:masterClrMapping/>
  </p:clrMapOvr>
  <p:transition/>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6BF00-CBE8-814D-B088-82A94D9E6251}"/>
              </a:ext>
            </a:extLst>
          </p:cNvPr>
          <p:cNvSpPr>
            <a:spLocks noGrp="1"/>
          </p:cNvSpPr>
          <p:nvPr>
            <p:ph type="title"/>
          </p:nvPr>
        </p:nvSpPr>
        <p:spPr/>
        <p:txBody>
          <a:bodyPr>
            <a:normAutofit fontScale="90000"/>
          </a:bodyPr>
          <a:lstStyle/>
          <a:p>
            <a:r>
              <a:rPr lang="en-US" dirty="0"/>
              <a:t>UPMEM Memory Modules</a:t>
            </a:r>
          </a:p>
        </p:txBody>
      </p:sp>
      <p:sp>
        <p:nvSpPr>
          <p:cNvPr id="3" name="Content Placeholder 2">
            <a:extLst>
              <a:ext uri="{FF2B5EF4-FFF2-40B4-BE49-F238E27FC236}">
                <a16:creationId xmlns:a16="http://schemas.microsoft.com/office/drawing/2014/main" id="{85F3EBD4-3CCC-C145-B4CE-E1E9E7261360}"/>
              </a:ext>
            </a:extLst>
          </p:cNvPr>
          <p:cNvSpPr>
            <a:spLocks noGrp="1"/>
          </p:cNvSpPr>
          <p:nvPr>
            <p:ph idx="1"/>
          </p:nvPr>
        </p:nvSpPr>
        <p:spPr/>
        <p:txBody>
          <a:bodyPr/>
          <a:lstStyle/>
          <a:p>
            <a:r>
              <a:rPr lang="en-US" sz="2600" dirty="0"/>
              <a:t>E19: 8 chips DIMM (1 rank). DPUs @ 267 MHz</a:t>
            </a:r>
          </a:p>
          <a:p>
            <a:r>
              <a:rPr lang="en-US" sz="2600" dirty="0"/>
              <a:t>P21: 16 chips DIMM (2 ranks). DPUs @ 350 MHz</a:t>
            </a:r>
          </a:p>
        </p:txBody>
      </p:sp>
      <p:pic>
        <p:nvPicPr>
          <p:cNvPr id="6" name="Picture 5">
            <a:extLst>
              <a:ext uri="{FF2B5EF4-FFF2-40B4-BE49-F238E27FC236}">
                <a16:creationId xmlns:a16="http://schemas.microsoft.com/office/drawing/2014/main" id="{515C2AE4-3B3A-DE4A-A3A4-2A8ADB7D2F47}"/>
              </a:ext>
            </a:extLst>
          </p:cNvPr>
          <p:cNvPicPr>
            <a:picLocks noChangeAspect="1"/>
          </p:cNvPicPr>
          <p:nvPr/>
        </p:nvPicPr>
        <p:blipFill>
          <a:blip r:embed="rId3"/>
          <a:stretch>
            <a:fillRect/>
          </a:stretch>
        </p:blipFill>
        <p:spPr>
          <a:xfrm>
            <a:off x="1724637" y="2058625"/>
            <a:ext cx="5694726" cy="4141619"/>
          </a:xfrm>
          <a:prstGeom prst="rect">
            <a:avLst/>
          </a:prstGeom>
        </p:spPr>
      </p:pic>
      <p:sp>
        <p:nvSpPr>
          <p:cNvPr id="5" name="TextBox 4">
            <a:extLst>
              <a:ext uri="{FF2B5EF4-FFF2-40B4-BE49-F238E27FC236}">
                <a16:creationId xmlns:a16="http://schemas.microsoft.com/office/drawing/2014/main" id="{9FFAC973-70A2-804A-B666-069E89D6CF82}"/>
              </a:ext>
            </a:extLst>
          </p:cNvPr>
          <p:cNvSpPr txBox="1"/>
          <p:nvPr/>
        </p:nvSpPr>
        <p:spPr>
          <a:xfrm>
            <a:off x="3996362" y="6479300"/>
            <a:ext cx="1151277" cy="24622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hlinkClick r:id="rId4"/>
              </a:rPr>
              <a:t>www.upmem.com</a:t>
            </a:r>
            <a:endParaRPr kumimoji="0" lang="en-US" sz="10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1810439628"/>
      </p:ext>
    </p:extLst>
  </p:cSld>
  <p:clrMapOvr>
    <a:masterClrMapping/>
  </p:clrMapOvr>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6BF00-CBE8-814D-B088-82A94D9E6251}"/>
              </a:ext>
            </a:extLst>
          </p:cNvPr>
          <p:cNvSpPr>
            <a:spLocks noGrp="1"/>
          </p:cNvSpPr>
          <p:nvPr>
            <p:ph type="title"/>
          </p:nvPr>
        </p:nvSpPr>
        <p:spPr/>
        <p:txBody>
          <a:bodyPr>
            <a:normAutofit/>
          </a:bodyPr>
          <a:lstStyle/>
          <a:p>
            <a:r>
              <a:rPr lang="en-US" dirty="0"/>
              <a:t>2,560-DPU Processing-in-Memory System</a:t>
            </a:r>
          </a:p>
        </p:txBody>
      </p:sp>
      <p:pic>
        <p:nvPicPr>
          <p:cNvPr id="4" name="Picture 3">
            <a:extLst>
              <a:ext uri="{FF2B5EF4-FFF2-40B4-BE49-F238E27FC236}">
                <a16:creationId xmlns:a16="http://schemas.microsoft.com/office/drawing/2014/main" id="{36E8E657-497E-D34D-9E02-328862033C12}"/>
              </a:ext>
            </a:extLst>
          </p:cNvPr>
          <p:cNvPicPr>
            <a:picLocks noChangeAspect="1"/>
          </p:cNvPicPr>
          <p:nvPr/>
        </p:nvPicPr>
        <p:blipFill>
          <a:blip r:embed="rId3"/>
          <a:stretch>
            <a:fillRect/>
          </a:stretch>
        </p:blipFill>
        <p:spPr>
          <a:xfrm>
            <a:off x="2979309" y="903296"/>
            <a:ext cx="5851473" cy="5573704"/>
          </a:xfrm>
          <a:prstGeom prst="rect">
            <a:avLst/>
          </a:prstGeom>
        </p:spPr>
      </p:pic>
      <p:pic>
        <p:nvPicPr>
          <p:cNvPr id="12" name="Picture 11">
            <a:extLst>
              <a:ext uri="{FF2B5EF4-FFF2-40B4-BE49-F238E27FC236}">
                <a16:creationId xmlns:a16="http://schemas.microsoft.com/office/drawing/2014/main" id="{D3106EDF-1A4E-6145-9E03-9FF99CE57DC6}"/>
              </a:ext>
            </a:extLst>
          </p:cNvPr>
          <p:cNvPicPr>
            <a:picLocks noChangeAspect="1"/>
          </p:cNvPicPr>
          <p:nvPr/>
        </p:nvPicPr>
        <p:blipFill>
          <a:blip r:embed="rId4"/>
          <a:stretch>
            <a:fillRect/>
          </a:stretch>
        </p:blipFill>
        <p:spPr>
          <a:xfrm>
            <a:off x="3920245" y="2904293"/>
            <a:ext cx="3012711" cy="2118984"/>
          </a:xfrm>
          <a:prstGeom prst="rect">
            <a:avLst/>
          </a:prstGeom>
        </p:spPr>
      </p:pic>
      <p:pic>
        <p:nvPicPr>
          <p:cNvPr id="14" name="Picture 13">
            <a:extLst>
              <a:ext uri="{FF2B5EF4-FFF2-40B4-BE49-F238E27FC236}">
                <a16:creationId xmlns:a16="http://schemas.microsoft.com/office/drawing/2014/main" id="{BE0F6870-38D1-E447-9353-7D4BF29084F6}"/>
              </a:ext>
            </a:extLst>
          </p:cNvPr>
          <p:cNvPicPr>
            <a:picLocks noChangeAspect="1"/>
          </p:cNvPicPr>
          <p:nvPr/>
        </p:nvPicPr>
        <p:blipFill>
          <a:blip r:embed="rId5"/>
          <a:stretch>
            <a:fillRect/>
          </a:stretch>
        </p:blipFill>
        <p:spPr>
          <a:xfrm>
            <a:off x="6549230" y="1674985"/>
            <a:ext cx="2066388" cy="919299"/>
          </a:xfrm>
          <a:prstGeom prst="rect">
            <a:avLst/>
          </a:prstGeom>
        </p:spPr>
      </p:pic>
      <p:pic>
        <p:nvPicPr>
          <p:cNvPr id="16" name="Picture 15">
            <a:extLst>
              <a:ext uri="{FF2B5EF4-FFF2-40B4-BE49-F238E27FC236}">
                <a16:creationId xmlns:a16="http://schemas.microsoft.com/office/drawing/2014/main" id="{CB32921E-5AA3-B844-8F27-9D5D6227F59C}"/>
              </a:ext>
            </a:extLst>
          </p:cNvPr>
          <p:cNvPicPr>
            <a:picLocks noChangeAspect="1"/>
          </p:cNvPicPr>
          <p:nvPr/>
        </p:nvPicPr>
        <p:blipFill>
          <a:blip r:embed="rId6"/>
          <a:stretch>
            <a:fillRect/>
          </a:stretch>
        </p:blipFill>
        <p:spPr>
          <a:xfrm>
            <a:off x="3138623" y="3439859"/>
            <a:ext cx="2592924" cy="2001694"/>
          </a:xfrm>
          <a:prstGeom prst="rect">
            <a:avLst/>
          </a:prstGeom>
        </p:spPr>
      </p:pic>
      <p:pic>
        <p:nvPicPr>
          <p:cNvPr id="18" name="Picture 17">
            <a:extLst>
              <a:ext uri="{FF2B5EF4-FFF2-40B4-BE49-F238E27FC236}">
                <a16:creationId xmlns:a16="http://schemas.microsoft.com/office/drawing/2014/main" id="{56C4920E-CFD7-B344-BBAC-B77FDC25C719}"/>
              </a:ext>
            </a:extLst>
          </p:cNvPr>
          <p:cNvPicPr>
            <a:picLocks noChangeAspect="1"/>
          </p:cNvPicPr>
          <p:nvPr/>
        </p:nvPicPr>
        <p:blipFill>
          <a:blip r:embed="rId7"/>
          <a:stretch>
            <a:fillRect/>
          </a:stretch>
        </p:blipFill>
        <p:spPr>
          <a:xfrm>
            <a:off x="5987595" y="1887464"/>
            <a:ext cx="2070100" cy="868519"/>
          </a:xfrm>
          <a:prstGeom prst="rect">
            <a:avLst/>
          </a:prstGeom>
        </p:spPr>
      </p:pic>
      <p:pic>
        <p:nvPicPr>
          <p:cNvPr id="23" name="Picture 22">
            <a:extLst>
              <a:ext uri="{FF2B5EF4-FFF2-40B4-BE49-F238E27FC236}">
                <a16:creationId xmlns:a16="http://schemas.microsoft.com/office/drawing/2014/main" id="{4EEC4595-5C2B-D74E-A7AB-93038825B54C}"/>
              </a:ext>
            </a:extLst>
          </p:cNvPr>
          <p:cNvPicPr>
            <a:picLocks noChangeAspect="1"/>
          </p:cNvPicPr>
          <p:nvPr/>
        </p:nvPicPr>
        <p:blipFill>
          <a:blip r:embed="rId8"/>
          <a:stretch>
            <a:fillRect/>
          </a:stretch>
        </p:blipFill>
        <p:spPr>
          <a:xfrm>
            <a:off x="4721083" y="2294202"/>
            <a:ext cx="2809502" cy="1458000"/>
          </a:xfrm>
          <a:prstGeom prst="rect">
            <a:avLst/>
          </a:prstGeom>
        </p:spPr>
      </p:pic>
      <p:pic>
        <p:nvPicPr>
          <p:cNvPr id="25" name="Picture 24">
            <a:extLst>
              <a:ext uri="{FF2B5EF4-FFF2-40B4-BE49-F238E27FC236}">
                <a16:creationId xmlns:a16="http://schemas.microsoft.com/office/drawing/2014/main" id="{5F31B5F0-E7C8-A94D-A239-6162094D42FE}"/>
              </a:ext>
            </a:extLst>
          </p:cNvPr>
          <p:cNvPicPr>
            <a:picLocks noChangeAspect="1"/>
          </p:cNvPicPr>
          <p:nvPr/>
        </p:nvPicPr>
        <p:blipFill>
          <a:blip r:embed="rId9"/>
          <a:stretch>
            <a:fillRect/>
          </a:stretch>
        </p:blipFill>
        <p:spPr>
          <a:xfrm>
            <a:off x="5552690" y="2066443"/>
            <a:ext cx="2320496" cy="1008022"/>
          </a:xfrm>
          <a:prstGeom prst="rect">
            <a:avLst/>
          </a:prstGeom>
        </p:spPr>
      </p:pic>
      <p:grpSp>
        <p:nvGrpSpPr>
          <p:cNvPr id="31" name="Group 30">
            <a:extLst>
              <a:ext uri="{FF2B5EF4-FFF2-40B4-BE49-F238E27FC236}">
                <a16:creationId xmlns:a16="http://schemas.microsoft.com/office/drawing/2014/main" id="{705FFEEB-275A-6D48-A0BA-4952CDBF4E51}"/>
              </a:ext>
            </a:extLst>
          </p:cNvPr>
          <p:cNvGrpSpPr/>
          <p:nvPr/>
        </p:nvGrpSpPr>
        <p:grpSpPr>
          <a:xfrm>
            <a:off x="6813095" y="975827"/>
            <a:ext cx="2281552" cy="1398315"/>
            <a:chOff x="5480050" y="921748"/>
            <a:chExt cx="2281552" cy="1398315"/>
          </a:xfrm>
        </p:grpSpPr>
        <p:pic>
          <p:nvPicPr>
            <p:cNvPr id="27" name="Picture 26">
              <a:extLst>
                <a:ext uri="{FF2B5EF4-FFF2-40B4-BE49-F238E27FC236}">
                  <a16:creationId xmlns:a16="http://schemas.microsoft.com/office/drawing/2014/main" id="{C6CE7DF7-C4B4-D04D-8FF2-ED61BC62C0A6}"/>
                </a:ext>
              </a:extLst>
            </p:cNvPr>
            <p:cNvPicPr>
              <a:picLocks noChangeAspect="1"/>
            </p:cNvPicPr>
            <p:nvPr/>
          </p:nvPicPr>
          <p:blipFill>
            <a:blip r:embed="rId10"/>
            <a:stretch>
              <a:fillRect/>
            </a:stretch>
          </p:blipFill>
          <p:spPr>
            <a:xfrm>
              <a:off x="5480050" y="1249462"/>
              <a:ext cx="2120900" cy="750472"/>
            </a:xfrm>
            <a:prstGeom prst="rect">
              <a:avLst/>
            </a:prstGeom>
          </p:spPr>
        </p:pic>
        <p:sp>
          <p:nvSpPr>
            <p:cNvPr id="29" name="Rectangle 28">
              <a:extLst>
                <a:ext uri="{FF2B5EF4-FFF2-40B4-BE49-F238E27FC236}">
                  <a16:creationId xmlns:a16="http://schemas.microsoft.com/office/drawing/2014/main" id="{14550289-053A-BA48-9FBD-B9F4A7CC5957}"/>
                </a:ext>
              </a:extLst>
            </p:cNvPr>
            <p:cNvSpPr/>
            <p:nvPr/>
          </p:nvSpPr>
          <p:spPr>
            <a:xfrm>
              <a:off x="7506375" y="921748"/>
              <a:ext cx="255227" cy="139831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grpSp>
      <p:grpSp>
        <p:nvGrpSpPr>
          <p:cNvPr id="36" name="Group 35">
            <a:extLst>
              <a:ext uri="{FF2B5EF4-FFF2-40B4-BE49-F238E27FC236}">
                <a16:creationId xmlns:a16="http://schemas.microsoft.com/office/drawing/2014/main" id="{E61AF7B0-9D5C-3D46-B511-5F0408593525}"/>
              </a:ext>
            </a:extLst>
          </p:cNvPr>
          <p:cNvGrpSpPr/>
          <p:nvPr/>
        </p:nvGrpSpPr>
        <p:grpSpPr>
          <a:xfrm>
            <a:off x="2111632" y="3614951"/>
            <a:ext cx="3211780" cy="2660400"/>
            <a:chOff x="778587" y="3625968"/>
            <a:chExt cx="3211780" cy="2660400"/>
          </a:xfrm>
        </p:grpSpPr>
        <p:pic>
          <p:nvPicPr>
            <p:cNvPr id="35" name="Picture 34">
              <a:extLst>
                <a:ext uri="{FF2B5EF4-FFF2-40B4-BE49-F238E27FC236}">
                  <a16:creationId xmlns:a16="http://schemas.microsoft.com/office/drawing/2014/main" id="{70E57DCB-2F0D-BD41-A724-67B83D67B578}"/>
                </a:ext>
              </a:extLst>
            </p:cNvPr>
            <p:cNvPicPr>
              <a:picLocks noChangeAspect="1"/>
            </p:cNvPicPr>
            <p:nvPr/>
          </p:nvPicPr>
          <p:blipFill>
            <a:blip r:embed="rId11"/>
            <a:stretch>
              <a:fillRect/>
            </a:stretch>
          </p:blipFill>
          <p:spPr>
            <a:xfrm>
              <a:off x="922110" y="3625968"/>
              <a:ext cx="3068257" cy="2660400"/>
            </a:xfrm>
            <a:prstGeom prst="rect">
              <a:avLst/>
            </a:prstGeom>
          </p:spPr>
        </p:pic>
        <p:sp>
          <p:nvSpPr>
            <p:cNvPr id="28" name="Rectangle 27">
              <a:extLst>
                <a:ext uri="{FF2B5EF4-FFF2-40B4-BE49-F238E27FC236}">
                  <a16:creationId xmlns:a16="http://schemas.microsoft.com/office/drawing/2014/main" id="{89138301-4BD6-DD49-9B22-015A6C780208}"/>
                </a:ext>
              </a:extLst>
            </p:cNvPr>
            <p:cNvSpPr/>
            <p:nvPr/>
          </p:nvSpPr>
          <p:spPr>
            <a:xfrm>
              <a:off x="778587" y="3625968"/>
              <a:ext cx="853178" cy="139831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grpSp>
      <p:pic>
        <p:nvPicPr>
          <p:cNvPr id="17" name="Picture 16">
            <a:extLst>
              <a:ext uri="{FF2B5EF4-FFF2-40B4-BE49-F238E27FC236}">
                <a16:creationId xmlns:a16="http://schemas.microsoft.com/office/drawing/2014/main" id="{50ADAA6C-C5FB-CB44-A9E6-6E964C8200AA}"/>
              </a:ext>
            </a:extLst>
          </p:cNvPr>
          <p:cNvPicPr>
            <a:picLocks noChangeAspect="1"/>
          </p:cNvPicPr>
          <p:nvPr/>
        </p:nvPicPr>
        <p:blipFill>
          <a:blip r:embed="rId12"/>
          <a:stretch>
            <a:fillRect/>
          </a:stretch>
        </p:blipFill>
        <p:spPr>
          <a:xfrm>
            <a:off x="166062" y="990600"/>
            <a:ext cx="2729538" cy="3213445"/>
          </a:xfrm>
          <a:prstGeom prst="rect">
            <a:avLst/>
          </a:prstGeom>
        </p:spPr>
      </p:pic>
      <p:sp>
        <p:nvSpPr>
          <p:cNvPr id="19" name="Slide Number Placeholder 3">
            <a:extLst>
              <a:ext uri="{FF2B5EF4-FFF2-40B4-BE49-F238E27FC236}">
                <a16:creationId xmlns:a16="http://schemas.microsoft.com/office/drawing/2014/main" id="{DD0B0116-900A-2E42-B946-6D64B4AF6111}"/>
              </a:ext>
            </a:extLst>
          </p:cNvPr>
          <p:cNvSpPr>
            <a:spLocks noGrp="1"/>
          </p:cNvSpPr>
          <p:nvPr>
            <p:ph type="sldNum" sz="quarter" idx="11"/>
          </p:nvPr>
        </p:nvSpPr>
        <p:spPr>
          <a:xfrm>
            <a:off x="6777038" y="6318250"/>
            <a:ext cx="2133600" cy="457200"/>
          </a:xfrm>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230</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3" name="TextBox 2">
            <a:extLst>
              <a:ext uri="{FF2B5EF4-FFF2-40B4-BE49-F238E27FC236}">
                <a16:creationId xmlns:a16="http://schemas.microsoft.com/office/drawing/2014/main" id="{4A498B5C-ED8C-5E45-ADFE-D336315F8238}"/>
              </a:ext>
            </a:extLst>
          </p:cNvPr>
          <p:cNvSpPr txBox="1"/>
          <p:nvPr/>
        </p:nvSpPr>
        <p:spPr>
          <a:xfrm>
            <a:off x="2514600" y="6516469"/>
            <a:ext cx="4742004" cy="646331"/>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13">
                  <a:extLst>
                    <a:ext uri="{A12FA001-AC4F-418D-AE19-62706E023703}">
                      <ahyp:hlinkClr xmlns:ahyp="http://schemas.microsoft.com/office/drawing/2018/hyperlinkcolor" val="tx"/>
                    </a:ext>
                  </a:extLst>
                </a:hlinkClick>
              </a:rPr>
              <a:t>https://arxiv.org/pdf/2105.03814.pdf</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20" name="Picture 19">
            <a:extLst>
              <a:ext uri="{FF2B5EF4-FFF2-40B4-BE49-F238E27FC236}">
                <a16:creationId xmlns:a16="http://schemas.microsoft.com/office/drawing/2014/main" id="{D1C71662-8A7A-2045-B226-D20EE146E943}"/>
              </a:ext>
            </a:extLst>
          </p:cNvPr>
          <p:cNvPicPr>
            <a:picLocks noChangeAspect="1"/>
          </p:cNvPicPr>
          <p:nvPr/>
        </p:nvPicPr>
        <p:blipFill>
          <a:blip r:embed="rId14"/>
          <a:stretch>
            <a:fillRect/>
          </a:stretch>
        </p:blipFill>
        <p:spPr>
          <a:xfrm>
            <a:off x="166062" y="4367231"/>
            <a:ext cx="2405112" cy="2420032"/>
          </a:xfrm>
          <a:prstGeom prst="rect">
            <a:avLst/>
          </a:prstGeom>
        </p:spPr>
      </p:pic>
    </p:spTree>
    <p:extLst>
      <p:ext uri="{BB962C8B-B14F-4D97-AF65-F5344CB8AC3E}">
        <p14:creationId xmlns:p14="http://schemas.microsoft.com/office/powerpoint/2010/main" val="482674211"/>
      </p:ext>
    </p:extLst>
  </p:cSld>
  <p:clrMapOvr>
    <a:masterClrMapping/>
  </p:clrMapOvr>
  <p:transition/>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More on the UPMEM PIM System</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https://www.youtube.com/watch?v=Sscy1Wrr22A&amp;list=PL5Q2soXY2Zi9xidyIgBxUz7xRPS-wisBN&amp;index=26</a:t>
            </a: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pic>
        <p:nvPicPr>
          <p:cNvPr id="4" name="Picture 3">
            <a:extLst>
              <a:ext uri="{FF2B5EF4-FFF2-40B4-BE49-F238E27FC236}">
                <a16:creationId xmlns:a16="http://schemas.microsoft.com/office/drawing/2014/main" id="{BC9E9B4F-8A34-9544-86B1-2FE3041A688A}"/>
              </a:ext>
            </a:extLst>
          </p:cNvPr>
          <p:cNvPicPr>
            <a:picLocks noChangeAspect="1"/>
          </p:cNvPicPr>
          <p:nvPr/>
        </p:nvPicPr>
        <p:blipFill>
          <a:blip r:embed="rId3"/>
          <a:stretch>
            <a:fillRect/>
          </a:stretch>
        </p:blipFill>
        <p:spPr>
          <a:xfrm>
            <a:off x="609600" y="929271"/>
            <a:ext cx="7848600" cy="5511108"/>
          </a:xfrm>
          <a:prstGeom prst="rect">
            <a:avLst/>
          </a:prstGeom>
        </p:spPr>
      </p:pic>
    </p:spTree>
    <p:extLst>
      <p:ext uri="{BB962C8B-B14F-4D97-AF65-F5344CB8AC3E}">
        <p14:creationId xmlns:p14="http://schemas.microsoft.com/office/powerpoint/2010/main" val="3389959057"/>
      </p:ext>
    </p:extLst>
  </p:cSld>
  <p:clrMapOvr>
    <a:masterClrMapping/>
  </p:clrMapOvr>
  <p:transition/>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BC16C-9759-FC44-89ED-791187DE959D}"/>
              </a:ext>
            </a:extLst>
          </p:cNvPr>
          <p:cNvSpPr>
            <a:spLocks noGrp="1"/>
          </p:cNvSpPr>
          <p:nvPr>
            <p:ph type="title"/>
          </p:nvPr>
        </p:nvSpPr>
        <p:spPr>
          <a:xfrm>
            <a:off x="228600" y="152400"/>
            <a:ext cx="9023920" cy="1066800"/>
          </a:xfrm>
        </p:spPr>
        <p:txBody>
          <a:bodyPr/>
          <a:lstStyle/>
          <a:p>
            <a:r>
              <a:rPr lang="en-US" sz="3200" dirty="0"/>
              <a:t>Experimental Analysis of the UPMEM PIM Engine</a:t>
            </a:r>
            <a:endParaRPr lang="en-US" sz="2400" dirty="0"/>
          </a:p>
        </p:txBody>
      </p:sp>
      <p:sp>
        <p:nvSpPr>
          <p:cNvPr id="3" name="Content Placeholder 2">
            <a:extLst>
              <a:ext uri="{FF2B5EF4-FFF2-40B4-BE49-F238E27FC236}">
                <a16:creationId xmlns:a16="http://schemas.microsoft.com/office/drawing/2014/main" id="{61439010-5FA7-AA42-A731-A388AD812771}"/>
              </a:ext>
            </a:extLst>
          </p:cNvPr>
          <p:cNvSpPr>
            <a:spLocks noGrp="1"/>
          </p:cNvSpPr>
          <p:nvPr>
            <p:ph idx="1"/>
          </p:nvPr>
        </p:nvSpPr>
        <p:spPr/>
        <p:txBody>
          <a:bodyPr/>
          <a:lstStyle/>
          <a:p>
            <a:endParaRPr lang="en-US" dirty="0"/>
          </a:p>
        </p:txBody>
      </p:sp>
      <p:sp>
        <p:nvSpPr>
          <p:cNvPr id="6" name="TextBox 5">
            <a:extLst>
              <a:ext uri="{FF2B5EF4-FFF2-40B4-BE49-F238E27FC236}">
                <a16:creationId xmlns:a16="http://schemas.microsoft.com/office/drawing/2014/main" id="{104A979B-A23E-4F49-9F1F-3DE77918710A}"/>
              </a:ext>
            </a:extLst>
          </p:cNvPr>
          <p:cNvSpPr txBox="1"/>
          <p:nvPr/>
        </p:nvSpPr>
        <p:spPr>
          <a:xfrm>
            <a:off x="4355976" y="6502956"/>
            <a:ext cx="4248279"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432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https://arxiv.org/pdf/2105.03814.pdf</a:t>
            </a:r>
            <a:r>
              <a:rPr kumimoji="0" lang="en-US" sz="1600" b="1" i="0" u="none" strike="noStrike" kern="1200" cap="none" spc="0" normalizeH="0" baseline="0" noProof="0" dirty="0">
                <a:ln>
                  <a:noFill/>
                </a:ln>
                <a:solidFill>
                  <a:srgbClr val="0432FF"/>
                </a:solidFill>
                <a:effectLst/>
                <a:uLnTx/>
                <a:uFillTx/>
                <a:latin typeface="Tahoma"/>
                <a:ea typeface="+mn-ea"/>
                <a:cs typeface="+mn-cs"/>
              </a:rPr>
              <a:t> </a:t>
            </a:r>
          </a:p>
        </p:txBody>
      </p:sp>
      <p:pic>
        <p:nvPicPr>
          <p:cNvPr id="4" name="Picture 3">
            <a:extLst>
              <a:ext uri="{FF2B5EF4-FFF2-40B4-BE49-F238E27FC236}">
                <a16:creationId xmlns:a16="http://schemas.microsoft.com/office/drawing/2014/main" id="{17AE92A9-1CB3-0F44-AB44-B64795F93A90}"/>
              </a:ext>
            </a:extLst>
          </p:cNvPr>
          <p:cNvPicPr>
            <a:picLocks noChangeAspect="1"/>
          </p:cNvPicPr>
          <p:nvPr/>
        </p:nvPicPr>
        <p:blipFill>
          <a:blip r:embed="rId3"/>
          <a:stretch>
            <a:fillRect/>
          </a:stretch>
        </p:blipFill>
        <p:spPr>
          <a:xfrm>
            <a:off x="1541793" y="905635"/>
            <a:ext cx="5628366" cy="5663281"/>
          </a:xfrm>
          <a:prstGeom prst="rect">
            <a:avLst/>
          </a:prstGeom>
        </p:spPr>
      </p:pic>
    </p:spTree>
    <p:extLst>
      <p:ext uri="{BB962C8B-B14F-4D97-AF65-F5344CB8AC3E}">
        <p14:creationId xmlns:p14="http://schemas.microsoft.com/office/powerpoint/2010/main" val="4129489612"/>
      </p:ext>
    </p:extLst>
  </p:cSld>
  <p:clrMapOvr>
    <a:masterClrMapping/>
  </p:clrMapOvr>
  <p:transition/>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3F10CE7A-9D8C-AE49-A39B-C01858CE19B8}"/>
              </a:ext>
            </a:extLst>
          </p:cNvPr>
          <p:cNvSpPr>
            <a:spLocks noGrp="1"/>
          </p:cNvSpPr>
          <p:nvPr>
            <p:ph type="subTitle" idx="1"/>
          </p:nvPr>
        </p:nvSpPr>
        <p:spPr>
          <a:xfrm>
            <a:off x="0" y="3179298"/>
            <a:ext cx="9144000" cy="1199754"/>
          </a:xfrm>
        </p:spPr>
        <p:txBody>
          <a:bodyPr>
            <a:noAutofit/>
          </a:bodyPr>
          <a:lstStyle/>
          <a:p>
            <a:pPr>
              <a:spcBef>
                <a:spcPts val="600"/>
              </a:spcBef>
            </a:pPr>
            <a:r>
              <a:rPr lang="en-US" sz="2400" b="0" u="sng" dirty="0">
                <a:latin typeface="Candara" panose="020E0502030303020204" pitchFamily="34" charset="0"/>
              </a:rPr>
              <a:t>Juan Gómez Luna</a:t>
            </a:r>
            <a:r>
              <a:rPr lang="en-US" sz="2400" b="0" dirty="0">
                <a:latin typeface="Candara" panose="020E0502030303020204" pitchFamily="34" charset="0"/>
              </a:rPr>
              <a:t>, Izzat El Hajj, </a:t>
            </a:r>
          </a:p>
          <a:p>
            <a:pPr>
              <a:spcBef>
                <a:spcPts val="600"/>
              </a:spcBef>
            </a:pPr>
            <a:r>
              <a:rPr lang="en-US" sz="2400" b="0" dirty="0">
                <a:latin typeface="Candara" panose="020E0502030303020204" pitchFamily="34" charset="0"/>
              </a:rPr>
              <a:t>Ivan Fernandez, Christina </a:t>
            </a:r>
            <a:r>
              <a:rPr lang="en-US" sz="2400" b="0" dirty="0" err="1">
                <a:latin typeface="Candara" panose="020E0502030303020204" pitchFamily="34" charset="0"/>
              </a:rPr>
              <a:t>Giannoula</a:t>
            </a:r>
            <a:r>
              <a:rPr lang="en-US" sz="2400" b="0" dirty="0">
                <a:latin typeface="Candara" panose="020E0502030303020204" pitchFamily="34" charset="0"/>
              </a:rPr>
              <a:t>, </a:t>
            </a:r>
          </a:p>
          <a:p>
            <a:pPr>
              <a:spcBef>
                <a:spcPts val="600"/>
              </a:spcBef>
            </a:pPr>
            <a:r>
              <a:rPr lang="en-US" sz="2400" b="0" dirty="0">
                <a:latin typeface="Candara" panose="020E0502030303020204" pitchFamily="34" charset="0"/>
              </a:rPr>
              <a:t>Geraldo F. Oliveira, </a:t>
            </a:r>
            <a:r>
              <a:rPr lang="en-US" sz="2400" b="0" dirty="0" err="1">
                <a:latin typeface="Candara" panose="020E0502030303020204" pitchFamily="34" charset="0"/>
              </a:rPr>
              <a:t>Onur</a:t>
            </a:r>
            <a:r>
              <a:rPr lang="en-US" sz="2400" b="0" dirty="0">
                <a:latin typeface="Candara" panose="020E0502030303020204" pitchFamily="34" charset="0"/>
              </a:rPr>
              <a:t> </a:t>
            </a:r>
            <a:r>
              <a:rPr lang="en-US" sz="2400" b="0" dirty="0" err="1">
                <a:latin typeface="Candara" panose="020E0502030303020204" pitchFamily="34" charset="0"/>
              </a:rPr>
              <a:t>Mutlu</a:t>
            </a:r>
            <a:endParaRPr lang="en-US" sz="2400" b="0" dirty="0">
              <a:latin typeface="Candara" panose="020E0502030303020204" pitchFamily="34" charset="0"/>
            </a:endParaRPr>
          </a:p>
        </p:txBody>
      </p:sp>
      <p:sp>
        <p:nvSpPr>
          <p:cNvPr id="3" name="Text Placeholder 2">
            <a:extLst>
              <a:ext uri="{FF2B5EF4-FFF2-40B4-BE49-F238E27FC236}">
                <a16:creationId xmlns:a16="http://schemas.microsoft.com/office/drawing/2014/main" id="{1424A15A-743E-4240-B7EC-8C7A112226BC}"/>
              </a:ext>
            </a:extLst>
          </p:cNvPr>
          <p:cNvSpPr>
            <a:spLocks noGrp="1"/>
          </p:cNvSpPr>
          <p:nvPr>
            <p:ph type="body" sz="quarter" idx="10"/>
          </p:nvPr>
        </p:nvSpPr>
        <p:spPr>
          <a:xfrm>
            <a:off x="0" y="220668"/>
            <a:ext cx="9144000" cy="2728724"/>
          </a:xfrm>
        </p:spPr>
        <p:txBody>
          <a:bodyPr>
            <a:normAutofit/>
          </a:bodyPr>
          <a:lstStyle/>
          <a:p>
            <a:r>
              <a:rPr lang="en-US" sz="4400" dirty="0">
                <a:solidFill>
                  <a:srgbClr val="0070C0"/>
                </a:solidFill>
              </a:rPr>
              <a:t>Understanding a Modern Processing-in-Memory Architecture:</a:t>
            </a:r>
          </a:p>
          <a:p>
            <a:r>
              <a:rPr lang="en-US" sz="3200" dirty="0">
                <a:latin typeface="Candara" panose="020E0502030303020204" pitchFamily="34" charset="0"/>
              </a:rPr>
              <a:t>Benchmarking and Experimental Characterization</a:t>
            </a:r>
          </a:p>
        </p:txBody>
      </p:sp>
      <p:sp>
        <p:nvSpPr>
          <p:cNvPr id="4" name="Subtitle 1">
            <a:extLst>
              <a:ext uri="{FF2B5EF4-FFF2-40B4-BE49-F238E27FC236}">
                <a16:creationId xmlns:a16="http://schemas.microsoft.com/office/drawing/2014/main" id="{A8E1073D-2730-9344-9B5D-7736C10F61B9}"/>
              </a:ext>
            </a:extLst>
          </p:cNvPr>
          <p:cNvSpPr txBox="1">
            <a:spLocks/>
          </p:cNvSpPr>
          <p:nvPr/>
        </p:nvSpPr>
        <p:spPr>
          <a:xfrm>
            <a:off x="1106731" y="4608957"/>
            <a:ext cx="6858000" cy="1146861"/>
          </a:xfrm>
          <a:prstGeom prst="rect">
            <a:avLst/>
          </a:prstGeom>
        </p:spPr>
        <p:txBody>
          <a:bodyPr vert="horz" lIns="91440" tIns="45720" rIns="91440" bIns="45720" rtlCol="0">
            <a:normAutofit/>
          </a:bodyPr>
          <a:lstStyle>
            <a:lvl1pPr marL="0" indent="0" algn="ctr" defTabSz="914354" rtl="0" eaLnBrk="1" latinLnBrk="0" hangingPunct="1">
              <a:lnSpc>
                <a:spcPct val="90000"/>
              </a:lnSpc>
              <a:spcBef>
                <a:spcPts val="1000"/>
              </a:spcBef>
              <a:buFont typeface="Arial" panose="020B0604020202020204" pitchFamily="34" charset="0"/>
              <a:buNone/>
              <a:defRPr sz="3200" b="1" i="0" kern="1200" baseline="0">
                <a:solidFill>
                  <a:schemeClr val="tx1"/>
                </a:solidFill>
                <a:latin typeface="+mj-lt"/>
                <a:ea typeface="+mn-ea"/>
                <a:cs typeface="+mn-cs"/>
              </a:defRPr>
            </a:lvl1pPr>
            <a:lvl2pPr marL="457178" indent="0" algn="ctr" defTabSz="914354"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354" indent="0" algn="ctr" defTabSz="914354"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53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709"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5886"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06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240"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418"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endParaRPr kumimoji="0" lang="en-US" sz="2000" b="1" i="0" u="sng" strike="noStrike" kern="1200" cap="none" spc="0" normalizeH="0" baseline="0" noProof="0" dirty="0">
              <a:ln>
                <a:noFill/>
              </a:ln>
              <a:solidFill>
                <a:srgbClr val="0563C1"/>
              </a:solidFill>
              <a:effectLst/>
              <a:uLnTx/>
              <a:uFillTx/>
              <a:latin typeface="Calibri Light" panose="020F0302020204030204"/>
              <a:ea typeface="+mn-ea"/>
              <a:cs typeface="+mn-cs"/>
              <a:hlinkClick r:id="rId2">
                <a:extLst>
                  <a:ext uri="{A12FA001-AC4F-418D-AE19-62706E023703}">
                    <ahyp:hlinkClr xmlns:ahyp="http://schemas.microsoft.com/office/drawing/2018/hyperlinkcolor" val="tx"/>
                  </a:ext>
                </a:extLst>
              </a:hlinkClick>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hlinkClick r:id="rId2">
                  <a:extLst>
                    <a:ext uri="{A12FA001-AC4F-418D-AE19-62706E023703}">
                      <ahyp:hlinkClr xmlns:ahyp="http://schemas.microsoft.com/office/drawing/2018/hyperlinkcolor" val="tx"/>
                    </a:ext>
                  </a:extLst>
                </a:hlinkClick>
              </a:rPr>
              <a:t>https://arxiv.org/pdf/2105.03814.pdf</a:t>
            </a:r>
            <a:endPar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srgbClr val="0000FF"/>
                </a:solidFill>
                <a:effectLst/>
                <a:uLnTx/>
                <a:uFillTx/>
                <a:latin typeface="Calibri Light" panose="020F0302020204030204"/>
                <a:ea typeface="+mn-ea"/>
                <a:cs typeface="+mn-cs"/>
                <a:hlinkClick r:id="rId3">
                  <a:extLst>
                    <a:ext uri="{A12FA001-AC4F-418D-AE19-62706E023703}">
                      <ahyp:hlinkClr xmlns:ahyp="http://schemas.microsoft.com/office/drawing/2018/hyperlinkcolor" val="tx"/>
                    </a:ext>
                  </a:extLst>
                </a:hlinkClick>
              </a:rPr>
              <a:t>https://github.com/CMU-SAFARI/prim-benchmarks</a:t>
            </a:r>
            <a:endParaRPr kumimoji="0" lang="en-US" sz="2000" b="1" i="0" u="none" strike="noStrike" kern="1200" cap="none" spc="0" normalizeH="0" baseline="0" noProof="0" dirty="0">
              <a:ln>
                <a:noFill/>
              </a:ln>
              <a:solidFill>
                <a:srgbClr val="0000FF"/>
              </a:solidFill>
              <a:effectLst/>
              <a:uLnTx/>
              <a:uFillTx/>
              <a:latin typeface="Calibri Light" panose="020F0302020204030204"/>
              <a:ea typeface="+mn-ea"/>
              <a:cs typeface="+mn-cs"/>
            </a:endParaRPr>
          </a:p>
        </p:txBody>
      </p:sp>
    </p:spTree>
    <p:extLst>
      <p:ext uri="{BB962C8B-B14F-4D97-AF65-F5344CB8AC3E}">
        <p14:creationId xmlns:p14="http://schemas.microsoft.com/office/powerpoint/2010/main" val="73240124"/>
      </p:ext>
    </p:extLst>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C3E8E-0D66-4B42-A09B-0EA6C9449CE0}"/>
              </a:ext>
            </a:extLst>
          </p:cNvPr>
          <p:cNvSpPr>
            <a:spLocks noGrp="1"/>
          </p:cNvSpPr>
          <p:nvPr>
            <p:ph type="title"/>
          </p:nvPr>
        </p:nvSpPr>
        <p:spPr/>
        <p:txBody>
          <a:bodyPr/>
          <a:lstStyle/>
          <a:p>
            <a:r>
              <a:rPr lang="en-US" dirty="0"/>
              <a:t>Recent SRC TECHCON Presentation</a:t>
            </a:r>
          </a:p>
        </p:txBody>
      </p:sp>
      <p:sp>
        <p:nvSpPr>
          <p:cNvPr id="3" name="Content Placeholder 2">
            <a:extLst>
              <a:ext uri="{FF2B5EF4-FFF2-40B4-BE49-F238E27FC236}">
                <a16:creationId xmlns:a16="http://schemas.microsoft.com/office/drawing/2014/main" id="{9B6CB1FC-4914-CE40-BC66-64BE3F801B6D}"/>
              </a:ext>
            </a:extLst>
          </p:cNvPr>
          <p:cNvSpPr>
            <a:spLocks noGrp="1"/>
          </p:cNvSpPr>
          <p:nvPr>
            <p:ph idx="1"/>
          </p:nvPr>
        </p:nvSpPr>
        <p:spPr>
          <a:xfrm>
            <a:off x="228600" y="908720"/>
            <a:ext cx="8610600" cy="5123656"/>
          </a:xfrm>
        </p:spPr>
        <p:txBody>
          <a:bodyPr/>
          <a:lstStyle/>
          <a:p>
            <a:pPr marL="0" indent="0">
              <a:buNone/>
            </a:pPr>
            <a:endParaRPr lang="en-US" sz="400" dirty="0"/>
          </a:p>
          <a:p>
            <a:r>
              <a:rPr lang="en-US" sz="2000" dirty="0">
                <a:solidFill>
                  <a:srgbClr val="0000FF"/>
                </a:solidFill>
              </a:rPr>
              <a:t>Dr. Juan Gomez-Luna</a:t>
            </a:r>
          </a:p>
          <a:p>
            <a:pPr lvl="1"/>
            <a:r>
              <a:rPr lang="en-US" sz="1800" dirty="0"/>
              <a:t>Benchmarking Memory-Centric Computing Systems: Analysis of Real Processing-in-Memory Hardware</a:t>
            </a:r>
          </a:p>
          <a:p>
            <a:pPr lvl="1"/>
            <a:r>
              <a:rPr lang="en-US" sz="1800" dirty="0"/>
              <a:t>Based on two major works</a:t>
            </a:r>
          </a:p>
          <a:p>
            <a:pPr lvl="2"/>
            <a:r>
              <a:rPr lang="en-US" sz="1600" dirty="0">
                <a:solidFill>
                  <a:srgbClr val="0000FF"/>
                </a:solidFill>
                <a:hlinkClick r:id="rId2">
                  <a:extLst>
                    <a:ext uri="{A12FA001-AC4F-418D-AE19-62706E023703}">
                      <ahyp:hlinkClr xmlns:ahyp="http://schemas.microsoft.com/office/drawing/2018/hyperlinkcolor" val="tx"/>
                    </a:ext>
                  </a:extLst>
                </a:hlinkClick>
              </a:rPr>
              <a:t>https://arxiv.org/pdf/2105.03814.pdf</a:t>
            </a:r>
            <a:r>
              <a:rPr lang="en-US" sz="1600" dirty="0">
                <a:solidFill>
                  <a:srgbClr val="0000FF"/>
                </a:solidFill>
              </a:rPr>
              <a:t> </a:t>
            </a:r>
          </a:p>
          <a:p>
            <a:pPr lvl="2"/>
            <a:r>
              <a:rPr lang="en-US" sz="1600" dirty="0">
                <a:solidFill>
                  <a:srgbClr val="0000FF"/>
                </a:solidFill>
                <a:hlinkClick r:id="rId3">
                  <a:extLst>
                    <a:ext uri="{A12FA001-AC4F-418D-AE19-62706E023703}">
                      <ahyp:hlinkClr xmlns:ahyp="http://schemas.microsoft.com/office/drawing/2018/hyperlinkcolor" val="tx"/>
                    </a:ext>
                  </a:extLst>
                </a:hlinkClick>
              </a:rPr>
              <a:t>https://arxiv.org/pdf/2207.07886.pdf</a:t>
            </a:r>
            <a:r>
              <a:rPr lang="en-US" sz="1600" dirty="0">
                <a:solidFill>
                  <a:srgbClr val="0000FF"/>
                </a:solidFill>
              </a:rPr>
              <a:t> </a:t>
            </a:r>
          </a:p>
          <a:p>
            <a:pPr lvl="1"/>
            <a:endParaRPr lang="en-US" sz="1800" dirty="0">
              <a:solidFill>
                <a:srgbClr val="7030A0"/>
              </a:solidFill>
            </a:endParaRPr>
          </a:p>
          <a:p>
            <a:endParaRPr lang="en-US" sz="400" dirty="0">
              <a:solidFill>
                <a:srgbClr val="0000FF"/>
              </a:solidFill>
            </a:endParaRPr>
          </a:p>
          <a:p>
            <a:endParaRPr lang="en-US" sz="400" dirty="0">
              <a:solidFill>
                <a:srgbClr val="0000FF"/>
              </a:solidFill>
            </a:endParaRPr>
          </a:p>
          <a:p>
            <a:pPr marL="344487" lvl="1" indent="0">
              <a:buNone/>
            </a:pPr>
            <a:endParaRPr lang="en-US" dirty="0"/>
          </a:p>
        </p:txBody>
      </p:sp>
      <p:sp>
        <p:nvSpPr>
          <p:cNvPr id="4" name="Slide Number Placeholder 3">
            <a:extLst>
              <a:ext uri="{FF2B5EF4-FFF2-40B4-BE49-F238E27FC236}">
                <a16:creationId xmlns:a16="http://schemas.microsoft.com/office/drawing/2014/main" id="{39A137F2-11EA-384B-AE75-DB8ACDDA94B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7" name="Picture 6">
            <a:extLst>
              <a:ext uri="{FF2B5EF4-FFF2-40B4-BE49-F238E27FC236}">
                <a16:creationId xmlns:a16="http://schemas.microsoft.com/office/drawing/2014/main" id="{D8D4B166-DB52-E19C-06F3-08AE7C311AAA}"/>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5940152" y="1821910"/>
            <a:ext cx="1574084" cy="1895122"/>
          </a:xfrm>
          <a:prstGeom prst="rect">
            <a:avLst/>
          </a:prstGeom>
        </p:spPr>
      </p:pic>
      <p:pic>
        <p:nvPicPr>
          <p:cNvPr id="5" name="Picture 4">
            <a:extLst>
              <a:ext uri="{FF2B5EF4-FFF2-40B4-BE49-F238E27FC236}">
                <a16:creationId xmlns:a16="http://schemas.microsoft.com/office/drawing/2014/main" id="{BDAA8BAB-3A1F-51A4-6FE8-11C12BD602DB}"/>
              </a:ext>
            </a:extLst>
          </p:cNvPr>
          <p:cNvPicPr>
            <a:picLocks noChangeAspect="1"/>
          </p:cNvPicPr>
          <p:nvPr/>
        </p:nvPicPr>
        <p:blipFill>
          <a:blip r:embed="rId5"/>
          <a:stretch>
            <a:fillRect/>
          </a:stretch>
        </p:blipFill>
        <p:spPr>
          <a:xfrm>
            <a:off x="0" y="3789040"/>
            <a:ext cx="9144000" cy="2527123"/>
          </a:xfrm>
          <a:prstGeom prst="rect">
            <a:avLst/>
          </a:prstGeom>
        </p:spPr>
      </p:pic>
      <p:sp>
        <p:nvSpPr>
          <p:cNvPr id="6" name="TextBox 5">
            <a:extLst>
              <a:ext uri="{FF2B5EF4-FFF2-40B4-BE49-F238E27FC236}">
                <a16:creationId xmlns:a16="http://schemas.microsoft.com/office/drawing/2014/main" id="{A67BFC93-2FEB-043F-059C-46A5FFAB9787}"/>
              </a:ext>
            </a:extLst>
          </p:cNvPr>
          <p:cNvSpPr txBox="1"/>
          <p:nvPr/>
        </p:nvSpPr>
        <p:spPr>
          <a:xfrm>
            <a:off x="1835696" y="6419364"/>
            <a:ext cx="624241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https://www.youtube.com/watch?v=nphV36SrysA</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8" name="Picture 7">
            <a:extLst>
              <a:ext uri="{FF2B5EF4-FFF2-40B4-BE49-F238E27FC236}">
                <a16:creationId xmlns:a16="http://schemas.microsoft.com/office/drawing/2014/main" id="{C711645F-23A3-68C2-501C-55D24552EF56}"/>
              </a:ext>
            </a:extLst>
          </p:cNvPr>
          <p:cNvPicPr>
            <a:picLocks noChangeAspect="1"/>
          </p:cNvPicPr>
          <p:nvPr/>
        </p:nvPicPr>
        <p:blipFill>
          <a:blip r:embed="rId7"/>
          <a:stretch>
            <a:fillRect/>
          </a:stretch>
        </p:blipFill>
        <p:spPr>
          <a:xfrm>
            <a:off x="4818568" y="4034963"/>
            <a:ext cx="3563888" cy="2437275"/>
          </a:xfrm>
          <a:prstGeom prst="rect">
            <a:avLst/>
          </a:prstGeom>
        </p:spPr>
      </p:pic>
    </p:spTree>
    <p:extLst>
      <p:ext uri="{BB962C8B-B14F-4D97-AF65-F5344CB8AC3E}">
        <p14:creationId xmlns:p14="http://schemas.microsoft.com/office/powerpoint/2010/main" val="4010229704"/>
      </p:ext>
    </p:extLst>
  </p:cSld>
  <p:clrMapOvr>
    <a:masterClrMapping/>
  </p:clrMapOvr>
  <p:transition/>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6D415-242A-5346-BA91-3DFC4D923D28}"/>
              </a:ext>
            </a:extLst>
          </p:cNvPr>
          <p:cNvSpPr>
            <a:spLocks noGrp="1"/>
          </p:cNvSpPr>
          <p:nvPr>
            <p:ph type="title"/>
          </p:nvPr>
        </p:nvSpPr>
        <p:spPr/>
        <p:txBody>
          <a:bodyPr>
            <a:normAutofit fontScale="90000"/>
          </a:bodyPr>
          <a:lstStyle/>
          <a:p>
            <a:r>
              <a:rPr lang="en-US" dirty="0"/>
              <a:t>Key Takeaway 1</a:t>
            </a:r>
          </a:p>
        </p:txBody>
      </p:sp>
      <p:graphicFrame>
        <p:nvGraphicFramePr>
          <p:cNvPr id="11" name="Chart 10">
            <a:extLst>
              <a:ext uri="{FF2B5EF4-FFF2-40B4-BE49-F238E27FC236}">
                <a16:creationId xmlns:a16="http://schemas.microsoft.com/office/drawing/2014/main" id="{959BB4B7-D308-A343-86BB-DEF6AAC24243}"/>
              </a:ext>
            </a:extLst>
          </p:cNvPr>
          <p:cNvGraphicFramePr>
            <a:graphicFrameLocks noChangeAspect="1"/>
          </p:cNvGraphicFramePr>
          <p:nvPr/>
        </p:nvGraphicFramePr>
        <p:xfrm>
          <a:off x="252136" y="1172483"/>
          <a:ext cx="4680000" cy="2794979"/>
        </p:xfrm>
        <a:graphic>
          <a:graphicData uri="http://schemas.openxmlformats.org/drawingml/2006/chart">
            <c:chart xmlns:c="http://schemas.openxmlformats.org/drawingml/2006/chart" xmlns:r="http://schemas.openxmlformats.org/officeDocument/2006/relationships" r:id="rId2"/>
          </a:graphicData>
        </a:graphic>
      </p:graphicFrame>
      <p:grpSp>
        <p:nvGrpSpPr>
          <p:cNvPr id="12" name="Group 11">
            <a:extLst>
              <a:ext uri="{FF2B5EF4-FFF2-40B4-BE49-F238E27FC236}">
                <a16:creationId xmlns:a16="http://schemas.microsoft.com/office/drawing/2014/main" id="{EED77566-CAFF-0D40-9517-F4F799C2325B}"/>
              </a:ext>
            </a:extLst>
          </p:cNvPr>
          <p:cNvGrpSpPr/>
          <p:nvPr/>
        </p:nvGrpSpPr>
        <p:grpSpPr>
          <a:xfrm>
            <a:off x="925804" y="1172483"/>
            <a:ext cx="2484000" cy="1999152"/>
            <a:chOff x="842679" y="887483"/>
            <a:chExt cx="2484000" cy="1999152"/>
          </a:xfrm>
        </p:grpSpPr>
        <p:sp>
          <p:nvSpPr>
            <p:cNvPr id="13" name="Right Triangle 12">
              <a:extLst>
                <a:ext uri="{FF2B5EF4-FFF2-40B4-BE49-F238E27FC236}">
                  <a16:creationId xmlns:a16="http://schemas.microsoft.com/office/drawing/2014/main" id="{39F54316-3400-BE47-91D0-5BF8A2AF3573}"/>
                </a:ext>
              </a:extLst>
            </p:cNvPr>
            <p:cNvSpPr/>
            <p:nvPr/>
          </p:nvSpPr>
          <p:spPr>
            <a:xfrm flipH="1">
              <a:off x="842679" y="887483"/>
              <a:ext cx="2484000" cy="1999152"/>
            </a:xfrm>
            <a:prstGeom prst="rtTriangle">
              <a:avLst/>
            </a:prstGeom>
            <a:solidFill>
              <a:srgbClr val="FF2600">
                <a:alpha val="25098"/>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DA7FDA02-7327-B546-9210-4967490D3EDA}"/>
                </a:ext>
              </a:extLst>
            </p:cNvPr>
            <p:cNvSpPr txBox="1"/>
            <p:nvPr/>
          </p:nvSpPr>
          <p:spPr>
            <a:xfrm>
              <a:off x="1691936" y="2160494"/>
              <a:ext cx="1441167" cy="52322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FF0000"/>
                  </a:solidFill>
                  <a:effectLst/>
                  <a:uLnTx/>
                  <a:uFillTx/>
                  <a:latin typeface="Calibri" panose="020F0502020204030204"/>
                  <a:ea typeface="+mn-ea"/>
                  <a:cs typeface="+mn-cs"/>
                </a:rPr>
                <a:t>Memory-bound region</a:t>
              </a:r>
            </a:p>
          </p:txBody>
        </p:sp>
      </p:grpSp>
      <p:grpSp>
        <p:nvGrpSpPr>
          <p:cNvPr id="15" name="Group 14">
            <a:extLst>
              <a:ext uri="{FF2B5EF4-FFF2-40B4-BE49-F238E27FC236}">
                <a16:creationId xmlns:a16="http://schemas.microsoft.com/office/drawing/2014/main" id="{77D4D2BF-C849-4E45-9193-07B0974758A9}"/>
              </a:ext>
            </a:extLst>
          </p:cNvPr>
          <p:cNvGrpSpPr/>
          <p:nvPr/>
        </p:nvGrpSpPr>
        <p:grpSpPr>
          <a:xfrm>
            <a:off x="3155624" y="1172483"/>
            <a:ext cx="1819835" cy="1999152"/>
            <a:chOff x="3072499" y="887483"/>
            <a:chExt cx="1819835" cy="1999152"/>
          </a:xfrm>
        </p:grpSpPr>
        <p:sp>
          <p:nvSpPr>
            <p:cNvPr id="16" name="Rectangle 15">
              <a:extLst>
                <a:ext uri="{FF2B5EF4-FFF2-40B4-BE49-F238E27FC236}">
                  <a16:creationId xmlns:a16="http://schemas.microsoft.com/office/drawing/2014/main" id="{52CB3CFB-184D-CA49-B103-8255F9C8EFE1}"/>
                </a:ext>
              </a:extLst>
            </p:cNvPr>
            <p:cNvSpPr/>
            <p:nvPr/>
          </p:nvSpPr>
          <p:spPr>
            <a:xfrm>
              <a:off x="3371849" y="887483"/>
              <a:ext cx="1224000" cy="1999152"/>
            </a:xfrm>
            <a:prstGeom prst="rect">
              <a:avLst/>
            </a:prstGeom>
            <a:solidFill>
              <a:srgbClr val="00B0F0">
                <a:alpha val="25098"/>
              </a:srgbClr>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B9AC1BB2-D09D-D043-9330-2E346F10189A}"/>
                </a:ext>
              </a:extLst>
            </p:cNvPr>
            <p:cNvSpPr txBox="1"/>
            <p:nvPr/>
          </p:nvSpPr>
          <p:spPr>
            <a:xfrm>
              <a:off x="3072499" y="2160494"/>
              <a:ext cx="1819835" cy="52322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002060"/>
                  </a:solidFill>
                  <a:effectLst/>
                  <a:uLnTx/>
                  <a:uFillTx/>
                  <a:latin typeface="Calibri" panose="020F0502020204030204"/>
                  <a:ea typeface="+mn-ea"/>
                  <a:cs typeface="+mn-cs"/>
                </a:rPr>
                <a:t>Compute-bound region</a:t>
              </a:r>
            </a:p>
          </p:txBody>
        </p:sp>
      </p:grpSp>
      <p:sp>
        <p:nvSpPr>
          <p:cNvPr id="21" name="Rounded Rectangle 20">
            <a:extLst>
              <a:ext uri="{FF2B5EF4-FFF2-40B4-BE49-F238E27FC236}">
                <a16:creationId xmlns:a16="http://schemas.microsoft.com/office/drawing/2014/main" id="{0162ED09-6690-754B-9E64-C17091975622}"/>
              </a:ext>
            </a:extLst>
          </p:cNvPr>
          <p:cNvSpPr/>
          <p:nvPr/>
        </p:nvSpPr>
        <p:spPr>
          <a:xfrm>
            <a:off x="5247860" y="1172483"/>
            <a:ext cx="3392169" cy="2365605"/>
          </a:xfrm>
          <a:prstGeom prst="roundRect">
            <a:avLst/>
          </a:prstGeom>
          <a:solidFill>
            <a:schemeClr val="accent5">
              <a:lumMod val="75000"/>
            </a:schemeClr>
          </a:solidFill>
          <a:ln w="285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white"/>
                </a:solidFill>
                <a:effectLst/>
                <a:uLnTx/>
                <a:uFillTx/>
                <a:latin typeface="Candara" panose="020E0502030303020204" pitchFamily="34" charset="0"/>
                <a:ea typeface="+mn-ea"/>
                <a:cs typeface="+mn-cs"/>
              </a:rPr>
              <a:t>The throughput saturation point is as low as ¼ OP/B,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white"/>
                </a:solidFill>
                <a:effectLst/>
                <a:uLnTx/>
                <a:uFillTx/>
                <a:latin typeface="Candara" panose="020E0502030303020204" pitchFamily="34" charset="0"/>
                <a:ea typeface="+mn-ea"/>
                <a:cs typeface="+mn-cs"/>
              </a:rPr>
              <a:t>i.e., </a:t>
            </a:r>
            <a:r>
              <a:rPr kumimoji="0" lang="en-US" sz="2200" b="0" i="0" u="none" strike="noStrike" kern="1200" cap="none" spc="0" normalizeH="0" baseline="0" noProof="0" dirty="0">
                <a:ln>
                  <a:noFill/>
                </a:ln>
                <a:solidFill>
                  <a:srgbClr val="FFC000"/>
                </a:solidFill>
                <a:effectLst/>
                <a:uLnTx/>
                <a:uFillTx/>
                <a:latin typeface="Candara" panose="020E0502030303020204" pitchFamily="34" charset="0"/>
                <a:ea typeface="+mn-ea"/>
                <a:cs typeface="+mn-cs"/>
              </a:rPr>
              <a:t>1 integer addition per every 32-bit element </a:t>
            </a:r>
            <a:r>
              <a:rPr kumimoji="0" lang="en-US" sz="2200" b="0" i="0" u="none" strike="noStrike" kern="1200" cap="none" spc="0" normalizeH="0" baseline="0" noProof="0" dirty="0">
                <a:ln>
                  <a:noFill/>
                </a:ln>
                <a:solidFill>
                  <a:prstClr val="white"/>
                </a:solidFill>
                <a:effectLst/>
                <a:uLnTx/>
                <a:uFillTx/>
                <a:latin typeface="Candara" panose="020E0502030303020204" pitchFamily="34" charset="0"/>
                <a:ea typeface="+mn-ea"/>
                <a:cs typeface="+mn-cs"/>
              </a:rPr>
              <a:t>fetched</a:t>
            </a:r>
          </a:p>
        </p:txBody>
      </p:sp>
      <p:sp>
        <p:nvSpPr>
          <p:cNvPr id="23" name="Rounded Rectangle 22">
            <a:extLst>
              <a:ext uri="{FF2B5EF4-FFF2-40B4-BE49-F238E27FC236}">
                <a16:creationId xmlns:a16="http://schemas.microsoft.com/office/drawing/2014/main" id="{50EB9356-6B63-CE48-9614-A37E15880C50}"/>
              </a:ext>
            </a:extLst>
          </p:cNvPr>
          <p:cNvSpPr/>
          <p:nvPr/>
        </p:nvSpPr>
        <p:spPr>
          <a:xfrm>
            <a:off x="700200" y="4590270"/>
            <a:ext cx="7733584" cy="1130415"/>
          </a:xfrm>
          <a:prstGeom prst="roundRect">
            <a:avLst>
              <a:gd name="adj" fmla="val 9070"/>
            </a:avLst>
          </a:prstGeom>
          <a:solidFill>
            <a:srgbClr val="F9F2F2"/>
          </a:solidFill>
          <a:ln w="44450">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solidFill>
                  <a:srgbClr val="70AD47">
                    <a:lumMod val="75000"/>
                  </a:srgbClr>
                </a:solidFill>
              </a:ln>
              <a:solidFill>
                <a:prstClr val="black"/>
              </a:solidFill>
              <a:effectLst/>
              <a:uLnTx/>
              <a:uFillTx/>
              <a:latin typeface="Cambria" panose="02040503050406030204" pitchFamily="18" charset="0"/>
              <a:ea typeface="+mn-ea"/>
              <a:cs typeface="+mn-cs"/>
            </a:endParaRPr>
          </a:p>
        </p:txBody>
      </p:sp>
      <p:sp>
        <p:nvSpPr>
          <p:cNvPr id="24" name="Round Same Side Corner Rectangle 23">
            <a:extLst>
              <a:ext uri="{FF2B5EF4-FFF2-40B4-BE49-F238E27FC236}">
                <a16:creationId xmlns:a16="http://schemas.microsoft.com/office/drawing/2014/main" id="{9BA37741-816E-554A-BC80-B489AA341C30}"/>
              </a:ext>
            </a:extLst>
          </p:cNvPr>
          <p:cNvSpPr/>
          <p:nvPr/>
        </p:nvSpPr>
        <p:spPr>
          <a:xfrm>
            <a:off x="700200" y="4590267"/>
            <a:ext cx="7733584" cy="396000"/>
          </a:xfrm>
          <a:prstGeom prst="round2SameRect">
            <a:avLst>
              <a:gd name="adj1" fmla="val 30308"/>
              <a:gd name="adj2" fmla="val 0"/>
            </a:avLst>
          </a:prstGeom>
          <a:solidFill>
            <a:srgbClr val="660000"/>
          </a:solidFill>
          <a:ln>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lIns="180000" tIns="0" rIns="0" bIns="0"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1" u="none" strike="noStrike" kern="1200" cap="none" spc="0" normalizeH="0" baseline="0" noProof="0" dirty="0">
                <a:ln>
                  <a:noFill/>
                </a:ln>
                <a:solidFill>
                  <a:prstClr val="white"/>
                </a:solidFill>
                <a:effectLst/>
                <a:uLnTx/>
                <a:uFillTx/>
                <a:latin typeface="Cambria" panose="02040503050406030204" pitchFamily="18" charset="0"/>
                <a:ea typeface="+mn-ea"/>
                <a:cs typeface="+mn-cs"/>
              </a:rPr>
              <a:t>KEY TAKEAWAY 1</a:t>
            </a:r>
          </a:p>
        </p:txBody>
      </p:sp>
      <p:sp>
        <p:nvSpPr>
          <p:cNvPr id="25" name="TextBox 24">
            <a:extLst>
              <a:ext uri="{FF2B5EF4-FFF2-40B4-BE49-F238E27FC236}">
                <a16:creationId xmlns:a16="http://schemas.microsoft.com/office/drawing/2014/main" id="{18746EAB-FF17-3E42-8BF7-565BF59B1C19}"/>
              </a:ext>
            </a:extLst>
          </p:cNvPr>
          <p:cNvSpPr txBox="1"/>
          <p:nvPr/>
        </p:nvSpPr>
        <p:spPr>
          <a:xfrm>
            <a:off x="710216" y="5012799"/>
            <a:ext cx="7733584" cy="707886"/>
          </a:xfrm>
          <a:prstGeom prst="rect">
            <a:avLst/>
          </a:prstGeom>
          <a:noFill/>
          <a:ln>
            <a:noFill/>
          </a:ln>
        </p:spPr>
        <p:txBody>
          <a:bodyPr wrap="square" lIns="18000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The UPMEM PIM architecture is fundamentally compute bound.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As a result, </a:t>
            </a: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the most suitable workloads are memory-bound.</a:t>
            </a:r>
          </a:p>
        </p:txBody>
      </p:sp>
    </p:spTree>
    <p:extLst>
      <p:ext uri="{BB962C8B-B14F-4D97-AF65-F5344CB8AC3E}">
        <p14:creationId xmlns:p14="http://schemas.microsoft.com/office/powerpoint/2010/main" val="207924994"/>
      </p:ext>
    </p:extLst>
  </p:cSld>
  <p:clrMapOvr>
    <a:masterClrMapping/>
  </p:clrMapOvr>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6D415-242A-5346-BA91-3DFC4D923D28}"/>
              </a:ext>
            </a:extLst>
          </p:cNvPr>
          <p:cNvSpPr>
            <a:spLocks noGrp="1"/>
          </p:cNvSpPr>
          <p:nvPr>
            <p:ph type="title"/>
          </p:nvPr>
        </p:nvSpPr>
        <p:spPr/>
        <p:txBody>
          <a:bodyPr>
            <a:normAutofit fontScale="90000"/>
          </a:bodyPr>
          <a:lstStyle/>
          <a:p>
            <a:r>
              <a:rPr lang="en-US" dirty="0"/>
              <a:t>Key Takeaway 2</a:t>
            </a:r>
          </a:p>
        </p:txBody>
      </p:sp>
      <p:graphicFrame>
        <p:nvGraphicFramePr>
          <p:cNvPr id="11" name="Chart 10">
            <a:extLst>
              <a:ext uri="{FF2B5EF4-FFF2-40B4-BE49-F238E27FC236}">
                <a16:creationId xmlns:a16="http://schemas.microsoft.com/office/drawing/2014/main" id="{129964FF-8838-AA42-9258-BD8354F30428}"/>
              </a:ext>
            </a:extLst>
          </p:cNvPr>
          <p:cNvGraphicFramePr>
            <a:graphicFrameLocks noChangeAspect="1"/>
          </p:cNvGraphicFramePr>
          <p:nvPr/>
        </p:nvGraphicFramePr>
        <p:xfrm>
          <a:off x="72000" y="913302"/>
          <a:ext cx="9000000" cy="3807690"/>
        </p:xfrm>
        <a:graphic>
          <a:graphicData uri="http://schemas.openxmlformats.org/drawingml/2006/chart">
            <c:chart xmlns:c="http://schemas.openxmlformats.org/drawingml/2006/chart" xmlns:r="http://schemas.openxmlformats.org/officeDocument/2006/relationships" r:id="rId2"/>
          </a:graphicData>
        </a:graphic>
      </p:graphicFrame>
      <p:sp>
        <p:nvSpPr>
          <p:cNvPr id="12" name="Rounded Rectangle 11">
            <a:extLst>
              <a:ext uri="{FF2B5EF4-FFF2-40B4-BE49-F238E27FC236}">
                <a16:creationId xmlns:a16="http://schemas.microsoft.com/office/drawing/2014/main" id="{1A0466AB-D48B-B946-9216-CA80DEDD9699}"/>
              </a:ext>
            </a:extLst>
          </p:cNvPr>
          <p:cNvSpPr/>
          <p:nvPr/>
        </p:nvSpPr>
        <p:spPr>
          <a:xfrm>
            <a:off x="700200" y="4815559"/>
            <a:ext cx="7733584" cy="1438192"/>
          </a:xfrm>
          <a:prstGeom prst="roundRect">
            <a:avLst>
              <a:gd name="adj" fmla="val 9070"/>
            </a:avLst>
          </a:prstGeom>
          <a:solidFill>
            <a:srgbClr val="F9F2F2"/>
          </a:solidFill>
          <a:ln w="44450">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solidFill>
                  <a:srgbClr val="70AD47">
                    <a:lumMod val="75000"/>
                  </a:srgbClr>
                </a:solidFill>
              </a:ln>
              <a:solidFill>
                <a:prstClr val="black"/>
              </a:solidFill>
              <a:effectLst/>
              <a:uLnTx/>
              <a:uFillTx/>
              <a:latin typeface="Cambria" panose="02040503050406030204" pitchFamily="18" charset="0"/>
              <a:ea typeface="+mn-ea"/>
              <a:cs typeface="+mn-cs"/>
            </a:endParaRPr>
          </a:p>
        </p:txBody>
      </p:sp>
      <p:sp>
        <p:nvSpPr>
          <p:cNvPr id="13" name="Round Same Side Corner Rectangle 12">
            <a:extLst>
              <a:ext uri="{FF2B5EF4-FFF2-40B4-BE49-F238E27FC236}">
                <a16:creationId xmlns:a16="http://schemas.microsoft.com/office/drawing/2014/main" id="{C54532F2-4500-5440-9AB6-1DCBD691C46C}"/>
              </a:ext>
            </a:extLst>
          </p:cNvPr>
          <p:cNvSpPr/>
          <p:nvPr/>
        </p:nvSpPr>
        <p:spPr>
          <a:xfrm>
            <a:off x="700200" y="4815556"/>
            <a:ext cx="7733584" cy="396000"/>
          </a:xfrm>
          <a:prstGeom prst="round2SameRect">
            <a:avLst>
              <a:gd name="adj1" fmla="val 30308"/>
              <a:gd name="adj2" fmla="val 0"/>
            </a:avLst>
          </a:prstGeom>
          <a:solidFill>
            <a:srgbClr val="660000"/>
          </a:solidFill>
          <a:ln>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lIns="180000" tIns="0" rIns="0" bIns="0"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1" u="none" strike="noStrike" kern="1200" cap="none" spc="0" normalizeH="0" baseline="0" noProof="0" dirty="0">
                <a:ln>
                  <a:noFill/>
                </a:ln>
                <a:solidFill>
                  <a:prstClr val="white"/>
                </a:solidFill>
                <a:effectLst/>
                <a:uLnTx/>
                <a:uFillTx/>
                <a:latin typeface="Cambria" panose="02040503050406030204" pitchFamily="18" charset="0"/>
                <a:ea typeface="+mn-ea"/>
                <a:cs typeface="+mn-cs"/>
              </a:rPr>
              <a:t>KEY TAKEAWAY 2</a:t>
            </a:r>
          </a:p>
        </p:txBody>
      </p:sp>
      <p:sp>
        <p:nvSpPr>
          <p:cNvPr id="14" name="TextBox 13">
            <a:extLst>
              <a:ext uri="{FF2B5EF4-FFF2-40B4-BE49-F238E27FC236}">
                <a16:creationId xmlns:a16="http://schemas.microsoft.com/office/drawing/2014/main" id="{340E3122-1510-E540-8497-0CFCEB1E25D7}"/>
              </a:ext>
            </a:extLst>
          </p:cNvPr>
          <p:cNvSpPr txBox="1"/>
          <p:nvPr/>
        </p:nvSpPr>
        <p:spPr>
          <a:xfrm>
            <a:off x="630703" y="5224836"/>
            <a:ext cx="7930201" cy="1015663"/>
          </a:xfrm>
          <a:prstGeom prst="rect">
            <a:avLst/>
          </a:prstGeom>
          <a:noFill/>
          <a:ln>
            <a:noFill/>
          </a:ln>
        </p:spPr>
        <p:txBody>
          <a:bodyPr wrap="square" lIns="18000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The most well-suited workloads for the UPMEM PIM architecture use no arithmetic operations or use only simple operations</a:t>
            </a:r>
            <a:r>
              <a:rPr kumimoji="0" lang="en-US" sz="20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(e.g., bitwise operations and integer addition/subtraction). </a:t>
            </a:r>
          </a:p>
        </p:txBody>
      </p:sp>
      <p:sp>
        <p:nvSpPr>
          <p:cNvPr id="15" name="Rectangle 14">
            <a:extLst>
              <a:ext uri="{FF2B5EF4-FFF2-40B4-BE49-F238E27FC236}">
                <a16:creationId xmlns:a16="http://schemas.microsoft.com/office/drawing/2014/main" id="{71BF7BF4-E564-CC47-8F9A-21CA64555889}"/>
              </a:ext>
            </a:extLst>
          </p:cNvPr>
          <p:cNvSpPr/>
          <p:nvPr/>
        </p:nvSpPr>
        <p:spPr>
          <a:xfrm>
            <a:off x="1232452" y="1298713"/>
            <a:ext cx="3631095" cy="3034748"/>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245603B6-B0E2-A55A-0697-068C2DD5D84A}"/>
              </a:ext>
            </a:extLst>
          </p:cNvPr>
          <p:cNvPicPr>
            <a:picLocks noChangeAspect="1"/>
          </p:cNvPicPr>
          <p:nvPr/>
        </p:nvPicPr>
        <p:blipFill>
          <a:blip r:embed="rId3"/>
          <a:stretch>
            <a:fillRect/>
          </a:stretch>
        </p:blipFill>
        <p:spPr>
          <a:xfrm>
            <a:off x="5076056" y="38990"/>
            <a:ext cx="4032448" cy="777771"/>
          </a:xfrm>
          <a:prstGeom prst="rect">
            <a:avLst/>
          </a:prstGeom>
        </p:spPr>
      </p:pic>
    </p:spTree>
    <p:extLst>
      <p:ext uri="{BB962C8B-B14F-4D97-AF65-F5344CB8AC3E}">
        <p14:creationId xmlns:p14="http://schemas.microsoft.com/office/powerpoint/2010/main" val="2507244269"/>
      </p:ext>
    </p:extLst>
  </p:cSld>
  <p:clrMapOvr>
    <a:masterClrMapping/>
  </p:clrMapOvr>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6D415-242A-5346-BA91-3DFC4D923D28}"/>
              </a:ext>
            </a:extLst>
          </p:cNvPr>
          <p:cNvSpPr>
            <a:spLocks noGrp="1"/>
          </p:cNvSpPr>
          <p:nvPr>
            <p:ph type="title"/>
          </p:nvPr>
        </p:nvSpPr>
        <p:spPr/>
        <p:txBody>
          <a:bodyPr>
            <a:normAutofit fontScale="90000"/>
          </a:bodyPr>
          <a:lstStyle/>
          <a:p>
            <a:r>
              <a:rPr lang="en-US" dirty="0"/>
              <a:t>Key Takeaway 3</a:t>
            </a:r>
          </a:p>
        </p:txBody>
      </p:sp>
      <p:graphicFrame>
        <p:nvGraphicFramePr>
          <p:cNvPr id="11" name="Chart 10">
            <a:extLst>
              <a:ext uri="{FF2B5EF4-FFF2-40B4-BE49-F238E27FC236}">
                <a16:creationId xmlns:a16="http://schemas.microsoft.com/office/drawing/2014/main" id="{129964FF-8838-AA42-9258-BD8354F30428}"/>
              </a:ext>
            </a:extLst>
          </p:cNvPr>
          <p:cNvGraphicFramePr>
            <a:graphicFrameLocks noChangeAspect="1"/>
          </p:cNvGraphicFramePr>
          <p:nvPr/>
        </p:nvGraphicFramePr>
        <p:xfrm>
          <a:off x="72000" y="913302"/>
          <a:ext cx="9000000" cy="3807690"/>
        </p:xfrm>
        <a:graphic>
          <a:graphicData uri="http://schemas.openxmlformats.org/drawingml/2006/chart">
            <c:chart xmlns:c="http://schemas.openxmlformats.org/drawingml/2006/chart" xmlns:r="http://schemas.openxmlformats.org/officeDocument/2006/relationships" r:id="rId2"/>
          </a:graphicData>
        </a:graphic>
      </p:graphicFrame>
      <p:sp>
        <p:nvSpPr>
          <p:cNvPr id="12" name="Rounded Rectangle 11">
            <a:extLst>
              <a:ext uri="{FF2B5EF4-FFF2-40B4-BE49-F238E27FC236}">
                <a16:creationId xmlns:a16="http://schemas.microsoft.com/office/drawing/2014/main" id="{1A0466AB-D48B-B946-9216-CA80DEDD9699}"/>
              </a:ext>
            </a:extLst>
          </p:cNvPr>
          <p:cNvSpPr/>
          <p:nvPr/>
        </p:nvSpPr>
        <p:spPr>
          <a:xfrm>
            <a:off x="700200" y="4815559"/>
            <a:ext cx="7733584" cy="1438192"/>
          </a:xfrm>
          <a:prstGeom prst="roundRect">
            <a:avLst>
              <a:gd name="adj" fmla="val 9070"/>
            </a:avLst>
          </a:prstGeom>
          <a:solidFill>
            <a:srgbClr val="F9F2F2"/>
          </a:solidFill>
          <a:ln w="44450">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solidFill>
                  <a:srgbClr val="70AD47">
                    <a:lumMod val="75000"/>
                  </a:srgbClr>
                </a:solidFill>
              </a:ln>
              <a:solidFill>
                <a:prstClr val="black"/>
              </a:solidFill>
              <a:effectLst/>
              <a:uLnTx/>
              <a:uFillTx/>
              <a:latin typeface="Cambria" panose="02040503050406030204" pitchFamily="18" charset="0"/>
              <a:ea typeface="+mn-ea"/>
              <a:cs typeface="+mn-cs"/>
            </a:endParaRPr>
          </a:p>
        </p:txBody>
      </p:sp>
      <p:sp>
        <p:nvSpPr>
          <p:cNvPr id="13" name="Round Same Side Corner Rectangle 12">
            <a:extLst>
              <a:ext uri="{FF2B5EF4-FFF2-40B4-BE49-F238E27FC236}">
                <a16:creationId xmlns:a16="http://schemas.microsoft.com/office/drawing/2014/main" id="{C54532F2-4500-5440-9AB6-1DCBD691C46C}"/>
              </a:ext>
            </a:extLst>
          </p:cNvPr>
          <p:cNvSpPr/>
          <p:nvPr/>
        </p:nvSpPr>
        <p:spPr>
          <a:xfrm>
            <a:off x="700200" y="4815556"/>
            <a:ext cx="7733584" cy="396000"/>
          </a:xfrm>
          <a:prstGeom prst="round2SameRect">
            <a:avLst>
              <a:gd name="adj1" fmla="val 30308"/>
              <a:gd name="adj2" fmla="val 0"/>
            </a:avLst>
          </a:prstGeom>
          <a:solidFill>
            <a:srgbClr val="660000"/>
          </a:solidFill>
          <a:ln>
            <a:solidFill>
              <a:srgbClr val="660000"/>
            </a:solidFill>
          </a:ln>
        </p:spPr>
        <p:style>
          <a:lnRef idx="2">
            <a:schemeClr val="accent1">
              <a:shade val="50000"/>
            </a:schemeClr>
          </a:lnRef>
          <a:fillRef idx="1">
            <a:schemeClr val="accent1"/>
          </a:fillRef>
          <a:effectRef idx="0">
            <a:schemeClr val="accent1"/>
          </a:effectRef>
          <a:fontRef idx="minor">
            <a:schemeClr val="lt1"/>
          </a:fontRef>
        </p:style>
        <p:txBody>
          <a:bodyPr lIns="180000" tIns="0" rIns="0" bIns="0"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1" u="none" strike="noStrike" kern="1200" cap="none" spc="0" normalizeH="0" baseline="0" noProof="0" dirty="0">
                <a:ln>
                  <a:noFill/>
                </a:ln>
                <a:solidFill>
                  <a:prstClr val="white"/>
                </a:solidFill>
                <a:effectLst/>
                <a:uLnTx/>
                <a:uFillTx/>
                <a:latin typeface="Cambria" panose="02040503050406030204" pitchFamily="18" charset="0"/>
                <a:ea typeface="+mn-ea"/>
                <a:cs typeface="+mn-cs"/>
              </a:rPr>
              <a:t>KEY TAKEAWAY 3</a:t>
            </a:r>
          </a:p>
        </p:txBody>
      </p:sp>
      <p:sp>
        <p:nvSpPr>
          <p:cNvPr id="14" name="TextBox 13">
            <a:extLst>
              <a:ext uri="{FF2B5EF4-FFF2-40B4-BE49-F238E27FC236}">
                <a16:creationId xmlns:a16="http://schemas.microsoft.com/office/drawing/2014/main" id="{340E3122-1510-E540-8497-0CFCEB1E25D7}"/>
              </a:ext>
            </a:extLst>
          </p:cNvPr>
          <p:cNvSpPr txBox="1"/>
          <p:nvPr/>
        </p:nvSpPr>
        <p:spPr>
          <a:xfrm>
            <a:off x="700200" y="5224836"/>
            <a:ext cx="7733584" cy="1015663"/>
          </a:xfrm>
          <a:prstGeom prst="rect">
            <a:avLst/>
          </a:prstGeom>
          <a:noFill/>
          <a:ln>
            <a:noFill/>
          </a:ln>
        </p:spPr>
        <p:txBody>
          <a:bodyPr wrap="square" lIns="180000"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The most well-suited workloads for the UPMEM PIM architecture require little or no communication across DPUs (inter-DPU communication).  </a:t>
            </a:r>
          </a:p>
        </p:txBody>
      </p:sp>
      <p:sp>
        <p:nvSpPr>
          <p:cNvPr id="15" name="Rectangle 14">
            <a:extLst>
              <a:ext uri="{FF2B5EF4-FFF2-40B4-BE49-F238E27FC236}">
                <a16:creationId xmlns:a16="http://schemas.microsoft.com/office/drawing/2014/main" id="{71BF7BF4-E564-CC47-8F9A-21CA64555889}"/>
              </a:ext>
            </a:extLst>
          </p:cNvPr>
          <p:cNvSpPr/>
          <p:nvPr/>
        </p:nvSpPr>
        <p:spPr>
          <a:xfrm>
            <a:off x="1232452" y="1298713"/>
            <a:ext cx="3631095" cy="3034748"/>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A06D27E6-CCBE-B5F9-9AB3-EBD114FF5B82}"/>
              </a:ext>
            </a:extLst>
          </p:cNvPr>
          <p:cNvPicPr>
            <a:picLocks noChangeAspect="1"/>
          </p:cNvPicPr>
          <p:nvPr/>
        </p:nvPicPr>
        <p:blipFill>
          <a:blip r:embed="rId3"/>
          <a:stretch>
            <a:fillRect/>
          </a:stretch>
        </p:blipFill>
        <p:spPr>
          <a:xfrm>
            <a:off x="5076056" y="38990"/>
            <a:ext cx="4032448" cy="777771"/>
          </a:xfrm>
          <a:prstGeom prst="rect">
            <a:avLst/>
          </a:prstGeom>
        </p:spPr>
      </p:pic>
    </p:spTree>
    <p:extLst>
      <p:ext uri="{BB962C8B-B14F-4D97-AF65-F5344CB8AC3E}">
        <p14:creationId xmlns:p14="http://schemas.microsoft.com/office/powerpoint/2010/main" val="1387088354"/>
      </p:ext>
    </p:extLst>
  </p:cSld>
  <p:clrMapOvr>
    <a:masterClrMapping/>
  </p:clrMapOvr>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3F10CE7A-9D8C-AE49-A39B-C01858CE19B8}"/>
              </a:ext>
            </a:extLst>
          </p:cNvPr>
          <p:cNvSpPr>
            <a:spLocks noGrp="1"/>
          </p:cNvSpPr>
          <p:nvPr>
            <p:ph type="subTitle" idx="1"/>
          </p:nvPr>
        </p:nvSpPr>
        <p:spPr>
          <a:xfrm>
            <a:off x="0" y="3179298"/>
            <a:ext cx="9144000" cy="1199754"/>
          </a:xfrm>
        </p:spPr>
        <p:txBody>
          <a:bodyPr>
            <a:noAutofit/>
          </a:bodyPr>
          <a:lstStyle/>
          <a:p>
            <a:pPr>
              <a:spcBef>
                <a:spcPts val="600"/>
              </a:spcBef>
            </a:pPr>
            <a:r>
              <a:rPr lang="en-US" sz="2400" b="0" u="sng" dirty="0">
                <a:latin typeface="Candara" panose="020E0502030303020204" pitchFamily="34" charset="0"/>
              </a:rPr>
              <a:t>Juan Gómez Luna</a:t>
            </a:r>
            <a:r>
              <a:rPr lang="en-US" sz="2400" b="0" dirty="0">
                <a:latin typeface="Candara" panose="020E0502030303020204" pitchFamily="34" charset="0"/>
              </a:rPr>
              <a:t>, Izzat El Hajj, </a:t>
            </a:r>
          </a:p>
          <a:p>
            <a:pPr>
              <a:spcBef>
                <a:spcPts val="600"/>
              </a:spcBef>
            </a:pPr>
            <a:r>
              <a:rPr lang="en-US" sz="2400" b="0" dirty="0">
                <a:latin typeface="Candara" panose="020E0502030303020204" pitchFamily="34" charset="0"/>
              </a:rPr>
              <a:t>Ivan Fernandez, Christina </a:t>
            </a:r>
            <a:r>
              <a:rPr lang="en-US" sz="2400" b="0" dirty="0" err="1">
                <a:latin typeface="Candara" panose="020E0502030303020204" pitchFamily="34" charset="0"/>
              </a:rPr>
              <a:t>Giannoula</a:t>
            </a:r>
            <a:r>
              <a:rPr lang="en-US" sz="2400" b="0" dirty="0">
                <a:latin typeface="Candara" panose="020E0502030303020204" pitchFamily="34" charset="0"/>
              </a:rPr>
              <a:t>, </a:t>
            </a:r>
          </a:p>
          <a:p>
            <a:pPr>
              <a:spcBef>
                <a:spcPts val="600"/>
              </a:spcBef>
            </a:pPr>
            <a:r>
              <a:rPr lang="en-US" sz="2400" b="0" dirty="0">
                <a:latin typeface="Candara" panose="020E0502030303020204" pitchFamily="34" charset="0"/>
              </a:rPr>
              <a:t>Geraldo F. Oliveira, </a:t>
            </a:r>
            <a:r>
              <a:rPr lang="en-US" sz="2400" b="0" dirty="0" err="1">
                <a:latin typeface="Candara" panose="020E0502030303020204" pitchFamily="34" charset="0"/>
              </a:rPr>
              <a:t>Onur</a:t>
            </a:r>
            <a:r>
              <a:rPr lang="en-US" sz="2400" b="0" dirty="0">
                <a:latin typeface="Candara" panose="020E0502030303020204" pitchFamily="34" charset="0"/>
              </a:rPr>
              <a:t> </a:t>
            </a:r>
            <a:r>
              <a:rPr lang="en-US" sz="2400" b="0" dirty="0" err="1">
                <a:latin typeface="Candara" panose="020E0502030303020204" pitchFamily="34" charset="0"/>
              </a:rPr>
              <a:t>Mutlu</a:t>
            </a:r>
            <a:endParaRPr lang="en-US" sz="2400" b="0" dirty="0">
              <a:latin typeface="Candara" panose="020E0502030303020204" pitchFamily="34" charset="0"/>
            </a:endParaRPr>
          </a:p>
        </p:txBody>
      </p:sp>
      <p:sp>
        <p:nvSpPr>
          <p:cNvPr id="3" name="Text Placeholder 2">
            <a:extLst>
              <a:ext uri="{FF2B5EF4-FFF2-40B4-BE49-F238E27FC236}">
                <a16:creationId xmlns:a16="http://schemas.microsoft.com/office/drawing/2014/main" id="{1424A15A-743E-4240-B7EC-8C7A112226BC}"/>
              </a:ext>
            </a:extLst>
          </p:cNvPr>
          <p:cNvSpPr>
            <a:spLocks noGrp="1"/>
          </p:cNvSpPr>
          <p:nvPr>
            <p:ph type="body" sz="quarter" idx="10"/>
          </p:nvPr>
        </p:nvSpPr>
        <p:spPr>
          <a:xfrm>
            <a:off x="0" y="220668"/>
            <a:ext cx="9144000" cy="2728724"/>
          </a:xfrm>
        </p:spPr>
        <p:txBody>
          <a:bodyPr>
            <a:normAutofit/>
          </a:bodyPr>
          <a:lstStyle/>
          <a:p>
            <a:r>
              <a:rPr lang="en-US" sz="4400" dirty="0">
                <a:solidFill>
                  <a:srgbClr val="0070C0"/>
                </a:solidFill>
              </a:rPr>
              <a:t>Understanding a Modern Processing-in-Memory Architecture:</a:t>
            </a:r>
          </a:p>
          <a:p>
            <a:r>
              <a:rPr lang="en-US" sz="3200" dirty="0">
                <a:latin typeface="Candara" panose="020E0502030303020204" pitchFamily="34" charset="0"/>
              </a:rPr>
              <a:t>Benchmarking and Experimental Characterization</a:t>
            </a:r>
          </a:p>
        </p:txBody>
      </p:sp>
      <p:sp>
        <p:nvSpPr>
          <p:cNvPr id="4" name="Subtitle 1">
            <a:extLst>
              <a:ext uri="{FF2B5EF4-FFF2-40B4-BE49-F238E27FC236}">
                <a16:creationId xmlns:a16="http://schemas.microsoft.com/office/drawing/2014/main" id="{A8E1073D-2730-9344-9B5D-7736C10F61B9}"/>
              </a:ext>
            </a:extLst>
          </p:cNvPr>
          <p:cNvSpPr txBox="1">
            <a:spLocks/>
          </p:cNvSpPr>
          <p:nvPr/>
        </p:nvSpPr>
        <p:spPr>
          <a:xfrm>
            <a:off x="1106731" y="4608957"/>
            <a:ext cx="6858000" cy="1146861"/>
          </a:xfrm>
          <a:prstGeom prst="rect">
            <a:avLst/>
          </a:prstGeom>
        </p:spPr>
        <p:txBody>
          <a:bodyPr vert="horz" lIns="91440" tIns="45720" rIns="91440" bIns="45720" rtlCol="0">
            <a:normAutofit fontScale="92500" lnSpcReduction="20000"/>
          </a:bodyPr>
          <a:lstStyle>
            <a:lvl1pPr marL="0" indent="0" algn="ctr" defTabSz="914354" rtl="0" eaLnBrk="1" latinLnBrk="0" hangingPunct="1">
              <a:lnSpc>
                <a:spcPct val="90000"/>
              </a:lnSpc>
              <a:spcBef>
                <a:spcPts val="1000"/>
              </a:spcBef>
              <a:buFont typeface="Arial" panose="020B0604020202020204" pitchFamily="34" charset="0"/>
              <a:buNone/>
              <a:defRPr sz="3200" b="1" i="0" kern="1200" baseline="0">
                <a:solidFill>
                  <a:schemeClr val="tx1"/>
                </a:solidFill>
                <a:latin typeface="+mj-lt"/>
                <a:ea typeface="+mn-ea"/>
                <a:cs typeface="+mn-cs"/>
              </a:defRPr>
            </a:lvl1pPr>
            <a:lvl2pPr marL="457178" indent="0" algn="ctr" defTabSz="914354"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354" indent="0" algn="ctr" defTabSz="914354"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53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709"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5886"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06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240"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418"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srgbClr val="0563C1"/>
                </a:solidFill>
                <a:effectLst/>
                <a:uLnTx/>
                <a:uFillTx/>
                <a:latin typeface="Calibri Light" panose="020F0302020204030204"/>
                <a:ea typeface="+mn-ea"/>
                <a:cs typeface="+mn-cs"/>
                <a:hlinkClick r:id="" action="ppaction://noaction">
                  <a:extLst>
                    <a:ext uri="{A12FA001-AC4F-418D-AE19-62706E023703}">
                      <ahyp:hlinkClr xmlns:ahyp="http://schemas.microsoft.com/office/drawing/2018/hyperlinkcolor" val="tx"/>
                    </a:ext>
                  </a:extLst>
                </a:hlinkClick>
              </a:rPr>
              <a:t>el1goluj@gmail.com</a:t>
            </a: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endParaRPr kumimoji="0" lang="en-US" sz="2000" b="1" i="0" u="sng" strike="noStrike" kern="1200" cap="none" spc="0" normalizeH="0" baseline="0" noProof="0" dirty="0">
              <a:ln>
                <a:noFill/>
              </a:ln>
              <a:solidFill>
                <a:srgbClr val="0563C1"/>
              </a:solidFill>
              <a:effectLst/>
              <a:uLnTx/>
              <a:uFillTx/>
              <a:latin typeface="Calibri Light" panose="020F0302020204030204"/>
              <a:ea typeface="+mn-ea"/>
              <a:cs typeface="+mn-cs"/>
              <a:hlinkClick r:id="" action="ppaction://noaction">
                <a:extLst>
                  <a:ext uri="{A12FA001-AC4F-418D-AE19-62706E023703}">
                    <ahyp:hlinkClr xmlns:ahyp="http://schemas.microsoft.com/office/drawing/2018/hyperlinkcolor" val="tx"/>
                  </a:ext>
                </a:extLst>
              </a:hlinkClick>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hlinkClick r:id="rId2">
                  <a:extLst>
                    <a:ext uri="{A12FA001-AC4F-418D-AE19-62706E023703}">
                      <ahyp:hlinkClr xmlns:ahyp="http://schemas.microsoft.com/office/drawing/2018/hyperlinkcolor" val="tx"/>
                    </a:ext>
                  </a:extLst>
                </a:hlinkClick>
              </a:rPr>
              <a:t>https://arxiv.org/pdf/2105.03814.pdf</a:t>
            </a:r>
            <a:endPar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srgbClr val="0000FF"/>
                </a:solidFill>
                <a:effectLst/>
                <a:uLnTx/>
                <a:uFillTx/>
                <a:latin typeface="Calibri Light" panose="020F0302020204030204"/>
                <a:ea typeface="+mn-ea"/>
                <a:cs typeface="+mn-cs"/>
                <a:hlinkClick r:id="rId3">
                  <a:extLst>
                    <a:ext uri="{A12FA001-AC4F-418D-AE19-62706E023703}">
                      <ahyp:hlinkClr xmlns:ahyp="http://schemas.microsoft.com/office/drawing/2018/hyperlinkcolor" val="tx"/>
                    </a:ext>
                  </a:extLst>
                </a:hlinkClick>
              </a:rPr>
              <a:t>https://github.com/CMU-SAFARI/prim-benchmarks</a:t>
            </a:r>
            <a:endParaRPr kumimoji="0" lang="en-US" sz="2000" b="1" i="0" u="none" strike="noStrike" kern="1200" cap="none" spc="0" normalizeH="0" baseline="0" noProof="0" dirty="0">
              <a:ln>
                <a:noFill/>
              </a:ln>
              <a:solidFill>
                <a:srgbClr val="0000FF"/>
              </a:solidFill>
              <a:effectLst/>
              <a:uLnTx/>
              <a:uFillTx/>
              <a:latin typeface="Calibri Light" panose="020F0302020204030204"/>
              <a:ea typeface="+mn-ea"/>
              <a:cs typeface="+mn-cs"/>
            </a:endParaRPr>
          </a:p>
        </p:txBody>
      </p:sp>
    </p:spTree>
    <p:extLst>
      <p:ext uri="{BB962C8B-B14F-4D97-AF65-F5344CB8AC3E}">
        <p14:creationId xmlns:p14="http://schemas.microsoft.com/office/powerpoint/2010/main" val="3389965388"/>
      </p:ext>
    </p:extLst>
  </p:cSld>
  <p:clrMapOvr>
    <a:masterClrMapping/>
  </p:clrMapOvr>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B4B3C-102E-0749-B552-796F5010686A}"/>
              </a:ext>
            </a:extLst>
          </p:cNvPr>
          <p:cNvSpPr>
            <a:spLocks noGrp="1"/>
          </p:cNvSpPr>
          <p:nvPr>
            <p:ph type="title"/>
          </p:nvPr>
        </p:nvSpPr>
        <p:spPr>
          <a:xfrm>
            <a:off x="228600" y="152400"/>
            <a:ext cx="9144000" cy="1066800"/>
          </a:xfrm>
        </p:spPr>
        <p:txBody>
          <a:bodyPr/>
          <a:lstStyle/>
          <a:p>
            <a:r>
              <a:rPr lang="en-US" dirty="0"/>
              <a:t>UPMEM PIM System Summary &amp; Analysis</a:t>
            </a:r>
          </a:p>
        </p:txBody>
      </p:sp>
      <p:sp>
        <p:nvSpPr>
          <p:cNvPr id="3" name="Content Placeholder 2">
            <a:extLst>
              <a:ext uri="{FF2B5EF4-FFF2-40B4-BE49-F238E27FC236}">
                <a16:creationId xmlns:a16="http://schemas.microsoft.com/office/drawing/2014/main" id="{CBBEF26E-87B8-BF44-B23F-EFB5C9479699}"/>
              </a:ext>
            </a:extLst>
          </p:cNvPr>
          <p:cNvSpPr>
            <a:spLocks noGrp="1"/>
          </p:cNvSpPr>
          <p:nvPr>
            <p:ph idx="1"/>
          </p:nvPr>
        </p:nvSpPr>
        <p:spPr/>
        <p:txBody>
          <a:bodyPr/>
          <a:lstStyle/>
          <a:p>
            <a:r>
              <a:rPr lang="en-US" sz="1800" dirty="0"/>
              <a:t>Juan Gomez-Luna, Izzat El Hajj, Ivan Fernandez, Christina </a:t>
            </a:r>
            <a:r>
              <a:rPr lang="en-US" sz="1800" dirty="0" err="1"/>
              <a:t>Giannoula</a:t>
            </a:r>
            <a:r>
              <a:rPr lang="en-US" sz="1800" dirty="0"/>
              <a:t>, Geraldo F. Oliveira,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"Benchmarking Memory-Centric Computing Systems: Analysis of Real Processing-in-Memory Hardware"</a:t>
            </a:r>
            <a:br>
              <a:rPr lang="en-US" sz="1800" dirty="0"/>
            </a:br>
            <a:r>
              <a:rPr lang="en-US" sz="1800" i="1" dirty="0"/>
              <a:t>Invited Paper at </a:t>
            </a:r>
            <a:r>
              <a:rPr lang="en-US" sz="1800" i="1" dirty="0">
                <a:hlinkClick r:id="rId3"/>
              </a:rPr>
              <a:t>Workshop on Computing with Unconventional Technologies</a:t>
            </a:r>
            <a:r>
              <a:rPr lang="en-US" sz="1800" i="1" dirty="0"/>
              <a:t> (</a:t>
            </a:r>
            <a:r>
              <a:rPr lang="en-US" sz="1800" b="1" i="1" dirty="0"/>
              <a:t>CUT</a:t>
            </a:r>
            <a:r>
              <a:rPr lang="en-US" sz="1800" i="1" dirty="0"/>
              <a:t>)</a:t>
            </a:r>
            <a:r>
              <a:rPr lang="en-US" sz="1800" dirty="0"/>
              <a:t>, Virtual, October 2021.</a:t>
            </a:r>
            <a:br>
              <a:rPr lang="en-US" sz="1800" dirty="0"/>
            </a:br>
            <a:r>
              <a:rPr lang="en-US" sz="1800" dirty="0"/>
              <a:t>[</a:t>
            </a:r>
            <a:r>
              <a:rPr lang="en-US" sz="1800" dirty="0">
                <a:hlinkClick r:id="rId4"/>
              </a:rPr>
              <a:t>arXiv version</a:t>
            </a:r>
            <a:r>
              <a:rPr lang="en-US" sz="1800" dirty="0"/>
              <a:t>]</a:t>
            </a:r>
            <a:br>
              <a:rPr lang="en-US" sz="1800" dirty="0"/>
            </a:br>
            <a:r>
              <a:rPr lang="en-US" sz="1800" dirty="0"/>
              <a:t>[</a:t>
            </a:r>
            <a:r>
              <a:rPr lang="en-US" sz="1800" dirty="0">
                <a:hlinkClick r:id="rId5"/>
              </a:rPr>
              <a:t>PrIM Benchmarks Source Code</a:t>
            </a:r>
            <a:r>
              <a:rPr lang="en-US" sz="1800" dirty="0"/>
              <a:t>]</a:t>
            </a:r>
            <a:br>
              <a:rPr lang="en-US" sz="1800" dirty="0"/>
            </a:br>
            <a:r>
              <a:rPr lang="en-US" sz="1800" dirty="0"/>
              <a:t>[</a:t>
            </a:r>
            <a:r>
              <a:rPr lang="en-US" sz="1800" dirty="0">
                <a:hlinkClick r:id="rId6"/>
              </a:rPr>
              <a:t>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Talk Video</a:t>
            </a:r>
            <a:r>
              <a:rPr lang="en-US" sz="1800" dirty="0"/>
              <a:t> (37 minutes)]</a:t>
            </a:r>
            <a:br>
              <a:rPr lang="en-US" sz="1800" dirty="0"/>
            </a:br>
            <a:r>
              <a:rPr lang="en-US" sz="1800" dirty="0"/>
              <a:t>[</a:t>
            </a:r>
            <a:r>
              <a:rPr lang="en-US" sz="1800" dirty="0">
                <a:hlinkClick r:id="rId9"/>
              </a:rPr>
              <a:t>Lightning Talk Video</a:t>
            </a:r>
            <a:r>
              <a:rPr lang="en-US" sz="1800" dirty="0"/>
              <a:t> (3 minutes)]</a:t>
            </a:r>
          </a:p>
          <a:p>
            <a:pPr marL="0" indent="0">
              <a:buNone/>
            </a:pPr>
            <a:br>
              <a:rPr lang="en-US" sz="1800" dirty="0"/>
            </a:br>
            <a:endParaRPr lang="en-US" sz="1800" dirty="0"/>
          </a:p>
        </p:txBody>
      </p:sp>
      <p:sp>
        <p:nvSpPr>
          <p:cNvPr id="4" name="Slide Number Placeholder 3">
            <a:extLst>
              <a:ext uri="{FF2B5EF4-FFF2-40B4-BE49-F238E27FC236}">
                <a16:creationId xmlns:a16="http://schemas.microsoft.com/office/drawing/2014/main" id="{3EF8F996-348D-6443-A1C1-C9253E466ADC}"/>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239</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7CAC91B0-BB0B-4C48-9D6B-CAAE99B4F34C}"/>
              </a:ext>
            </a:extLst>
          </p:cNvPr>
          <p:cNvPicPr>
            <a:picLocks noChangeAspect="1"/>
          </p:cNvPicPr>
          <p:nvPr/>
        </p:nvPicPr>
        <p:blipFill>
          <a:blip r:embed="rId10"/>
          <a:stretch>
            <a:fillRect/>
          </a:stretch>
        </p:blipFill>
        <p:spPr>
          <a:xfrm>
            <a:off x="0" y="4437112"/>
            <a:ext cx="9144000" cy="1879085"/>
          </a:xfrm>
          <a:prstGeom prst="rect">
            <a:avLst/>
          </a:prstGeom>
        </p:spPr>
      </p:pic>
    </p:spTree>
    <p:extLst>
      <p:ext uri="{BB962C8B-B14F-4D97-AF65-F5344CB8AC3E}">
        <p14:creationId xmlns:p14="http://schemas.microsoft.com/office/powerpoint/2010/main" val="1632206139"/>
      </p:ext>
    </p:extLst>
  </p:cSld>
  <p:clrMapOvr>
    <a:masterClrMapping/>
  </p:clrMapOvr>
  <p:transition/>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1322C-BB72-CE42-B0AA-57E423944272}"/>
              </a:ext>
            </a:extLst>
          </p:cNvPr>
          <p:cNvSpPr>
            <a:spLocks noGrp="1"/>
          </p:cNvSpPr>
          <p:nvPr>
            <p:ph type="title"/>
          </p:nvPr>
        </p:nvSpPr>
        <p:spPr/>
        <p:txBody>
          <a:bodyPr>
            <a:normAutofit fontScale="90000"/>
          </a:bodyPr>
          <a:lstStyle/>
          <a:p>
            <a:r>
              <a:rPr lang="en-US" dirty="0" err="1"/>
              <a:t>PrIM</a:t>
            </a:r>
            <a:r>
              <a:rPr lang="en-US" dirty="0"/>
              <a:t> Benchmarks: Application Domains</a:t>
            </a:r>
          </a:p>
        </p:txBody>
      </p:sp>
      <p:graphicFrame>
        <p:nvGraphicFramePr>
          <p:cNvPr id="7" name="Content Placeholder 6">
            <a:extLst>
              <a:ext uri="{FF2B5EF4-FFF2-40B4-BE49-F238E27FC236}">
                <a16:creationId xmlns:a16="http://schemas.microsoft.com/office/drawing/2014/main" id="{D42219D4-777D-6E42-9BED-8AB0204C0E42}"/>
              </a:ext>
            </a:extLst>
          </p:cNvPr>
          <p:cNvGraphicFramePr>
            <a:graphicFrameLocks noGrp="1"/>
          </p:cNvGraphicFramePr>
          <p:nvPr>
            <p:ph idx="1"/>
          </p:nvPr>
        </p:nvGraphicFramePr>
        <p:xfrm>
          <a:off x="168275" y="936626"/>
          <a:ext cx="8894763" cy="5431517"/>
        </p:xfrm>
        <a:graphic>
          <a:graphicData uri="http://schemas.openxmlformats.org/drawingml/2006/table">
            <a:tbl>
              <a:tblPr firstRow="1" bandRow="1">
                <a:tableStyleId>{9DCAF9ED-07DC-4A11-8D7F-57B35C25682E}</a:tableStyleId>
              </a:tblPr>
              <a:tblGrid>
                <a:gridCol w="2964921">
                  <a:extLst>
                    <a:ext uri="{9D8B030D-6E8A-4147-A177-3AD203B41FA5}">
                      <a16:colId xmlns:a16="http://schemas.microsoft.com/office/drawing/2014/main" val="1839206127"/>
                    </a:ext>
                  </a:extLst>
                </a:gridCol>
                <a:gridCol w="4165675">
                  <a:extLst>
                    <a:ext uri="{9D8B030D-6E8A-4147-A177-3AD203B41FA5}">
                      <a16:colId xmlns:a16="http://schemas.microsoft.com/office/drawing/2014/main" val="3573282612"/>
                    </a:ext>
                  </a:extLst>
                </a:gridCol>
                <a:gridCol w="1764167">
                  <a:extLst>
                    <a:ext uri="{9D8B030D-6E8A-4147-A177-3AD203B41FA5}">
                      <a16:colId xmlns:a16="http://schemas.microsoft.com/office/drawing/2014/main" val="362133022"/>
                    </a:ext>
                  </a:extLst>
                </a:gridCol>
              </a:tblGrid>
              <a:tr h="319501">
                <a:tc>
                  <a:txBody>
                    <a:bodyPr/>
                    <a:lstStyle/>
                    <a:p>
                      <a:r>
                        <a:rPr lang="en-US" sz="1400" dirty="0">
                          <a:latin typeface="Candara" panose="020E0502030303020204" pitchFamily="34" charset="0"/>
                        </a:rPr>
                        <a:t>Domain</a:t>
                      </a:r>
                      <a:endParaRPr lang="en-US" sz="1400" dirty="0">
                        <a:solidFill>
                          <a:schemeClr val="bg1"/>
                        </a:solidFill>
                        <a:latin typeface="Candara" panose="020E0502030303020204" pitchFamily="34" charset="0"/>
                      </a:endParaRPr>
                    </a:p>
                  </a:txBody>
                  <a:tcPr/>
                </a:tc>
                <a:tc>
                  <a:txBody>
                    <a:bodyPr/>
                    <a:lstStyle/>
                    <a:p>
                      <a:r>
                        <a:rPr lang="en-US" sz="1400" dirty="0">
                          <a:latin typeface="Candara" panose="020E0502030303020204" pitchFamily="34" charset="0"/>
                        </a:rPr>
                        <a:t>Benchmark</a:t>
                      </a:r>
                      <a:endParaRPr lang="en-US" sz="1400" dirty="0">
                        <a:solidFill>
                          <a:schemeClr val="bg1"/>
                        </a:solidFill>
                        <a:latin typeface="Candara" panose="020E0502030303020204" pitchFamily="34" charset="0"/>
                      </a:endParaRPr>
                    </a:p>
                  </a:txBody>
                  <a:tcPr/>
                </a:tc>
                <a:tc>
                  <a:txBody>
                    <a:bodyPr/>
                    <a:lstStyle/>
                    <a:p>
                      <a:r>
                        <a:rPr lang="en-US" sz="1400" dirty="0">
                          <a:latin typeface="Candara" panose="020E0502030303020204" pitchFamily="34" charset="0"/>
                        </a:rPr>
                        <a:t>Short name</a:t>
                      </a:r>
                      <a:endParaRPr lang="en-US" sz="1400" dirty="0">
                        <a:solidFill>
                          <a:schemeClr val="bg1"/>
                        </a:solidFill>
                        <a:latin typeface="Candara" panose="020E0502030303020204" pitchFamily="34" charset="0"/>
                      </a:endParaRPr>
                    </a:p>
                  </a:txBody>
                  <a:tcPr/>
                </a:tc>
                <a:extLst>
                  <a:ext uri="{0D108BD9-81ED-4DB2-BD59-A6C34878D82A}">
                    <a16:rowId xmlns:a16="http://schemas.microsoft.com/office/drawing/2014/main" val="2894804337"/>
                  </a:ext>
                </a:extLst>
              </a:tr>
              <a:tr h="319501">
                <a:tc rowSpan="2">
                  <a:txBody>
                    <a:bodyPr/>
                    <a:lstStyle/>
                    <a:p>
                      <a:r>
                        <a:rPr lang="en-US" sz="1400" dirty="0">
                          <a:latin typeface="Candara" panose="020E0502030303020204" pitchFamily="34" charset="0"/>
                        </a:rPr>
                        <a:t>Dense linear algebra</a:t>
                      </a:r>
                    </a:p>
                  </a:txBody>
                  <a:tcPr anchor="ctr"/>
                </a:tc>
                <a:tc>
                  <a:txBody>
                    <a:bodyPr/>
                    <a:lstStyle/>
                    <a:p>
                      <a:r>
                        <a:rPr lang="en-US" sz="1400" dirty="0">
                          <a:latin typeface="Candara" panose="020E0502030303020204" pitchFamily="34" charset="0"/>
                        </a:rPr>
                        <a:t>Vector Addition</a:t>
                      </a:r>
                    </a:p>
                  </a:txBody>
                  <a:tcPr/>
                </a:tc>
                <a:tc>
                  <a:txBody>
                    <a:bodyPr/>
                    <a:lstStyle/>
                    <a:p>
                      <a:r>
                        <a:rPr lang="en-US" sz="1400" dirty="0">
                          <a:latin typeface="Candara" panose="020E0502030303020204" pitchFamily="34" charset="0"/>
                        </a:rPr>
                        <a:t>VA</a:t>
                      </a:r>
                    </a:p>
                  </a:txBody>
                  <a:tcPr/>
                </a:tc>
                <a:extLst>
                  <a:ext uri="{0D108BD9-81ED-4DB2-BD59-A6C34878D82A}">
                    <a16:rowId xmlns:a16="http://schemas.microsoft.com/office/drawing/2014/main" val="4290190206"/>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Matrix-Vector Multiply</a:t>
                      </a:r>
                    </a:p>
                  </a:txBody>
                  <a:tcPr/>
                </a:tc>
                <a:tc>
                  <a:txBody>
                    <a:bodyPr/>
                    <a:lstStyle/>
                    <a:p>
                      <a:r>
                        <a:rPr lang="en-US" sz="1400" dirty="0">
                          <a:latin typeface="Candara" panose="020E0502030303020204" pitchFamily="34" charset="0"/>
                        </a:rPr>
                        <a:t>GEMV</a:t>
                      </a:r>
                    </a:p>
                  </a:txBody>
                  <a:tcPr/>
                </a:tc>
                <a:extLst>
                  <a:ext uri="{0D108BD9-81ED-4DB2-BD59-A6C34878D82A}">
                    <a16:rowId xmlns:a16="http://schemas.microsoft.com/office/drawing/2014/main" val="1965124206"/>
                  </a:ext>
                </a:extLst>
              </a:tr>
              <a:tr h="319501">
                <a:tc>
                  <a:txBody>
                    <a:bodyPr/>
                    <a:lstStyle/>
                    <a:p>
                      <a:r>
                        <a:rPr lang="en-US" sz="1400" dirty="0">
                          <a:latin typeface="Candara" panose="020E0502030303020204" pitchFamily="34" charset="0"/>
                        </a:rPr>
                        <a:t>Sparse linear algebra</a:t>
                      </a:r>
                    </a:p>
                  </a:txBody>
                  <a:tcPr/>
                </a:tc>
                <a:tc>
                  <a:txBody>
                    <a:bodyPr/>
                    <a:lstStyle/>
                    <a:p>
                      <a:r>
                        <a:rPr lang="en-US" sz="1400" dirty="0">
                          <a:latin typeface="Candara" panose="020E0502030303020204" pitchFamily="34" charset="0"/>
                        </a:rPr>
                        <a:t>Sparse Matrix-Vector Multiply</a:t>
                      </a:r>
                    </a:p>
                  </a:txBody>
                  <a:tcPr/>
                </a:tc>
                <a:tc>
                  <a:txBody>
                    <a:bodyPr/>
                    <a:lstStyle/>
                    <a:p>
                      <a:r>
                        <a:rPr lang="en-US" sz="1400" dirty="0" err="1">
                          <a:latin typeface="Candara" panose="020E0502030303020204" pitchFamily="34" charset="0"/>
                        </a:rPr>
                        <a:t>SpMV</a:t>
                      </a:r>
                      <a:endParaRPr lang="en-US" sz="1400" dirty="0">
                        <a:latin typeface="Candara" panose="020E0502030303020204" pitchFamily="34" charset="0"/>
                      </a:endParaRPr>
                    </a:p>
                  </a:txBody>
                  <a:tcPr/>
                </a:tc>
                <a:extLst>
                  <a:ext uri="{0D108BD9-81ED-4DB2-BD59-A6C34878D82A}">
                    <a16:rowId xmlns:a16="http://schemas.microsoft.com/office/drawing/2014/main" val="2511201907"/>
                  </a:ext>
                </a:extLst>
              </a:tr>
              <a:tr h="319501">
                <a:tc rowSpan="2">
                  <a:txBody>
                    <a:bodyPr/>
                    <a:lstStyle/>
                    <a:p>
                      <a:r>
                        <a:rPr lang="en-US" sz="1400" dirty="0">
                          <a:latin typeface="Candara" panose="020E0502030303020204" pitchFamily="34" charset="0"/>
                        </a:rPr>
                        <a:t>Databases</a:t>
                      </a:r>
                    </a:p>
                  </a:txBody>
                  <a:tcPr anchor="ctr"/>
                </a:tc>
                <a:tc>
                  <a:txBody>
                    <a:bodyPr/>
                    <a:lstStyle/>
                    <a:p>
                      <a:r>
                        <a:rPr lang="en-US" sz="1400" dirty="0">
                          <a:latin typeface="Candara" panose="020E0502030303020204" pitchFamily="34" charset="0"/>
                        </a:rPr>
                        <a:t>Select</a:t>
                      </a:r>
                    </a:p>
                  </a:txBody>
                  <a:tcPr/>
                </a:tc>
                <a:tc>
                  <a:txBody>
                    <a:bodyPr/>
                    <a:lstStyle/>
                    <a:p>
                      <a:r>
                        <a:rPr lang="en-US" sz="1400" dirty="0">
                          <a:latin typeface="Candara" panose="020E0502030303020204" pitchFamily="34" charset="0"/>
                        </a:rPr>
                        <a:t>SEL</a:t>
                      </a:r>
                    </a:p>
                  </a:txBody>
                  <a:tcPr/>
                </a:tc>
                <a:extLst>
                  <a:ext uri="{0D108BD9-81ED-4DB2-BD59-A6C34878D82A}">
                    <a16:rowId xmlns:a16="http://schemas.microsoft.com/office/drawing/2014/main" val="308234675"/>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Unique</a:t>
                      </a:r>
                    </a:p>
                  </a:txBody>
                  <a:tcPr/>
                </a:tc>
                <a:tc>
                  <a:txBody>
                    <a:bodyPr/>
                    <a:lstStyle/>
                    <a:p>
                      <a:r>
                        <a:rPr lang="en-US" sz="1400" dirty="0">
                          <a:latin typeface="Candara" panose="020E0502030303020204" pitchFamily="34" charset="0"/>
                        </a:rPr>
                        <a:t>UNI</a:t>
                      </a:r>
                    </a:p>
                  </a:txBody>
                  <a:tcPr/>
                </a:tc>
                <a:extLst>
                  <a:ext uri="{0D108BD9-81ED-4DB2-BD59-A6C34878D82A}">
                    <a16:rowId xmlns:a16="http://schemas.microsoft.com/office/drawing/2014/main" val="1298232571"/>
                  </a:ext>
                </a:extLst>
              </a:tr>
              <a:tr h="319501">
                <a:tc rowSpan="2">
                  <a:txBody>
                    <a:bodyPr/>
                    <a:lstStyle/>
                    <a:p>
                      <a:r>
                        <a:rPr lang="en-US" sz="1400" dirty="0">
                          <a:latin typeface="Candara" panose="020E0502030303020204" pitchFamily="34" charset="0"/>
                        </a:rPr>
                        <a:t>Data analytics</a:t>
                      </a:r>
                    </a:p>
                  </a:txBody>
                  <a:tcPr anchor="ctr"/>
                </a:tc>
                <a:tc>
                  <a:txBody>
                    <a:bodyPr/>
                    <a:lstStyle/>
                    <a:p>
                      <a:r>
                        <a:rPr lang="en-US" sz="1400" dirty="0">
                          <a:latin typeface="Candara" panose="020E0502030303020204" pitchFamily="34" charset="0"/>
                        </a:rPr>
                        <a:t>Binary Search</a:t>
                      </a:r>
                    </a:p>
                  </a:txBody>
                  <a:tcPr/>
                </a:tc>
                <a:tc>
                  <a:txBody>
                    <a:bodyPr/>
                    <a:lstStyle/>
                    <a:p>
                      <a:r>
                        <a:rPr lang="en-US" sz="1400" dirty="0">
                          <a:latin typeface="Candara" panose="020E0502030303020204" pitchFamily="34" charset="0"/>
                        </a:rPr>
                        <a:t>BS</a:t>
                      </a:r>
                    </a:p>
                  </a:txBody>
                  <a:tcPr/>
                </a:tc>
                <a:extLst>
                  <a:ext uri="{0D108BD9-81ED-4DB2-BD59-A6C34878D82A}">
                    <a16:rowId xmlns:a16="http://schemas.microsoft.com/office/drawing/2014/main" val="565451127"/>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Time Series Analysis</a:t>
                      </a:r>
                    </a:p>
                  </a:txBody>
                  <a:tcPr/>
                </a:tc>
                <a:tc>
                  <a:txBody>
                    <a:bodyPr/>
                    <a:lstStyle/>
                    <a:p>
                      <a:r>
                        <a:rPr lang="en-US" sz="1400" dirty="0">
                          <a:latin typeface="Candara" panose="020E0502030303020204" pitchFamily="34" charset="0"/>
                        </a:rPr>
                        <a:t>TS</a:t>
                      </a:r>
                    </a:p>
                  </a:txBody>
                  <a:tcPr/>
                </a:tc>
                <a:extLst>
                  <a:ext uri="{0D108BD9-81ED-4DB2-BD59-A6C34878D82A}">
                    <a16:rowId xmlns:a16="http://schemas.microsoft.com/office/drawing/2014/main" val="387008381"/>
                  </a:ext>
                </a:extLst>
              </a:tr>
              <a:tr h="319501">
                <a:tc>
                  <a:txBody>
                    <a:bodyPr/>
                    <a:lstStyle/>
                    <a:p>
                      <a:r>
                        <a:rPr lang="en-US" sz="1400" dirty="0">
                          <a:latin typeface="Candara" panose="020E0502030303020204" pitchFamily="34" charset="0"/>
                        </a:rPr>
                        <a:t>Graph processing</a:t>
                      </a:r>
                    </a:p>
                  </a:txBody>
                  <a:tcPr/>
                </a:tc>
                <a:tc>
                  <a:txBody>
                    <a:bodyPr/>
                    <a:lstStyle/>
                    <a:p>
                      <a:r>
                        <a:rPr lang="en-US" sz="1400" dirty="0">
                          <a:latin typeface="Candara" panose="020E0502030303020204" pitchFamily="34" charset="0"/>
                        </a:rPr>
                        <a:t>Breadth-First Search</a:t>
                      </a:r>
                    </a:p>
                  </a:txBody>
                  <a:tcPr/>
                </a:tc>
                <a:tc>
                  <a:txBody>
                    <a:bodyPr/>
                    <a:lstStyle/>
                    <a:p>
                      <a:r>
                        <a:rPr lang="en-US" sz="1400" dirty="0">
                          <a:latin typeface="Candara" panose="020E0502030303020204" pitchFamily="34" charset="0"/>
                        </a:rPr>
                        <a:t>BFS</a:t>
                      </a:r>
                    </a:p>
                  </a:txBody>
                  <a:tcPr/>
                </a:tc>
                <a:extLst>
                  <a:ext uri="{0D108BD9-81ED-4DB2-BD59-A6C34878D82A}">
                    <a16:rowId xmlns:a16="http://schemas.microsoft.com/office/drawing/2014/main" val="3987081438"/>
                  </a:ext>
                </a:extLst>
              </a:tr>
              <a:tr h="319501">
                <a:tc>
                  <a:txBody>
                    <a:bodyPr/>
                    <a:lstStyle/>
                    <a:p>
                      <a:r>
                        <a:rPr lang="en-US" sz="1400" dirty="0">
                          <a:latin typeface="Candara" panose="020E0502030303020204" pitchFamily="34" charset="0"/>
                        </a:rPr>
                        <a:t>Neural networks</a:t>
                      </a:r>
                    </a:p>
                  </a:txBody>
                  <a:tcPr/>
                </a:tc>
                <a:tc>
                  <a:txBody>
                    <a:bodyPr/>
                    <a:lstStyle/>
                    <a:p>
                      <a:r>
                        <a:rPr lang="en-US" sz="1400" dirty="0">
                          <a:latin typeface="Candara" panose="020E0502030303020204" pitchFamily="34" charset="0"/>
                        </a:rPr>
                        <a:t>Multilayer Perceptron</a:t>
                      </a:r>
                    </a:p>
                  </a:txBody>
                  <a:tcPr/>
                </a:tc>
                <a:tc>
                  <a:txBody>
                    <a:bodyPr/>
                    <a:lstStyle/>
                    <a:p>
                      <a:r>
                        <a:rPr lang="en-US" sz="1400" dirty="0">
                          <a:latin typeface="Candara" panose="020E0502030303020204" pitchFamily="34" charset="0"/>
                        </a:rPr>
                        <a:t>MLP</a:t>
                      </a:r>
                    </a:p>
                  </a:txBody>
                  <a:tcPr/>
                </a:tc>
                <a:extLst>
                  <a:ext uri="{0D108BD9-81ED-4DB2-BD59-A6C34878D82A}">
                    <a16:rowId xmlns:a16="http://schemas.microsoft.com/office/drawing/2014/main" val="1924520618"/>
                  </a:ext>
                </a:extLst>
              </a:tr>
              <a:tr h="319501">
                <a:tc>
                  <a:txBody>
                    <a:bodyPr/>
                    <a:lstStyle/>
                    <a:p>
                      <a:r>
                        <a:rPr lang="en-US" sz="1400" dirty="0">
                          <a:latin typeface="Candara" panose="020E0502030303020204" pitchFamily="34" charset="0"/>
                        </a:rPr>
                        <a:t>Bioinformatics</a:t>
                      </a:r>
                    </a:p>
                  </a:txBody>
                  <a:tcPr/>
                </a:tc>
                <a:tc>
                  <a:txBody>
                    <a:bodyPr/>
                    <a:lstStyle/>
                    <a:p>
                      <a:r>
                        <a:rPr lang="en-US" sz="1400" dirty="0">
                          <a:latin typeface="Candara" panose="020E0502030303020204" pitchFamily="34" charset="0"/>
                        </a:rPr>
                        <a:t>Needleman-Wunsch</a:t>
                      </a:r>
                    </a:p>
                  </a:txBody>
                  <a:tcPr/>
                </a:tc>
                <a:tc>
                  <a:txBody>
                    <a:bodyPr/>
                    <a:lstStyle/>
                    <a:p>
                      <a:r>
                        <a:rPr lang="en-US" sz="1400" dirty="0">
                          <a:latin typeface="Candara" panose="020E0502030303020204" pitchFamily="34" charset="0"/>
                        </a:rPr>
                        <a:t>NW</a:t>
                      </a:r>
                    </a:p>
                  </a:txBody>
                  <a:tcPr/>
                </a:tc>
                <a:extLst>
                  <a:ext uri="{0D108BD9-81ED-4DB2-BD59-A6C34878D82A}">
                    <a16:rowId xmlns:a16="http://schemas.microsoft.com/office/drawing/2014/main" val="3592205944"/>
                  </a:ext>
                </a:extLst>
              </a:tr>
              <a:tr h="319501">
                <a:tc rowSpan="2">
                  <a:txBody>
                    <a:bodyPr/>
                    <a:lstStyle/>
                    <a:p>
                      <a:r>
                        <a:rPr lang="en-US" sz="1400" dirty="0">
                          <a:latin typeface="Candara" panose="020E0502030303020204" pitchFamily="34" charset="0"/>
                        </a:rPr>
                        <a:t>Image processing</a:t>
                      </a:r>
                    </a:p>
                  </a:txBody>
                  <a:tcPr anchor="ctr"/>
                </a:tc>
                <a:tc>
                  <a:txBody>
                    <a:bodyPr/>
                    <a:lstStyle/>
                    <a:p>
                      <a:r>
                        <a:rPr lang="en-US" sz="1400" dirty="0">
                          <a:latin typeface="Candara" panose="020E0502030303020204" pitchFamily="34" charset="0"/>
                        </a:rPr>
                        <a:t>Image histogram (short)</a:t>
                      </a:r>
                    </a:p>
                  </a:txBody>
                  <a:tcPr/>
                </a:tc>
                <a:tc>
                  <a:txBody>
                    <a:bodyPr/>
                    <a:lstStyle/>
                    <a:p>
                      <a:r>
                        <a:rPr lang="en-US" sz="1400" dirty="0">
                          <a:latin typeface="Candara" panose="020E0502030303020204" pitchFamily="34" charset="0"/>
                        </a:rPr>
                        <a:t>HST-S</a:t>
                      </a:r>
                    </a:p>
                  </a:txBody>
                  <a:tcPr/>
                </a:tc>
                <a:extLst>
                  <a:ext uri="{0D108BD9-81ED-4DB2-BD59-A6C34878D82A}">
                    <a16:rowId xmlns:a16="http://schemas.microsoft.com/office/drawing/2014/main" val="3167293920"/>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Image histogram (large)</a:t>
                      </a:r>
                    </a:p>
                  </a:txBody>
                  <a:tcPr/>
                </a:tc>
                <a:tc>
                  <a:txBody>
                    <a:bodyPr/>
                    <a:lstStyle/>
                    <a:p>
                      <a:r>
                        <a:rPr lang="en-US" sz="1400" dirty="0">
                          <a:latin typeface="Candara" panose="020E0502030303020204" pitchFamily="34" charset="0"/>
                        </a:rPr>
                        <a:t>HST-L</a:t>
                      </a:r>
                    </a:p>
                  </a:txBody>
                  <a:tcPr/>
                </a:tc>
                <a:extLst>
                  <a:ext uri="{0D108BD9-81ED-4DB2-BD59-A6C34878D82A}">
                    <a16:rowId xmlns:a16="http://schemas.microsoft.com/office/drawing/2014/main" val="1732467408"/>
                  </a:ext>
                </a:extLst>
              </a:tr>
              <a:tr h="319501">
                <a:tc rowSpan="4">
                  <a:txBody>
                    <a:bodyPr/>
                    <a:lstStyle/>
                    <a:p>
                      <a:r>
                        <a:rPr lang="en-US" sz="1400" dirty="0">
                          <a:latin typeface="Candara" panose="020E0502030303020204" pitchFamily="34" charset="0"/>
                        </a:rPr>
                        <a:t>Parallel primitives</a:t>
                      </a:r>
                    </a:p>
                  </a:txBody>
                  <a:tcPr anchor="ctr"/>
                </a:tc>
                <a:tc>
                  <a:txBody>
                    <a:bodyPr/>
                    <a:lstStyle/>
                    <a:p>
                      <a:r>
                        <a:rPr lang="en-US" sz="1400" dirty="0">
                          <a:latin typeface="Candara" panose="020E0502030303020204" pitchFamily="34" charset="0"/>
                        </a:rPr>
                        <a:t>Reduction</a:t>
                      </a:r>
                    </a:p>
                  </a:txBody>
                  <a:tcPr/>
                </a:tc>
                <a:tc>
                  <a:txBody>
                    <a:bodyPr/>
                    <a:lstStyle/>
                    <a:p>
                      <a:r>
                        <a:rPr lang="en-US" sz="1400" dirty="0">
                          <a:latin typeface="Candara" panose="020E0502030303020204" pitchFamily="34" charset="0"/>
                        </a:rPr>
                        <a:t>RED</a:t>
                      </a:r>
                    </a:p>
                  </a:txBody>
                  <a:tcPr/>
                </a:tc>
                <a:extLst>
                  <a:ext uri="{0D108BD9-81ED-4DB2-BD59-A6C34878D82A}">
                    <a16:rowId xmlns:a16="http://schemas.microsoft.com/office/drawing/2014/main" val="1318272034"/>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Prefix sum (scan-scan-add)</a:t>
                      </a:r>
                    </a:p>
                  </a:txBody>
                  <a:tcPr/>
                </a:tc>
                <a:tc>
                  <a:txBody>
                    <a:bodyPr/>
                    <a:lstStyle/>
                    <a:p>
                      <a:r>
                        <a:rPr lang="en-US" sz="1400" dirty="0">
                          <a:latin typeface="Candara" panose="020E0502030303020204" pitchFamily="34" charset="0"/>
                        </a:rPr>
                        <a:t>SCAN-SSA</a:t>
                      </a:r>
                    </a:p>
                  </a:txBody>
                  <a:tcPr/>
                </a:tc>
                <a:extLst>
                  <a:ext uri="{0D108BD9-81ED-4DB2-BD59-A6C34878D82A}">
                    <a16:rowId xmlns:a16="http://schemas.microsoft.com/office/drawing/2014/main" val="2004235633"/>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Prefix sum (reduce-scan-scan)</a:t>
                      </a:r>
                    </a:p>
                  </a:txBody>
                  <a:tcPr/>
                </a:tc>
                <a:tc>
                  <a:txBody>
                    <a:bodyPr/>
                    <a:lstStyle/>
                    <a:p>
                      <a:r>
                        <a:rPr lang="en-US" sz="1400" dirty="0">
                          <a:latin typeface="Candara" panose="020E0502030303020204" pitchFamily="34" charset="0"/>
                        </a:rPr>
                        <a:t>SCAN-RSS</a:t>
                      </a:r>
                    </a:p>
                  </a:txBody>
                  <a:tcPr/>
                </a:tc>
                <a:extLst>
                  <a:ext uri="{0D108BD9-81ED-4DB2-BD59-A6C34878D82A}">
                    <a16:rowId xmlns:a16="http://schemas.microsoft.com/office/drawing/2014/main" val="82245761"/>
                  </a:ext>
                </a:extLst>
              </a:tr>
              <a:tr h="319501">
                <a:tc vMerge="1">
                  <a:txBody>
                    <a:bodyPr/>
                    <a:lstStyle/>
                    <a:p>
                      <a:endParaRPr lang="en-US" sz="1400" dirty="0">
                        <a:latin typeface="Candara" panose="020E0502030303020204" pitchFamily="34" charset="0"/>
                      </a:endParaRPr>
                    </a:p>
                  </a:txBody>
                  <a:tcPr/>
                </a:tc>
                <a:tc>
                  <a:txBody>
                    <a:bodyPr/>
                    <a:lstStyle/>
                    <a:p>
                      <a:r>
                        <a:rPr lang="en-US" sz="1400" dirty="0">
                          <a:latin typeface="Candara" panose="020E0502030303020204" pitchFamily="34" charset="0"/>
                        </a:rPr>
                        <a:t>Matrix transposition</a:t>
                      </a:r>
                    </a:p>
                  </a:txBody>
                  <a:tcPr/>
                </a:tc>
                <a:tc>
                  <a:txBody>
                    <a:bodyPr/>
                    <a:lstStyle/>
                    <a:p>
                      <a:r>
                        <a:rPr lang="en-US" sz="1400" dirty="0">
                          <a:latin typeface="Candara" panose="020E0502030303020204" pitchFamily="34" charset="0"/>
                        </a:rPr>
                        <a:t>TRNS</a:t>
                      </a:r>
                    </a:p>
                  </a:txBody>
                  <a:tcPr/>
                </a:tc>
                <a:extLst>
                  <a:ext uri="{0D108BD9-81ED-4DB2-BD59-A6C34878D82A}">
                    <a16:rowId xmlns:a16="http://schemas.microsoft.com/office/drawing/2014/main" val="3173461368"/>
                  </a:ext>
                </a:extLst>
              </a:tr>
            </a:tbl>
          </a:graphicData>
        </a:graphic>
      </p:graphicFrame>
    </p:spTree>
    <p:extLst>
      <p:ext uri="{BB962C8B-B14F-4D97-AF65-F5344CB8AC3E}">
        <p14:creationId xmlns:p14="http://schemas.microsoft.com/office/powerpoint/2010/main" val="1498666731"/>
      </p:ext>
    </p:extLst>
  </p:cSld>
  <p:clrMapOvr>
    <a:masterClrMapping/>
  </p:clrMapOvr>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A0BFA-30BB-EE4C-8007-65EFDB0848B3}"/>
              </a:ext>
            </a:extLst>
          </p:cNvPr>
          <p:cNvSpPr>
            <a:spLocks noGrp="1"/>
          </p:cNvSpPr>
          <p:nvPr>
            <p:ph type="title"/>
          </p:nvPr>
        </p:nvSpPr>
        <p:spPr/>
        <p:txBody>
          <a:bodyPr>
            <a:normAutofit fontScale="90000"/>
          </a:bodyPr>
          <a:lstStyle/>
          <a:p>
            <a:r>
              <a:rPr lang="en-US" dirty="0" err="1"/>
              <a:t>PrIM</a:t>
            </a:r>
            <a:r>
              <a:rPr lang="en-US" dirty="0"/>
              <a:t> Benchmarks are Open Source</a:t>
            </a:r>
          </a:p>
        </p:txBody>
      </p:sp>
      <p:sp>
        <p:nvSpPr>
          <p:cNvPr id="3" name="Content Placeholder 2">
            <a:extLst>
              <a:ext uri="{FF2B5EF4-FFF2-40B4-BE49-F238E27FC236}">
                <a16:creationId xmlns:a16="http://schemas.microsoft.com/office/drawing/2014/main" id="{3A69F76A-5B3C-E64B-A07F-5EB4408B21C9}"/>
              </a:ext>
            </a:extLst>
          </p:cNvPr>
          <p:cNvSpPr>
            <a:spLocks noGrp="1"/>
          </p:cNvSpPr>
          <p:nvPr>
            <p:ph idx="1"/>
          </p:nvPr>
        </p:nvSpPr>
        <p:spPr/>
        <p:txBody>
          <a:bodyPr>
            <a:normAutofit/>
          </a:bodyPr>
          <a:lstStyle/>
          <a:p>
            <a:r>
              <a:rPr lang="en-US" sz="2400" dirty="0"/>
              <a:t>All microbenchmarks, benchmarks, and scripts</a:t>
            </a:r>
          </a:p>
          <a:p>
            <a:r>
              <a:rPr lang="en-US" sz="2400" dirty="0">
                <a:solidFill>
                  <a:srgbClr val="0000FF"/>
                </a:solidFill>
                <a:hlinkClick r:id="rId3">
                  <a:extLst>
                    <a:ext uri="{A12FA001-AC4F-418D-AE19-62706E023703}">
                      <ahyp:hlinkClr xmlns:ahyp="http://schemas.microsoft.com/office/drawing/2018/hyperlinkcolor" val="tx"/>
                    </a:ext>
                  </a:extLst>
                </a:hlinkClick>
              </a:rPr>
              <a:t>https://github.com/CMU-SAFARI/prim-benchmarks</a:t>
            </a:r>
            <a:endParaRPr lang="en-US" sz="2400" dirty="0">
              <a:solidFill>
                <a:srgbClr val="0000FF"/>
              </a:solidFill>
            </a:endParaRPr>
          </a:p>
          <a:p>
            <a:endParaRPr lang="en-US" sz="2400" dirty="0"/>
          </a:p>
        </p:txBody>
      </p:sp>
      <p:pic>
        <p:nvPicPr>
          <p:cNvPr id="4" name="Picture 3">
            <a:extLst>
              <a:ext uri="{FF2B5EF4-FFF2-40B4-BE49-F238E27FC236}">
                <a16:creationId xmlns:a16="http://schemas.microsoft.com/office/drawing/2014/main" id="{B1FA27B2-6CC8-5C4B-B68F-F810D4173F6A}"/>
              </a:ext>
            </a:extLst>
          </p:cNvPr>
          <p:cNvPicPr>
            <a:picLocks noChangeAspect="1"/>
          </p:cNvPicPr>
          <p:nvPr/>
        </p:nvPicPr>
        <p:blipFill>
          <a:blip r:embed="rId4"/>
          <a:stretch>
            <a:fillRect/>
          </a:stretch>
        </p:blipFill>
        <p:spPr>
          <a:xfrm>
            <a:off x="1355311" y="1813559"/>
            <a:ext cx="6433378" cy="4591853"/>
          </a:xfrm>
          <a:prstGeom prst="rect">
            <a:avLst/>
          </a:prstGeom>
        </p:spPr>
      </p:pic>
    </p:spTree>
    <p:extLst>
      <p:ext uri="{BB962C8B-B14F-4D97-AF65-F5344CB8AC3E}">
        <p14:creationId xmlns:p14="http://schemas.microsoft.com/office/powerpoint/2010/main" val="500071576"/>
      </p:ext>
    </p:extLst>
  </p:cSld>
  <p:clrMapOvr>
    <a:masterClrMapping/>
  </p:clrMapOvr>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A0BFA-30BB-EE4C-8007-65EFDB0848B3}"/>
              </a:ext>
            </a:extLst>
          </p:cNvPr>
          <p:cNvSpPr>
            <a:spLocks noGrp="1"/>
          </p:cNvSpPr>
          <p:nvPr>
            <p:ph type="title"/>
          </p:nvPr>
        </p:nvSpPr>
        <p:spPr/>
        <p:txBody>
          <a:bodyPr>
            <a:normAutofit/>
          </a:bodyPr>
          <a:lstStyle/>
          <a:p>
            <a:r>
              <a:rPr lang="en-US" sz="3600" dirty="0"/>
              <a:t>Understanding a Modern PIM Architecture</a:t>
            </a:r>
          </a:p>
        </p:txBody>
      </p:sp>
      <p:pic>
        <p:nvPicPr>
          <p:cNvPr id="3" name="Picture 2">
            <a:extLst>
              <a:ext uri="{FF2B5EF4-FFF2-40B4-BE49-F238E27FC236}">
                <a16:creationId xmlns:a16="http://schemas.microsoft.com/office/drawing/2014/main" id="{5AE2DC3F-D55F-A442-8922-084467A414D2}"/>
              </a:ext>
            </a:extLst>
          </p:cNvPr>
          <p:cNvPicPr>
            <a:picLocks noChangeAspect="1"/>
          </p:cNvPicPr>
          <p:nvPr/>
        </p:nvPicPr>
        <p:blipFill>
          <a:blip r:embed="rId3"/>
          <a:stretch>
            <a:fillRect/>
          </a:stretch>
        </p:blipFill>
        <p:spPr>
          <a:xfrm>
            <a:off x="0" y="1268760"/>
            <a:ext cx="9144000" cy="4033049"/>
          </a:xfrm>
          <a:prstGeom prst="rect">
            <a:avLst/>
          </a:prstGeom>
        </p:spPr>
      </p:pic>
      <p:sp>
        <p:nvSpPr>
          <p:cNvPr id="5" name="Subtitle 1">
            <a:extLst>
              <a:ext uri="{FF2B5EF4-FFF2-40B4-BE49-F238E27FC236}">
                <a16:creationId xmlns:a16="http://schemas.microsoft.com/office/drawing/2014/main" id="{CB9DA8F8-FC8B-B715-1A5B-06010ACBBBEC}"/>
              </a:ext>
            </a:extLst>
          </p:cNvPr>
          <p:cNvSpPr txBox="1">
            <a:spLocks/>
          </p:cNvSpPr>
          <p:nvPr/>
        </p:nvSpPr>
        <p:spPr>
          <a:xfrm>
            <a:off x="1106731" y="5525569"/>
            <a:ext cx="6858000" cy="803991"/>
          </a:xfrm>
          <a:prstGeom prst="rect">
            <a:avLst/>
          </a:prstGeom>
        </p:spPr>
        <p:txBody>
          <a:bodyPr vert="horz" lIns="91440" tIns="45720" rIns="91440" bIns="45720" rtlCol="0">
            <a:normAutofit/>
          </a:bodyPr>
          <a:lstStyle>
            <a:lvl1pPr marL="0" indent="0" algn="ctr" defTabSz="914354" rtl="0" eaLnBrk="1" latinLnBrk="0" hangingPunct="1">
              <a:lnSpc>
                <a:spcPct val="90000"/>
              </a:lnSpc>
              <a:spcBef>
                <a:spcPts val="1000"/>
              </a:spcBef>
              <a:buFont typeface="Arial" panose="020B0604020202020204" pitchFamily="34" charset="0"/>
              <a:buNone/>
              <a:defRPr sz="3200" b="1" i="0" kern="1200" baseline="0">
                <a:solidFill>
                  <a:schemeClr val="tx1"/>
                </a:solidFill>
                <a:latin typeface="+mj-lt"/>
                <a:ea typeface="+mn-ea"/>
                <a:cs typeface="+mn-cs"/>
              </a:defRPr>
            </a:lvl1pPr>
            <a:lvl2pPr marL="457178" indent="0" algn="ctr" defTabSz="914354"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354" indent="0" algn="ctr" defTabSz="914354"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53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709"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5886"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06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240"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418"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rPr>
              <a:t>https://arxiv.org/pdf/2105.03814.pdf</a:t>
            </a:r>
            <a:endParaRPr kumimoji="0" lang="en-US" sz="2000" b="1" i="0" u="sng"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hlinkClick r:id="rId5">
                  <a:extLst>
                    <a:ext uri="{A12FA001-AC4F-418D-AE19-62706E023703}">
                      <ahyp:hlinkClr xmlns:ahyp="http://schemas.microsoft.com/office/drawing/2018/hyperlinkcolor" val="tx"/>
                    </a:ext>
                  </a:extLst>
                </a:hlinkClick>
              </a:rPr>
              <a:t>https://github.com/CMU-SAFARI/prim-benchmarks</a:t>
            </a:r>
            <a:endParaRPr kumimoji="0" lang="en-US" sz="20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97839505"/>
      </p:ext>
    </p:extLst>
  </p:cSld>
  <p:clrMapOvr>
    <a:masterClrMapping/>
  </p:clrMapOvr>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sz="3800" dirty="0"/>
              <a:t>Understanding a Modern PIM Architecture</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243</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pic>
        <p:nvPicPr>
          <p:cNvPr id="9" name="Picture 8">
            <a:extLst>
              <a:ext uri="{FF2B5EF4-FFF2-40B4-BE49-F238E27FC236}">
                <a16:creationId xmlns:a16="http://schemas.microsoft.com/office/drawing/2014/main" id="{54381580-1F1F-5944-AEC7-1891060AC193}"/>
              </a:ext>
            </a:extLst>
          </p:cNvPr>
          <p:cNvPicPr>
            <a:picLocks noChangeAspect="1"/>
          </p:cNvPicPr>
          <p:nvPr/>
        </p:nvPicPr>
        <p:blipFill>
          <a:blip r:embed="rId2"/>
          <a:stretch>
            <a:fillRect/>
          </a:stretch>
        </p:blipFill>
        <p:spPr>
          <a:xfrm>
            <a:off x="849015" y="914400"/>
            <a:ext cx="7369769" cy="5506901"/>
          </a:xfrm>
          <a:prstGeom prst="rect">
            <a:avLst/>
          </a:prstGeom>
        </p:spPr>
      </p:pic>
      <p:sp>
        <p:nvSpPr>
          <p:cNvPr id="6" name="Rectangle 5">
            <a:extLst>
              <a:ext uri="{FF2B5EF4-FFF2-40B4-BE49-F238E27FC236}">
                <a16:creationId xmlns:a16="http://schemas.microsoft.com/office/drawing/2014/main" id="{5465C192-4893-AD4D-A97C-499395E42DF0}"/>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https://www.youtube.com/watch?v=D8Hjy2iU9l4&amp;list=PL5Q2soXY2Zi_tOTAYm--dYByNPL7JhwR9</a:t>
            </a: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1084920283"/>
      </p:ext>
    </p:extLst>
  </p:cSld>
  <p:clrMapOvr>
    <a:masterClrMapping/>
  </p:clrMapOvr>
  <p:transition/>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a:xfrm>
            <a:off x="228600" y="152400"/>
            <a:ext cx="8915400" cy="1066800"/>
          </a:xfrm>
        </p:spPr>
        <p:txBody>
          <a:bodyPr/>
          <a:lstStyle/>
          <a:p>
            <a:r>
              <a:rPr lang="en-US" sz="3600" dirty="0">
                <a:solidFill>
                  <a:srgbClr val="006633"/>
                </a:solidFill>
                <a:ea typeface="ＭＳ Ｐゴシック" charset="0"/>
              </a:rPr>
              <a:t>More on Analysis of the UPMEM PIM Engine</a:t>
            </a:r>
            <a:endParaRPr lang="en-US" sz="3600" dirty="0"/>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https://www.youtube.com/watch?v=D8Hjy2iU9l4&amp;list=PL5Q2soXY2Zi_tOTAYm--dYByNPL7JhwR9</a:t>
            </a: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pic>
        <p:nvPicPr>
          <p:cNvPr id="6" name="Picture 5">
            <a:extLst>
              <a:ext uri="{FF2B5EF4-FFF2-40B4-BE49-F238E27FC236}">
                <a16:creationId xmlns:a16="http://schemas.microsoft.com/office/drawing/2014/main" id="{B7D3EBD6-4727-A94F-9498-A2F5AD447FD3}"/>
              </a:ext>
            </a:extLst>
          </p:cNvPr>
          <p:cNvPicPr>
            <a:picLocks noChangeAspect="1"/>
          </p:cNvPicPr>
          <p:nvPr/>
        </p:nvPicPr>
        <p:blipFill>
          <a:blip r:embed="rId3"/>
          <a:stretch>
            <a:fillRect/>
          </a:stretch>
        </p:blipFill>
        <p:spPr>
          <a:xfrm>
            <a:off x="573837" y="936128"/>
            <a:ext cx="7454547" cy="5517207"/>
          </a:xfrm>
          <a:prstGeom prst="rect">
            <a:avLst/>
          </a:prstGeom>
        </p:spPr>
      </p:pic>
    </p:spTree>
    <p:extLst>
      <p:ext uri="{BB962C8B-B14F-4D97-AF65-F5344CB8AC3E}">
        <p14:creationId xmlns:p14="http://schemas.microsoft.com/office/powerpoint/2010/main" val="323960875"/>
      </p:ext>
    </p:extLst>
  </p:cSld>
  <p:clrMapOvr>
    <a:masterClrMapping/>
  </p:clrMapOvr>
  <p:transition/>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a:xfrm>
            <a:off x="228600" y="152400"/>
            <a:ext cx="8915400" cy="1066800"/>
          </a:xfrm>
        </p:spPr>
        <p:txBody>
          <a:bodyPr/>
          <a:lstStyle/>
          <a:p>
            <a:r>
              <a:rPr lang="en-US" sz="3600" dirty="0">
                <a:solidFill>
                  <a:srgbClr val="006633"/>
                </a:solidFill>
                <a:ea typeface="ＭＳ Ｐゴシック" charset="0"/>
              </a:rPr>
              <a:t>More on Analysis of the UPMEM PIM Engine</a:t>
            </a:r>
            <a:endParaRPr lang="en-US" sz="3600" dirty="0"/>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https://www.youtube.com/watch?v=Pp9jSU2b9oM&amp;list=PL5Q2soXY2Zi8_VVChACnON4sfh2bJ5IrD&amp;index=159</a:t>
            </a:r>
            <a:r>
              <a:rPr kumimoji="0" lang="en-US" sz="1000" b="0"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pic>
        <p:nvPicPr>
          <p:cNvPr id="4" name="Picture 3">
            <a:extLst>
              <a:ext uri="{FF2B5EF4-FFF2-40B4-BE49-F238E27FC236}">
                <a16:creationId xmlns:a16="http://schemas.microsoft.com/office/drawing/2014/main" id="{05908769-F1A3-3149-BEAD-28F09753D549}"/>
              </a:ext>
            </a:extLst>
          </p:cNvPr>
          <p:cNvPicPr>
            <a:picLocks noChangeAspect="1"/>
          </p:cNvPicPr>
          <p:nvPr/>
        </p:nvPicPr>
        <p:blipFill>
          <a:blip r:embed="rId3"/>
          <a:stretch>
            <a:fillRect/>
          </a:stretch>
        </p:blipFill>
        <p:spPr>
          <a:xfrm>
            <a:off x="629193" y="894920"/>
            <a:ext cx="7809413" cy="5558416"/>
          </a:xfrm>
          <a:prstGeom prst="rect">
            <a:avLst/>
          </a:prstGeom>
        </p:spPr>
      </p:pic>
    </p:spTree>
    <p:extLst>
      <p:ext uri="{BB962C8B-B14F-4D97-AF65-F5344CB8AC3E}">
        <p14:creationId xmlns:p14="http://schemas.microsoft.com/office/powerpoint/2010/main" val="2666417021"/>
      </p:ext>
    </p:extLst>
  </p:cSld>
  <p:clrMapOvr>
    <a:masterClrMapping/>
  </p:clrMapOvr>
  <p:transition/>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A0BFA-30BB-EE4C-8007-65EFDB0848B3}"/>
              </a:ext>
            </a:extLst>
          </p:cNvPr>
          <p:cNvSpPr>
            <a:spLocks noGrp="1"/>
          </p:cNvSpPr>
          <p:nvPr>
            <p:ph type="title"/>
          </p:nvPr>
        </p:nvSpPr>
        <p:spPr/>
        <p:txBody>
          <a:bodyPr>
            <a:normAutofit/>
          </a:bodyPr>
          <a:lstStyle/>
          <a:p>
            <a:r>
              <a:rPr lang="en-US" sz="3600" dirty="0"/>
              <a:t>ML Training on a Real PIM System</a:t>
            </a:r>
          </a:p>
        </p:txBody>
      </p:sp>
      <p:sp>
        <p:nvSpPr>
          <p:cNvPr id="10" name="Subtitle 1">
            <a:extLst>
              <a:ext uri="{FF2B5EF4-FFF2-40B4-BE49-F238E27FC236}">
                <a16:creationId xmlns:a16="http://schemas.microsoft.com/office/drawing/2014/main" id="{2FDA9319-5751-7940-9055-BA9FBB6536F3}"/>
              </a:ext>
            </a:extLst>
          </p:cNvPr>
          <p:cNvSpPr txBox="1">
            <a:spLocks/>
          </p:cNvSpPr>
          <p:nvPr/>
        </p:nvSpPr>
        <p:spPr>
          <a:xfrm>
            <a:off x="1106731" y="5194167"/>
            <a:ext cx="6858000" cy="1074656"/>
          </a:xfrm>
          <a:prstGeom prst="rect">
            <a:avLst/>
          </a:prstGeom>
        </p:spPr>
        <p:txBody>
          <a:bodyPr vert="horz" lIns="91440" tIns="45720" rIns="91440" bIns="45720" rtlCol="0">
            <a:normAutofit/>
          </a:bodyPr>
          <a:lstStyle>
            <a:lvl1pPr marL="0" indent="0" algn="ctr" defTabSz="914354" rtl="0" eaLnBrk="1" latinLnBrk="0" hangingPunct="1">
              <a:lnSpc>
                <a:spcPct val="90000"/>
              </a:lnSpc>
              <a:spcBef>
                <a:spcPts val="1000"/>
              </a:spcBef>
              <a:buFont typeface="Arial" panose="020B0604020202020204" pitchFamily="34" charset="0"/>
              <a:buNone/>
              <a:defRPr sz="3200" b="1" i="0" kern="1200" baseline="0">
                <a:solidFill>
                  <a:schemeClr val="tx1"/>
                </a:solidFill>
                <a:latin typeface="+mj-lt"/>
                <a:ea typeface="+mn-ea"/>
                <a:cs typeface="+mn-cs"/>
              </a:defRPr>
            </a:lvl1pPr>
            <a:lvl2pPr marL="457178" indent="0" algn="ctr" defTabSz="914354"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354" indent="0" algn="ctr" defTabSz="914354"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53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709"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5886"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062"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240"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418" indent="0" algn="ctr"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0" i="0" u="none" strike="noStrike" kern="1200" cap="none" spc="0" normalizeH="0" baseline="0" noProof="0" dirty="0">
                <a:ln>
                  <a:noFill/>
                </a:ln>
                <a:solidFill>
                  <a:srgbClr val="0000FF"/>
                </a:solidFill>
                <a:effectLst/>
                <a:uLnTx/>
                <a:uFillTx/>
                <a:latin typeface="Calibri Light" panose="020F0302020204030204"/>
                <a:ea typeface="+mn-ea"/>
                <a:cs typeface="+mn-cs"/>
                <a:hlinkClick r:id="rId3">
                  <a:extLst>
                    <a:ext uri="{A12FA001-AC4F-418D-AE19-62706E023703}">
                      <ahyp:hlinkClr xmlns:ahyp="http://schemas.microsoft.com/office/drawing/2018/hyperlinkcolor" val="tx"/>
                    </a:ext>
                  </a:extLst>
                </a:hlinkClick>
              </a:rPr>
              <a:t>Short version: </a:t>
            </a: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hlinkClick r:id="rId3">
                  <a:extLst>
                    <a:ext uri="{A12FA001-AC4F-418D-AE19-62706E023703}">
                      <ahyp:hlinkClr xmlns:ahyp="http://schemas.microsoft.com/office/drawing/2018/hyperlinkcolor" val="tx"/>
                    </a:ext>
                  </a:extLst>
                </a:hlinkClick>
              </a:rPr>
              <a:t>https://arxiv.org/pdf/2206.06022.pdf</a:t>
            </a:r>
            <a:endPar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endParaRP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0" i="0" u="sng" strike="noStrike" kern="1200" cap="none" spc="0" normalizeH="0" baseline="0" noProof="0" dirty="0">
                <a:ln>
                  <a:noFill/>
                </a:ln>
                <a:solidFill>
                  <a:srgbClr val="0000FF"/>
                </a:solidFill>
                <a:effectLst/>
                <a:uLnTx/>
                <a:uFillTx/>
                <a:latin typeface="Calibri Light" panose="020F0302020204030204"/>
                <a:ea typeface="+mn-ea"/>
                <a:cs typeface="+mn-cs"/>
              </a:rPr>
              <a:t>Long version: </a:t>
            </a: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rPr>
              <a:t>https://</a:t>
            </a:r>
            <a:r>
              <a:rPr kumimoji="0" lang="en-US" sz="2000" b="1" i="0" u="sng" strike="noStrike" kern="1200" cap="none" spc="0" normalizeH="0" baseline="0" noProof="0" dirty="0" err="1">
                <a:ln>
                  <a:noFill/>
                </a:ln>
                <a:solidFill>
                  <a:srgbClr val="0000FF"/>
                </a:solidFill>
                <a:effectLst/>
                <a:uLnTx/>
                <a:uFillTx/>
                <a:latin typeface="Calibri Light" panose="020F0302020204030204"/>
                <a:ea typeface="+mn-ea"/>
                <a:cs typeface="+mn-cs"/>
              </a:rPr>
              <a:t>arxiv.org</a:t>
            </a: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rPr>
              <a:t>/pdf/2207.07886.pdf</a:t>
            </a:r>
          </a:p>
          <a:p>
            <a:pPr marL="0" marR="0" lvl="0" indent="0" algn="ctr" defTabSz="914354"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rPr>
              <a:t>https://</a:t>
            </a:r>
            <a:r>
              <a:rPr kumimoji="0" lang="en-US" sz="2000" b="1" i="0" u="sng" strike="noStrike" kern="1200" cap="none" spc="0" normalizeH="0" baseline="0" noProof="0" dirty="0" err="1">
                <a:ln>
                  <a:noFill/>
                </a:ln>
                <a:solidFill>
                  <a:srgbClr val="0000FF"/>
                </a:solidFill>
                <a:effectLst/>
                <a:uLnTx/>
                <a:uFillTx/>
                <a:latin typeface="Calibri Light" panose="020F0302020204030204"/>
                <a:ea typeface="+mn-ea"/>
                <a:cs typeface="+mn-cs"/>
              </a:rPr>
              <a:t>www.youtube.com</a:t>
            </a: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rPr>
              <a:t>/</a:t>
            </a:r>
            <a:r>
              <a:rPr kumimoji="0" lang="en-US" sz="2000" b="1" i="0" u="sng" strike="noStrike" kern="1200" cap="none" spc="0" normalizeH="0" baseline="0" noProof="0" dirty="0" err="1">
                <a:ln>
                  <a:noFill/>
                </a:ln>
                <a:solidFill>
                  <a:srgbClr val="0000FF"/>
                </a:solidFill>
                <a:effectLst/>
                <a:uLnTx/>
                <a:uFillTx/>
                <a:latin typeface="Calibri Light" panose="020F0302020204030204"/>
                <a:ea typeface="+mn-ea"/>
                <a:cs typeface="+mn-cs"/>
              </a:rPr>
              <a:t>watch?v</a:t>
            </a:r>
            <a:r>
              <a:rPr kumimoji="0" lang="en-US" sz="2000" b="1" i="0" u="sng" strike="noStrike" kern="1200" cap="none" spc="0" normalizeH="0" baseline="0" noProof="0" dirty="0">
                <a:ln>
                  <a:noFill/>
                </a:ln>
                <a:solidFill>
                  <a:srgbClr val="0000FF"/>
                </a:solidFill>
                <a:effectLst/>
                <a:uLnTx/>
                <a:uFillTx/>
                <a:latin typeface="Calibri Light" panose="020F0302020204030204"/>
                <a:ea typeface="+mn-ea"/>
                <a:cs typeface="+mn-cs"/>
              </a:rPr>
              <a:t>=qeukNs5XI3g&amp;t=11226s</a:t>
            </a:r>
          </a:p>
        </p:txBody>
      </p:sp>
      <p:pic>
        <p:nvPicPr>
          <p:cNvPr id="3" name="Picture 2">
            <a:extLst>
              <a:ext uri="{FF2B5EF4-FFF2-40B4-BE49-F238E27FC236}">
                <a16:creationId xmlns:a16="http://schemas.microsoft.com/office/drawing/2014/main" id="{3D5BC523-7F98-F94F-8709-6D1860CF7CA8}"/>
              </a:ext>
            </a:extLst>
          </p:cNvPr>
          <p:cNvPicPr>
            <a:picLocks noChangeAspect="1"/>
          </p:cNvPicPr>
          <p:nvPr/>
        </p:nvPicPr>
        <p:blipFill>
          <a:blip r:embed="rId4"/>
          <a:stretch>
            <a:fillRect/>
          </a:stretch>
        </p:blipFill>
        <p:spPr>
          <a:xfrm>
            <a:off x="768350" y="980728"/>
            <a:ext cx="7607300" cy="1790700"/>
          </a:xfrm>
          <a:prstGeom prst="rect">
            <a:avLst/>
          </a:prstGeom>
        </p:spPr>
      </p:pic>
      <p:pic>
        <p:nvPicPr>
          <p:cNvPr id="4" name="Picture 3">
            <a:extLst>
              <a:ext uri="{FF2B5EF4-FFF2-40B4-BE49-F238E27FC236}">
                <a16:creationId xmlns:a16="http://schemas.microsoft.com/office/drawing/2014/main" id="{73B249F6-522A-6E4B-CD1D-80F8B3297CD7}"/>
              </a:ext>
            </a:extLst>
          </p:cNvPr>
          <p:cNvPicPr>
            <a:picLocks noChangeAspect="1"/>
          </p:cNvPicPr>
          <p:nvPr/>
        </p:nvPicPr>
        <p:blipFill>
          <a:blip r:embed="rId5"/>
          <a:stretch>
            <a:fillRect/>
          </a:stretch>
        </p:blipFill>
        <p:spPr>
          <a:xfrm>
            <a:off x="622300" y="3212976"/>
            <a:ext cx="7899400" cy="1625600"/>
          </a:xfrm>
          <a:prstGeom prst="rect">
            <a:avLst/>
          </a:prstGeom>
        </p:spPr>
      </p:pic>
    </p:spTree>
    <p:extLst>
      <p:ext uri="{BB962C8B-B14F-4D97-AF65-F5344CB8AC3E}">
        <p14:creationId xmlns:p14="http://schemas.microsoft.com/office/powerpoint/2010/main" val="1748983938"/>
      </p:ext>
    </p:extLst>
  </p:cSld>
  <p:clrMapOvr>
    <a:masterClrMapping/>
  </p:clrMapOvr>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F4718-E176-FC48-B556-D5B3A7CB3826}"/>
              </a:ext>
            </a:extLst>
          </p:cNvPr>
          <p:cNvSpPr>
            <a:spLocks noGrp="1"/>
          </p:cNvSpPr>
          <p:nvPr>
            <p:ph type="title"/>
          </p:nvPr>
        </p:nvSpPr>
        <p:spPr/>
        <p:txBody>
          <a:bodyPr>
            <a:normAutofit fontScale="90000"/>
          </a:bodyPr>
          <a:lstStyle/>
          <a:p>
            <a:r>
              <a:rPr lang="en-US" dirty="0"/>
              <a:t>ML Training on a Real PIM System</a:t>
            </a:r>
          </a:p>
        </p:txBody>
      </p:sp>
      <p:sp>
        <p:nvSpPr>
          <p:cNvPr id="3" name="Content Placeholder 2">
            <a:extLst>
              <a:ext uri="{FF2B5EF4-FFF2-40B4-BE49-F238E27FC236}">
                <a16:creationId xmlns:a16="http://schemas.microsoft.com/office/drawing/2014/main" id="{C55EE7E5-BA02-EB49-B7A9-49BFA3F9D9F1}"/>
              </a:ext>
            </a:extLst>
          </p:cNvPr>
          <p:cNvSpPr>
            <a:spLocks noGrp="1"/>
          </p:cNvSpPr>
          <p:nvPr>
            <p:ph idx="1"/>
          </p:nvPr>
        </p:nvSpPr>
        <p:spPr>
          <a:xfrm>
            <a:off x="-36512" y="1015515"/>
            <a:ext cx="9324527" cy="5293805"/>
          </a:xfrm>
        </p:spPr>
        <p:txBody>
          <a:bodyPr>
            <a:normAutofit/>
          </a:bodyPr>
          <a:lstStyle/>
          <a:p>
            <a:r>
              <a:rPr lang="en-US" b="1" dirty="0"/>
              <a:t>Need to optimize data representation</a:t>
            </a:r>
          </a:p>
          <a:p>
            <a:pPr marL="457177" lvl="1" indent="0">
              <a:buNone/>
            </a:pPr>
            <a:r>
              <a:rPr lang="en-US" dirty="0">
                <a:solidFill>
                  <a:srgbClr val="00B050"/>
                </a:solidFill>
              </a:rPr>
              <a:t>(1) fixed-point</a:t>
            </a:r>
          </a:p>
          <a:p>
            <a:pPr marL="457177" lvl="1" indent="0">
              <a:buNone/>
            </a:pPr>
            <a:r>
              <a:rPr lang="en-US" dirty="0">
                <a:solidFill>
                  <a:srgbClr val="00B050"/>
                </a:solidFill>
              </a:rPr>
              <a:t>(2) quantization </a:t>
            </a:r>
          </a:p>
          <a:p>
            <a:pPr marL="457177" lvl="1" indent="0">
              <a:buNone/>
            </a:pPr>
            <a:r>
              <a:rPr lang="en-US" dirty="0">
                <a:solidFill>
                  <a:srgbClr val="00B050"/>
                </a:solidFill>
              </a:rPr>
              <a:t>(3) hybrid precision </a:t>
            </a:r>
            <a:endParaRPr lang="en-US" dirty="0"/>
          </a:p>
          <a:p>
            <a:pPr marL="0" indent="0">
              <a:buNone/>
            </a:pPr>
            <a:endParaRPr lang="en-US" dirty="0"/>
          </a:p>
          <a:p>
            <a:r>
              <a:rPr lang="en-US" b="1" dirty="0"/>
              <a:t>Use </a:t>
            </a:r>
            <a:r>
              <a:rPr lang="en-US" b="1" dirty="0">
                <a:solidFill>
                  <a:srgbClr val="7030A0"/>
                </a:solidFill>
              </a:rPr>
              <a:t>lookup tables (LUTs) </a:t>
            </a:r>
            <a:r>
              <a:rPr lang="en-US" b="1" dirty="0"/>
              <a:t>to implement complex functions (e.g., sigmoid)</a:t>
            </a:r>
            <a:endParaRPr lang="en-US" b="1" dirty="0">
              <a:solidFill>
                <a:srgbClr val="7030A0"/>
              </a:solidFill>
            </a:endParaRPr>
          </a:p>
          <a:p>
            <a:endParaRPr lang="en-US" dirty="0"/>
          </a:p>
          <a:p>
            <a:r>
              <a:rPr lang="en-US" b="1" dirty="0"/>
              <a:t>Optimize data placement &amp; layout for </a:t>
            </a:r>
            <a:r>
              <a:rPr lang="en-US" b="1" dirty="0">
                <a:solidFill>
                  <a:srgbClr val="0070C0"/>
                </a:solidFill>
              </a:rPr>
              <a:t>streaming</a:t>
            </a:r>
          </a:p>
          <a:p>
            <a:endParaRPr lang="en-US" dirty="0"/>
          </a:p>
          <a:p>
            <a:r>
              <a:rPr lang="en-US" b="1" dirty="0"/>
              <a:t>Large speedups: </a:t>
            </a:r>
            <a:r>
              <a:rPr lang="en-US" dirty="0">
                <a:solidFill>
                  <a:srgbClr val="0432FF"/>
                </a:solidFill>
              </a:rPr>
              <a:t>2.8X/27X vs. CPU, 1.3x/3.2x vs. GPU</a:t>
            </a:r>
          </a:p>
          <a:p>
            <a:endParaRPr lang="en-US" dirty="0"/>
          </a:p>
        </p:txBody>
      </p:sp>
    </p:spTree>
    <p:extLst>
      <p:ext uri="{BB962C8B-B14F-4D97-AF65-F5344CB8AC3E}">
        <p14:creationId xmlns:p14="http://schemas.microsoft.com/office/powerpoint/2010/main" val="3995302618"/>
      </p:ext>
    </p:extLst>
  </p:cSld>
  <p:clrMapOvr>
    <a:masterClrMapping/>
  </p:clrMapOvr>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9D12F-23D2-E366-BC8C-70FCAB32FF55}"/>
              </a:ext>
            </a:extLst>
          </p:cNvPr>
          <p:cNvSpPr>
            <a:spLocks noGrp="1"/>
          </p:cNvSpPr>
          <p:nvPr>
            <p:ph type="title"/>
          </p:nvPr>
        </p:nvSpPr>
        <p:spPr>
          <a:xfrm>
            <a:off x="228600" y="152400"/>
            <a:ext cx="8915400" cy="1066800"/>
          </a:xfrm>
        </p:spPr>
        <p:txBody>
          <a:bodyPr/>
          <a:lstStyle/>
          <a:p>
            <a:r>
              <a:rPr lang="en-US" dirty="0"/>
              <a:t>ML Training on Real PIM Talk Video</a:t>
            </a:r>
          </a:p>
        </p:txBody>
      </p:sp>
      <p:sp>
        <p:nvSpPr>
          <p:cNvPr id="4" name="Slide Number Placeholder 3">
            <a:extLst>
              <a:ext uri="{FF2B5EF4-FFF2-40B4-BE49-F238E27FC236}">
                <a16:creationId xmlns:a16="http://schemas.microsoft.com/office/drawing/2014/main" id="{A503FC43-A10F-C73E-D65A-65DC76E47CA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TextBox 5">
            <a:extLst>
              <a:ext uri="{FF2B5EF4-FFF2-40B4-BE49-F238E27FC236}">
                <a16:creationId xmlns:a16="http://schemas.microsoft.com/office/drawing/2014/main" id="{7DC27E93-CE8E-D6EB-CBBF-D2A85499D7CA}"/>
              </a:ext>
            </a:extLst>
          </p:cNvPr>
          <p:cNvSpPr txBox="1"/>
          <p:nvPr/>
        </p:nvSpPr>
        <p:spPr>
          <a:xfrm>
            <a:off x="1547664" y="6452890"/>
            <a:ext cx="6782626"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https://www.youtube.com/watch?v=qeukNs5XI3g&amp;t=11226s</a:t>
            </a:r>
            <a:r>
              <a:rPr kumimoji="0" lang="en-US" sz="16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7" name="Picture 6">
            <a:extLst>
              <a:ext uri="{FF2B5EF4-FFF2-40B4-BE49-F238E27FC236}">
                <a16:creationId xmlns:a16="http://schemas.microsoft.com/office/drawing/2014/main" id="{684416E7-3EF5-5765-DE6B-584BDA929243}"/>
              </a:ext>
            </a:extLst>
          </p:cNvPr>
          <p:cNvPicPr>
            <a:picLocks noChangeAspect="1"/>
          </p:cNvPicPr>
          <p:nvPr/>
        </p:nvPicPr>
        <p:blipFill>
          <a:blip r:embed="rId3"/>
          <a:stretch>
            <a:fillRect/>
          </a:stretch>
        </p:blipFill>
        <p:spPr>
          <a:xfrm>
            <a:off x="487872" y="944488"/>
            <a:ext cx="7900552" cy="5436840"/>
          </a:xfrm>
          <a:prstGeom prst="rect">
            <a:avLst/>
          </a:prstGeom>
        </p:spPr>
      </p:pic>
    </p:spTree>
    <p:extLst>
      <p:ext uri="{BB962C8B-B14F-4D97-AF65-F5344CB8AC3E}">
        <p14:creationId xmlns:p14="http://schemas.microsoft.com/office/powerpoint/2010/main" val="147391580"/>
      </p:ext>
    </p:extLst>
  </p:cSld>
  <p:clrMapOvr>
    <a:masterClrMapping/>
  </p:clrMapOvr>
  <p:transition/>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8BCD-CC36-EECF-F544-BD5CA9513002}"/>
              </a:ext>
            </a:extLst>
          </p:cNvPr>
          <p:cNvSpPr>
            <a:spLocks noGrp="1"/>
          </p:cNvSpPr>
          <p:nvPr>
            <p:ph type="title"/>
          </p:nvPr>
        </p:nvSpPr>
        <p:spPr>
          <a:xfrm>
            <a:off x="228600" y="152400"/>
            <a:ext cx="8834884" cy="1066800"/>
          </a:xfrm>
        </p:spPr>
        <p:txBody>
          <a:bodyPr/>
          <a:lstStyle/>
          <a:p>
            <a:r>
              <a:rPr lang="en-US" dirty="0" err="1"/>
              <a:t>SpMV</a:t>
            </a:r>
            <a:r>
              <a:rPr lang="en-US" dirty="0"/>
              <a:t> Multiplication on Real PIM Systems</a:t>
            </a:r>
          </a:p>
        </p:txBody>
      </p:sp>
      <p:sp>
        <p:nvSpPr>
          <p:cNvPr id="3" name="Content Placeholder 2">
            <a:extLst>
              <a:ext uri="{FF2B5EF4-FFF2-40B4-BE49-F238E27FC236}">
                <a16:creationId xmlns:a16="http://schemas.microsoft.com/office/drawing/2014/main" id="{4F7A6B6E-329B-2C38-5828-72DD30631A71}"/>
              </a:ext>
            </a:extLst>
          </p:cNvPr>
          <p:cNvSpPr>
            <a:spLocks noGrp="1"/>
          </p:cNvSpPr>
          <p:nvPr>
            <p:ph idx="1"/>
          </p:nvPr>
        </p:nvSpPr>
        <p:spPr>
          <a:xfrm>
            <a:off x="226442" y="1219200"/>
            <a:ext cx="8610600" cy="4876800"/>
          </a:xfrm>
        </p:spPr>
        <p:txBody>
          <a:bodyPr/>
          <a:lstStyle/>
          <a:p>
            <a:r>
              <a:rPr lang="en-US" dirty="0">
                <a:solidFill>
                  <a:srgbClr val="0000FF"/>
                </a:solidFill>
              </a:rPr>
              <a:t>Appears at SIGMETRICS 2022</a:t>
            </a:r>
          </a:p>
        </p:txBody>
      </p:sp>
      <p:sp>
        <p:nvSpPr>
          <p:cNvPr id="4" name="Slide Number Placeholder 3">
            <a:extLst>
              <a:ext uri="{FF2B5EF4-FFF2-40B4-BE49-F238E27FC236}">
                <a16:creationId xmlns:a16="http://schemas.microsoft.com/office/drawing/2014/main" id="{8B820C55-0430-CC34-9956-2AC5554C1ED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36560882-7E0C-3E43-0C4C-CA274925A5C0}"/>
              </a:ext>
            </a:extLst>
          </p:cNvPr>
          <p:cNvSpPr txBox="1"/>
          <p:nvPr/>
        </p:nvSpPr>
        <p:spPr>
          <a:xfrm>
            <a:off x="2295939" y="5550425"/>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https://arxiv.org/pdf/2201.05072.pdf</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5EDD5FC4-A875-5369-2DBF-724CBDF123C0}"/>
              </a:ext>
            </a:extLst>
          </p:cNvPr>
          <p:cNvPicPr>
            <a:picLocks noChangeAspect="1"/>
          </p:cNvPicPr>
          <p:nvPr/>
        </p:nvPicPr>
        <p:blipFill>
          <a:blip r:embed="rId3"/>
          <a:stretch>
            <a:fillRect/>
          </a:stretch>
        </p:blipFill>
        <p:spPr>
          <a:xfrm>
            <a:off x="0" y="2204864"/>
            <a:ext cx="9144000" cy="3105186"/>
          </a:xfrm>
          <a:prstGeom prst="rect">
            <a:avLst/>
          </a:prstGeom>
        </p:spPr>
      </p:pic>
      <p:sp>
        <p:nvSpPr>
          <p:cNvPr id="7" name="TextBox 6">
            <a:extLst>
              <a:ext uri="{FF2B5EF4-FFF2-40B4-BE49-F238E27FC236}">
                <a16:creationId xmlns:a16="http://schemas.microsoft.com/office/drawing/2014/main" id="{E4CBB7A0-1DA3-C26D-651B-A3D804BEBF98}"/>
              </a:ext>
            </a:extLst>
          </p:cNvPr>
          <p:cNvSpPr txBox="1"/>
          <p:nvPr/>
        </p:nvSpPr>
        <p:spPr>
          <a:xfrm>
            <a:off x="2071789" y="5886109"/>
            <a:ext cx="522611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https://github.com/CMU-SAFARI/SparseP</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
        <p:nvSpPr>
          <p:cNvPr id="8" name="TextBox 7">
            <a:extLst>
              <a:ext uri="{FF2B5EF4-FFF2-40B4-BE49-F238E27FC236}">
                <a16:creationId xmlns:a16="http://schemas.microsoft.com/office/drawing/2014/main" id="{3A6C008D-F5A4-9F33-F434-FC8BB0772FF8}"/>
              </a:ext>
            </a:extLst>
          </p:cNvPr>
          <p:cNvSpPr txBox="1"/>
          <p:nvPr/>
        </p:nvSpPr>
        <p:spPr>
          <a:xfrm>
            <a:off x="1547664" y="6452890"/>
            <a:ext cx="617508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5">
                  <a:extLst>
                    <a:ext uri="{A12FA001-AC4F-418D-AE19-62706E023703}">
                      <ahyp:hlinkClr xmlns:ahyp="http://schemas.microsoft.com/office/drawing/2018/hyperlinkcolor" val="tx"/>
                    </a:ext>
                  </a:extLst>
                </a:hlinkClick>
              </a:rPr>
              <a:t>https://www.youtube.com/watch?v=5kaOsJKlGrE</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200023560"/>
      </p:ext>
    </p:extLst>
  </p:cSld>
  <p:clrMapOvr>
    <a:masterClrMapping/>
  </p:clrMapOvr>
  <p:transition/>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61E1443-93ED-ED4C-B68E-7250F5666C1F}"/>
              </a:ext>
            </a:extLst>
          </p:cNvPr>
          <p:cNvSpPr/>
          <p:nvPr/>
        </p:nvSpPr>
        <p:spPr>
          <a:xfrm>
            <a:off x="-15498" y="-131052"/>
            <a:ext cx="9159498" cy="4110592"/>
          </a:xfrm>
          <a:prstGeom prst="rect">
            <a:avLst/>
          </a:prstGeom>
          <a:solidFill>
            <a:srgbClr val="D9EAD5">
              <a:alpha val="50196"/>
            </a:srgb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R"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41" name="Group 40">
            <a:extLst>
              <a:ext uri="{FF2B5EF4-FFF2-40B4-BE49-F238E27FC236}">
                <a16:creationId xmlns:a16="http://schemas.microsoft.com/office/drawing/2014/main" id="{25A7EE06-AFEA-9E4C-A118-7E420281EFBB}"/>
              </a:ext>
            </a:extLst>
          </p:cNvPr>
          <p:cNvGrpSpPr>
            <a:grpSpLocks noChangeAspect="1"/>
          </p:cNvGrpSpPr>
          <p:nvPr/>
        </p:nvGrpSpPr>
        <p:grpSpPr>
          <a:xfrm>
            <a:off x="90652" y="146085"/>
            <a:ext cx="8984059" cy="3833455"/>
            <a:chOff x="-1587713" y="55752"/>
            <a:chExt cx="11328398" cy="4833775"/>
          </a:xfrm>
        </p:grpSpPr>
        <p:grpSp>
          <p:nvGrpSpPr>
            <p:cNvPr id="3" name="Group 2">
              <a:extLst>
                <a:ext uri="{FF2B5EF4-FFF2-40B4-BE49-F238E27FC236}">
                  <a16:creationId xmlns:a16="http://schemas.microsoft.com/office/drawing/2014/main" id="{87DE4CD0-E1C3-8A43-BE0E-B820665ABD92}"/>
                </a:ext>
              </a:extLst>
            </p:cNvPr>
            <p:cNvGrpSpPr/>
            <p:nvPr/>
          </p:nvGrpSpPr>
          <p:grpSpPr>
            <a:xfrm>
              <a:off x="1735979" y="55752"/>
              <a:ext cx="4652242" cy="3752162"/>
              <a:chOff x="1735979" y="55752"/>
              <a:chExt cx="4652242" cy="3752162"/>
            </a:xfrm>
          </p:grpSpPr>
          <p:sp>
            <p:nvSpPr>
              <p:cNvPr id="5" name="TextBox 4">
                <a:extLst>
                  <a:ext uri="{FF2B5EF4-FFF2-40B4-BE49-F238E27FC236}">
                    <a16:creationId xmlns:a16="http://schemas.microsoft.com/office/drawing/2014/main" id="{F078B3E3-71AE-ED48-82C1-5E77AF243B78}"/>
                  </a:ext>
                </a:extLst>
              </p:cNvPr>
              <p:cNvSpPr txBox="1"/>
              <p:nvPr/>
            </p:nvSpPr>
            <p:spPr>
              <a:xfrm>
                <a:off x="1735979" y="2527219"/>
                <a:ext cx="4652242" cy="128069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R" sz="6000" b="1" i="0" u="none" strike="noStrike" kern="1200" cap="none" spc="0" normalizeH="0" baseline="0" noProof="0" dirty="0">
                    <a:ln>
                      <a:noFill/>
                    </a:ln>
                    <a:solidFill>
                      <a:srgbClr val="1B587C"/>
                    </a:solidFill>
                    <a:effectLst/>
                    <a:uLnTx/>
                    <a:uFillTx/>
                    <a:latin typeface="Nunito" pitchFamily="2" charset="77"/>
                    <a:ea typeface="+mn-ea"/>
                    <a:cs typeface="+mn-cs"/>
                  </a:rPr>
                  <a:t>SparseP</a:t>
                </a:r>
                <a:endParaRPr kumimoji="0" lang="en-GR" sz="7200" b="1" i="0" u="none" strike="noStrike" kern="1200" cap="none" spc="0" normalizeH="0" baseline="0" noProof="0" dirty="0">
                  <a:ln>
                    <a:noFill/>
                  </a:ln>
                  <a:solidFill>
                    <a:srgbClr val="1B587C"/>
                  </a:solidFill>
                  <a:effectLst/>
                  <a:uLnTx/>
                  <a:uFillTx/>
                  <a:latin typeface="Nunito" pitchFamily="2" charset="77"/>
                  <a:ea typeface="+mn-ea"/>
                  <a:cs typeface="+mn-cs"/>
                </a:endParaRPr>
              </a:p>
            </p:txBody>
          </p:sp>
          <p:grpSp>
            <p:nvGrpSpPr>
              <p:cNvPr id="6" name="Group 5">
                <a:extLst>
                  <a:ext uri="{FF2B5EF4-FFF2-40B4-BE49-F238E27FC236}">
                    <a16:creationId xmlns:a16="http://schemas.microsoft.com/office/drawing/2014/main" id="{23ADB040-FB51-9549-BE57-BCED39EB333D}"/>
                  </a:ext>
                </a:extLst>
              </p:cNvPr>
              <p:cNvGrpSpPr/>
              <p:nvPr/>
            </p:nvGrpSpPr>
            <p:grpSpPr>
              <a:xfrm>
                <a:off x="2872497" y="1899683"/>
                <a:ext cx="2396543" cy="520098"/>
                <a:chOff x="4315313" y="2452812"/>
                <a:chExt cx="2631431" cy="571075"/>
              </a:xfrm>
            </p:grpSpPr>
            <p:grpSp>
              <p:nvGrpSpPr>
                <p:cNvPr id="26" name="Group 25">
                  <a:extLst>
                    <a:ext uri="{FF2B5EF4-FFF2-40B4-BE49-F238E27FC236}">
                      <a16:creationId xmlns:a16="http://schemas.microsoft.com/office/drawing/2014/main" id="{00931A2E-3BAA-BD49-A156-4DA769A0E4D7}"/>
                    </a:ext>
                  </a:extLst>
                </p:cNvPr>
                <p:cNvGrpSpPr>
                  <a:grpSpLocks noChangeAspect="1"/>
                </p:cNvGrpSpPr>
                <p:nvPr/>
              </p:nvGrpSpPr>
              <p:grpSpPr>
                <a:xfrm>
                  <a:off x="4315313" y="2452812"/>
                  <a:ext cx="1175951" cy="571075"/>
                  <a:chOff x="1651308" y="3442584"/>
                  <a:chExt cx="2880000" cy="1398610"/>
                </a:xfrm>
              </p:grpSpPr>
              <p:grpSp>
                <p:nvGrpSpPr>
                  <p:cNvPr id="34" name="Group 33">
                    <a:extLst>
                      <a:ext uri="{FF2B5EF4-FFF2-40B4-BE49-F238E27FC236}">
                        <a16:creationId xmlns:a16="http://schemas.microsoft.com/office/drawing/2014/main" id="{E5EB490F-CD4C-E845-940E-DC2F07CA3CEB}"/>
                      </a:ext>
                    </a:extLst>
                  </p:cNvPr>
                  <p:cNvGrpSpPr>
                    <a:grpSpLocks noChangeAspect="1"/>
                  </p:cNvGrpSpPr>
                  <p:nvPr/>
                </p:nvGrpSpPr>
                <p:grpSpPr>
                  <a:xfrm>
                    <a:off x="1651308" y="3669746"/>
                    <a:ext cx="2880000" cy="952390"/>
                    <a:chOff x="4128305" y="4361803"/>
                    <a:chExt cx="2728912" cy="902423"/>
                  </a:xfrm>
                </p:grpSpPr>
                <p:sp>
                  <p:nvSpPr>
                    <p:cNvPr id="38" name="Trapezium 37">
                      <a:extLst>
                        <a:ext uri="{FF2B5EF4-FFF2-40B4-BE49-F238E27FC236}">
                          <a16:creationId xmlns:a16="http://schemas.microsoft.com/office/drawing/2014/main" id="{D574BE67-EBA9-BF4B-81F8-B2EFFC39A268}"/>
                        </a:ext>
                      </a:extLst>
                    </p:cNvPr>
                    <p:cNvSpPr/>
                    <p:nvPr/>
                  </p:nvSpPr>
                  <p:spPr>
                    <a:xfrm>
                      <a:off x="4128305" y="4361803"/>
                      <a:ext cx="2728912" cy="902423"/>
                    </a:xfrm>
                    <a:prstGeom prst="trapezoid">
                      <a:avLst>
                        <a:gd name="adj" fmla="val 99412"/>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Triangle 38">
                      <a:extLst>
                        <a:ext uri="{FF2B5EF4-FFF2-40B4-BE49-F238E27FC236}">
                          <a16:creationId xmlns:a16="http://schemas.microsoft.com/office/drawing/2014/main" id="{6D072E0C-2208-7543-BC2C-A5459CCAED3B}"/>
                        </a:ext>
                      </a:extLst>
                    </p:cNvPr>
                    <p:cNvSpPr/>
                    <p:nvPr/>
                  </p:nvSpPr>
                  <p:spPr>
                    <a:xfrm>
                      <a:off x="5090166" y="4866354"/>
                      <a:ext cx="805189" cy="397872"/>
                    </a:xfrm>
                    <a:prstGeom prst="triangle">
                      <a:avLst/>
                    </a:prstGeom>
                    <a:solidFill>
                      <a:srgbClr val="D9EAD5"/>
                    </a:solidFill>
                    <a:ln>
                      <a:solidFill>
                        <a:schemeClr val="accent6">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R"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cxnSp>
                <p:nvCxnSpPr>
                  <p:cNvPr id="35" name="Straight Connector 34">
                    <a:extLst>
                      <a:ext uri="{FF2B5EF4-FFF2-40B4-BE49-F238E27FC236}">
                        <a16:creationId xmlns:a16="http://schemas.microsoft.com/office/drawing/2014/main" id="{FB2A2D1E-150F-EC4B-B283-D0CEE7284E39}"/>
                      </a:ext>
                    </a:extLst>
                  </p:cNvPr>
                  <p:cNvCxnSpPr>
                    <a:cxnSpLocks/>
                  </p:cNvCxnSpPr>
                  <p:nvPr/>
                </p:nvCxnSpPr>
                <p:spPr>
                  <a:xfrm>
                    <a:off x="2171701" y="4445192"/>
                    <a:ext cx="0" cy="396002"/>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E758F48-451E-4645-BCF4-C6131B1227C6}"/>
                      </a:ext>
                    </a:extLst>
                  </p:cNvPr>
                  <p:cNvCxnSpPr>
                    <a:cxnSpLocks/>
                  </p:cNvCxnSpPr>
                  <p:nvPr/>
                </p:nvCxnSpPr>
                <p:spPr>
                  <a:xfrm>
                    <a:off x="3934490" y="4445192"/>
                    <a:ext cx="0" cy="396002"/>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1D7F66F1-A999-7B4C-9FC9-0D2C83D63E4C}"/>
                      </a:ext>
                    </a:extLst>
                  </p:cNvPr>
                  <p:cNvCxnSpPr>
                    <a:cxnSpLocks/>
                  </p:cNvCxnSpPr>
                  <p:nvPr/>
                </p:nvCxnSpPr>
                <p:spPr>
                  <a:xfrm>
                    <a:off x="3077020" y="3442584"/>
                    <a:ext cx="0" cy="395999"/>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grpSp>
            <p:grpSp>
              <p:nvGrpSpPr>
                <p:cNvPr id="27" name="Group 26">
                  <a:extLst>
                    <a:ext uri="{FF2B5EF4-FFF2-40B4-BE49-F238E27FC236}">
                      <a16:creationId xmlns:a16="http://schemas.microsoft.com/office/drawing/2014/main" id="{C43E46E0-7735-CC46-9638-4D8BCAC522A0}"/>
                    </a:ext>
                  </a:extLst>
                </p:cNvPr>
                <p:cNvGrpSpPr>
                  <a:grpSpLocks noChangeAspect="1"/>
                </p:cNvGrpSpPr>
                <p:nvPr/>
              </p:nvGrpSpPr>
              <p:grpSpPr>
                <a:xfrm>
                  <a:off x="5770793" y="2452812"/>
                  <a:ext cx="1175951" cy="571075"/>
                  <a:chOff x="1651308" y="3442584"/>
                  <a:chExt cx="2880000" cy="1398610"/>
                </a:xfrm>
              </p:grpSpPr>
              <p:grpSp>
                <p:nvGrpSpPr>
                  <p:cNvPr id="28" name="Group 27">
                    <a:extLst>
                      <a:ext uri="{FF2B5EF4-FFF2-40B4-BE49-F238E27FC236}">
                        <a16:creationId xmlns:a16="http://schemas.microsoft.com/office/drawing/2014/main" id="{699CE6CA-FC03-A846-ADA4-D386B84737C8}"/>
                      </a:ext>
                    </a:extLst>
                  </p:cNvPr>
                  <p:cNvGrpSpPr>
                    <a:grpSpLocks noChangeAspect="1"/>
                  </p:cNvGrpSpPr>
                  <p:nvPr/>
                </p:nvGrpSpPr>
                <p:grpSpPr>
                  <a:xfrm>
                    <a:off x="1651308" y="3669746"/>
                    <a:ext cx="2880000" cy="952390"/>
                    <a:chOff x="4128305" y="4361803"/>
                    <a:chExt cx="2728912" cy="902423"/>
                  </a:xfrm>
                </p:grpSpPr>
                <p:sp>
                  <p:nvSpPr>
                    <p:cNvPr id="32" name="Trapezium 31">
                      <a:extLst>
                        <a:ext uri="{FF2B5EF4-FFF2-40B4-BE49-F238E27FC236}">
                          <a16:creationId xmlns:a16="http://schemas.microsoft.com/office/drawing/2014/main" id="{BBD0C91A-698A-C949-8455-7B667949B5E8}"/>
                        </a:ext>
                      </a:extLst>
                    </p:cNvPr>
                    <p:cNvSpPr/>
                    <p:nvPr/>
                  </p:nvSpPr>
                  <p:spPr>
                    <a:xfrm>
                      <a:off x="4128305" y="4361803"/>
                      <a:ext cx="2728912" cy="902423"/>
                    </a:xfrm>
                    <a:prstGeom prst="trapezoid">
                      <a:avLst>
                        <a:gd name="adj" fmla="val 99412"/>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Triangle 32">
                      <a:extLst>
                        <a:ext uri="{FF2B5EF4-FFF2-40B4-BE49-F238E27FC236}">
                          <a16:creationId xmlns:a16="http://schemas.microsoft.com/office/drawing/2014/main" id="{67A3BC81-F585-2D4A-BDD7-CA7307D1CC71}"/>
                        </a:ext>
                      </a:extLst>
                    </p:cNvPr>
                    <p:cNvSpPr/>
                    <p:nvPr/>
                  </p:nvSpPr>
                  <p:spPr>
                    <a:xfrm>
                      <a:off x="5090166" y="4866354"/>
                      <a:ext cx="805189" cy="397872"/>
                    </a:xfrm>
                    <a:prstGeom prst="triangle">
                      <a:avLst/>
                    </a:prstGeom>
                    <a:solidFill>
                      <a:srgbClr val="D9EAD5"/>
                    </a:solidFill>
                    <a:ln>
                      <a:solidFill>
                        <a:schemeClr val="accent6">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cxnSp>
                <p:nvCxnSpPr>
                  <p:cNvPr id="29" name="Straight Connector 28">
                    <a:extLst>
                      <a:ext uri="{FF2B5EF4-FFF2-40B4-BE49-F238E27FC236}">
                        <a16:creationId xmlns:a16="http://schemas.microsoft.com/office/drawing/2014/main" id="{66F6CEBD-2D7B-634A-99C4-7CE6CE25FBBA}"/>
                      </a:ext>
                    </a:extLst>
                  </p:cNvPr>
                  <p:cNvCxnSpPr>
                    <a:cxnSpLocks/>
                  </p:cNvCxnSpPr>
                  <p:nvPr/>
                </p:nvCxnSpPr>
                <p:spPr>
                  <a:xfrm>
                    <a:off x="2171701" y="4445192"/>
                    <a:ext cx="0" cy="396002"/>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DC1CAD60-6EBB-EA4A-978B-41DF899200F2}"/>
                      </a:ext>
                    </a:extLst>
                  </p:cNvPr>
                  <p:cNvCxnSpPr>
                    <a:cxnSpLocks/>
                  </p:cNvCxnSpPr>
                  <p:nvPr/>
                </p:nvCxnSpPr>
                <p:spPr>
                  <a:xfrm>
                    <a:off x="3934490" y="4445192"/>
                    <a:ext cx="0" cy="396002"/>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F1353ED-4398-4B41-90D1-703E7640C32D}"/>
                      </a:ext>
                    </a:extLst>
                  </p:cNvPr>
                  <p:cNvCxnSpPr>
                    <a:cxnSpLocks/>
                  </p:cNvCxnSpPr>
                  <p:nvPr/>
                </p:nvCxnSpPr>
                <p:spPr>
                  <a:xfrm>
                    <a:off x="3077020" y="3442584"/>
                    <a:ext cx="0" cy="395999"/>
                  </a:xfrm>
                  <a:prstGeom prst="line">
                    <a:avLst/>
                  </a:prstGeom>
                  <a:ln w="41275">
                    <a:solidFill>
                      <a:srgbClr val="0070C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grpSp>
          </p:grpSp>
          <p:grpSp>
            <p:nvGrpSpPr>
              <p:cNvPr id="7" name="Group 6">
                <a:extLst>
                  <a:ext uri="{FF2B5EF4-FFF2-40B4-BE49-F238E27FC236}">
                    <a16:creationId xmlns:a16="http://schemas.microsoft.com/office/drawing/2014/main" id="{9DD93451-A8AE-EB4D-B6B3-3394C1904C43}"/>
                  </a:ext>
                </a:extLst>
              </p:cNvPr>
              <p:cNvGrpSpPr>
                <a:grpSpLocks noChangeAspect="1"/>
              </p:cNvGrpSpPr>
              <p:nvPr/>
            </p:nvGrpSpPr>
            <p:grpSpPr>
              <a:xfrm>
                <a:off x="2598853" y="55752"/>
                <a:ext cx="2943830" cy="1891717"/>
                <a:chOff x="3955508" y="409530"/>
                <a:chExt cx="3284235" cy="2110470"/>
              </a:xfrm>
              <a:solidFill>
                <a:schemeClr val="accent5">
                  <a:lumMod val="75000"/>
                </a:schemeClr>
              </a:solidFill>
            </p:grpSpPr>
            <p:pic>
              <p:nvPicPr>
                <p:cNvPr id="9" name="Graphic 8" descr="Network">
                  <a:extLst>
                    <a:ext uri="{FF2B5EF4-FFF2-40B4-BE49-F238E27FC236}">
                      <a16:creationId xmlns:a16="http://schemas.microsoft.com/office/drawing/2014/main" id="{CD1CE4FD-D1DF-4F4F-BDA1-0B67BC1DA6F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86711" y="1266978"/>
                  <a:ext cx="1253032" cy="1253022"/>
                </a:xfrm>
                <a:prstGeom prst="rect">
                  <a:avLst/>
                </a:prstGeom>
              </p:spPr>
            </p:pic>
            <p:grpSp>
              <p:nvGrpSpPr>
                <p:cNvPr id="10" name="Group 9">
                  <a:extLst>
                    <a:ext uri="{FF2B5EF4-FFF2-40B4-BE49-F238E27FC236}">
                      <a16:creationId xmlns:a16="http://schemas.microsoft.com/office/drawing/2014/main" id="{5ED4AEDC-F530-E541-B06A-2D9F5A7F7A20}"/>
                    </a:ext>
                  </a:extLst>
                </p:cNvPr>
                <p:cNvGrpSpPr/>
                <p:nvPr/>
              </p:nvGrpSpPr>
              <p:grpSpPr>
                <a:xfrm>
                  <a:off x="3955508" y="409530"/>
                  <a:ext cx="3033933" cy="1881039"/>
                  <a:chOff x="3406221" y="538120"/>
                  <a:chExt cx="3033933" cy="1881039"/>
                </a:xfrm>
                <a:grpFill/>
              </p:grpSpPr>
              <p:pic>
                <p:nvPicPr>
                  <p:cNvPr id="12" name="Graphic 11" descr="Network">
                    <a:extLst>
                      <a:ext uri="{FF2B5EF4-FFF2-40B4-BE49-F238E27FC236}">
                        <a16:creationId xmlns:a16="http://schemas.microsoft.com/office/drawing/2014/main" id="{2E8824B1-B6D2-CB45-80A3-E193D9166738}"/>
                      </a:ext>
                    </a:extLst>
                  </p:cNvPr>
                  <p:cNvPicPr>
                    <a:picLocks noChangeAspect="1"/>
                  </p:cNvPicPr>
                  <p:nvPr/>
                </p:nvPicPr>
                <p:blipFill>
                  <a:blip r:embed="rId3">
                    <a:extLst>
                      <a:ext uri="{96DAC541-7B7A-43D3-8B79-37D633B846F1}">
                        <asvg:svgBlip xmlns:asvg="http://schemas.microsoft.com/office/drawing/2016/SVG/main" r:embed="rId5"/>
                      </a:ext>
                    </a:extLst>
                  </a:blip>
                  <a:stretch>
                    <a:fillRect/>
                  </a:stretch>
                </p:blipFill>
                <p:spPr>
                  <a:xfrm>
                    <a:off x="3406221" y="1101178"/>
                    <a:ext cx="1253032" cy="1253022"/>
                  </a:xfrm>
                  <a:prstGeom prst="rect">
                    <a:avLst/>
                  </a:prstGeom>
                </p:spPr>
              </p:pic>
              <p:pic>
                <p:nvPicPr>
                  <p:cNvPr id="13" name="Graphic 12" descr="Network">
                    <a:extLst>
                      <a:ext uri="{FF2B5EF4-FFF2-40B4-BE49-F238E27FC236}">
                        <a16:creationId xmlns:a16="http://schemas.microsoft.com/office/drawing/2014/main" id="{47C1B8E1-8A1E-E448-B0EF-2614C04CDEF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20242760">
                    <a:off x="4640617" y="538120"/>
                    <a:ext cx="1253032" cy="1253022"/>
                  </a:xfrm>
                  <a:prstGeom prst="rect">
                    <a:avLst/>
                  </a:prstGeom>
                </p:spPr>
              </p:pic>
              <p:cxnSp>
                <p:nvCxnSpPr>
                  <p:cNvPr id="14" name="Straight Connector 13">
                    <a:extLst>
                      <a:ext uri="{FF2B5EF4-FFF2-40B4-BE49-F238E27FC236}">
                        <a16:creationId xmlns:a16="http://schemas.microsoft.com/office/drawing/2014/main" id="{3B76C9C7-C33D-0547-AC0C-0CC704AA35F6}"/>
                      </a:ext>
                    </a:extLst>
                  </p:cNvPr>
                  <p:cNvCxnSpPr>
                    <a:cxnSpLocks/>
                  </p:cNvCxnSpPr>
                  <p:nvPr/>
                </p:nvCxnSpPr>
                <p:spPr>
                  <a:xfrm flipV="1">
                    <a:off x="4032737" y="828675"/>
                    <a:ext cx="1105595" cy="536772"/>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EA6C27F-21DA-7C4F-9FC9-273A16AF02D8}"/>
                      </a:ext>
                    </a:extLst>
                  </p:cNvPr>
                  <p:cNvCxnSpPr>
                    <a:cxnSpLocks/>
                  </p:cNvCxnSpPr>
                  <p:nvPr/>
                </p:nvCxnSpPr>
                <p:spPr>
                  <a:xfrm flipH="1" flipV="1">
                    <a:off x="3637886" y="1596046"/>
                    <a:ext cx="93411" cy="502392"/>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AF696DD-69F4-804B-885E-439F70985E32}"/>
                      </a:ext>
                    </a:extLst>
                  </p:cNvPr>
                  <p:cNvCxnSpPr>
                    <a:cxnSpLocks/>
                  </p:cNvCxnSpPr>
                  <p:nvPr/>
                </p:nvCxnSpPr>
                <p:spPr>
                  <a:xfrm flipH="1" flipV="1">
                    <a:off x="4313426" y="2083867"/>
                    <a:ext cx="1450486" cy="314677"/>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E9BF21A-D619-EE4F-A381-BE6BDCC143BB}"/>
                      </a:ext>
                    </a:extLst>
                  </p:cNvPr>
                  <p:cNvCxnSpPr>
                    <a:cxnSpLocks/>
                  </p:cNvCxnSpPr>
                  <p:nvPr/>
                </p:nvCxnSpPr>
                <p:spPr>
                  <a:xfrm flipH="1">
                    <a:off x="4379298" y="1228936"/>
                    <a:ext cx="507239" cy="392794"/>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552497C6-91F1-8546-8CA4-6805B4328981}"/>
                      </a:ext>
                    </a:extLst>
                  </p:cNvPr>
                  <p:cNvCxnSpPr>
                    <a:cxnSpLocks/>
                  </p:cNvCxnSpPr>
                  <p:nvPr/>
                </p:nvCxnSpPr>
                <p:spPr>
                  <a:xfrm flipH="1">
                    <a:off x="4285049" y="1617396"/>
                    <a:ext cx="858444" cy="498543"/>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0A06DD6-74F1-4747-BFFC-8BE8ECAD48F2}"/>
                      </a:ext>
                    </a:extLst>
                  </p:cNvPr>
                  <p:cNvCxnSpPr>
                    <a:cxnSpLocks/>
                  </p:cNvCxnSpPr>
                  <p:nvPr/>
                </p:nvCxnSpPr>
                <p:spPr>
                  <a:xfrm>
                    <a:off x="4873178" y="1202370"/>
                    <a:ext cx="240597" cy="412997"/>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9CDF002-A57E-C84F-98B5-5D1C428304F3}"/>
                      </a:ext>
                    </a:extLst>
                  </p:cNvPr>
                  <p:cNvCxnSpPr>
                    <a:cxnSpLocks/>
                  </p:cNvCxnSpPr>
                  <p:nvPr/>
                </p:nvCxnSpPr>
                <p:spPr>
                  <a:xfrm>
                    <a:off x="5294196" y="1236281"/>
                    <a:ext cx="371212" cy="666468"/>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4C89DDCA-E6B9-B44C-B575-DD70C00BE1C2}"/>
                      </a:ext>
                    </a:extLst>
                  </p:cNvPr>
                  <p:cNvCxnSpPr>
                    <a:cxnSpLocks/>
                  </p:cNvCxnSpPr>
                  <p:nvPr/>
                </p:nvCxnSpPr>
                <p:spPr>
                  <a:xfrm>
                    <a:off x="5675473" y="1917745"/>
                    <a:ext cx="98259" cy="501414"/>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C1EF7AB-FDB9-5044-AF4E-3C07EF2B9AC4}"/>
                      </a:ext>
                    </a:extLst>
                  </p:cNvPr>
                  <p:cNvCxnSpPr>
                    <a:cxnSpLocks/>
                  </p:cNvCxnSpPr>
                  <p:nvPr/>
                </p:nvCxnSpPr>
                <p:spPr>
                  <a:xfrm>
                    <a:off x="5135547" y="1615367"/>
                    <a:ext cx="628365" cy="782535"/>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0C942DE-583A-2D4E-A877-CDDDB55633F5}"/>
                      </a:ext>
                    </a:extLst>
                  </p:cNvPr>
                  <p:cNvCxnSpPr>
                    <a:cxnSpLocks/>
                  </p:cNvCxnSpPr>
                  <p:nvPr/>
                </p:nvCxnSpPr>
                <p:spPr>
                  <a:xfrm flipV="1">
                    <a:off x="3757519" y="2085977"/>
                    <a:ext cx="570204" cy="15013"/>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3D967B0-AC48-844E-8B8B-6DF3588DC6CD}"/>
                      </a:ext>
                    </a:extLst>
                  </p:cNvPr>
                  <p:cNvCxnSpPr>
                    <a:cxnSpLocks/>
                  </p:cNvCxnSpPr>
                  <p:nvPr/>
                </p:nvCxnSpPr>
                <p:spPr>
                  <a:xfrm>
                    <a:off x="5697245" y="1365447"/>
                    <a:ext cx="376248" cy="284814"/>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22E14EB-070A-5748-955E-B2C0F94F874B}"/>
                      </a:ext>
                    </a:extLst>
                  </p:cNvPr>
                  <p:cNvCxnSpPr>
                    <a:cxnSpLocks/>
                  </p:cNvCxnSpPr>
                  <p:nvPr/>
                </p:nvCxnSpPr>
                <p:spPr>
                  <a:xfrm flipV="1">
                    <a:off x="6367257" y="1930825"/>
                    <a:ext cx="72897" cy="472021"/>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grpSp>
            <p:cxnSp>
              <p:nvCxnSpPr>
                <p:cNvPr id="11" name="Straight Connector 10">
                  <a:extLst>
                    <a:ext uri="{FF2B5EF4-FFF2-40B4-BE49-F238E27FC236}">
                      <a16:creationId xmlns:a16="http://schemas.microsoft.com/office/drawing/2014/main" id="{1A8E6905-7A82-2F4E-B9E2-576AD0F4F708}"/>
                    </a:ext>
                  </a:extLst>
                </p:cNvPr>
                <p:cNvCxnSpPr>
                  <a:cxnSpLocks/>
                </p:cNvCxnSpPr>
                <p:nvPr/>
              </p:nvCxnSpPr>
              <p:spPr>
                <a:xfrm>
                  <a:off x="4961751" y="1486777"/>
                  <a:ext cx="1348839" cy="782535"/>
                </a:xfrm>
                <a:prstGeom prst="line">
                  <a:avLst/>
                </a:prstGeom>
                <a:grpFill/>
                <a:ln w="60325">
                  <a:solidFill>
                    <a:srgbClr val="00B050"/>
                  </a:solidFill>
                </a:ln>
              </p:spPr>
              <p:style>
                <a:lnRef idx="1">
                  <a:schemeClr val="accent1"/>
                </a:lnRef>
                <a:fillRef idx="0">
                  <a:schemeClr val="accent1"/>
                </a:fillRef>
                <a:effectRef idx="0">
                  <a:schemeClr val="accent1"/>
                </a:effectRef>
                <a:fontRef idx="minor">
                  <a:schemeClr val="tx1"/>
                </a:fontRef>
              </p:style>
            </p:cxnSp>
          </p:grpSp>
        </p:grpSp>
        <p:sp>
          <p:nvSpPr>
            <p:cNvPr id="8" name="TextBox 7">
              <a:extLst>
                <a:ext uri="{FF2B5EF4-FFF2-40B4-BE49-F238E27FC236}">
                  <a16:creationId xmlns:a16="http://schemas.microsoft.com/office/drawing/2014/main" id="{99CC32C8-F1A1-264F-8C2E-6496EC828406}"/>
                </a:ext>
              </a:extLst>
            </p:cNvPr>
            <p:cNvSpPr txBox="1"/>
            <p:nvPr/>
          </p:nvSpPr>
          <p:spPr>
            <a:xfrm>
              <a:off x="-1587713" y="3764068"/>
              <a:ext cx="11328398" cy="1125459"/>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1B587C"/>
                  </a:solidFill>
                  <a:effectLst/>
                  <a:uLnTx/>
                  <a:uFillTx/>
                  <a:latin typeface="Nunito SemiBold" pitchFamily="2" charset="77"/>
                  <a:ea typeface="+mn-ea"/>
                  <a:cs typeface="+mn-cs"/>
                </a:rPr>
                <a:t>Towards Efficient Sparse Matrix Vector Multiplication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1B587C"/>
                  </a:solidFill>
                  <a:effectLst/>
                  <a:uLnTx/>
                  <a:uFillTx/>
                  <a:latin typeface="Nunito SemiBold" pitchFamily="2" charset="77"/>
                  <a:ea typeface="+mn-ea"/>
                  <a:cs typeface="+mn-cs"/>
                </a:rPr>
                <a:t>on Real Processing-In-Memory Architectures</a:t>
              </a:r>
              <a:endParaRPr kumimoji="0" lang="en-GR" sz="2600" b="1" i="0" u="none" strike="noStrike" kern="1200" cap="none" spc="0" normalizeH="0" baseline="0" noProof="0" dirty="0">
                <a:ln>
                  <a:noFill/>
                </a:ln>
                <a:solidFill>
                  <a:srgbClr val="1B587C"/>
                </a:solidFill>
                <a:effectLst/>
                <a:uLnTx/>
                <a:uFillTx/>
                <a:latin typeface="Nunito SemiBold" pitchFamily="2" charset="77"/>
                <a:ea typeface="+mn-ea"/>
                <a:cs typeface="+mn-cs"/>
              </a:endParaRPr>
            </a:p>
          </p:txBody>
        </p:sp>
      </p:grpSp>
      <p:sp>
        <p:nvSpPr>
          <p:cNvPr id="42" name="TextBox 41">
            <a:extLst>
              <a:ext uri="{FF2B5EF4-FFF2-40B4-BE49-F238E27FC236}">
                <a16:creationId xmlns:a16="http://schemas.microsoft.com/office/drawing/2014/main" id="{871A2471-32BB-274E-9FDC-F34991B8C87C}"/>
              </a:ext>
            </a:extLst>
          </p:cNvPr>
          <p:cNvSpPr txBox="1"/>
          <p:nvPr/>
        </p:nvSpPr>
        <p:spPr>
          <a:xfrm>
            <a:off x="185980" y="4222324"/>
            <a:ext cx="8756541" cy="1241365"/>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9F2936"/>
                </a:solidFill>
                <a:effectLst/>
                <a:uLnTx/>
                <a:uFillTx/>
                <a:latin typeface="Nunito SemiBold" pitchFamily="2" charset="77"/>
                <a:ea typeface="+mn-ea"/>
                <a:cs typeface="+mn-cs"/>
              </a:rPr>
              <a:t>Christina </a:t>
            </a:r>
            <a:r>
              <a:rPr kumimoji="0" lang="en-US" sz="2400" b="1" i="0" u="none" strike="noStrike" kern="1200" cap="none" spc="0" normalizeH="0" baseline="0" noProof="0" dirty="0" err="1">
                <a:ln>
                  <a:noFill/>
                </a:ln>
                <a:solidFill>
                  <a:srgbClr val="9F2936"/>
                </a:solidFill>
                <a:effectLst/>
                <a:uLnTx/>
                <a:uFillTx/>
                <a:latin typeface="Nunito SemiBold" pitchFamily="2" charset="77"/>
                <a:ea typeface="+mn-ea"/>
                <a:cs typeface="+mn-cs"/>
              </a:rPr>
              <a:t>Giannoula</a:t>
            </a:r>
            <a:endParaRPr kumimoji="0" lang="en-US" sz="2400" b="1" i="0" u="none" strike="noStrike" kern="1200" cap="none" spc="0" normalizeH="0" baseline="0" noProof="0" dirty="0">
              <a:ln>
                <a:noFill/>
              </a:ln>
              <a:solidFill>
                <a:srgbClr val="9F2936"/>
              </a:solidFill>
              <a:effectLst/>
              <a:uLnTx/>
              <a:uFillTx/>
              <a:latin typeface="Nunito SemiBold" pitchFamily="2" charset="77"/>
              <a:ea typeface="+mn-ea"/>
              <a:cs typeface="+mn-cs"/>
            </a:endParaRPr>
          </a:p>
          <a:p>
            <a:pPr marL="0" marR="0" lvl="0" indent="0" algn="ctr" defTabSz="457200" rtl="0" eaLnBrk="1" fontAlgn="auto" latinLnBrk="0" hangingPunct="1">
              <a:lnSpc>
                <a:spcPct val="100000"/>
              </a:lnSpc>
              <a:spcBef>
                <a:spcPts val="400"/>
              </a:spcBef>
              <a:spcAft>
                <a:spcPts val="0"/>
              </a:spcAft>
              <a:buClrTx/>
              <a:buSzTx/>
              <a:buFontTx/>
              <a:buNone/>
              <a:tabLst/>
              <a:defRPr/>
            </a:pPr>
            <a:r>
              <a:rPr kumimoji="0" lang="en-US"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rPr>
              <a:t>Ivan Fernandez, Juan Gomez-Luna, </a:t>
            </a:r>
          </a:p>
          <a:p>
            <a:pPr marL="0" marR="0" lvl="0" indent="0" algn="ctr" defTabSz="457200" rtl="0" eaLnBrk="1" fontAlgn="auto" latinLnBrk="0" hangingPunct="1">
              <a:lnSpc>
                <a:spcPct val="100000"/>
              </a:lnSpc>
              <a:spcBef>
                <a:spcPts val="400"/>
              </a:spcBef>
              <a:spcAft>
                <a:spcPts val="0"/>
              </a:spcAft>
              <a:buClrTx/>
              <a:buSzTx/>
              <a:buFontTx/>
              <a:buNone/>
              <a:tabLst/>
              <a:defRPr/>
            </a:pPr>
            <a:r>
              <a:rPr kumimoji="0" lang="en-US" sz="2200" b="1" i="0" u="none" strike="noStrike" kern="1200" cap="none" spc="0" normalizeH="0" baseline="0" noProof="0" dirty="0" err="1">
                <a:ln>
                  <a:noFill/>
                </a:ln>
                <a:solidFill>
                  <a:prstClr val="black">
                    <a:lumMod val="85000"/>
                    <a:lumOff val="15000"/>
                  </a:prstClr>
                </a:solidFill>
                <a:effectLst/>
                <a:uLnTx/>
                <a:uFillTx/>
                <a:latin typeface="Nunito SemiBold" pitchFamily="2" charset="77"/>
                <a:ea typeface="+mn-ea"/>
                <a:cs typeface="+mn-cs"/>
              </a:rPr>
              <a:t>Nectarios</a:t>
            </a:r>
            <a:r>
              <a:rPr kumimoji="0" lang="en-US"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rPr>
              <a:t> </a:t>
            </a:r>
            <a:r>
              <a:rPr kumimoji="0" lang="en-US" sz="2200" b="1" i="0" u="none" strike="noStrike" kern="1200" cap="none" spc="0" normalizeH="0" baseline="0" noProof="0" dirty="0" err="1">
                <a:ln>
                  <a:noFill/>
                </a:ln>
                <a:solidFill>
                  <a:prstClr val="black">
                    <a:lumMod val="85000"/>
                    <a:lumOff val="15000"/>
                  </a:prstClr>
                </a:solidFill>
                <a:effectLst/>
                <a:uLnTx/>
                <a:uFillTx/>
                <a:latin typeface="Nunito SemiBold" pitchFamily="2" charset="77"/>
                <a:ea typeface="+mn-ea"/>
                <a:cs typeface="+mn-cs"/>
              </a:rPr>
              <a:t>Koziris</a:t>
            </a:r>
            <a:r>
              <a:rPr kumimoji="0" lang="en-US"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rPr>
              <a:t>, Georgios </a:t>
            </a:r>
            <a:r>
              <a:rPr kumimoji="0" lang="en-US" sz="2200" b="1" i="0" u="none" strike="noStrike" kern="1200" cap="none" spc="0" normalizeH="0" baseline="0" noProof="0" dirty="0" err="1">
                <a:ln>
                  <a:noFill/>
                </a:ln>
                <a:solidFill>
                  <a:prstClr val="black">
                    <a:lumMod val="85000"/>
                    <a:lumOff val="15000"/>
                  </a:prstClr>
                </a:solidFill>
                <a:effectLst/>
                <a:uLnTx/>
                <a:uFillTx/>
                <a:latin typeface="Nunito SemiBold" pitchFamily="2" charset="77"/>
                <a:ea typeface="+mn-ea"/>
                <a:cs typeface="+mn-cs"/>
              </a:rPr>
              <a:t>Goumas</a:t>
            </a:r>
            <a:r>
              <a:rPr kumimoji="0" lang="en-US"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rPr>
              <a:t>, </a:t>
            </a:r>
            <a:r>
              <a:rPr kumimoji="0" lang="en-US" sz="2200" b="1" i="0" u="none" strike="noStrike" kern="1200" cap="none" spc="0" normalizeH="0" baseline="0" noProof="0" dirty="0" err="1">
                <a:ln>
                  <a:noFill/>
                </a:ln>
                <a:solidFill>
                  <a:prstClr val="black">
                    <a:lumMod val="85000"/>
                    <a:lumOff val="15000"/>
                  </a:prstClr>
                </a:solidFill>
                <a:effectLst/>
                <a:uLnTx/>
                <a:uFillTx/>
                <a:latin typeface="Nunito SemiBold" pitchFamily="2" charset="77"/>
                <a:ea typeface="+mn-ea"/>
                <a:cs typeface="+mn-cs"/>
              </a:rPr>
              <a:t>Onur</a:t>
            </a:r>
            <a:r>
              <a:rPr kumimoji="0" lang="en-US"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rPr>
              <a:t> </a:t>
            </a:r>
            <a:r>
              <a:rPr kumimoji="0" lang="en-US" sz="2200" b="1" i="0" u="none" strike="noStrike" kern="1200" cap="none" spc="0" normalizeH="0" baseline="0" noProof="0" dirty="0" err="1">
                <a:ln>
                  <a:noFill/>
                </a:ln>
                <a:solidFill>
                  <a:prstClr val="black">
                    <a:lumMod val="85000"/>
                    <a:lumOff val="15000"/>
                  </a:prstClr>
                </a:solidFill>
                <a:effectLst/>
                <a:uLnTx/>
                <a:uFillTx/>
                <a:latin typeface="Nunito SemiBold" pitchFamily="2" charset="77"/>
                <a:ea typeface="+mn-ea"/>
                <a:cs typeface="+mn-cs"/>
              </a:rPr>
              <a:t>Mutlu</a:t>
            </a:r>
            <a:endParaRPr kumimoji="0" lang="en-GR" sz="2200" b="1" i="0" u="none" strike="noStrike" kern="1200" cap="none" spc="0" normalizeH="0" baseline="0" noProof="0" dirty="0">
              <a:ln>
                <a:noFill/>
              </a:ln>
              <a:solidFill>
                <a:prstClr val="black">
                  <a:lumMod val="85000"/>
                  <a:lumOff val="15000"/>
                </a:prstClr>
              </a:solidFill>
              <a:effectLst/>
              <a:uLnTx/>
              <a:uFillTx/>
              <a:latin typeface="Nunito SemiBold" pitchFamily="2" charset="77"/>
              <a:ea typeface="+mn-ea"/>
              <a:cs typeface="+mn-cs"/>
            </a:endParaRPr>
          </a:p>
        </p:txBody>
      </p:sp>
      <p:grpSp>
        <p:nvGrpSpPr>
          <p:cNvPr id="43" name="Group 42">
            <a:extLst>
              <a:ext uri="{FF2B5EF4-FFF2-40B4-BE49-F238E27FC236}">
                <a16:creationId xmlns:a16="http://schemas.microsoft.com/office/drawing/2014/main" id="{484329C9-31B6-0FF5-7EAD-30889B95312D}"/>
              </a:ext>
            </a:extLst>
          </p:cNvPr>
          <p:cNvGrpSpPr>
            <a:grpSpLocks noChangeAspect="1"/>
          </p:cNvGrpSpPr>
          <p:nvPr/>
        </p:nvGrpSpPr>
        <p:grpSpPr>
          <a:xfrm>
            <a:off x="4251762" y="5814857"/>
            <a:ext cx="2664000" cy="888420"/>
            <a:chOff x="6822135" y="4647763"/>
            <a:chExt cx="3130509" cy="1044000"/>
          </a:xfrm>
        </p:grpSpPr>
        <p:pic>
          <p:nvPicPr>
            <p:cNvPr id="44" name="Picture 43">
              <a:extLst>
                <a:ext uri="{FF2B5EF4-FFF2-40B4-BE49-F238E27FC236}">
                  <a16:creationId xmlns:a16="http://schemas.microsoft.com/office/drawing/2014/main" id="{4B85685F-6613-FBCA-6E86-E381731EF37C}"/>
                </a:ext>
              </a:extLst>
            </p:cNvPr>
            <p:cNvPicPr>
              <a:picLocks noChangeAspect="1"/>
            </p:cNvPicPr>
            <p:nvPr/>
          </p:nvPicPr>
          <p:blipFill>
            <a:blip r:embed="rId6"/>
            <a:stretch>
              <a:fillRect/>
            </a:stretch>
          </p:blipFill>
          <p:spPr>
            <a:xfrm>
              <a:off x="8908644" y="4647763"/>
              <a:ext cx="1044000" cy="1044000"/>
            </a:xfrm>
            <a:prstGeom prst="rect">
              <a:avLst/>
            </a:prstGeom>
          </p:spPr>
        </p:pic>
        <p:pic>
          <p:nvPicPr>
            <p:cNvPr id="45" name="Picture 44">
              <a:extLst>
                <a:ext uri="{FF2B5EF4-FFF2-40B4-BE49-F238E27FC236}">
                  <a16:creationId xmlns:a16="http://schemas.microsoft.com/office/drawing/2014/main" id="{A7FFE876-3440-D4D9-8DC0-A72281B9F605}"/>
                </a:ext>
              </a:extLst>
            </p:cNvPr>
            <p:cNvPicPr>
              <a:picLocks noChangeAspect="1"/>
            </p:cNvPicPr>
            <p:nvPr/>
          </p:nvPicPr>
          <p:blipFill>
            <a:blip r:embed="rId7"/>
            <a:stretch>
              <a:fillRect/>
            </a:stretch>
          </p:blipFill>
          <p:spPr>
            <a:xfrm>
              <a:off x="6822135" y="4863763"/>
              <a:ext cx="2072211" cy="612000"/>
            </a:xfrm>
            <a:prstGeom prst="rect">
              <a:avLst/>
            </a:prstGeom>
          </p:spPr>
        </p:pic>
      </p:grpSp>
      <p:grpSp>
        <p:nvGrpSpPr>
          <p:cNvPr id="46" name="Group 45">
            <a:extLst>
              <a:ext uri="{FF2B5EF4-FFF2-40B4-BE49-F238E27FC236}">
                <a16:creationId xmlns:a16="http://schemas.microsoft.com/office/drawing/2014/main" id="{89618EBA-2F75-3861-FBCC-D67E229D9894}"/>
              </a:ext>
            </a:extLst>
          </p:cNvPr>
          <p:cNvGrpSpPr>
            <a:grpSpLocks noChangeAspect="1"/>
          </p:cNvGrpSpPr>
          <p:nvPr/>
        </p:nvGrpSpPr>
        <p:grpSpPr>
          <a:xfrm>
            <a:off x="169452" y="5806774"/>
            <a:ext cx="4248000" cy="929066"/>
            <a:chOff x="203822" y="4471303"/>
            <a:chExt cx="5102770" cy="1116000"/>
          </a:xfrm>
        </p:grpSpPr>
        <p:pic>
          <p:nvPicPr>
            <p:cNvPr id="47" name="Graphic 46">
              <a:extLst>
                <a:ext uri="{FF2B5EF4-FFF2-40B4-BE49-F238E27FC236}">
                  <a16:creationId xmlns:a16="http://schemas.microsoft.com/office/drawing/2014/main" id="{ECBB070C-09C1-47A0-F0CE-FD63B76F312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03822" y="4802763"/>
              <a:ext cx="2304000" cy="439695"/>
            </a:xfrm>
            <a:prstGeom prst="rect">
              <a:avLst/>
            </a:prstGeom>
          </p:spPr>
        </p:pic>
        <p:pic>
          <p:nvPicPr>
            <p:cNvPr id="48" name="Picture 47">
              <a:extLst>
                <a:ext uri="{FF2B5EF4-FFF2-40B4-BE49-F238E27FC236}">
                  <a16:creationId xmlns:a16="http://schemas.microsoft.com/office/drawing/2014/main" id="{440FE610-C8DB-36CA-D2E9-04447500EEB7}"/>
                </a:ext>
              </a:extLst>
            </p:cNvPr>
            <p:cNvPicPr>
              <a:picLocks noChangeAspect="1"/>
            </p:cNvPicPr>
            <p:nvPr/>
          </p:nvPicPr>
          <p:blipFill>
            <a:blip r:embed="rId10"/>
            <a:stretch>
              <a:fillRect/>
            </a:stretch>
          </p:blipFill>
          <p:spPr>
            <a:xfrm>
              <a:off x="2282069" y="4471303"/>
              <a:ext cx="3024523" cy="1116000"/>
            </a:xfrm>
            <a:prstGeom prst="rect">
              <a:avLst/>
            </a:prstGeom>
          </p:spPr>
        </p:pic>
      </p:grpSp>
      <p:pic>
        <p:nvPicPr>
          <p:cNvPr id="49" name="Google Shape;45;p7" descr="Imagen que contiene Texto&#10;&#10;Descripción generada automáticamente">
            <a:extLst>
              <a:ext uri="{FF2B5EF4-FFF2-40B4-BE49-F238E27FC236}">
                <a16:creationId xmlns:a16="http://schemas.microsoft.com/office/drawing/2014/main" id="{8B69B12E-D7A4-2102-5494-B0741BC91134}"/>
              </a:ext>
            </a:extLst>
          </p:cNvPr>
          <p:cNvPicPr preferRelativeResize="0">
            <a:picLocks noChangeAspect="1"/>
          </p:cNvPicPr>
          <p:nvPr/>
        </p:nvPicPr>
        <p:blipFill rotWithShape="1">
          <a:blip r:embed="rId11">
            <a:alphaModFix/>
          </a:blip>
          <a:srcRect/>
          <a:stretch/>
        </p:blipFill>
        <p:spPr>
          <a:xfrm>
            <a:off x="7174548" y="5938200"/>
            <a:ext cx="1800000" cy="668197"/>
          </a:xfrm>
          <a:prstGeom prst="rect">
            <a:avLst/>
          </a:prstGeom>
          <a:noFill/>
          <a:ln>
            <a:noFill/>
          </a:ln>
        </p:spPr>
      </p:pic>
    </p:spTree>
    <p:extLst>
      <p:ext uri="{BB962C8B-B14F-4D97-AF65-F5344CB8AC3E}">
        <p14:creationId xmlns:p14="http://schemas.microsoft.com/office/powerpoint/2010/main" val="531344348"/>
      </p:ext>
    </p:extLst>
  </p:cSld>
  <p:clrMapOvr>
    <a:masterClrMapping/>
  </p:clrMapOvr>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17DB252-DBD9-DE49-AA8A-0A37833062FB}"/>
              </a:ext>
            </a:extLst>
          </p:cNvPr>
          <p:cNvSpPr txBox="1">
            <a:spLocks/>
          </p:cNvSpPr>
          <p:nvPr/>
        </p:nvSpPr>
        <p:spPr>
          <a:xfrm>
            <a:off x="391579" y="120486"/>
            <a:ext cx="8325193" cy="83905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0" i="0" u="none" strike="noStrike" kern="1200" cap="none" spc="0" normalizeH="0" baseline="0" noProof="0" dirty="0" err="1">
                <a:ln>
                  <a:noFill/>
                </a:ln>
                <a:solidFill>
                  <a:srgbClr val="1B587C"/>
                </a:solidFill>
                <a:effectLst/>
                <a:uLnTx/>
                <a:uFillTx/>
                <a:latin typeface="Trebuchet MS" panose="020B0703020202090204" pitchFamily="34" charset="0"/>
                <a:ea typeface="+mj-ea"/>
                <a:cs typeface="+mj-cs"/>
              </a:rPr>
              <a:t>SparseP</a:t>
            </a:r>
            <a:r>
              <a:rPr kumimoji="0" lang="en-US" sz="3600" b="0" i="0" u="none" strike="noStrike" kern="1200" cap="none" spc="0" normalizeH="0" baseline="0" noProof="0" dirty="0">
                <a:ln>
                  <a:noFill/>
                </a:ln>
                <a:solidFill>
                  <a:srgbClr val="1B587C"/>
                </a:solidFill>
                <a:effectLst/>
                <a:uLnTx/>
                <a:uFillTx/>
                <a:latin typeface="Trebuchet MS" panose="020B0703020202090204" pitchFamily="34" charset="0"/>
                <a:ea typeface="+mj-ea"/>
                <a:cs typeface="+mj-cs"/>
              </a:rPr>
              <a:t>: </a:t>
            </a:r>
            <a:r>
              <a:rPr kumimoji="0" lang="en-GR" sz="3600" b="0" i="0" u="none" strike="noStrike" kern="1200" cap="none" spc="0" normalizeH="0" baseline="0" noProof="0">
                <a:ln>
                  <a:noFill/>
                </a:ln>
                <a:solidFill>
                  <a:srgbClr val="1B587C"/>
                </a:solidFill>
                <a:effectLst/>
                <a:uLnTx/>
                <a:uFillTx/>
                <a:latin typeface="Trebuchet MS" panose="020B0703020202090204" pitchFamily="34" charset="0"/>
                <a:ea typeface="+mj-ea"/>
                <a:cs typeface="+mj-cs"/>
              </a:rPr>
              <a:t>Key </a:t>
            </a:r>
            <a:r>
              <a:rPr kumimoji="0" lang="en-GR" sz="3600" b="0" i="0" u="none" strike="noStrike" kern="1200" cap="none" spc="0" normalizeH="0" baseline="0" noProof="0" dirty="0">
                <a:ln>
                  <a:noFill/>
                </a:ln>
                <a:solidFill>
                  <a:srgbClr val="1B587C"/>
                </a:solidFill>
                <a:effectLst/>
                <a:uLnTx/>
                <a:uFillTx/>
                <a:latin typeface="Trebuchet MS" panose="020B0703020202090204" pitchFamily="34" charset="0"/>
                <a:ea typeface="+mj-ea"/>
                <a:cs typeface="+mj-cs"/>
              </a:rPr>
              <a:t>Contributions</a:t>
            </a:r>
            <a:endParaRPr kumimoji="0" lang="en-GB" sz="3600" b="0" i="0" u="none" strike="noStrike" kern="1200" cap="none" spc="0" normalizeH="0" baseline="0" noProof="0" dirty="0">
              <a:ln>
                <a:noFill/>
              </a:ln>
              <a:solidFill>
                <a:srgbClr val="9F2936"/>
              </a:solidFill>
              <a:effectLst/>
              <a:uLnTx/>
              <a:uFillTx/>
              <a:latin typeface="Trebuchet MS" panose="020B0703020202090204" pitchFamily="34" charset="0"/>
              <a:ea typeface="+mj-ea"/>
              <a:cs typeface="+mj-cs"/>
            </a:endParaRPr>
          </a:p>
        </p:txBody>
      </p:sp>
      <p:sp>
        <p:nvSpPr>
          <p:cNvPr id="3" name="Content Placeholder 2">
            <a:extLst>
              <a:ext uri="{FF2B5EF4-FFF2-40B4-BE49-F238E27FC236}">
                <a16:creationId xmlns:a16="http://schemas.microsoft.com/office/drawing/2014/main" id="{03460A55-FAF7-3BA2-C3B8-1435240D3EBA}"/>
              </a:ext>
            </a:extLst>
          </p:cNvPr>
          <p:cNvSpPr>
            <a:spLocks noGrp="1"/>
          </p:cNvSpPr>
          <p:nvPr>
            <p:ph idx="1"/>
          </p:nvPr>
        </p:nvSpPr>
        <p:spPr>
          <a:xfrm>
            <a:off x="391580" y="1088120"/>
            <a:ext cx="8500899" cy="5653248"/>
          </a:xfrm>
        </p:spPr>
        <p:txBody>
          <a:bodyPr>
            <a:normAutofit/>
          </a:bodyPr>
          <a:lstStyle/>
          <a:p>
            <a:pPr marL="478350" indent="-514350">
              <a:lnSpc>
                <a:spcPct val="93000"/>
              </a:lnSpc>
              <a:spcBef>
                <a:spcPts val="0"/>
              </a:spcBef>
              <a:spcAft>
                <a:spcPts val="400"/>
              </a:spcAft>
              <a:buFont typeface="+mj-lt"/>
              <a:buAutoNum type="arabicPeriod"/>
            </a:pPr>
            <a:r>
              <a:rPr lang="en-GB" sz="2400" dirty="0">
                <a:solidFill>
                  <a:schemeClr val="accent4"/>
                </a:solidFill>
                <a:latin typeface="Trebuchet MS" panose="020B0703020202090204" pitchFamily="34" charset="0"/>
              </a:rPr>
              <a:t>Efficient </a:t>
            </a:r>
            <a:r>
              <a:rPr lang="en-GB" sz="2400" dirty="0" err="1">
                <a:solidFill>
                  <a:schemeClr val="accent4"/>
                </a:solidFill>
                <a:latin typeface="Trebuchet MS" panose="020B0703020202090204" pitchFamily="34" charset="0"/>
              </a:rPr>
              <a:t>SpMV</a:t>
            </a:r>
            <a:r>
              <a:rPr lang="en-GB" sz="2400" dirty="0">
                <a:solidFill>
                  <a:schemeClr val="accent4"/>
                </a:solidFill>
                <a:latin typeface="Trebuchet MS" panose="020B0703020202090204" pitchFamily="34" charset="0"/>
              </a:rPr>
              <a:t> kernels</a:t>
            </a:r>
            <a:r>
              <a:rPr lang="en-GB" sz="2400" dirty="0">
                <a:solidFill>
                  <a:schemeClr val="accent3"/>
                </a:solidFill>
                <a:latin typeface="Trebuchet MS" panose="020B0703020202090204" pitchFamily="34" charset="0"/>
              </a:rPr>
              <a:t> </a:t>
            </a:r>
            <a:r>
              <a:rPr lang="en-GB" sz="2400" dirty="0">
                <a:solidFill>
                  <a:schemeClr val="tx1">
                    <a:lumMod val="85000"/>
                    <a:lumOff val="15000"/>
                  </a:schemeClr>
                </a:solidFill>
                <a:latin typeface="Trebuchet MS" panose="020B0703020202090204" pitchFamily="34" charset="0"/>
              </a:rPr>
              <a:t>for current &amp; future PIM systems</a:t>
            </a:r>
          </a:p>
          <a:p>
            <a:pPr marL="764100" lvl="1" indent="-342900">
              <a:lnSpc>
                <a:spcPct val="93000"/>
              </a:lnSpc>
              <a:spcBef>
                <a:spcPts val="0"/>
              </a:spcBef>
              <a:spcAft>
                <a:spcPts val="400"/>
              </a:spcAft>
            </a:pPr>
            <a:r>
              <a:rPr lang="en-GB" sz="2000" dirty="0" err="1">
                <a:latin typeface="Trebuchet MS" panose="020B0703020202090204" pitchFamily="34" charset="0"/>
              </a:rPr>
              <a:t>SparseP</a:t>
            </a:r>
            <a:r>
              <a:rPr lang="en-GB" sz="2000" dirty="0">
                <a:latin typeface="Trebuchet MS" panose="020B0703020202090204" pitchFamily="34" charset="0"/>
              </a:rPr>
              <a:t> library = </a:t>
            </a:r>
            <a:r>
              <a:rPr lang="en-GB" sz="2000" dirty="0">
                <a:solidFill>
                  <a:schemeClr val="accent1"/>
                </a:solidFill>
                <a:latin typeface="Trebuchet MS" panose="020B0703020202090204" pitchFamily="34" charset="0"/>
              </a:rPr>
              <a:t>25 </a:t>
            </a:r>
            <a:r>
              <a:rPr lang="en-GB" sz="2000" dirty="0" err="1">
                <a:solidFill>
                  <a:schemeClr val="accent1"/>
                </a:solidFill>
                <a:latin typeface="Trebuchet MS" panose="020B0703020202090204" pitchFamily="34" charset="0"/>
              </a:rPr>
              <a:t>SpMV</a:t>
            </a:r>
            <a:r>
              <a:rPr lang="en-GB" sz="2000" dirty="0">
                <a:solidFill>
                  <a:schemeClr val="accent1"/>
                </a:solidFill>
                <a:latin typeface="Trebuchet MS" panose="020B0703020202090204" pitchFamily="34" charset="0"/>
              </a:rPr>
              <a:t> kernels</a:t>
            </a:r>
          </a:p>
          <a:p>
            <a:pPr marL="1221300" lvl="2" indent="-342900">
              <a:lnSpc>
                <a:spcPct val="93000"/>
              </a:lnSpc>
              <a:spcBef>
                <a:spcPts val="0"/>
              </a:spcBef>
              <a:spcAft>
                <a:spcPts val="400"/>
              </a:spcAft>
            </a:pPr>
            <a:r>
              <a:rPr lang="en-GB" sz="1600" dirty="0">
                <a:solidFill>
                  <a:schemeClr val="accent1"/>
                </a:solidFill>
                <a:latin typeface="Trebuchet MS" panose="020B0703020202090204" pitchFamily="34" charset="0"/>
              </a:rPr>
              <a:t>Compression, data types, data partitioning, synchronization, load balancing</a:t>
            </a:r>
          </a:p>
          <a:p>
            <a:pPr marL="1221300" lvl="2" indent="-342900">
              <a:lnSpc>
                <a:spcPct val="93000"/>
              </a:lnSpc>
              <a:spcBef>
                <a:spcPts val="0"/>
              </a:spcBef>
              <a:spcAft>
                <a:spcPts val="400"/>
              </a:spcAft>
            </a:pPr>
            <a:endParaRPr lang="en-GB" sz="1600" dirty="0">
              <a:solidFill>
                <a:schemeClr val="accent1"/>
              </a:solidFill>
              <a:latin typeface="Trebuchet MS" panose="020B0703020202090204" pitchFamily="34" charset="0"/>
            </a:endParaRPr>
          </a:p>
          <a:p>
            <a:pPr marL="764100" lvl="1" indent="-342900">
              <a:lnSpc>
                <a:spcPct val="93000"/>
              </a:lnSpc>
              <a:spcBef>
                <a:spcPts val="0"/>
              </a:spcBef>
              <a:spcAft>
                <a:spcPts val="400"/>
              </a:spcAft>
            </a:pPr>
            <a:endParaRPr lang="en-GB" sz="2000" dirty="0">
              <a:solidFill>
                <a:schemeClr val="accent1"/>
              </a:solidFill>
              <a:latin typeface="Trebuchet MS" panose="020B0703020202090204" pitchFamily="34" charset="0"/>
            </a:endParaRPr>
          </a:p>
          <a:p>
            <a:pPr marL="764100" lvl="1" indent="-342900">
              <a:lnSpc>
                <a:spcPct val="93000"/>
              </a:lnSpc>
              <a:spcBef>
                <a:spcPts val="0"/>
              </a:spcBef>
              <a:spcAft>
                <a:spcPts val="400"/>
              </a:spcAft>
            </a:pPr>
            <a:r>
              <a:rPr lang="en-GB" sz="2000" dirty="0">
                <a:solidFill>
                  <a:schemeClr val="accent1"/>
                </a:solidFill>
                <a:latin typeface="Trebuchet MS" panose="020B0703020202090204" pitchFamily="34" charset="0"/>
              </a:rPr>
              <a:t> </a:t>
            </a:r>
          </a:p>
          <a:p>
            <a:pPr marL="421200" lvl="1" indent="0">
              <a:lnSpc>
                <a:spcPct val="93000"/>
              </a:lnSpc>
              <a:spcBef>
                <a:spcPts val="0"/>
              </a:spcBef>
              <a:spcAft>
                <a:spcPts val="400"/>
              </a:spcAft>
              <a:buNone/>
            </a:pPr>
            <a:endParaRPr lang="en-GB" sz="2000" dirty="0">
              <a:solidFill>
                <a:schemeClr val="accent1"/>
              </a:solidFill>
              <a:latin typeface="Trebuchet MS" panose="020B0703020202090204" pitchFamily="34" charset="0"/>
            </a:endParaRPr>
          </a:p>
          <a:p>
            <a:pPr marL="421200" lvl="1" indent="0">
              <a:lnSpc>
                <a:spcPct val="93000"/>
              </a:lnSpc>
              <a:spcBef>
                <a:spcPts val="0"/>
              </a:spcBef>
              <a:spcAft>
                <a:spcPts val="400"/>
              </a:spcAft>
              <a:buNone/>
            </a:pPr>
            <a:endParaRPr lang="en-GB" sz="600" dirty="0">
              <a:solidFill>
                <a:schemeClr val="accent1"/>
              </a:solidFill>
              <a:latin typeface="Trebuchet MS" panose="020B0703020202090204" pitchFamily="34" charset="0"/>
            </a:endParaRPr>
          </a:p>
          <a:p>
            <a:pPr marL="421200" lvl="1" indent="0">
              <a:lnSpc>
                <a:spcPct val="93000"/>
              </a:lnSpc>
              <a:spcBef>
                <a:spcPts val="0"/>
              </a:spcBef>
              <a:spcAft>
                <a:spcPts val="400"/>
              </a:spcAft>
              <a:buNone/>
            </a:pPr>
            <a:endParaRPr lang="en-GB" sz="900" dirty="0">
              <a:solidFill>
                <a:schemeClr val="tx1">
                  <a:lumMod val="85000"/>
                  <a:lumOff val="15000"/>
                </a:schemeClr>
              </a:solidFill>
              <a:latin typeface="Trebuchet MS" panose="020B0703020202090204" pitchFamily="34" charset="0"/>
            </a:endParaRPr>
          </a:p>
          <a:p>
            <a:pPr marL="478350" indent="-514350">
              <a:lnSpc>
                <a:spcPct val="93000"/>
              </a:lnSpc>
              <a:spcBef>
                <a:spcPts val="0"/>
              </a:spcBef>
              <a:spcAft>
                <a:spcPts val="400"/>
              </a:spcAft>
              <a:buFont typeface="+mj-lt"/>
              <a:buAutoNum type="arabicPeriod" startAt="2"/>
            </a:pPr>
            <a:r>
              <a:rPr lang="en-GB" sz="2400" dirty="0">
                <a:solidFill>
                  <a:schemeClr val="accent4"/>
                </a:solidFill>
                <a:latin typeface="Trebuchet MS" panose="020B0703020202090204" pitchFamily="34" charset="0"/>
              </a:rPr>
              <a:t>Comprehensive analysis </a:t>
            </a:r>
            <a:r>
              <a:rPr lang="en-GB" sz="2400" dirty="0">
                <a:solidFill>
                  <a:schemeClr val="tx1">
                    <a:lumMod val="85000"/>
                    <a:lumOff val="15000"/>
                  </a:schemeClr>
                </a:solidFill>
                <a:latin typeface="Trebuchet MS" panose="020B0703020202090204" pitchFamily="34" charset="0"/>
              </a:rPr>
              <a:t>of </a:t>
            </a:r>
            <a:r>
              <a:rPr lang="en-GB" sz="2400" dirty="0" err="1">
                <a:solidFill>
                  <a:schemeClr val="tx1">
                    <a:lumMod val="85000"/>
                    <a:lumOff val="15000"/>
                  </a:schemeClr>
                </a:solidFill>
                <a:latin typeface="Trebuchet MS" panose="020B0703020202090204" pitchFamily="34" charset="0"/>
              </a:rPr>
              <a:t>SpMV</a:t>
            </a:r>
            <a:r>
              <a:rPr lang="en-GB" sz="2400" dirty="0">
                <a:solidFill>
                  <a:schemeClr val="tx1">
                    <a:lumMod val="85000"/>
                    <a:lumOff val="15000"/>
                  </a:schemeClr>
                </a:solidFill>
                <a:latin typeface="Trebuchet MS" panose="020B0703020202090204" pitchFamily="34" charset="0"/>
              </a:rPr>
              <a:t> on the first commercially-available </a:t>
            </a:r>
            <a:r>
              <a:rPr lang="en-GB" sz="2400" dirty="0">
                <a:solidFill>
                  <a:schemeClr val="accent3"/>
                </a:solidFill>
                <a:latin typeface="Trebuchet MS" panose="020B0703020202090204" pitchFamily="34" charset="0"/>
              </a:rPr>
              <a:t>real PIM system </a:t>
            </a:r>
            <a:endParaRPr lang="en-GB" sz="2400" dirty="0">
              <a:solidFill>
                <a:schemeClr val="tx1">
                  <a:lumMod val="85000"/>
                  <a:lumOff val="15000"/>
                </a:schemeClr>
              </a:solidFill>
              <a:latin typeface="Trebuchet MS" panose="020B0703020202090204" pitchFamily="34" charset="0"/>
            </a:endParaRPr>
          </a:p>
          <a:p>
            <a:pPr marL="764100" lvl="1" indent="-342900">
              <a:lnSpc>
                <a:spcPct val="93000"/>
              </a:lnSpc>
              <a:spcBef>
                <a:spcPts val="0"/>
              </a:spcBef>
              <a:spcAft>
                <a:spcPts val="200"/>
              </a:spcAft>
            </a:pPr>
            <a:r>
              <a:rPr lang="en-GB" sz="2000" dirty="0">
                <a:solidFill>
                  <a:schemeClr val="accent1"/>
                </a:solidFill>
                <a:latin typeface="Trebuchet MS" panose="020B0703020202090204" pitchFamily="34" charset="0"/>
              </a:rPr>
              <a:t>26</a:t>
            </a:r>
            <a:r>
              <a:rPr lang="en-GB" sz="2000" dirty="0">
                <a:solidFill>
                  <a:schemeClr val="tx1">
                    <a:lumMod val="85000"/>
                    <a:lumOff val="15000"/>
                  </a:schemeClr>
                </a:solidFill>
                <a:latin typeface="Trebuchet MS" panose="020B0703020202090204" pitchFamily="34" charset="0"/>
              </a:rPr>
              <a:t> sparse matrices</a:t>
            </a:r>
          </a:p>
          <a:p>
            <a:pPr marL="764100" lvl="1" indent="-342900">
              <a:lnSpc>
                <a:spcPct val="93000"/>
              </a:lnSpc>
              <a:spcBef>
                <a:spcPts val="0"/>
              </a:spcBef>
              <a:spcAft>
                <a:spcPts val="200"/>
              </a:spcAft>
            </a:pPr>
            <a:r>
              <a:rPr lang="en-GB" sz="2000" dirty="0">
                <a:solidFill>
                  <a:schemeClr val="tx1">
                    <a:lumMod val="85000"/>
                    <a:lumOff val="15000"/>
                  </a:schemeClr>
                </a:solidFill>
                <a:latin typeface="Trebuchet MS" panose="020B0703020202090204" pitchFamily="34" charset="0"/>
              </a:rPr>
              <a:t>Comparisons to state-of-the-art </a:t>
            </a:r>
            <a:r>
              <a:rPr lang="en-GB" sz="2000" dirty="0">
                <a:solidFill>
                  <a:schemeClr val="accent1"/>
                </a:solidFill>
                <a:latin typeface="Trebuchet MS" panose="020B0703020202090204" pitchFamily="34" charset="0"/>
              </a:rPr>
              <a:t>CPU</a:t>
            </a:r>
            <a:r>
              <a:rPr lang="en-GB" sz="2000" dirty="0">
                <a:solidFill>
                  <a:schemeClr val="tx1">
                    <a:lumMod val="85000"/>
                    <a:lumOff val="15000"/>
                  </a:schemeClr>
                </a:solidFill>
                <a:latin typeface="Trebuchet MS" panose="020B0703020202090204" pitchFamily="34" charset="0"/>
              </a:rPr>
              <a:t> and </a:t>
            </a:r>
            <a:r>
              <a:rPr lang="en-GB" sz="2000" dirty="0">
                <a:solidFill>
                  <a:schemeClr val="accent1"/>
                </a:solidFill>
                <a:latin typeface="Trebuchet MS" panose="020B0703020202090204" pitchFamily="34" charset="0"/>
              </a:rPr>
              <a:t>GPU</a:t>
            </a:r>
            <a:r>
              <a:rPr lang="en-GB" sz="2000" dirty="0">
                <a:solidFill>
                  <a:schemeClr val="tx1">
                    <a:lumMod val="85000"/>
                    <a:lumOff val="15000"/>
                  </a:schemeClr>
                </a:solidFill>
                <a:latin typeface="Trebuchet MS" panose="020B0703020202090204" pitchFamily="34" charset="0"/>
              </a:rPr>
              <a:t> systems</a:t>
            </a:r>
          </a:p>
          <a:p>
            <a:pPr marL="764100" lvl="1" indent="-342900">
              <a:lnSpc>
                <a:spcPct val="93000"/>
              </a:lnSpc>
              <a:spcBef>
                <a:spcPts val="0"/>
              </a:spcBef>
              <a:spcAft>
                <a:spcPts val="200"/>
              </a:spcAft>
            </a:pPr>
            <a:r>
              <a:rPr lang="en-GB" sz="2000" dirty="0">
                <a:solidFill>
                  <a:schemeClr val="accent1"/>
                </a:solidFill>
                <a:latin typeface="Trebuchet MS" panose="020B0703020202090204" pitchFamily="34" charset="0"/>
              </a:rPr>
              <a:t>Recommendations</a:t>
            </a:r>
            <a:r>
              <a:rPr lang="en-GB" sz="2000" dirty="0">
                <a:solidFill>
                  <a:schemeClr val="tx1">
                    <a:lumMod val="85000"/>
                    <a:lumOff val="15000"/>
                  </a:schemeClr>
                </a:solidFill>
                <a:latin typeface="Trebuchet MS" panose="020B0703020202090204" pitchFamily="34" charset="0"/>
              </a:rPr>
              <a:t> for software, system and hardware designers</a:t>
            </a:r>
          </a:p>
          <a:p>
            <a:pPr marL="0" indent="0">
              <a:spcBef>
                <a:spcPts val="0"/>
              </a:spcBef>
              <a:spcAft>
                <a:spcPts val="1000"/>
              </a:spcAft>
              <a:buNone/>
            </a:pPr>
            <a:endParaRPr lang="en-GB" sz="2200" dirty="0">
              <a:latin typeface="Trebuchet MS" panose="020B0703020202090204" pitchFamily="34" charset="0"/>
            </a:endParaRPr>
          </a:p>
          <a:p>
            <a:pPr marL="457200" indent="-457200">
              <a:lnSpc>
                <a:spcPct val="100000"/>
              </a:lnSpc>
              <a:spcBef>
                <a:spcPts val="0"/>
              </a:spcBef>
              <a:spcAft>
                <a:spcPts val="1000"/>
              </a:spcAft>
              <a:buFont typeface="+mj-lt"/>
              <a:buAutoNum type="arabicPeriod"/>
            </a:pPr>
            <a:endParaRPr lang="en-GB" sz="2400" dirty="0">
              <a:latin typeface="Trebuchet MS" panose="020B0703020202090204" pitchFamily="34" charset="0"/>
            </a:endParaRPr>
          </a:p>
          <a:p>
            <a:pPr marL="0" indent="0">
              <a:lnSpc>
                <a:spcPct val="100000"/>
              </a:lnSpc>
              <a:spcBef>
                <a:spcPts val="0"/>
              </a:spcBef>
              <a:spcAft>
                <a:spcPts val="1000"/>
              </a:spcAft>
              <a:buNone/>
            </a:pPr>
            <a:endParaRPr lang="en-GB" sz="2400" dirty="0">
              <a:latin typeface="Trebuchet MS" panose="020B0703020202090204" pitchFamily="34" charset="0"/>
            </a:endParaRPr>
          </a:p>
        </p:txBody>
      </p:sp>
      <p:pic>
        <p:nvPicPr>
          <p:cNvPr id="24" name="Picture 23">
            <a:extLst>
              <a:ext uri="{FF2B5EF4-FFF2-40B4-BE49-F238E27FC236}">
                <a16:creationId xmlns:a16="http://schemas.microsoft.com/office/drawing/2014/main" id="{9198F1C9-47FE-53EE-F25C-B6CF60042C7C}"/>
              </a:ext>
            </a:extLst>
          </p:cNvPr>
          <p:cNvPicPr>
            <a:picLocks noChangeAspect="1"/>
          </p:cNvPicPr>
          <p:nvPr/>
        </p:nvPicPr>
        <p:blipFill>
          <a:blip r:embed="rId3"/>
          <a:stretch>
            <a:fillRect/>
          </a:stretch>
        </p:blipFill>
        <p:spPr>
          <a:xfrm>
            <a:off x="7452320" y="3814244"/>
            <a:ext cx="576000" cy="577768"/>
          </a:xfrm>
          <a:prstGeom prst="rect">
            <a:avLst/>
          </a:prstGeom>
        </p:spPr>
      </p:pic>
      <p:grpSp>
        <p:nvGrpSpPr>
          <p:cNvPr id="25" name="Group 24">
            <a:extLst>
              <a:ext uri="{FF2B5EF4-FFF2-40B4-BE49-F238E27FC236}">
                <a16:creationId xmlns:a16="http://schemas.microsoft.com/office/drawing/2014/main" id="{95D1D1E3-F210-A4B7-BF41-7427EAC3DECF}"/>
              </a:ext>
            </a:extLst>
          </p:cNvPr>
          <p:cNvGrpSpPr/>
          <p:nvPr/>
        </p:nvGrpSpPr>
        <p:grpSpPr>
          <a:xfrm>
            <a:off x="865457" y="2204864"/>
            <a:ext cx="7002524" cy="685182"/>
            <a:chOff x="2533714" y="1420217"/>
            <a:chExt cx="6754407" cy="1254713"/>
          </a:xfrm>
        </p:grpSpPr>
        <p:sp>
          <p:nvSpPr>
            <p:cNvPr id="41" name="Rounded Rectangle 40">
              <a:extLst>
                <a:ext uri="{FF2B5EF4-FFF2-40B4-BE49-F238E27FC236}">
                  <a16:creationId xmlns:a16="http://schemas.microsoft.com/office/drawing/2014/main" id="{15A20CE9-5D3D-63FD-519A-B1356605A9FD}"/>
                </a:ext>
              </a:extLst>
            </p:cNvPr>
            <p:cNvSpPr/>
            <p:nvPr/>
          </p:nvSpPr>
          <p:spPr>
            <a:xfrm>
              <a:off x="2533715" y="1420218"/>
              <a:ext cx="6754406" cy="1254712"/>
            </a:xfrm>
            <a:prstGeom prst="roundRect">
              <a:avLst>
                <a:gd name="adj" fmla="val 10014"/>
              </a:avLst>
            </a:prstGeom>
            <a:solidFill>
              <a:schemeClr val="accent5">
                <a:lumMod val="20000"/>
                <a:lumOff val="80000"/>
              </a:schemeClr>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lIns="180000" rtlCol="0" anchor="t"/>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rPr>
                <a:t> </a:t>
              </a:r>
              <a:r>
                <a:rPr kumimoji="0" lang="en-GB" sz="16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rPr>
                <a:t> </a:t>
              </a:r>
              <a:br>
                <a:rPr kumimoji="0" lang="en-GB" sz="24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rPr>
              </a:br>
              <a:r>
                <a:rPr kumimoji="0" lang="en-GB" sz="2000" b="0" i="0" u="none" strike="noStrike" kern="1200" cap="none" spc="0" normalizeH="0" baseline="0" noProof="0" dirty="0">
                  <a:ln>
                    <a:noFill/>
                  </a:ln>
                  <a:solidFill>
                    <a:srgbClr val="F07F09"/>
                  </a:solidFill>
                  <a:effectLst/>
                  <a:uLnTx/>
                  <a:uFillTx/>
                  <a:latin typeface="Trebuchet MS" panose="020B0703020202090204" pitchFamily="34" charset="0"/>
                  <a:ea typeface="+mn-ea"/>
                  <a:cs typeface="+mn-cs"/>
                </a:rPr>
                <a:t> </a:t>
              </a:r>
              <a:r>
                <a:rPr kumimoji="0" lang="en-GB" sz="2000" b="0" i="0" u="none" strike="noStrike" kern="1200" cap="none" spc="0" normalizeH="0" baseline="0" noProof="0" dirty="0" err="1">
                  <a:ln>
                    <a:noFill/>
                  </a:ln>
                  <a:solidFill>
                    <a:srgbClr val="F07F09"/>
                  </a:solidFill>
                  <a:effectLst/>
                  <a:uLnTx/>
                  <a:uFillTx/>
                  <a:latin typeface="Trebuchet MS" panose="020B0703020202090204" pitchFamily="34" charset="0"/>
                  <a:ea typeface="+mn-ea"/>
                  <a:cs typeface="+mn-cs"/>
                </a:rPr>
                <a:t>SparseP</a:t>
              </a:r>
              <a:r>
                <a:rPr kumimoji="0" lang="en-GB" sz="2000" b="0" i="0" u="none" strike="noStrike" kern="1200" cap="none" spc="0" normalizeH="0" baseline="0" noProof="0" dirty="0">
                  <a:ln>
                    <a:noFill/>
                  </a:ln>
                  <a:solidFill>
                    <a:srgbClr val="F07F09"/>
                  </a:solidFill>
                  <a:effectLst/>
                  <a:uLnTx/>
                  <a:uFillTx/>
                  <a:latin typeface="Trebuchet MS" panose="020B0703020202090204" pitchFamily="34" charset="0"/>
                  <a:ea typeface="+mn-ea"/>
                  <a:cs typeface="+mn-cs"/>
                </a:rPr>
                <a:t>: </a:t>
              </a:r>
              <a:r>
                <a:rPr kumimoji="0" lang="en-GB" sz="2000" b="0" i="0" u="none" strike="noStrike" kern="1200" cap="none" spc="0" normalizeH="0" baseline="0" noProof="0" dirty="0">
                  <a:ln>
                    <a:noFill/>
                  </a:ln>
                  <a:solidFill>
                    <a:srgbClr val="1B587C"/>
                  </a:solidFill>
                  <a:effectLst/>
                  <a:uLnTx/>
                  <a:uFillTx/>
                  <a:latin typeface="Trebuchet MS" panose="020B0703020202090204" pitchFamily="34" charset="0"/>
                  <a:ea typeface="+mn-ea"/>
                  <a:cs typeface="+mn-cs"/>
                  <a:hlinkClick r:id="rId4">
                    <a:extLst>
                      <a:ext uri="{A12FA001-AC4F-418D-AE19-62706E023703}">
                        <ahyp:hlinkClr xmlns:ahyp="http://schemas.microsoft.com/office/drawing/2018/hyperlinkcolor" val="tx"/>
                      </a:ext>
                    </a:extLst>
                  </a:hlinkClick>
                </a:rPr>
                <a:t>https://github.com/CMU-SAFARI/SparseP</a:t>
              </a:r>
              <a:endParaRPr kumimoji="0" lang="en-GB" sz="2000" b="0" i="0" u="none" strike="noStrike" kern="1200" cap="none" spc="0" normalizeH="0" baseline="0" noProof="0" dirty="0">
                <a:ln>
                  <a:noFill/>
                </a:ln>
                <a:solidFill>
                  <a:srgbClr val="1B587C"/>
                </a:solidFill>
                <a:effectLst/>
                <a:uLnTx/>
                <a:uFillTx/>
                <a:latin typeface="Trebuchet MS" panose="020B0703020202090204" pitchFamily="34" charset="0"/>
                <a:ea typeface="+mn-ea"/>
                <a:cs typeface="+mn-cs"/>
              </a:endParaRPr>
            </a:p>
          </p:txBody>
        </p:sp>
        <p:sp>
          <p:nvSpPr>
            <p:cNvPr id="42" name="Round Same-side Corner of Rectangle 41">
              <a:extLst>
                <a:ext uri="{FF2B5EF4-FFF2-40B4-BE49-F238E27FC236}">
                  <a16:creationId xmlns:a16="http://schemas.microsoft.com/office/drawing/2014/main" id="{863832CD-6F25-9A01-3628-D2F8FA0B3CF2}"/>
                </a:ext>
              </a:extLst>
            </p:cNvPr>
            <p:cNvSpPr/>
            <p:nvPr/>
          </p:nvSpPr>
          <p:spPr>
            <a:xfrm>
              <a:off x="2533714" y="1420217"/>
              <a:ext cx="6754407" cy="543484"/>
            </a:xfrm>
            <a:prstGeom prst="round2SameRect">
              <a:avLst>
                <a:gd name="adj1" fmla="val 33578"/>
                <a:gd name="adj2" fmla="val 0"/>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R" sz="2200" b="0" i="0" u="none" strike="noStrike" kern="1200" cap="none" spc="0" normalizeH="0" baseline="0" noProof="0" dirty="0">
                  <a:ln>
                    <a:noFill/>
                  </a:ln>
                  <a:solidFill>
                    <a:prstClr val="white"/>
                  </a:solidFill>
                  <a:effectLst/>
                  <a:uLnTx/>
                  <a:uFillTx/>
                  <a:latin typeface="Trebuchet MS" panose="020B0703020202090204" pitchFamily="34" charset="0"/>
                  <a:ea typeface="+mn-ea"/>
                  <a:cs typeface="+mn-cs"/>
                </a:rPr>
                <a:t>SparseP is Open-Source</a:t>
              </a:r>
            </a:p>
          </p:txBody>
        </p:sp>
      </p:grpSp>
      <p:grpSp>
        <p:nvGrpSpPr>
          <p:cNvPr id="43" name="Group 42">
            <a:extLst>
              <a:ext uri="{FF2B5EF4-FFF2-40B4-BE49-F238E27FC236}">
                <a16:creationId xmlns:a16="http://schemas.microsoft.com/office/drawing/2014/main" id="{74A54DB5-62BE-1F74-071C-7700D306A73C}"/>
              </a:ext>
            </a:extLst>
          </p:cNvPr>
          <p:cNvGrpSpPr/>
          <p:nvPr/>
        </p:nvGrpSpPr>
        <p:grpSpPr>
          <a:xfrm>
            <a:off x="865457" y="5517232"/>
            <a:ext cx="7002524" cy="691818"/>
            <a:chOff x="2533714" y="1420217"/>
            <a:chExt cx="6754407" cy="1196725"/>
          </a:xfrm>
        </p:grpSpPr>
        <p:sp>
          <p:nvSpPr>
            <p:cNvPr id="44" name="Rounded Rectangle 43">
              <a:extLst>
                <a:ext uri="{FF2B5EF4-FFF2-40B4-BE49-F238E27FC236}">
                  <a16:creationId xmlns:a16="http://schemas.microsoft.com/office/drawing/2014/main" id="{31B9AB17-DD23-1D1C-0EA6-BA4EE9A366F5}"/>
                </a:ext>
              </a:extLst>
            </p:cNvPr>
            <p:cNvSpPr/>
            <p:nvPr/>
          </p:nvSpPr>
          <p:spPr>
            <a:xfrm>
              <a:off x="2533715" y="1420217"/>
              <a:ext cx="6754406" cy="1196725"/>
            </a:xfrm>
            <a:prstGeom prst="roundRect">
              <a:avLst>
                <a:gd name="adj" fmla="val 10014"/>
              </a:avLst>
            </a:prstGeom>
            <a:solidFill>
              <a:schemeClr val="accent4">
                <a:lumMod val="20000"/>
                <a:lumOff val="80000"/>
              </a:schemeClr>
            </a:solid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lIns="180000" rtlCol="0" anchor="t"/>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rPr>
                <a:t> </a:t>
              </a:r>
              <a:endParaRPr kumimoji="0" lang="en-GB" sz="12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F07F09"/>
                  </a:solidFill>
                  <a:effectLst/>
                  <a:uLnTx/>
                  <a:uFillTx/>
                  <a:latin typeface="Trebuchet MS" panose="020B0703020202090204" pitchFamily="34" charset="0"/>
                  <a:ea typeface="+mn-ea"/>
                  <a:cs typeface="+mn-cs"/>
                </a:rPr>
                <a:t>	Full Paper: </a:t>
              </a:r>
              <a:r>
                <a:rPr kumimoji="0" lang="en-GB" sz="2000" b="0" i="0" u="none" strike="noStrike" kern="1200" cap="none" spc="0" normalizeH="0" baseline="0" noProof="0" dirty="0">
                  <a:ln>
                    <a:noFill/>
                  </a:ln>
                  <a:solidFill>
                    <a:srgbClr val="1B587C"/>
                  </a:solidFill>
                  <a:effectLst/>
                  <a:uLnTx/>
                  <a:uFillTx/>
                  <a:latin typeface="Trebuchet MS" panose="020B0703020202090204" pitchFamily="34" charset="0"/>
                  <a:ea typeface="+mn-ea"/>
                  <a:cs typeface="+mn-cs"/>
                  <a:hlinkClick r:id="rId5">
                    <a:extLst>
                      <a:ext uri="{A12FA001-AC4F-418D-AE19-62706E023703}">
                        <ahyp:hlinkClr xmlns:ahyp="http://schemas.microsoft.com/office/drawing/2018/hyperlinkcolor" val="tx"/>
                      </a:ext>
                    </a:extLst>
                  </a:hlinkClick>
                </a:rPr>
                <a:t>https://arxiv.org/pdf/2201.05072.pdf</a:t>
              </a:r>
              <a:r>
                <a:rPr kumimoji="0" lang="en-GB" sz="2000" b="0" i="0" u="none" strike="noStrike" kern="1200" cap="none" spc="0" normalizeH="0" baseline="0" noProof="0" dirty="0">
                  <a:ln>
                    <a:noFill/>
                  </a:ln>
                  <a:solidFill>
                    <a:srgbClr val="323232"/>
                  </a:solidFill>
                  <a:effectLst/>
                  <a:uLnTx/>
                  <a:uFillTx/>
                  <a:latin typeface="Trebuchet MS" panose="020B0703020202090204" pitchFamily="34" charset="0"/>
                  <a:ea typeface="+mn-ea"/>
                  <a:cs typeface="+mn-cs"/>
                </a:rPr>
                <a:t> </a:t>
              </a:r>
            </a:p>
          </p:txBody>
        </p:sp>
        <p:sp>
          <p:nvSpPr>
            <p:cNvPr id="45" name="Round Same-side Corner of Rectangle 44">
              <a:extLst>
                <a:ext uri="{FF2B5EF4-FFF2-40B4-BE49-F238E27FC236}">
                  <a16:creationId xmlns:a16="http://schemas.microsoft.com/office/drawing/2014/main" id="{22874DB3-1A88-FAB3-46A6-031CF56CA139}"/>
                </a:ext>
              </a:extLst>
            </p:cNvPr>
            <p:cNvSpPr/>
            <p:nvPr/>
          </p:nvSpPr>
          <p:spPr>
            <a:xfrm>
              <a:off x="2533714" y="1420217"/>
              <a:ext cx="6754407" cy="564517"/>
            </a:xfrm>
            <a:prstGeom prst="round2SameRect">
              <a:avLst>
                <a:gd name="adj1" fmla="val 33578"/>
                <a:gd name="adj2" fmla="val 0"/>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R" sz="2200" b="0" i="0" u="none" strike="noStrike" kern="1200" cap="none" spc="0" normalizeH="0" baseline="0" noProof="0" dirty="0">
                  <a:ln>
                    <a:noFill/>
                  </a:ln>
                  <a:solidFill>
                    <a:prstClr val="white"/>
                  </a:solidFill>
                  <a:effectLst/>
                  <a:uLnTx/>
                  <a:uFillTx/>
                  <a:latin typeface="Trebuchet MS" panose="020B0703020202090204" pitchFamily="34" charset="0"/>
                  <a:ea typeface="+mn-ea"/>
                  <a:cs typeface="+mn-cs"/>
                </a:rPr>
                <a:t>Recommendations for Architects and Programmers</a:t>
              </a:r>
            </a:p>
          </p:txBody>
        </p:sp>
      </p:grpSp>
    </p:spTree>
    <p:extLst>
      <p:ext uri="{BB962C8B-B14F-4D97-AF65-F5344CB8AC3E}">
        <p14:creationId xmlns:p14="http://schemas.microsoft.com/office/powerpoint/2010/main" val="3737982710"/>
      </p:ext>
    </p:extLst>
  </p:cSld>
  <p:clrMapOvr>
    <a:masterClrMapping/>
  </p:clrMapOvr>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9D12F-23D2-E366-BC8C-70FCAB32FF55}"/>
              </a:ext>
            </a:extLst>
          </p:cNvPr>
          <p:cNvSpPr>
            <a:spLocks noGrp="1"/>
          </p:cNvSpPr>
          <p:nvPr>
            <p:ph type="title"/>
          </p:nvPr>
        </p:nvSpPr>
        <p:spPr>
          <a:xfrm>
            <a:off x="228600" y="152400"/>
            <a:ext cx="8915400" cy="1066800"/>
          </a:xfrm>
        </p:spPr>
        <p:txBody>
          <a:bodyPr/>
          <a:lstStyle/>
          <a:p>
            <a:r>
              <a:rPr lang="en-US" dirty="0" err="1"/>
              <a:t>SparseP</a:t>
            </a:r>
            <a:r>
              <a:rPr lang="en-US" dirty="0"/>
              <a:t> Talk Video</a:t>
            </a:r>
          </a:p>
        </p:txBody>
      </p:sp>
      <p:sp>
        <p:nvSpPr>
          <p:cNvPr id="4" name="Slide Number Placeholder 3">
            <a:extLst>
              <a:ext uri="{FF2B5EF4-FFF2-40B4-BE49-F238E27FC236}">
                <a16:creationId xmlns:a16="http://schemas.microsoft.com/office/drawing/2014/main" id="{A503FC43-A10F-C73E-D65A-65DC76E47CA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79D09994-978E-1C95-6B43-D73CBB91E957}"/>
              </a:ext>
            </a:extLst>
          </p:cNvPr>
          <p:cNvPicPr>
            <a:picLocks noChangeAspect="1"/>
          </p:cNvPicPr>
          <p:nvPr/>
        </p:nvPicPr>
        <p:blipFill>
          <a:blip r:embed="rId2"/>
          <a:stretch>
            <a:fillRect/>
          </a:stretch>
        </p:blipFill>
        <p:spPr>
          <a:xfrm>
            <a:off x="539552" y="908720"/>
            <a:ext cx="7920880" cy="5422471"/>
          </a:xfrm>
          <a:prstGeom prst="rect">
            <a:avLst/>
          </a:prstGeom>
        </p:spPr>
      </p:pic>
      <p:sp>
        <p:nvSpPr>
          <p:cNvPr id="6" name="TextBox 5">
            <a:extLst>
              <a:ext uri="{FF2B5EF4-FFF2-40B4-BE49-F238E27FC236}">
                <a16:creationId xmlns:a16="http://schemas.microsoft.com/office/drawing/2014/main" id="{7DC27E93-CE8E-D6EB-CBBF-D2A85499D7CA}"/>
              </a:ext>
            </a:extLst>
          </p:cNvPr>
          <p:cNvSpPr txBox="1"/>
          <p:nvPr/>
        </p:nvSpPr>
        <p:spPr>
          <a:xfrm>
            <a:off x="1547664" y="6452890"/>
            <a:ext cx="617508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https://www.youtube.com/watch?v=5kaOsJKlGrE</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4039318235"/>
      </p:ext>
    </p:extLst>
  </p:cSld>
  <p:clrMapOvr>
    <a:masterClrMapping/>
  </p:clrMapOvr>
  <p:transition/>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253</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5B0B81DD-E1C2-B742-9E26-9880117A5BD5}"/>
              </a:ext>
            </a:extLst>
          </p:cNvPr>
          <p:cNvPicPr>
            <a:picLocks noChangeAspect="1"/>
          </p:cNvPicPr>
          <p:nvPr/>
        </p:nvPicPr>
        <p:blipFill>
          <a:blip r:embed="rId2"/>
          <a:stretch>
            <a:fillRect/>
          </a:stretch>
        </p:blipFill>
        <p:spPr>
          <a:xfrm>
            <a:off x="304800" y="928815"/>
            <a:ext cx="8229600" cy="5552821"/>
          </a:xfrm>
          <a:prstGeom prst="rect">
            <a:avLst/>
          </a:prstGeom>
        </p:spPr>
      </p:pic>
      <p:sp>
        <p:nvSpPr>
          <p:cNvPr id="6" name="TextBox 5">
            <a:extLst>
              <a:ext uri="{FF2B5EF4-FFF2-40B4-BE49-F238E27FC236}">
                <a16:creationId xmlns:a16="http://schemas.microsoft.com/office/drawing/2014/main" id="{E2E504B7-DA66-5B4F-B558-31F93F8EC635}"/>
              </a:ext>
            </a:extLst>
          </p:cNvPr>
          <p:cNvSpPr txBox="1"/>
          <p:nvPr/>
        </p:nvSpPr>
        <p:spPr>
          <a:xfrm>
            <a:off x="533400" y="6528003"/>
            <a:ext cx="7548861" cy="477054"/>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https://news.samsung.com/global/samsung-develops-industrys-first-high-bandwidth-memory-with-ai-processing-power</a:t>
            </a:r>
            <a:endPar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 name="Rounded Rectangle 6">
            <a:extLst>
              <a:ext uri="{FF2B5EF4-FFF2-40B4-BE49-F238E27FC236}">
                <a16:creationId xmlns:a16="http://schemas.microsoft.com/office/drawing/2014/main" id="{2B661DE0-45C9-7F44-A759-0061E543B4F5}"/>
              </a:ext>
            </a:extLst>
          </p:cNvPr>
          <p:cNvSpPr>
            <a:spLocks noChangeArrowheads="1"/>
          </p:cNvSpPr>
          <p:nvPr/>
        </p:nvSpPr>
        <p:spPr bwMode="auto">
          <a:xfrm rot="5400000">
            <a:off x="4762500" y="2019299"/>
            <a:ext cx="228600" cy="6096000"/>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574257702"/>
      </p:ext>
    </p:extLst>
  </p:cSld>
  <p:clrMapOvr>
    <a:masterClrMapping/>
  </p:clrMapOvr>
  <p:transition/>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254</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6" name="Picture 5">
            <a:extLst>
              <a:ext uri="{FF2B5EF4-FFF2-40B4-BE49-F238E27FC236}">
                <a16:creationId xmlns:a16="http://schemas.microsoft.com/office/drawing/2014/main" id="{3D60E39F-21C1-5448-816C-90F49DCB38F1}"/>
              </a:ext>
            </a:extLst>
          </p:cNvPr>
          <p:cNvPicPr>
            <a:picLocks noChangeAspect="1"/>
          </p:cNvPicPr>
          <p:nvPr/>
        </p:nvPicPr>
        <p:blipFill>
          <a:blip r:embed="rId2"/>
          <a:stretch>
            <a:fillRect/>
          </a:stretch>
        </p:blipFill>
        <p:spPr>
          <a:xfrm>
            <a:off x="26894" y="1037868"/>
            <a:ext cx="9144000" cy="3959071"/>
          </a:xfrm>
          <a:prstGeom prst="rect">
            <a:avLst/>
          </a:prstGeom>
        </p:spPr>
      </p:pic>
      <p:pic>
        <p:nvPicPr>
          <p:cNvPr id="7" name="Picture 6">
            <a:extLst>
              <a:ext uri="{FF2B5EF4-FFF2-40B4-BE49-F238E27FC236}">
                <a16:creationId xmlns:a16="http://schemas.microsoft.com/office/drawing/2014/main" id="{4CE8C0CB-6C34-F34A-9020-7FC8E1A932ED}"/>
              </a:ext>
            </a:extLst>
          </p:cNvPr>
          <p:cNvPicPr>
            <a:picLocks noChangeAspect="1"/>
          </p:cNvPicPr>
          <p:nvPr/>
        </p:nvPicPr>
        <p:blipFill>
          <a:blip r:embed="rId3"/>
          <a:stretch>
            <a:fillRect/>
          </a:stretch>
        </p:blipFill>
        <p:spPr>
          <a:xfrm>
            <a:off x="6096000" y="4771635"/>
            <a:ext cx="2438400" cy="1680777"/>
          </a:xfrm>
          <a:prstGeom prst="rect">
            <a:avLst/>
          </a:prstGeom>
        </p:spPr>
      </p:pic>
    </p:spTree>
    <p:extLst>
      <p:ext uri="{BB962C8B-B14F-4D97-AF65-F5344CB8AC3E}">
        <p14:creationId xmlns:p14="http://schemas.microsoft.com/office/powerpoint/2010/main" val="2216120859"/>
      </p:ext>
    </p:extLst>
  </p:cSld>
  <p:clrMapOvr>
    <a:masterClrMapping/>
  </p:clrMapOvr>
  <p:transition/>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5C6AE-F169-1E42-BF25-337084ECB7FA}"/>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DCC3A36B-EFFE-914B-9A09-F852530E53B8}"/>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90F7BE19-F772-FD44-BB35-F14D60FD91B4}"/>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255</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52E1D580-1DF2-C54C-B169-B5F1E5158117}"/>
              </a:ext>
            </a:extLst>
          </p:cNvPr>
          <p:cNvPicPr>
            <a:picLocks noChangeAspect="1"/>
          </p:cNvPicPr>
          <p:nvPr/>
        </p:nvPicPr>
        <p:blipFill>
          <a:blip r:embed="rId2"/>
          <a:stretch>
            <a:fillRect/>
          </a:stretch>
        </p:blipFill>
        <p:spPr>
          <a:xfrm>
            <a:off x="0" y="997527"/>
            <a:ext cx="9144000" cy="4518837"/>
          </a:xfrm>
          <a:prstGeom prst="rect">
            <a:avLst/>
          </a:prstGeom>
        </p:spPr>
      </p:pic>
      <p:pic>
        <p:nvPicPr>
          <p:cNvPr id="6" name="Picture 5">
            <a:extLst>
              <a:ext uri="{FF2B5EF4-FFF2-40B4-BE49-F238E27FC236}">
                <a16:creationId xmlns:a16="http://schemas.microsoft.com/office/drawing/2014/main" id="{0EA7B261-525F-7C43-B805-F1EADF184D4C}"/>
              </a:ext>
            </a:extLst>
          </p:cNvPr>
          <p:cNvPicPr>
            <a:picLocks noChangeAspect="1"/>
          </p:cNvPicPr>
          <p:nvPr/>
        </p:nvPicPr>
        <p:blipFill>
          <a:blip r:embed="rId3"/>
          <a:stretch>
            <a:fillRect/>
          </a:stretch>
        </p:blipFill>
        <p:spPr>
          <a:xfrm>
            <a:off x="6400800" y="5551873"/>
            <a:ext cx="1775114" cy="1223577"/>
          </a:xfrm>
          <a:prstGeom prst="rect">
            <a:avLst/>
          </a:prstGeom>
        </p:spPr>
      </p:pic>
    </p:spTree>
    <p:extLst>
      <p:ext uri="{BB962C8B-B14F-4D97-AF65-F5344CB8AC3E}">
        <p14:creationId xmlns:p14="http://schemas.microsoft.com/office/powerpoint/2010/main" val="3849130973"/>
      </p:ext>
    </p:extLst>
  </p:cSld>
  <p:clrMapOvr>
    <a:masterClrMapping/>
  </p:clrMapOvr>
  <p:transition/>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5C6AE-F169-1E42-BF25-337084ECB7FA}"/>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DCC3A36B-EFFE-914B-9A09-F852530E53B8}"/>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90F7BE19-F772-FD44-BB35-F14D60FD91B4}"/>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256</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6" name="Picture 5">
            <a:extLst>
              <a:ext uri="{FF2B5EF4-FFF2-40B4-BE49-F238E27FC236}">
                <a16:creationId xmlns:a16="http://schemas.microsoft.com/office/drawing/2014/main" id="{0EA7B261-525F-7C43-B805-F1EADF184D4C}"/>
              </a:ext>
            </a:extLst>
          </p:cNvPr>
          <p:cNvPicPr>
            <a:picLocks noChangeAspect="1"/>
          </p:cNvPicPr>
          <p:nvPr/>
        </p:nvPicPr>
        <p:blipFill>
          <a:blip r:embed="rId2"/>
          <a:stretch>
            <a:fillRect/>
          </a:stretch>
        </p:blipFill>
        <p:spPr>
          <a:xfrm>
            <a:off x="6400800" y="5551873"/>
            <a:ext cx="1775114" cy="1223577"/>
          </a:xfrm>
          <a:prstGeom prst="rect">
            <a:avLst/>
          </a:prstGeom>
        </p:spPr>
      </p:pic>
      <p:pic>
        <p:nvPicPr>
          <p:cNvPr id="7" name="Picture 6">
            <a:extLst>
              <a:ext uri="{FF2B5EF4-FFF2-40B4-BE49-F238E27FC236}">
                <a16:creationId xmlns:a16="http://schemas.microsoft.com/office/drawing/2014/main" id="{829EB899-2C59-8347-87DE-7AEDAE098E0E}"/>
              </a:ext>
            </a:extLst>
          </p:cNvPr>
          <p:cNvPicPr>
            <a:picLocks noChangeAspect="1"/>
          </p:cNvPicPr>
          <p:nvPr/>
        </p:nvPicPr>
        <p:blipFill>
          <a:blip r:embed="rId3"/>
          <a:stretch>
            <a:fillRect/>
          </a:stretch>
        </p:blipFill>
        <p:spPr>
          <a:xfrm>
            <a:off x="0" y="1632245"/>
            <a:ext cx="9144000" cy="3234070"/>
          </a:xfrm>
          <a:prstGeom prst="rect">
            <a:avLst/>
          </a:prstGeom>
        </p:spPr>
      </p:pic>
    </p:spTree>
    <p:extLst>
      <p:ext uri="{BB962C8B-B14F-4D97-AF65-F5344CB8AC3E}">
        <p14:creationId xmlns:p14="http://schemas.microsoft.com/office/powerpoint/2010/main" val="4199972289"/>
      </p:ext>
    </p:extLst>
  </p:cSld>
  <p:clrMapOvr>
    <a:masterClrMapping/>
  </p:clrMapOvr>
  <p:transition/>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Function-in-Memory DRAM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257</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9975B62A-7CF5-E740-B603-F143F946B926}"/>
              </a:ext>
            </a:extLst>
          </p:cNvPr>
          <p:cNvPicPr>
            <a:picLocks noChangeAspect="1"/>
          </p:cNvPicPr>
          <p:nvPr/>
        </p:nvPicPr>
        <p:blipFill>
          <a:blip r:embed="rId2"/>
          <a:stretch>
            <a:fillRect/>
          </a:stretch>
        </p:blipFill>
        <p:spPr>
          <a:xfrm>
            <a:off x="0" y="1026297"/>
            <a:ext cx="9144000" cy="4805405"/>
          </a:xfrm>
          <a:prstGeom prst="rect">
            <a:avLst/>
          </a:prstGeom>
        </p:spPr>
      </p:pic>
      <p:pic>
        <p:nvPicPr>
          <p:cNvPr id="8" name="Picture 7">
            <a:extLst>
              <a:ext uri="{FF2B5EF4-FFF2-40B4-BE49-F238E27FC236}">
                <a16:creationId xmlns:a16="http://schemas.microsoft.com/office/drawing/2014/main" id="{FB1172E2-3235-8D42-BF84-8638A7D02F86}"/>
              </a:ext>
            </a:extLst>
          </p:cNvPr>
          <p:cNvPicPr>
            <a:picLocks noChangeAspect="1"/>
          </p:cNvPicPr>
          <p:nvPr/>
        </p:nvPicPr>
        <p:blipFill>
          <a:blip r:embed="rId3"/>
          <a:stretch>
            <a:fillRect/>
          </a:stretch>
        </p:blipFill>
        <p:spPr>
          <a:xfrm>
            <a:off x="268941" y="5455128"/>
            <a:ext cx="1775114" cy="1223577"/>
          </a:xfrm>
          <a:prstGeom prst="rect">
            <a:avLst/>
          </a:prstGeom>
        </p:spPr>
      </p:pic>
    </p:spTree>
    <p:extLst>
      <p:ext uri="{BB962C8B-B14F-4D97-AF65-F5344CB8AC3E}">
        <p14:creationId xmlns:p14="http://schemas.microsoft.com/office/powerpoint/2010/main" val="2120703924"/>
      </p:ext>
    </p:extLst>
  </p:cSld>
  <p:clrMapOvr>
    <a:masterClrMapping/>
  </p:clrMapOvr>
  <p:transition/>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Samsung </a:t>
            </a:r>
            <a:r>
              <a:rPr lang="en-US" sz="3800" dirty="0" err="1"/>
              <a:t>AxDIMM</a:t>
            </a:r>
            <a:r>
              <a:rPr lang="en-US" sz="3800" dirty="0"/>
              <a:t> (2021)</a:t>
            </a:r>
          </a:p>
        </p:txBody>
      </p:sp>
      <p:sp>
        <p:nvSpPr>
          <p:cNvPr id="3" name="Content Placeholder 2">
            <a:extLst>
              <a:ext uri="{FF2B5EF4-FFF2-40B4-BE49-F238E27FC236}">
                <a16:creationId xmlns:a16="http://schemas.microsoft.com/office/drawing/2014/main" id="{83629AC1-76BA-0047-A84D-823522F2F5C3}"/>
              </a:ext>
            </a:extLst>
          </p:cNvPr>
          <p:cNvSpPr>
            <a:spLocks noGrp="1"/>
          </p:cNvSpPr>
          <p:nvPr>
            <p:ph idx="1"/>
          </p:nvPr>
        </p:nvSpPr>
        <p:spPr/>
        <p:txBody>
          <a:bodyPr/>
          <a:lstStyle/>
          <a:p>
            <a:r>
              <a:rPr lang="en-US" dirty="0" err="1"/>
              <a:t>DDRx</a:t>
            </a:r>
            <a:r>
              <a:rPr lang="en-US" dirty="0"/>
              <a:t>-PIM</a:t>
            </a:r>
          </a:p>
          <a:p>
            <a:pPr lvl="1"/>
            <a:r>
              <a:rPr lang="en-US" dirty="0"/>
              <a:t>DLRM recommendation system</a:t>
            </a:r>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258</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7" name="Picture 6">
            <a:extLst>
              <a:ext uri="{FF2B5EF4-FFF2-40B4-BE49-F238E27FC236}">
                <a16:creationId xmlns:a16="http://schemas.microsoft.com/office/drawing/2014/main" id="{AFCF7A9E-E0FB-2940-A668-77B550C711E4}"/>
              </a:ext>
            </a:extLst>
          </p:cNvPr>
          <p:cNvPicPr>
            <a:picLocks noChangeAspect="1"/>
          </p:cNvPicPr>
          <p:nvPr/>
        </p:nvPicPr>
        <p:blipFill rotWithShape="1">
          <a:blip r:embed="rId2"/>
          <a:srcRect t="3135" b="1"/>
          <a:stretch/>
        </p:blipFill>
        <p:spPr>
          <a:xfrm>
            <a:off x="5491978" y="4939215"/>
            <a:ext cx="3494859" cy="1461585"/>
          </a:xfrm>
          <a:prstGeom prst="rect">
            <a:avLst/>
          </a:prstGeom>
        </p:spPr>
      </p:pic>
      <p:grpSp>
        <p:nvGrpSpPr>
          <p:cNvPr id="9" name="Group 8">
            <a:extLst>
              <a:ext uri="{FF2B5EF4-FFF2-40B4-BE49-F238E27FC236}">
                <a16:creationId xmlns:a16="http://schemas.microsoft.com/office/drawing/2014/main" id="{1F2116CC-AE4C-C245-A91B-56DA9C2A5AB9}"/>
              </a:ext>
            </a:extLst>
          </p:cNvPr>
          <p:cNvGrpSpPr>
            <a:grpSpLocks noChangeAspect="1"/>
          </p:cNvGrpSpPr>
          <p:nvPr/>
        </p:nvGrpSpPr>
        <p:grpSpPr>
          <a:xfrm>
            <a:off x="5865291" y="1022909"/>
            <a:ext cx="3002279" cy="1644091"/>
            <a:chOff x="100000" y="862740"/>
            <a:chExt cx="4069270" cy="2228391"/>
          </a:xfrm>
        </p:grpSpPr>
        <p:pic>
          <p:nvPicPr>
            <p:cNvPr id="10" name="Picture 9">
              <a:extLst>
                <a:ext uri="{FF2B5EF4-FFF2-40B4-BE49-F238E27FC236}">
                  <a16:creationId xmlns:a16="http://schemas.microsoft.com/office/drawing/2014/main" id="{7B7B2DD5-1935-F548-A387-1349A64873BF}"/>
                </a:ext>
              </a:extLst>
            </p:cNvPr>
            <p:cNvPicPr>
              <a:picLocks noChangeAspect="1"/>
            </p:cNvPicPr>
            <p:nvPr/>
          </p:nvPicPr>
          <p:blipFill>
            <a:blip r:embed="rId3"/>
            <a:stretch>
              <a:fillRect/>
            </a:stretch>
          </p:blipFill>
          <p:spPr>
            <a:xfrm>
              <a:off x="100000" y="1159634"/>
              <a:ext cx="4069270" cy="1931497"/>
            </a:xfrm>
            <a:prstGeom prst="rect">
              <a:avLst/>
            </a:prstGeom>
          </p:spPr>
        </p:pic>
        <p:sp>
          <p:nvSpPr>
            <p:cNvPr id="11" name="Rectangle 10">
              <a:extLst>
                <a:ext uri="{FF2B5EF4-FFF2-40B4-BE49-F238E27FC236}">
                  <a16:creationId xmlns:a16="http://schemas.microsoft.com/office/drawing/2014/main" id="{936A3B20-5E20-0D44-BD6B-9DE9B313FE24}"/>
                </a:ext>
              </a:extLst>
            </p:cNvPr>
            <p:cNvSpPr/>
            <p:nvPr/>
          </p:nvSpPr>
          <p:spPr>
            <a:xfrm>
              <a:off x="929107" y="862740"/>
              <a:ext cx="1776448" cy="369333"/>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Futura Medium" panose="020B0602020204020303" pitchFamily="34" charset="-79"/>
                </a:rPr>
                <a:t>Baseline System</a:t>
              </a:r>
              <a:endParaRPr kumimoji="0" lang="en-US" sz="1800" b="1"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grpSp>
      <p:grpSp>
        <p:nvGrpSpPr>
          <p:cNvPr id="12" name="Group 11">
            <a:extLst>
              <a:ext uri="{FF2B5EF4-FFF2-40B4-BE49-F238E27FC236}">
                <a16:creationId xmlns:a16="http://schemas.microsoft.com/office/drawing/2014/main" id="{41297CFD-59DD-384E-97E3-7AE7BC6C5C34}"/>
              </a:ext>
            </a:extLst>
          </p:cNvPr>
          <p:cNvGrpSpPr>
            <a:grpSpLocks noChangeAspect="1"/>
          </p:cNvGrpSpPr>
          <p:nvPr/>
        </p:nvGrpSpPr>
        <p:grpSpPr>
          <a:xfrm>
            <a:off x="5883828" y="2895600"/>
            <a:ext cx="3107772" cy="1775735"/>
            <a:chOff x="4744267" y="634328"/>
            <a:chExt cx="4299733" cy="2456804"/>
          </a:xfrm>
        </p:grpSpPr>
        <p:pic>
          <p:nvPicPr>
            <p:cNvPr id="13" name="Picture 12">
              <a:extLst>
                <a:ext uri="{FF2B5EF4-FFF2-40B4-BE49-F238E27FC236}">
                  <a16:creationId xmlns:a16="http://schemas.microsoft.com/office/drawing/2014/main" id="{4EF9F513-FA4B-E949-99EC-7CFF34E584C8}"/>
                </a:ext>
              </a:extLst>
            </p:cNvPr>
            <p:cNvPicPr>
              <a:picLocks noChangeAspect="1"/>
            </p:cNvPicPr>
            <p:nvPr/>
          </p:nvPicPr>
          <p:blipFill rotWithShape="1">
            <a:blip r:embed="rId4"/>
            <a:srcRect t="4075" b="2189"/>
            <a:stretch/>
          </p:blipFill>
          <p:spPr>
            <a:xfrm>
              <a:off x="4744267" y="1159634"/>
              <a:ext cx="4299733" cy="1931498"/>
            </a:xfrm>
            <a:prstGeom prst="rect">
              <a:avLst/>
            </a:prstGeom>
          </p:spPr>
        </p:pic>
        <p:sp>
          <p:nvSpPr>
            <p:cNvPr id="14" name="Rectangle 13">
              <a:extLst>
                <a:ext uri="{FF2B5EF4-FFF2-40B4-BE49-F238E27FC236}">
                  <a16:creationId xmlns:a16="http://schemas.microsoft.com/office/drawing/2014/main" id="{3036909C-2052-0A45-A3A2-4C2930C8654C}"/>
                </a:ext>
              </a:extLst>
            </p:cNvPr>
            <p:cNvSpPr/>
            <p:nvPr/>
          </p:nvSpPr>
          <p:spPr>
            <a:xfrm>
              <a:off x="5564945" y="634328"/>
              <a:ext cx="1904689" cy="369332"/>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err="1">
                  <a:ln>
                    <a:noFill/>
                  </a:ln>
                  <a:solidFill>
                    <a:srgbClr val="000000"/>
                  </a:solidFill>
                  <a:effectLst/>
                  <a:uLnTx/>
                  <a:uFillTx/>
                  <a:latin typeface="Garamond" panose="02020404030301010803" pitchFamily="18" charset="0"/>
                  <a:ea typeface="ＭＳ Ｐゴシック" panose="020B0600070205080204" pitchFamily="34" charset="-128"/>
                  <a:cs typeface="Futura Medium" panose="020B0602020204020303" pitchFamily="34" charset="-79"/>
                </a:rPr>
                <a:t>AxDIMM</a:t>
              </a:r>
              <a:r>
                <a:rPr kumimoji="0" lang="en-US" sz="1800" b="1"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Futura Medium" panose="020B0602020204020303" pitchFamily="34" charset="-79"/>
                </a:rPr>
                <a:t> System</a:t>
              </a:r>
              <a:endParaRPr kumimoji="0" lang="en-US" sz="1800" b="1"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grpSp>
      <p:pic>
        <p:nvPicPr>
          <p:cNvPr id="15" name="Picture 14">
            <a:extLst>
              <a:ext uri="{FF2B5EF4-FFF2-40B4-BE49-F238E27FC236}">
                <a16:creationId xmlns:a16="http://schemas.microsoft.com/office/drawing/2014/main" id="{8CFED770-D7DA-4148-A854-219B6EAC3AE3}"/>
              </a:ext>
            </a:extLst>
          </p:cNvPr>
          <p:cNvPicPr>
            <a:picLocks noChangeAspect="1"/>
          </p:cNvPicPr>
          <p:nvPr/>
        </p:nvPicPr>
        <p:blipFill>
          <a:blip r:embed="rId5"/>
          <a:stretch>
            <a:fillRect/>
          </a:stretch>
        </p:blipFill>
        <p:spPr>
          <a:xfrm>
            <a:off x="332322" y="1983156"/>
            <a:ext cx="4426237" cy="4454430"/>
          </a:xfrm>
          <a:prstGeom prst="rect">
            <a:avLst/>
          </a:prstGeom>
        </p:spPr>
      </p:pic>
      <p:sp>
        <p:nvSpPr>
          <p:cNvPr id="16" name="TextBox 15">
            <a:extLst>
              <a:ext uri="{FF2B5EF4-FFF2-40B4-BE49-F238E27FC236}">
                <a16:creationId xmlns:a16="http://schemas.microsoft.com/office/drawing/2014/main" id="{0C450CF6-3385-024A-B2B2-719A2C17BE5E}"/>
              </a:ext>
            </a:extLst>
          </p:cNvPr>
          <p:cNvSpPr txBox="1"/>
          <p:nvPr/>
        </p:nvSpPr>
        <p:spPr>
          <a:xfrm>
            <a:off x="304800" y="6528003"/>
            <a:ext cx="7968848" cy="261610"/>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Ke</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et al. "Near-Memory Processing in Action: Accelerating Personalized Recommendation with </a:t>
            </a:r>
            <a:r>
              <a:rPr kumimoji="0" 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AxDIMM</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IEEE Micro (2021)</a:t>
            </a: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493568762"/>
      </p:ext>
    </p:extLst>
  </p:cSld>
  <p:clrMapOvr>
    <a:masterClrMapping/>
  </p:clrMapOvr>
  <p:transition/>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07630F2C-F1A4-504C-BD76-4C0CF610117E}"/>
              </a:ext>
            </a:extLst>
          </p:cNvPr>
          <p:cNvPicPr>
            <a:picLocks noChangeAspect="1"/>
          </p:cNvPicPr>
          <p:nvPr/>
        </p:nvPicPr>
        <p:blipFill>
          <a:blip r:embed="rId2"/>
          <a:stretch>
            <a:fillRect/>
          </a:stretch>
        </p:blipFill>
        <p:spPr>
          <a:xfrm>
            <a:off x="76200" y="838200"/>
            <a:ext cx="5638800" cy="5659138"/>
          </a:xfrm>
          <a:prstGeom prst="rect">
            <a:avLst/>
          </a:prstGeom>
        </p:spPr>
      </p:pic>
      <p:sp>
        <p:nvSpPr>
          <p:cNvPr id="2" name="Title 1">
            <a:extLst>
              <a:ext uri="{FF2B5EF4-FFF2-40B4-BE49-F238E27FC236}">
                <a16:creationId xmlns:a16="http://schemas.microsoft.com/office/drawing/2014/main" id="{E9358F16-3938-264D-8F6A-2EBC6EF7213C}"/>
              </a:ext>
            </a:extLst>
          </p:cNvPr>
          <p:cNvSpPr>
            <a:spLocks noGrp="1"/>
          </p:cNvSpPr>
          <p:nvPr>
            <p:ph type="title"/>
          </p:nvPr>
        </p:nvSpPr>
        <p:spPr>
          <a:xfrm>
            <a:off x="228600" y="152400"/>
            <a:ext cx="8991600" cy="1066800"/>
          </a:xfrm>
        </p:spPr>
        <p:txBody>
          <a:bodyPr/>
          <a:lstStyle/>
          <a:p>
            <a:r>
              <a:rPr lang="en-US" sz="3800" dirty="0"/>
              <a:t>SK Hynix Accelerator-in-Memory (2022)</a:t>
            </a:r>
          </a:p>
        </p:txBody>
      </p:sp>
      <p:sp>
        <p:nvSpPr>
          <p:cNvPr id="4" name="Slide Number Placeholder 3">
            <a:extLst>
              <a:ext uri="{FF2B5EF4-FFF2-40B4-BE49-F238E27FC236}">
                <a16:creationId xmlns:a16="http://schemas.microsoft.com/office/drawing/2014/main" id="{81891D3F-D152-9344-9026-3DCF898A87CA}"/>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259</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6" name="TextBox 5">
            <a:extLst>
              <a:ext uri="{FF2B5EF4-FFF2-40B4-BE49-F238E27FC236}">
                <a16:creationId xmlns:a16="http://schemas.microsoft.com/office/drawing/2014/main" id="{E2E504B7-DA66-5B4F-B558-31F93F8EC635}"/>
              </a:ext>
            </a:extLst>
          </p:cNvPr>
          <p:cNvSpPr txBox="1"/>
          <p:nvPr/>
        </p:nvSpPr>
        <p:spPr>
          <a:xfrm>
            <a:off x="1700819" y="6528003"/>
            <a:ext cx="5157181" cy="261610"/>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https://news.skhynix.com/sk-hynix-develops-pim-next-generation-ai-accelerator/</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 name="Rounded Rectangle 6">
            <a:extLst>
              <a:ext uri="{FF2B5EF4-FFF2-40B4-BE49-F238E27FC236}">
                <a16:creationId xmlns:a16="http://schemas.microsoft.com/office/drawing/2014/main" id="{2B661DE0-45C9-7F44-A759-0061E543B4F5}"/>
              </a:ext>
            </a:extLst>
          </p:cNvPr>
          <p:cNvSpPr>
            <a:spLocks noChangeArrowheads="1"/>
          </p:cNvSpPr>
          <p:nvPr/>
        </p:nvSpPr>
        <p:spPr bwMode="auto">
          <a:xfrm rot="5400000">
            <a:off x="2616349" y="3703490"/>
            <a:ext cx="477539" cy="5110162"/>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0" name="Picture 9">
            <a:extLst>
              <a:ext uri="{FF2B5EF4-FFF2-40B4-BE49-F238E27FC236}">
                <a16:creationId xmlns:a16="http://schemas.microsoft.com/office/drawing/2014/main" id="{83782F46-972B-F74E-B5E1-F30E8DD07FBE}"/>
              </a:ext>
            </a:extLst>
          </p:cNvPr>
          <p:cNvPicPr>
            <a:picLocks noChangeAspect="1"/>
          </p:cNvPicPr>
          <p:nvPr/>
        </p:nvPicPr>
        <p:blipFill>
          <a:blip r:embed="rId4"/>
          <a:stretch>
            <a:fillRect/>
          </a:stretch>
        </p:blipFill>
        <p:spPr>
          <a:xfrm>
            <a:off x="5389919" y="1600200"/>
            <a:ext cx="3724263" cy="2382603"/>
          </a:xfrm>
          <a:prstGeom prst="rect">
            <a:avLst/>
          </a:prstGeom>
        </p:spPr>
      </p:pic>
      <p:pic>
        <p:nvPicPr>
          <p:cNvPr id="11" name="Picture 10">
            <a:extLst>
              <a:ext uri="{FF2B5EF4-FFF2-40B4-BE49-F238E27FC236}">
                <a16:creationId xmlns:a16="http://schemas.microsoft.com/office/drawing/2014/main" id="{651C93C8-E662-634A-AE11-0C2FA4229424}"/>
              </a:ext>
            </a:extLst>
          </p:cNvPr>
          <p:cNvPicPr>
            <a:picLocks noChangeAspect="1"/>
          </p:cNvPicPr>
          <p:nvPr/>
        </p:nvPicPr>
        <p:blipFill>
          <a:blip r:embed="rId5"/>
          <a:stretch>
            <a:fillRect/>
          </a:stretch>
        </p:blipFill>
        <p:spPr>
          <a:xfrm>
            <a:off x="5375009" y="4648200"/>
            <a:ext cx="3754081" cy="524285"/>
          </a:xfrm>
          <a:prstGeom prst="rect">
            <a:avLst/>
          </a:prstGeom>
        </p:spPr>
      </p:pic>
    </p:spTree>
    <p:extLst>
      <p:ext uri="{BB962C8B-B14F-4D97-AF65-F5344CB8AC3E}">
        <p14:creationId xmlns:p14="http://schemas.microsoft.com/office/powerpoint/2010/main" val="577253243"/>
      </p:ext>
    </p:extLst>
  </p:cSld>
  <p:clrMapOvr>
    <a:masterClrMapping/>
  </p:clrMapOvr>
  <p:transition/>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9C546-6A11-1120-A673-A501F4AC5FC4}"/>
              </a:ext>
            </a:extLst>
          </p:cNvPr>
          <p:cNvSpPr>
            <a:spLocks noGrp="1"/>
          </p:cNvSpPr>
          <p:nvPr>
            <p:ph type="title"/>
          </p:nvPr>
        </p:nvSpPr>
        <p:spPr>
          <a:xfrm>
            <a:off x="228600" y="152400"/>
            <a:ext cx="9167936" cy="1066800"/>
          </a:xfrm>
        </p:spPr>
        <p:txBody>
          <a:bodyPr/>
          <a:lstStyle/>
          <a:p>
            <a:r>
              <a:rPr lang="en-US" sz="3800" dirty="0" err="1"/>
              <a:t>AliBaba</a:t>
            </a:r>
            <a:r>
              <a:rPr lang="en-US" sz="3800" dirty="0"/>
              <a:t> PIM Recommendation System (2022)</a:t>
            </a:r>
          </a:p>
        </p:txBody>
      </p:sp>
      <p:sp>
        <p:nvSpPr>
          <p:cNvPr id="3" name="Content Placeholder 2">
            <a:extLst>
              <a:ext uri="{FF2B5EF4-FFF2-40B4-BE49-F238E27FC236}">
                <a16:creationId xmlns:a16="http://schemas.microsoft.com/office/drawing/2014/main" id="{5F160195-56F6-74E3-8969-3DF2E94937C1}"/>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6380F43C-6533-8AC6-A6BF-105E6C561CE7}"/>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260</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68FE1CEA-D8CC-E719-F994-3424A0124DDE}"/>
              </a:ext>
            </a:extLst>
          </p:cNvPr>
          <p:cNvPicPr>
            <a:picLocks noChangeAspect="1"/>
          </p:cNvPicPr>
          <p:nvPr/>
        </p:nvPicPr>
        <p:blipFill>
          <a:blip r:embed="rId2"/>
          <a:stretch>
            <a:fillRect/>
          </a:stretch>
        </p:blipFill>
        <p:spPr>
          <a:xfrm>
            <a:off x="223735" y="1026550"/>
            <a:ext cx="3812235" cy="3573016"/>
          </a:xfrm>
          <a:prstGeom prst="rect">
            <a:avLst/>
          </a:prstGeom>
        </p:spPr>
      </p:pic>
      <p:pic>
        <p:nvPicPr>
          <p:cNvPr id="6" name="Picture 5">
            <a:extLst>
              <a:ext uri="{FF2B5EF4-FFF2-40B4-BE49-F238E27FC236}">
                <a16:creationId xmlns:a16="http://schemas.microsoft.com/office/drawing/2014/main" id="{8CCE5892-6368-A987-2CEE-A43367C6AE1F}"/>
              </a:ext>
            </a:extLst>
          </p:cNvPr>
          <p:cNvPicPr>
            <a:picLocks noChangeAspect="1"/>
          </p:cNvPicPr>
          <p:nvPr/>
        </p:nvPicPr>
        <p:blipFill>
          <a:blip r:embed="rId3"/>
          <a:stretch>
            <a:fillRect/>
          </a:stretch>
        </p:blipFill>
        <p:spPr>
          <a:xfrm>
            <a:off x="4330079" y="999834"/>
            <a:ext cx="4202361" cy="3623898"/>
          </a:xfrm>
          <a:prstGeom prst="rect">
            <a:avLst/>
          </a:prstGeom>
        </p:spPr>
      </p:pic>
      <p:pic>
        <p:nvPicPr>
          <p:cNvPr id="7" name="Picture 6">
            <a:extLst>
              <a:ext uri="{FF2B5EF4-FFF2-40B4-BE49-F238E27FC236}">
                <a16:creationId xmlns:a16="http://schemas.microsoft.com/office/drawing/2014/main" id="{8B8823BA-1CC6-C778-1F46-DA01D7A284DB}"/>
              </a:ext>
            </a:extLst>
          </p:cNvPr>
          <p:cNvPicPr>
            <a:picLocks noChangeAspect="1"/>
          </p:cNvPicPr>
          <p:nvPr/>
        </p:nvPicPr>
        <p:blipFill>
          <a:blip r:embed="rId4"/>
          <a:stretch>
            <a:fillRect/>
          </a:stretch>
        </p:blipFill>
        <p:spPr>
          <a:xfrm>
            <a:off x="1331640" y="4827100"/>
            <a:ext cx="6552728" cy="1878567"/>
          </a:xfrm>
          <a:prstGeom prst="rect">
            <a:avLst/>
          </a:prstGeom>
        </p:spPr>
      </p:pic>
    </p:spTree>
    <p:extLst>
      <p:ext uri="{BB962C8B-B14F-4D97-AF65-F5344CB8AC3E}">
        <p14:creationId xmlns:p14="http://schemas.microsoft.com/office/powerpoint/2010/main" val="2003946798"/>
      </p:ext>
    </p:extLst>
  </p:cSld>
  <p:clrMapOvr>
    <a:masterClrMapping/>
  </p:clrMapOvr>
  <p:transition/>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latin typeface="Garamond" charset="0"/>
                <a:ea typeface="ＭＳ Ｐゴシック" charset="0"/>
                <a:cs typeface="ＭＳ Ｐゴシック" charset="0"/>
              </a:rPr>
              <a:t>Eliminating the Adoption Barriers</a:t>
            </a:r>
          </a:p>
        </p:txBody>
      </p:sp>
      <p:sp>
        <p:nvSpPr>
          <p:cNvPr id="19459" name="Content Placeholder 2"/>
          <p:cNvSpPr>
            <a:spLocks noGrp="1"/>
          </p:cNvSpPr>
          <p:nvPr>
            <p:ph idx="1"/>
          </p:nvPr>
        </p:nvSpPr>
        <p:spPr>
          <a:xfrm>
            <a:off x="228600" y="1268760"/>
            <a:ext cx="8610600"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dirty="0">
                <a:solidFill>
                  <a:srgbClr val="0000FF"/>
                </a:solidFill>
                <a:latin typeface="Tahoma" charset="0"/>
                <a:ea typeface="ＭＳ Ｐゴシック" charset="0"/>
                <a:cs typeface="ＭＳ Ｐゴシック" charset="0"/>
              </a:rPr>
              <a:t>Processing-in-Memory </a:t>
            </a:r>
          </a:p>
          <a:p>
            <a:pPr marL="0" indent="0" algn="ctr" eaLnBrk="1" hangingPunct="1">
              <a:buNone/>
            </a:pPr>
            <a:r>
              <a:rPr lang="en-US" sz="6000" dirty="0">
                <a:solidFill>
                  <a:srgbClr val="FF0000"/>
                </a:solidFill>
                <a:latin typeface="Tahoma" charset="0"/>
                <a:ea typeface="ＭＳ Ｐゴシック" charset="0"/>
                <a:cs typeface="ＭＳ Ｐゴシック" charset="0"/>
              </a:rPr>
              <a:t>in the Real World</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261</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3066208339"/>
      </p:ext>
    </p:extLst>
  </p:cSld>
  <p:clrMapOvr>
    <a:masterClrMapping/>
  </p:clrMapOvr>
  <p:transition/>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BC16C-9759-FC44-89ED-791187DE959D}"/>
              </a:ext>
            </a:extLst>
          </p:cNvPr>
          <p:cNvSpPr>
            <a:spLocks noGrp="1"/>
          </p:cNvSpPr>
          <p:nvPr>
            <p:ph type="title"/>
          </p:nvPr>
        </p:nvSpPr>
        <p:spPr>
          <a:xfrm>
            <a:off x="228600" y="152400"/>
            <a:ext cx="9023920" cy="1066800"/>
          </a:xfrm>
        </p:spPr>
        <p:txBody>
          <a:bodyPr/>
          <a:lstStyle/>
          <a:p>
            <a:r>
              <a:rPr lang="en-US" sz="3600" dirty="0"/>
              <a:t>DAMOV Analysis Methodology &amp; Workloads</a:t>
            </a:r>
            <a:endParaRPr lang="en-US" sz="3600" b="1" dirty="0"/>
          </a:p>
        </p:txBody>
      </p:sp>
      <p:sp>
        <p:nvSpPr>
          <p:cNvPr id="3" name="Content Placeholder 2">
            <a:extLst>
              <a:ext uri="{FF2B5EF4-FFF2-40B4-BE49-F238E27FC236}">
                <a16:creationId xmlns:a16="http://schemas.microsoft.com/office/drawing/2014/main" id="{61439010-5FA7-AA42-A731-A388AD812771}"/>
              </a:ext>
            </a:extLst>
          </p:cNvPr>
          <p:cNvSpPr>
            <a:spLocks noGrp="1"/>
          </p:cNvSpPr>
          <p:nvPr>
            <p:ph idx="1"/>
          </p:nvPr>
        </p:nvSpPr>
        <p:spPr/>
        <p:txBody>
          <a:bodyPr/>
          <a:lstStyle/>
          <a:p>
            <a:endParaRPr lang="en-US" dirty="0"/>
          </a:p>
        </p:txBody>
      </p:sp>
      <p:pic>
        <p:nvPicPr>
          <p:cNvPr id="5" name="Picture 4">
            <a:extLst>
              <a:ext uri="{FF2B5EF4-FFF2-40B4-BE49-F238E27FC236}">
                <a16:creationId xmlns:a16="http://schemas.microsoft.com/office/drawing/2014/main" id="{21E15779-7C5C-DE4E-8C08-440276A74E6A}"/>
              </a:ext>
            </a:extLst>
          </p:cNvPr>
          <p:cNvPicPr>
            <a:picLocks noChangeAspect="1"/>
          </p:cNvPicPr>
          <p:nvPr/>
        </p:nvPicPr>
        <p:blipFill>
          <a:blip r:embed="rId2"/>
          <a:stretch>
            <a:fillRect/>
          </a:stretch>
        </p:blipFill>
        <p:spPr>
          <a:xfrm>
            <a:off x="1816759" y="947766"/>
            <a:ext cx="5406441" cy="5724467"/>
          </a:xfrm>
          <a:prstGeom prst="rect">
            <a:avLst/>
          </a:prstGeom>
        </p:spPr>
      </p:pic>
      <p:sp>
        <p:nvSpPr>
          <p:cNvPr id="6" name="TextBox 5">
            <a:extLst>
              <a:ext uri="{FF2B5EF4-FFF2-40B4-BE49-F238E27FC236}">
                <a16:creationId xmlns:a16="http://schemas.microsoft.com/office/drawing/2014/main" id="{104A979B-A23E-4F49-9F1F-3DE77918710A}"/>
              </a:ext>
            </a:extLst>
          </p:cNvPr>
          <p:cNvSpPr txBox="1"/>
          <p:nvPr/>
        </p:nvSpPr>
        <p:spPr>
          <a:xfrm>
            <a:off x="4355976" y="6502956"/>
            <a:ext cx="4248279"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https://arxiv.org/pdf/2105.03725.pdf</a:t>
            </a:r>
            <a:r>
              <a:rPr kumimoji="0" lang="en-US" sz="16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1834531838"/>
      </p:ext>
    </p:extLst>
  </p:cSld>
  <p:clrMapOvr>
    <a:masterClrMapping/>
  </p:clrMapOvr>
  <p:transition/>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A870B-0E44-2546-B851-356F8AC5695D}"/>
              </a:ext>
            </a:extLst>
          </p:cNvPr>
          <p:cNvSpPr>
            <a:spLocks noGrp="1"/>
          </p:cNvSpPr>
          <p:nvPr>
            <p:ph type="title"/>
          </p:nvPr>
        </p:nvSpPr>
        <p:spPr/>
        <p:txBody>
          <a:bodyPr/>
          <a:lstStyle/>
          <a:p>
            <a:r>
              <a:rPr lang="en-US" dirty="0"/>
              <a:t>When to Employ Near-Data Processing? </a:t>
            </a:r>
          </a:p>
        </p:txBody>
      </p:sp>
      <p:sp>
        <p:nvSpPr>
          <p:cNvPr id="4" name="Oval 3">
            <a:extLst>
              <a:ext uri="{FF2B5EF4-FFF2-40B4-BE49-F238E27FC236}">
                <a16:creationId xmlns:a16="http://schemas.microsoft.com/office/drawing/2014/main" id="{8F60FE34-5F58-5C43-A7A4-77B1B8F44DB1}"/>
              </a:ext>
            </a:extLst>
          </p:cNvPr>
          <p:cNvSpPr/>
          <p:nvPr/>
        </p:nvSpPr>
        <p:spPr>
          <a:xfrm>
            <a:off x="2973154" y="2305585"/>
            <a:ext cx="3211232" cy="1524000"/>
          </a:xfrm>
          <a:prstGeom prst="ellipse">
            <a:avLst/>
          </a:prstGeom>
          <a:solidFill>
            <a:srgbClr val="77BF6F"/>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Near-Data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Processing</a:t>
            </a:r>
          </a:p>
        </p:txBody>
      </p:sp>
      <p:grpSp>
        <p:nvGrpSpPr>
          <p:cNvPr id="5" name="Group 4">
            <a:extLst>
              <a:ext uri="{FF2B5EF4-FFF2-40B4-BE49-F238E27FC236}">
                <a16:creationId xmlns:a16="http://schemas.microsoft.com/office/drawing/2014/main" id="{201768E1-C8A0-AC4B-A3C0-E84FC09A9E37}"/>
              </a:ext>
            </a:extLst>
          </p:cNvPr>
          <p:cNvGrpSpPr/>
          <p:nvPr/>
        </p:nvGrpSpPr>
        <p:grpSpPr>
          <a:xfrm>
            <a:off x="2878320" y="726328"/>
            <a:ext cx="4195700" cy="1596033"/>
            <a:chOff x="3073303" y="1009850"/>
            <a:chExt cx="4195700" cy="1906011"/>
          </a:xfrm>
        </p:grpSpPr>
        <p:sp>
          <p:nvSpPr>
            <p:cNvPr id="6" name="TextBox 5">
              <a:extLst>
                <a:ext uri="{FF2B5EF4-FFF2-40B4-BE49-F238E27FC236}">
                  <a16:creationId xmlns:a16="http://schemas.microsoft.com/office/drawing/2014/main" id="{17F58A94-356A-374D-B404-C4DCAD3A28F7}"/>
                </a:ext>
              </a:extLst>
            </p:cNvPr>
            <p:cNvSpPr txBox="1"/>
            <p:nvPr/>
          </p:nvSpPr>
          <p:spPr>
            <a:xfrm>
              <a:off x="3073303" y="1009850"/>
              <a:ext cx="4195700" cy="91888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Mobile consumer workloads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(GoogleWL</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2</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p>
          </p:txBody>
        </p:sp>
        <p:sp>
          <p:nvSpPr>
            <p:cNvPr id="7" name="Freeform: Shape 14">
              <a:extLst>
                <a:ext uri="{FF2B5EF4-FFF2-40B4-BE49-F238E27FC236}">
                  <a16:creationId xmlns:a16="http://schemas.microsoft.com/office/drawing/2014/main" id="{9C2F4064-4929-6B49-9090-210D8274FF50}"/>
                </a:ext>
              </a:extLst>
            </p:cNvPr>
            <p:cNvSpPr/>
            <p:nvPr/>
          </p:nvSpPr>
          <p:spPr>
            <a:xfrm>
              <a:off x="4907738" y="1889401"/>
              <a:ext cx="245642" cy="1026460"/>
            </a:xfrm>
            <a:custGeom>
              <a:avLst/>
              <a:gdLst>
                <a:gd name="connsiteX0" fmla="*/ 0 w 255373"/>
                <a:gd name="connsiteY0" fmla="*/ 1087395 h 1087395"/>
                <a:gd name="connsiteX1" fmla="*/ 255373 w 255373"/>
                <a:gd name="connsiteY1" fmla="*/ 0 h 1087395"/>
              </a:gdLst>
              <a:ahLst/>
              <a:cxnLst>
                <a:cxn ang="0">
                  <a:pos x="connsiteX0" y="connsiteY0"/>
                </a:cxn>
                <a:cxn ang="0">
                  <a:pos x="connsiteX1" y="connsiteY1"/>
                </a:cxn>
              </a:cxnLst>
              <a:rect l="l" t="t" r="r" b="b"/>
              <a:pathLst>
                <a:path w="255373" h="1087395">
                  <a:moveTo>
                    <a:pt x="0" y="1087395"/>
                  </a:moveTo>
                  <a:lnTo>
                    <a:pt x="255373" y="0"/>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8" name="Group 7">
            <a:extLst>
              <a:ext uri="{FF2B5EF4-FFF2-40B4-BE49-F238E27FC236}">
                <a16:creationId xmlns:a16="http://schemas.microsoft.com/office/drawing/2014/main" id="{F3176FD9-5713-E045-AB72-4E4C8FE4ECDC}"/>
              </a:ext>
            </a:extLst>
          </p:cNvPr>
          <p:cNvGrpSpPr/>
          <p:nvPr/>
        </p:nvGrpSpPr>
        <p:grpSpPr>
          <a:xfrm>
            <a:off x="6078311" y="1818163"/>
            <a:ext cx="2793846" cy="988283"/>
            <a:chOff x="6204399" y="2374826"/>
            <a:chExt cx="2793846" cy="988283"/>
          </a:xfrm>
        </p:grpSpPr>
        <p:sp>
          <p:nvSpPr>
            <p:cNvPr id="9" name="TextBox 8">
              <a:extLst>
                <a:ext uri="{FF2B5EF4-FFF2-40B4-BE49-F238E27FC236}">
                  <a16:creationId xmlns:a16="http://schemas.microsoft.com/office/drawing/2014/main" id="{D85E0C8A-A665-744E-8154-AB774FD00FB8}"/>
                </a:ext>
              </a:extLst>
            </p:cNvPr>
            <p:cNvSpPr txBox="1"/>
            <p:nvPr/>
          </p:nvSpPr>
          <p:spPr>
            <a:xfrm>
              <a:off x="6453767" y="2374826"/>
              <a:ext cx="2544478" cy="83099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Neural networks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 </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r>
                <a:rPr kumimoji="0" lang="en-US" sz="2000" b="1" i="0" u="none" strike="noStrike" kern="1200" cap="none" spc="0" normalizeH="0" baseline="0" noProof="0" dirty="0" err="1">
                  <a:ln>
                    <a:noFill/>
                  </a:ln>
                  <a:solidFill>
                    <a:prstClr val="black">
                      <a:lumMod val="75000"/>
                      <a:lumOff val="25000"/>
                    </a:prstClr>
                  </a:solidFill>
                  <a:effectLst/>
                  <a:uLnTx/>
                  <a:uFillTx/>
                  <a:latin typeface="Cambria" panose="02040503050406030204" pitchFamily="18" charset="0"/>
                  <a:ea typeface="+mn-ea"/>
                  <a:cs typeface="+mn-cs"/>
                </a:rPr>
                <a:t>GoogleWL</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2</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p>
          </p:txBody>
        </p:sp>
        <p:sp>
          <p:nvSpPr>
            <p:cNvPr id="10" name="Freeform: Shape 15">
              <a:extLst>
                <a:ext uri="{FF2B5EF4-FFF2-40B4-BE49-F238E27FC236}">
                  <a16:creationId xmlns:a16="http://schemas.microsoft.com/office/drawing/2014/main" id="{1387FE78-FC48-E641-A6C6-D9D0335D9CBE}"/>
                </a:ext>
              </a:extLst>
            </p:cNvPr>
            <p:cNvSpPr/>
            <p:nvPr/>
          </p:nvSpPr>
          <p:spPr>
            <a:xfrm>
              <a:off x="6204399" y="2870886"/>
              <a:ext cx="729800" cy="492223"/>
            </a:xfrm>
            <a:custGeom>
              <a:avLst/>
              <a:gdLst>
                <a:gd name="connsiteX0" fmla="*/ 0 w 906162"/>
                <a:gd name="connsiteY0" fmla="*/ 329514 h 329514"/>
                <a:gd name="connsiteX1" fmla="*/ 906162 w 906162"/>
                <a:gd name="connsiteY1" fmla="*/ 0 h 329514"/>
              </a:gdLst>
              <a:ahLst/>
              <a:cxnLst>
                <a:cxn ang="0">
                  <a:pos x="connsiteX0" y="connsiteY0"/>
                </a:cxn>
                <a:cxn ang="0">
                  <a:pos x="connsiteX1" y="connsiteY1"/>
                </a:cxn>
              </a:cxnLst>
              <a:rect l="l" t="t" r="r" b="b"/>
              <a:pathLst>
                <a:path w="906162" h="329514">
                  <a:moveTo>
                    <a:pt x="0" y="329514"/>
                  </a:moveTo>
                  <a:lnTo>
                    <a:pt x="906162" y="0"/>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11" name="Group 10">
            <a:extLst>
              <a:ext uri="{FF2B5EF4-FFF2-40B4-BE49-F238E27FC236}">
                <a16:creationId xmlns:a16="http://schemas.microsoft.com/office/drawing/2014/main" id="{02126128-81FA-7C48-B816-9DF271AAF36B}"/>
              </a:ext>
            </a:extLst>
          </p:cNvPr>
          <p:cNvGrpSpPr/>
          <p:nvPr/>
        </p:nvGrpSpPr>
        <p:grpSpPr>
          <a:xfrm>
            <a:off x="75991" y="1461673"/>
            <a:ext cx="3096410" cy="1223332"/>
            <a:chOff x="738224" y="1853584"/>
            <a:chExt cx="3322976" cy="1146543"/>
          </a:xfrm>
        </p:grpSpPr>
        <p:sp>
          <p:nvSpPr>
            <p:cNvPr id="12" name="TextBox 11">
              <a:extLst>
                <a:ext uri="{FF2B5EF4-FFF2-40B4-BE49-F238E27FC236}">
                  <a16:creationId xmlns:a16="http://schemas.microsoft.com/office/drawing/2014/main" id="{BF13E577-CE22-6E40-8770-A413B64FB467}"/>
                </a:ext>
              </a:extLst>
            </p:cNvPr>
            <p:cNvSpPr txBox="1"/>
            <p:nvPr/>
          </p:nvSpPr>
          <p:spPr>
            <a:xfrm>
              <a:off x="738224" y="1853584"/>
              <a:ext cx="2843511" cy="72114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Graph processing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(Tesseract</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1</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p>
          </p:txBody>
        </p:sp>
        <p:sp>
          <p:nvSpPr>
            <p:cNvPr id="13" name="Freeform: Shape 16">
              <a:extLst>
                <a:ext uri="{FF2B5EF4-FFF2-40B4-BE49-F238E27FC236}">
                  <a16:creationId xmlns:a16="http://schemas.microsoft.com/office/drawing/2014/main" id="{936AAEE9-A7CE-1A4B-BBC9-EA000415F476}"/>
                </a:ext>
              </a:extLst>
            </p:cNvPr>
            <p:cNvSpPr/>
            <p:nvPr/>
          </p:nvSpPr>
          <p:spPr>
            <a:xfrm>
              <a:off x="3047999" y="2285999"/>
              <a:ext cx="1013201" cy="714128"/>
            </a:xfrm>
            <a:custGeom>
              <a:avLst/>
              <a:gdLst>
                <a:gd name="connsiteX0" fmla="*/ 848497 w 848497"/>
                <a:gd name="connsiteY0" fmla="*/ 667265 h 667265"/>
                <a:gd name="connsiteX1" fmla="*/ 0 w 848497"/>
                <a:gd name="connsiteY1" fmla="*/ 0 h 667265"/>
              </a:gdLst>
              <a:ahLst/>
              <a:cxnLst>
                <a:cxn ang="0">
                  <a:pos x="connsiteX0" y="connsiteY0"/>
                </a:cxn>
                <a:cxn ang="0">
                  <a:pos x="connsiteX1" y="connsiteY1"/>
                </a:cxn>
              </a:cxnLst>
              <a:rect l="l" t="t" r="r" b="b"/>
              <a:pathLst>
                <a:path w="848497" h="667265">
                  <a:moveTo>
                    <a:pt x="848497" y="667265"/>
                  </a:moveTo>
                  <a:lnTo>
                    <a:pt x="0" y="0"/>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17" name="Group 16">
            <a:extLst>
              <a:ext uri="{FF2B5EF4-FFF2-40B4-BE49-F238E27FC236}">
                <a16:creationId xmlns:a16="http://schemas.microsoft.com/office/drawing/2014/main" id="{EC23AF05-902E-CD45-A520-45559293161E}"/>
              </a:ext>
            </a:extLst>
          </p:cNvPr>
          <p:cNvGrpSpPr/>
          <p:nvPr/>
        </p:nvGrpSpPr>
        <p:grpSpPr>
          <a:xfrm>
            <a:off x="991661" y="3668461"/>
            <a:ext cx="3037883" cy="1378984"/>
            <a:chOff x="2414397" y="4686438"/>
            <a:chExt cx="3037883" cy="1378984"/>
          </a:xfrm>
        </p:grpSpPr>
        <p:sp>
          <p:nvSpPr>
            <p:cNvPr id="18" name="TextBox 17">
              <a:extLst>
                <a:ext uri="{FF2B5EF4-FFF2-40B4-BE49-F238E27FC236}">
                  <a16:creationId xmlns:a16="http://schemas.microsoft.com/office/drawing/2014/main" id="{D4D70FED-B881-9C46-B6CE-6490B7D34038}"/>
                </a:ext>
              </a:extLst>
            </p:cNvPr>
            <p:cNvSpPr txBox="1"/>
            <p:nvPr/>
          </p:nvSpPr>
          <p:spPr>
            <a:xfrm>
              <a:off x="2414397" y="5295981"/>
              <a:ext cx="3037883" cy="76944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Time series analysis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(NATSA</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6</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endParaRPr kumimoji="0" lang="en-US" sz="20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endParaRPr>
            </a:p>
          </p:txBody>
        </p:sp>
        <p:sp>
          <p:nvSpPr>
            <p:cNvPr id="19" name="Freeform: Shape 18">
              <a:extLst>
                <a:ext uri="{FF2B5EF4-FFF2-40B4-BE49-F238E27FC236}">
                  <a16:creationId xmlns:a16="http://schemas.microsoft.com/office/drawing/2014/main" id="{09CE2BD0-303A-AB48-B631-BDA3A49F15FD}"/>
                </a:ext>
              </a:extLst>
            </p:cNvPr>
            <p:cNvSpPr/>
            <p:nvPr/>
          </p:nvSpPr>
          <p:spPr>
            <a:xfrm>
              <a:off x="4085967" y="4686438"/>
              <a:ext cx="890244" cy="692870"/>
            </a:xfrm>
            <a:custGeom>
              <a:avLst/>
              <a:gdLst>
                <a:gd name="connsiteX0" fmla="*/ 345989 w 345989"/>
                <a:gd name="connsiteY0" fmla="*/ 0 h 1194487"/>
                <a:gd name="connsiteX1" fmla="*/ 0 w 345989"/>
                <a:gd name="connsiteY1" fmla="*/ 1194487 h 1194487"/>
              </a:gdLst>
              <a:ahLst/>
              <a:cxnLst>
                <a:cxn ang="0">
                  <a:pos x="connsiteX0" y="connsiteY0"/>
                </a:cxn>
                <a:cxn ang="0">
                  <a:pos x="connsiteX1" y="connsiteY1"/>
                </a:cxn>
              </a:cxnLst>
              <a:rect l="l" t="t" r="r" b="b"/>
              <a:pathLst>
                <a:path w="345989" h="1194487">
                  <a:moveTo>
                    <a:pt x="345989" y="0"/>
                  </a:moveTo>
                  <a:lnTo>
                    <a:pt x="0" y="1194487"/>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mbria" panose="02040503050406030204" pitchFamily="18" charset="0"/>
                <a:ea typeface="+mn-ea"/>
                <a:cs typeface="+mn-cs"/>
              </a:endParaRPr>
            </a:p>
          </p:txBody>
        </p:sp>
      </p:grpSp>
      <p:grpSp>
        <p:nvGrpSpPr>
          <p:cNvPr id="20" name="Group 19">
            <a:extLst>
              <a:ext uri="{FF2B5EF4-FFF2-40B4-BE49-F238E27FC236}">
                <a16:creationId xmlns:a16="http://schemas.microsoft.com/office/drawing/2014/main" id="{D9732F72-DF5A-BD41-941A-7F12D6A5CBD1}"/>
              </a:ext>
            </a:extLst>
          </p:cNvPr>
          <p:cNvGrpSpPr/>
          <p:nvPr/>
        </p:nvGrpSpPr>
        <p:grpSpPr>
          <a:xfrm>
            <a:off x="5821319" y="3543093"/>
            <a:ext cx="3326459" cy="1337976"/>
            <a:chOff x="5774167" y="4000439"/>
            <a:chExt cx="3326459" cy="1337976"/>
          </a:xfrm>
        </p:grpSpPr>
        <p:sp>
          <p:nvSpPr>
            <p:cNvPr id="21" name="TextBox 20">
              <a:extLst>
                <a:ext uri="{FF2B5EF4-FFF2-40B4-BE49-F238E27FC236}">
                  <a16:creationId xmlns:a16="http://schemas.microsoft.com/office/drawing/2014/main" id="{C70EC3CA-FA70-314F-84AB-B4AC1BCE23A6}"/>
                </a:ext>
              </a:extLst>
            </p:cNvPr>
            <p:cNvSpPr txBox="1"/>
            <p:nvPr/>
          </p:nvSpPr>
          <p:spPr>
            <a:xfrm>
              <a:off x="6004906" y="4199642"/>
              <a:ext cx="3095720" cy="113877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DNA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sequence mapping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(GenASM</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3</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 </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GRIM-Filter</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4</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endParaRPr kumimoji="0" lang="en-US" sz="20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endParaRPr>
            </a:p>
          </p:txBody>
        </p:sp>
        <p:sp>
          <p:nvSpPr>
            <p:cNvPr id="22" name="Freeform: Shape 19">
              <a:extLst>
                <a:ext uri="{FF2B5EF4-FFF2-40B4-BE49-F238E27FC236}">
                  <a16:creationId xmlns:a16="http://schemas.microsoft.com/office/drawing/2014/main" id="{72861EC4-3668-8F43-8B16-7169AA4EA8A0}"/>
                </a:ext>
              </a:extLst>
            </p:cNvPr>
            <p:cNvSpPr/>
            <p:nvPr/>
          </p:nvSpPr>
          <p:spPr>
            <a:xfrm>
              <a:off x="5774167" y="4000439"/>
              <a:ext cx="1057818" cy="584559"/>
            </a:xfrm>
            <a:custGeom>
              <a:avLst/>
              <a:gdLst>
                <a:gd name="connsiteX0" fmla="*/ 0 w 955589"/>
                <a:gd name="connsiteY0" fmla="*/ 0 h 634314"/>
                <a:gd name="connsiteX1" fmla="*/ 955589 w 955589"/>
                <a:gd name="connsiteY1" fmla="*/ 634314 h 634314"/>
              </a:gdLst>
              <a:ahLst/>
              <a:cxnLst>
                <a:cxn ang="0">
                  <a:pos x="connsiteX0" y="connsiteY0"/>
                </a:cxn>
                <a:cxn ang="0">
                  <a:pos x="connsiteX1" y="connsiteY1"/>
                </a:cxn>
              </a:cxnLst>
              <a:rect l="l" t="t" r="r" b="b"/>
              <a:pathLst>
                <a:path w="955589" h="634314">
                  <a:moveTo>
                    <a:pt x="0" y="0"/>
                  </a:moveTo>
                  <a:lnTo>
                    <a:pt x="955589" y="634314"/>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grpSp>
        <p:nvGrpSpPr>
          <p:cNvPr id="23" name="Group 22">
            <a:extLst>
              <a:ext uri="{FF2B5EF4-FFF2-40B4-BE49-F238E27FC236}">
                <a16:creationId xmlns:a16="http://schemas.microsoft.com/office/drawing/2014/main" id="{DC4EBAD0-D45A-9341-B0F5-3A74AB265177}"/>
              </a:ext>
            </a:extLst>
          </p:cNvPr>
          <p:cNvGrpSpPr/>
          <p:nvPr/>
        </p:nvGrpSpPr>
        <p:grpSpPr>
          <a:xfrm>
            <a:off x="4712755" y="3829585"/>
            <a:ext cx="837586" cy="991412"/>
            <a:chOff x="3420385" y="4013776"/>
            <a:chExt cx="837586" cy="1433568"/>
          </a:xfrm>
        </p:grpSpPr>
        <p:sp>
          <p:nvSpPr>
            <p:cNvPr id="24" name="TextBox 23">
              <a:extLst>
                <a:ext uri="{FF2B5EF4-FFF2-40B4-BE49-F238E27FC236}">
                  <a16:creationId xmlns:a16="http://schemas.microsoft.com/office/drawing/2014/main" id="{3C46697F-1C07-C942-884C-732484FE316B}"/>
                </a:ext>
              </a:extLst>
            </p:cNvPr>
            <p:cNvSpPr txBox="1"/>
            <p:nvPr/>
          </p:nvSpPr>
          <p:spPr>
            <a:xfrm>
              <a:off x="3784764" y="4862570"/>
              <a:ext cx="473207" cy="584774"/>
            </a:xfrm>
            <a:prstGeom prst="rect">
              <a:avLst/>
            </a:prstGeom>
            <a:noFill/>
            <a:ln w="28575">
              <a:no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a:t>
              </a:r>
            </a:p>
          </p:txBody>
        </p:sp>
        <p:sp>
          <p:nvSpPr>
            <p:cNvPr id="25" name="Freeform: Shape 23">
              <a:extLst>
                <a:ext uri="{FF2B5EF4-FFF2-40B4-BE49-F238E27FC236}">
                  <a16:creationId xmlns:a16="http://schemas.microsoft.com/office/drawing/2014/main" id="{2B2DB8C3-200D-5341-8C5D-C6FDAAAB9454}"/>
                </a:ext>
              </a:extLst>
            </p:cNvPr>
            <p:cNvSpPr/>
            <p:nvPr/>
          </p:nvSpPr>
          <p:spPr>
            <a:xfrm flipH="1">
              <a:off x="3420385" y="4013776"/>
              <a:ext cx="533400" cy="1219200"/>
            </a:xfrm>
            <a:custGeom>
              <a:avLst/>
              <a:gdLst>
                <a:gd name="connsiteX0" fmla="*/ 345989 w 345989"/>
                <a:gd name="connsiteY0" fmla="*/ 0 h 1194487"/>
                <a:gd name="connsiteX1" fmla="*/ 0 w 345989"/>
                <a:gd name="connsiteY1" fmla="*/ 1194487 h 1194487"/>
              </a:gdLst>
              <a:ahLst/>
              <a:cxnLst>
                <a:cxn ang="0">
                  <a:pos x="connsiteX0" y="connsiteY0"/>
                </a:cxn>
                <a:cxn ang="0">
                  <a:pos x="connsiteX1" y="connsiteY1"/>
                </a:cxn>
              </a:cxnLst>
              <a:rect l="l" t="t" r="r" b="b"/>
              <a:pathLst>
                <a:path w="345989" h="1194487">
                  <a:moveTo>
                    <a:pt x="345989" y="0"/>
                  </a:moveTo>
                  <a:lnTo>
                    <a:pt x="0" y="1194487"/>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sp>
        <p:nvSpPr>
          <p:cNvPr id="26" name="Content Placeholder 25">
            <a:extLst>
              <a:ext uri="{FF2B5EF4-FFF2-40B4-BE49-F238E27FC236}">
                <a16:creationId xmlns:a16="http://schemas.microsoft.com/office/drawing/2014/main" id="{99FA6965-BE90-B747-B56B-EDB7DCD1158D}"/>
              </a:ext>
            </a:extLst>
          </p:cNvPr>
          <p:cNvSpPr>
            <a:spLocks noGrp="1"/>
          </p:cNvSpPr>
          <p:nvPr>
            <p:ph idx="1"/>
          </p:nvPr>
        </p:nvSpPr>
        <p:spPr>
          <a:xfrm>
            <a:off x="34309" y="5021585"/>
            <a:ext cx="9094167" cy="1606775"/>
          </a:xfrm>
        </p:spPr>
        <p:txBody>
          <a:bodyPr>
            <a:noAutofit/>
          </a:bodyPr>
          <a:lstStyle/>
          <a:p>
            <a:pPr marL="0" indent="0">
              <a:lnSpc>
                <a:spcPct val="100000"/>
              </a:lnSpc>
              <a:spcBef>
                <a:spcPts val="400"/>
              </a:spcBef>
              <a:buNone/>
            </a:pPr>
            <a:r>
              <a:rPr lang="en-US" sz="1050" dirty="0">
                <a:solidFill>
                  <a:schemeClr val="bg1">
                    <a:lumMod val="75000"/>
                  </a:schemeClr>
                </a:solidFill>
              </a:rPr>
              <a:t>[1] </a:t>
            </a:r>
            <a:r>
              <a:rPr lang="en-US" sz="1050" dirty="0" err="1">
                <a:solidFill>
                  <a:schemeClr val="bg1">
                    <a:lumMod val="75000"/>
                  </a:schemeClr>
                </a:solidFill>
              </a:rPr>
              <a:t>Ahn</a:t>
            </a:r>
            <a:r>
              <a:rPr lang="en-US" sz="1050" dirty="0">
                <a:solidFill>
                  <a:schemeClr val="bg1">
                    <a:lumMod val="75000"/>
                  </a:schemeClr>
                </a:solidFill>
              </a:rPr>
              <a:t>+, “A Scalable Processing-in-Memory Accelerator for Parallel Graph Processing," ISCA, 2015</a:t>
            </a:r>
          </a:p>
          <a:p>
            <a:pPr marL="0" indent="0">
              <a:lnSpc>
                <a:spcPct val="100000"/>
              </a:lnSpc>
              <a:spcBef>
                <a:spcPts val="400"/>
              </a:spcBef>
              <a:buNone/>
            </a:pPr>
            <a:r>
              <a:rPr lang="en-US" sz="1050" dirty="0">
                <a:solidFill>
                  <a:schemeClr val="bg1">
                    <a:lumMod val="75000"/>
                  </a:schemeClr>
                </a:solidFill>
              </a:rPr>
              <a:t>[2] </a:t>
            </a:r>
            <a:r>
              <a:rPr lang="en-US" sz="1050" dirty="0" err="1">
                <a:solidFill>
                  <a:schemeClr val="bg1">
                    <a:lumMod val="75000"/>
                  </a:schemeClr>
                </a:solidFill>
              </a:rPr>
              <a:t>Boroumand</a:t>
            </a:r>
            <a:r>
              <a:rPr lang="en-US" sz="1050" dirty="0">
                <a:solidFill>
                  <a:schemeClr val="bg1">
                    <a:lumMod val="75000"/>
                  </a:schemeClr>
                </a:solidFill>
              </a:rPr>
              <a:t>+, "Google Workloads for Consumer Devices: Mitigating Data Movement Bottlenecks,” ASPLOS, 2018</a:t>
            </a:r>
          </a:p>
          <a:p>
            <a:pPr marL="0" indent="0">
              <a:lnSpc>
                <a:spcPct val="100000"/>
              </a:lnSpc>
              <a:spcBef>
                <a:spcPts val="400"/>
              </a:spcBef>
              <a:buNone/>
            </a:pPr>
            <a:r>
              <a:rPr lang="en-US" sz="1050" dirty="0">
                <a:solidFill>
                  <a:schemeClr val="bg1">
                    <a:lumMod val="75000"/>
                  </a:schemeClr>
                </a:solidFill>
              </a:rPr>
              <a:t>[3] Cali+, "</a:t>
            </a:r>
            <a:r>
              <a:rPr lang="en-US" sz="1050" dirty="0" err="1">
                <a:solidFill>
                  <a:schemeClr val="bg1">
                    <a:lumMod val="75000"/>
                  </a:schemeClr>
                </a:solidFill>
              </a:rPr>
              <a:t>GenASM</a:t>
            </a:r>
            <a:r>
              <a:rPr lang="en-US" sz="1050" dirty="0">
                <a:solidFill>
                  <a:schemeClr val="bg1">
                    <a:lumMod val="75000"/>
                  </a:schemeClr>
                </a:solidFill>
              </a:rPr>
              <a:t>: A High-Performance, Low-Power Approximate String Matching Acceleration Framework for Genome Sequence Analysis,” MICRO, 2020 </a:t>
            </a:r>
          </a:p>
          <a:p>
            <a:pPr marL="0" indent="0">
              <a:lnSpc>
                <a:spcPct val="100000"/>
              </a:lnSpc>
              <a:spcBef>
                <a:spcPts val="400"/>
              </a:spcBef>
              <a:buNone/>
            </a:pPr>
            <a:r>
              <a:rPr lang="en-US" sz="1050" dirty="0">
                <a:solidFill>
                  <a:schemeClr val="bg1">
                    <a:lumMod val="75000"/>
                  </a:schemeClr>
                </a:solidFill>
              </a:rPr>
              <a:t>[4] Kim+, "GRIM-Filter: Fast Seed Location Filtering in DNA Read Mapping Using Processing-in-Memory Technologies,” BMC Genomics, 2018</a:t>
            </a:r>
          </a:p>
          <a:p>
            <a:pPr marL="0" indent="0">
              <a:lnSpc>
                <a:spcPct val="100000"/>
              </a:lnSpc>
              <a:spcBef>
                <a:spcPts val="400"/>
              </a:spcBef>
              <a:buNone/>
            </a:pPr>
            <a:r>
              <a:rPr lang="en-US" sz="1050" dirty="0">
                <a:solidFill>
                  <a:schemeClr val="bg1">
                    <a:lumMod val="75000"/>
                  </a:schemeClr>
                </a:solidFill>
              </a:rPr>
              <a:t>[5] </a:t>
            </a:r>
            <a:r>
              <a:rPr lang="en-US" sz="1050" dirty="0" err="1">
                <a:solidFill>
                  <a:schemeClr val="bg1">
                    <a:lumMod val="75000"/>
                  </a:schemeClr>
                </a:solidFill>
              </a:rPr>
              <a:t>Boroumand</a:t>
            </a:r>
            <a:r>
              <a:rPr lang="en-US" sz="1050" dirty="0">
                <a:solidFill>
                  <a:schemeClr val="bg1">
                    <a:lumMod val="75000"/>
                  </a:schemeClr>
                </a:solidFill>
              </a:rPr>
              <a:t>+, "Polynesia: Enabling Effective Hybrid Transactional/Analytical Databases with Specialized Hardware/Software Co-Design,” arXiv:2103.00798 [</a:t>
            </a:r>
            <a:r>
              <a:rPr lang="en-US" sz="1050" dirty="0" err="1">
                <a:solidFill>
                  <a:schemeClr val="bg1">
                    <a:lumMod val="75000"/>
                  </a:schemeClr>
                </a:solidFill>
              </a:rPr>
              <a:t>cs.AR</a:t>
            </a:r>
            <a:r>
              <a:rPr lang="en-US" sz="1050" dirty="0">
                <a:solidFill>
                  <a:schemeClr val="bg1">
                    <a:lumMod val="75000"/>
                  </a:schemeClr>
                </a:solidFill>
              </a:rPr>
              <a:t>], 2021</a:t>
            </a:r>
          </a:p>
          <a:p>
            <a:pPr marL="0" indent="0">
              <a:lnSpc>
                <a:spcPct val="100000"/>
              </a:lnSpc>
              <a:spcBef>
                <a:spcPts val="400"/>
              </a:spcBef>
              <a:buNone/>
            </a:pPr>
            <a:r>
              <a:rPr lang="en-US" sz="1050" dirty="0">
                <a:solidFill>
                  <a:schemeClr val="bg1">
                    <a:lumMod val="75000"/>
                  </a:schemeClr>
                </a:solidFill>
              </a:rPr>
              <a:t>[6] Fernandez+, “NATSA: A Near-Data Processing Accelerator for Time Series Analysis,” ICCD, 2020</a:t>
            </a:r>
          </a:p>
          <a:p>
            <a:pPr marL="0" indent="0">
              <a:lnSpc>
                <a:spcPct val="100000"/>
              </a:lnSpc>
              <a:spcBef>
                <a:spcPts val="400"/>
              </a:spcBef>
              <a:buNone/>
            </a:pPr>
            <a:endParaRPr lang="en-US" sz="1050" dirty="0">
              <a:solidFill>
                <a:schemeClr val="bg1">
                  <a:lumMod val="75000"/>
                </a:schemeClr>
              </a:solidFill>
            </a:endParaRPr>
          </a:p>
          <a:p>
            <a:pPr marL="0" indent="0">
              <a:lnSpc>
                <a:spcPct val="100000"/>
              </a:lnSpc>
              <a:spcBef>
                <a:spcPts val="400"/>
              </a:spcBef>
              <a:buNone/>
            </a:pPr>
            <a:endParaRPr lang="en-US" sz="1050" dirty="0">
              <a:solidFill>
                <a:schemeClr val="bg1">
                  <a:lumMod val="65000"/>
                </a:schemeClr>
              </a:solidFill>
            </a:endParaRPr>
          </a:p>
        </p:txBody>
      </p:sp>
      <p:grpSp>
        <p:nvGrpSpPr>
          <p:cNvPr id="28" name="Group 27">
            <a:extLst>
              <a:ext uri="{FF2B5EF4-FFF2-40B4-BE49-F238E27FC236}">
                <a16:creationId xmlns:a16="http://schemas.microsoft.com/office/drawing/2014/main" id="{1B9EB573-9041-9A4C-9CC2-CC99C223D078}"/>
              </a:ext>
            </a:extLst>
          </p:cNvPr>
          <p:cNvGrpSpPr/>
          <p:nvPr/>
        </p:nvGrpSpPr>
        <p:grpSpPr>
          <a:xfrm>
            <a:off x="669675" y="2878258"/>
            <a:ext cx="2329883" cy="769441"/>
            <a:chOff x="1309638" y="2475710"/>
            <a:chExt cx="2500362" cy="721143"/>
          </a:xfrm>
        </p:grpSpPr>
        <p:sp>
          <p:nvSpPr>
            <p:cNvPr id="29" name="TextBox 28">
              <a:extLst>
                <a:ext uri="{FF2B5EF4-FFF2-40B4-BE49-F238E27FC236}">
                  <a16:creationId xmlns:a16="http://schemas.microsoft.com/office/drawing/2014/main" id="{C5D42B10-C369-5C42-BC9A-3CC32429ECA8}"/>
                </a:ext>
              </a:extLst>
            </p:cNvPr>
            <p:cNvSpPr txBox="1"/>
            <p:nvPr/>
          </p:nvSpPr>
          <p:spPr>
            <a:xfrm>
              <a:off x="1309638" y="2475710"/>
              <a:ext cx="1756767" cy="72114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Databases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(Polynesia</a:t>
              </a:r>
              <a:r>
                <a:rPr kumimoji="0" lang="en-US" sz="2000" b="1" i="0" u="none" strike="noStrike" kern="1200" cap="none" spc="0" normalizeH="0" baseline="30000" noProof="0" dirty="0">
                  <a:ln>
                    <a:noFill/>
                  </a:ln>
                  <a:solidFill>
                    <a:prstClr val="black">
                      <a:lumMod val="75000"/>
                      <a:lumOff val="25000"/>
                    </a:prstClr>
                  </a:solidFill>
                  <a:effectLst/>
                  <a:uLnTx/>
                  <a:uFillTx/>
                  <a:latin typeface="Cambria" panose="02040503050406030204" pitchFamily="18" charset="0"/>
                  <a:ea typeface="+mn-ea"/>
                  <a:cs typeface="+mn-cs"/>
                </a:rPr>
                <a:t>5</a:t>
              </a: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mn-ea"/>
                  <a:cs typeface="+mn-cs"/>
                </a:rPr>
                <a:t>)</a:t>
              </a:r>
            </a:p>
          </p:txBody>
        </p:sp>
        <p:sp>
          <p:nvSpPr>
            <p:cNvPr id="30" name="Freeform: Shape 16">
              <a:extLst>
                <a:ext uri="{FF2B5EF4-FFF2-40B4-BE49-F238E27FC236}">
                  <a16:creationId xmlns:a16="http://schemas.microsoft.com/office/drawing/2014/main" id="{2E59F70C-46FC-D144-A989-A6CAA3BCE549}"/>
                </a:ext>
              </a:extLst>
            </p:cNvPr>
            <p:cNvSpPr/>
            <p:nvPr/>
          </p:nvSpPr>
          <p:spPr>
            <a:xfrm flipV="1">
              <a:off x="3048001" y="2771992"/>
              <a:ext cx="761999" cy="42849"/>
            </a:xfrm>
            <a:custGeom>
              <a:avLst/>
              <a:gdLst>
                <a:gd name="connsiteX0" fmla="*/ 848497 w 848497"/>
                <a:gd name="connsiteY0" fmla="*/ 667265 h 667265"/>
                <a:gd name="connsiteX1" fmla="*/ 0 w 848497"/>
                <a:gd name="connsiteY1" fmla="*/ 0 h 667265"/>
              </a:gdLst>
              <a:ahLst/>
              <a:cxnLst>
                <a:cxn ang="0">
                  <a:pos x="connsiteX0" y="connsiteY0"/>
                </a:cxn>
                <a:cxn ang="0">
                  <a:pos x="connsiteX1" y="connsiteY1"/>
                </a:cxn>
              </a:cxnLst>
              <a:rect l="l" t="t" r="r" b="b"/>
              <a:pathLst>
                <a:path w="848497" h="667265">
                  <a:moveTo>
                    <a:pt x="848497" y="667265"/>
                  </a:moveTo>
                  <a:lnTo>
                    <a:pt x="0" y="0"/>
                  </a:lnTo>
                </a:path>
              </a:pathLst>
            </a:custGeom>
            <a:noFill/>
            <a:ln w="28575">
              <a:solidFill>
                <a:schemeClr val="accent5"/>
              </a:solidFill>
              <a:headEnd type="none" w="med" len="med"/>
              <a:tailEnd type="arrow"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pitchFamily="18" charset="0"/>
                <a:ea typeface="+mn-ea"/>
                <a:cs typeface="+mn-cs"/>
              </a:endParaRPr>
            </a:p>
          </p:txBody>
        </p:sp>
      </p:grpSp>
    </p:spTree>
    <p:extLst>
      <p:ext uri="{BB962C8B-B14F-4D97-AF65-F5344CB8AC3E}">
        <p14:creationId xmlns:p14="http://schemas.microsoft.com/office/powerpoint/2010/main" val="1876406325"/>
      </p:ext>
    </p:extLst>
  </p:cSld>
  <p:clrMapOvr>
    <a:masterClrMapping/>
  </p:clrMapOvr>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8576D68-840D-4751-9C30-8884D8792624}"/>
              </a:ext>
            </a:extLst>
          </p:cNvPr>
          <p:cNvSpPr>
            <a:spLocks noGrp="1"/>
          </p:cNvSpPr>
          <p:nvPr>
            <p:ph type="title"/>
          </p:nvPr>
        </p:nvSpPr>
        <p:spPr/>
        <p:txBody>
          <a:bodyPr/>
          <a:lstStyle/>
          <a:p>
            <a:r>
              <a:rPr lang="en-US" dirty="0"/>
              <a:t>Step 1: Application Profiling </a:t>
            </a:r>
          </a:p>
        </p:txBody>
      </p:sp>
      <p:sp>
        <p:nvSpPr>
          <p:cNvPr id="3" name="Espaço Reservado para Conteúdo 2">
            <a:extLst>
              <a:ext uri="{FF2B5EF4-FFF2-40B4-BE49-F238E27FC236}">
                <a16:creationId xmlns:a16="http://schemas.microsoft.com/office/drawing/2014/main" id="{BE0EBD8F-8878-4F45-A76A-C50D5816038E}"/>
              </a:ext>
            </a:extLst>
          </p:cNvPr>
          <p:cNvSpPr>
            <a:spLocks noGrp="1"/>
          </p:cNvSpPr>
          <p:nvPr>
            <p:ph idx="1"/>
          </p:nvPr>
        </p:nvSpPr>
        <p:spPr/>
        <p:txBody>
          <a:bodyPr/>
          <a:lstStyle/>
          <a:p>
            <a:r>
              <a:rPr lang="en-US" sz="2400" dirty="0"/>
              <a:t>We analyze </a:t>
            </a:r>
            <a:r>
              <a:rPr lang="en-US" sz="2400" dirty="0">
                <a:solidFill>
                  <a:schemeClr val="accent1">
                    <a:lumMod val="75000"/>
                  </a:schemeClr>
                </a:solidFill>
              </a:rPr>
              <a:t>345 applications</a:t>
            </a:r>
            <a:r>
              <a:rPr lang="en-US" sz="2400" dirty="0"/>
              <a:t> from distinct domains</a:t>
            </a:r>
            <a:r>
              <a:rPr lang="en-US" sz="2400" b="1" dirty="0"/>
              <a:t>:</a:t>
            </a:r>
          </a:p>
          <a:p>
            <a:pPr marL="0" indent="0">
              <a:buNone/>
            </a:pPr>
            <a:endParaRPr lang="en-US" sz="2400" b="1" dirty="0"/>
          </a:p>
          <a:p>
            <a:pPr>
              <a:buFontTx/>
              <a:buChar char="-"/>
            </a:pPr>
            <a:endParaRPr lang="en-US" b="1" dirty="0"/>
          </a:p>
          <a:p>
            <a:pPr>
              <a:buFontTx/>
              <a:buChar char="-"/>
            </a:pPr>
            <a:endParaRPr lang="en-US" dirty="0"/>
          </a:p>
        </p:txBody>
      </p:sp>
      <p:sp>
        <p:nvSpPr>
          <p:cNvPr id="7" name="Rectangle 6">
            <a:extLst>
              <a:ext uri="{FF2B5EF4-FFF2-40B4-BE49-F238E27FC236}">
                <a16:creationId xmlns:a16="http://schemas.microsoft.com/office/drawing/2014/main" id="{57EDCFFB-9755-1C42-A8EE-85CF2AD143F5}"/>
              </a:ext>
            </a:extLst>
          </p:cNvPr>
          <p:cNvSpPr/>
          <p:nvPr/>
        </p:nvSpPr>
        <p:spPr>
          <a:xfrm>
            <a:off x="134788" y="1325018"/>
            <a:ext cx="4870031" cy="5632311"/>
          </a:xfrm>
          <a:prstGeom prst="rect">
            <a:avLst/>
          </a:prstGeom>
        </p:spPr>
        <p:txBody>
          <a:bodyPr wrap="square">
            <a:spAutoFit/>
          </a:bodyPr>
          <a:lstStyle/>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Graph Processing</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Deep Neural Networks</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Physics</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High-Performance Computing</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Genomics </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Machine Learning </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Databases </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Data Reorganization</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Image Processing</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Map-Reduce</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Benchmarking </a:t>
            </a:r>
          </a:p>
          <a:p>
            <a:pPr marL="0" marR="0" lvl="0" indent="0" algn="l" defTabSz="914400" rtl="0" eaLnBrk="1" fontAlgn="auto" latinLnBrk="0" hangingPunct="1">
              <a:lnSpc>
                <a:spcPct val="100000"/>
              </a:lnSpc>
              <a:spcBef>
                <a:spcPts val="2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Linear Algebra   </a:t>
            </a:r>
          </a:p>
          <a:p>
            <a:pPr marL="0" marR="0" lvl="0" indent="0" algn="l" defTabSz="914400" rtl="0" eaLnBrk="1" fontAlgn="auto" latinLnBrk="0" hangingPunct="1">
              <a:lnSpc>
                <a:spcPct val="100000"/>
              </a:lnSpc>
              <a:spcBef>
                <a:spcPts val="20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p>
          <a:p>
            <a:pPr marL="0" marR="0" lvl="0" indent="0" algn="l" defTabSz="914400" rtl="0" eaLnBrk="1" fontAlgn="auto" latinLnBrk="0" hangingPunct="1">
              <a:lnSpc>
                <a:spcPct val="100000"/>
              </a:lnSpc>
              <a:spcBef>
                <a:spcPts val="0"/>
              </a:spcBef>
              <a:spcAft>
                <a:spcPts val="0"/>
              </a:spcAft>
              <a:buClrTx/>
              <a:buSzTx/>
              <a:buFontTx/>
              <a:buChar char="-"/>
              <a:tabLst/>
              <a:defRPr/>
            </a:pPr>
            <a:endParaRPr kumimoji="0" lang="en-US" sz="28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p:txBody>
      </p:sp>
      <p:grpSp>
        <p:nvGrpSpPr>
          <p:cNvPr id="5" name="Group 4">
            <a:extLst>
              <a:ext uri="{FF2B5EF4-FFF2-40B4-BE49-F238E27FC236}">
                <a16:creationId xmlns:a16="http://schemas.microsoft.com/office/drawing/2014/main" id="{6D4CD789-CE14-EF4A-8D29-43A108585B77}"/>
              </a:ext>
            </a:extLst>
          </p:cNvPr>
          <p:cNvGrpSpPr/>
          <p:nvPr/>
        </p:nvGrpSpPr>
        <p:grpSpPr>
          <a:xfrm>
            <a:off x="4669559" y="1554109"/>
            <a:ext cx="4474441" cy="4188560"/>
            <a:chOff x="287318" y="2244751"/>
            <a:chExt cx="3915641" cy="3665463"/>
          </a:xfrm>
        </p:grpSpPr>
        <p:grpSp>
          <p:nvGrpSpPr>
            <p:cNvPr id="8" name="Group 7">
              <a:extLst>
                <a:ext uri="{FF2B5EF4-FFF2-40B4-BE49-F238E27FC236}">
                  <a16:creationId xmlns:a16="http://schemas.microsoft.com/office/drawing/2014/main" id="{D03C7A51-D54F-C44F-9C79-87901EA49EAE}"/>
                </a:ext>
              </a:extLst>
            </p:cNvPr>
            <p:cNvGrpSpPr/>
            <p:nvPr/>
          </p:nvGrpSpPr>
          <p:grpSpPr>
            <a:xfrm>
              <a:off x="287318" y="2244751"/>
              <a:ext cx="3412488" cy="3665463"/>
              <a:chOff x="287318" y="2244751"/>
              <a:chExt cx="3412488" cy="3665463"/>
            </a:xfrm>
          </p:grpSpPr>
          <p:sp>
            <p:nvSpPr>
              <p:cNvPr id="9" name="Oval 8">
                <a:extLst>
                  <a:ext uri="{FF2B5EF4-FFF2-40B4-BE49-F238E27FC236}">
                    <a16:creationId xmlns:a16="http://schemas.microsoft.com/office/drawing/2014/main" id="{56E51B3A-D7E7-7746-B109-B736D012BF11}"/>
                  </a:ext>
                </a:extLst>
              </p:cNvPr>
              <p:cNvSpPr/>
              <p:nvPr/>
            </p:nvSpPr>
            <p:spPr>
              <a:xfrm>
                <a:off x="1627961" y="4813397"/>
                <a:ext cx="985872" cy="896895"/>
              </a:xfrm>
              <a:prstGeom prst="ellipse">
                <a:avLst/>
              </a:prstGeom>
              <a:solidFill>
                <a:srgbClr val="8D74A1"/>
              </a:solidFill>
              <a:ln>
                <a:noFill/>
              </a:ln>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Physics</a:t>
                </a:r>
              </a:p>
            </p:txBody>
          </p:sp>
          <p:sp>
            <p:nvSpPr>
              <p:cNvPr id="10" name="Oval 9">
                <a:extLst>
                  <a:ext uri="{FF2B5EF4-FFF2-40B4-BE49-F238E27FC236}">
                    <a16:creationId xmlns:a16="http://schemas.microsoft.com/office/drawing/2014/main" id="{8BDF4EF2-647A-CA4E-A51D-30DB819BC088}"/>
                  </a:ext>
                </a:extLst>
              </p:cNvPr>
              <p:cNvSpPr/>
              <p:nvPr/>
            </p:nvSpPr>
            <p:spPr>
              <a:xfrm>
                <a:off x="1333547" y="3488458"/>
                <a:ext cx="1075636" cy="839943"/>
              </a:xfrm>
              <a:prstGeom prst="ellipse">
                <a:avLst/>
              </a:prstGeom>
              <a:solidFill>
                <a:srgbClr val="00B050"/>
              </a:solidFill>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Security</a:t>
                </a:r>
              </a:p>
            </p:txBody>
          </p:sp>
          <p:sp>
            <p:nvSpPr>
              <p:cNvPr id="11" name="Oval 10">
                <a:extLst>
                  <a:ext uri="{FF2B5EF4-FFF2-40B4-BE49-F238E27FC236}">
                    <a16:creationId xmlns:a16="http://schemas.microsoft.com/office/drawing/2014/main" id="{05D425B0-9644-E142-A9E9-E1CEE6E3425B}"/>
                  </a:ext>
                </a:extLst>
              </p:cNvPr>
              <p:cNvSpPr/>
              <p:nvPr/>
            </p:nvSpPr>
            <p:spPr>
              <a:xfrm>
                <a:off x="287318" y="2441408"/>
                <a:ext cx="1187064" cy="1152189"/>
              </a:xfrm>
              <a:prstGeom prst="ellipse">
                <a:avLst/>
              </a:prstGeom>
              <a:solidFill>
                <a:schemeClr val="accent5"/>
              </a:solidFill>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Machine learning</a:t>
                </a:r>
              </a:p>
            </p:txBody>
          </p:sp>
          <p:sp>
            <p:nvSpPr>
              <p:cNvPr id="12" name="Oval 11">
                <a:extLst>
                  <a:ext uri="{FF2B5EF4-FFF2-40B4-BE49-F238E27FC236}">
                    <a16:creationId xmlns:a16="http://schemas.microsoft.com/office/drawing/2014/main" id="{1D19B34A-5341-6B4D-86EA-8F34223C95D2}"/>
                  </a:ext>
                </a:extLst>
              </p:cNvPr>
              <p:cNvSpPr/>
              <p:nvPr/>
            </p:nvSpPr>
            <p:spPr>
              <a:xfrm>
                <a:off x="2456967" y="4692047"/>
                <a:ext cx="1178427" cy="971402"/>
              </a:xfrm>
              <a:prstGeom prst="ellipse">
                <a:avLst/>
              </a:prstGeom>
              <a:solidFill>
                <a:schemeClr val="accent6">
                  <a:lumMod val="50000"/>
                </a:schemeClr>
              </a:solidFill>
            </p:spPr>
            <p:style>
              <a:lnRef idx="0">
                <a:schemeClr val="accent6"/>
              </a:lnRef>
              <a:fillRef idx="3">
                <a:schemeClr val="accent6"/>
              </a:fillRef>
              <a:effectRef idx="3">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white"/>
                    </a:solidFill>
                    <a:effectLst/>
                    <a:uLnTx/>
                    <a:uFillTx/>
                    <a:latin typeface="Cambria" panose="02040503050406030204" pitchFamily="18" charset="0"/>
                    <a:ea typeface="+mn-ea"/>
                    <a:cs typeface="+mn-cs"/>
                  </a:rPr>
                  <a:t>Database</a:t>
                </a:r>
              </a:p>
            </p:txBody>
          </p:sp>
          <p:sp>
            <p:nvSpPr>
              <p:cNvPr id="13" name="Oval 12">
                <a:extLst>
                  <a:ext uri="{FF2B5EF4-FFF2-40B4-BE49-F238E27FC236}">
                    <a16:creationId xmlns:a16="http://schemas.microsoft.com/office/drawing/2014/main" id="{C3B2254A-50C7-B449-A205-B6978BCDD313}"/>
                  </a:ext>
                </a:extLst>
              </p:cNvPr>
              <p:cNvSpPr/>
              <p:nvPr/>
            </p:nvSpPr>
            <p:spPr>
              <a:xfrm>
                <a:off x="365224" y="4775910"/>
                <a:ext cx="1519205" cy="1134304"/>
              </a:xfrm>
              <a:prstGeom prst="ellipse">
                <a:avLst/>
              </a:prstGeom>
              <a:solidFill>
                <a:schemeClr val="accent6"/>
              </a:solidFill>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Graph processing</a:t>
                </a:r>
              </a:p>
            </p:txBody>
          </p:sp>
          <p:sp>
            <p:nvSpPr>
              <p:cNvPr id="14" name="Oval 13">
                <a:extLst>
                  <a:ext uri="{FF2B5EF4-FFF2-40B4-BE49-F238E27FC236}">
                    <a16:creationId xmlns:a16="http://schemas.microsoft.com/office/drawing/2014/main" id="{472A0705-9BC1-E943-9C33-1F609CBF2CE1}"/>
                  </a:ext>
                </a:extLst>
              </p:cNvPr>
              <p:cNvSpPr/>
              <p:nvPr/>
            </p:nvSpPr>
            <p:spPr>
              <a:xfrm>
                <a:off x="1900160" y="2608766"/>
                <a:ext cx="1171584" cy="1352980"/>
              </a:xfrm>
              <a:prstGeom prst="ellipse">
                <a:avLst/>
              </a:prstGeom>
              <a:solidFill>
                <a:srgbClr val="8D74A1"/>
              </a:solidFill>
            </p:spPr>
            <p:style>
              <a:lnRef idx="0">
                <a:schemeClr val="accent3"/>
              </a:lnRef>
              <a:fillRef idx="3">
                <a:schemeClr val="accent3"/>
              </a:fillRef>
              <a:effectRef idx="3">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Data analytics</a:t>
                </a:r>
              </a:p>
            </p:txBody>
          </p:sp>
          <p:sp>
            <p:nvSpPr>
              <p:cNvPr id="15" name="Oval 14">
                <a:extLst>
                  <a:ext uri="{FF2B5EF4-FFF2-40B4-BE49-F238E27FC236}">
                    <a16:creationId xmlns:a16="http://schemas.microsoft.com/office/drawing/2014/main" id="{2DBEECCB-BA0E-6A43-BEBB-6C8C0BF71C32}"/>
                  </a:ext>
                </a:extLst>
              </p:cNvPr>
              <p:cNvSpPr/>
              <p:nvPr/>
            </p:nvSpPr>
            <p:spPr>
              <a:xfrm>
                <a:off x="321538" y="4088978"/>
                <a:ext cx="1680173" cy="1060798"/>
              </a:xfrm>
              <a:prstGeom prst="ellipse">
                <a:avLst/>
              </a:prstGeom>
              <a:solidFill>
                <a:schemeClr val="bg2">
                  <a:lumMod val="50000"/>
                </a:schemeClr>
              </a:solidFill>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Data reorganization</a:t>
                </a:r>
              </a:p>
            </p:txBody>
          </p:sp>
          <p:sp>
            <p:nvSpPr>
              <p:cNvPr id="16" name="Oval 15">
                <a:extLst>
                  <a:ext uri="{FF2B5EF4-FFF2-40B4-BE49-F238E27FC236}">
                    <a16:creationId xmlns:a16="http://schemas.microsoft.com/office/drawing/2014/main" id="{4C2D8E6A-ECE2-2B47-A176-D727694397FF}"/>
                  </a:ext>
                </a:extLst>
              </p:cNvPr>
              <p:cNvSpPr/>
              <p:nvPr/>
            </p:nvSpPr>
            <p:spPr>
              <a:xfrm>
                <a:off x="913332" y="3020526"/>
                <a:ext cx="1259688" cy="656169"/>
              </a:xfrm>
              <a:prstGeom prst="ellipse">
                <a:avLst/>
              </a:prstGeom>
              <a:solidFill>
                <a:schemeClr val="accent4">
                  <a:lumMod val="75000"/>
                </a:schemeClr>
              </a:solidFill>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white"/>
                    </a:solidFill>
                    <a:effectLst/>
                    <a:uLnTx/>
                    <a:uFillTx/>
                    <a:latin typeface="Cambria" panose="02040503050406030204" pitchFamily="18" charset="0"/>
                    <a:ea typeface="+mn-ea"/>
                    <a:cs typeface="+mn-cs"/>
                  </a:rPr>
                  <a:t>Genomics</a:t>
                </a:r>
              </a:p>
            </p:txBody>
          </p:sp>
          <p:sp>
            <p:nvSpPr>
              <p:cNvPr id="17" name="Oval 16">
                <a:extLst>
                  <a:ext uri="{FF2B5EF4-FFF2-40B4-BE49-F238E27FC236}">
                    <a16:creationId xmlns:a16="http://schemas.microsoft.com/office/drawing/2014/main" id="{9D21C273-818C-7741-9C4F-B3ADD5B707BE}"/>
                  </a:ext>
                </a:extLst>
              </p:cNvPr>
              <p:cNvSpPr/>
              <p:nvPr/>
            </p:nvSpPr>
            <p:spPr>
              <a:xfrm>
                <a:off x="342002" y="3376187"/>
                <a:ext cx="1176724" cy="981981"/>
              </a:xfrm>
              <a:prstGeom prst="ellipse">
                <a:avLst/>
              </a:prstGeom>
              <a:solidFill>
                <a:schemeClr val="accent2"/>
              </a:solidFill>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Deep Neural Networks</a:t>
                </a:r>
              </a:p>
            </p:txBody>
          </p:sp>
          <p:sp>
            <p:nvSpPr>
              <p:cNvPr id="18" name="Oval 17">
                <a:extLst>
                  <a:ext uri="{FF2B5EF4-FFF2-40B4-BE49-F238E27FC236}">
                    <a16:creationId xmlns:a16="http://schemas.microsoft.com/office/drawing/2014/main" id="{4C41485A-98AA-EF40-A37F-D723C5A2CCBA}"/>
                  </a:ext>
                </a:extLst>
              </p:cNvPr>
              <p:cNvSpPr/>
              <p:nvPr/>
            </p:nvSpPr>
            <p:spPr>
              <a:xfrm>
                <a:off x="1582339" y="3845299"/>
                <a:ext cx="1335156" cy="1149908"/>
              </a:xfrm>
              <a:prstGeom prst="ellipse">
                <a:avLst/>
              </a:prstGeom>
              <a:solidFill>
                <a:schemeClr val="accent2">
                  <a:lumMod val="75000"/>
                </a:schemeClr>
              </a:solidFill>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Image processing</a:t>
                </a:r>
              </a:p>
            </p:txBody>
          </p:sp>
          <p:sp>
            <p:nvSpPr>
              <p:cNvPr id="19" name="Oval 18">
                <a:extLst>
                  <a:ext uri="{FF2B5EF4-FFF2-40B4-BE49-F238E27FC236}">
                    <a16:creationId xmlns:a16="http://schemas.microsoft.com/office/drawing/2014/main" id="{4AD777D6-308D-7741-A6B7-04C7FD732DE6}"/>
                  </a:ext>
                </a:extLst>
              </p:cNvPr>
              <p:cNvSpPr/>
              <p:nvPr/>
            </p:nvSpPr>
            <p:spPr>
              <a:xfrm>
                <a:off x="2577018" y="3467859"/>
                <a:ext cx="1122788" cy="1345054"/>
              </a:xfrm>
              <a:prstGeom prst="ellipse">
                <a:avLst/>
              </a:prstGeom>
              <a:solidFill>
                <a:schemeClr val="accent4">
                  <a:lumMod val="50000"/>
                </a:schemeClr>
              </a:solidFill>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white"/>
                    </a:solidFill>
                    <a:effectLst/>
                    <a:uLnTx/>
                    <a:uFillTx/>
                    <a:latin typeface="Cambria" panose="02040503050406030204" pitchFamily="18" charset="0"/>
                    <a:ea typeface="+mn-ea"/>
                    <a:cs typeface="+mn-cs"/>
                  </a:rPr>
                  <a:t>Linear algebra</a:t>
                </a:r>
              </a:p>
            </p:txBody>
          </p:sp>
          <p:sp>
            <p:nvSpPr>
              <p:cNvPr id="20" name="Oval 19">
                <a:extLst>
                  <a:ext uri="{FF2B5EF4-FFF2-40B4-BE49-F238E27FC236}">
                    <a16:creationId xmlns:a16="http://schemas.microsoft.com/office/drawing/2014/main" id="{CAB46374-DEE7-904E-BC56-86E772055EB1}"/>
                  </a:ext>
                </a:extLst>
              </p:cNvPr>
              <p:cNvSpPr/>
              <p:nvPr/>
            </p:nvSpPr>
            <p:spPr>
              <a:xfrm>
                <a:off x="1222538" y="2244751"/>
                <a:ext cx="1354479" cy="1041463"/>
              </a:xfrm>
              <a:prstGeom prst="ellipse">
                <a:avLst/>
              </a:prstGeom>
              <a:solidFill>
                <a:schemeClr val="accent2">
                  <a:lumMod val="75000"/>
                </a:schemeClr>
              </a:solidFill>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Signal processing</a:t>
                </a:r>
              </a:p>
            </p:txBody>
          </p:sp>
          <p:sp>
            <p:nvSpPr>
              <p:cNvPr id="21" name="Oval 20">
                <a:extLst>
                  <a:ext uri="{FF2B5EF4-FFF2-40B4-BE49-F238E27FC236}">
                    <a16:creationId xmlns:a16="http://schemas.microsoft.com/office/drawing/2014/main" id="{207C48DF-CDA6-094A-82E8-F66155CC5DCC}"/>
                  </a:ext>
                </a:extLst>
              </p:cNvPr>
              <p:cNvSpPr/>
              <p:nvPr/>
            </p:nvSpPr>
            <p:spPr>
              <a:xfrm>
                <a:off x="2684917" y="2477665"/>
                <a:ext cx="988009" cy="1079673"/>
              </a:xfrm>
              <a:prstGeom prst="ellipse">
                <a:avLst/>
              </a:prstGeom>
              <a:solidFill>
                <a:srgbClr val="4372C4"/>
              </a:solidFill>
              <a:ln>
                <a:noFill/>
              </a:ln>
            </p:spPr>
            <p:style>
              <a:lnRef idx="0">
                <a:schemeClr val="accent1"/>
              </a:lnRef>
              <a:fillRef idx="3">
                <a:schemeClr val="accent1"/>
              </a:fillRef>
              <a:effectRef idx="3">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white"/>
                    </a:solidFill>
                    <a:effectLst/>
                    <a:uLnTx/>
                    <a:uFillTx/>
                    <a:latin typeface="Cambria" panose="02040503050406030204" pitchFamily="18" charset="0"/>
                    <a:ea typeface="+mn-ea"/>
                    <a:cs typeface="+mn-cs"/>
                  </a:rPr>
                  <a:t>Data mining</a:t>
                </a:r>
              </a:p>
            </p:txBody>
          </p:sp>
        </p:grpSp>
        <p:pic>
          <p:nvPicPr>
            <p:cNvPr id="23" name="Picture 22">
              <a:extLst>
                <a:ext uri="{FF2B5EF4-FFF2-40B4-BE49-F238E27FC236}">
                  <a16:creationId xmlns:a16="http://schemas.microsoft.com/office/drawing/2014/main" id="{BF9EC09B-DC22-3948-9655-D28F73170DAD}"/>
                </a:ext>
              </a:extLst>
            </p:cNvPr>
            <p:cNvPicPr>
              <a:picLocks noChangeAspect="1"/>
            </p:cNvPicPr>
            <p:nvPr/>
          </p:nvPicPr>
          <p:blipFill>
            <a:blip r:embed="rId3">
              <a:grayscl/>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rot="15886174">
              <a:off x="2540729" y="3442581"/>
              <a:ext cx="1648931" cy="1675528"/>
            </a:xfrm>
            <a:prstGeom prst="rect">
              <a:avLst/>
            </a:prstGeom>
          </p:spPr>
        </p:pic>
      </p:grpSp>
    </p:spTree>
    <p:extLst>
      <p:ext uri="{BB962C8B-B14F-4D97-AF65-F5344CB8AC3E}">
        <p14:creationId xmlns:p14="http://schemas.microsoft.com/office/powerpoint/2010/main" val="3997419417"/>
      </p:ext>
    </p:extLst>
  </p:cSld>
  <p:clrMapOvr>
    <a:masterClrMapping/>
  </p:clrMapOvr>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56F0144-A6C5-4349-8B72-1B493B479330}"/>
              </a:ext>
            </a:extLst>
          </p:cNvPr>
          <p:cNvSpPr>
            <a:spLocks noGrp="1"/>
          </p:cNvSpPr>
          <p:nvPr>
            <p:ph type="title"/>
          </p:nvPr>
        </p:nvSpPr>
        <p:spPr/>
        <p:txBody>
          <a:bodyPr/>
          <a:lstStyle/>
          <a:p>
            <a:r>
              <a:rPr lang="en-US" dirty="0"/>
              <a:t>Step 3: Memory Bottleneck Analysis</a:t>
            </a:r>
          </a:p>
        </p:txBody>
      </p:sp>
      <p:sp>
        <p:nvSpPr>
          <p:cNvPr id="45" name="Rounded Rectangle 44">
            <a:extLst>
              <a:ext uri="{FF2B5EF4-FFF2-40B4-BE49-F238E27FC236}">
                <a16:creationId xmlns:a16="http://schemas.microsoft.com/office/drawing/2014/main" id="{643BDBE9-E2FB-7F40-AC99-750DC2EFE20A}"/>
              </a:ext>
            </a:extLst>
          </p:cNvPr>
          <p:cNvSpPr/>
          <p:nvPr/>
        </p:nvSpPr>
        <p:spPr>
          <a:xfrm>
            <a:off x="75991" y="3443391"/>
            <a:ext cx="1278479" cy="579911"/>
          </a:xfrm>
          <a:prstGeom prst="roundRect">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Temporal Locality</a:t>
            </a:r>
          </a:p>
        </p:txBody>
      </p:sp>
      <p:cxnSp>
        <p:nvCxnSpPr>
          <p:cNvPr id="46" name="Elbow Connector 45">
            <a:extLst>
              <a:ext uri="{FF2B5EF4-FFF2-40B4-BE49-F238E27FC236}">
                <a16:creationId xmlns:a16="http://schemas.microsoft.com/office/drawing/2014/main" id="{40705735-90E3-254A-AF5A-AB9D58B8FAAC}"/>
              </a:ext>
            </a:extLst>
          </p:cNvPr>
          <p:cNvCxnSpPr>
            <a:cxnSpLocks/>
          </p:cNvCxnSpPr>
          <p:nvPr/>
        </p:nvCxnSpPr>
        <p:spPr>
          <a:xfrm rot="10800000" flipH="1">
            <a:off x="1354473" y="2368004"/>
            <a:ext cx="330071" cy="1365346"/>
          </a:xfrm>
          <a:prstGeom prst="bentConnector3">
            <a:avLst>
              <a:gd name="adj1" fmla="val 50000"/>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47" name="Elbow Connector 46">
            <a:extLst>
              <a:ext uri="{FF2B5EF4-FFF2-40B4-BE49-F238E27FC236}">
                <a16:creationId xmlns:a16="http://schemas.microsoft.com/office/drawing/2014/main" id="{A43D521C-197C-7247-8312-22DD5CAE5CC2}"/>
              </a:ext>
            </a:extLst>
          </p:cNvPr>
          <p:cNvCxnSpPr>
            <a:cxnSpLocks/>
          </p:cNvCxnSpPr>
          <p:nvPr/>
        </p:nvCxnSpPr>
        <p:spPr>
          <a:xfrm>
            <a:off x="1354476" y="3733347"/>
            <a:ext cx="327335" cy="1365346"/>
          </a:xfrm>
          <a:prstGeom prst="bentConnector3">
            <a:avLst>
              <a:gd name="adj1" fmla="val 50000"/>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61CD614B-37F2-B244-B610-D217F9E5BBA6}"/>
              </a:ext>
            </a:extLst>
          </p:cNvPr>
          <p:cNvSpPr/>
          <p:nvPr/>
        </p:nvSpPr>
        <p:spPr>
          <a:xfrm>
            <a:off x="1071271" y="2016162"/>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77" name="Rectangle 176">
            <a:extLst>
              <a:ext uri="{FF2B5EF4-FFF2-40B4-BE49-F238E27FC236}">
                <a16:creationId xmlns:a16="http://schemas.microsoft.com/office/drawing/2014/main" id="{CCEDE15C-84AB-6C45-A922-AFBF41D8B9CA}"/>
              </a:ext>
            </a:extLst>
          </p:cNvPr>
          <p:cNvSpPr/>
          <p:nvPr/>
        </p:nvSpPr>
        <p:spPr>
          <a:xfrm>
            <a:off x="1048539" y="5076745"/>
            <a:ext cx="64633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High</a:t>
            </a:r>
          </a:p>
        </p:txBody>
      </p:sp>
      <p:sp>
        <p:nvSpPr>
          <p:cNvPr id="105" name="Rounded Rectangle 104">
            <a:extLst>
              <a:ext uri="{FF2B5EF4-FFF2-40B4-BE49-F238E27FC236}">
                <a16:creationId xmlns:a16="http://schemas.microsoft.com/office/drawing/2014/main" id="{A831447C-BD49-E14D-BC10-FF8AF2158F79}"/>
              </a:ext>
            </a:extLst>
          </p:cNvPr>
          <p:cNvSpPr/>
          <p:nvPr/>
        </p:nvSpPr>
        <p:spPr>
          <a:xfrm>
            <a:off x="1676779" y="2188696"/>
            <a:ext cx="834418" cy="377263"/>
          </a:xfrm>
          <a:prstGeom prst="round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LFMR</a:t>
            </a:r>
          </a:p>
        </p:txBody>
      </p:sp>
      <p:grpSp>
        <p:nvGrpSpPr>
          <p:cNvPr id="167" name="Group 166">
            <a:extLst>
              <a:ext uri="{FF2B5EF4-FFF2-40B4-BE49-F238E27FC236}">
                <a16:creationId xmlns:a16="http://schemas.microsoft.com/office/drawing/2014/main" id="{011FD250-1D0F-D04C-A2D2-FCD40DDEB358}"/>
              </a:ext>
            </a:extLst>
          </p:cNvPr>
          <p:cNvGrpSpPr/>
          <p:nvPr/>
        </p:nvGrpSpPr>
        <p:grpSpPr>
          <a:xfrm rot="16200000">
            <a:off x="2285562" y="1957389"/>
            <a:ext cx="1296903" cy="820764"/>
            <a:chOff x="3270773" y="4911119"/>
            <a:chExt cx="981344" cy="613301"/>
          </a:xfrm>
        </p:grpSpPr>
        <p:cxnSp>
          <p:nvCxnSpPr>
            <p:cNvPr id="169" name="Elbow Connector 168">
              <a:extLst>
                <a:ext uri="{FF2B5EF4-FFF2-40B4-BE49-F238E27FC236}">
                  <a16:creationId xmlns:a16="http://schemas.microsoft.com/office/drawing/2014/main" id="{19C7B5D6-CCBC-6441-9918-C6942BCAB94C}"/>
                </a:ext>
              </a:extLst>
            </p:cNvPr>
            <p:cNvCxnSpPr>
              <a:cxnSpLocks/>
            </p:cNvCxnSpPr>
            <p:nvPr/>
          </p:nvCxnSpPr>
          <p:spPr>
            <a:xfrm rot="16200000" flipH="1">
              <a:off x="3830751" y="4819824"/>
              <a:ext cx="330071" cy="512661"/>
            </a:xfrm>
            <a:prstGeom prst="bentConnector3">
              <a:avLst>
                <a:gd name="adj1" fmla="val 50000"/>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70" name="Elbow Connector 169">
              <a:extLst>
                <a:ext uri="{FF2B5EF4-FFF2-40B4-BE49-F238E27FC236}">
                  <a16:creationId xmlns:a16="http://schemas.microsoft.com/office/drawing/2014/main" id="{DB376B02-5260-A948-8A29-6992AE74F7B9}"/>
                </a:ext>
              </a:extLst>
            </p:cNvPr>
            <p:cNvCxnSpPr>
              <a:cxnSpLocks/>
              <a:endCxn id="259" idx="1"/>
            </p:cNvCxnSpPr>
            <p:nvPr/>
          </p:nvCxnSpPr>
          <p:spPr>
            <a:xfrm rot="5400000">
              <a:off x="3198464" y="4983429"/>
              <a:ext cx="613300" cy="468682"/>
            </a:xfrm>
            <a:prstGeom prst="bentConnector3">
              <a:avLst>
                <a:gd name="adj1" fmla="val 27370"/>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sp>
        <p:nvSpPr>
          <p:cNvPr id="171" name="Rectangle 170">
            <a:extLst>
              <a:ext uri="{FF2B5EF4-FFF2-40B4-BE49-F238E27FC236}">
                <a16:creationId xmlns:a16="http://schemas.microsoft.com/office/drawing/2014/main" id="{8E25B451-5E0F-F94E-8C79-7B44F5EA6A77}"/>
              </a:ext>
            </a:extLst>
          </p:cNvPr>
          <p:cNvSpPr/>
          <p:nvPr/>
        </p:nvSpPr>
        <p:spPr>
          <a:xfrm>
            <a:off x="2146226" y="2955747"/>
            <a:ext cx="1324209"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Decreasing</a:t>
            </a: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a:t>
            </a:r>
          </a:p>
        </p:txBody>
      </p:sp>
      <p:cxnSp>
        <p:nvCxnSpPr>
          <p:cNvPr id="175" name="Straight Connector 174">
            <a:extLst>
              <a:ext uri="{FF2B5EF4-FFF2-40B4-BE49-F238E27FC236}">
                <a16:creationId xmlns:a16="http://schemas.microsoft.com/office/drawing/2014/main" id="{F4A9FF02-084E-444C-95C7-63969E4D9CA8}"/>
              </a:ext>
            </a:extLst>
          </p:cNvPr>
          <p:cNvCxnSpPr>
            <a:cxnSpLocks/>
          </p:cNvCxnSpPr>
          <p:nvPr/>
        </p:nvCxnSpPr>
        <p:spPr>
          <a:xfrm>
            <a:off x="2736705" y="1714961"/>
            <a:ext cx="621537" cy="0"/>
          </a:xfrm>
          <a:prstGeom prst="line">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76" name="Rectangle 175">
            <a:extLst>
              <a:ext uri="{FF2B5EF4-FFF2-40B4-BE49-F238E27FC236}">
                <a16:creationId xmlns:a16="http://schemas.microsoft.com/office/drawing/2014/main" id="{C11D3D82-B5DA-6842-BD5D-4C3BCBAFB6B8}"/>
              </a:ext>
            </a:extLst>
          </p:cNvPr>
          <p:cNvSpPr/>
          <p:nvPr/>
        </p:nvSpPr>
        <p:spPr>
          <a:xfrm>
            <a:off x="2452481" y="1357883"/>
            <a:ext cx="64633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High</a:t>
            </a:r>
          </a:p>
        </p:txBody>
      </p:sp>
      <p:sp>
        <p:nvSpPr>
          <p:cNvPr id="178" name="Rounded Rectangle 177">
            <a:extLst>
              <a:ext uri="{FF2B5EF4-FFF2-40B4-BE49-F238E27FC236}">
                <a16:creationId xmlns:a16="http://schemas.microsoft.com/office/drawing/2014/main" id="{23831667-E180-E34C-B21C-B0FFD3AB7C18}"/>
              </a:ext>
            </a:extLst>
          </p:cNvPr>
          <p:cNvSpPr/>
          <p:nvPr/>
        </p:nvSpPr>
        <p:spPr>
          <a:xfrm>
            <a:off x="3358242" y="1530930"/>
            <a:ext cx="834418" cy="377263"/>
          </a:xfrm>
          <a:prstGeom prst="round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MPKI</a:t>
            </a:r>
          </a:p>
        </p:txBody>
      </p:sp>
      <p:grpSp>
        <p:nvGrpSpPr>
          <p:cNvPr id="208" name="Group 207">
            <a:extLst>
              <a:ext uri="{FF2B5EF4-FFF2-40B4-BE49-F238E27FC236}">
                <a16:creationId xmlns:a16="http://schemas.microsoft.com/office/drawing/2014/main" id="{B7A1EC7A-2269-3E42-9E81-B5C7A7526BC4}"/>
              </a:ext>
            </a:extLst>
          </p:cNvPr>
          <p:cNvGrpSpPr/>
          <p:nvPr/>
        </p:nvGrpSpPr>
        <p:grpSpPr>
          <a:xfrm rot="16200000">
            <a:off x="4254205" y="1353923"/>
            <a:ext cx="654625" cy="753677"/>
            <a:chOff x="3195934" y="4911119"/>
            <a:chExt cx="1056183" cy="753677"/>
          </a:xfrm>
        </p:grpSpPr>
        <p:cxnSp>
          <p:nvCxnSpPr>
            <p:cNvPr id="213" name="Elbow Connector 212">
              <a:extLst>
                <a:ext uri="{FF2B5EF4-FFF2-40B4-BE49-F238E27FC236}">
                  <a16:creationId xmlns:a16="http://schemas.microsoft.com/office/drawing/2014/main" id="{26ADE1EF-0AEC-874D-9F67-2416336BBE8C}"/>
                </a:ext>
              </a:extLst>
            </p:cNvPr>
            <p:cNvCxnSpPr>
              <a:cxnSpLocks/>
            </p:cNvCxnSpPr>
            <p:nvPr/>
          </p:nvCxnSpPr>
          <p:spPr>
            <a:xfrm rot="16200000" flipH="1">
              <a:off x="3830751" y="4819824"/>
              <a:ext cx="330071" cy="512661"/>
            </a:xfrm>
            <a:prstGeom prst="bentConnector3">
              <a:avLst>
                <a:gd name="adj1" fmla="val 50000"/>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14" name="Elbow Connector 213">
              <a:extLst>
                <a:ext uri="{FF2B5EF4-FFF2-40B4-BE49-F238E27FC236}">
                  <a16:creationId xmlns:a16="http://schemas.microsoft.com/office/drawing/2014/main" id="{3EFB2FB2-40B5-F94B-8442-34B571167C1B}"/>
                </a:ext>
              </a:extLst>
            </p:cNvPr>
            <p:cNvCxnSpPr>
              <a:cxnSpLocks/>
              <a:endCxn id="217" idx="1"/>
            </p:cNvCxnSpPr>
            <p:nvPr/>
          </p:nvCxnSpPr>
          <p:spPr>
            <a:xfrm rot="5400000">
              <a:off x="3090856" y="5016197"/>
              <a:ext cx="753677" cy="543521"/>
            </a:xfrm>
            <a:prstGeom prst="bentConnector3">
              <a:avLst>
                <a:gd name="adj1" fmla="val 21565"/>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cxnSp>
        <p:nvCxnSpPr>
          <p:cNvPr id="209" name="Straight Connector 208">
            <a:extLst>
              <a:ext uri="{FF2B5EF4-FFF2-40B4-BE49-F238E27FC236}">
                <a16:creationId xmlns:a16="http://schemas.microsoft.com/office/drawing/2014/main" id="{F796F1BF-99FA-3A44-910B-45B1595E2A86}"/>
              </a:ext>
            </a:extLst>
          </p:cNvPr>
          <p:cNvCxnSpPr>
            <a:cxnSpLocks/>
          </p:cNvCxnSpPr>
          <p:nvPr/>
        </p:nvCxnSpPr>
        <p:spPr>
          <a:xfrm>
            <a:off x="4347236" y="1401708"/>
            <a:ext cx="621537" cy="0"/>
          </a:xfrm>
          <a:prstGeom prst="line">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11" name="Rectangle 210">
            <a:extLst>
              <a:ext uri="{FF2B5EF4-FFF2-40B4-BE49-F238E27FC236}">
                <a16:creationId xmlns:a16="http://schemas.microsoft.com/office/drawing/2014/main" id="{F7576F9E-4DD1-064F-87B4-9321E6D7E90A}"/>
              </a:ext>
            </a:extLst>
          </p:cNvPr>
          <p:cNvSpPr/>
          <p:nvPr/>
        </p:nvSpPr>
        <p:spPr>
          <a:xfrm>
            <a:off x="4142293" y="1037325"/>
            <a:ext cx="64633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High</a:t>
            </a:r>
          </a:p>
        </p:txBody>
      </p:sp>
      <p:sp>
        <p:nvSpPr>
          <p:cNvPr id="216" name="Rounded Rectangle 215">
            <a:extLst>
              <a:ext uri="{FF2B5EF4-FFF2-40B4-BE49-F238E27FC236}">
                <a16:creationId xmlns:a16="http://schemas.microsoft.com/office/drawing/2014/main" id="{CF43DACB-9410-7940-AC53-C170D22E9888}"/>
              </a:ext>
            </a:extLst>
          </p:cNvPr>
          <p:cNvSpPr/>
          <p:nvPr/>
        </p:nvSpPr>
        <p:spPr>
          <a:xfrm>
            <a:off x="4950162" y="1223649"/>
            <a:ext cx="834418" cy="37726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mbria" panose="02040503050406030204" pitchFamily="18" charset="0"/>
                <a:ea typeface="+mn-ea"/>
                <a:cs typeface="+mn-cs"/>
              </a:rPr>
              <a:t>AI</a:t>
            </a:r>
          </a:p>
        </p:txBody>
      </p:sp>
      <p:sp>
        <p:nvSpPr>
          <p:cNvPr id="217" name="Rounded Rectangle 216">
            <a:extLst>
              <a:ext uri="{FF2B5EF4-FFF2-40B4-BE49-F238E27FC236}">
                <a16:creationId xmlns:a16="http://schemas.microsoft.com/office/drawing/2014/main" id="{5E2C267E-6F2E-2D4C-9030-2C0709320ED8}"/>
              </a:ext>
            </a:extLst>
          </p:cNvPr>
          <p:cNvSpPr/>
          <p:nvPr/>
        </p:nvSpPr>
        <p:spPr>
          <a:xfrm>
            <a:off x="4958356" y="1869442"/>
            <a:ext cx="834418" cy="37726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mbria" panose="02040503050406030204" pitchFamily="18" charset="0"/>
                <a:ea typeface="+mn-ea"/>
                <a:cs typeface="+mn-cs"/>
              </a:rPr>
              <a:t>AI</a:t>
            </a:r>
          </a:p>
        </p:txBody>
      </p:sp>
      <p:sp>
        <p:nvSpPr>
          <p:cNvPr id="259" name="Rounded Rectangle 258">
            <a:extLst>
              <a:ext uri="{FF2B5EF4-FFF2-40B4-BE49-F238E27FC236}">
                <a16:creationId xmlns:a16="http://schemas.microsoft.com/office/drawing/2014/main" id="{3CBB8A5A-A289-3541-818C-126F17163587}"/>
              </a:ext>
            </a:extLst>
          </p:cNvPr>
          <p:cNvSpPr/>
          <p:nvPr/>
        </p:nvSpPr>
        <p:spPr>
          <a:xfrm>
            <a:off x="3344398" y="2827589"/>
            <a:ext cx="834418" cy="377263"/>
          </a:xfrm>
          <a:prstGeom prst="round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MPKI</a:t>
            </a:r>
          </a:p>
        </p:txBody>
      </p:sp>
      <p:sp>
        <p:nvSpPr>
          <p:cNvPr id="268" name="Rounded Rectangle 267">
            <a:extLst>
              <a:ext uri="{FF2B5EF4-FFF2-40B4-BE49-F238E27FC236}">
                <a16:creationId xmlns:a16="http://schemas.microsoft.com/office/drawing/2014/main" id="{879424EC-FC35-624F-A770-79EF5BD6E4DD}"/>
              </a:ext>
            </a:extLst>
          </p:cNvPr>
          <p:cNvSpPr/>
          <p:nvPr/>
        </p:nvSpPr>
        <p:spPr>
          <a:xfrm>
            <a:off x="4969867" y="2824696"/>
            <a:ext cx="834418" cy="37726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mbria" panose="02040503050406030204" pitchFamily="18" charset="0"/>
                <a:ea typeface="+mn-ea"/>
                <a:cs typeface="+mn-cs"/>
              </a:rPr>
              <a:t>AI</a:t>
            </a:r>
          </a:p>
        </p:txBody>
      </p:sp>
      <p:sp>
        <p:nvSpPr>
          <p:cNvPr id="52" name="Rounded Rectangle 51">
            <a:extLst>
              <a:ext uri="{FF2B5EF4-FFF2-40B4-BE49-F238E27FC236}">
                <a16:creationId xmlns:a16="http://schemas.microsoft.com/office/drawing/2014/main" id="{6B2737C7-2FB7-1243-BE8B-8949F1F1A368}"/>
              </a:ext>
            </a:extLst>
          </p:cNvPr>
          <p:cNvSpPr/>
          <p:nvPr/>
        </p:nvSpPr>
        <p:spPr>
          <a:xfrm>
            <a:off x="1684544" y="4922943"/>
            <a:ext cx="834418" cy="377263"/>
          </a:xfrm>
          <a:prstGeom prst="round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LFMR</a:t>
            </a:r>
          </a:p>
        </p:txBody>
      </p:sp>
      <p:grpSp>
        <p:nvGrpSpPr>
          <p:cNvPr id="53" name="Group 52">
            <a:extLst>
              <a:ext uri="{FF2B5EF4-FFF2-40B4-BE49-F238E27FC236}">
                <a16:creationId xmlns:a16="http://schemas.microsoft.com/office/drawing/2014/main" id="{7EA8A33A-6F4C-784D-8920-97F8E0CC26AB}"/>
              </a:ext>
            </a:extLst>
          </p:cNvPr>
          <p:cNvGrpSpPr/>
          <p:nvPr/>
        </p:nvGrpSpPr>
        <p:grpSpPr>
          <a:xfrm rot="16200000">
            <a:off x="2269482" y="4690182"/>
            <a:ext cx="1353074" cy="856055"/>
            <a:chOff x="3228482" y="4911118"/>
            <a:chExt cx="1023847" cy="639671"/>
          </a:xfrm>
        </p:grpSpPr>
        <p:cxnSp>
          <p:nvCxnSpPr>
            <p:cNvPr id="54" name="Elbow Connector 53">
              <a:extLst>
                <a:ext uri="{FF2B5EF4-FFF2-40B4-BE49-F238E27FC236}">
                  <a16:creationId xmlns:a16="http://schemas.microsoft.com/office/drawing/2014/main" id="{52C7FB9D-E730-8042-811F-C0D5EA260200}"/>
                </a:ext>
              </a:extLst>
            </p:cNvPr>
            <p:cNvCxnSpPr>
              <a:cxnSpLocks/>
              <a:endCxn id="113" idx="1"/>
            </p:cNvCxnSpPr>
            <p:nvPr/>
          </p:nvCxnSpPr>
          <p:spPr>
            <a:xfrm rot="5400000" flipV="1">
              <a:off x="3700780" y="4949796"/>
              <a:ext cx="590225" cy="512873"/>
            </a:xfrm>
            <a:prstGeom prst="bentConnector3">
              <a:avLst>
                <a:gd name="adj1" fmla="val 28294"/>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55" name="Elbow Connector 54">
              <a:extLst>
                <a:ext uri="{FF2B5EF4-FFF2-40B4-BE49-F238E27FC236}">
                  <a16:creationId xmlns:a16="http://schemas.microsoft.com/office/drawing/2014/main" id="{3B345F68-CC7E-5846-B7F5-DB02FC0B60DC}"/>
                </a:ext>
              </a:extLst>
            </p:cNvPr>
            <p:cNvCxnSpPr>
              <a:cxnSpLocks/>
              <a:endCxn id="114" idx="1"/>
            </p:cNvCxnSpPr>
            <p:nvPr/>
          </p:nvCxnSpPr>
          <p:spPr>
            <a:xfrm rot="5400000">
              <a:off x="3164133" y="4975467"/>
              <a:ext cx="639671" cy="510973"/>
            </a:xfrm>
            <a:prstGeom prst="bentConnector3">
              <a:avLst>
                <a:gd name="adj1" fmla="val 26634"/>
              </a:avLst>
            </a:prstGeom>
            <a:ln w="571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sp>
        <p:nvSpPr>
          <p:cNvPr id="113" name="Rounded Rectangle 112">
            <a:extLst>
              <a:ext uri="{FF2B5EF4-FFF2-40B4-BE49-F238E27FC236}">
                <a16:creationId xmlns:a16="http://schemas.microsoft.com/office/drawing/2014/main" id="{4001AD76-8A66-9D4A-8C40-BF4927FE8B79}"/>
              </a:ext>
            </a:extLst>
          </p:cNvPr>
          <p:cNvSpPr/>
          <p:nvPr/>
        </p:nvSpPr>
        <p:spPr>
          <a:xfrm>
            <a:off x="3307875" y="4253043"/>
            <a:ext cx="834418" cy="377263"/>
          </a:xfrm>
          <a:prstGeom prst="round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MPKI</a:t>
            </a:r>
          </a:p>
        </p:txBody>
      </p:sp>
      <p:sp>
        <p:nvSpPr>
          <p:cNvPr id="114" name="Rounded Rectangle 113">
            <a:extLst>
              <a:ext uri="{FF2B5EF4-FFF2-40B4-BE49-F238E27FC236}">
                <a16:creationId xmlns:a16="http://schemas.microsoft.com/office/drawing/2014/main" id="{5CA36008-AA34-A440-96CA-03BBD5B82D69}"/>
              </a:ext>
            </a:extLst>
          </p:cNvPr>
          <p:cNvSpPr/>
          <p:nvPr/>
        </p:nvSpPr>
        <p:spPr>
          <a:xfrm>
            <a:off x="3374049" y="5606115"/>
            <a:ext cx="834418" cy="377263"/>
          </a:xfrm>
          <a:prstGeom prst="round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MPKI</a:t>
            </a:r>
          </a:p>
        </p:txBody>
      </p:sp>
      <p:sp>
        <p:nvSpPr>
          <p:cNvPr id="117" name="Rectangle 116">
            <a:extLst>
              <a:ext uri="{FF2B5EF4-FFF2-40B4-BE49-F238E27FC236}">
                <a16:creationId xmlns:a16="http://schemas.microsoft.com/office/drawing/2014/main" id="{7437E05F-CA10-6B47-B091-5E5E3FEFA89B}"/>
              </a:ext>
            </a:extLst>
          </p:cNvPr>
          <p:cNvSpPr/>
          <p:nvPr/>
        </p:nvSpPr>
        <p:spPr>
          <a:xfrm>
            <a:off x="2488786" y="5804245"/>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18" name="Rectangle 117">
            <a:extLst>
              <a:ext uri="{FF2B5EF4-FFF2-40B4-BE49-F238E27FC236}">
                <a16:creationId xmlns:a16="http://schemas.microsoft.com/office/drawing/2014/main" id="{8B8C6938-8194-7540-9900-7C9B71D111B7}"/>
              </a:ext>
            </a:extLst>
          </p:cNvPr>
          <p:cNvSpPr/>
          <p:nvPr/>
        </p:nvSpPr>
        <p:spPr>
          <a:xfrm>
            <a:off x="2146244" y="4064413"/>
            <a:ext cx="121199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Increasing</a:t>
            </a:r>
          </a:p>
        </p:txBody>
      </p:sp>
      <p:sp>
        <p:nvSpPr>
          <p:cNvPr id="133" name="Rounded Rectangle 132">
            <a:extLst>
              <a:ext uri="{FF2B5EF4-FFF2-40B4-BE49-F238E27FC236}">
                <a16:creationId xmlns:a16="http://schemas.microsoft.com/office/drawing/2014/main" id="{4F10B253-58BC-4A4B-83AF-F2BD6DBBF2C4}"/>
              </a:ext>
            </a:extLst>
          </p:cNvPr>
          <p:cNvSpPr/>
          <p:nvPr/>
        </p:nvSpPr>
        <p:spPr>
          <a:xfrm>
            <a:off x="4955043" y="4253043"/>
            <a:ext cx="834418" cy="37726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mbria" panose="02040503050406030204" pitchFamily="18" charset="0"/>
                <a:ea typeface="+mn-ea"/>
                <a:cs typeface="+mn-cs"/>
              </a:rPr>
              <a:t>AI</a:t>
            </a:r>
          </a:p>
        </p:txBody>
      </p:sp>
      <p:sp>
        <p:nvSpPr>
          <p:cNvPr id="147" name="Rounded Rectangle 146">
            <a:extLst>
              <a:ext uri="{FF2B5EF4-FFF2-40B4-BE49-F238E27FC236}">
                <a16:creationId xmlns:a16="http://schemas.microsoft.com/office/drawing/2014/main" id="{C241EEFB-8720-6C46-9804-F0D5BBA5213A}"/>
              </a:ext>
            </a:extLst>
          </p:cNvPr>
          <p:cNvSpPr/>
          <p:nvPr/>
        </p:nvSpPr>
        <p:spPr>
          <a:xfrm>
            <a:off x="4959879" y="5606115"/>
            <a:ext cx="854393" cy="37726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mbria" panose="02040503050406030204" pitchFamily="18" charset="0"/>
                <a:ea typeface="+mn-ea"/>
                <a:cs typeface="+mn-cs"/>
              </a:rPr>
              <a:t>AI</a:t>
            </a:r>
          </a:p>
        </p:txBody>
      </p:sp>
      <p:cxnSp>
        <p:nvCxnSpPr>
          <p:cNvPr id="248" name="Elbow Connector 247">
            <a:extLst>
              <a:ext uri="{FF2B5EF4-FFF2-40B4-BE49-F238E27FC236}">
                <a16:creationId xmlns:a16="http://schemas.microsoft.com/office/drawing/2014/main" id="{16BA4EFE-5EAE-D84E-A89F-0B9EC4F2202A}"/>
              </a:ext>
            </a:extLst>
          </p:cNvPr>
          <p:cNvCxnSpPr>
            <a:cxnSpLocks/>
            <a:stCxn id="147" idx="3"/>
            <a:endCxn id="295" idx="1"/>
          </p:cNvCxnSpPr>
          <p:nvPr/>
        </p:nvCxnSpPr>
        <p:spPr>
          <a:xfrm flipV="1">
            <a:off x="5814272" y="5317424"/>
            <a:ext cx="755302" cy="477323"/>
          </a:xfrm>
          <a:prstGeom prst="bentConnector3">
            <a:avLst>
              <a:gd name="adj1" fmla="val 50000"/>
            </a:avLst>
          </a:prstGeom>
          <a:ln w="57150">
            <a:solidFill>
              <a:schemeClr val="tx1">
                <a:lumMod val="85000"/>
                <a:lumOff val="15000"/>
              </a:schemeClr>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49" name="Elbow Connector 248">
            <a:extLst>
              <a:ext uri="{FF2B5EF4-FFF2-40B4-BE49-F238E27FC236}">
                <a16:creationId xmlns:a16="http://schemas.microsoft.com/office/drawing/2014/main" id="{C1758A04-E348-F240-B67E-AE7482A808F4}"/>
              </a:ext>
            </a:extLst>
          </p:cNvPr>
          <p:cNvCxnSpPr>
            <a:cxnSpLocks/>
            <a:stCxn id="147" idx="3"/>
            <a:endCxn id="291" idx="1"/>
          </p:cNvCxnSpPr>
          <p:nvPr/>
        </p:nvCxnSpPr>
        <p:spPr>
          <a:xfrm>
            <a:off x="5814272" y="5794747"/>
            <a:ext cx="765722" cy="482677"/>
          </a:xfrm>
          <a:prstGeom prst="bentConnector3">
            <a:avLst>
              <a:gd name="adj1" fmla="val 50000"/>
            </a:avLst>
          </a:prstGeom>
          <a:ln w="57150">
            <a:solidFill>
              <a:schemeClr val="tx1">
                <a:lumMod val="85000"/>
                <a:lumOff val="15000"/>
              </a:schemeClr>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E89221D-47B2-0A41-BE80-DF926D4C98C6}"/>
              </a:ext>
            </a:extLst>
          </p:cNvPr>
          <p:cNvCxnSpPr>
            <a:stCxn id="259" idx="3"/>
            <a:endCxn id="268" idx="1"/>
          </p:cNvCxnSpPr>
          <p:nvPr/>
        </p:nvCxnSpPr>
        <p:spPr>
          <a:xfrm flipV="1">
            <a:off x="4178816" y="3013328"/>
            <a:ext cx="791051" cy="2893"/>
          </a:xfrm>
          <a:prstGeom prst="line">
            <a:avLst/>
          </a:prstGeom>
          <a:ln w="57150"/>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A2422C35-A2F5-5740-B50E-84460D1B8F6F}"/>
              </a:ext>
            </a:extLst>
          </p:cNvPr>
          <p:cNvCxnSpPr>
            <a:cxnSpLocks/>
            <a:stCxn id="216" idx="3"/>
            <a:endCxn id="292" idx="1"/>
          </p:cNvCxnSpPr>
          <p:nvPr/>
        </p:nvCxnSpPr>
        <p:spPr>
          <a:xfrm flipV="1">
            <a:off x="5784580" y="1412254"/>
            <a:ext cx="806779" cy="27"/>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7" name="Straight Arrow Connector 136">
            <a:extLst>
              <a:ext uri="{FF2B5EF4-FFF2-40B4-BE49-F238E27FC236}">
                <a16:creationId xmlns:a16="http://schemas.microsoft.com/office/drawing/2014/main" id="{407D979A-087F-C341-832C-D77F4A3511A7}"/>
              </a:ext>
            </a:extLst>
          </p:cNvPr>
          <p:cNvCxnSpPr>
            <a:cxnSpLocks/>
            <a:stCxn id="217" idx="3"/>
            <a:endCxn id="293" idx="1"/>
          </p:cNvCxnSpPr>
          <p:nvPr/>
        </p:nvCxnSpPr>
        <p:spPr>
          <a:xfrm>
            <a:off x="5792774" y="2058074"/>
            <a:ext cx="798584" cy="2199"/>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0" name="Straight Arrow Connector 139">
            <a:extLst>
              <a:ext uri="{FF2B5EF4-FFF2-40B4-BE49-F238E27FC236}">
                <a16:creationId xmlns:a16="http://schemas.microsoft.com/office/drawing/2014/main" id="{013821E4-B9A9-1E47-917C-255E2A1FD9E9}"/>
              </a:ext>
            </a:extLst>
          </p:cNvPr>
          <p:cNvCxnSpPr>
            <a:cxnSpLocks/>
            <a:stCxn id="268" idx="3"/>
            <a:endCxn id="294" idx="1"/>
          </p:cNvCxnSpPr>
          <p:nvPr/>
        </p:nvCxnSpPr>
        <p:spPr>
          <a:xfrm>
            <a:off x="5804285" y="3013328"/>
            <a:ext cx="787073" cy="3031"/>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D8E378C-FCB0-244B-9AEA-8D4A1B1B5FFF}"/>
              </a:ext>
            </a:extLst>
          </p:cNvPr>
          <p:cNvCxnSpPr>
            <a:stCxn id="113" idx="3"/>
            <a:endCxn id="133" idx="1"/>
          </p:cNvCxnSpPr>
          <p:nvPr/>
        </p:nvCxnSpPr>
        <p:spPr>
          <a:xfrm>
            <a:off x="4142293" y="4441675"/>
            <a:ext cx="812750" cy="0"/>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4C701D3-6D34-964F-9119-04854084FF9F}"/>
              </a:ext>
            </a:extLst>
          </p:cNvPr>
          <p:cNvCxnSpPr>
            <a:stCxn id="114" idx="3"/>
            <a:endCxn id="147" idx="1"/>
          </p:cNvCxnSpPr>
          <p:nvPr/>
        </p:nvCxnSpPr>
        <p:spPr>
          <a:xfrm>
            <a:off x="4208467" y="5794747"/>
            <a:ext cx="751412" cy="0"/>
          </a:xfrm>
          <a:prstGeom prst="line">
            <a:avLst/>
          </a:prstGeom>
          <a:ln w="57150"/>
        </p:spPr>
        <p:style>
          <a:lnRef idx="1">
            <a:schemeClr val="dk1"/>
          </a:lnRef>
          <a:fillRef idx="0">
            <a:schemeClr val="dk1"/>
          </a:fillRef>
          <a:effectRef idx="0">
            <a:schemeClr val="dk1"/>
          </a:effectRef>
          <a:fontRef idx="minor">
            <a:schemeClr val="tx1"/>
          </a:fontRef>
        </p:style>
      </p:cxnSp>
      <p:cxnSp>
        <p:nvCxnSpPr>
          <p:cNvPr id="156" name="Straight Arrow Connector 155">
            <a:extLst>
              <a:ext uri="{FF2B5EF4-FFF2-40B4-BE49-F238E27FC236}">
                <a16:creationId xmlns:a16="http://schemas.microsoft.com/office/drawing/2014/main" id="{03D1A70E-27D2-1040-97E1-917318921929}"/>
              </a:ext>
            </a:extLst>
          </p:cNvPr>
          <p:cNvCxnSpPr>
            <a:cxnSpLocks/>
            <a:stCxn id="133" idx="3"/>
            <a:endCxn id="27" idx="1"/>
          </p:cNvCxnSpPr>
          <p:nvPr/>
        </p:nvCxnSpPr>
        <p:spPr>
          <a:xfrm flipV="1">
            <a:off x="5789461" y="4441674"/>
            <a:ext cx="806921" cy="1"/>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4" name="Rectangle 173">
            <a:extLst>
              <a:ext uri="{FF2B5EF4-FFF2-40B4-BE49-F238E27FC236}">
                <a16:creationId xmlns:a16="http://schemas.microsoft.com/office/drawing/2014/main" id="{BF8756E2-3028-9B44-A547-3A08D98693B1}"/>
              </a:ext>
            </a:extLst>
          </p:cNvPr>
          <p:cNvSpPr/>
          <p:nvPr/>
        </p:nvSpPr>
        <p:spPr>
          <a:xfrm>
            <a:off x="4170049" y="2021250"/>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79" name="Rectangle 178">
            <a:extLst>
              <a:ext uri="{FF2B5EF4-FFF2-40B4-BE49-F238E27FC236}">
                <a16:creationId xmlns:a16="http://schemas.microsoft.com/office/drawing/2014/main" id="{49D8A377-DA90-BC43-BF8A-CC8C4E61B4FA}"/>
              </a:ext>
            </a:extLst>
          </p:cNvPr>
          <p:cNvSpPr/>
          <p:nvPr/>
        </p:nvSpPr>
        <p:spPr>
          <a:xfrm>
            <a:off x="4265193" y="2687104"/>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0" name="Rectangle 179">
            <a:extLst>
              <a:ext uri="{FF2B5EF4-FFF2-40B4-BE49-F238E27FC236}">
                <a16:creationId xmlns:a16="http://schemas.microsoft.com/office/drawing/2014/main" id="{06E82DB8-AAF0-1044-83E2-449E804B9963}"/>
              </a:ext>
            </a:extLst>
          </p:cNvPr>
          <p:cNvSpPr/>
          <p:nvPr/>
        </p:nvSpPr>
        <p:spPr>
          <a:xfrm>
            <a:off x="4203821" y="4067715"/>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1" name="Rectangle 180">
            <a:extLst>
              <a:ext uri="{FF2B5EF4-FFF2-40B4-BE49-F238E27FC236}">
                <a16:creationId xmlns:a16="http://schemas.microsoft.com/office/drawing/2014/main" id="{A01EC710-2621-0540-B4DE-69958AE75A8E}"/>
              </a:ext>
            </a:extLst>
          </p:cNvPr>
          <p:cNvSpPr/>
          <p:nvPr/>
        </p:nvSpPr>
        <p:spPr>
          <a:xfrm>
            <a:off x="4273142" y="5790118"/>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2" name="Rectangle 181">
            <a:extLst>
              <a:ext uri="{FF2B5EF4-FFF2-40B4-BE49-F238E27FC236}">
                <a16:creationId xmlns:a16="http://schemas.microsoft.com/office/drawing/2014/main" id="{5C9AA83E-6A52-534A-9E67-38E370A5EB6C}"/>
              </a:ext>
            </a:extLst>
          </p:cNvPr>
          <p:cNvSpPr/>
          <p:nvPr/>
        </p:nvSpPr>
        <p:spPr>
          <a:xfrm>
            <a:off x="5913987" y="6272070"/>
            <a:ext cx="64633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High</a:t>
            </a:r>
          </a:p>
        </p:txBody>
      </p:sp>
      <p:sp>
        <p:nvSpPr>
          <p:cNvPr id="184" name="Rectangle 183">
            <a:extLst>
              <a:ext uri="{FF2B5EF4-FFF2-40B4-BE49-F238E27FC236}">
                <a16:creationId xmlns:a16="http://schemas.microsoft.com/office/drawing/2014/main" id="{E257CBB5-FD31-3D43-AB14-3ED9548F07DF}"/>
              </a:ext>
            </a:extLst>
          </p:cNvPr>
          <p:cNvSpPr/>
          <p:nvPr/>
        </p:nvSpPr>
        <p:spPr>
          <a:xfrm>
            <a:off x="5765314" y="1057850"/>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5" name="Rectangle 184">
            <a:extLst>
              <a:ext uri="{FF2B5EF4-FFF2-40B4-BE49-F238E27FC236}">
                <a16:creationId xmlns:a16="http://schemas.microsoft.com/office/drawing/2014/main" id="{6B9BFE6A-A959-9549-A635-20339A9B9A74}"/>
              </a:ext>
            </a:extLst>
          </p:cNvPr>
          <p:cNvSpPr/>
          <p:nvPr/>
        </p:nvSpPr>
        <p:spPr>
          <a:xfrm>
            <a:off x="5785639" y="1724362"/>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6" name="Rectangle 185">
            <a:extLst>
              <a:ext uri="{FF2B5EF4-FFF2-40B4-BE49-F238E27FC236}">
                <a16:creationId xmlns:a16="http://schemas.microsoft.com/office/drawing/2014/main" id="{E976140D-CF12-7D4B-8FB7-BAF3288B431B}"/>
              </a:ext>
            </a:extLst>
          </p:cNvPr>
          <p:cNvSpPr/>
          <p:nvPr/>
        </p:nvSpPr>
        <p:spPr>
          <a:xfrm>
            <a:off x="5814272" y="2681345"/>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7" name="Rectangle 186">
            <a:extLst>
              <a:ext uri="{FF2B5EF4-FFF2-40B4-BE49-F238E27FC236}">
                <a16:creationId xmlns:a16="http://schemas.microsoft.com/office/drawing/2014/main" id="{31CEE361-002E-D243-8A3D-38B9125601E5}"/>
              </a:ext>
            </a:extLst>
          </p:cNvPr>
          <p:cNvSpPr/>
          <p:nvPr/>
        </p:nvSpPr>
        <p:spPr>
          <a:xfrm>
            <a:off x="5814272" y="4050026"/>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188" name="Rectangle 187">
            <a:extLst>
              <a:ext uri="{FF2B5EF4-FFF2-40B4-BE49-F238E27FC236}">
                <a16:creationId xmlns:a16="http://schemas.microsoft.com/office/drawing/2014/main" id="{7E5A93BB-DE85-AA45-9BDB-57CDD69863B4}"/>
              </a:ext>
            </a:extLst>
          </p:cNvPr>
          <p:cNvSpPr/>
          <p:nvPr/>
        </p:nvSpPr>
        <p:spPr>
          <a:xfrm>
            <a:off x="5817590" y="4946382"/>
            <a:ext cx="6083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Low</a:t>
            </a:r>
          </a:p>
        </p:txBody>
      </p:sp>
      <p:sp>
        <p:nvSpPr>
          <p:cNvPr id="72" name="Rectangle 71">
            <a:extLst>
              <a:ext uri="{FF2B5EF4-FFF2-40B4-BE49-F238E27FC236}">
                <a16:creationId xmlns:a16="http://schemas.microsoft.com/office/drawing/2014/main" id="{BBF1E46F-55BD-6644-AA4D-3A4E8BDFA619}"/>
              </a:ext>
            </a:extLst>
          </p:cNvPr>
          <p:cNvSpPr/>
          <p:nvPr/>
        </p:nvSpPr>
        <p:spPr>
          <a:xfrm>
            <a:off x="5016058" y="6383671"/>
            <a:ext cx="3899341" cy="443692"/>
          </a:xfrm>
          <a:prstGeom prst="rect">
            <a:avLst/>
          </a:prstGeom>
          <a:solidFill>
            <a:srgbClr val="FFFFFF">
              <a:alpha val="89804"/>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3" name="Rectangle 72">
            <a:extLst>
              <a:ext uri="{FF2B5EF4-FFF2-40B4-BE49-F238E27FC236}">
                <a16:creationId xmlns:a16="http://schemas.microsoft.com/office/drawing/2014/main" id="{E29CB9BB-E451-D940-BD9C-E7A53900C843}"/>
              </a:ext>
            </a:extLst>
          </p:cNvPr>
          <p:cNvSpPr/>
          <p:nvPr/>
        </p:nvSpPr>
        <p:spPr>
          <a:xfrm>
            <a:off x="75990" y="695617"/>
            <a:ext cx="9068009" cy="5676608"/>
          </a:xfrm>
          <a:prstGeom prst="rect">
            <a:avLst/>
          </a:prstGeom>
          <a:solidFill>
            <a:srgbClr val="FFFFFF">
              <a:alpha val="89804"/>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ounded Rectangle 2">
            <a:extLst>
              <a:ext uri="{FF2B5EF4-FFF2-40B4-BE49-F238E27FC236}">
                <a16:creationId xmlns:a16="http://schemas.microsoft.com/office/drawing/2014/main" id="{54A1377A-2721-FA4D-B83D-AEABA5CBB04E}"/>
              </a:ext>
            </a:extLst>
          </p:cNvPr>
          <p:cNvSpPr/>
          <p:nvPr/>
        </p:nvSpPr>
        <p:spPr>
          <a:xfrm>
            <a:off x="6353247" y="695618"/>
            <a:ext cx="2759653" cy="5943600"/>
          </a:xfrm>
          <a:prstGeom prst="roundRect">
            <a:avLst>
              <a:gd name="adj" fmla="val 3593"/>
            </a:avLst>
          </a:prstGeom>
          <a:solidFill>
            <a:schemeClr val="accent6">
              <a:lumMod val="20000"/>
              <a:lumOff val="80000"/>
            </a:schemeClr>
          </a:solidFill>
          <a:ln w="1905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2" name="Rectangle 291">
            <a:extLst>
              <a:ext uri="{FF2B5EF4-FFF2-40B4-BE49-F238E27FC236}">
                <a16:creationId xmlns:a16="http://schemas.microsoft.com/office/drawing/2014/main" id="{579BF855-92CB-9546-87E6-31F231AF73A2}"/>
              </a:ext>
            </a:extLst>
          </p:cNvPr>
          <p:cNvSpPr/>
          <p:nvPr/>
        </p:nvSpPr>
        <p:spPr>
          <a:xfrm>
            <a:off x="6591359" y="1115074"/>
            <a:ext cx="2324041" cy="594360"/>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1a: </a:t>
            </a: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DRAM Bandwidth</a:t>
            </a:r>
          </a:p>
        </p:txBody>
      </p:sp>
      <p:sp>
        <p:nvSpPr>
          <p:cNvPr id="293" name="Rectangle 292">
            <a:extLst>
              <a:ext uri="{FF2B5EF4-FFF2-40B4-BE49-F238E27FC236}">
                <a16:creationId xmlns:a16="http://schemas.microsoft.com/office/drawing/2014/main" id="{EE807EDB-1517-CC4E-BFE3-D57C54419B5C}"/>
              </a:ext>
            </a:extLst>
          </p:cNvPr>
          <p:cNvSpPr/>
          <p:nvPr/>
        </p:nvSpPr>
        <p:spPr>
          <a:xfrm>
            <a:off x="6591358" y="1763093"/>
            <a:ext cx="2324041" cy="594360"/>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1b: </a:t>
            </a: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DRAM Latency</a:t>
            </a:r>
          </a:p>
        </p:txBody>
      </p:sp>
      <p:sp>
        <p:nvSpPr>
          <p:cNvPr id="294" name="Rectangle 293">
            <a:extLst>
              <a:ext uri="{FF2B5EF4-FFF2-40B4-BE49-F238E27FC236}">
                <a16:creationId xmlns:a16="http://schemas.microsoft.com/office/drawing/2014/main" id="{F0B7A44E-A476-AF42-906A-F3CEAB99A9A0}"/>
              </a:ext>
            </a:extLst>
          </p:cNvPr>
          <p:cNvSpPr/>
          <p:nvPr/>
        </p:nvSpPr>
        <p:spPr>
          <a:xfrm>
            <a:off x="6591358" y="2720354"/>
            <a:ext cx="2324041" cy="592009"/>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1c: L1/L2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Cache Capacity</a:t>
            </a:r>
          </a:p>
        </p:txBody>
      </p:sp>
      <p:sp>
        <p:nvSpPr>
          <p:cNvPr id="27" name="Rectangle 26">
            <a:extLst>
              <a:ext uri="{FF2B5EF4-FFF2-40B4-BE49-F238E27FC236}">
                <a16:creationId xmlns:a16="http://schemas.microsoft.com/office/drawing/2014/main" id="{430B3994-32AE-1444-B1F7-B0BCCA531C01}"/>
              </a:ext>
            </a:extLst>
          </p:cNvPr>
          <p:cNvSpPr/>
          <p:nvPr/>
        </p:nvSpPr>
        <p:spPr>
          <a:xfrm>
            <a:off x="6596382" y="4144494"/>
            <a:ext cx="2319017" cy="594360"/>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2a: L3 </a:t>
            </a: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Cache Contention</a:t>
            </a:r>
          </a:p>
        </p:txBody>
      </p:sp>
      <p:sp>
        <p:nvSpPr>
          <p:cNvPr id="291" name="Rectangle 290">
            <a:extLst>
              <a:ext uri="{FF2B5EF4-FFF2-40B4-BE49-F238E27FC236}">
                <a16:creationId xmlns:a16="http://schemas.microsoft.com/office/drawing/2014/main" id="{C1E1CE50-4A35-5045-88B1-E3861B82A761}"/>
              </a:ext>
            </a:extLst>
          </p:cNvPr>
          <p:cNvSpPr/>
          <p:nvPr/>
        </p:nvSpPr>
        <p:spPr>
          <a:xfrm>
            <a:off x="6579994" y="5980244"/>
            <a:ext cx="2335405" cy="594360"/>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2c: </a:t>
            </a: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Compute-Bound</a:t>
            </a:r>
          </a:p>
        </p:txBody>
      </p:sp>
      <p:sp>
        <p:nvSpPr>
          <p:cNvPr id="295" name="Rectangle 294">
            <a:extLst>
              <a:ext uri="{FF2B5EF4-FFF2-40B4-BE49-F238E27FC236}">
                <a16:creationId xmlns:a16="http://schemas.microsoft.com/office/drawing/2014/main" id="{529C6FE1-A040-534C-869A-B42C9A528B71}"/>
              </a:ext>
            </a:extLst>
          </p:cNvPr>
          <p:cNvSpPr/>
          <p:nvPr/>
        </p:nvSpPr>
        <p:spPr>
          <a:xfrm>
            <a:off x="6569574" y="5020244"/>
            <a:ext cx="2345826" cy="594360"/>
          </a:xfrm>
          <a:prstGeom prst="rect">
            <a:avLst/>
          </a:prstGeom>
          <a:solidFill>
            <a:schemeClr val="accent6"/>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2b: </a:t>
            </a:r>
            <a:r>
              <a:rPr kumimoji="0" lang="en-US" sz="1800" b="1" i="1"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L1 Cache Capacity</a:t>
            </a:r>
          </a:p>
        </p:txBody>
      </p:sp>
      <p:sp>
        <p:nvSpPr>
          <p:cNvPr id="65" name="Rectangle 64">
            <a:extLst>
              <a:ext uri="{FF2B5EF4-FFF2-40B4-BE49-F238E27FC236}">
                <a16:creationId xmlns:a16="http://schemas.microsoft.com/office/drawing/2014/main" id="{CD337A0F-219D-9045-9726-E2147F7B4783}"/>
              </a:ext>
            </a:extLst>
          </p:cNvPr>
          <p:cNvSpPr/>
          <p:nvPr/>
        </p:nvSpPr>
        <p:spPr>
          <a:xfrm>
            <a:off x="6057157" y="695617"/>
            <a:ext cx="337066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70AD47">
                    <a:lumMod val="75000"/>
                  </a:srgbClr>
                </a:solidFill>
                <a:effectLst/>
                <a:uLnTx/>
                <a:uFillTx/>
                <a:latin typeface="Cambria" panose="02040503050406030204" pitchFamily="18" charset="0"/>
                <a:ea typeface="+mn-ea"/>
                <a:cs typeface="+mn-cs"/>
              </a:rPr>
              <a:t>Memory Bottleneck Class</a:t>
            </a:r>
          </a:p>
        </p:txBody>
      </p:sp>
      <p:sp>
        <p:nvSpPr>
          <p:cNvPr id="76" name="Rounded Rectangle 75">
            <a:extLst>
              <a:ext uri="{FF2B5EF4-FFF2-40B4-BE49-F238E27FC236}">
                <a16:creationId xmlns:a16="http://schemas.microsoft.com/office/drawing/2014/main" id="{27063B40-663B-6947-A34B-31F097D89AD9}"/>
              </a:ext>
            </a:extLst>
          </p:cNvPr>
          <p:cNvSpPr/>
          <p:nvPr/>
        </p:nvSpPr>
        <p:spPr>
          <a:xfrm>
            <a:off x="145310" y="2186107"/>
            <a:ext cx="5903567" cy="2485787"/>
          </a:xfrm>
          <a:prstGeom prst="roundRect">
            <a:avLst/>
          </a:prstGeom>
          <a:solidFill>
            <a:schemeClr val="accent1">
              <a:lumMod val="20000"/>
              <a:lumOff val="80000"/>
            </a:schemeClr>
          </a:solidFill>
          <a:ln w="19050">
            <a:solidFill>
              <a:schemeClr val="tx1"/>
            </a:solidFill>
          </a:ln>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Six classes of </a:t>
            </a:r>
          </a:p>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4472C4"/>
                </a:solidFill>
                <a:effectLst/>
                <a:uLnTx/>
                <a:uFillTx/>
                <a:latin typeface="Cambria" panose="02040503050406030204" pitchFamily="18" charset="0"/>
                <a:ea typeface="+mn-ea"/>
                <a:cs typeface="+mn-cs"/>
              </a:rPr>
              <a:t>data movement bottlenecks:</a:t>
            </a:r>
          </a:p>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FFE700"/>
              </a:solidFill>
              <a:effectLst/>
              <a:uLnTx/>
              <a:uFillTx/>
              <a:latin typeface="Cambria" panose="02040503050406030204" pitchFamily="18" charset="0"/>
              <a:ea typeface="+mn-ea"/>
              <a:cs typeface="+mn-cs"/>
            </a:endParaRPr>
          </a:p>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each class ↔ data movement</a:t>
            </a:r>
          </a:p>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mitigation mechanism </a:t>
            </a:r>
          </a:p>
        </p:txBody>
      </p:sp>
    </p:spTree>
    <p:extLst>
      <p:ext uri="{BB962C8B-B14F-4D97-AF65-F5344CB8AC3E}">
        <p14:creationId xmlns:p14="http://schemas.microsoft.com/office/powerpoint/2010/main" val="1361526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3"/>
                                        </p:tgtEl>
                                        <p:attrNameLst>
                                          <p:attrName>style.visibility</p:attrName>
                                        </p:attrNameLst>
                                      </p:cBhvr>
                                      <p:to>
                                        <p:strVal val="visible"/>
                                      </p:to>
                                    </p:set>
                                    <p:animEffect transition="in" filter="fade">
                                      <p:cBhvr>
                                        <p:cTn id="7" dur="500"/>
                                        <p:tgtEl>
                                          <p:spTgt spid="7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6"/>
                                        </p:tgtEl>
                                        <p:attrNameLst>
                                          <p:attrName>style.visibility</p:attrName>
                                        </p:attrNameLst>
                                      </p:cBhvr>
                                      <p:to>
                                        <p:strVal val="visible"/>
                                      </p:to>
                                    </p:set>
                                    <p:animEffect transition="in" filter="fade">
                                      <p:cBhvr>
                                        <p:cTn id="12" dur="500"/>
                                        <p:tgtEl>
                                          <p:spTgt spid="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 grpId="0" animBg="1"/>
      <p:bldP spid="76" grpId="0" animBg="1"/>
    </p:bldLst>
  </p:timing>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4AF52-21F7-AF46-B0F3-D19534050154}"/>
              </a:ext>
            </a:extLst>
          </p:cNvPr>
          <p:cNvSpPr>
            <a:spLocks noGrp="1"/>
          </p:cNvSpPr>
          <p:nvPr>
            <p:ph type="title"/>
          </p:nvPr>
        </p:nvSpPr>
        <p:spPr/>
        <p:txBody>
          <a:bodyPr/>
          <a:lstStyle/>
          <a:p>
            <a:r>
              <a:rPr lang="en-US" dirty="0"/>
              <a:t>DAMOV is Open Source</a:t>
            </a:r>
          </a:p>
        </p:txBody>
      </p:sp>
      <p:sp>
        <p:nvSpPr>
          <p:cNvPr id="3" name="Content Placeholder 2">
            <a:extLst>
              <a:ext uri="{FF2B5EF4-FFF2-40B4-BE49-F238E27FC236}">
                <a16:creationId xmlns:a16="http://schemas.microsoft.com/office/drawing/2014/main" id="{A25CD795-C093-2B41-9221-BD1BC99E4EED}"/>
              </a:ext>
            </a:extLst>
          </p:cNvPr>
          <p:cNvSpPr>
            <a:spLocks noGrp="1"/>
          </p:cNvSpPr>
          <p:nvPr>
            <p:ph idx="1"/>
          </p:nvPr>
        </p:nvSpPr>
        <p:spPr/>
        <p:txBody>
          <a:bodyPr/>
          <a:lstStyle/>
          <a:p>
            <a:r>
              <a:rPr lang="en-US" dirty="0"/>
              <a:t>We open-source our </a:t>
            </a:r>
            <a:r>
              <a:rPr lang="en-US" dirty="0">
                <a:solidFill>
                  <a:srgbClr val="0000FF"/>
                </a:solidFill>
              </a:rPr>
              <a:t>benchmark suite </a:t>
            </a:r>
            <a:r>
              <a:rPr lang="en-US" dirty="0"/>
              <a:t>and our </a:t>
            </a:r>
            <a:r>
              <a:rPr lang="en-US" dirty="0">
                <a:solidFill>
                  <a:srgbClr val="0000FF"/>
                </a:solidFill>
              </a:rPr>
              <a:t>toolchain</a:t>
            </a:r>
          </a:p>
        </p:txBody>
      </p:sp>
      <p:grpSp>
        <p:nvGrpSpPr>
          <p:cNvPr id="4" name="Group 3">
            <a:extLst>
              <a:ext uri="{FF2B5EF4-FFF2-40B4-BE49-F238E27FC236}">
                <a16:creationId xmlns:a16="http://schemas.microsoft.com/office/drawing/2014/main" id="{9620267C-CBDE-EF46-B778-E8AC9B64AF61}"/>
              </a:ext>
            </a:extLst>
          </p:cNvPr>
          <p:cNvGrpSpPr/>
          <p:nvPr/>
        </p:nvGrpSpPr>
        <p:grpSpPr>
          <a:xfrm>
            <a:off x="145521" y="1554109"/>
            <a:ext cx="8852958" cy="4666132"/>
            <a:chOff x="252268" y="1152197"/>
            <a:chExt cx="8639464" cy="4553606"/>
          </a:xfrm>
        </p:grpSpPr>
        <p:pic>
          <p:nvPicPr>
            <p:cNvPr id="5" name="Picture 4">
              <a:extLst>
                <a:ext uri="{FF2B5EF4-FFF2-40B4-BE49-F238E27FC236}">
                  <a16:creationId xmlns:a16="http://schemas.microsoft.com/office/drawing/2014/main" id="{56E7B138-5B93-B148-9B77-BC0666989B57}"/>
                </a:ext>
              </a:extLst>
            </p:cNvPr>
            <p:cNvPicPr>
              <a:picLocks noChangeAspect="1"/>
            </p:cNvPicPr>
            <p:nvPr/>
          </p:nvPicPr>
          <p:blipFill rotWithShape="1">
            <a:blip r:embed="rId3"/>
            <a:srcRect t="1861" r="11807"/>
            <a:stretch/>
          </p:blipFill>
          <p:spPr>
            <a:xfrm>
              <a:off x="252268" y="1152197"/>
              <a:ext cx="8639464" cy="4553606"/>
            </a:xfrm>
            <a:prstGeom prst="rect">
              <a:avLst/>
            </a:prstGeom>
          </p:spPr>
        </p:pic>
        <p:sp>
          <p:nvSpPr>
            <p:cNvPr id="6" name="Rectangle 5">
              <a:extLst>
                <a:ext uri="{FF2B5EF4-FFF2-40B4-BE49-F238E27FC236}">
                  <a16:creationId xmlns:a16="http://schemas.microsoft.com/office/drawing/2014/main" id="{D16E0130-D316-5B42-B8E7-FBA54702DFD5}"/>
                </a:ext>
              </a:extLst>
            </p:cNvPr>
            <p:cNvSpPr/>
            <p:nvPr/>
          </p:nvSpPr>
          <p:spPr>
            <a:xfrm>
              <a:off x="1730215" y="1178805"/>
              <a:ext cx="352540"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56B469FF-DDCA-1A40-9C48-E36AB90D6932}"/>
                </a:ext>
              </a:extLst>
            </p:cNvPr>
            <p:cNvSpPr/>
            <p:nvPr/>
          </p:nvSpPr>
          <p:spPr>
            <a:xfrm>
              <a:off x="309847" y="1152197"/>
              <a:ext cx="113390"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F026486B-DB2C-074C-A15F-0B6A8A0EC5B6}"/>
                </a:ext>
              </a:extLst>
            </p:cNvPr>
            <p:cNvSpPr/>
            <p:nvPr/>
          </p:nvSpPr>
          <p:spPr>
            <a:xfrm>
              <a:off x="7756546" y="1178805"/>
              <a:ext cx="1135186"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0" name="Group 9">
            <a:extLst>
              <a:ext uri="{FF2B5EF4-FFF2-40B4-BE49-F238E27FC236}">
                <a16:creationId xmlns:a16="http://schemas.microsoft.com/office/drawing/2014/main" id="{EFBBB3A6-560E-D24A-910C-DA01186D7D6A}"/>
              </a:ext>
            </a:extLst>
          </p:cNvPr>
          <p:cNvGrpSpPr/>
          <p:nvPr/>
        </p:nvGrpSpPr>
        <p:grpSpPr>
          <a:xfrm>
            <a:off x="-15699" y="2918762"/>
            <a:ext cx="2663466" cy="369332"/>
            <a:chOff x="-15699" y="2562311"/>
            <a:chExt cx="2663466" cy="369332"/>
          </a:xfrm>
        </p:grpSpPr>
        <p:sp>
          <p:nvSpPr>
            <p:cNvPr id="11" name="Rectangle 10">
              <a:extLst>
                <a:ext uri="{FF2B5EF4-FFF2-40B4-BE49-F238E27FC236}">
                  <a16:creationId xmlns:a16="http://schemas.microsoft.com/office/drawing/2014/main" id="{138CE2FB-8BEB-7A40-AEF9-7D16CD2E67B4}"/>
                </a:ext>
              </a:extLst>
            </p:cNvPr>
            <p:cNvSpPr/>
            <p:nvPr/>
          </p:nvSpPr>
          <p:spPr>
            <a:xfrm>
              <a:off x="-15699" y="2562311"/>
              <a:ext cx="1401154" cy="369332"/>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DAMOV-SIM</a:t>
              </a:r>
              <a:endParaRPr kumimoji="0" lang="en-US" sz="1800" b="0" i="0" u="none" strike="noStrike" kern="1200" cap="none" spc="0" normalizeH="0" baseline="0" noProof="0" dirty="0">
                <a:ln>
                  <a:noFill/>
                </a:ln>
                <a:solidFill>
                  <a:srgbClr val="FF0000"/>
                </a:solidFill>
                <a:effectLst/>
                <a:uLnTx/>
                <a:uFillTx/>
                <a:latin typeface="Calibri" panose="020F0502020204030204"/>
                <a:ea typeface="ＭＳ Ｐゴシック" panose="020B0600070205080204" pitchFamily="34" charset="-128"/>
                <a:cs typeface="+mn-cs"/>
              </a:endParaRPr>
            </a:p>
          </p:txBody>
        </p:sp>
        <p:sp>
          <p:nvSpPr>
            <p:cNvPr id="12" name="Rounded Rectangle 11">
              <a:extLst>
                <a:ext uri="{FF2B5EF4-FFF2-40B4-BE49-F238E27FC236}">
                  <a16:creationId xmlns:a16="http://schemas.microsoft.com/office/drawing/2014/main" id="{43909CEA-9B18-FF48-85B4-2E540D3C24FA}"/>
                </a:ext>
              </a:extLst>
            </p:cNvPr>
            <p:cNvSpPr/>
            <p:nvPr/>
          </p:nvSpPr>
          <p:spPr>
            <a:xfrm>
              <a:off x="1385455" y="2615869"/>
              <a:ext cx="1262312" cy="262217"/>
            </a:xfrm>
            <a:prstGeom prst="roundRect">
              <a:avLst/>
            </a:prstGeom>
            <a:solidFill>
              <a:srgbClr val="FF0000">
                <a:alpha val="9804"/>
              </a:srgb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3" name="Group 12">
            <a:extLst>
              <a:ext uri="{FF2B5EF4-FFF2-40B4-BE49-F238E27FC236}">
                <a16:creationId xmlns:a16="http://schemas.microsoft.com/office/drawing/2014/main" id="{11751DE1-1E78-D040-9898-61E9F03B7ADA}"/>
              </a:ext>
            </a:extLst>
          </p:cNvPr>
          <p:cNvGrpSpPr/>
          <p:nvPr/>
        </p:nvGrpSpPr>
        <p:grpSpPr>
          <a:xfrm>
            <a:off x="60292" y="3341652"/>
            <a:ext cx="2587475" cy="646331"/>
            <a:chOff x="60292" y="2985201"/>
            <a:chExt cx="2587475" cy="646331"/>
          </a:xfrm>
        </p:grpSpPr>
        <p:sp>
          <p:nvSpPr>
            <p:cNvPr id="14" name="Rectangle 13">
              <a:extLst>
                <a:ext uri="{FF2B5EF4-FFF2-40B4-BE49-F238E27FC236}">
                  <a16:creationId xmlns:a16="http://schemas.microsoft.com/office/drawing/2014/main" id="{E46B9D0C-08EC-E745-91A5-6CB7531E913F}"/>
                </a:ext>
              </a:extLst>
            </p:cNvPr>
            <p:cNvSpPr/>
            <p:nvPr/>
          </p:nvSpPr>
          <p:spPr>
            <a:xfrm>
              <a:off x="60292" y="2985201"/>
              <a:ext cx="1401154" cy="64633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DAMOV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Benchmarks</a:t>
              </a:r>
              <a:endParaRPr kumimoji="0" lang="en-US" sz="1800" b="0" i="0" u="none" strike="noStrike" kern="1200" cap="none" spc="0" normalizeH="0" baseline="0" noProof="0" dirty="0">
                <a:ln>
                  <a:noFill/>
                </a:ln>
                <a:solidFill>
                  <a:srgbClr val="FF0000"/>
                </a:solidFill>
                <a:effectLst/>
                <a:uLnTx/>
                <a:uFillTx/>
                <a:latin typeface="Calibri" panose="020F0502020204030204"/>
                <a:ea typeface="ＭＳ Ｐゴシック" panose="020B0600070205080204" pitchFamily="34" charset="-128"/>
                <a:cs typeface="+mn-cs"/>
              </a:endParaRPr>
            </a:p>
          </p:txBody>
        </p:sp>
        <p:sp>
          <p:nvSpPr>
            <p:cNvPr id="15" name="Rounded Rectangle 14">
              <a:extLst>
                <a:ext uri="{FF2B5EF4-FFF2-40B4-BE49-F238E27FC236}">
                  <a16:creationId xmlns:a16="http://schemas.microsoft.com/office/drawing/2014/main" id="{FACB314E-C336-3340-9731-B5B0B822CE99}"/>
                </a:ext>
              </a:extLst>
            </p:cNvPr>
            <p:cNvSpPr/>
            <p:nvPr/>
          </p:nvSpPr>
          <p:spPr>
            <a:xfrm>
              <a:off x="1385455" y="3070052"/>
              <a:ext cx="1262312" cy="262217"/>
            </a:xfrm>
            <a:prstGeom prst="roundRect">
              <a:avLst/>
            </a:prstGeom>
            <a:solidFill>
              <a:srgbClr val="FF0000">
                <a:alpha val="9804"/>
              </a:srgb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2623437294"/>
      </p:ext>
    </p:extLst>
  </p:cSld>
  <p:clrMapOvr>
    <a:masterClrMapping/>
  </p:clrMapOvr>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4AF52-21F7-AF46-B0F3-D19534050154}"/>
              </a:ext>
            </a:extLst>
          </p:cNvPr>
          <p:cNvSpPr>
            <a:spLocks noGrp="1"/>
          </p:cNvSpPr>
          <p:nvPr>
            <p:ph type="title"/>
          </p:nvPr>
        </p:nvSpPr>
        <p:spPr/>
        <p:txBody>
          <a:bodyPr/>
          <a:lstStyle/>
          <a:p>
            <a:r>
              <a:rPr lang="en-US" dirty="0"/>
              <a:t>DAMOV is Open Source</a:t>
            </a:r>
          </a:p>
        </p:txBody>
      </p:sp>
      <p:sp>
        <p:nvSpPr>
          <p:cNvPr id="3" name="Content Placeholder 2">
            <a:extLst>
              <a:ext uri="{FF2B5EF4-FFF2-40B4-BE49-F238E27FC236}">
                <a16:creationId xmlns:a16="http://schemas.microsoft.com/office/drawing/2014/main" id="{A25CD795-C093-2B41-9221-BD1BC99E4EED}"/>
              </a:ext>
            </a:extLst>
          </p:cNvPr>
          <p:cNvSpPr>
            <a:spLocks noGrp="1"/>
          </p:cNvSpPr>
          <p:nvPr>
            <p:ph idx="1"/>
          </p:nvPr>
        </p:nvSpPr>
        <p:spPr/>
        <p:txBody>
          <a:bodyPr/>
          <a:lstStyle/>
          <a:p>
            <a:r>
              <a:rPr lang="en-US" dirty="0"/>
              <a:t>We open-source our </a:t>
            </a:r>
            <a:r>
              <a:rPr lang="en-US" dirty="0">
                <a:solidFill>
                  <a:srgbClr val="0000FF"/>
                </a:solidFill>
              </a:rPr>
              <a:t>benchmark suite </a:t>
            </a:r>
            <a:r>
              <a:rPr lang="en-US" dirty="0"/>
              <a:t>and our </a:t>
            </a:r>
            <a:r>
              <a:rPr lang="en-US" dirty="0">
                <a:solidFill>
                  <a:srgbClr val="0000FF"/>
                </a:solidFill>
              </a:rPr>
              <a:t>toolchain</a:t>
            </a:r>
          </a:p>
        </p:txBody>
      </p:sp>
      <p:grpSp>
        <p:nvGrpSpPr>
          <p:cNvPr id="4" name="Group 3">
            <a:extLst>
              <a:ext uri="{FF2B5EF4-FFF2-40B4-BE49-F238E27FC236}">
                <a16:creationId xmlns:a16="http://schemas.microsoft.com/office/drawing/2014/main" id="{9620267C-CBDE-EF46-B778-E8AC9B64AF61}"/>
              </a:ext>
            </a:extLst>
          </p:cNvPr>
          <p:cNvGrpSpPr/>
          <p:nvPr/>
        </p:nvGrpSpPr>
        <p:grpSpPr>
          <a:xfrm>
            <a:off x="145521" y="1554109"/>
            <a:ext cx="8852958" cy="4666132"/>
            <a:chOff x="252268" y="1152197"/>
            <a:chExt cx="8639464" cy="4553606"/>
          </a:xfrm>
        </p:grpSpPr>
        <p:pic>
          <p:nvPicPr>
            <p:cNvPr id="5" name="Picture 4">
              <a:extLst>
                <a:ext uri="{FF2B5EF4-FFF2-40B4-BE49-F238E27FC236}">
                  <a16:creationId xmlns:a16="http://schemas.microsoft.com/office/drawing/2014/main" id="{56E7B138-5B93-B148-9B77-BC0666989B57}"/>
                </a:ext>
              </a:extLst>
            </p:cNvPr>
            <p:cNvPicPr>
              <a:picLocks noChangeAspect="1"/>
            </p:cNvPicPr>
            <p:nvPr/>
          </p:nvPicPr>
          <p:blipFill rotWithShape="1">
            <a:blip r:embed="rId3"/>
            <a:srcRect t="1861" r="11807"/>
            <a:stretch/>
          </p:blipFill>
          <p:spPr>
            <a:xfrm>
              <a:off x="252268" y="1152197"/>
              <a:ext cx="8639464" cy="4553606"/>
            </a:xfrm>
            <a:prstGeom prst="rect">
              <a:avLst/>
            </a:prstGeom>
          </p:spPr>
        </p:pic>
        <p:sp>
          <p:nvSpPr>
            <p:cNvPr id="6" name="Rectangle 5">
              <a:extLst>
                <a:ext uri="{FF2B5EF4-FFF2-40B4-BE49-F238E27FC236}">
                  <a16:creationId xmlns:a16="http://schemas.microsoft.com/office/drawing/2014/main" id="{D16E0130-D316-5B42-B8E7-FBA54702DFD5}"/>
                </a:ext>
              </a:extLst>
            </p:cNvPr>
            <p:cNvSpPr/>
            <p:nvPr/>
          </p:nvSpPr>
          <p:spPr>
            <a:xfrm>
              <a:off x="1730215" y="1178805"/>
              <a:ext cx="352540"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56B469FF-DDCA-1A40-9C48-E36AB90D6932}"/>
                </a:ext>
              </a:extLst>
            </p:cNvPr>
            <p:cNvSpPr/>
            <p:nvPr/>
          </p:nvSpPr>
          <p:spPr>
            <a:xfrm>
              <a:off x="309847" y="1152197"/>
              <a:ext cx="113390"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F026486B-DB2C-074C-A15F-0B6A8A0EC5B6}"/>
                </a:ext>
              </a:extLst>
            </p:cNvPr>
            <p:cNvSpPr/>
            <p:nvPr/>
          </p:nvSpPr>
          <p:spPr>
            <a:xfrm>
              <a:off x="7756546" y="1178805"/>
              <a:ext cx="1135186" cy="176270"/>
            </a:xfrm>
            <a:prstGeom prst="rect">
              <a:avLst/>
            </a:prstGeom>
            <a:solidFill>
              <a:srgbClr val="FAF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0" name="Group 9">
            <a:extLst>
              <a:ext uri="{FF2B5EF4-FFF2-40B4-BE49-F238E27FC236}">
                <a16:creationId xmlns:a16="http://schemas.microsoft.com/office/drawing/2014/main" id="{EFBBB3A6-560E-D24A-910C-DA01186D7D6A}"/>
              </a:ext>
            </a:extLst>
          </p:cNvPr>
          <p:cNvGrpSpPr/>
          <p:nvPr/>
        </p:nvGrpSpPr>
        <p:grpSpPr>
          <a:xfrm>
            <a:off x="-15699" y="2918762"/>
            <a:ext cx="2663466" cy="369332"/>
            <a:chOff x="-15699" y="2562311"/>
            <a:chExt cx="2663466" cy="369332"/>
          </a:xfrm>
        </p:grpSpPr>
        <p:sp>
          <p:nvSpPr>
            <p:cNvPr id="11" name="Rectangle 10">
              <a:extLst>
                <a:ext uri="{FF2B5EF4-FFF2-40B4-BE49-F238E27FC236}">
                  <a16:creationId xmlns:a16="http://schemas.microsoft.com/office/drawing/2014/main" id="{138CE2FB-8BEB-7A40-AEF9-7D16CD2E67B4}"/>
                </a:ext>
              </a:extLst>
            </p:cNvPr>
            <p:cNvSpPr/>
            <p:nvPr/>
          </p:nvSpPr>
          <p:spPr>
            <a:xfrm>
              <a:off x="-15699" y="2562311"/>
              <a:ext cx="1401154" cy="369332"/>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DAMOV-SIM</a:t>
              </a:r>
              <a:endParaRPr kumimoji="0" lang="en-US" sz="1800" b="0" i="0" u="none" strike="noStrike" kern="1200" cap="none" spc="0" normalizeH="0" baseline="0" noProof="0" dirty="0">
                <a:ln>
                  <a:noFill/>
                </a:ln>
                <a:solidFill>
                  <a:srgbClr val="FF0000"/>
                </a:solidFill>
                <a:effectLst/>
                <a:uLnTx/>
                <a:uFillTx/>
                <a:latin typeface="Calibri" panose="020F0502020204030204"/>
                <a:ea typeface="ＭＳ Ｐゴシック" panose="020B0600070205080204" pitchFamily="34" charset="-128"/>
                <a:cs typeface="+mn-cs"/>
              </a:endParaRPr>
            </a:p>
          </p:txBody>
        </p:sp>
        <p:sp>
          <p:nvSpPr>
            <p:cNvPr id="12" name="Rounded Rectangle 11">
              <a:extLst>
                <a:ext uri="{FF2B5EF4-FFF2-40B4-BE49-F238E27FC236}">
                  <a16:creationId xmlns:a16="http://schemas.microsoft.com/office/drawing/2014/main" id="{43909CEA-9B18-FF48-85B4-2E540D3C24FA}"/>
                </a:ext>
              </a:extLst>
            </p:cNvPr>
            <p:cNvSpPr/>
            <p:nvPr/>
          </p:nvSpPr>
          <p:spPr>
            <a:xfrm>
              <a:off x="1385455" y="2615869"/>
              <a:ext cx="1262312" cy="262217"/>
            </a:xfrm>
            <a:prstGeom prst="roundRect">
              <a:avLst/>
            </a:prstGeom>
            <a:solidFill>
              <a:srgbClr val="FF0000">
                <a:alpha val="9804"/>
              </a:srgb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3" name="Group 12">
            <a:extLst>
              <a:ext uri="{FF2B5EF4-FFF2-40B4-BE49-F238E27FC236}">
                <a16:creationId xmlns:a16="http://schemas.microsoft.com/office/drawing/2014/main" id="{11751DE1-1E78-D040-9898-61E9F03B7ADA}"/>
              </a:ext>
            </a:extLst>
          </p:cNvPr>
          <p:cNvGrpSpPr/>
          <p:nvPr/>
        </p:nvGrpSpPr>
        <p:grpSpPr>
          <a:xfrm>
            <a:off x="60292" y="3341652"/>
            <a:ext cx="2587475" cy="646331"/>
            <a:chOff x="60292" y="2985201"/>
            <a:chExt cx="2587475" cy="646331"/>
          </a:xfrm>
        </p:grpSpPr>
        <p:sp>
          <p:nvSpPr>
            <p:cNvPr id="14" name="Rectangle 13">
              <a:extLst>
                <a:ext uri="{FF2B5EF4-FFF2-40B4-BE49-F238E27FC236}">
                  <a16:creationId xmlns:a16="http://schemas.microsoft.com/office/drawing/2014/main" id="{E46B9D0C-08EC-E745-91A5-6CB7531E913F}"/>
                </a:ext>
              </a:extLst>
            </p:cNvPr>
            <p:cNvSpPr/>
            <p:nvPr/>
          </p:nvSpPr>
          <p:spPr>
            <a:xfrm>
              <a:off x="60292" y="2985201"/>
              <a:ext cx="1401154" cy="64633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DAMOV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mbria" panose="02040503050406030204" pitchFamily="18" charset="0"/>
                  <a:ea typeface="ＭＳ Ｐゴシック" panose="020B0600070205080204" pitchFamily="34" charset="-128"/>
                  <a:cs typeface="+mn-cs"/>
                </a:rPr>
                <a:t>Benchmarks</a:t>
              </a:r>
              <a:endParaRPr kumimoji="0" lang="en-US" sz="1800" b="0" i="0" u="none" strike="noStrike" kern="1200" cap="none" spc="0" normalizeH="0" baseline="0" noProof="0" dirty="0">
                <a:ln>
                  <a:noFill/>
                </a:ln>
                <a:solidFill>
                  <a:srgbClr val="FF0000"/>
                </a:solidFill>
                <a:effectLst/>
                <a:uLnTx/>
                <a:uFillTx/>
                <a:latin typeface="Calibri" panose="020F0502020204030204"/>
                <a:ea typeface="ＭＳ Ｐゴシック" panose="020B0600070205080204" pitchFamily="34" charset="-128"/>
                <a:cs typeface="+mn-cs"/>
              </a:endParaRPr>
            </a:p>
          </p:txBody>
        </p:sp>
        <p:sp>
          <p:nvSpPr>
            <p:cNvPr id="15" name="Rounded Rectangle 14">
              <a:extLst>
                <a:ext uri="{FF2B5EF4-FFF2-40B4-BE49-F238E27FC236}">
                  <a16:creationId xmlns:a16="http://schemas.microsoft.com/office/drawing/2014/main" id="{FACB314E-C336-3340-9731-B5B0B822CE99}"/>
                </a:ext>
              </a:extLst>
            </p:cNvPr>
            <p:cNvSpPr/>
            <p:nvPr/>
          </p:nvSpPr>
          <p:spPr>
            <a:xfrm>
              <a:off x="1385455" y="3070052"/>
              <a:ext cx="1262312" cy="262217"/>
            </a:xfrm>
            <a:prstGeom prst="roundRect">
              <a:avLst/>
            </a:prstGeom>
            <a:solidFill>
              <a:srgbClr val="FF0000">
                <a:alpha val="9804"/>
              </a:srgbClr>
            </a:solid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7" name="Rectangle 16">
            <a:extLst>
              <a:ext uri="{FF2B5EF4-FFF2-40B4-BE49-F238E27FC236}">
                <a16:creationId xmlns:a16="http://schemas.microsoft.com/office/drawing/2014/main" id="{CF4B9F11-828E-3D4A-A8C5-18AF04EEB038}"/>
              </a:ext>
            </a:extLst>
          </p:cNvPr>
          <p:cNvSpPr/>
          <p:nvPr/>
        </p:nvSpPr>
        <p:spPr>
          <a:xfrm>
            <a:off x="-15699" y="2780928"/>
            <a:ext cx="9167549" cy="1082348"/>
          </a:xfrm>
          <a:prstGeom prst="rect">
            <a:avLst/>
          </a:prstGeom>
          <a:solidFill>
            <a:srgbClr val="77BF6F"/>
          </a:solidFill>
          <a:ln>
            <a:noFill/>
          </a:ln>
        </p:spPr>
        <p:style>
          <a:lnRef idx="2">
            <a:schemeClr val="dk1"/>
          </a:lnRef>
          <a:fillRef idx="1">
            <a:schemeClr val="lt1"/>
          </a:fillRef>
          <a:effectRef idx="0">
            <a:schemeClr val="dk1"/>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500"/>
              </a:spcBef>
              <a:spcAft>
                <a:spcPts val="500"/>
              </a:spcAft>
              <a:buClrTx/>
              <a:buSzTx/>
              <a:buFontTx/>
              <a:buNone/>
              <a:tabLst/>
              <a:defRPr/>
            </a:pPr>
            <a:r>
              <a:rPr kumimoji="0" lang="en-US" sz="2800" b="1" i="0" u="none" strike="noStrike" kern="1200" cap="none" spc="0" normalizeH="0" baseline="0" noProof="0" dirty="0">
                <a:ln>
                  <a:noFill/>
                </a:ln>
                <a:solidFill>
                  <a:srgbClr val="F8E702"/>
                </a:solidFill>
                <a:effectLst/>
                <a:uLnTx/>
                <a:uFillTx/>
                <a:latin typeface="Cambria" panose="02040503050406030204" pitchFamily="18" charset="0"/>
                <a:ea typeface="+mn-ea"/>
                <a:cs typeface="+mn-cs"/>
              </a:rPr>
              <a:t>Get DAMOV at:</a:t>
            </a:r>
            <a:r>
              <a:rPr kumimoji="0" lang="en-US" sz="2800" b="1" i="0" u="none" strike="noStrike" kern="1200" cap="none" spc="0" normalizeH="0" baseline="0" noProof="0" dirty="0">
                <a:ln>
                  <a:noFill/>
                </a:ln>
                <a:solidFill>
                  <a:srgbClr val="FFFF00"/>
                </a:solidFill>
                <a:effectLst/>
                <a:uLnTx/>
                <a:uFillTx/>
                <a:latin typeface="Cambria" panose="02040503050406030204" pitchFamily="18" charset="0"/>
                <a:ea typeface="+mn-ea"/>
                <a:cs typeface="+mn-cs"/>
              </a:rPr>
              <a:t> </a:t>
            </a:r>
          </a:p>
          <a:p>
            <a:pPr marL="0" marR="0" lvl="0" indent="0" algn="ctr" defTabSz="914400" rtl="0" eaLnBrk="1" fontAlgn="auto" latinLnBrk="0" hangingPunct="1">
              <a:lnSpc>
                <a:spcPct val="100000"/>
              </a:lnSpc>
              <a:spcBef>
                <a:spcPts val="500"/>
              </a:spcBef>
              <a:spcAft>
                <a:spcPts val="50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hlinkClick r:id="rId4"/>
              </a:rPr>
              <a:t>https://github.com/CMU-SAFARI/DAMOV</a:t>
            </a:r>
            <a:r>
              <a:rPr kumimoji="0" lang="en-US" sz="2800" b="1" i="0" u="none" strike="noStrike" kern="1200" cap="none" spc="0" normalizeH="0" baseline="0" noProof="0" dirty="0">
                <a:ln>
                  <a:noFill/>
                </a:ln>
                <a:solidFill>
                  <a:srgbClr val="FFFFFF"/>
                </a:solidFill>
                <a:effectLst/>
                <a:uLnTx/>
                <a:uFillTx/>
                <a:latin typeface="Cambria" panose="02040503050406030204" pitchFamily="18" charset="0"/>
                <a:ea typeface="+mn-ea"/>
                <a:cs typeface="+mn-cs"/>
              </a:rPr>
              <a:t> </a:t>
            </a:r>
          </a:p>
        </p:txBody>
      </p:sp>
    </p:spTree>
    <p:extLst>
      <p:ext uri="{BB962C8B-B14F-4D97-AF65-F5344CB8AC3E}">
        <p14:creationId xmlns:p14="http://schemas.microsoft.com/office/powerpoint/2010/main" val="272433660"/>
      </p:ext>
    </p:extLst>
  </p:cSld>
  <p:clrMapOvr>
    <a:masterClrMapping/>
  </p:clrMapOvr>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a:xfrm>
            <a:off x="228600" y="152400"/>
            <a:ext cx="8915400" cy="1066800"/>
          </a:xfrm>
        </p:spPr>
        <p:txBody>
          <a:bodyPr/>
          <a:lstStyle/>
          <a:p>
            <a:r>
              <a:rPr lang="en-US" sz="3100" dirty="0"/>
              <a:t>More on DAMOV Analysis Methodology &amp; Workloads</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p:txBody>
          <a:bodyPr/>
          <a:lstStyle/>
          <a:p>
            <a:endParaRPr lang="en-US" dirty="0">
              <a:solidFill>
                <a:srgbClr val="0000FF"/>
              </a:solidFill>
            </a:endParaRPr>
          </a:p>
        </p:txBody>
      </p:sp>
      <p:sp>
        <p:nvSpPr>
          <p:cNvPr id="5" name="Rectangle 4">
            <a:extLst>
              <a:ext uri="{FF2B5EF4-FFF2-40B4-BE49-F238E27FC236}">
                <a16:creationId xmlns:a16="http://schemas.microsoft.com/office/drawing/2014/main" id="{5DFA3366-29E6-914D-98EA-E6458972951E}"/>
              </a:ext>
            </a:extLst>
          </p:cNvPr>
          <p:cNvSpPr/>
          <p:nvPr/>
        </p:nvSpPr>
        <p:spPr>
          <a:xfrm>
            <a:off x="-76200" y="6535579"/>
            <a:ext cx="9153500" cy="24622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https://www.youtube.com/watch?v=GWideVyo0nM&amp;list=PL5Q2soXY2Zi_tOTAYm--dYByNPL7JhwR9&amp;index=3</a:t>
            </a:r>
            <a:r>
              <a:rPr kumimoji="0" lang="en-US" sz="10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pic>
        <p:nvPicPr>
          <p:cNvPr id="4" name="Picture 3">
            <a:extLst>
              <a:ext uri="{FF2B5EF4-FFF2-40B4-BE49-F238E27FC236}">
                <a16:creationId xmlns:a16="http://schemas.microsoft.com/office/drawing/2014/main" id="{1522E1A7-90CA-BD4A-96D7-2BBC406FEC9F}"/>
              </a:ext>
            </a:extLst>
          </p:cNvPr>
          <p:cNvPicPr>
            <a:picLocks noChangeAspect="1"/>
          </p:cNvPicPr>
          <p:nvPr/>
        </p:nvPicPr>
        <p:blipFill>
          <a:blip r:embed="rId3"/>
          <a:stretch>
            <a:fillRect/>
          </a:stretch>
        </p:blipFill>
        <p:spPr>
          <a:xfrm>
            <a:off x="395536" y="924198"/>
            <a:ext cx="8065702" cy="5529138"/>
          </a:xfrm>
          <a:prstGeom prst="rect">
            <a:avLst/>
          </a:prstGeom>
        </p:spPr>
      </p:pic>
    </p:spTree>
    <p:extLst>
      <p:ext uri="{BB962C8B-B14F-4D97-AF65-F5344CB8AC3E}">
        <p14:creationId xmlns:p14="http://schemas.microsoft.com/office/powerpoint/2010/main" val="2729616113"/>
      </p:ext>
    </p:extLst>
  </p:cSld>
  <p:clrMapOvr>
    <a:masterClrMapping/>
  </p:clrMapOvr>
  <p:transition/>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8B247-8B3E-024A-9717-C4ABA7B35A1E}"/>
              </a:ext>
            </a:extLst>
          </p:cNvPr>
          <p:cNvSpPr>
            <a:spLocks noGrp="1"/>
          </p:cNvSpPr>
          <p:nvPr>
            <p:ph type="title"/>
          </p:nvPr>
        </p:nvSpPr>
        <p:spPr>
          <a:xfrm>
            <a:off x="228600" y="152400"/>
            <a:ext cx="8915400" cy="1066800"/>
          </a:xfrm>
        </p:spPr>
        <p:txBody>
          <a:bodyPr/>
          <a:lstStyle/>
          <a:p>
            <a:r>
              <a:rPr lang="en-US" dirty="0"/>
              <a:t>More on DAMOV Methods &amp; Benchmarks</a:t>
            </a:r>
          </a:p>
        </p:txBody>
      </p:sp>
      <p:sp>
        <p:nvSpPr>
          <p:cNvPr id="3" name="Content Placeholder 2">
            <a:extLst>
              <a:ext uri="{FF2B5EF4-FFF2-40B4-BE49-F238E27FC236}">
                <a16:creationId xmlns:a16="http://schemas.microsoft.com/office/drawing/2014/main" id="{14C9A10E-D91C-A242-904A-DBA5990779A0}"/>
              </a:ext>
            </a:extLst>
          </p:cNvPr>
          <p:cNvSpPr>
            <a:spLocks noGrp="1"/>
          </p:cNvSpPr>
          <p:nvPr>
            <p:ph idx="1"/>
          </p:nvPr>
        </p:nvSpPr>
        <p:spPr>
          <a:xfrm>
            <a:off x="228600" y="980728"/>
            <a:ext cx="8610600" cy="5195664"/>
          </a:xfrm>
        </p:spPr>
        <p:txBody>
          <a:bodyPr/>
          <a:lstStyle/>
          <a:p>
            <a:r>
              <a:rPr lang="en-US" sz="1650" dirty="0"/>
              <a:t>Geraldo F. Oliveira, Juan Gomez-Luna, Lois </a:t>
            </a:r>
            <a:r>
              <a:rPr lang="en-US" sz="1650" dirty="0" err="1"/>
              <a:t>Orosa</a:t>
            </a:r>
            <a:r>
              <a:rPr lang="en-US" sz="1650" dirty="0"/>
              <a:t>, </a:t>
            </a:r>
            <a:r>
              <a:rPr lang="en-US" sz="1650" dirty="0" err="1"/>
              <a:t>Saugata</a:t>
            </a:r>
            <a:r>
              <a:rPr lang="en-US" sz="1650" dirty="0"/>
              <a:t> Ghose, Nandita Vijaykumar, Ivan </a:t>
            </a:r>
            <a:r>
              <a:rPr lang="en-US" sz="1650" dirty="0" err="1"/>
              <a:t>fernandez</a:t>
            </a:r>
            <a:r>
              <a:rPr lang="en-US" sz="1650" dirty="0"/>
              <a:t>, Mohammad </a:t>
            </a:r>
            <a:r>
              <a:rPr lang="en-US" sz="1650" dirty="0" err="1"/>
              <a:t>Sadrosadati</a:t>
            </a:r>
            <a:r>
              <a:rPr lang="en-US" sz="1650" dirty="0"/>
              <a:t>, and Onur Mutlu,</a:t>
            </a:r>
            <a:br>
              <a:rPr lang="en-US" sz="1650" dirty="0"/>
            </a:br>
            <a:r>
              <a:rPr lang="en-US" sz="1650" b="1" dirty="0">
                <a:solidFill>
                  <a:srgbClr val="0000FF"/>
                </a:solidFill>
                <a:hlinkClick r:id="rId2">
                  <a:extLst>
                    <a:ext uri="{A12FA001-AC4F-418D-AE19-62706E023703}">
                      <ahyp:hlinkClr xmlns:ahyp="http://schemas.microsoft.com/office/drawing/2018/hyperlinkcolor" val="tx"/>
                    </a:ext>
                  </a:extLst>
                </a:hlinkClick>
              </a:rPr>
              <a:t>"DAMOV: A New Methodology and Benchmark Suite for Evaluating Data Movement Bottlenecks"</a:t>
            </a:r>
            <a:br>
              <a:rPr lang="en-US" sz="1650" dirty="0">
                <a:solidFill>
                  <a:srgbClr val="0000FF"/>
                </a:solidFill>
              </a:rPr>
            </a:br>
            <a:r>
              <a:rPr lang="en-US" sz="1650" b="1" i="1" dirty="0">
                <a:hlinkClick r:id="rId3"/>
              </a:rPr>
              <a:t>IEEE Access</a:t>
            </a:r>
            <a:r>
              <a:rPr lang="en-US" sz="1650" dirty="0"/>
              <a:t>, 8 September 2021.</a:t>
            </a:r>
            <a:br>
              <a:rPr lang="en-US" sz="1650" dirty="0"/>
            </a:br>
            <a:r>
              <a:rPr lang="en-US" sz="1650" i="1" dirty="0"/>
              <a:t>Preprint in </a:t>
            </a:r>
            <a:r>
              <a:rPr lang="en-US" sz="1650" b="1" i="1" dirty="0">
                <a:hlinkClick r:id="rId4"/>
              </a:rPr>
              <a:t>arXiv</a:t>
            </a:r>
            <a:r>
              <a:rPr lang="en-US" sz="1650" dirty="0"/>
              <a:t>, 8 May 2021.</a:t>
            </a:r>
            <a:br>
              <a:rPr lang="en-US" sz="1650" dirty="0"/>
            </a:br>
            <a:r>
              <a:rPr lang="en-US" sz="1650" dirty="0"/>
              <a:t>[</a:t>
            </a:r>
            <a:r>
              <a:rPr lang="en-US" sz="1650" dirty="0">
                <a:hlinkClick r:id="rId5"/>
              </a:rPr>
              <a:t>arXiv preprint</a:t>
            </a:r>
            <a:r>
              <a:rPr lang="en-US" sz="1650" dirty="0"/>
              <a:t>]</a:t>
            </a:r>
            <a:br>
              <a:rPr lang="en-US" sz="1650" dirty="0"/>
            </a:br>
            <a:r>
              <a:rPr lang="en-US" sz="1650" dirty="0"/>
              <a:t>[</a:t>
            </a:r>
            <a:r>
              <a:rPr lang="en-US" sz="1650" dirty="0">
                <a:hlinkClick r:id="rId3"/>
              </a:rPr>
              <a:t>IEEE Access version</a:t>
            </a:r>
            <a:r>
              <a:rPr lang="en-US" sz="1650" dirty="0"/>
              <a:t>]</a:t>
            </a:r>
            <a:br>
              <a:rPr lang="en-US" sz="1650" dirty="0"/>
            </a:br>
            <a:r>
              <a:rPr lang="en-US" sz="1650" dirty="0"/>
              <a:t>[</a:t>
            </a:r>
            <a:r>
              <a:rPr lang="en-US" sz="1650" dirty="0">
                <a:hlinkClick r:id="rId6"/>
              </a:rPr>
              <a:t>DAMOV Suite and Simulator Source Code</a:t>
            </a:r>
            <a:r>
              <a:rPr lang="en-US" sz="1650" dirty="0"/>
              <a:t>]</a:t>
            </a:r>
            <a:br>
              <a:rPr lang="en-US" sz="1650" dirty="0"/>
            </a:br>
            <a:r>
              <a:rPr lang="en-US" sz="1650" dirty="0"/>
              <a:t>[</a:t>
            </a:r>
            <a:r>
              <a:rPr lang="en-US" sz="1650" dirty="0">
                <a:hlinkClick r:id="rId7"/>
              </a:rPr>
              <a:t>SAFARI Live Seminar Video</a:t>
            </a:r>
            <a:r>
              <a:rPr lang="en-US" sz="1650" dirty="0"/>
              <a:t> (2 </a:t>
            </a:r>
            <a:r>
              <a:rPr lang="en-US" sz="1650" dirty="0" err="1"/>
              <a:t>hrs</a:t>
            </a:r>
            <a:r>
              <a:rPr lang="en-US" sz="1650" dirty="0"/>
              <a:t> 40 mins)]</a:t>
            </a:r>
            <a:br>
              <a:rPr lang="en-US" sz="1650" dirty="0"/>
            </a:br>
            <a:r>
              <a:rPr lang="en-US" sz="1650" dirty="0"/>
              <a:t>[</a:t>
            </a:r>
            <a:r>
              <a:rPr lang="en-US" sz="1650" dirty="0">
                <a:hlinkClick r:id="rId8"/>
              </a:rPr>
              <a:t>Short Talk Video</a:t>
            </a:r>
            <a:r>
              <a:rPr lang="en-US" sz="1650" dirty="0"/>
              <a:t> (21 minutes)]</a:t>
            </a:r>
          </a:p>
          <a:p>
            <a:pPr marL="0" indent="0">
              <a:buNone/>
            </a:pPr>
            <a:br>
              <a:rPr lang="en-US" sz="1650" dirty="0"/>
            </a:br>
            <a:br>
              <a:rPr lang="en-US" sz="1650" dirty="0"/>
            </a:br>
            <a:endParaRPr lang="en-US" sz="1650" dirty="0"/>
          </a:p>
        </p:txBody>
      </p:sp>
      <p:sp>
        <p:nvSpPr>
          <p:cNvPr id="4" name="Slide Number Placeholder 3">
            <a:extLst>
              <a:ext uri="{FF2B5EF4-FFF2-40B4-BE49-F238E27FC236}">
                <a16:creationId xmlns:a16="http://schemas.microsoft.com/office/drawing/2014/main" id="{52DD8C28-F3C5-4847-B73F-7269464021F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269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60798F91-C924-1941-860B-F0C51011C7CB}"/>
              </a:ext>
            </a:extLst>
          </p:cNvPr>
          <p:cNvPicPr>
            <a:picLocks noChangeAspect="1"/>
          </p:cNvPicPr>
          <p:nvPr/>
        </p:nvPicPr>
        <p:blipFill>
          <a:blip r:embed="rId9"/>
          <a:stretch>
            <a:fillRect/>
          </a:stretch>
        </p:blipFill>
        <p:spPr>
          <a:xfrm>
            <a:off x="1631950" y="4135438"/>
            <a:ext cx="5803900" cy="2565400"/>
          </a:xfrm>
          <a:prstGeom prst="rect">
            <a:avLst/>
          </a:prstGeom>
        </p:spPr>
      </p:pic>
    </p:spTree>
    <p:extLst>
      <p:ext uri="{BB962C8B-B14F-4D97-AF65-F5344CB8AC3E}">
        <p14:creationId xmlns:p14="http://schemas.microsoft.com/office/powerpoint/2010/main" val="2805238901"/>
      </p:ext>
    </p:extLst>
  </p:cSld>
  <p:clrMapOvr>
    <a:masterClrMapping/>
  </p:clrMapOvr>
  <p:transition/>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0" y="1412776"/>
            <a:ext cx="9144000" cy="2088232"/>
          </a:xfrm>
        </p:spPr>
        <p:txBody>
          <a:bodyPr/>
          <a:lstStyle/>
          <a:p>
            <a:pPr marL="0" indent="0" algn="ctr">
              <a:buNone/>
            </a:pPr>
            <a:r>
              <a:rPr lang="en-US" sz="6400" dirty="0">
                <a:solidFill>
                  <a:srgbClr val="FF0000"/>
                </a:solidFill>
              </a:rPr>
              <a:t>Fundamentally</a:t>
            </a:r>
          </a:p>
          <a:p>
            <a:pPr marL="0" indent="0" algn="ctr">
              <a:buNone/>
            </a:pPr>
            <a:r>
              <a:rPr lang="en-US" sz="6400" dirty="0">
                <a:solidFill>
                  <a:srgbClr val="FF0000"/>
                </a:solidFill>
              </a:rPr>
              <a:t>Energy-Efficient</a:t>
            </a:r>
          </a:p>
          <a:p>
            <a:pPr marL="0" indent="0" algn="ctr">
              <a:buNone/>
            </a:pPr>
            <a:r>
              <a:rPr lang="en-US" sz="6400" b="1" dirty="0">
                <a:solidFill>
                  <a:srgbClr val="0000FF"/>
                </a:solidFill>
              </a:rPr>
              <a:t>(Data-Centric)</a:t>
            </a:r>
          </a:p>
          <a:p>
            <a:pPr marL="0" indent="0" algn="ctr">
              <a:buNone/>
            </a:pPr>
            <a:r>
              <a:rPr lang="en-US" sz="6400" dirty="0">
                <a:solidFill>
                  <a:srgbClr val="FF0000"/>
                </a:solidFill>
              </a:rPr>
              <a:t>Computing Architectures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270</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4227464823"/>
      </p:ext>
    </p:extLst>
  </p:cSld>
  <p:clrMapOvr>
    <a:masterClrMapping/>
  </p:clrMapOvr>
  <p:transition/>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0" y="1412776"/>
            <a:ext cx="9144000" cy="2088232"/>
          </a:xfrm>
        </p:spPr>
        <p:txBody>
          <a:bodyPr/>
          <a:lstStyle/>
          <a:p>
            <a:pPr marL="0" indent="0" algn="ctr">
              <a:buNone/>
            </a:pPr>
            <a:r>
              <a:rPr lang="en-US" sz="6400" dirty="0">
                <a:solidFill>
                  <a:srgbClr val="FF0000"/>
                </a:solidFill>
              </a:rPr>
              <a:t>Fundamentally</a:t>
            </a:r>
          </a:p>
          <a:p>
            <a:pPr marL="0" indent="0" algn="ctr">
              <a:buNone/>
            </a:pPr>
            <a:r>
              <a:rPr lang="en-US" sz="6400" dirty="0">
                <a:solidFill>
                  <a:srgbClr val="FF0000"/>
                </a:solidFill>
              </a:rPr>
              <a:t>High-Performance</a:t>
            </a:r>
          </a:p>
          <a:p>
            <a:pPr marL="0" indent="0" algn="ctr">
              <a:buNone/>
            </a:pPr>
            <a:r>
              <a:rPr lang="en-US" sz="6400" b="1" dirty="0">
                <a:solidFill>
                  <a:srgbClr val="0000FF"/>
                </a:solidFill>
              </a:rPr>
              <a:t>(Data-Centric)</a:t>
            </a:r>
          </a:p>
          <a:p>
            <a:pPr marL="0" indent="0" algn="ctr">
              <a:buNone/>
            </a:pPr>
            <a:r>
              <a:rPr lang="en-US" sz="6400" dirty="0">
                <a:solidFill>
                  <a:srgbClr val="FF0000"/>
                </a:solidFill>
              </a:rPr>
              <a:t>Computing Architectures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271</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1935117740"/>
      </p:ext>
    </p:extLst>
  </p:cSld>
  <p:clrMapOvr>
    <a:masterClrMapping/>
  </p:clrMapOvr>
  <p:transition/>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Challenge and Opportunity for Future</a:t>
            </a:r>
          </a:p>
        </p:txBody>
      </p:sp>
      <p:sp>
        <p:nvSpPr>
          <p:cNvPr id="3" name="Content Placeholder 2"/>
          <p:cNvSpPr>
            <a:spLocks noGrp="1"/>
          </p:cNvSpPr>
          <p:nvPr>
            <p:ph idx="1"/>
          </p:nvPr>
        </p:nvSpPr>
        <p:spPr>
          <a:xfrm>
            <a:off x="0" y="1772816"/>
            <a:ext cx="9144000" cy="2088232"/>
          </a:xfrm>
        </p:spPr>
        <p:txBody>
          <a:bodyPr/>
          <a:lstStyle/>
          <a:p>
            <a:pPr marL="0" indent="0" algn="ctr">
              <a:buNone/>
            </a:pPr>
            <a:r>
              <a:rPr lang="en-US" sz="6400" dirty="0">
                <a:solidFill>
                  <a:srgbClr val="FF0000"/>
                </a:solidFill>
              </a:rPr>
              <a:t>Computing Architectures</a:t>
            </a:r>
          </a:p>
          <a:p>
            <a:pPr marL="0" indent="0" algn="ctr">
              <a:buNone/>
            </a:pPr>
            <a:r>
              <a:rPr lang="en-US" sz="6400" dirty="0">
                <a:solidFill>
                  <a:srgbClr val="FF0000"/>
                </a:solidFill>
              </a:rPr>
              <a:t>with </a:t>
            </a:r>
          </a:p>
          <a:p>
            <a:pPr marL="0" indent="0" algn="ctr">
              <a:buNone/>
            </a:pPr>
            <a:r>
              <a:rPr lang="en-US" sz="6400" dirty="0">
                <a:solidFill>
                  <a:srgbClr val="0432FF"/>
                </a:solidFill>
              </a:rPr>
              <a:t>Minimal Data Movement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272</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584454953"/>
      </p:ext>
    </p:extLst>
  </p:cSld>
  <p:clrMapOvr>
    <a:masterClrMapping/>
  </p:clrMapOvr>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More Info in This Longer Tutorial…</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a:xfrm>
            <a:off x="228600" y="997527"/>
            <a:ext cx="8879904" cy="5193723"/>
          </a:xfrm>
        </p:spPr>
        <p:txBody>
          <a:bodyPr/>
          <a:lstStyle/>
          <a:p>
            <a:r>
              <a:rPr lang="en-US" dirty="0"/>
              <a:t>Onur Mutlu,</a:t>
            </a:r>
            <a:br>
              <a:rPr lang="en-US" dirty="0"/>
            </a:br>
            <a:r>
              <a:rPr lang="en-US" b="1" dirty="0">
                <a:solidFill>
                  <a:srgbClr val="0000FF"/>
                </a:solidFill>
                <a:hlinkClick r:id="rId2">
                  <a:extLst>
                    <a:ext uri="{A12FA001-AC4F-418D-AE19-62706E023703}">
                      <ahyp:hlinkClr xmlns:ahyp="http://schemas.microsoft.com/office/drawing/2018/hyperlinkcolor" val="tx"/>
                    </a:ext>
                  </a:extLst>
                </a:hlinkClick>
              </a:rPr>
              <a:t>"Memory-Centric Computing"</a:t>
            </a:r>
            <a:br>
              <a:rPr lang="en-US" dirty="0"/>
            </a:br>
            <a:r>
              <a:rPr lang="en-US" i="1" dirty="0"/>
              <a:t>Education Class at </a:t>
            </a:r>
            <a:r>
              <a:rPr lang="en-US" i="1" dirty="0">
                <a:hlinkClick r:id="rId3"/>
              </a:rPr>
              <a:t>Embedded Systems Week (</a:t>
            </a:r>
            <a:r>
              <a:rPr lang="en-US" b="1" i="1" dirty="0">
                <a:hlinkClick r:id="rId3"/>
              </a:rPr>
              <a:t>ESWEEK</a:t>
            </a:r>
            <a:r>
              <a:rPr lang="en-US" i="1" dirty="0">
                <a:hlinkClick r:id="rId3"/>
              </a:rPr>
              <a:t>)</a:t>
            </a:r>
            <a:r>
              <a:rPr lang="en-US" dirty="0"/>
              <a:t>, Virtual, 9 October 2021.</a:t>
            </a:r>
            <a:br>
              <a:rPr lang="en-US" dirty="0"/>
            </a:br>
            <a:r>
              <a:rPr lang="en-US" dirty="0"/>
              <a:t>[</a:t>
            </a:r>
            <a:r>
              <a:rPr lang="en-US" dirty="0">
                <a:hlinkClick r:id="rId2"/>
              </a:rPr>
              <a:t>Slides (pptx)</a:t>
            </a:r>
            <a:r>
              <a:rPr lang="en-US" dirty="0"/>
              <a:t> </a:t>
            </a:r>
            <a:r>
              <a:rPr lang="en-US" dirty="0">
                <a:hlinkClick r:id="rId4"/>
              </a:rPr>
              <a:t>(pdf)</a:t>
            </a:r>
            <a:r>
              <a:rPr lang="en-US" dirty="0"/>
              <a:t>]</a:t>
            </a:r>
            <a:br>
              <a:rPr lang="en-US" dirty="0"/>
            </a:br>
            <a:r>
              <a:rPr lang="en-US" dirty="0"/>
              <a:t>[</a:t>
            </a:r>
            <a:r>
              <a:rPr lang="en-US" dirty="0">
                <a:hlinkClick r:id="rId5"/>
              </a:rPr>
              <a:t>Abstract (pdf)</a:t>
            </a:r>
            <a:r>
              <a:rPr lang="en-US" dirty="0"/>
              <a:t>]</a:t>
            </a:r>
            <a:br>
              <a:rPr lang="en-US" dirty="0"/>
            </a:br>
            <a:r>
              <a:rPr lang="en-US" dirty="0"/>
              <a:t>[</a:t>
            </a:r>
            <a:r>
              <a:rPr lang="en-US" dirty="0">
                <a:hlinkClick r:id="rId6"/>
              </a:rPr>
              <a:t>Talk Video</a:t>
            </a:r>
            <a:r>
              <a:rPr lang="en-US" dirty="0"/>
              <a:t> (2 hours, including Q&amp;A)]</a:t>
            </a:r>
            <a:br>
              <a:rPr lang="en-US" dirty="0"/>
            </a:br>
            <a:r>
              <a:rPr lang="en-US" dirty="0"/>
              <a:t>[</a:t>
            </a:r>
            <a:r>
              <a:rPr lang="en-US" dirty="0">
                <a:hlinkClick r:id="rId7"/>
              </a:rPr>
              <a:t>Invited Paper at DATE 2021</a:t>
            </a:r>
            <a:r>
              <a:rPr lang="en-US" dirty="0"/>
              <a:t>]</a:t>
            </a:r>
            <a:br>
              <a:rPr lang="en-US" dirty="0"/>
            </a:br>
            <a:r>
              <a:rPr lang="en-US" dirty="0"/>
              <a:t>[</a:t>
            </a:r>
            <a:r>
              <a:rPr lang="en-US" dirty="0">
                <a:hlinkClick r:id="rId8"/>
              </a:rPr>
              <a:t>"A Modern Primer on Processing in Memory" paper</a:t>
            </a:r>
            <a:r>
              <a:rPr lang="en-US" dirty="0"/>
              <a:t>]</a:t>
            </a:r>
            <a:br>
              <a:rPr lang="en-US" dirty="0"/>
            </a:br>
            <a:endParaRPr lang="en-US" dirty="0"/>
          </a:p>
          <a:p>
            <a:endParaRPr lang="en-US" dirty="0">
              <a:solidFill>
                <a:srgbClr val="0000FF"/>
              </a:solidFill>
              <a:hlinkClick r:id="rId9">
                <a:extLst>
                  <a:ext uri="{A12FA001-AC4F-418D-AE19-62706E023703}">
                    <ahyp:hlinkClr xmlns:ahyp="http://schemas.microsoft.com/office/drawing/2018/hyperlinkcolor" val="tx"/>
                  </a:ext>
                </a:extLst>
              </a:hlinkClick>
            </a:endParaRPr>
          </a:p>
          <a:p>
            <a:pPr marL="0" indent="0" algn="ctr">
              <a:buNone/>
            </a:pPr>
            <a:r>
              <a:rPr lang="en-US" b="1" dirty="0">
                <a:solidFill>
                  <a:srgbClr val="0000FF"/>
                </a:solidFill>
                <a:hlinkClick r:id="rId10">
                  <a:extLst>
                    <a:ext uri="{A12FA001-AC4F-418D-AE19-62706E023703}">
                      <ahyp:hlinkClr xmlns:ahyp="http://schemas.microsoft.com/office/drawing/2018/hyperlinkcolor" val="tx"/>
                    </a:ext>
                  </a:extLst>
                </a:hlinkClick>
              </a:rPr>
              <a:t>https://www.youtube.com/watch?v=N1Ac1ov1JOM</a:t>
            </a:r>
            <a:r>
              <a:rPr lang="en-US" b="1" dirty="0">
                <a:solidFill>
                  <a:srgbClr val="0000FF"/>
                </a:solidFill>
              </a:rPr>
              <a:t> </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273</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Rectangle 4">
            <a:extLst>
              <a:ext uri="{FF2B5EF4-FFF2-40B4-BE49-F238E27FC236}">
                <a16:creationId xmlns:a16="http://schemas.microsoft.com/office/drawing/2014/main" id="{5DFA3366-29E6-914D-98EA-E6458972951E}"/>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3483800465"/>
      </p:ext>
    </p:extLst>
  </p:cSld>
  <p:clrMapOvr>
    <a:masterClrMapping/>
  </p:clrMapOvr>
  <p:transition/>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Latest Longer &amp; Detailed Tutorial on PIM</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a:xfrm>
            <a:off x="228600" y="997527"/>
            <a:ext cx="8879904" cy="5193723"/>
          </a:xfrm>
        </p:spPr>
        <p:txBody>
          <a:bodyPr/>
          <a:lstStyle/>
          <a:p>
            <a:r>
              <a:rPr lang="en-US" dirty="0"/>
              <a:t>Onur Mutlu,</a:t>
            </a:r>
            <a:br>
              <a:rPr lang="en-US" dirty="0"/>
            </a:br>
            <a:r>
              <a:rPr lang="en-US" b="1" dirty="0">
                <a:solidFill>
                  <a:srgbClr val="0000FF"/>
                </a:solidFill>
                <a:hlinkClick r:id="rId2">
                  <a:extLst>
                    <a:ext uri="{A12FA001-AC4F-418D-AE19-62706E023703}">
                      <ahyp:hlinkClr xmlns:ahyp="http://schemas.microsoft.com/office/drawing/2018/hyperlinkcolor" val="tx"/>
                    </a:ext>
                  </a:extLst>
                </a:hlinkClick>
              </a:rPr>
              <a:t>"Memory-Centric Computing"</a:t>
            </a:r>
            <a:br>
              <a:rPr lang="en-US" dirty="0"/>
            </a:br>
            <a:r>
              <a:rPr lang="en-US" i="1" dirty="0"/>
              <a:t>Education Class at </a:t>
            </a:r>
            <a:r>
              <a:rPr lang="en-US" i="1" dirty="0">
                <a:hlinkClick r:id="rId3"/>
              </a:rPr>
              <a:t>Embedded Systems Week (</a:t>
            </a:r>
            <a:r>
              <a:rPr lang="en-US" b="1" i="1" dirty="0">
                <a:hlinkClick r:id="rId3"/>
              </a:rPr>
              <a:t>ESWEEK</a:t>
            </a:r>
            <a:r>
              <a:rPr lang="en-US" i="1" dirty="0">
                <a:hlinkClick r:id="rId3"/>
              </a:rPr>
              <a:t>)</a:t>
            </a:r>
            <a:r>
              <a:rPr lang="en-US" dirty="0"/>
              <a:t>, Virtual, 9 October 2021.</a:t>
            </a:r>
            <a:br>
              <a:rPr lang="en-US" dirty="0"/>
            </a:br>
            <a:r>
              <a:rPr lang="en-US" dirty="0"/>
              <a:t>[</a:t>
            </a:r>
            <a:r>
              <a:rPr lang="en-US" dirty="0">
                <a:hlinkClick r:id="rId2"/>
              </a:rPr>
              <a:t>Slides (pptx)</a:t>
            </a:r>
            <a:r>
              <a:rPr lang="en-US" dirty="0"/>
              <a:t> </a:t>
            </a:r>
            <a:r>
              <a:rPr lang="en-US" dirty="0">
                <a:hlinkClick r:id="rId4"/>
              </a:rPr>
              <a:t>(pdf)</a:t>
            </a:r>
            <a:r>
              <a:rPr lang="en-US" dirty="0"/>
              <a:t>]</a:t>
            </a:r>
            <a:br>
              <a:rPr lang="en-US" dirty="0"/>
            </a:br>
            <a:r>
              <a:rPr lang="en-US" dirty="0"/>
              <a:t>[</a:t>
            </a:r>
            <a:r>
              <a:rPr lang="en-US" dirty="0">
                <a:hlinkClick r:id="rId5"/>
              </a:rPr>
              <a:t>Abstract (pdf)</a:t>
            </a:r>
            <a:r>
              <a:rPr lang="en-US" dirty="0"/>
              <a:t>]</a:t>
            </a:r>
            <a:br>
              <a:rPr lang="en-US" dirty="0"/>
            </a:br>
            <a:r>
              <a:rPr lang="en-US" dirty="0"/>
              <a:t>[</a:t>
            </a:r>
            <a:r>
              <a:rPr lang="en-US" dirty="0">
                <a:hlinkClick r:id="rId6"/>
              </a:rPr>
              <a:t>Talk Video</a:t>
            </a:r>
            <a:r>
              <a:rPr lang="en-US" dirty="0"/>
              <a:t> (2 hours, including Q&amp;A)]</a:t>
            </a:r>
            <a:br>
              <a:rPr lang="en-US" dirty="0"/>
            </a:br>
            <a:r>
              <a:rPr lang="en-US" dirty="0"/>
              <a:t>[</a:t>
            </a:r>
            <a:r>
              <a:rPr lang="en-US" dirty="0">
                <a:hlinkClick r:id="rId7"/>
              </a:rPr>
              <a:t>Invited Paper at DATE 2021</a:t>
            </a:r>
            <a:r>
              <a:rPr lang="en-US" dirty="0"/>
              <a:t>]</a:t>
            </a:r>
            <a:br>
              <a:rPr lang="en-US" dirty="0"/>
            </a:br>
            <a:r>
              <a:rPr lang="en-US" dirty="0"/>
              <a:t>[</a:t>
            </a:r>
            <a:r>
              <a:rPr lang="en-US" dirty="0">
                <a:hlinkClick r:id="rId8"/>
              </a:rPr>
              <a:t>"A Modern Primer on Processing in Memory" paper</a:t>
            </a:r>
            <a:r>
              <a:rPr lang="en-US" dirty="0"/>
              <a:t>]</a:t>
            </a:r>
            <a:br>
              <a:rPr lang="en-US" dirty="0"/>
            </a:br>
            <a:endParaRPr lang="en-US" dirty="0"/>
          </a:p>
          <a:p>
            <a:endParaRPr lang="en-US" dirty="0">
              <a:solidFill>
                <a:srgbClr val="0000FF"/>
              </a:solidFill>
              <a:hlinkClick r:id="rId9">
                <a:extLst>
                  <a:ext uri="{A12FA001-AC4F-418D-AE19-62706E023703}">
                    <ahyp:hlinkClr xmlns:ahyp="http://schemas.microsoft.com/office/drawing/2018/hyperlinkcolor" val="tx"/>
                  </a:ext>
                </a:extLst>
              </a:hlinkClick>
            </a:endParaRPr>
          </a:p>
          <a:p>
            <a:pPr marL="0" indent="0" algn="ctr">
              <a:buNone/>
            </a:pPr>
            <a:r>
              <a:rPr lang="en-US" b="1" dirty="0">
                <a:solidFill>
                  <a:srgbClr val="0000FF"/>
                </a:solidFill>
                <a:hlinkClick r:id="rId10">
                  <a:extLst>
                    <a:ext uri="{A12FA001-AC4F-418D-AE19-62706E023703}">
                      <ahyp:hlinkClr xmlns:ahyp="http://schemas.microsoft.com/office/drawing/2018/hyperlinkcolor" val="tx"/>
                    </a:ext>
                  </a:extLst>
                </a:hlinkClick>
              </a:rPr>
              <a:t>https://www.youtube.com/watch?v=N1Ac1ov1JOM&amp;list=PL5Q2soXY2Zi8D_5MGV6EnXEJHnV2YFBJl&amp;index=65</a:t>
            </a:r>
            <a:r>
              <a:rPr lang="en-US" b="1" dirty="0">
                <a:solidFill>
                  <a:srgbClr val="0000FF"/>
                </a:solidFill>
              </a:rPr>
              <a:t> </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274</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Rectangle 4">
            <a:extLst>
              <a:ext uri="{FF2B5EF4-FFF2-40B4-BE49-F238E27FC236}">
                <a16:creationId xmlns:a16="http://schemas.microsoft.com/office/drawing/2014/main" id="{5DFA3366-29E6-914D-98EA-E6458972951E}"/>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E2B5F8BD-7A17-3543-B400-BC971BD38660}"/>
              </a:ext>
            </a:extLst>
          </p:cNvPr>
          <p:cNvPicPr>
            <a:picLocks noChangeAspect="1"/>
          </p:cNvPicPr>
          <p:nvPr/>
        </p:nvPicPr>
        <p:blipFill>
          <a:blip r:embed="rId12"/>
          <a:stretch>
            <a:fillRect/>
          </a:stretch>
        </p:blipFill>
        <p:spPr>
          <a:xfrm>
            <a:off x="0" y="260648"/>
            <a:ext cx="9144000" cy="6288280"/>
          </a:xfrm>
          <a:prstGeom prst="rect">
            <a:avLst/>
          </a:prstGeom>
        </p:spPr>
      </p:pic>
      <p:sp>
        <p:nvSpPr>
          <p:cNvPr id="7" name="TextBox 6">
            <a:extLst>
              <a:ext uri="{FF2B5EF4-FFF2-40B4-BE49-F238E27FC236}">
                <a16:creationId xmlns:a16="http://schemas.microsoft.com/office/drawing/2014/main" id="{ACAEA377-A521-7E4B-A9B2-844CE156AC49}"/>
              </a:ext>
            </a:extLst>
          </p:cNvPr>
          <p:cNvSpPr txBox="1"/>
          <p:nvPr/>
        </p:nvSpPr>
        <p:spPr>
          <a:xfrm>
            <a:off x="2683970" y="6132892"/>
            <a:ext cx="3699859"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FF"/>
                </a:solidFill>
                <a:effectLst/>
                <a:uLnTx/>
                <a:uFillTx/>
                <a:latin typeface="Tahoma"/>
                <a:ea typeface="+mn-ea"/>
                <a:cs typeface="+mn-cs"/>
                <a:hlinkClick r:id="rId13">
                  <a:extLst>
                    <a:ext uri="{A12FA001-AC4F-418D-AE19-62706E023703}">
                      <ahyp:hlinkClr xmlns:ahyp="http://schemas.microsoft.com/office/drawing/2018/hyperlinkcolor" val="tx"/>
                    </a:ext>
                  </a:extLst>
                </a:hlinkClick>
              </a:rPr>
              <a:t>https://www.youtube.com/watch?v=N1Ac1ov1JOM</a:t>
            </a:r>
            <a:r>
              <a:rPr kumimoji="0" lang="en-US" sz="1200" b="0"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908918445"/>
      </p:ext>
    </p:extLst>
  </p:cSld>
  <p:clrMapOvr>
    <a:masterClrMapping/>
  </p:clrMapOvr>
  <p:transition/>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Rectangle 4"/>
          <p:cNvSpPr>
            <a:spLocks noGrp="1" noChangeArrowheads="1"/>
          </p:cNvSpPr>
          <p:nvPr>
            <p:ph type="ctrTitle"/>
          </p:nvPr>
        </p:nvSpPr>
        <p:spPr>
          <a:xfrm>
            <a:off x="251520" y="1772816"/>
            <a:ext cx="8428037" cy="822325"/>
          </a:xfrm>
        </p:spPr>
        <p:txBody>
          <a:bodyPr/>
          <a:lstStyle/>
          <a:p>
            <a:pPr algn="ctr" eaLnBrk="1" hangingPunct="1"/>
            <a:r>
              <a:rPr lang="en-US" sz="5000" dirty="0">
                <a:latin typeface="Garamond" charset="0"/>
              </a:rPr>
              <a:t>Concluding Remarks</a:t>
            </a:r>
          </a:p>
        </p:txBody>
      </p:sp>
      <p:sp>
        <p:nvSpPr>
          <p:cNvPr id="135170" name="Rectangle 5"/>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1434490394"/>
      </p:ext>
    </p:extLst>
  </p:cSld>
  <p:clrMapOvr>
    <a:masterClrMapping/>
  </p:clrMapOvr>
  <p:transition/>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Concluding Remarks</a:t>
            </a:r>
          </a:p>
        </p:txBody>
      </p:sp>
      <p:sp>
        <p:nvSpPr>
          <p:cNvPr id="3" name="Content Placeholder 2"/>
          <p:cNvSpPr>
            <a:spLocks noGrp="1"/>
          </p:cNvSpPr>
          <p:nvPr>
            <p:ph idx="1"/>
          </p:nvPr>
        </p:nvSpPr>
        <p:spPr>
          <a:xfrm>
            <a:off x="35496" y="836712"/>
            <a:ext cx="9289032" cy="5193723"/>
          </a:xfrm>
        </p:spPr>
        <p:txBody>
          <a:bodyPr/>
          <a:lstStyle/>
          <a:p>
            <a:r>
              <a:rPr lang="en-US" dirty="0">
                <a:solidFill>
                  <a:srgbClr val="FF0000"/>
                </a:solidFill>
              </a:rPr>
              <a:t>We must design systems to be </a:t>
            </a:r>
            <a:r>
              <a:rPr lang="en-US" b="1" dirty="0">
                <a:solidFill>
                  <a:srgbClr val="FF0000"/>
                </a:solidFill>
              </a:rPr>
              <a:t>balanced</a:t>
            </a:r>
            <a:r>
              <a:rPr lang="en-US" dirty="0">
                <a:solidFill>
                  <a:srgbClr val="FF0000"/>
                </a:solidFill>
              </a:rPr>
              <a:t>, </a:t>
            </a:r>
            <a:r>
              <a:rPr lang="en-US" b="1" dirty="0">
                <a:solidFill>
                  <a:srgbClr val="FF0000"/>
                </a:solidFill>
              </a:rPr>
              <a:t>high-performance</a:t>
            </a:r>
            <a:r>
              <a:rPr lang="en-US" dirty="0">
                <a:solidFill>
                  <a:srgbClr val="FF0000"/>
                </a:solidFill>
              </a:rPr>
              <a:t>, </a:t>
            </a:r>
            <a:r>
              <a:rPr lang="en-US" b="1" dirty="0">
                <a:solidFill>
                  <a:srgbClr val="FF0000"/>
                </a:solidFill>
              </a:rPr>
              <a:t>energy-efficient</a:t>
            </a:r>
            <a:r>
              <a:rPr lang="en-US" b="1" dirty="0"/>
              <a:t> </a:t>
            </a:r>
            <a:r>
              <a:rPr lang="en-US" dirty="0"/>
              <a:t>(all at the same time) </a:t>
            </a:r>
            <a:r>
              <a:rPr lang="en-US" dirty="0">
                <a:sym typeface="Wingdings" pitchFamily="2" charset="2"/>
              </a:rPr>
              <a:t> intelligent systems</a:t>
            </a:r>
            <a:r>
              <a:rPr lang="en-US" dirty="0"/>
              <a:t> </a:t>
            </a:r>
            <a:endParaRPr lang="en-US" sz="2000" dirty="0">
              <a:solidFill>
                <a:srgbClr val="0000FF"/>
              </a:solidFill>
            </a:endParaRPr>
          </a:p>
          <a:p>
            <a:pPr lvl="1"/>
            <a:r>
              <a:rPr lang="en-US" b="1" dirty="0">
                <a:solidFill>
                  <a:srgbClr val="0000FF"/>
                </a:solidFill>
              </a:rPr>
              <a:t>Data-centric, data-driven, data-aware</a:t>
            </a:r>
          </a:p>
          <a:p>
            <a:endParaRPr lang="en-US" sz="2000" dirty="0">
              <a:solidFill>
                <a:srgbClr val="FF0000"/>
              </a:solidFill>
            </a:endParaRPr>
          </a:p>
          <a:p>
            <a:r>
              <a:rPr lang="en-US" dirty="0">
                <a:solidFill>
                  <a:srgbClr val="FF0000"/>
                </a:solidFill>
              </a:rPr>
              <a:t>Enable computation capability inside and close to memory</a:t>
            </a:r>
          </a:p>
          <a:p>
            <a:endParaRPr lang="en-US" sz="2000" dirty="0">
              <a:solidFill>
                <a:srgbClr val="0000FF"/>
              </a:solidFill>
            </a:endParaRPr>
          </a:p>
          <a:p>
            <a:r>
              <a:rPr lang="en-US" dirty="0">
                <a:solidFill>
                  <a:srgbClr val="0000FF"/>
                </a:solidFill>
              </a:rPr>
              <a:t>This </a:t>
            </a:r>
            <a:r>
              <a:rPr lang="en-US" dirty="0">
                <a:solidFill>
                  <a:srgbClr val="000000"/>
                </a:solidFill>
              </a:rPr>
              <a:t>can</a:t>
            </a:r>
          </a:p>
          <a:p>
            <a:pPr lvl="1"/>
            <a:r>
              <a:rPr lang="en-US" dirty="0"/>
              <a:t>Lead to </a:t>
            </a:r>
            <a:r>
              <a:rPr lang="en-US" b="1" dirty="0">
                <a:solidFill>
                  <a:schemeClr val="accent2">
                    <a:lumMod val="75000"/>
                  </a:schemeClr>
                </a:solidFill>
              </a:rPr>
              <a:t>orders-of-magnitude </a:t>
            </a:r>
            <a:r>
              <a:rPr lang="en-US" dirty="0"/>
              <a:t>improvements </a:t>
            </a:r>
          </a:p>
          <a:p>
            <a:pPr lvl="1"/>
            <a:r>
              <a:rPr lang="en-US" b="1" dirty="0">
                <a:solidFill>
                  <a:srgbClr val="2C6123"/>
                </a:solidFill>
              </a:rPr>
              <a:t>Enable new applications &amp; computing platforms</a:t>
            </a:r>
          </a:p>
          <a:p>
            <a:pPr lvl="1"/>
            <a:r>
              <a:rPr lang="is-IS" b="1" dirty="0">
                <a:solidFill>
                  <a:srgbClr val="2C6123"/>
                </a:solidFill>
              </a:rPr>
              <a:t>Enable better understanding of nature</a:t>
            </a:r>
          </a:p>
          <a:p>
            <a:pPr lvl="1"/>
            <a:r>
              <a:rPr lang="is-IS" b="1" dirty="0">
                <a:solidFill>
                  <a:srgbClr val="2C6123"/>
                </a:solidFill>
              </a:rPr>
              <a:t>…</a:t>
            </a:r>
            <a:endParaRPr lang="en-US" b="1" dirty="0">
              <a:solidFill>
                <a:srgbClr val="2C6123"/>
              </a:solidFill>
            </a:endParaRPr>
          </a:p>
          <a:p>
            <a:pPr lvl="1"/>
            <a:endParaRPr lang="en-US" sz="2000" dirty="0"/>
          </a:p>
          <a:p>
            <a:r>
              <a:rPr lang="en-US" dirty="0">
                <a:solidFill>
                  <a:srgbClr val="0000FF"/>
                </a:solidFill>
              </a:rPr>
              <a:t>Future of </a:t>
            </a:r>
            <a:r>
              <a:rPr lang="en-US" b="1" dirty="0">
                <a:solidFill>
                  <a:srgbClr val="0000FF"/>
                </a:solidFill>
              </a:rPr>
              <a:t>truly memory-centric computing </a:t>
            </a:r>
            <a:r>
              <a:rPr lang="en-US" dirty="0">
                <a:solidFill>
                  <a:srgbClr val="0000FF"/>
                </a:solidFill>
              </a:rPr>
              <a:t>is bright</a:t>
            </a:r>
          </a:p>
          <a:p>
            <a:pPr lvl="1"/>
            <a:r>
              <a:rPr lang="en-US" dirty="0">
                <a:solidFill>
                  <a:srgbClr val="0000FF"/>
                </a:solidFill>
              </a:rPr>
              <a:t>We need to do research &amp; design across the computing stack</a:t>
            </a:r>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276</a:t>
            </a:fld>
            <a:endParaRPr kumimoji="0" lang="en-US" sz="1600" b="0" i="0" u="none" strike="noStrike" kern="1200" cap="none" spc="0" normalizeH="0" baseline="0" noProof="0" dirty="0">
              <a:ln>
                <a:noFill/>
              </a:ln>
              <a:solidFill>
                <a:srgbClr val="000000"/>
              </a:solidFill>
              <a:effectLst/>
              <a:uLnTx/>
              <a:uFillTx/>
              <a:latin typeface="Garamond" charset="0"/>
              <a:ea typeface="+mn-ea"/>
            </a:endParaRPr>
          </a:p>
        </p:txBody>
      </p:sp>
    </p:spTree>
    <p:extLst>
      <p:ext uri="{BB962C8B-B14F-4D97-AF65-F5344CB8AC3E}">
        <p14:creationId xmlns:p14="http://schemas.microsoft.com/office/powerpoint/2010/main" val="110918772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5D515-2CD3-FE48-A36D-1EDBB48CF782}"/>
              </a:ext>
            </a:extLst>
          </p:cNvPr>
          <p:cNvSpPr>
            <a:spLocks noGrp="1"/>
          </p:cNvSpPr>
          <p:nvPr>
            <p:ph type="title"/>
          </p:nvPr>
        </p:nvSpPr>
        <p:spPr/>
        <p:txBody>
          <a:bodyPr/>
          <a:lstStyle/>
          <a:p>
            <a:r>
              <a:rPr lang="en-US" dirty="0"/>
              <a:t>Fundamentally Better Architectures</a:t>
            </a:r>
          </a:p>
        </p:txBody>
      </p:sp>
      <p:sp>
        <p:nvSpPr>
          <p:cNvPr id="3" name="Content Placeholder 2">
            <a:extLst>
              <a:ext uri="{FF2B5EF4-FFF2-40B4-BE49-F238E27FC236}">
                <a16:creationId xmlns:a16="http://schemas.microsoft.com/office/drawing/2014/main" id="{21E21BD7-9134-8948-A688-D1C8BE8F5B7A}"/>
              </a:ext>
            </a:extLst>
          </p:cNvPr>
          <p:cNvSpPr>
            <a:spLocks noGrp="1"/>
          </p:cNvSpPr>
          <p:nvPr>
            <p:ph idx="1"/>
          </p:nvPr>
        </p:nvSpPr>
        <p:spPr>
          <a:xfrm>
            <a:off x="228600" y="1432520"/>
            <a:ext cx="8610600" cy="4876800"/>
          </a:xfrm>
        </p:spPr>
        <p:txBody>
          <a:bodyPr/>
          <a:lstStyle/>
          <a:p>
            <a:pPr marL="0" indent="0" algn="ctr">
              <a:buNone/>
            </a:pPr>
            <a:r>
              <a:rPr lang="en-US" sz="4800" b="1" dirty="0">
                <a:solidFill>
                  <a:srgbClr val="0000FF"/>
                </a:solidFill>
              </a:rPr>
              <a:t>Data-centric</a:t>
            </a:r>
          </a:p>
          <a:p>
            <a:pPr algn="ctr"/>
            <a:endParaRPr lang="en-US" sz="4800" b="1" dirty="0">
              <a:solidFill>
                <a:srgbClr val="0000FF"/>
              </a:solidFill>
            </a:endParaRPr>
          </a:p>
          <a:p>
            <a:pPr marL="0" indent="0" algn="ctr">
              <a:buNone/>
            </a:pPr>
            <a:r>
              <a:rPr lang="en-US" sz="4800" b="1" dirty="0">
                <a:solidFill>
                  <a:srgbClr val="0000FF"/>
                </a:solidFill>
              </a:rPr>
              <a:t>Data-driven</a:t>
            </a:r>
          </a:p>
          <a:p>
            <a:pPr marL="0" indent="0" algn="ctr">
              <a:buNone/>
            </a:pPr>
            <a:endParaRPr lang="en-US" sz="4800" b="1" dirty="0">
              <a:solidFill>
                <a:srgbClr val="0000FF"/>
              </a:solidFill>
            </a:endParaRPr>
          </a:p>
          <a:p>
            <a:pPr marL="0" indent="0" algn="ctr">
              <a:buNone/>
            </a:pPr>
            <a:r>
              <a:rPr lang="en-US" sz="4800" b="1" dirty="0">
                <a:solidFill>
                  <a:srgbClr val="0000FF"/>
                </a:solidFill>
              </a:rPr>
              <a:t>Data-aware</a:t>
            </a:r>
          </a:p>
        </p:txBody>
      </p:sp>
      <p:sp>
        <p:nvSpPr>
          <p:cNvPr id="4" name="Slide Number Placeholder 3">
            <a:extLst>
              <a:ext uri="{FF2B5EF4-FFF2-40B4-BE49-F238E27FC236}">
                <a16:creationId xmlns:a16="http://schemas.microsoft.com/office/drawing/2014/main" id="{1FCD387B-E70B-6A4A-BE99-B968136C01F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380505232"/>
      </p:ext>
    </p:extLst>
  </p:cSld>
  <p:clrMapOvr>
    <a:masterClrMapping/>
  </p:clrMapOvr>
  <p:transition/>
</p:sld>
</file>

<file path=ppt/slides/slide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descr="brain-MjYzMzAyMg.jpe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67543" y="116632"/>
            <a:ext cx="8328925" cy="6246694"/>
          </a:xfrm>
          <a:prstGeom prst="rect">
            <a:avLst/>
          </a:prstGeom>
        </p:spPr>
      </p:pic>
      <p:sp>
        <p:nvSpPr>
          <p:cNvPr id="6" name="Rectangle 5"/>
          <p:cNvSpPr/>
          <p:nvPr/>
        </p:nvSpPr>
        <p:spPr>
          <a:xfrm>
            <a:off x="2664296" y="6495147"/>
            <a:ext cx="4572000" cy="246221"/>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http://</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spectrum.ieee.org</a:t>
            </a:r>
            <a:r>
              <a:rPr kumimoji="0" lang="en-US" sz="1000" b="0" i="0" u="none" strike="noStrike" kern="1200" cap="none" spc="0" normalizeH="0" baseline="0" noProof="0" dirty="0">
                <a:ln>
                  <a:noFill/>
                </a:ln>
                <a:solidFill>
                  <a:srgbClr val="000000"/>
                </a:solidFill>
                <a:effectLst/>
                <a:uLnTx/>
                <a:uFillTx/>
                <a:latin typeface="Calibri"/>
                <a:ea typeface="+mn-ea"/>
                <a:cs typeface="Calibri"/>
              </a:rPr>
              <a:t>/image/</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MjYzMzAyMg.jpeg</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3545683423"/>
      </p:ext>
    </p:extLst>
  </p:cSld>
  <p:clrMapOvr>
    <a:masterClrMapping/>
  </p:clrMapOvr>
  <p:transition/>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Revisit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B49969CC-89D8-8641-BF5A-5FB288BAD095}"/>
              </a:ext>
            </a:extLst>
          </p:cNvPr>
          <p:cNvSpPr txBox="1"/>
          <p:nvPr/>
        </p:nvSpPr>
        <p:spPr>
          <a:xfrm>
            <a:off x="2195736" y="5805264"/>
            <a:ext cx="479330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step by step</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347408867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Exploit Good Principles</a:t>
            </a:r>
          </a:p>
        </p:txBody>
      </p:sp>
      <p:sp>
        <p:nvSpPr>
          <p:cNvPr id="3" name="Content Placeholder 2"/>
          <p:cNvSpPr>
            <a:spLocks noGrp="1"/>
          </p:cNvSpPr>
          <p:nvPr>
            <p:ph idx="1"/>
          </p:nvPr>
        </p:nvSpPr>
        <p:spPr>
          <a:xfrm>
            <a:off x="228600" y="1144488"/>
            <a:ext cx="8915400" cy="5020816"/>
          </a:xfrm>
        </p:spPr>
        <p:txBody>
          <a:bodyPr/>
          <a:lstStyle/>
          <a:p>
            <a:r>
              <a:rPr lang="en-US" dirty="0">
                <a:solidFill>
                  <a:srgbClr val="0000FF"/>
                </a:solidFill>
              </a:rPr>
              <a:t>Data-centric system design </a:t>
            </a:r>
          </a:p>
          <a:p>
            <a:endParaRPr lang="en-US" dirty="0">
              <a:solidFill>
                <a:srgbClr val="0000FF"/>
              </a:solidFill>
            </a:endParaRPr>
          </a:p>
          <a:p>
            <a:r>
              <a:rPr lang="en-US" dirty="0">
                <a:solidFill>
                  <a:srgbClr val="0000FF"/>
                </a:solidFill>
              </a:rPr>
              <a:t>All components intelligent</a:t>
            </a:r>
          </a:p>
          <a:p>
            <a:endParaRPr lang="en-US" dirty="0">
              <a:solidFill>
                <a:srgbClr val="0000FF"/>
              </a:solidFill>
            </a:endParaRPr>
          </a:p>
          <a:p>
            <a:r>
              <a:rPr lang="en-US" dirty="0">
                <a:solidFill>
                  <a:srgbClr val="0000FF"/>
                </a:solidFill>
              </a:rPr>
              <a:t>Better (cross-layer) communication, better interfaces</a:t>
            </a:r>
          </a:p>
          <a:p>
            <a:endParaRPr lang="en-US" dirty="0">
              <a:solidFill>
                <a:srgbClr val="0000FF"/>
              </a:solidFill>
            </a:endParaRPr>
          </a:p>
          <a:p>
            <a:r>
              <a:rPr lang="en-US" dirty="0">
                <a:solidFill>
                  <a:srgbClr val="0000FF"/>
                </a:solidFill>
              </a:rPr>
              <a:t>Better-than-worst-case design</a:t>
            </a:r>
          </a:p>
          <a:p>
            <a:pPr marL="0" indent="0">
              <a:buNone/>
            </a:pPr>
            <a:endParaRPr lang="en-US" dirty="0">
              <a:solidFill>
                <a:srgbClr val="0000FF"/>
              </a:solidFill>
            </a:endParaRPr>
          </a:p>
          <a:p>
            <a:r>
              <a:rPr lang="en-US" dirty="0">
                <a:solidFill>
                  <a:srgbClr val="0000FF"/>
                </a:solidFill>
              </a:rPr>
              <a:t>Heterogeneity</a:t>
            </a:r>
          </a:p>
          <a:p>
            <a:endParaRPr lang="en-US" dirty="0">
              <a:solidFill>
                <a:srgbClr val="0000FF"/>
              </a:solidFill>
            </a:endParaRPr>
          </a:p>
          <a:p>
            <a:r>
              <a:rPr lang="en-US" dirty="0">
                <a:solidFill>
                  <a:srgbClr val="0000FF"/>
                </a:solidFill>
              </a:rPr>
              <a:t>Flexibility, adaptability</a:t>
            </a:r>
          </a:p>
          <a:p>
            <a:endParaRPr lang="en-US" dirty="0">
              <a:solidFill>
                <a:srgbClr val="0000FF"/>
              </a:solidFill>
            </a:endParaRPr>
          </a:p>
          <a:p>
            <a:pPr marL="344487" lvl="1" indent="0">
              <a:buNone/>
            </a:pPr>
            <a:endParaRPr lang="en-US" dirty="0">
              <a:solidFill>
                <a:srgbClr val="0000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280</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5" name="TextBox 4">
            <a:extLst>
              <a:ext uri="{FF2B5EF4-FFF2-40B4-BE49-F238E27FC236}">
                <a16:creationId xmlns:a16="http://schemas.microsoft.com/office/drawing/2014/main" id="{68DD497F-9008-8E4C-930D-5F97B11A3A7F}"/>
              </a:ext>
            </a:extLst>
          </p:cNvPr>
          <p:cNvSpPr txBox="1"/>
          <p:nvPr/>
        </p:nvSpPr>
        <p:spPr>
          <a:xfrm>
            <a:off x="5724128" y="5179948"/>
            <a:ext cx="3244799"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Tahoma"/>
                <a:ea typeface="+mn-ea"/>
                <a:cs typeface="+mn-cs"/>
              </a:rPr>
              <a:t>Open minds</a:t>
            </a:r>
          </a:p>
        </p:txBody>
      </p:sp>
    </p:spTree>
    <p:extLst>
      <p:ext uri="{BB962C8B-B14F-4D97-AF65-F5344CB8AC3E}">
        <p14:creationId xmlns:p14="http://schemas.microsoft.com/office/powerpoint/2010/main" val="58879988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4F852-247E-8E45-911F-917B88B448CC}"/>
              </a:ext>
            </a:extLst>
          </p:cNvPr>
          <p:cNvSpPr>
            <a:spLocks noGrp="1"/>
          </p:cNvSpPr>
          <p:nvPr>
            <p:ph type="title"/>
          </p:nvPr>
        </p:nvSpPr>
        <p:spPr>
          <a:xfrm>
            <a:off x="228600" y="152400"/>
            <a:ext cx="8879904" cy="1066800"/>
          </a:xfrm>
        </p:spPr>
        <p:txBody>
          <a:bodyPr/>
          <a:lstStyle/>
          <a:p>
            <a:r>
              <a:rPr lang="en-US" sz="3400" dirty="0"/>
              <a:t>A Blueprint for Fundamentally Better Architectures</a:t>
            </a:r>
          </a:p>
        </p:txBody>
      </p:sp>
      <p:sp>
        <p:nvSpPr>
          <p:cNvPr id="3" name="Content Placeholder 2">
            <a:extLst>
              <a:ext uri="{FF2B5EF4-FFF2-40B4-BE49-F238E27FC236}">
                <a16:creationId xmlns:a16="http://schemas.microsoft.com/office/drawing/2014/main" id="{33D775C0-662F-E944-BE80-00AD35D75816}"/>
              </a:ext>
            </a:extLst>
          </p:cNvPr>
          <p:cNvSpPr>
            <a:spLocks noGrp="1"/>
          </p:cNvSpPr>
          <p:nvPr>
            <p:ph idx="1"/>
          </p:nvPr>
        </p:nvSpPr>
        <p:spPr>
          <a:xfrm>
            <a:off x="228600" y="1052736"/>
            <a:ext cx="8610600" cy="5195664"/>
          </a:xfrm>
        </p:spPr>
        <p:txBody>
          <a:bodyPr/>
          <a:lstStyle/>
          <a:p>
            <a:r>
              <a:rPr lang="en-US" sz="2000" dirty="0"/>
              <a:t>Onur Mutlu,</a:t>
            </a:r>
            <a:br>
              <a:rPr lang="en-US" sz="2000" dirty="0"/>
            </a:br>
            <a:r>
              <a:rPr lang="en-US" sz="2000" b="1" dirty="0">
                <a:solidFill>
                  <a:srgbClr val="0000FF"/>
                </a:solidFill>
                <a:hlinkClick r:id="rId2">
                  <a:extLst>
                    <a:ext uri="{A12FA001-AC4F-418D-AE19-62706E023703}">
                      <ahyp:hlinkClr xmlns:ahyp="http://schemas.microsoft.com/office/drawing/2018/hyperlinkcolor" val="tx"/>
                    </a:ext>
                  </a:extLst>
                </a:hlinkClick>
              </a:rPr>
              <a:t>"Intelligent Architectures for Intelligent Computing Systems"</a:t>
            </a:r>
            <a:br>
              <a:rPr lang="en-US" sz="2000" dirty="0"/>
            </a:br>
            <a:r>
              <a:rPr lang="en-US" sz="2000" i="1" dirty="0"/>
              <a:t>Invited Paper in Proceedings of the </a:t>
            </a:r>
            <a:r>
              <a:rPr lang="en-US" sz="2000" i="1" dirty="0">
                <a:hlinkClick r:id="rId3"/>
              </a:rPr>
              <a:t>Design, Automation, and Test in Europe Conference</a:t>
            </a:r>
            <a:r>
              <a:rPr lang="en-US" sz="2000" i="1" dirty="0"/>
              <a:t> (</a:t>
            </a:r>
            <a:r>
              <a:rPr lang="en-US" sz="2000" b="1" i="1" dirty="0"/>
              <a:t>DATE</a:t>
            </a:r>
            <a:r>
              <a:rPr lang="en-US" sz="2000" i="1" dirty="0"/>
              <a:t>)</a:t>
            </a:r>
            <a:r>
              <a:rPr lang="en-US" sz="2000" dirty="0"/>
              <a:t>, Virtual, February 2021.</a:t>
            </a:r>
            <a:br>
              <a:rPr lang="en-US" sz="2000" dirty="0"/>
            </a:br>
            <a:r>
              <a:rPr lang="en-US" sz="2000" dirty="0"/>
              <a:t>[</a:t>
            </a:r>
            <a:r>
              <a:rPr lang="en-US" sz="2000" dirty="0">
                <a:hlinkClick r:id="rId4"/>
              </a:rPr>
              <a:t>Slides (pptx)</a:t>
            </a:r>
            <a:r>
              <a:rPr lang="en-US" sz="2000" dirty="0"/>
              <a:t> </a:t>
            </a:r>
            <a:r>
              <a:rPr lang="en-US" sz="2000" dirty="0">
                <a:hlinkClick r:id="rId5"/>
              </a:rPr>
              <a:t>(pdf)</a:t>
            </a:r>
            <a:r>
              <a:rPr lang="en-US" sz="2000" dirty="0"/>
              <a:t>]</a:t>
            </a:r>
            <a:br>
              <a:rPr lang="en-US" sz="2000" dirty="0"/>
            </a:br>
            <a:r>
              <a:rPr lang="en-US" sz="2000" dirty="0"/>
              <a:t>[</a:t>
            </a:r>
            <a:r>
              <a:rPr lang="en-US" sz="2000" dirty="0">
                <a:hlinkClick r:id="rId6"/>
              </a:rPr>
              <a:t>IEDM Tutorial Slides (pptx)</a:t>
            </a:r>
            <a:r>
              <a:rPr lang="en-US" sz="2000" dirty="0"/>
              <a:t> </a:t>
            </a:r>
            <a:r>
              <a:rPr lang="en-US" sz="2000" dirty="0">
                <a:hlinkClick r:id="rId7"/>
              </a:rPr>
              <a:t>(pdf)</a:t>
            </a:r>
            <a:r>
              <a:rPr lang="en-US" sz="2000" dirty="0"/>
              <a:t>]</a:t>
            </a:r>
            <a:br>
              <a:rPr lang="en-US" sz="2000" dirty="0"/>
            </a:br>
            <a:r>
              <a:rPr lang="en-US" sz="2000" dirty="0"/>
              <a:t>[</a:t>
            </a:r>
            <a:r>
              <a:rPr lang="en-US" sz="2000" dirty="0">
                <a:hlinkClick r:id="rId8"/>
              </a:rPr>
              <a:t>Short DATE Talk Video</a:t>
            </a:r>
            <a:r>
              <a:rPr lang="en-US" sz="2000" dirty="0"/>
              <a:t> (11 minutes)]</a:t>
            </a:r>
            <a:br>
              <a:rPr lang="en-US" sz="2000" dirty="0"/>
            </a:br>
            <a:r>
              <a:rPr lang="en-US" sz="2000" dirty="0"/>
              <a:t>[</a:t>
            </a:r>
            <a:r>
              <a:rPr lang="en-US" sz="2000" dirty="0">
                <a:hlinkClick r:id="rId9"/>
              </a:rPr>
              <a:t>Longer IEDM Tutorial Video</a:t>
            </a:r>
            <a:r>
              <a:rPr lang="en-US" sz="2000" dirty="0"/>
              <a:t> (1 </a:t>
            </a:r>
            <a:r>
              <a:rPr lang="en-US" sz="2000" dirty="0" err="1"/>
              <a:t>hr</a:t>
            </a:r>
            <a:r>
              <a:rPr lang="en-US" sz="2000" dirty="0"/>
              <a:t> 51 minutes)]</a:t>
            </a:r>
          </a:p>
          <a:p>
            <a:endParaRPr lang="en-US" sz="2000" dirty="0"/>
          </a:p>
        </p:txBody>
      </p:sp>
      <p:sp>
        <p:nvSpPr>
          <p:cNvPr id="4" name="Slide Number Placeholder 3">
            <a:extLst>
              <a:ext uri="{FF2B5EF4-FFF2-40B4-BE49-F238E27FC236}">
                <a16:creationId xmlns:a16="http://schemas.microsoft.com/office/drawing/2014/main" id="{A902EC93-2093-4A4C-9A55-4B63386A8DC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4A91863D-16AC-D747-BA17-510BFEEF04EF}"/>
              </a:ext>
            </a:extLst>
          </p:cNvPr>
          <p:cNvPicPr>
            <a:picLocks noChangeAspect="1"/>
          </p:cNvPicPr>
          <p:nvPr/>
        </p:nvPicPr>
        <p:blipFill>
          <a:blip r:embed="rId10"/>
          <a:stretch>
            <a:fillRect/>
          </a:stretch>
        </p:blipFill>
        <p:spPr>
          <a:xfrm>
            <a:off x="0" y="4399550"/>
            <a:ext cx="9144000" cy="1549730"/>
          </a:xfrm>
          <a:prstGeom prst="rect">
            <a:avLst/>
          </a:prstGeom>
        </p:spPr>
      </p:pic>
    </p:spTree>
    <p:extLst>
      <p:ext uri="{BB962C8B-B14F-4D97-AF65-F5344CB8AC3E}">
        <p14:creationId xmlns:p14="http://schemas.microsoft.com/office/powerpoint/2010/main" val="2827649006"/>
      </p:ext>
    </p:extLst>
  </p:cSld>
  <p:clrMapOvr>
    <a:masterClrMapping/>
  </p:clrMapOvr>
  <p:transition/>
</p:sld>
</file>

<file path=ppt/slides/slide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Funding Acknowledgments</a:t>
            </a:r>
          </a:p>
        </p:txBody>
      </p:sp>
      <p:sp>
        <p:nvSpPr>
          <p:cNvPr id="3" name="Content Placeholder 2"/>
          <p:cNvSpPr>
            <a:spLocks noGrp="1"/>
          </p:cNvSpPr>
          <p:nvPr>
            <p:ph idx="1"/>
          </p:nvPr>
        </p:nvSpPr>
        <p:spPr/>
        <p:txBody>
          <a:bodyPr/>
          <a:lstStyle/>
          <a:p>
            <a:r>
              <a:rPr lang="en-US" dirty="0"/>
              <a:t>Alibaba, AMD, ASML, </a:t>
            </a:r>
            <a:r>
              <a:rPr lang="en-US" dirty="0">
                <a:solidFill>
                  <a:srgbClr val="0432FF"/>
                </a:solidFill>
              </a:rPr>
              <a:t>Google</a:t>
            </a:r>
            <a:r>
              <a:rPr lang="en-US" dirty="0"/>
              <a:t>, Facebook, </a:t>
            </a:r>
            <a:r>
              <a:rPr lang="en-US" dirty="0">
                <a:solidFill>
                  <a:srgbClr val="0432FF"/>
                </a:solidFill>
              </a:rPr>
              <a:t>Hi-Silicon</a:t>
            </a:r>
            <a:r>
              <a:rPr lang="en-US" dirty="0"/>
              <a:t>, HP Labs, </a:t>
            </a:r>
            <a:r>
              <a:rPr lang="en-US" dirty="0">
                <a:solidFill>
                  <a:srgbClr val="0432FF"/>
                </a:solidFill>
              </a:rPr>
              <a:t>Huawei</a:t>
            </a:r>
            <a:r>
              <a:rPr lang="en-US" dirty="0"/>
              <a:t>, IBM, </a:t>
            </a:r>
            <a:r>
              <a:rPr lang="en-US" dirty="0">
                <a:solidFill>
                  <a:srgbClr val="0432FF"/>
                </a:solidFill>
              </a:rPr>
              <a:t>Intel</a:t>
            </a:r>
            <a:r>
              <a:rPr lang="en-US" dirty="0"/>
              <a:t>, </a:t>
            </a:r>
            <a:r>
              <a:rPr lang="en-US" dirty="0">
                <a:solidFill>
                  <a:srgbClr val="0432FF"/>
                </a:solidFill>
              </a:rPr>
              <a:t>Microsoft</a:t>
            </a:r>
            <a:r>
              <a:rPr lang="en-US" dirty="0"/>
              <a:t>, Nvidia, Oracle, Qualcomm, Rambus, Samsung, Seagate, </a:t>
            </a:r>
            <a:r>
              <a:rPr lang="en-US" dirty="0">
                <a:solidFill>
                  <a:srgbClr val="0432FF"/>
                </a:solidFill>
              </a:rPr>
              <a:t>VMware, Xilinx</a:t>
            </a:r>
          </a:p>
          <a:p>
            <a:r>
              <a:rPr lang="en-US" dirty="0"/>
              <a:t>NSF</a:t>
            </a:r>
          </a:p>
          <a:p>
            <a:r>
              <a:rPr lang="en-US" dirty="0"/>
              <a:t>NIH</a:t>
            </a:r>
          </a:p>
          <a:p>
            <a:r>
              <a:rPr lang="en-US" dirty="0"/>
              <a:t>GSRC</a:t>
            </a:r>
          </a:p>
          <a:p>
            <a:r>
              <a:rPr lang="en-US" dirty="0">
                <a:solidFill>
                  <a:srgbClr val="0432FF"/>
                </a:solidFill>
              </a:rPr>
              <a:t>SRC</a:t>
            </a:r>
          </a:p>
          <a:p>
            <a:r>
              <a:rPr lang="en-US" dirty="0" err="1"/>
              <a:t>CyLab</a:t>
            </a:r>
            <a:endParaRPr lang="en-US" dirty="0"/>
          </a:p>
          <a:p>
            <a:r>
              <a:rPr lang="en-US" dirty="0">
                <a:solidFill>
                  <a:srgbClr val="0000FF"/>
                </a:solidFill>
              </a:rPr>
              <a:t>EFCL</a:t>
            </a:r>
          </a:p>
          <a:p>
            <a:r>
              <a:rPr lang="en-US" dirty="0">
                <a:solidFill>
                  <a:srgbClr val="0000FF"/>
                </a:solidFill>
              </a:rPr>
              <a:t>SNSF</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282</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37F8783A-AFF2-6F6F-D17D-9402D2F3BEEC}"/>
              </a:ext>
            </a:extLst>
          </p:cNvPr>
          <p:cNvSpPr txBox="1"/>
          <p:nvPr/>
        </p:nvSpPr>
        <p:spPr>
          <a:xfrm>
            <a:off x="3043556" y="5068429"/>
            <a:ext cx="2980688" cy="769441"/>
          </a:xfrm>
          <a:prstGeom prst="rect">
            <a:avLst/>
          </a:prstGeom>
          <a:noFill/>
        </p:spPr>
        <p:txBody>
          <a:bodyPr wrap="none" rtlCol="0">
            <a:spAutoFit/>
          </a:bodyPr>
          <a:lstStyle/>
          <a:p>
            <a:r>
              <a:rPr lang="en-US" sz="4400" dirty="0">
                <a:solidFill>
                  <a:srgbClr val="C00000"/>
                </a:solidFill>
              </a:rPr>
              <a:t>Thank you!</a:t>
            </a:r>
          </a:p>
        </p:txBody>
      </p:sp>
    </p:spTree>
    <p:extLst>
      <p:ext uri="{BB962C8B-B14F-4D97-AF65-F5344CB8AC3E}">
        <p14:creationId xmlns:p14="http://schemas.microsoft.com/office/powerpoint/2010/main" val="2034008595"/>
      </p:ext>
    </p:extLst>
  </p:cSld>
  <p:clrMapOvr>
    <a:masterClrMapping/>
  </p:clrMapOvr>
  <p:transition/>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a:xfrm>
            <a:off x="228600" y="0"/>
            <a:ext cx="8610600" cy="908719"/>
          </a:xfrm>
        </p:spPr>
        <p:txBody>
          <a:bodyPr anchor="ctr"/>
          <a:lstStyle/>
          <a:p>
            <a:r>
              <a:rPr lang="en-US" dirty="0">
                <a:latin typeface="Garamond" charset="0"/>
                <a:ea typeface="ＭＳ Ｐゴシック" charset="0"/>
                <a:cs typeface="ＭＳ Ｐゴシック" charset="0"/>
              </a:rPr>
              <a:t>Acknowledgments</a:t>
            </a:r>
          </a:p>
        </p:txBody>
      </p:sp>
      <p:sp>
        <p:nvSpPr>
          <p:cNvPr id="52" name="TextBox 51">
            <a:extLst>
              <a:ext uri="{FF2B5EF4-FFF2-40B4-BE49-F238E27FC236}">
                <a16:creationId xmlns:a16="http://schemas.microsoft.com/office/drawing/2014/main" id="{B20308FE-2DB7-BE46-A9A0-BA74A2CC6B83}"/>
              </a:ext>
            </a:extLst>
          </p:cNvPr>
          <p:cNvSpPr txBox="1"/>
          <p:nvPr/>
        </p:nvSpPr>
        <p:spPr>
          <a:xfrm>
            <a:off x="650894" y="4568785"/>
            <a:ext cx="8068234" cy="190821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w="22225">
                  <a:solidFill>
                    <a:srgbClr val="35742A">
                      <a:lumMod val="50000"/>
                    </a:srgbClr>
                  </a:solidFill>
                  <a:prstDash val="solid"/>
                </a:ln>
                <a:solidFill>
                  <a:srgbClr val="3B812F">
                    <a:lumMod val="40000"/>
                    <a:lumOff val="60000"/>
                  </a:srgbClr>
                </a:solidFill>
                <a:effectLst/>
                <a:uLnTx/>
                <a:uFillTx/>
                <a:latin typeface="Chalkduster" panose="03050602040202020205" pitchFamily="66" charset="77"/>
                <a:ea typeface="ＭＳ Ｐゴシック" panose="020B0600070205080204" pitchFamily="34" charset="-128"/>
                <a:cs typeface="Apple Chancery" panose="03020702040506060504" pitchFamily="66" charset="-79"/>
              </a:rPr>
              <a:t>Think BIG, Aim HIGH!</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w="0"/>
              <a:solidFill>
                <a:srgbClr val="CC9900"/>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2">
                <a:extLst>
                  <a:ext uri="{A12FA001-AC4F-418D-AE19-62706E023703}">
                    <ahyp:hlinkClr xmlns:ahyp="http://schemas.microsoft.com/office/drawing/2018/hyperlinkcolor" val="tx"/>
                  </a:ext>
                </a:extLst>
              </a:hlinkClick>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2">
                  <a:extLst>
                    <a:ext uri="{A12FA001-AC4F-418D-AE19-62706E023703}">
                      <ahyp:hlinkClr xmlns:ahyp="http://schemas.microsoft.com/office/drawing/2018/hyperlinkcolor" val="tx"/>
                    </a:ext>
                  </a:extLst>
                </a:hlinkClick>
              </a:rPr>
              <a:t>https://safari.ethz.ch</a:t>
            </a:r>
            <a:endParaRPr kumimoji="0" lang="en-US" sz="3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w="22225">
                <a:solidFill>
                  <a:srgbClr val="35742A">
                    <a:lumMod val="50000"/>
                  </a:srgbClr>
                </a:solidFill>
                <a:prstDash val="solid"/>
              </a:ln>
              <a:solidFill>
                <a:srgbClr val="000000"/>
              </a:solidFill>
              <a:effectLst/>
              <a:uLnTx/>
              <a:uFillTx/>
              <a:latin typeface="Tahoma"/>
              <a:ea typeface="ＭＳ Ｐゴシック" panose="020B0600070205080204" pitchFamily="34" charset="-128"/>
              <a:cs typeface="Apple Chancery" panose="03020702040506060504" pitchFamily="66" charset="-79"/>
            </a:endParaRPr>
          </a:p>
        </p:txBody>
      </p:sp>
      <p:pic>
        <p:nvPicPr>
          <p:cNvPr id="4" name="Picture 3">
            <a:extLst>
              <a:ext uri="{FF2B5EF4-FFF2-40B4-BE49-F238E27FC236}">
                <a16:creationId xmlns:a16="http://schemas.microsoft.com/office/drawing/2014/main" id="{7AF4B6B2-EBBD-DB4E-AC7D-91CAD4D09E7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27584" y="1484784"/>
            <a:ext cx="7200000" cy="2867256"/>
          </a:xfrm>
          <a:prstGeom prst="rect">
            <a:avLst/>
          </a:prstGeom>
        </p:spPr>
      </p:pic>
    </p:spTree>
    <p:extLst>
      <p:ext uri="{BB962C8B-B14F-4D97-AF65-F5344CB8AC3E}">
        <p14:creationId xmlns:p14="http://schemas.microsoft.com/office/powerpoint/2010/main" val="12549338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Slide Number Placeholder 3"/>
          <p:cNvSpPr>
            <a:spLocks noGrp="1"/>
          </p:cNvSpPr>
          <p:nvPr>
            <p:ph type="sldNum" sz="quarter" idx="11"/>
          </p:nvPr>
        </p:nvSpPr>
        <p:spPr bwMode="auto">
          <a:xfrm>
            <a:off x="8737600" y="8324851"/>
            <a:ext cx="2844800" cy="609600"/>
          </a:xfrm>
          <a:prstGeom prst="rect">
            <a:avLst/>
          </a:prstGeom>
          <a:noFill/>
          <a:ln w="9525">
            <a:noFill/>
            <a:miter lim="800000"/>
            <a:headEnd/>
            <a:tailEnd/>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121920" tIns="60960" rIns="121920" bIns="60960" numCol="1" anchor="b" anchorCtr="0" compatLnSpc="1">
            <a:prstTxWarp prst="textNoShape">
              <a:avLst/>
            </a:prstTxWarp>
          </a:bodyPr>
          <a:lstStyle>
            <a:defPPr>
              <a:defRPr lang="en-US"/>
            </a:defPPr>
            <a:lvl1pPr marL="0" algn="r" defTabSz="1219170" rtl="0" eaLnBrk="1" latinLnBrk="0" hangingPunct="1">
              <a:defRPr sz="2133" kern="1200">
                <a:solidFill>
                  <a:schemeClr val="tx1"/>
                </a:solidFill>
                <a:latin typeface="Garamond" pitchFamily="18" charset="0"/>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323594FA-E141-4234-AE05-360401972BE7}" type="slidenum">
              <a:rPr kumimoji="0" lang="en-US" altLang="en-US" sz="2133" b="0" i="0" u="none" strike="noStrike" kern="1200" cap="none" spc="0" normalizeH="0" baseline="0" noProof="0">
                <a:ln>
                  <a:noFill/>
                </a:ln>
                <a:solidFill>
                  <a:prstClr val="black"/>
                </a:solidFill>
                <a:effectLst/>
                <a:uLnTx/>
                <a:uFillTx/>
                <a:latin typeface="Garamond" pitchFamily="18" charset="0"/>
                <a:ea typeface="+mn-ea"/>
                <a:cs typeface="+mn-cs"/>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284</a:t>
            </a:fld>
            <a:endParaRPr kumimoji="0" lang="en-US" sz="1600" b="0" i="0" u="none" strike="noStrike" kern="1200" cap="none" spc="0" normalizeH="0" baseline="0" noProof="0">
              <a:ln>
                <a:noFill/>
              </a:ln>
              <a:solidFill>
                <a:srgbClr val="000000"/>
              </a:solidFill>
              <a:effectLst/>
              <a:uLnTx/>
              <a:uFillTx/>
              <a:latin typeface="Garamond" charset="0"/>
              <a:ea typeface="+mn-ea"/>
              <a:cs typeface="+mn-cs"/>
              <a:sym typeface="Arial"/>
            </a:endParaRPr>
          </a:p>
        </p:txBody>
      </p:sp>
      <p:pic>
        <p:nvPicPr>
          <p:cNvPr id="10" name="Picture 9">
            <a:extLst>
              <a:ext uri="{FF2B5EF4-FFF2-40B4-BE49-F238E27FC236}">
                <a16:creationId xmlns:a16="http://schemas.microsoft.com/office/drawing/2014/main" id="{B7135684-0FF0-F248-9E0B-F2E232609CB4}"/>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39000"/>
                    </a14:imgEffect>
                    <a14:imgEffect>
                      <a14:colorTemperature colorTemp="5739"/>
                    </a14:imgEffect>
                    <a14:imgEffect>
                      <a14:saturation sat="153000"/>
                    </a14:imgEffect>
                    <a14:imgEffect>
                      <a14:brightnessContrast bright="45000" contrast="26000"/>
                    </a14:imgEffect>
                  </a14:imgLayer>
                </a14:imgProps>
              </a:ext>
              <a:ext uri="{28A0092B-C50C-407E-A947-70E740481C1C}">
                <a14:useLocalDpi xmlns:a14="http://schemas.microsoft.com/office/drawing/2010/main"/>
              </a:ext>
            </a:extLst>
          </a:blip>
          <a:srcRect/>
          <a:stretch/>
        </p:blipFill>
        <p:spPr>
          <a:xfrm>
            <a:off x="0" y="1644707"/>
            <a:ext cx="9144000" cy="3981683"/>
          </a:xfrm>
          <a:prstGeom prst="rect">
            <a:avLst/>
          </a:prstGeom>
        </p:spPr>
      </p:pic>
      <p:sp>
        <p:nvSpPr>
          <p:cNvPr id="35" name="TextBox 34">
            <a:extLst>
              <a:ext uri="{FF2B5EF4-FFF2-40B4-BE49-F238E27FC236}">
                <a16:creationId xmlns:a16="http://schemas.microsoft.com/office/drawing/2014/main" id="{432295A3-5F7B-5F43-9181-1BEE72DB19A3}"/>
              </a:ext>
            </a:extLst>
          </p:cNvPr>
          <p:cNvSpPr txBox="1"/>
          <p:nvPr/>
        </p:nvSpPr>
        <p:spPr>
          <a:xfrm>
            <a:off x="827584" y="1988234"/>
            <a:ext cx="8173380" cy="307777"/>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lang="en-US" sz="1400" kern="0" dirty="0">
                <a:solidFill>
                  <a:srgbClr val="0000FF"/>
                </a:solidFill>
                <a:latin typeface="Arial"/>
                <a:ea typeface="ＭＳ Ｐゴシック" panose="020B0600070205080204" pitchFamily="34" charset="-128"/>
                <a:cs typeface="Arial"/>
                <a:sym typeface="Arial"/>
              </a:rPr>
              <a:t>40</a:t>
            </a:r>
            <a:r>
              <a:rPr kumimoji="0" lang="en-US" sz="1400" b="0" i="0" u="none" strike="noStrike" kern="0" cap="none" spc="0" normalizeH="0" baseline="0" noProof="0" dirty="0">
                <a:ln>
                  <a:noFill/>
                </a:ln>
                <a:solidFill>
                  <a:srgbClr val="0000FF"/>
                </a:solidFill>
                <a:effectLst/>
                <a:uLnTx/>
                <a:uFillTx/>
                <a:latin typeface="Arial"/>
                <a:ea typeface="ＭＳ Ｐゴシック" panose="020B0600070205080204" pitchFamily="34" charset="-128"/>
                <a:cs typeface="Arial"/>
                <a:sym typeface="Arial"/>
              </a:rPr>
              <a:t>+ Researchers</a:t>
            </a:r>
          </a:p>
        </p:txBody>
      </p:sp>
      <p:sp>
        <p:nvSpPr>
          <p:cNvPr id="62" name="TextBox 61">
            <a:extLst>
              <a:ext uri="{FF2B5EF4-FFF2-40B4-BE49-F238E27FC236}">
                <a16:creationId xmlns:a16="http://schemas.microsoft.com/office/drawing/2014/main" id="{DF919E19-D41C-ED45-9955-893D0E136C12}"/>
              </a:ext>
            </a:extLst>
          </p:cNvPr>
          <p:cNvSpPr txBox="1"/>
          <p:nvPr/>
        </p:nvSpPr>
        <p:spPr>
          <a:xfrm>
            <a:off x="567029" y="5622340"/>
            <a:ext cx="8272171" cy="830997"/>
          </a:xfrm>
          <a:prstGeom prst="rect">
            <a:avLst/>
          </a:prstGeom>
          <a:noFill/>
        </p:spPr>
        <p:txBody>
          <a:bodyPr wrap="square" rtlCol="0">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4800" b="1" i="0" u="none" strike="noStrike" kern="0" cap="none" spc="0" normalizeH="0" baseline="0" noProof="0" dirty="0">
                <a:ln w="22225">
                  <a:solidFill>
                    <a:srgbClr val="35742A">
                      <a:lumMod val="50000"/>
                    </a:srgbClr>
                  </a:solidFill>
                  <a:prstDash val="solid"/>
                </a:ln>
                <a:solidFill>
                  <a:srgbClr val="3B812F">
                    <a:lumMod val="40000"/>
                    <a:lumOff val="60000"/>
                  </a:srgbClr>
                </a:solidFill>
                <a:effectLst/>
                <a:uLnTx/>
                <a:uFillTx/>
                <a:latin typeface="Chalkduster" panose="03050602040202020205" pitchFamily="66" charset="77"/>
                <a:ea typeface="ＭＳ Ｐゴシック" panose="020B0600070205080204" pitchFamily="34" charset="-128"/>
                <a:cs typeface="Apple Chancery" panose="03020702040506060504" pitchFamily="66" charset="-79"/>
                <a:sym typeface="Arial"/>
              </a:rPr>
              <a:t>Think BIG, Aim HIGH!</a:t>
            </a:r>
          </a:p>
        </p:txBody>
      </p:sp>
      <p:sp>
        <p:nvSpPr>
          <p:cNvPr id="11" name="Rectangle 10">
            <a:extLst>
              <a:ext uri="{FF2B5EF4-FFF2-40B4-BE49-F238E27FC236}">
                <a16:creationId xmlns:a16="http://schemas.microsoft.com/office/drawing/2014/main" id="{ACDC32EF-6916-C042-B579-9A528D144145}"/>
              </a:ext>
            </a:extLst>
          </p:cNvPr>
          <p:cNvSpPr/>
          <p:nvPr/>
        </p:nvSpPr>
        <p:spPr>
          <a:xfrm>
            <a:off x="3192109" y="6375455"/>
            <a:ext cx="2759782" cy="40011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4">
                  <a:extLst>
                    <a:ext uri="{A12FA001-AC4F-418D-AE19-62706E023703}">
                      <ahyp:hlinkClr xmlns:ahyp="http://schemas.microsoft.com/office/drawing/2018/hyperlinkcolor" val="tx"/>
                    </a:ext>
                  </a:extLst>
                </a:hlinkClick>
              </a:rPr>
              <a:t>https://safari.ethz.ch</a:t>
            </a:r>
            <a:endPar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endParaRPr>
          </a:p>
        </p:txBody>
      </p:sp>
      <p:pic>
        <p:nvPicPr>
          <p:cNvPr id="63" name="Picture 62">
            <a:extLst>
              <a:ext uri="{FF2B5EF4-FFF2-40B4-BE49-F238E27FC236}">
                <a16:creationId xmlns:a16="http://schemas.microsoft.com/office/drawing/2014/main" id="{24DD5283-F5C7-B94B-B7ED-8F1609BDF9AE}"/>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7781941" y="5229201"/>
            <a:ext cx="1329363" cy="471668"/>
          </a:xfrm>
          <a:prstGeom prst="rect">
            <a:avLst/>
          </a:prstGeom>
        </p:spPr>
      </p:pic>
      <p:sp>
        <p:nvSpPr>
          <p:cNvPr id="13" name="Title 1">
            <a:extLst>
              <a:ext uri="{FF2B5EF4-FFF2-40B4-BE49-F238E27FC236}">
                <a16:creationId xmlns:a16="http://schemas.microsoft.com/office/drawing/2014/main" id="{8C808981-2A78-D64E-A0DF-A6572C6FB0AB}"/>
              </a:ext>
            </a:extLst>
          </p:cNvPr>
          <p:cNvSpPr txBox="1">
            <a:spLocks/>
          </p:cNvSpPr>
          <p:nvPr/>
        </p:nvSpPr>
        <p:spPr bwMode="auto">
          <a:xfrm>
            <a:off x="228600" y="0"/>
            <a:ext cx="8610600" cy="908719"/>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Onur </a:t>
            </a:r>
            <a:r>
              <a:rPr kumimoji="0" lang="en-US" sz="4000" b="0" i="0" u="none" strike="noStrike" kern="0" cap="none" spc="0" normalizeH="0" baseline="0" noProof="0" dirty="0" err="1">
                <a:ln>
                  <a:noFill/>
                </a:ln>
                <a:solidFill>
                  <a:srgbClr val="70AD47">
                    <a:lumMod val="50000"/>
                  </a:srgbClr>
                </a:solidFill>
                <a:effectLst/>
                <a:uLnTx/>
                <a:uFillTx/>
                <a:latin typeface="Garamond" charset="0"/>
                <a:ea typeface="ＭＳ Ｐゴシック" charset="0"/>
              </a:rPr>
              <a:t>Mutlu’s</a:t>
            </a: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 SAFARI Research Group</a:t>
            </a:r>
          </a:p>
        </p:txBody>
      </p:sp>
      <p:sp>
        <p:nvSpPr>
          <p:cNvPr id="12" name="Rectangle 25">
            <a:extLst>
              <a:ext uri="{FF2B5EF4-FFF2-40B4-BE49-F238E27FC236}">
                <a16:creationId xmlns:a16="http://schemas.microsoft.com/office/drawing/2014/main" id="{BC5DB1A9-C9CF-E447-9055-3E8366E5C79E}"/>
              </a:ext>
            </a:extLst>
          </p:cNvPr>
          <p:cNvSpPr>
            <a:spLocks noChangeArrowheads="1"/>
          </p:cNvSpPr>
          <p:nvPr/>
        </p:nvSpPr>
        <p:spPr bwMode="auto">
          <a:xfrm>
            <a:off x="-38101" y="824924"/>
            <a:ext cx="9144000"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40" tIns="45720" rIns="91440" bIns="4572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1" u="none" strike="noStrike" kern="1200" cap="none" spc="0" normalizeH="0" baseline="0" noProof="0" dirty="0">
                <a:ln>
                  <a:noFill/>
                </a:ln>
                <a:solidFill>
                  <a:srgbClr val="0000FF"/>
                </a:solidFill>
                <a:effectLst/>
                <a:uLnTx/>
                <a:uFillTx/>
                <a:latin typeface="Arial Narrow" charset="0"/>
                <a:ea typeface="ＭＳ Ｐゴシック" charset="0"/>
                <a:cs typeface="Arial" charset="0"/>
              </a:rPr>
              <a:t>Computer architecture, HW/SW, systems, bioinformatics, security, memory</a:t>
            </a:r>
          </a:p>
        </p:txBody>
      </p:sp>
      <p:sp>
        <p:nvSpPr>
          <p:cNvPr id="2" name="TextBox 1">
            <a:extLst>
              <a:ext uri="{FF2B5EF4-FFF2-40B4-BE49-F238E27FC236}">
                <a16:creationId xmlns:a16="http://schemas.microsoft.com/office/drawing/2014/main" id="{8D0BE4A6-A2E2-5245-9CEB-9E430FB09439}"/>
              </a:ext>
            </a:extLst>
          </p:cNvPr>
          <p:cNvSpPr txBox="1"/>
          <p:nvPr/>
        </p:nvSpPr>
        <p:spPr>
          <a:xfrm>
            <a:off x="2108985" y="1271883"/>
            <a:ext cx="5260351" cy="646331"/>
          </a:xfrm>
          <a:prstGeom prst="rect">
            <a:avLst/>
          </a:prstGeom>
          <a:noFill/>
        </p:spPr>
        <p:txBody>
          <a:bodyPr wrap="none" rtlCol="0">
            <a:spAutoFit/>
          </a:bodyPr>
          <a:lstStyle/>
          <a:p>
            <a:r>
              <a:rPr lang="en-US" dirty="0">
                <a:solidFill>
                  <a:srgbClr val="7030A0"/>
                </a:solidFill>
                <a:hlinkClick r:id="rId6">
                  <a:extLst>
                    <a:ext uri="{A12FA001-AC4F-418D-AE19-62706E023703}">
                      <ahyp:hlinkClr xmlns:ahyp="http://schemas.microsoft.com/office/drawing/2018/hyperlinkcolor" val="tx"/>
                    </a:ext>
                  </a:extLst>
                </a:hlinkClick>
              </a:rPr>
              <a:t>https://safari.ethz.ch/safari-newsletter-january-2021/</a:t>
            </a:r>
            <a:r>
              <a:rPr lang="en-US" dirty="0">
                <a:solidFill>
                  <a:srgbClr val="7030A0"/>
                </a:solidFill>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37346474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a:xfrm>
            <a:off x="228600" y="152400"/>
            <a:ext cx="9095928" cy="1066800"/>
          </a:xfrm>
        </p:spPr>
        <p:txBody>
          <a:bodyPr/>
          <a:lstStyle/>
          <a:p>
            <a:r>
              <a:rPr lang="en-US" sz="3900" dirty="0"/>
              <a:t>SAFARI Newsletter December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a:xfrm>
            <a:off x="228600" y="908720"/>
            <a:ext cx="8610600" cy="5193723"/>
          </a:xfrm>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https://safari.ethz.ch/safari-newsletter-december-2021/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285</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84EC53B5-3233-994F-BDFE-96564493A1C1}"/>
              </a:ext>
            </a:extLst>
          </p:cNvPr>
          <p:cNvPicPr>
            <a:picLocks noChangeAspect="1"/>
          </p:cNvPicPr>
          <p:nvPr/>
        </p:nvPicPr>
        <p:blipFill>
          <a:blip r:embed="rId3"/>
          <a:stretch>
            <a:fillRect/>
          </a:stretch>
        </p:blipFill>
        <p:spPr>
          <a:xfrm>
            <a:off x="2413764" y="1440877"/>
            <a:ext cx="4316471" cy="5417123"/>
          </a:xfrm>
          <a:prstGeom prst="rect">
            <a:avLst/>
          </a:prstGeom>
        </p:spPr>
      </p:pic>
    </p:spTree>
    <p:extLst>
      <p:ext uri="{BB962C8B-B14F-4D97-AF65-F5344CB8AC3E}">
        <p14:creationId xmlns:p14="http://schemas.microsoft.com/office/powerpoint/2010/main" val="3331087348"/>
      </p:ext>
    </p:extLst>
  </p:cSld>
  <p:clrMapOvr>
    <a:masterClrMapping/>
  </p:clrMapOvr>
  <p:transition/>
</p:sld>
</file>

<file path=ppt/slides/slide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Referenced Papers, Talks, Artifacts</a:t>
            </a:r>
          </a:p>
        </p:txBody>
      </p:sp>
      <p:sp>
        <p:nvSpPr>
          <p:cNvPr id="3" name="Content Placeholder 2"/>
          <p:cNvSpPr>
            <a:spLocks noGrp="1"/>
          </p:cNvSpPr>
          <p:nvPr>
            <p:ph idx="1"/>
          </p:nvPr>
        </p:nvSpPr>
        <p:spPr/>
        <p:txBody>
          <a:bodyPr/>
          <a:lstStyle/>
          <a:p>
            <a:endParaRPr lang="en-US" dirty="0"/>
          </a:p>
          <a:p>
            <a:r>
              <a:rPr lang="en-US" dirty="0"/>
              <a:t>All are available at</a:t>
            </a:r>
          </a:p>
          <a:p>
            <a:pPr marL="0" indent="0">
              <a:buNone/>
            </a:pPr>
            <a:endParaRPr lang="en-US" dirty="0"/>
          </a:p>
          <a:p>
            <a:pPr marL="344487" lvl="1" indent="0">
              <a:buNone/>
            </a:pPr>
            <a:r>
              <a:rPr lang="en-US" b="1" dirty="0">
                <a:solidFill>
                  <a:srgbClr val="0432FF"/>
                </a:solidFill>
                <a:hlinkClick r:id="rId2">
                  <a:extLst>
                    <a:ext uri="{A12FA001-AC4F-418D-AE19-62706E023703}">
                      <ahyp:hlinkClr xmlns:ahyp="http://schemas.microsoft.com/office/drawing/2018/hyperlinkcolor" val="tx"/>
                    </a:ext>
                  </a:extLst>
                </a:hlinkClick>
              </a:rPr>
              <a:t>https://people.inf.ethz.ch/omutlu/projects.htm</a:t>
            </a:r>
            <a:r>
              <a:rPr lang="en-US" b="1" dirty="0">
                <a:solidFill>
                  <a:srgbClr val="0432FF"/>
                </a:solidFill>
              </a:rPr>
              <a:t> </a:t>
            </a:r>
          </a:p>
          <a:p>
            <a:pPr marL="344487" lvl="1" indent="0">
              <a:buNone/>
            </a:pPr>
            <a:endParaRPr lang="en-US" dirty="0">
              <a:solidFill>
                <a:srgbClr val="0432FF"/>
              </a:solidFill>
            </a:endParaRPr>
          </a:p>
          <a:p>
            <a:pPr marL="344487" lvl="1" indent="0">
              <a:buNone/>
            </a:pPr>
            <a:r>
              <a:rPr lang="en-US" b="1" dirty="0">
                <a:solidFill>
                  <a:srgbClr val="0432FF"/>
                </a:solidFill>
                <a:hlinkClick r:id="rId3">
                  <a:extLst>
                    <a:ext uri="{A12FA001-AC4F-418D-AE19-62706E023703}">
                      <ahyp:hlinkClr xmlns:ahyp="http://schemas.microsoft.com/office/drawing/2018/hyperlinkcolor" val="tx"/>
                    </a:ext>
                  </a:extLst>
                </a:hlinkClick>
              </a:rPr>
              <a:t>https://www.youtube.com/onurmutlulectures</a:t>
            </a:r>
            <a:r>
              <a:rPr lang="en-US" b="1" dirty="0">
                <a:solidFill>
                  <a:srgbClr val="0432FF"/>
                </a:solidFill>
              </a:rPr>
              <a:t> </a:t>
            </a:r>
          </a:p>
          <a:p>
            <a:pPr marL="344487" lvl="1" indent="0">
              <a:buNone/>
            </a:pPr>
            <a:endParaRPr lang="en-US" b="1" dirty="0">
              <a:solidFill>
                <a:srgbClr val="0432FF"/>
              </a:solidFill>
            </a:endParaRPr>
          </a:p>
          <a:p>
            <a:pPr marL="344487" lvl="1" indent="0">
              <a:buNone/>
            </a:pPr>
            <a:r>
              <a:rPr lang="en-US" b="1" u="sng" dirty="0">
                <a:solidFill>
                  <a:srgbClr val="0432FF"/>
                </a:solidFill>
              </a:rPr>
              <a:t>https://</a:t>
            </a:r>
            <a:r>
              <a:rPr lang="en-US" b="1" u="sng" dirty="0" err="1">
                <a:solidFill>
                  <a:srgbClr val="0432FF"/>
                </a:solidFill>
              </a:rPr>
              <a:t>github.com</a:t>
            </a:r>
            <a:r>
              <a:rPr lang="en-US" b="1" u="sng" dirty="0">
                <a:solidFill>
                  <a:srgbClr val="0432FF"/>
                </a:solidFill>
              </a:rPr>
              <a:t>/CMU-SAFARI/ </a:t>
            </a:r>
          </a:p>
          <a:p>
            <a:pPr marL="344487" lvl="1" indent="0">
              <a:buNone/>
            </a:pPr>
            <a:endParaRPr lang="en-US" b="1" dirty="0">
              <a:solidFill>
                <a:srgbClr val="0432FF"/>
              </a:solidFill>
            </a:endParaRPr>
          </a:p>
          <a:p>
            <a:pPr marL="344487" lvl="1" indent="0">
              <a:buNone/>
            </a:pPr>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286</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3801506453"/>
      </p:ext>
    </p:extLst>
  </p:cSld>
  <p:clrMapOvr>
    <a:masterClrMapping/>
  </p:clrMapOvr>
  <p:transition/>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Open Source Tools: SAFARI GitHub</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287</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Arial" charset="0"/>
            </a:endParaRPr>
          </a:p>
        </p:txBody>
      </p:sp>
      <p:sp>
        <p:nvSpPr>
          <p:cNvPr id="9" name="TextBox 8">
            <a:extLst>
              <a:ext uri="{FF2B5EF4-FFF2-40B4-BE49-F238E27FC236}">
                <a16:creationId xmlns:a16="http://schemas.microsoft.com/office/drawing/2014/main" id="{A0AA7D28-7410-C24A-A6ED-5E77A789D28D}"/>
              </a:ext>
            </a:extLst>
          </p:cNvPr>
          <p:cNvSpPr txBox="1"/>
          <p:nvPr/>
        </p:nvSpPr>
        <p:spPr>
          <a:xfrm>
            <a:off x="2461487" y="6488668"/>
            <a:ext cx="422102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a:t>
            </a:r>
            <a:r>
              <a:rPr kumimoji="0" lang="en-US" sz="1800" b="1" i="0" u="none" strike="noStrike" kern="1200" cap="none" spc="0" normalizeH="0" baseline="0" noProof="0" dirty="0" err="1">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github.com</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/CMU-SAFARI/</a:t>
            </a:r>
            <a:endParaRPr kumimoji="0" lang="en-US" sz="18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p:txBody>
      </p:sp>
      <p:pic>
        <p:nvPicPr>
          <p:cNvPr id="3" name="Picture 2">
            <a:extLst>
              <a:ext uri="{FF2B5EF4-FFF2-40B4-BE49-F238E27FC236}">
                <a16:creationId xmlns:a16="http://schemas.microsoft.com/office/drawing/2014/main" id="{8172252E-5EA9-6EEB-F83B-86693AF9D6EA}"/>
              </a:ext>
            </a:extLst>
          </p:cNvPr>
          <p:cNvPicPr>
            <a:picLocks noChangeAspect="1"/>
          </p:cNvPicPr>
          <p:nvPr/>
        </p:nvPicPr>
        <p:blipFill>
          <a:blip r:embed="rId3"/>
          <a:stretch>
            <a:fillRect/>
          </a:stretch>
        </p:blipFill>
        <p:spPr>
          <a:xfrm>
            <a:off x="611560" y="908720"/>
            <a:ext cx="7740352" cy="5516420"/>
          </a:xfrm>
          <a:prstGeom prst="rect">
            <a:avLst/>
          </a:prstGeom>
        </p:spPr>
      </p:pic>
      <p:pic>
        <p:nvPicPr>
          <p:cNvPr id="5" name="Picture 4">
            <a:extLst>
              <a:ext uri="{FF2B5EF4-FFF2-40B4-BE49-F238E27FC236}">
                <a16:creationId xmlns:a16="http://schemas.microsoft.com/office/drawing/2014/main" id="{FA08A046-6156-265A-814C-67905B2F76B1}"/>
              </a:ext>
            </a:extLst>
          </p:cNvPr>
          <p:cNvPicPr>
            <a:picLocks noChangeAspect="1"/>
          </p:cNvPicPr>
          <p:nvPr/>
        </p:nvPicPr>
        <p:blipFill>
          <a:blip r:embed="rId4"/>
          <a:stretch>
            <a:fillRect/>
          </a:stretch>
        </p:blipFill>
        <p:spPr>
          <a:xfrm>
            <a:off x="640940" y="836712"/>
            <a:ext cx="7710972" cy="5654098"/>
          </a:xfrm>
          <a:prstGeom prst="rect">
            <a:avLst/>
          </a:prstGeom>
        </p:spPr>
      </p:pic>
      <p:pic>
        <p:nvPicPr>
          <p:cNvPr id="6" name="Picture 5">
            <a:extLst>
              <a:ext uri="{FF2B5EF4-FFF2-40B4-BE49-F238E27FC236}">
                <a16:creationId xmlns:a16="http://schemas.microsoft.com/office/drawing/2014/main" id="{35833876-7D1A-16CA-7FD5-248FFB35F223}"/>
              </a:ext>
            </a:extLst>
          </p:cNvPr>
          <p:cNvPicPr>
            <a:picLocks noChangeAspect="1"/>
          </p:cNvPicPr>
          <p:nvPr/>
        </p:nvPicPr>
        <p:blipFill>
          <a:blip r:embed="rId5"/>
          <a:stretch>
            <a:fillRect/>
          </a:stretch>
        </p:blipFill>
        <p:spPr>
          <a:xfrm>
            <a:off x="538474" y="834571"/>
            <a:ext cx="7813438" cy="5654097"/>
          </a:xfrm>
          <a:prstGeom prst="rect">
            <a:avLst/>
          </a:prstGeom>
        </p:spPr>
      </p:pic>
    </p:spTree>
    <p:extLst>
      <p:ext uri="{BB962C8B-B14F-4D97-AF65-F5344CB8AC3E}">
        <p14:creationId xmlns:p14="http://schemas.microsoft.com/office/powerpoint/2010/main" val="189193249"/>
      </p:ext>
    </p:extLst>
  </p:cSld>
  <p:clrMapOvr>
    <a:masterClrMapping/>
  </p:clrMapOvr>
  <p:transition/>
</p:sld>
</file>

<file path=ppt/slides/slide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EC243-1CAD-2A7E-62EB-0FB2914C1F88}"/>
              </a:ext>
            </a:extLst>
          </p:cNvPr>
          <p:cNvSpPr>
            <a:spLocks noGrp="1"/>
          </p:cNvSpPr>
          <p:nvPr>
            <p:ph type="title"/>
          </p:nvPr>
        </p:nvSpPr>
        <p:spPr/>
        <p:txBody>
          <a:bodyPr/>
          <a:lstStyle/>
          <a:p>
            <a:r>
              <a:rPr lang="en-US" dirty="0"/>
              <a:t>Special Research Sessions &amp; Courses</a:t>
            </a:r>
          </a:p>
        </p:txBody>
      </p:sp>
      <p:sp>
        <p:nvSpPr>
          <p:cNvPr id="3" name="Content Placeholder 2">
            <a:extLst>
              <a:ext uri="{FF2B5EF4-FFF2-40B4-BE49-F238E27FC236}">
                <a16:creationId xmlns:a16="http://schemas.microsoft.com/office/drawing/2014/main" id="{BC2C9FA4-AC79-315D-C96F-D650BA037556}"/>
              </a:ext>
            </a:extLst>
          </p:cNvPr>
          <p:cNvSpPr>
            <a:spLocks noGrp="1"/>
          </p:cNvSpPr>
          <p:nvPr>
            <p:ph idx="1"/>
          </p:nvPr>
        </p:nvSpPr>
        <p:spPr>
          <a:xfrm>
            <a:off x="228600" y="1052736"/>
            <a:ext cx="8610600" cy="4948808"/>
          </a:xfrm>
        </p:spPr>
        <p:txBody>
          <a:bodyPr/>
          <a:lstStyle/>
          <a:p>
            <a:r>
              <a:rPr lang="en-US" dirty="0">
                <a:solidFill>
                  <a:srgbClr val="0000FF"/>
                </a:solidFill>
              </a:rPr>
              <a:t>Special Session at ISVLSI 2022: 9 cutting-edge talks</a:t>
            </a:r>
          </a:p>
        </p:txBody>
      </p:sp>
      <p:sp>
        <p:nvSpPr>
          <p:cNvPr id="4" name="Slide Number Placeholder 3">
            <a:extLst>
              <a:ext uri="{FF2B5EF4-FFF2-40B4-BE49-F238E27FC236}">
                <a16:creationId xmlns:a16="http://schemas.microsoft.com/office/drawing/2014/main" id="{F2E091C3-E327-1914-9FC9-05618963265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5B6B0EC3-D65E-13D3-B6B0-8A11DE70F95D}"/>
              </a:ext>
            </a:extLst>
          </p:cNvPr>
          <p:cNvPicPr>
            <a:picLocks noChangeAspect="1"/>
          </p:cNvPicPr>
          <p:nvPr/>
        </p:nvPicPr>
        <p:blipFill>
          <a:blip r:embed="rId2"/>
          <a:stretch>
            <a:fillRect/>
          </a:stretch>
        </p:blipFill>
        <p:spPr>
          <a:xfrm>
            <a:off x="1187624" y="1572833"/>
            <a:ext cx="7038528" cy="4837269"/>
          </a:xfrm>
          <a:prstGeom prst="rect">
            <a:avLst/>
          </a:prstGeom>
        </p:spPr>
      </p:pic>
      <p:sp>
        <p:nvSpPr>
          <p:cNvPr id="6" name="TextBox 5">
            <a:extLst>
              <a:ext uri="{FF2B5EF4-FFF2-40B4-BE49-F238E27FC236}">
                <a16:creationId xmlns:a16="http://schemas.microsoft.com/office/drawing/2014/main" id="{45C9899B-0C6B-9012-9C33-24CC4B7C8C97}"/>
              </a:ext>
            </a:extLst>
          </p:cNvPr>
          <p:cNvSpPr txBox="1"/>
          <p:nvPr/>
        </p:nvSpPr>
        <p:spPr>
          <a:xfrm>
            <a:off x="1691680" y="6467530"/>
            <a:ext cx="627447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https://www.youtube.com/watch?v=qeukNs5XI3g</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578719942"/>
      </p:ext>
    </p:extLst>
  </p:cSld>
  <p:clrMapOvr>
    <a:masterClrMapping/>
  </p:clrMapOvr>
  <p:transition/>
</p:sld>
</file>

<file path=ppt/slides/slide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Comp Arch (Fall 2021)</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84584" y="908720"/>
            <a:ext cx="4775448" cy="533968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Fall 2021 Edition: </a:t>
            </a:r>
          </a:p>
          <a:p>
            <a:pPr lvl="1"/>
            <a:r>
              <a:rPr lang="en-US" sz="1400" dirty="0">
                <a:solidFill>
                  <a:srgbClr val="0432FF"/>
                </a:solidFill>
                <a:hlinkClick r:id="rId2">
                  <a:extLst>
                    <a:ext uri="{A12FA001-AC4F-418D-AE19-62706E023703}">
                      <ahyp:hlinkClr xmlns:ahyp="http://schemas.microsoft.com/office/drawing/2018/hyperlinkcolor" val="tx"/>
                    </a:ext>
                  </a:extLst>
                </a:hlinkClick>
              </a:rPr>
              <a:t>https://safari.ethz.ch/architecture/fall2021/doku.php?id=schedule</a:t>
            </a:r>
            <a:r>
              <a:rPr lang="en-US" sz="1400" dirty="0">
                <a:solidFill>
                  <a:srgbClr val="0432FF"/>
                </a:solidFill>
              </a:rPr>
              <a:t> </a:t>
            </a:r>
          </a:p>
          <a:p>
            <a:r>
              <a:rPr lang="en-US" sz="1600" b="1" dirty="0">
                <a:solidFill>
                  <a:srgbClr val="0432FF"/>
                </a:solidFill>
                <a:hlinkClick r:id="rId3">
                  <a:extLst>
                    <a:ext uri="{A12FA001-AC4F-418D-AE19-62706E023703}">
                      <ahyp:hlinkClr xmlns:ahyp="http://schemas.microsoft.com/office/drawing/2018/hyperlinkcolor" val="tx"/>
                    </a:ext>
                  </a:extLst>
                </a:hlinkClick>
              </a:rPr>
              <a:t>Fall 2020 Edition: </a:t>
            </a:r>
            <a:endParaRPr lang="en-US" sz="1600" b="1" dirty="0">
              <a:solidFill>
                <a:srgbClr val="0432FF"/>
              </a:solidFill>
              <a:hlinkClick r:id="rId2">
                <a:extLst>
                  <a:ext uri="{A12FA001-AC4F-418D-AE19-62706E023703}">
                    <ahyp:hlinkClr xmlns:ahyp="http://schemas.microsoft.com/office/drawing/2018/hyperlinkcolor" val="tx"/>
                  </a:ext>
                </a:extLst>
              </a:hlinkClick>
            </a:endParaRPr>
          </a:p>
          <a:p>
            <a:pPr lvl="1"/>
            <a:r>
              <a:rPr lang="en-US" sz="1400" dirty="0">
                <a:solidFill>
                  <a:srgbClr val="0432FF"/>
                </a:solidFill>
                <a:hlinkClick r:id="rId3">
                  <a:extLst>
                    <a:ext uri="{A12FA001-AC4F-418D-AE19-62706E023703}">
                      <ahyp:hlinkClr xmlns:ahyp="http://schemas.microsoft.com/office/drawing/2018/hyperlinkcolor" val="tx"/>
                    </a:ext>
                  </a:extLst>
                </a:hlinkClick>
              </a:rPr>
              <a:t>https://safari.ethz.ch/architecture/fall2020/doku.php?id=schedule</a:t>
            </a:r>
            <a:r>
              <a:rPr lang="en-US" sz="1400" dirty="0">
                <a:solidFill>
                  <a:srgbClr val="0432FF"/>
                </a:solidFill>
              </a:rPr>
              <a:t> </a:t>
            </a:r>
            <a:endParaRPr lang="en-US" sz="1600" dirty="0">
              <a:solidFill>
                <a:srgbClr val="0432FF"/>
              </a:solidFill>
            </a:endParaRPr>
          </a:p>
          <a:p>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 (2021):</a:t>
            </a:r>
          </a:p>
          <a:p>
            <a:pPr lvl="1"/>
            <a:r>
              <a:rPr lang="en-US" sz="1400" dirty="0">
                <a:solidFill>
                  <a:srgbClr val="0432FF"/>
                </a:solidFill>
                <a:hlinkClick r:id="rId4">
                  <a:extLst>
                    <a:ext uri="{A12FA001-AC4F-418D-AE19-62706E023703}">
                      <ahyp:hlinkClr xmlns:ahyp="http://schemas.microsoft.com/office/drawing/2018/hyperlinkcolor" val="tx"/>
                    </a:ext>
                  </a:extLst>
                </a:hlinkClick>
              </a:rPr>
              <a:t>https://www.youtube.com/watch?v=4yfkM_5EFgo&amp;list=PL5Q2soXY2Zi-Mnk1PxjEIG32HAGILkTOF</a:t>
            </a:r>
            <a:r>
              <a:rPr lang="en-US" sz="1400" dirty="0">
                <a:solidFill>
                  <a:srgbClr val="0432FF"/>
                </a:solidFill>
              </a:rPr>
              <a:t> </a:t>
            </a:r>
          </a:p>
          <a:p>
            <a:r>
              <a:rPr lang="en-US" sz="1600" b="1" dirty="0">
                <a:solidFill>
                  <a:srgbClr val="0432FF"/>
                </a:solidFill>
                <a:hlinkClick r:id="rId5">
                  <a:extLst>
                    <a:ext uri="{A12FA001-AC4F-418D-AE19-62706E023703}">
                      <ahyp:hlinkClr xmlns:ahyp="http://schemas.microsoft.com/office/drawing/2018/hyperlinkcolor" val="tx"/>
                    </a:ext>
                  </a:extLst>
                </a:hlinkClick>
              </a:rPr>
              <a:t>Youtube Livestream (2020):</a:t>
            </a:r>
            <a:endParaRPr lang="en-US" sz="1600" b="1" dirty="0">
              <a:solidFill>
                <a:srgbClr val="0432FF"/>
              </a:solidFill>
              <a:hlinkClick r:id="rId4">
                <a:extLst>
                  <a:ext uri="{A12FA001-AC4F-418D-AE19-62706E023703}">
                    <ahyp:hlinkClr xmlns:ahyp="http://schemas.microsoft.com/office/drawing/2018/hyperlinkcolor" val="tx"/>
                  </a:ext>
                </a:extLst>
              </a:hlinkClick>
            </a:endParaRPr>
          </a:p>
          <a:p>
            <a:pPr lvl="1"/>
            <a:r>
              <a:rPr lang="en-US" sz="1400" dirty="0">
                <a:solidFill>
                  <a:srgbClr val="0432FF"/>
                </a:solidFill>
                <a:hlinkClick r:id="rId5">
                  <a:extLst>
                    <a:ext uri="{A12FA001-AC4F-418D-AE19-62706E023703}">
                      <ahyp:hlinkClr xmlns:ahyp="http://schemas.microsoft.com/office/drawing/2018/hyperlinkcolor" val="tx"/>
                    </a:ext>
                  </a:extLst>
                </a:hlinkClick>
              </a:rPr>
              <a:t>https://www.youtube.com/watch?v=c3mPdZA-Fmc&amp;list=PL5Q2soXY2Zi9xidyIgBxUz7xRPS-wisBN</a:t>
            </a:r>
            <a:r>
              <a:rPr lang="en-US" sz="1400" dirty="0">
                <a:solidFill>
                  <a:srgbClr val="0432FF"/>
                </a:solidFill>
              </a:rPr>
              <a:t> </a:t>
            </a:r>
          </a:p>
          <a:p>
            <a:pPr lvl="1"/>
            <a:endParaRPr lang="en-US" sz="1600" dirty="0">
              <a:solidFill>
                <a:srgbClr val="0432FF"/>
              </a:solidFill>
            </a:endParaRPr>
          </a:p>
          <a:p>
            <a:r>
              <a:rPr lang="en-US" sz="1600" dirty="0"/>
              <a:t>Master’s level course</a:t>
            </a:r>
          </a:p>
          <a:p>
            <a:pPr lvl="1"/>
            <a:r>
              <a:rPr lang="en-US" sz="1400" dirty="0"/>
              <a:t>Taken by Bachelor’s/Masters/PhD students</a:t>
            </a:r>
          </a:p>
          <a:p>
            <a:pPr lvl="1"/>
            <a:r>
              <a:rPr lang="en-US" sz="1400" dirty="0"/>
              <a:t>Cutting-edge research topics + fundamentals in Computer Architecture</a:t>
            </a:r>
          </a:p>
          <a:p>
            <a:pPr lvl="1"/>
            <a:r>
              <a:rPr lang="en-US" sz="1400" dirty="0"/>
              <a:t>5 Simulator-based Lab Assignments</a:t>
            </a:r>
          </a:p>
          <a:p>
            <a:pPr lvl="1"/>
            <a:r>
              <a:rPr lang="en-US" sz="1400" dirty="0"/>
              <a:t>Potential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289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2002B39F-F9F6-0D45-86BF-3F9C84862418}"/>
              </a:ext>
            </a:extLst>
          </p:cNvPr>
          <p:cNvPicPr>
            <a:picLocks noChangeAspect="1"/>
          </p:cNvPicPr>
          <p:nvPr/>
        </p:nvPicPr>
        <p:blipFill>
          <a:blip r:embed="rId6"/>
          <a:stretch>
            <a:fillRect/>
          </a:stretch>
        </p:blipFill>
        <p:spPr>
          <a:xfrm>
            <a:off x="4932040" y="0"/>
            <a:ext cx="4074863" cy="6858000"/>
          </a:xfrm>
          <a:prstGeom prst="rect">
            <a:avLst/>
          </a:prstGeom>
        </p:spPr>
      </p:pic>
      <p:sp>
        <p:nvSpPr>
          <p:cNvPr id="6" name="TextBox 5">
            <a:extLst>
              <a:ext uri="{FF2B5EF4-FFF2-40B4-BE49-F238E27FC236}">
                <a16:creationId xmlns:a16="http://schemas.microsoft.com/office/drawing/2014/main" id="{C02B7506-35EF-F089-75CD-62E66DBEF015}"/>
              </a:ext>
            </a:extLst>
          </p:cNvPr>
          <p:cNvSpPr txBox="1"/>
          <p:nvPr/>
        </p:nvSpPr>
        <p:spPr>
          <a:xfrm>
            <a:off x="176382" y="6452284"/>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589563899"/>
      </p:ext>
    </p:extLst>
  </p:cSld>
  <p:clrMapOvr>
    <a:masterClrMapping/>
  </p:clrMapOvr>
  <p:transition/>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331CD0E-9359-8083-4B29-92046A4B1D70}"/>
              </a:ext>
            </a:extLst>
          </p:cNvPr>
          <p:cNvPicPr>
            <a:picLocks noChangeAspect="1"/>
          </p:cNvPicPr>
          <p:nvPr/>
        </p:nvPicPr>
        <p:blipFill>
          <a:blip r:embed="rId2"/>
          <a:stretch>
            <a:fillRect/>
          </a:stretch>
        </p:blipFill>
        <p:spPr>
          <a:xfrm>
            <a:off x="4666189" y="0"/>
            <a:ext cx="4730347" cy="6700838"/>
          </a:xfrm>
          <a:prstGeom prst="rect">
            <a:avLst/>
          </a:prstGeom>
        </p:spPr>
      </p:pic>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DDCA (Spring 2022)</a:t>
            </a:r>
          </a:p>
        </p:txBody>
      </p:sp>
      <p:sp>
        <p:nvSpPr>
          <p:cNvPr id="6" name="TextBox 5">
            <a:extLst>
              <a:ext uri="{FF2B5EF4-FFF2-40B4-BE49-F238E27FC236}">
                <a16:creationId xmlns:a16="http://schemas.microsoft.com/office/drawing/2014/main" id="{C02B7506-35EF-F089-75CD-62E66DBEF015}"/>
              </a:ext>
            </a:extLst>
          </p:cNvPr>
          <p:cNvSpPr txBox="1"/>
          <p:nvPr/>
        </p:nvSpPr>
        <p:spPr>
          <a:xfrm>
            <a:off x="176382" y="6452284"/>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
        <p:nvSpPr>
          <p:cNvPr id="13" name="Content Placeholder 2">
            <a:extLst>
              <a:ext uri="{FF2B5EF4-FFF2-40B4-BE49-F238E27FC236}">
                <a16:creationId xmlns:a16="http://schemas.microsoft.com/office/drawing/2014/main" id="{57FB618D-61F2-75C6-E0E6-957FCFC50815}"/>
              </a:ext>
            </a:extLst>
          </p:cNvPr>
          <p:cNvSpPr txBox="1">
            <a:spLocks/>
          </p:cNvSpPr>
          <p:nvPr/>
        </p:nvSpPr>
        <p:spPr bwMode="auto">
          <a:xfrm>
            <a:off x="-57461" y="856456"/>
            <a:ext cx="4845485"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Spring 2022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https://safari.ethz.ch/digitaltechnik/spring2022/doku.php?id=schedule</a:t>
            </a:r>
            <a:endParaRPr kumimoji="0" lang="en-US" sz="14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Spring 2021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432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https://safari.ethz.ch/digitaltechnik/spring2021/doku.php?id=schedule</a:t>
            </a:r>
            <a:r>
              <a:rPr kumimoji="0" lang="en-US" sz="1400" b="0" i="0" u="none" strike="noStrike" kern="0" cap="none" spc="0" normalizeH="0" baseline="0" noProof="0" dirty="0">
                <a:ln>
                  <a:noFill/>
                </a:ln>
                <a:solidFill>
                  <a:srgbClr val="0432FF"/>
                </a:solidFill>
                <a:effectLst/>
                <a:uLnTx/>
                <a:uFillTx/>
                <a:latin typeface="Tahoma"/>
                <a:ea typeface="+mn-ea"/>
                <a:cs typeface="+mn-cs"/>
              </a:rPr>
              <a:t> </a:t>
            </a: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Youtube Livestream (Spring 2022):</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8">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432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https://www.youtube.com/watch?v=cpXdE3HwvK0&amp;list=PL5Q2soXY2Zi97Ya5DEUpMpO2bbAoaG7c6</a:t>
            </a:r>
            <a:endParaRPr kumimoji="0" lang="en-US" sz="14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Youtube Livestream (Spring 2021):</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8">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432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https://www.youtube.com/watch?v=LbC0EZY8yw4&amp;list=PL5Q2soXY2Zi_uej3aY39YB5pfW4SJ7LlN</a:t>
            </a:r>
            <a:r>
              <a:rPr kumimoji="0" lang="en-US" sz="1400" b="0" i="0" u="none" strike="noStrike" kern="0" cap="none" spc="0" normalizeH="0" baseline="0" noProof="0" dirty="0">
                <a:ln>
                  <a:noFill/>
                </a:ln>
                <a:solidFill>
                  <a:srgbClr val="0432FF"/>
                </a:solidFill>
                <a:effectLst/>
                <a:uLnTx/>
                <a:uFillTx/>
                <a:latin typeface="Tahoma"/>
                <a:ea typeface="+mn-ea"/>
                <a:cs typeface="+mn-cs"/>
              </a:rPr>
              <a:t> </a:t>
            </a: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0" i="0" u="none" strike="noStrike" kern="0" cap="none" spc="0" normalizeH="0" baseline="0" noProof="0" dirty="0">
                <a:ln>
                  <a:noFill/>
                </a:ln>
                <a:solidFill>
                  <a:srgbClr val="000000"/>
                </a:solidFill>
                <a:effectLst/>
                <a:uLnTx/>
                <a:uFillTx/>
                <a:latin typeface="Tahoma"/>
                <a:ea typeface="+mn-ea"/>
                <a:cs typeface="+mn-cs"/>
              </a:rPr>
              <a:t>Bachelor’s course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2</a:t>
            </a:r>
            <a:r>
              <a:rPr kumimoji="0" lang="en-US" sz="1400" b="0" i="0" u="none" strike="noStrike" kern="0" cap="none" spc="0" normalizeH="0" baseline="30000" noProof="0" dirty="0">
                <a:ln>
                  <a:noFill/>
                </a:ln>
                <a:solidFill>
                  <a:srgbClr val="000000"/>
                </a:solidFill>
                <a:effectLst/>
                <a:uLnTx/>
                <a:uFillTx/>
                <a:latin typeface="Tahoma"/>
                <a:ea typeface="+mn-ea"/>
                <a:cs typeface="+mn-cs"/>
              </a:rPr>
              <a:t>nd</a:t>
            </a:r>
            <a:r>
              <a:rPr kumimoji="0" lang="en-US" sz="1400" b="0" i="0" u="none" strike="noStrike" kern="0" cap="none" spc="0" normalizeH="0" baseline="0" noProof="0" dirty="0">
                <a:ln>
                  <a:noFill/>
                </a:ln>
                <a:solidFill>
                  <a:srgbClr val="000000"/>
                </a:solidFill>
                <a:effectLst/>
                <a:uLnTx/>
                <a:uFillTx/>
                <a:latin typeface="Tahoma"/>
                <a:ea typeface="+mn-ea"/>
                <a:cs typeface="+mn-cs"/>
              </a:rPr>
              <a:t> semester at ETH Zurich</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Rigorous introduction into “How Computers Work”</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Digital Design/Logic</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Computer Architecture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10 FPGA Lab Assignments</a:t>
            </a:r>
          </a:p>
          <a:p>
            <a:pPr marL="344487" marR="0" lvl="1" indent="0" algn="l" defTabSz="914400" rtl="0" eaLnBrk="0" fontAlgn="base" latinLnBrk="0" hangingPunct="0">
              <a:lnSpc>
                <a:spcPct val="100000"/>
              </a:lnSpc>
              <a:spcBef>
                <a:spcPct val="20000"/>
              </a:spcBef>
              <a:spcAft>
                <a:spcPct val="0"/>
              </a:spcAft>
              <a:buClr>
                <a:srgbClr val="3B812F"/>
              </a:buClr>
              <a:buSzPct val="60000"/>
              <a:buFont typeface="Wingdings" pitchFamily="2" charset="2"/>
              <a:buNone/>
              <a:tabLst/>
              <a:defRPr/>
            </a:pPr>
            <a:endParaRPr kumimoji="0" lang="en-US" sz="1400" b="0" i="0" u="none" strike="noStrike" kern="0" cap="none" spc="0" normalizeH="0" baseline="0" noProof="0" dirty="0">
              <a:ln>
                <a:noFill/>
              </a:ln>
              <a:solidFill>
                <a:srgbClr val="000000"/>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p:txBody>
      </p:sp>
    </p:spTree>
    <p:extLst>
      <p:ext uri="{BB962C8B-B14F-4D97-AF65-F5344CB8AC3E}">
        <p14:creationId xmlns:p14="http://schemas.microsoft.com/office/powerpoint/2010/main" val="835231782"/>
      </p:ext>
    </p:extLst>
  </p:cSld>
  <p:clrMapOvr>
    <a:masterClrMapping/>
  </p:clrMapOvr>
  <p:transition/>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PIM Course (Spring 2022)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Spring </a:t>
            </a:r>
            <a:r>
              <a:rPr lang="en-US" sz="1600" b="1" dirty="0">
                <a:solidFill>
                  <a:srgbClr val="0432FF"/>
                </a:solidFill>
                <a:hlinkClick r:id="rId3">
                  <a:extLst>
                    <a:ext uri="{A12FA001-AC4F-418D-AE19-62706E023703}">
                      <ahyp:hlinkClr xmlns:ahyp="http://schemas.microsoft.com/office/drawing/2018/hyperlinkcolor" val="tx"/>
                    </a:ext>
                  </a:extLst>
                </a:hlinkClick>
              </a:rPr>
              <a:t>2022</a:t>
            </a:r>
            <a:r>
              <a:rPr lang="en-US" sz="1600" b="1" dirty="0">
                <a:solidFill>
                  <a:srgbClr val="0432FF"/>
                </a:solidFill>
                <a:hlinkClick r:id="rId2">
                  <a:extLst>
                    <a:ext uri="{A12FA001-AC4F-418D-AE19-62706E023703}">
                      <ahyp:hlinkClr xmlns:ahyp="http://schemas.microsoft.com/office/drawing/2018/hyperlinkcolor" val="tx"/>
                    </a:ext>
                  </a:extLst>
                </a:hlinkClick>
              </a:rPr>
              <a:t> Edition: </a:t>
            </a:r>
          </a:p>
          <a:p>
            <a:pPr lvl="1"/>
            <a:r>
              <a:rPr lang="en-US" sz="1400" dirty="0">
                <a:solidFill>
                  <a:srgbClr val="0000FF"/>
                </a:solidFill>
                <a:hlinkClick r:id="rId3">
                  <a:extLst>
                    <a:ext uri="{A12FA001-AC4F-418D-AE19-62706E023703}">
                      <ahyp:hlinkClr xmlns:ahyp="http://schemas.microsoft.com/office/drawing/2018/hyperlinkcolor" val="tx"/>
                    </a:ext>
                  </a:extLst>
                </a:hlinkClick>
              </a:rPr>
              <a:t>https://safari.ethz.ch/projects_and_seminars/spring2022/doku.php?id=processing_in_memory</a:t>
            </a:r>
            <a:r>
              <a:rPr lang="en-US" sz="1400" dirty="0">
                <a:solidFill>
                  <a:srgbClr val="0000FF"/>
                </a:solidFill>
              </a:rPr>
              <a:t> </a:t>
            </a:r>
          </a:p>
          <a:p>
            <a:pPr lvl="1"/>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https://www.youtube.com/watch?v=9e4Chnwdovo&amp;list=PL5Q2soXY2Zi-841fUYYUK9EsXKhQKRPyX</a:t>
            </a:r>
            <a:r>
              <a:rPr lang="en-US" sz="1400" dirty="0">
                <a:solidFill>
                  <a:srgbClr val="0000FF"/>
                </a:solidFill>
              </a:rPr>
              <a:t> </a:t>
            </a:r>
          </a:p>
          <a:p>
            <a:pPr lvl="1"/>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Processing-in-Memory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291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4A179BAD-D06D-A69D-73FA-3A7AB7BDE712}"/>
              </a:ext>
            </a:extLst>
          </p:cNvPr>
          <p:cNvPicPr>
            <a:picLocks noChangeAspect="1"/>
          </p:cNvPicPr>
          <p:nvPr/>
        </p:nvPicPr>
        <p:blipFill>
          <a:blip r:embed="rId6"/>
          <a:stretch>
            <a:fillRect/>
          </a:stretch>
        </p:blipFill>
        <p:spPr>
          <a:xfrm>
            <a:off x="6226127" y="0"/>
            <a:ext cx="2666353" cy="6858000"/>
          </a:xfrm>
          <a:prstGeom prst="rect">
            <a:avLst/>
          </a:prstGeom>
        </p:spPr>
      </p:pic>
      <p:sp>
        <p:nvSpPr>
          <p:cNvPr id="6" name="TextBox 5">
            <a:extLst>
              <a:ext uri="{FF2B5EF4-FFF2-40B4-BE49-F238E27FC236}">
                <a16:creationId xmlns:a16="http://schemas.microsoft.com/office/drawing/2014/main" id="{27BF6E24-45C2-0C29-5FF4-253DFFAFF0DD}"/>
              </a:ext>
            </a:extLst>
          </p:cNvPr>
          <p:cNvSpPr txBox="1"/>
          <p:nvPr/>
        </p:nvSpPr>
        <p:spPr>
          <a:xfrm>
            <a:off x="176382"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497299329"/>
      </p:ext>
    </p:extLst>
  </p:cSld>
  <p:clrMapOvr>
    <a:masterClrMapping/>
  </p:clrMapOvr>
  <p:transition/>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Genomics (Spring 2022)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rPr>
              <a:t>Spring 2022 Edition: </a:t>
            </a:r>
            <a:endParaRPr lang="en-US" sz="1600" b="1" dirty="0">
              <a:solidFill>
                <a:srgbClr val="0432FF"/>
              </a:solidFill>
              <a:hlinkClick r:id="rId3">
                <a:extLst>
                  <a:ext uri="{A12FA001-AC4F-418D-AE19-62706E023703}">
                    <ahyp:hlinkClr xmlns:ahyp="http://schemas.microsoft.com/office/drawing/2018/hyperlinkcolor" val="tx"/>
                  </a:ext>
                </a:extLst>
              </a:hlinkClick>
            </a:endParaRPr>
          </a:p>
          <a:p>
            <a:pPr lvl="1"/>
            <a:r>
              <a:rPr lang="en-US" sz="1400" dirty="0">
                <a:solidFill>
                  <a:srgbClr val="0432FF"/>
                </a:solidFill>
                <a:hlinkClick r:id="rId2"/>
              </a:rPr>
              <a:t>https://safari.ethz.ch/projects_and_seminars/spring2022/doku.php?id=bioinformatics</a:t>
            </a:r>
            <a:r>
              <a:rPr lang="en-US" sz="1400" dirty="0">
                <a:solidFill>
                  <a:srgbClr val="0432FF"/>
                </a:solidFill>
              </a:rPr>
              <a:t>  </a:t>
            </a:r>
          </a:p>
          <a:p>
            <a:pPr marL="344487" lvl="1" indent="0">
              <a:buNone/>
            </a:pPr>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432FF"/>
                </a:solidFill>
                <a:hlinkClick r:id="rId4"/>
              </a:rPr>
              <a:t>https://www.youtube.com/watch?v=DEL_5A_Y3TI&amp;list=PL5Q2soXY2Zi8NrPDgOR1yRU_Cxxjw-u18</a:t>
            </a:r>
            <a:r>
              <a:rPr lang="en-US" sz="1400" dirty="0">
                <a:solidFill>
                  <a:srgbClr val="0432FF"/>
                </a:solidFill>
              </a:rPr>
              <a:t> </a:t>
            </a:r>
          </a:p>
          <a:p>
            <a:pPr lvl="1"/>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Genomics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292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EF9421B9-1559-06A9-963C-137F113AE1DA}"/>
              </a:ext>
            </a:extLst>
          </p:cNvPr>
          <p:cNvPicPr>
            <a:picLocks noChangeAspect="1"/>
          </p:cNvPicPr>
          <p:nvPr/>
        </p:nvPicPr>
        <p:blipFill>
          <a:blip r:embed="rId6"/>
          <a:stretch>
            <a:fillRect/>
          </a:stretch>
        </p:blipFill>
        <p:spPr>
          <a:xfrm>
            <a:off x="5652120" y="0"/>
            <a:ext cx="4171612" cy="6858000"/>
          </a:xfrm>
          <a:prstGeom prst="rect">
            <a:avLst/>
          </a:prstGeom>
        </p:spPr>
      </p:pic>
      <p:sp>
        <p:nvSpPr>
          <p:cNvPr id="7" name="TextBox 6">
            <a:extLst>
              <a:ext uri="{FF2B5EF4-FFF2-40B4-BE49-F238E27FC236}">
                <a16:creationId xmlns:a16="http://schemas.microsoft.com/office/drawing/2014/main" id="{5D98D170-9599-FFAE-F2B9-5231555427D6}"/>
              </a:ext>
            </a:extLst>
          </p:cNvPr>
          <p:cNvSpPr txBox="1"/>
          <p:nvPr/>
        </p:nvSpPr>
        <p:spPr>
          <a:xfrm>
            <a:off x="176382"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2546917157"/>
      </p:ext>
    </p:extLst>
  </p:cSld>
  <p:clrMapOvr>
    <a:masterClrMapping/>
  </p:clrMapOvr>
  <p:transition/>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Hetero. Systems (Spring’22)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000FF"/>
                </a:solidFill>
                <a:hlinkClick r:id="rId2">
                  <a:extLst>
                    <a:ext uri="{A12FA001-AC4F-418D-AE19-62706E023703}">
                      <ahyp:hlinkClr xmlns:ahyp="http://schemas.microsoft.com/office/drawing/2018/hyperlinkcolor" val="tx"/>
                    </a:ext>
                  </a:extLst>
                </a:hlinkClick>
              </a:rPr>
              <a:t>Spring 2022 Edition: </a:t>
            </a:r>
            <a:endParaRPr lang="en-US" sz="1600" b="1" dirty="0">
              <a:solidFill>
                <a:srgbClr val="0000FF"/>
              </a:solidFill>
              <a:hlinkClick r:id="rId3">
                <a:extLst>
                  <a:ext uri="{A12FA001-AC4F-418D-AE19-62706E023703}">
                    <ahyp:hlinkClr xmlns:ahyp="http://schemas.microsoft.com/office/drawing/2018/hyperlinkcolor" val="tx"/>
                  </a:ext>
                </a:extLst>
              </a:hlinkClick>
            </a:endParaRPr>
          </a:p>
          <a:p>
            <a:pPr lvl="1"/>
            <a:r>
              <a:rPr lang="en-US" sz="1400" dirty="0">
                <a:solidFill>
                  <a:srgbClr val="0000FF"/>
                </a:solidFill>
                <a:hlinkClick r:id="rId2">
                  <a:extLst>
                    <a:ext uri="{A12FA001-AC4F-418D-AE19-62706E023703}">
                      <ahyp:hlinkClr xmlns:ahyp="http://schemas.microsoft.com/office/drawing/2018/hyperlinkcolor" val="tx"/>
                    </a:ext>
                  </a:extLst>
                </a:hlinkClick>
              </a:rPr>
              <a:t>https://safari.ethz.ch/projects_and_seminars/spring2022/doku.php?id=heterogeneous_systems</a:t>
            </a:r>
            <a:r>
              <a:rPr lang="en-US" sz="1400" dirty="0">
                <a:solidFill>
                  <a:srgbClr val="0000FF"/>
                </a:solidFill>
              </a:rPr>
              <a:t> </a:t>
            </a:r>
          </a:p>
          <a:p>
            <a:pPr lvl="1"/>
            <a:endParaRPr lang="en-US" sz="1600" dirty="0">
              <a:solidFill>
                <a:srgbClr val="0432FF"/>
              </a:solidFill>
            </a:endParaRPr>
          </a:p>
          <a:p>
            <a:r>
              <a:rPr lang="en-US" sz="1600" b="1" dirty="0">
                <a:solidFill>
                  <a:srgbClr val="0000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000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https://www.youtube.com/watch?v=oFO5fTrgFIY&amp;list=PL5Q2soXY2Zi9XrgXR38IM_FTjmY6h7Gzm</a:t>
            </a:r>
            <a:r>
              <a:rPr lang="en-US" sz="1400" dirty="0">
                <a:solidFill>
                  <a:srgbClr val="0000FF"/>
                </a:solidFill>
              </a:rPr>
              <a:t> </a:t>
            </a:r>
          </a:p>
          <a:p>
            <a:pPr lvl="1"/>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GPU and Parallelism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293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6" name="Picture 5">
            <a:extLst>
              <a:ext uri="{FF2B5EF4-FFF2-40B4-BE49-F238E27FC236}">
                <a16:creationId xmlns:a16="http://schemas.microsoft.com/office/drawing/2014/main" id="{0756705C-65E8-9410-750D-09178D45AC8F}"/>
              </a:ext>
            </a:extLst>
          </p:cNvPr>
          <p:cNvPicPr>
            <a:picLocks noChangeAspect="1"/>
          </p:cNvPicPr>
          <p:nvPr/>
        </p:nvPicPr>
        <p:blipFill>
          <a:blip r:embed="rId6"/>
          <a:stretch>
            <a:fillRect/>
          </a:stretch>
        </p:blipFill>
        <p:spPr>
          <a:xfrm>
            <a:off x="5850637" y="0"/>
            <a:ext cx="3257867" cy="6858000"/>
          </a:xfrm>
          <a:prstGeom prst="rect">
            <a:avLst/>
          </a:prstGeom>
        </p:spPr>
      </p:pic>
      <p:sp>
        <p:nvSpPr>
          <p:cNvPr id="5" name="TextBox 4">
            <a:extLst>
              <a:ext uri="{FF2B5EF4-FFF2-40B4-BE49-F238E27FC236}">
                <a16:creationId xmlns:a16="http://schemas.microsoft.com/office/drawing/2014/main" id="{C58C55F7-E11C-0D22-4E40-AB5782CE2134}"/>
              </a:ext>
            </a:extLst>
          </p:cNvPr>
          <p:cNvSpPr txBox="1"/>
          <p:nvPr/>
        </p:nvSpPr>
        <p:spPr>
          <a:xfrm>
            <a:off x="176382"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2117428514"/>
      </p:ext>
    </p:extLst>
  </p:cSld>
  <p:clrMapOvr>
    <a:masterClrMapping/>
  </p:clrMapOvr>
  <p:transition/>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HW/SW Co-Design (Spring 2022)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Spring 2022 Edition: </a:t>
            </a:r>
          </a:p>
          <a:p>
            <a:pPr lvl="1"/>
            <a:r>
              <a:rPr lang="en-US" sz="1400" dirty="0">
                <a:solidFill>
                  <a:srgbClr val="0432FF"/>
                </a:solidFill>
                <a:hlinkClick r:id="rId3">
                  <a:extLst>
                    <a:ext uri="{A12FA001-AC4F-418D-AE19-62706E023703}">
                      <ahyp:hlinkClr xmlns:ahyp="http://schemas.microsoft.com/office/drawing/2018/hyperlinkcolor" val="tx"/>
                    </a:ext>
                  </a:extLst>
                </a:hlinkClick>
              </a:rPr>
              <a:t>https://safari.ethz.ch/projects_and_seminars/spring2022/doku.php?id=hw_sw_codesign</a:t>
            </a:r>
            <a:endParaRPr lang="en-US" sz="1400" dirty="0">
              <a:solidFill>
                <a:srgbClr val="0432FF"/>
              </a:solidFill>
            </a:endParaRPr>
          </a:p>
          <a:p>
            <a:pPr marL="344487" lvl="1" indent="0">
              <a:buNone/>
            </a:pPr>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432FF"/>
                </a:solidFill>
                <a:hlinkClick r:id="rId6">
                  <a:extLst>
                    <a:ext uri="{A12FA001-AC4F-418D-AE19-62706E023703}">
                      <ahyp:hlinkClr xmlns:ahyp="http://schemas.microsoft.com/office/drawing/2018/hyperlinkcolor" val="tx"/>
                    </a:ext>
                  </a:extLst>
                </a:hlinkClick>
              </a:rPr>
              <a:t>https://youtube.com/playlist?list=PL5Q2soXY2Zi8nH7un3ghD2nutKWWDk-NK</a:t>
            </a:r>
            <a:endParaRPr lang="en-US" sz="1400" dirty="0">
              <a:solidFill>
                <a:srgbClr val="0432FF"/>
              </a:solidFill>
            </a:endParaRPr>
          </a:p>
          <a:p>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HW/SW co-design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294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07929472-62AD-AB4E-A75A-BE2AA054DBA5}"/>
              </a:ext>
            </a:extLst>
          </p:cNvPr>
          <p:cNvPicPr>
            <a:picLocks noChangeAspect="1"/>
          </p:cNvPicPr>
          <p:nvPr/>
        </p:nvPicPr>
        <p:blipFill>
          <a:blip r:embed="rId7"/>
          <a:stretch>
            <a:fillRect/>
          </a:stretch>
        </p:blipFill>
        <p:spPr>
          <a:xfrm>
            <a:off x="5580512" y="908720"/>
            <a:ext cx="3600000" cy="2205344"/>
          </a:xfrm>
          <a:prstGeom prst="rect">
            <a:avLst/>
          </a:prstGeom>
        </p:spPr>
      </p:pic>
      <p:pic>
        <p:nvPicPr>
          <p:cNvPr id="6" name="Picture 5">
            <a:extLst>
              <a:ext uri="{FF2B5EF4-FFF2-40B4-BE49-F238E27FC236}">
                <a16:creationId xmlns:a16="http://schemas.microsoft.com/office/drawing/2014/main" id="{CD8CB39F-DC1B-2F4D-8F50-25FE46B07DFB}"/>
              </a:ext>
            </a:extLst>
          </p:cNvPr>
          <p:cNvPicPr>
            <a:picLocks noChangeAspect="1"/>
          </p:cNvPicPr>
          <p:nvPr/>
        </p:nvPicPr>
        <p:blipFill>
          <a:blip r:embed="rId8"/>
          <a:stretch>
            <a:fillRect/>
          </a:stretch>
        </p:blipFill>
        <p:spPr>
          <a:xfrm>
            <a:off x="5580512" y="3097214"/>
            <a:ext cx="3600000" cy="3572146"/>
          </a:xfrm>
          <a:prstGeom prst="rect">
            <a:avLst/>
          </a:prstGeom>
        </p:spPr>
      </p:pic>
      <p:sp>
        <p:nvSpPr>
          <p:cNvPr id="7" name="TextBox 6">
            <a:extLst>
              <a:ext uri="{FF2B5EF4-FFF2-40B4-BE49-F238E27FC236}">
                <a16:creationId xmlns:a16="http://schemas.microsoft.com/office/drawing/2014/main" id="{CB1F9325-D79B-2B3F-89EA-3482C94BC926}"/>
              </a:ext>
            </a:extLst>
          </p:cNvPr>
          <p:cNvSpPr txBox="1"/>
          <p:nvPr/>
        </p:nvSpPr>
        <p:spPr>
          <a:xfrm>
            <a:off x="35496"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4063425004"/>
      </p:ext>
    </p:extLst>
  </p:cSld>
  <p:clrMapOvr>
    <a:masterClrMapping/>
  </p:clrMapOvr>
  <p:transition/>
</p:sld>
</file>

<file path=ppt/slides/slide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Solid-State Drives (Spring 2022)</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Spring </a:t>
            </a:r>
            <a:r>
              <a:rPr lang="en-US" sz="1600" b="1" dirty="0">
                <a:solidFill>
                  <a:srgbClr val="0432FF"/>
                </a:solidFill>
                <a:hlinkClick r:id="rId3">
                  <a:extLst>
                    <a:ext uri="{A12FA001-AC4F-418D-AE19-62706E023703}">
                      <ahyp:hlinkClr xmlns:ahyp="http://schemas.microsoft.com/office/drawing/2018/hyperlinkcolor" val="tx"/>
                    </a:ext>
                  </a:extLst>
                </a:hlinkClick>
              </a:rPr>
              <a:t>2022</a:t>
            </a:r>
            <a:r>
              <a:rPr lang="en-US" sz="1600" b="1" dirty="0">
                <a:solidFill>
                  <a:srgbClr val="0432FF"/>
                </a:solidFill>
                <a:hlinkClick r:id="rId2">
                  <a:extLst>
                    <a:ext uri="{A12FA001-AC4F-418D-AE19-62706E023703}">
                      <ahyp:hlinkClr xmlns:ahyp="http://schemas.microsoft.com/office/drawing/2018/hyperlinkcolor" val="tx"/>
                    </a:ext>
                  </a:extLst>
                </a:hlinkClick>
              </a:rPr>
              <a:t> Edition: </a:t>
            </a:r>
          </a:p>
          <a:p>
            <a:pPr lvl="1"/>
            <a:r>
              <a:rPr lang="en-US" sz="1400" dirty="0">
                <a:solidFill>
                  <a:srgbClr val="0000FF"/>
                </a:solidFill>
                <a:hlinkClick r:id="rId3">
                  <a:extLst>
                    <a:ext uri="{A12FA001-AC4F-418D-AE19-62706E023703}">
                      <ahyp:hlinkClr xmlns:ahyp="http://schemas.microsoft.com/office/drawing/2018/hyperlinkcolor" val="tx"/>
                    </a:ext>
                  </a:extLst>
                </a:hlinkClick>
              </a:rPr>
              <a:t>https://safari.ethz.ch/projects_and_seminars/spring2022/doku.php?id=modern_ssds</a:t>
            </a:r>
            <a:r>
              <a:rPr lang="en-US" sz="1400" dirty="0">
                <a:solidFill>
                  <a:srgbClr val="0000FF"/>
                </a:solidFill>
              </a:rPr>
              <a:t> </a:t>
            </a:r>
          </a:p>
          <a:p>
            <a:pPr lvl="1"/>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https://www.youtube.com/watch?v=_q4rm71DsY4&amp;list=PL5Q2soXY2Zi8vabcse1kL22DEcgMl2RAq</a:t>
            </a:r>
            <a:r>
              <a:rPr lang="en-US" sz="1400" dirty="0">
                <a:solidFill>
                  <a:srgbClr val="0000FF"/>
                </a:solidFill>
              </a:rPr>
              <a:t> </a:t>
            </a:r>
            <a:endParaRPr lang="en-US" sz="1600" dirty="0">
              <a:solidFill>
                <a:srgbClr val="0000FF"/>
              </a:solidFill>
            </a:endParaRPr>
          </a:p>
          <a:p>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SSD Basics and Advanced Topics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295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7" name="Picture 6">
            <a:extLst>
              <a:ext uri="{FF2B5EF4-FFF2-40B4-BE49-F238E27FC236}">
                <a16:creationId xmlns:a16="http://schemas.microsoft.com/office/drawing/2014/main" id="{3046AD48-5FCD-3C98-E8A2-A00B51668526}"/>
              </a:ext>
            </a:extLst>
          </p:cNvPr>
          <p:cNvPicPr>
            <a:picLocks noChangeAspect="1"/>
          </p:cNvPicPr>
          <p:nvPr/>
        </p:nvPicPr>
        <p:blipFill>
          <a:blip r:embed="rId6"/>
          <a:stretch>
            <a:fillRect/>
          </a:stretch>
        </p:blipFill>
        <p:spPr>
          <a:xfrm>
            <a:off x="5292789" y="980729"/>
            <a:ext cx="3873281" cy="2654416"/>
          </a:xfrm>
          <a:prstGeom prst="rect">
            <a:avLst/>
          </a:prstGeom>
        </p:spPr>
      </p:pic>
      <p:pic>
        <p:nvPicPr>
          <p:cNvPr id="8" name="Picture 7">
            <a:extLst>
              <a:ext uri="{FF2B5EF4-FFF2-40B4-BE49-F238E27FC236}">
                <a16:creationId xmlns:a16="http://schemas.microsoft.com/office/drawing/2014/main" id="{51EEFCF4-8E7C-ACAA-6D85-CB72A2373879}"/>
              </a:ext>
            </a:extLst>
          </p:cNvPr>
          <p:cNvPicPr>
            <a:picLocks noChangeAspect="1"/>
          </p:cNvPicPr>
          <p:nvPr/>
        </p:nvPicPr>
        <p:blipFill>
          <a:blip r:embed="rId7"/>
          <a:stretch>
            <a:fillRect/>
          </a:stretch>
        </p:blipFill>
        <p:spPr>
          <a:xfrm>
            <a:off x="5307232" y="3798920"/>
            <a:ext cx="3873280" cy="2654416"/>
          </a:xfrm>
          <a:prstGeom prst="rect">
            <a:avLst/>
          </a:prstGeom>
        </p:spPr>
      </p:pic>
      <p:sp>
        <p:nvSpPr>
          <p:cNvPr id="5" name="TextBox 4">
            <a:extLst>
              <a:ext uri="{FF2B5EF4-FFF2-40B4-BE49-F238E27FC236}">
                <a16:creationId xmlns:a16="http://schemas.microsoft.com/office/drawing/2014/main" id="{05BB5E9E-C7AC-65BB-F631-E898B42183BD}"/>
              </a:ext>
            </a:extLst>
          </p:cNvPr>
          <p:cNvSpPr txBox="1"/>
          <p:nvPr/>
        </p:nvSpPr>
        <p:spPr>
          <a:xfrm>
            <a:off x="176382" y="5949280"/>
            <a:ext cx="5078634" cy="61555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FF"/>
                </a:solidFill>
                <a:effectLst/>
                <a:uLnTx/>
                <a:uFillTx/>
                <a:latin typeface="Tahoma"/>
                <a:ea typeface="+mn-ea"/>
                <a:cs typeface="+mn-cs"/>
                <a:hlinkClick r:id="rId8">
                  <a:extLst>
                    <a:ext uri="{A12FA001-AC4F-418D-AE19-62706E023703}">
                      <ahyp:hlinkClr xmlns:ahyp="http://schemas.microsoft.com/office/drawing/2018/hyperlinkcolor" val="tx"/>
                    </a:ext>
                  </a:extLst>
                </a:hlinkClick>
              </a:rPr>
              <a:t>https://www.youtube.com/onurmutlulectures</a:t>
            </a:r>
            <a:r>
              <a:rPr kumimoji="0" lang="en-US" sz="16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4010726724"/>
      </p:ext>
    </p:extLst>
  </p:cSld>
  <p:clrMapOvr>
    <a:masterClrMapping/>
  </p:clrMapOvr>
  <p:transition/>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BCC2174-0AAD-64AD-28BC-029C312832E2}"/>
              </a:ext>
            </a:extLst>
          </p:cNvPr>
          <p:cNvPicPr>
            <a:picLocks noChangeAspect="1"/>
          </p:cNvPicPr>
          <p:nvPr/>
        </p:nvPicPr>
        <p:blipFill>
          <a:blip r:embed="rId2"/>
          <a:stretch>
            <a:fillRect/>
          </a:stretch>
        </p:blipFill>
        <p:spPr>
          <a:xfrm>
            <a:off x="4855152" y="970868"/>
            <a:ext cx="4325360" cy="5626484"/>
          </a:xfrm>
          <a:prstGeom prst="rect">
            <a:avLst/>
          </a:prstGeom>
        </p:spPr>
      </p:pic>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a:xfrm>
            <a:off x="176382" y="-243408"/>
            <a:ext cx="8967618" cy="871476"/>
          </a:xfrm>
        </p:spPr>
        <p:txBody>
          <a:bodyPr/>
          <a:lstStyle/>
          <a:p>
            <a:br>
              <a:rPr lang="en-US" sz="2800" b="1" dirty="0"/>
            </a:br>
            <a:r>
              <a:rPr lang="en-US" sz="3200" b="1" dirty="0"/>
              <a:t>RowHammer &amp; DRAM Exploration (Fall 2022)</a:t>
            </a:r>
          </a:p>
        </p:txBody>
      </p:sp>
      <p:sp>
        <p:nvSpPr>
          <p:cNvPr id="6" name="TextBox 5">
            <a:extLst>
              <a:ext uri="{FF2B5EF4-FFF2-40B4-BE49-F238E27FC236}">
                <a16:creationId xmlns:a16="http://schemas.microsoft.com/office/drawing/2014/main" id="{C02B7506-35EF-F089-75CD-62E66DBEF015}"/>
              </a:ext>
            </a:extLst>
          </p:cNvPr>
          <p:cNvSpPr txBox="1"/>
          <p:nvPr/>
        </p:nvSpPr>
        <p:spPr>
          <a:xfrm>
            <a:off x="176382" y="6452284"/>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
        <p:nvSpPr>
          <p:cNvPr id="13" name="Content Placeholder 2">
            <a:extLst>
              <a:ext uri="{FF2B5EF4-FFF2-40B4-BE49-F238E27FC236}">
                <a16:creationId xmlns:a16="http://schemas.microsoft.com/office/drawing/2014/main" id="{57FB618D-61F2-75C6-E0E6-957FCFC50815}"/>
              </a:ext>
            </a:extLst>
          </p:cNvPr>
          <p:cNvSpPr txBox="1">
            <a:spLocks/>
          </p:cNvSpPr>
          <p:nvPr/>
        </p:nvSpPr>
        <p:spPr bwMode="auto">
          <a:xfrm>
            <a:off x="-57461" y="1052736"/>
            <a:ext cx="4845485" cy="539954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Fall 2022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https://safari.ethz.ch/projects_and_seminars/fall2022/doku.php?id=softmc</a:t>
            </a:r>
            <a:endParaRPr kumimoji="0" lang="en-US" sz="1400" b="0" i="0" u="none" strike="noStrike" kern="0" cap="none" spc="0" normalizeH="0" baseline="0" noProof="0" dirty="0">
              <a:ln>
                <a:noFill/>
              </a:ln>
              <a:solidFill>
                <a:srgbClr val="03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Spring 2022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8">
                  <a:extLst>
                    <a:ext uri="{A12FA001-AC4F-418D-AE19-62706E023703}">
                      <ahyp:hlinkClr xmlns:ahyp="http://schemas.microsoft.com/office/drawing/2018/hyperlinkcolor" val="tx"/>
                    </a:ext>
                  </a:extLst>
                </a:hlinkClick>
              </a:rPr>
              <a:t>https://safari.ethz.ch/projects_and_seminars/spring2022/doku.php?id=softmc</a:t>
            </a:r>
            <a:endParaRPr kumimoji="0" lang="en-US" sz="1400" b="0" i="0" u="none" strike="noStrike" kern="0" cap="none" spc="0" normalizeH="0" baseline="0" noProof="0" dirty="0">
              <a:ln>
                <a:noFill/>
              </a:ln>
              <a:solidFill>
                <a:srgbClr val="0332FF"/>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Youtube Livestream (Spring 2022):</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10">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https://www.youtube.com/watch?v=r5QxuoJWttg&amp;list=PL5Q2soXY2Zi_1trfCckr6PTN8WR72icUO</a:t>
            </a:r>
            <a:r>
              <a:rPr kumimoji="0" lang="en-US" sz="1400" b="0" i="0" u="none" strike="noStrike" kern="0" cap="none" spc="0" normalizeH="0" baseline="0" noProof="0" dirty="0">
                <a:ln>
                  <a:noFill/>
                </a:ln>
                <a:solidFill>
                  <a:srgbClr val="0332FF"/>
                </a:solidFill>
                <a:effectLst/>
                <a:uLnTx/>
                <a:uFillTx/>
                <a:latin typeface="Tahoma"/>
                <a:ea typeface="+mn-ea"/>
                <a:cs typeface="+mn-cs"/>
              </a:rPr>
              <a:t> </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0" i="0" u="none" strike="noStrike" kern="0" cap="none" spc="0" normalizeH="0" baseline="0" noProof="0" dirty="0">
                <a:ln>
                  <a:noFill/>
                </a:ln>
                <a:solidFill>
                  <a:srgbClr val="000000"/>
                </a:solidFill>
                <a:effectLst/>
                <a:uLnTx/>
                <a:uFillTx/>
                <a:latin typeface="Tahoma"/>
                <a:ea typeface="+mn-ea"/>
                <a:cs typeface="+mn-cs"/>
              </a:rPr>
              <a:t>Bachelor’s course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Elective at ETH Zurich</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Introduction to DRAM organization &amp; operation</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Tutorial on using FPGA-based infrastructure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Verilog &amp; C++</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Potential research exploration</a:t>
            </a:r>
          </a:p>
          <a:p>
            <a:pPr marL="344487" marR="0" lvl="1" indent="0" algn="l" defTabSz="914400" rtl="0" eaLnBrk="0" fontAlgn="base" latinLnBrk="0" hangingPunct="0">
              <a:lnSpc>
                <a:spcPct val="100000"/>
              </a:lnSpc>
              <a:spcBef>
                <a:spcPct val="20000"/>
              </a:spcBef>
              <a:spcAft>
                <a:spcPct val="0"/>
              </a:spcAft>
              <a:buClr>
                <a:srgbClr val="3B812F"/>
              </a:buClr>
              <a:buSzPct val="60000"/>
              <a:buFont typeface="Wingdings" pitchFamily="2" charset="2"/>
              <a:buNone/>
              <a:tabLst/>
              <a:defRPr/>
            </a:pPr>
            <a:endParaRPr kumimoji="0" lang="en-US" sz="1400" b="0" i="0" u="none" strike="noStrike" kern="0" cap="none" spc="0" normalizeH="0" baseline="0" noProof="0" dirty="0">
              <a:ln>
                <a:noFill/>
              </a:ln>
              <a:solidFill>
                <a:srgbClr val="000000"/>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p:txBody>
      </p:sp>
    </p:spTree>
    <p:extLst>
      <p:ext uri="{BB962C8B-B14F-4D97-AF65-F5344CB8AC3E}">
        <p14:creationId xmlns:p14="http://schemas.microsoft.com/office/powerpoint/2010/main" val="249155112"/>
      </p:ext>
    </p:extLst>
  </p:cSld>
  <p:clrMapOvr>
    <a:masterClrMapping/>
  </p:clrMapOvr>
  <p:transition/>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BCC2174-0AAD-64AD-28BC-029C312832E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629177" y="945524"/>
            <a:ext cx="4544964" cy="5723836"/>
          </a:xfrm>
          <a:prstGeom prst="rect">
            <a:avLst/>
          </a:prstGeom>
        </p:spPr>
      </p:pic>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a:xfrm>
            <a:off x="176382" y="188640"/>
            <a:ext cx="8967618" cy="871476"/>
          </a:xfrm>
        </p:spPr>
        <p:txBody>
          <a:bodyPr/>
          <a:lstStyle/>
          <a:p>
            <a:r>
              <a:rPr lang="en-US" sz="3000" b="1" dirty="0"/>
              <a:t>Exploration of Emerging Memory Systems (Fall 2022)</a:t>
            </a:r>
          </a:p>
        </p:txBody>
      </p:sp>
      <p:sp>
        <p:nvSpPr>
          <p:cNvPr id="6" name="TextBox 5">
            <a:extLst>
              <a:ext uri="{FF2B5EF4-FFF2-40B4-BE49-F238E27FC236}">
                <a16:creationId xmlns:a16="http://schemas.microsoft.com/office/drawing/2014/main" id="{C02B7506-35EF-F089-75CD-62E66DBEF015}"/>
              </a:ext>
            </a:extLst>
          </p:cNvPr>
          <p:cNvSpPr txBox="1"/>
          <p:nvPr/>
        </p:nvSpPr>
        <p:spPr>
          <a:xfrm>
            <a:off x="176382" y="6452284"/>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
        <p:nvSpPr>
          <p:cNvPr id="13" name="Content Placeholder 2">
            <a:extLst>
              <a:ext uri="{FF2B5EF4-FFF2-40B4-BE49-F238E27FC236}">
                <a16:creationId xmlns:a16="http://schemas.microsoft.com/office/drawing/2014/main" id="{57FB618D-61F2-75C6-E0E6-957FCFC50815}"/>
              </a:ext>
            </a:extLst>
          </p:cNvPr>
          <p:cNvSpPr txBox="1">
            <a:spLocks/>
          </p:cNvSpPr>
          <p:nvPr/>
        </p:nvSpPr>
        <p:spPr bwMode="auto">
          <a:xfrm>
            <a:off x="-57461" y="1052736"/>
            <a:ext cx="4845485" cy="539954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Fall 2022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6">
                  <a:extLst>
                    <a:ext uri="{A12FA001-AC4F-418D-AE19-62706E023703}">
                      <ahyp:hlinkClr xmlns:ahyp="http://schemas.microsoft.com/office/drawing/2018/hyperlinkcolor" val="tx"/>
                    </a:ext>
                  </a:extLst>
                </a:hlinkClick>
              </a:rPr>
              <a:t>https://safari.ethz.ch/projects_and_seminars/fall2022/doku.php?id=ramulator</a:t>
            </a:r>
            <a:r>
              <a:rPr kumimoji="0" lang="en-US" sz="1400" b="0" i="0" u="none" strike="noStrike" kern="0" cap="none" spc="0" normalizeH="0" baseline="0" noProof="0" dirty="0">
                <a:ln>
                  <a:noFill/>
                </a:ln>
                <a:solidFill>
                  <a:srgbClr val="0332FF"/>
                </a:solidFill>
                <a:effectLst/>
                <a:uLnTx/>
                <a:uFillTx/>
                <a:latin typeface="Tahoma"/>
                <a:ea typeface="+mn-ea"/>
                <a:cs typeface="+mn-cs"/>
              </a:rPr>
              <a:t> </a:t>
            </a: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Spring 2022 Edition: </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8">
                  <a:extLst>
                    <a:ext uri="{A12FA001-AC4F-418D-AE19-62706E023703}">
                      <ahyp:hlinkClr xmlns:ahyp="http://schemas.microsoft.com/office/drawing/2018/hyperlinkcolor" val="tx"/>
                    </a:ext>
                  </a:extLst>
                </a:hlinkClick>
              </a:rPr>
              <a:t>https://safari.ethz.ch/projects_and_seminars/spring2022/doku.php?id=ramulator</a:t>
            </a:r>
            <a:r>
              <a:rPr kumimoji="0" lang="en-US" sz="1400" b="0" i="0" u="none" strike="noStrike" kern="0" cap="none" spc="0" normalizeH="0" baseline="0" noProof="0" dirty="0">
                <a:ln>
                  <a:noFill/>
                </a:ln>
                <a:solidFill>
                  <a:srgbClr val="0332FF"/>
                </a:solidFill>
                <a:effectLst/>
                <a:uLnTx/>
                <a:uFillTx/>
                <a:latin typeface="Tahoma"/>
                <a:ea typeface="+mn-ea"/>
                <a:cs typeface="+mn-cs"/>
              </a:rPr>
              <a:t> </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1" i="0" u="none" strike="noStrike" kern="0" cap="none" spc="0" normalizeH="0" baseline="0" noProof="0" dirty="0">
                <a:ln>
                  <a:noFill/>
                </a:ln>
                <a:solidFill>
                  <a:srgbClr val="0432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Youtube Livestream (Spring 2022):</a:t>
            </a:r>
            <a:endParaRPr kumimoji="0" lang="en-US" sz="1600" b="1" i="0" u="none" strike="noStrike" kern="0" cap="none" spc="0" normalizeH="0" baseline="0" noProof="0" dirty="0">
              <a:ln>
                <a:noFill/>
              </a:ln>
              <a:solidFill>
                <a:srgbClr val="0432FF"/>
              </a:solidFill>
              <a:effectLst/>
              <a:uLnTx/>
              <a:uFillTx/>
              <a:latin typeface="Tahoma"/>
              <a:ea typeface="+mn-ea"/>
              <a:cs typeface="+mn-cs"/>
              <a:hlinkClick r:id="rId10">
                <a:extLst>
                  <a:ext uri="{A12FA001-AC4F-418D-AE19-62706E023703}">
                    <ahyp:hlinkClr xmlns:ahyp="http://schemas.microsoft.com/office/drawing/2018/hyperlinkcolor" val="tx"/>
                  </a:ext>
                </a:extLst>
              </a:hlinkClick>
            </a:endParaRP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332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https://www.youtube.com/watch?v=aM-llXRQd3s&amp;list=PL5Q2soXY2Zi_TlmLGw_Z8hBo2925ZApqV</a:t>
            </a:r>
            <a:r>
              <a:rPr kumimoji="0" lang="en-US" sz="1400" b="0" i="0" u="none" strike="noStrike" kern="0" cap="none" spc="0" normalizeH="0" baseline="0" noProof="0" dirty="0">
                <a:ln>
                  <a:noFill/>
                </a:ln>
                <a:solidFill>
                  <a:srgbClr val="0332FF"/>
                </a:solidFill>
                <a:effectLst/>
                <a:uLnTx/>
                <a:uFillTx/>
                <a:latin typeface="Tahoma"/>
                <a:ea typeface="+mn-ea"/>
                <a:cs typeface="+mn-cs"/>
              </a:rPr>
              <a:t> </a:t>
            </a: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a:p>
            <a:pPr marL="0" marR="0" lvl="0" indent="0" algn="l"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endParaRPr kumimoji="0" lang="en-US" sz="900" b="0" i="0" u="none" strike="noStrike" kern="0" cap="none" spc="0" normalizeH="0" baseline="0" noProof="0" dirty="0">
              <a:ln>
                <a:noFill/>
              </a:ln>
              <a:solidFill>
                <a:srgbClr val="0432FF"/>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sz="1600" b="0" i="0" u="none" strike="noStrike" kern="0" cap="none" spc="0" normalizeH="0" baseline="0" noProof="0" dirty="0">
                <a:ln>
                  <a:noFill/>
                </a:ln>
                <a:solidFill>
                  <a:srgbClr val="000000"/>
                </a:solidFill>
                <a:effectLst/>
                <a:uLnTx/>
                <a:uFillTx/>
                <a:latin typeface="Tahoma"/>
                <a:ea typeface="+mn-ea"/>
                <a:cs typeface="+mn-cs"/>
              </a:rPr>
              <a:t>Bachelor’s course</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Elective at ETH Zurich</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Introduction to memory system simulation</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Tutorial on using </a:t>
            </a:r>
            <a:r>
              <a:rPr kumimoji="0" lang="en-US" sz="1400" b="0" i="0" u="none" strike="noStrike" kern="0" cap="none" spc="0" normalizeH="0" baseline="0" noProof="0" dirty="0" err="1">
                <a:ln>
                  <a:noFill/>
                </a:ln>
                <a:solidFill>
                  <a:srgbClr val="000000"/>
                </a:solidFill>
                <a:effectLst/>
                <a:uLnTx/>
                <a:uFillTx/>
                <a:latin typeface="Tahoma"/>
                <a:ea typeface="+mn-ea"/>
                <a:cs typeface="+mn-cs"/>
              </a:rPr>
              <a:t>Ramulator</a:t>
            </a:r>
            <a:r>
              <a:rPr kumimoji="0" lang="en-US" sz="1400" b="0" i="0" u="none" strike="noStrike" kern="0" cap="none" spc="0" normalizeH="0" baseline="0" noProof="0" dirty="0">
                <a:ln>
                  <a:noFill/>
                </a:ln>
                <a:solidFill>
                  <a:srgbClr val="000000"/>
                </a:solidFill>
                <a:effectLst/>
                <a:uLnTx/>
                <a:uFillTx/>
                <a:latin typeface="Tahoma"/>
                <a:ea typeface="+mn-ea"/>
                <a:cs typeface="+mn-cs"/>
              </a:rPr>
              <a:t> </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C++</a:t>
            </a:r>
          </a:p>
          <a:p>
            <a:pPr marL="669925" marR="0" lvl="1" indent="-325438" algn="l" defTabSz="914400" rtl="0" eaLnBrk="0" fontAlgn="base" latinLnBrk="0" hangingPunct="0">
              <a:lnSpc>
                <a:spcPct val="100000"/>
              </a:lnSpc>
              <a:spcBef>
                <a:spcPct val="20000"/>
              </a:spcBef>
              <a:spcAft>
                <a:spcPct val="0"/>
              </a:spcAft>
              <a:buClr>
                <a:srgbClr val="3B812F"/>
              </a:buClr>
              <a:buSzPct val="60000"/>
              <a:buFont typeface="Wingdings" pitchFamily="2" charset="2"/>
              <a:buChar char="q"/>
              <a:tabLst/>
              <a:defRPr/>
            </a:pPr>
            <a:r>
              <a:rPr kumimoji="0" lang="en-US" sz="1400" b="0" i="0" u="none" strike="noStrike" kern="0" cap="none" spc="0" normalizeH="0" baseline="0" noProof="0" dirty="0">
                <a:ln>
                  <a:noFill/>
                </a:ln>
                <a:solidFill>
                  <a:srgbClr val="000000"/>
                </a:solidFill>
                <a:effectLst/>
                <a:uLnTx/>
                <a:uFillTx/>
                <a:latin typeface="Tahoma"/>
                <a:ea typeface="+mn-ea"/>
                <a:cs typeface="+mn-cs"/>
              </a:rPr>
              <a:t>Potential research exploration</a:t>
            </a:r>
          </a:p>
          <a:p>
            <a:pPr marL="344487" marR="0" lvl="1" indent="0" algn="l" defTabSz="914400" rtl="0" eaLnBrk="0" fontAlgn="base" latinLnBrk="0" hangingPunct="0">
              <a:lnSpc>
                <a:spcPct val="100000"/>
              </a:lnSpc>
              <a:spcBef>
                <a:spcPct val="20000"/>
              </a:spcBef>
              <a:spcAft>
                <a:spcPct val="0"/>
              </a:spcAft>
              <a:buClr>
                <a:srgbClr val="3B812F"/>
              </a:buClr>
              <a:buSzPct val="60000"/>
              <a:buFont typeface="Wingdings" pitchFamily="2" charset="2"/>
              <a:buNone/>
              <a:tabLst/>
              <a:defRPr/>
            </a:pPr>
            <a:endParaRPr kumimoji="0" lang="en-US" sz="1400" b="0" i="0" u="none" strike="noStrike" kern="0" cap="none" spc="0" normalizeH="0" baseline="0" noProof="0" dirty="0">
              <a:ln>
                <a:noFill/>
              </a:ln>
              <a:solidFill>
                <a:srgbClr val="000000"/>
              </a:solidFill>
              <a:effectLst/>
              <a:uLnTx/>
              <a:uFillTx/>
              <a:latin typeface="Tahoma"/>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sz="1600" b="0" i="0" u="none" strike="noStrike" kern="0" cap="none" spc="0" normalizeH="0" baseline="0" noProof="0" dirty="0">
              <a:ln>
                <a:noFill/>
              </a:ln>
              <a:solidFill>
                <a:srgbClr val="0432FF"/>
              </a:solidFill>
              <a:effectLst/>
              <a:uLnTx/>
              <a:uFillTx/>
              <a:latin typeface="Tahoma"/>
              <a:ea typeface="+mn-ea"/>
              <a:cs typeface="+mn-cs"/>
            </a:endParaRPr>
          </a:p>
        </p:txBody>
      </p:sp>
    </p:spTree>
    <p:extLst>
      <p:ext uri="{BB962C8B-B14F-4D97-AF65-F5344CB8AC3E}">
        <p14:creationId xmlns:p14="http://schemas.microsoft.com/office/powerpoint/2010/main" val="3990113195"/>
      </p:ext>
    </p:extLst>
  </p:cSld>
  <p:clrMapOvr>
    <a:masterClrMapping/>
  </p:clrMapOvr>
  <p:transition/>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67544" y="3645024"/>
            <a:ext cx="8208912" cy="614362"/>
          </a:xfrm>
        </p:spPr>
        <p:txBody>
          <a:bodyPr>
            <a:noAutofit/>
          </a:bodyPr>
          <a:lstStyle/>
          <a:p>
            <a:r>
              <a:rPr lang="en-US" sz="2200" dirty="0"/>
              <a:t>Onur Mutlu</a:t>
            </a:r>
          </a:p>
          <a:p>
            <a:r>
              <a:rPr lang="en-US" sz="2200" dirty="0">
                <a:hlinkClick r:id="rId3"/>
              </a:rPr>
              <a:t>omutlu@gmail.com</a:t>
            </a:r>
            <a:r>
              <a:rPr lang="en-US" sz="2200" dirty="0"/>
              <a:t> </a:t>
            </a:r>
          </a:p>
          <a:p>
            <a:r>
              <a:rPr lang="en-US" sz="2200" dirty="0">
                <a:hlinkClick r:id="rId4"/>
              </a:rPr>
              <a:t>https://people.inf.ethz.ch/omutlu</a:t>
            </a:r>
            <a:endParaRPr lang="en-US" sz="2200" dirty="0"/>
          </a:p>
          <a:p>
            <a:r>
              <a:rPr lang="en-US" sz="2200" dirty="0"/>
              <a:t>18 January 2023</a:t>
            </a:r>
          </a:p>
          <a:p>
            <a:r>
              <a:rPr lang="en-US" sz="2200" dirty="0" err="1"/>
              <a:t>AccML</a:t>
            </a:r>
            <a:r>
              <a:rPr lang="en-US" sz="2200" dirty="0"/>
              <a:t> Workshop Keynote @ </a:t>
            </a:r>
            <a:r>
              <a:rPr lang="en-US" sz="2200" dirty="0" err="1"/>
              <a:t>HiPEAC</a:t>
            </a:r>
            <a:r>
              <a:rPr lang="en-US" sz="2200" dirty="0"/>
              <a:t> </a:t>
            </a:r>
          </a:p>
          <a:p>
            <a:pPr algn="l"/>
            <a:endParaRPr lang="en-US" sz="2200" dirty="0"/>
          </a:p>
        </p:txBody>
      </p:sp>
      <p:sp>
        <p:nvSpPr>
          <p:cNvPr id="13" name="Title 1"/>
          <p:cNvSpPr>
            <a:spLocks noGrp="1"/>
          </p:cNvSpPr>
          <p:nvPr>
            <p:ph type="ctrTitle"/>
          </p:nvPr>
        </p:nvSpPr>
        <p:spPr>
          <a:xfrm>
            <a:off x="203060" y="1227584"/>
            <a:ext cx="8820472" cy="2201416"/>
          </a:xfrm>
        </p:spPr>
        <p:txBody>
          <a:bodyPr>
            <a:noAutofit/>
          </a:bodyPr>
          <a:lstStyle/>
          <a:p>
            <a:pPr algn="ctr"/>
            <a:r>
              <a:rPr lang="en-US" sz="6000" b="1" dirty="0">
                <a:solidFill>
                  <a:srgbClr val="006633"/>
                </a:solidFill>
              </a:rPr>
              <a:t>Memory-Centric</a:t>
            </a:r>
            <a:br>
              <a:rPr lang="en-US" sz="6000" b="1" dirty="0">
                <a:solidFill>
                  <a:srgbClr val="006633"/>
                </a:solidFill>
              </a:rPr>
            </a:br>
            <a:r>
              <a:rPr lang="en-US" sz="6000" b="1" dirty="0">
                <a:solidFill>
                  <a:srgbClr val="006633"/>
                </a:solidFill>
              </a:rPr>
              <a:t>Computing</a:t>
            </a:r>
            <a:endParaRPr lang="en-US" b="1" dirty="0">
              <a:solidFill>
                <a:srgbClr val="FF0000"/>
              </a:solidFill>
            </a:endParaRPr>
          </a:p>
        </p:txBody>
      </p:sp>
      <p:pic>
        <p:nvPicPr>
          <p:cNvPr id="10" name="Picture 2" descr="ETH Zurich short logo, black"/>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l="6982" t="19970" r="7940" b="18111"/>
          <a:stretch/>
        </p:blipFill>
        <p:spPr bwMode="auto">
          <a:xfrm>
            <a:off x="3261625" y="5805264"/>
            <a:ext cx="2750535" cy="783754"/>
          </a:xfrm>
          <a:prstGeom prst="rect">
            <a:avLst/>
          </a:prstGeom>
          <a:noFill/>
          <a:extLst>
            <a:ext uri="{909E8E84-426E-40dd-AFC4-6F175D3DCCD1}">
              <a14:hiddenFill xmlns:a14="http://schemas.microsoft.com/office/drawing/2010/main" xmlns="">
                <a:solidFill>
                  <a:srgbClr val="FFFFFF"/>
                </a:solidFill>
              </a14:hiddenFill>
            </a:ext>
          </a:extLst>
        </p:spPr>
      </p:pic>
      <p:pic>
        <p:nvPicPr>
          <p:cNvPr id="8" name="Picture 7" descr="Burgundy_CMU_JPG_Logo.jpg">
            <a:extLst>
              <a:ext uri="{FF2B5EF4-FFF2-40B4-BE49-F238E27FC236}">
                <a16:creationId xmlns:a16="http://schemas.microsoft.com/office/drawing/2014/main" id="{FDEF4BF8-4C42-2C48-ACA7-CAA3C1B63ED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478027" y="5805264"/>
            <a:ext cx="2532185" cy="914400"/>
          </a:xfrm>
          <a:prstGeom prst="rect">
            <a:avLst/>
          </a:prstGeom>
        </p:spPr>
      </p:pic>
      <p:pic>
        <p:nvPicPr>
          <p:cNvPr id="9" name="Picture 8" descr="safari.png">
            <a:extLst>
              <a:ext uri="{FF2B5EF4-FFF2-40B4-BE49-F238E27FC236}">
                <a16:creationId xmlns:a16="http://schemas.microsoft.com/office/drawing/2014/main" id="{979E4862-636A-E34E-B52B-A7AB09A48069}"/>
              </a:ext>
            </a:extLst>
          </p:cNvPr>
          <p:cNvPicPr>
            <a:picLocks noChangeAspect="1"/>
          </p:cNvPicPr>
          <p:nvPr/>
        </p:nvPicPr>
        <p:blipFill>
          <a:blip r:embed="rId7" cstate="print"/>
          <a:stretch>
            <a:fillRect/>
          </a:stretch>
        </p:blipFill>
        <p:spPr>
          <a:xfrm>
            <a:off x="216024" y="5949280"/>
            <a:ext cx="1745138" cy="504938"/>
          </a:xfrm>
          <a:prstGeom prst="rect">
            <a:avLst/>
          </a:prstGeom>
        </p:spPr>
      </p:pic>
    </p:spTree>
    <p:extLst>
      <p:ext uri="{BB962C8B-B14F-4D97-AF65-F5344CB8AC3E}">
        <p14:creationId xmlns:p14="http://schemas.microsoft.com/office/powerpoint/2010/main" val="1035203273"/>
      </p:ext>
    </p:extLst>
  </p:cSld>
  <p:clrMapOvr>
    <a:masterClrMapping/>
  </p:clrMapOvr>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748408"/>
            <a:ext cx="7924800" cy="1752600"/>
          </a:xfrm>
        </p:spPr>
        <p:txBody>
          <a:bodyPr/>
          <a:lstStyle/>
          <a:p>
            <a:r>
              <a:rPr lang="en-US" b="1" dirty="0"/>
              <a:t>Backup Slides</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299</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424136023"/>
      </p:ext>
    </p:extLst>
  </p:cSld>
  <p:clrMapOvr>
    <a:masterClrMapping/>
  </p:clrMapOvr>
  <p:transition/>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800" dirty="0"/>
              <a:t>Aside: Intelligent Controller for NAND Flash</a:t>
            </a:r>
          </a:p>
        </p:txBody>
      </p:sp>
      <p:pic>
        <p:nvPicPr>
          <p:cNvPr id="33" name="Picture 2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1081088"/>
            <a:ext cx="6858000" cy="46974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nvGrpSpPr>
          <p:cNvPr id="34" name="Group 46"/>
          <p:cNvGrpSpPr>
            <a:grpSpLocks/>
          </p:cNvGrpSpPr>
          <p:nvPr/>
        </p:nvGrpSpPr>
        <p:grpSpPr bwMode="auto">
          <a:xfrm>
            <a:off x="5181600" y="1995488"/>
            <a:ext cx="2101850" cy="1066800"/>
            <a:chOff x="3264" y="1536"/>
            <a:chExt cx="1324" cy="672"/>
          </a:xfrm>
        </p:grpSpPr>
        <p:sp>
          <p:nvSpPr>
            <p:cNvPr id="35" name="Rectangle 21"/>
            <p:cNvSpPr>
              <a:spLocks noChangeArrowheads="1"/>
            </p:cNvSpPr>
            <p:nvPr/>
          </p:nvSpPr>
          <p:spPr bwMode="auto">
            <a:xfrm>
              <a:off x="3264" y="2016"/>
              <a:ext cx="288" cy="192"/>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36" name="Text Box 22"/>
            <p:cNvSpPr txBox="1">
              <a:spLocks noChangeArrowheads="1"/>
            </p:cNvSpPr>
            <p:nvPr/>
          </p:nvSpPr>
          <p:spPr bwMode="auto">
            <a:xfrm>
              <a:off x="3840" y="1536"/>
              <a:ext cx="74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USB Jack</a:t>
              </a:r>
            </a:p>
          </p:txBody>
        </p:sp>
        <p:sp>
          <p:nvSpPr>
            <p:cNvPr id="37" name="Line 23"/>
            <p:cNvSpPr>
              <a:spLocks noChangeShapeType="1"/>
            </p:cNvSpPr>
            <p:nvPr/>
          </p:nvSpPr>
          <p:spPr bwMode="auto">
            <a:xfrm flipH="1">
              <a:off x="3552" y="1728"/>
              <a:ext cx="384" cy="288"/>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38" name="Group 47"/>
          <p:cNvGrpSpPr>
            <a:grpSpLocks/>
          </p:cNvGrpSpPr>
          <p:nvPr/>
        </p:nvGrpSpPr>
        <p:grpSpPr bwMode="auto">
          <a:xfrm>
            <a:off x="5538788" y="3233738"/>
            <a:ext cx="2392362" cy="984250"/>
            <a:chOff x="3489" y="2316"/>
            <a:chExt cx="1507" cy="620"/>
          </a:xfrm>
        </p:grpSpPr>
        <p:sp>
          <p:nvSpPr>
            <p:cNvPr id="39" name="Rectangle 24"/>
            <p:cNvSpPr>
              <a:spLocks noChangeArrowheads="1"/>
            </p:cNvSpPr>
            <p:nvPr/>
          </p:nvSpPr>
          <p:spPr bwMode="auto">
            <a:xfrm>
              <a:off x="3489" y="2696"/>
              <a:ext cx="288" cy="24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00"/>
                </a:solidFill>
                <a:effectLst/>
                <a:uLnTx/>
                <a:uFillTx/>
                <a:latin typeface="Tahoma"/>
                <a:ea typeface="+mn-ea"/>
                <a:cs typeface="+mn-cs"/>
              </a:endParaRPr>
            </a:p>
          </p:txBody>
        </p:sp>
        <p:sp>
          <p:nvSpPr>
            <p:cNvPr id="40" name="Text Box 25"/>
            <p:cNvSpPr txBox="1">
              <a:spLocks noChangeArrowheads="1"/>
            </p:cNvSpPr>
            <p:nvPr/>
          </p:nvSpPr>
          <p:spPr bwMode="auto">
            <a:xfrm>
              <a:off x="3846" y="2316"/>
              <a:ext cx="1150" cy="4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Virtex-II Pro</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00"/>
                  </a:solidFill>
                  <a:effectLst/>
                  <a:uLnTx/>
                  <a:uFillTx/>
                  <a:latin typeface="Arial" charset="0"/>
                  <a:ea typeface="MS PGothic" charset="0"/>
                </a:rPr>
                <a:t>(USB controller)</a:t>
              </a:r>
            </a:p>
          </p:txBody>
        </p:sp>
        <p:sp>
          <p:nvSpPr>
            <p:cNvPr id="41" name="Line 26"/>
            <p:cNvSpPr>
              <a:spLocks noChangeShapeType="1"/>
            </p:cNvSpPr>
            <p:nvPr/>
          </p:nvSpPr>
          <p:spPr bwMode="auto">
            <a:xfrm flipH="1">
              <a:off x="3738" y="2529"/>
              <a:ext cx="198" cy="153"/>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sp>
        <p:nvSpPr>
          <p:cNvPr id="42" name="Rectangle 27"/>
          <p:cNvSpPr>
            <a:spLocks noChangeArrowheads="1"/>
          </p:cNvSpPr>
          <p:nvPr/>
        </p:nvSpPr>
        <p:spPr bwMode="auto">
          <a:xfrm>
            <a:off x="5232400" y="4533900"/>
            <a:ext cx="838200" cy="83820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00"/>
              </a:solidFill>
              <a:effectLst/>
              <a:uLnTx/>
              <a:uFillTx/>
              <a:latin typeface="Tahoma"/>
              <a:ea typeface="+mn-ea"/>
              <a:cs typeface="+mn-cs"/>
            </a:endParaRPr>
          </a:p>
        </p:txBody>
      </p:sp>
      <p:sp>
        <p:nvSpPr>
          <p:cNvPr id="43" name="Text Box 28"/>
          <p:cNvSpPr txBox="1">
            <a:spLocks noChangeArrowheads="1"/>
          </p:cNvSpPr>
          <p:nvPr/>
        </p:nvSpPr>
        <p:spPr bwMode="auto">
          <a:xfrm>
            <a:off x="2857500" y="4021138"/>
            <a:ext cx="2038350" cy="641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err="1">
                <a:ln>
                  <a:noFill/>
                </a:ln>
                <a:solidFill>
                  <a:srgbClr val="FFFF00"/>
                </a:solidFill>
                <a:effectLst/>
                <a:uLnTx/>
                <a:uFillTx/>
                <a:latin typeface="Arial" charset="0"/>
                <a:ea typeface="MS PGothic" charset="0"/>
              </a:rPr>
              <a:t>Virtex</a:t>
            </a:r>
            <a:r>
              <a:rPr kumimoji="0" lang="en-US" sz="1800" b="0" i="0" u="none" strike="noStrike" kern="0" cap="none" spc="0" normalizeH="0" baseline="0" noProof="0" dirty="0">
                <a:ln>
                  <a:noFill/>
                </a:ln>
                <a:solidFill>
                  <a:srgbClr val="FFFF00"/>
                </a:solidFill>
                <a:effectLst/>
                <a:uLnTx/>
                <a:uFillTx/>
                <a:latin typeface="Arial" charset="0"/>
                <a:ea typeface="MS PGothic" charset="0"/>
              </a:rPr>
              <a:t>-V FPGA</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(NAND Controller)</a:t>
            </a:r>
          </a:p>
        </p:txBody>
      </p:sp>
      <p:sp>
        <p:nvSpPr>
          <p:cNvPr id="44" name="Line 29"/>
          <p:cNvSpPr>
            <a:spLocks noChangeShapeType="1"/>
          </p:cNvSpPr>
          <p:nvPr/>
        </p:nvSpPr>
        <p:spPr bwMode="auto">
          <a:xfrm>
            <a:off x="4000500" y="4586288"/>
            <a:ext cx="1219200" cy="381000"/>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45" name="Rectangle 30"/>
          <p:cNvSpPr>
            <a:spLocks noChangeArrowheads="1"/>
          </p:cNvSpPr>
          <p:nvPr/>
        </p:nvSpPr>
        <p:spPr bwMode="auto">
          <a:xfrm>
            <a:off x="6629400" y="4738688"/>
            <a:ext cx="381000" cy="228600"/>
          </a:xfrm>
          <a:prstGeom prst="rect">
            <a:avLst/>
          </a:prstGeom>
          <a:noFill/>
          <a:ln w="28575">
            <a:solidFill>
              <a:srgbClr val="FFFF00"/>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46" name="Line 32"/>
          <p:cNvSpPr>
            <a:spLocks noChangeShapeType="1"/>
          </p:cNvSpPr>
          <p:nvPr/>
        </p:nvSpPr>
        <p:spPr bwMode="auto">
          <a:xfrm flipH="1">
            <a:off x="6858000" y="4357688"/>
            <a:ext cx="228600" cy="381000"/>
          </a:xfrm>
          <a:prstGeom prst="line">
            <a:avLst/>
          </a:prstGeom>
          <a:noFill/>
          <a:ln w="28575">
            <a:solidFill>
              <a:srgbClr val="FFFF00"/>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nvGrpSpPr>
          <p:cNvPr id="47" name="Group 37"/>
          <p:cNvGrpSpPr>
            <a:grpSpLocks/>
          </p:cNvGrpSpPr>
          <p:nvPr/>
        </p:nvGrpSpPr>
        <p:grpSpPr bwMode="auto">
          <a:xfrm>
            <a:off x="228600" y="2833688"/>
            <a:ext cx="6858000" cy="2895600"/>
            <a:chOff x="144" y="2064"/>
            <a:chExt cx="4320" cy="1824"/>
          </a:xfrm>
        </p:grpSpPr>
        <p:sp>
          <p:nvSpPr>
            <p:cNvPr id="48" name="Rectangle 33"/>
            <p:cNvSpPr>
              <a:spLocks noChangeArrowheads="1"/>
            </p:cNvSpPr>
            <p:nvPr/>
          </p:nvSpPr>
          <p:spPr bwMode="auto">
            <a:xfrm>
              <a:off x="1056" y="2400"/>
              <a:ext cx="3408" cy="1488"/>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66CC"/>
                </a:solidFill>
                <a:effectLst/>
                <a:uLnTx/>
                <a:uFillTx/>
                <a:latin typeface="Tahoma"/>
                <a:ea typeface="+mn-ea"/>
                <a:cs typeface="+mn-cs"/>
              </a:endParaRPr>
            </a:p>
          </p:txBody>
        </p:sp>
        <p:sp>
          <p:nvSpPr>
            <p:cNvPr id="49" name="Text Box 34"/>
            <p:cNvSpPr txBox="1">
              <a:spLocks noChangeArrowheads="1"/>
            </p:cNvSpPr>
            <p:nvPr/>
          </p:nvSpPr>
          <p:spPr bwMode="auto">
            <a:xfrm>
              <a:off x="144" y="2064"/>
              <a:ext cx="162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000FF"/>
                  </a:solidFill>
                  <a:effectLst/>
                  <a:uLnTx/>
                  <a:uFillTx/>
                  <a:latin typeface="Arial" charset="0"/>
                  <a:ea typeface="MS PGothic" charset="0"/>
                </a:rPr>
                <a:t>HAPS-52 Mother Board</a:t>
              </a:r>
            </a:p>
          </p:txBody>
        </p:sp>
        <p:sp>
          <p:nvSpPr>
            <p:cNvPr id="50" name="Line 35"/>
            <p:cNvSpPr>
              <a:spLocks noChangeShapeType="1"/>
            </p:cNvSpPr>
            <p:nvPr/>
          </p:nvSpPr>
          <p:spPr bwMode="auto">
            <a:xfrm>
              <a:off x="480" y="2256"/>
              <a:ext cx="528" cy="864"/>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51" name="Group 41"/>
          <p:cNvGrpSpPr>
            <a:grpSpLocks/>
          </p:cNvGrpSpPr>
          <p:nvPr/>
        </p:nvGrpSpPr>
        <p:grpSpPr bwMode="auto">
          <a:xfrm>
            <a:off x="3276600" y="1309688"/>
            <a:ext cx="2819400" cy="3048000"/>
            <a:chOff x="2064" y="1104"/>
            <a:chExt cx="1776" cy="1920"/>
          </a:xfrm>
        </p:grpSpPr>
        <p:sp>
          <p:nvSpPr>
            <p:cNvPr id="52" name="Rectangle 38"/>
            <p:cNvSpPr>
              <a:spLocks noChangeArrowheads="1"/>
            </p:cNvSpPr>
            <p:nvPr/>
          </p:nvSpPr>
          <p:spPr bwMode="auto">
            <a:xfrm>
              <a:off x="3216" y="1680"/>
              <a:ext cx="624" cy="1344"/>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53" name="Text Box 39"/>
            <p:cNvSpPr txBox="1">
              <a:spLocks noChangeArrowheads="1"/>
            </p:cNvSpPr>
            <p:nvPr/>
          </p:nvSpPr>
          <p:spPr bwMode="auto">
            <a:xfrm>
              <a:off x="2064" y="1104"/>
              <a:ext cx="1468"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0000FF"/>
                  </a:solidFill>
                  <a:effectLst/>
                  <a:uLnTx/>
                  <a:uFillTx/>
                  <a:latin typeface="Arial" charset="0"/>
                  <a:ea typeface="MS PGothic" charset="0"/>
                </a:rPr>
                <a:t>USB Daughter Board</a:t>
              </a:r>
            </a:p>
          </p:txBody>
        </p:sp>
        <p:sp>
          <p:nvSpPr>
            <p:cNvPr id="54" name="Line 40"/>
            <p:cNvSpPr>
              <a:spLocks noChangeShapeType="1"/>
            </p:cNvSpPr>
            <p:nvPr/>
          </p:nvSpPr>
          <p:spPr bwMode="auto">
            <a:xfrm>
              <a:off x="2688" y="1296"/>
              <a:ext cx="528" cy="384"/>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grpSp>
        <p:nvGrpSpPr>
          <p:cNvPr id="55" name="Group 45"/>
          <p:cNvGrpSpPr>
            <a:grpSpLocks/>
          </p:cNvGrpSpPr>
          <p:nvPr/>
        </p:nvGrpSpPr>
        <p:grpSpPr bwMode="auto">
          <a:xfrm>
            <a:off x="6172201" y="4433889"/>
            <a:ext cx="2852738" cy="1809750"/>
            <a:chOff x="3888" y="3072"/>
            <a:chExt cx="1797" cy="1140"/>
          </a:xfrm>
        </p:grpSpPr>
        <p:sp>
          <p:nvSpPr>
            <p:cNvPr id="56" name="Rectangle 42"/>
            <p:cNvSpPr>
              <a:spLocks noChangeArrowheads="1"/>
            </p:cNvSpPr>
            <p:nvPr/>
          </p:nvSpPr>
          <p:spPr bwMode="auto">
            <a:xfrm>
              <a:off x="3888" y="3072"/>
              <a:ext cx="528" cy="768"/>
            </a:xfrm>
            <a:prstGeom prst="rect">
              <a:avLst/>
            </a:prstGeom>
            <a:noFill/>
            <a:ln w="28575">
              <a:solidFill>
                <a:srgbClr val="0000FF"/>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333399"/>
                </a:solidFill>
                <a:effectLst/>
                <a:uLnTx/>
                <a:uFillTx/>
                <a:latin typeface="Tahoma"/>
                <a:ea typeface="+mn-ea"/>
                <a:cs typeface="+mn-cs"/>
              </a:endParaRPr>
            </a:p>
          </p:txBody>
        </p:sp>
        <p:sp>
          <p:nvSpPr>
            <p:cNvPr id="57" name="Text Box 43"/>
            <p:cNvSpPr txBox="1">
              <a:spLocks noChangeArrowheads="1"/>
            </p:cNvSpPr>
            <p:nvPr/>
          </p:nvSpPr>
          <p:spPr bwMode="auto">
            <a:xfrm>
              <a:off x="4105" y="3981"/>
              <a:ext cx="1580" cy="2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0000FF"/>
                  </a:solidFill>
                  <a:effectLst/>
                  <a:uLnTx/>
                  <a:uFillTx/>
                  <a:latin typeface="Arial" charset="0"/>
                  <a:ea typeface="MS PGothic" charset="0"/>
                </a:rPr>
                <a:t>NAND Daughter Board</a:t>
              </a:r>
            </a:p>
          </p:txBody>
        </p:sp>
        <p:sp>
          <p:nvSpPr>
            <p:cNvPr id="58" name="Line 44"/>
            <p:cNvSpPr>
              <a:spLocks noChangeShapeType="1"/>
            </p:cNvSpPr>
            <p:nvPr/>
          </p:nvSpPr>
          <p:spPr bwMode="auto">
            <a:xfrm flipH="1" flipV="1">
              <a:off x="4176" y="3840"/>
              <a:ext cx="384" cy="192"/>
            </a:xfrm>
            <a:prstGeom prst="line">
              <a:avLst/>
            </a:prstGeom>
            <a:noFill/>
            <a:ln w="28575">
              <a:solidFill>
                <a:srgbClr val="0000FF"/>
              </a:solidFill>
              <a:round/>
              <a:headEnd/>
              <a:tailEnd type="triangle" w="med" len="med"/>
            </a:ln>
            <a:extLst>
              <a:ext uri="{909E8E84-426E-40dd-AFC4-6F175D3DCCD1}">
                <a14:hiddenFill xmlns:a14="http://schemas.microsoft.com/office/drawing/2010/main" xmlns="">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grpSp>
      <p:sp>
        <p:nvSpPr>
          <p:cNvPr id="59" name="Rectangle 32"/>
          <p:cNvSpPr>
            <a:spLocks noChangeArrowheads="1"/>
          </p:cNvSpPr>
          <p:nvPr/>
        </p:nvSpPr>
        <p:spPr bwMode="auto">
          <a:xfrm>
            <a:off x="6388100" y="4511675"/>
            <a:ext cx="366713" cy="120650"/>
          </a:xfrm>
          <a:prstGeom prst="rect">
            <a:avLst/>
          </a:prstGeom>
          <a:solidFill>
            <a:srgbClr val="317131"/>
          </a:solidFill>
          <a:ln w="9525">
            <a:solidFill>
              <a:srgbClr val="006600"/>
            </a:solidFill>
            <a:round/>
            <a:headEnd/>
            <a:tailEnd/>
          </a:ln>
        </p:spPr>
        <p:txBody>
          <a:bodyP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Tahoma"/>
              <a:ea typeface="+mn-ea"/>
              <a:cs typeface="+mn-cs"/>
            </a:endParaRPr>
          </a:p>
        </p:txBody>
      </p:sp>
      <p:sp>
        <p:nvSpPr>
          <p:cNvPr id="60" name="Text Box 31"/>
          <p:cNvSpPr txBox="1">
            <a:spLocks noChangeArrowheads="1"/>
          </p:cNvSpPr>
          <p:nvPr/>
        </p:nvSpPr>
        <p:spPr bwMode="auto">
          <a:xfrm>
            <a:off x="6400800" y="3805238"/>
            <a:ext cx="1466850" cy="6461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MS PGothic" charset="0"/>
                <a:cs typeface="MS PGothic" charset="0"/>
              </a:defRPr>
            </a:lvl1pPr>
            <a:lvl2pPr marL="742950" indent="-285750" eaLnBrk="0" hangingPunct="0">
              <a:defRPr sz="2400">
                <a:solidFill>
                  <a:schemeClr val="tx1"/>
                </a:solidFill>
                <a:latin typeface="Arial" charset="0"/>
                <a:ea typeface="MS PGothic" charset="0"/>
                <a:cs typeface="MS PGothic" charset="0"/>
              </a:defRPr>
            </a:lvl2pPr>
            <a:lvl3pPr marL="1143000" indent="-228600" eaLnBrk="0" hangingPunct="0">
              <a:defRPr sz="2400">
                <a:solidFill>
                  <a:schemeClr val="tx1"/>
                </a:solidFill>
                <a:latin typeface="Arial" charset="0"/>
                <a:ea typeface="MS PGothic" charset="0"/>
                <a:cs typeface="MS PGothic" charset="0"/>
              </a:defRPr>
            </a:lvl3pPr>
            <a:lvl4pPr marL="1600200" indent="-228600" eaLnBrk="0" hangingPunct="0">
              <a:defRPr sz="2400">
                <a:solidFill>
                  <a:schemeClr val="tx1"/>
                </a:solidFill>
                <a:latin typeface="Arial" charset="0"/>
                <a:ea typeface="MS PGothic" charset="0"/>
                <a:cs typeface="MS PGothic" charset="0"/>
              </a:defRPr>
            </a:lvl4pPr>
            <a:lvl5pPr marL="2057400" indent="-228600" eaLnBrk="0" hangingPunct="0">
              <a:defRPr sz="2400">
                <a:solidFill>
                  <a:schemeClr val="tx1"/>
                </a:solidFill>
                <a:latin typeface="Arial"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Arial"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Arial"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Arial"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Arial" charset="0"/>
                <a:ea typeface="MS PGothic" charset="0"/>
                <a:cs typeface="MS PGothic"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1x-nm</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FFFF00"/>
                </a:solidFill>
                <a:effectLst/>
                <a:uLnTx/>
                <a:uFillTx/>
                <a:latin typeface="Arial" charset="0"/>
                <a:ea typeface="MS PGothic" charset="0"/>
              </a:rPr>
              <a:t>NAND Flash</a:t>
            </a:r>
          </a:p>
        </p:txBody>
      </p:sp>
      <p:sp>
        <p:nvSpPr>
          <p:cNvPr id="5" name="TextBox 4"/>
          <p:cNvSpPr txBox="1"/>
          <p:nvPr/>
        </p:nvSpPr>
        <p:spPr>
          <a:xfrm>
            <a:off x="-19422" y="6496146"/>
            <a:ext cx="9332690"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Tahoma"/>
                <a:ea typeface="+mn-ea"/>
                <a:cs typeface="+mn-cs"/>
              </a:rPr>
              <a:t>Cai+, “</a:t>
            </a:r>
            <a:r>
              <a:rPr kumimoji="0" lang="en-US" sz="1400" b="0" i="0" u="none" strike="noStrike" kern="1200" cap="none" spc="0" normalizeH="0" baseline="0" noProof="0" dirty="0">
                <a:ln>
                  <a:noFill/>
                </a:ln>
                <a:solidFill>
                  <a:srgbClr val="0000FF"/>
                </a:solidFill>
                <a:effectLst/>
                <a:uLnTx/>
                <a:uFillTx/>
                <a:latin typeface="Tahoma"/>
                <a:ea typeface="+mn-ea"/>
                <a:cs typeface="+mn-cs"/>
              </a:rPr>
              <a:t>Error Characterization, Mitigation, and Recovery in Flash Memory Based Solid State Drives</a:t>
            </a:r>
            <a:r>
              <a:rPr kumimoji="0" lang="en-US" sz="1400" b="0" i="0" u="none" strike="noStrike" kern="1200" cap="none" spc="0" normalizeH="0" baseline="0" noProof="0" dirty="0">
                <a:ln>
                  <a:noFill/>
                </a:ln>
                <a:solidFill>
                  <a:srgbClr val="000000"/>
                </a:solidFill>
                <a:effectLst/>
                <a:uLnTx/>
                <a:uFillTx/>
                <a:latin typeface="Tahoma"/>
                <a:ea typeface="+mn-ea"/>
                <a:cs typeface="+mn-cs"/>
              </a:rPr>
              <a:t>,” Proc. IEEE 2017.</a:t>
            </a:r>
          </a:p>
        </p:txBody>
      </p:sp>
      <p:sp>
        <p:nvSpPr>
          <p:cNvPr id="62" name="Rectangle 61">
            <a:extLst>
              <a:ext uri="{FF2B5EF4-FFF2-40B4-BE49-F238E27FC236}">
                <a16:creationId xmlns:a16="http://schemas.microsoft.com/office/drawing/2014/main" id="{48E3225E-FE9D-A044-B795-E45371FDCB71}"/>
              </a:ext>
            </a:extLst>
          </p:cNvPr>
          <p:cNvSpPr/>
          <p:nvPr/>
        </p:nvSpPr>
        <p:spPr>
          <a:xfrm>
            <a:off x="-36512" y="5805264"/>
            <a:ext cx="6858001" cy="73866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6633"/>
                </a:solidFill>
                <a:effectLst/>
                <a:uLnTx/>
                <a:uFillTx/>
                <a:latin typeface="Tahoma"/>
                <a:ea typeface="+mn-ea"/>
                <a:cs typeface="+mn-cs"/>
              </a:rPr>
              <a:t>[DATE 2012, ICCD 2012, DATE 2013, ITJ 2013, ICCD 2013, SIGMETRICS 2014, HPCA 2015, DSN 2015, MSST 2015, JSAC 2016, HPCA 2017, DFRWS 2017,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6633"/>
                </a:solidFill>
                <a:effectLst/>
                <a:uLnTx/>
                <a:uFillTx/>
                <a:latin typeface="Tahoma"/>
                <a:ea typeface="+mn-ea"/>
                <a:cs typeface="+mn-cs"/>
              </a:rPr>
              <a:t>PIEEE 2017, HPCA 2018, SIGMETRICS 2018]</a:t>
            </a:r>
            <a:endParaRPr kumimoji="0" lang="en-US" sz="14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4239266077"/>
      </p:ext>
    </p:extLst>
  </p:cSld>
  <p:clrMapOvr>
    <a:masterClrMapping/>
  </p:clrMapOvr>
  <p:transition/>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tps://pbs.twimg.com/media/DKHLt24W0AAE5Fd.jpg:lar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411" y="948688"/>
            <a:ext cx="8316416" cy="5080875"/>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rPr>
              <a:pPr marL="0" marR="0" lvl="0" indent="0" algn="r" defTabSz="914400" rtl="0" eaLnBrk="1" fontAlgn="auto" latinLnBrk="0" hangingPunct="1">
                <a:lnSpc>
                  <a:spcPct val="100000"/>
                </a:lnSpc>
                <a:spcBef>
                  <a:spcPts val="0"/>
                </a:spcBef>
                <a:spcAft>
                  <a:spcPts val="0"/>
                </a:spcAft>
                <a:buClrTx/>
                <a:buSzTx/>
                <a:buFontTx/>
                <a:buNone/>
                <a:tabLst/>
                <a:defRPr/>
              </a:pPr>
              <a:t>301</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endParaRPr>
          </a:p>
        </p:txBody>
      </p:sp>
      <p:sp>
        <p:nvSpPr>
          <p:cNvPr id="8" name="Rectangle 7">
            <a:hlinkClick r:id="rId3"/>
          </p:cNvPr>
          <p:cNvSpPr/>
          <p:nvPr/>
        </p:nvSpPr>
        <p:spPr>
          <a:xfrm>
            <a:off x="1619672" y="6021288"/>
            <a:ext cx="6048672" cy="415498"/>
          </a:xfrm>
          <a:prstGeom prst="rect">
            <a:avLst/>
          </a:prstGeom>
        </p:spPr>
        <p:txBody>
          <a:bodyPr wrap="square">
            <a:spAutoFit/>
          </a:bodyPr>
          <a:lstStyle/>
          <a:p>
            <a:pPr marL="0" marR="0" lvl="0" indent="0" algn="ctr" defTabSz="914400" rtl="0" eaLnBrk="1" fontAlgn="auto" latinLnBrk="0" hangingPunct="1">
              <a:lnSpc>
                <a:spcPct val="100000"/>
              </a:lnSpc>
              <a:spcBef>
                <a:spcPts val="450"/>
              </a:spcBef>
              <a:spcAft>
                <a:spcPts val="0"/>
              </a:spcAft>
              <a:buClrTx/>
              <a:buSzTx/>
              <a:buFontTx/>
              <a:buNone/>
              <a:tabLst/>
              <a:defRPr/>
            </a:pPr>
            <a:r>
              <a:rPr kumimoji="0" lang="en-US" sz="2100" b="1" i="0" u="none" strike="noStrike" kern="1200" cap="none" spc="0" normalizeH="0" baseline="0" noProof="0" dirty="0">
                <a:ln>
                  <a:noFill/>
                </a:ln>
                <a:solidFill>
                  <a:srgbClr val="0000FF"/>
                </a:solidFill>
                <a:effectLst/>
                <a:uLnTx/>
                <a:uFillTx/>
                <a:latin typeface="Adobe Garamond Pro" panose="02020502060506020403" pitchFamily="18" charset="0"/>
                <a:ea typeface="ＭＳ Ｐゴシック" panose="020B0600070205080204" pitchFamily="34" charset="-128"/>
                <a:cs typeface="+mn-cs"/>
                <a:hlinkClick r:id="rId3"/>
              </a:rPr>
              <a:t>https://arxiv.org/pdf/1706.08642</a:t>
            </a:r>
            <a:r>
              <a:rPr kumimoji="0" lang="en-US" sz="2100" b="1" i="0" u="none" strike="noStrike" kern="1200" cap="none" spc="0" normalizeH="0" baseline="0" noProof="0" dirty="0">
                <a:ln>
                  <a:noFill/>
                </a:ln>
                <a:solidFill>
                  <a:srgbClr val="0000FF"/>
                </a:solidFill>
                <a:effectLst/>
                <a:uLnTx/>
                <a:uFillTx/>
                <a:latin typeface="Adobe Garamond Pro" panose="02020502060506020403" pitchFamily="18" charset="0"/>
                <a:ea typeface="ＭＳ Ｐゴシック" panose="020B0600070205080204" pitchFamily="34" charset="-128"/>
                <a:cs typeface="+mn-cs"/>
              </a:rPr>
              <a:t>  </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64585" y="1009676"/>
            <a:ext cx="1915268" cy="1915268"/>
          </a:xfrm>
          <a:prstGeom prst="rect">
            <a:avLst/>
          </a:prstGeom>
        </p:spPr>
      </p:pic>
      <p:sp>
        <p:nvSpPr>
          <p:cNvPr id="9" name="TextBox 8"/>
          <p:cNvSpPr txBox="1"/>
          <p:nvPr/>
        </p:nvSpPr>
        <p:spPr>
          <a:xfrm>
            <a:off x="2483768" y="1340768"/>
            <a:ext cx="38741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Proceedings of the IEEE, Sept. 2017</a:t>
            </a:r>
          </a:p>
        </p:txBody>
      </p:sp>
      <p:sp>
        <p:nvSpPr>
          <p:cNvPr id="10" name="Title 1"/>
          <p:cNvSpPr>
            <a:spLocks noGrp="1"/>
          </p:cNvSpPr>
          <p:nvPr>
            <p:ph type="title"/>
          </p:nvPr>
        </p:nvSpPr>
        <p:spPr>
          <a:xfrm>
            <a:off x="228600" y="152400"/>
            <a:ext cx="8915400" cy="1066800"/>
          </a:xfrm>
        </p:spPr>
        <p:txBody>
          <a:bodyPr/>
          <a:lstStyle/>
          <a:p>
            <a:r>
              <a:rPr lang="en-US" dirty="0"/>
              <a:t>Intelligent Flash Controllers </a:t>
            </a:r>
            <a:r>
              <a:rPr lang="en-US" sz="3000" b="1" dirty="0"/>
              <a:t>[PIEEE’17]</a:t>
            </a:r>
          </a:p>
        </p:txBody>
      </p:sp>
    </p:spTree>
    <p:extLst>
      <p:ext uri="{BB962C8B-B14F-4D97-AF65-F5344CB8AC3E}">
        <p14:creationId xmlns:p14="http://schemas.microsoft.com/office/powerpoint/2010/main" val="3363408711"/>
      </p:ext>
    </p:extLst>
  </p:cSld>
  <p:clrMapOvr>
    <a:masterClrMapping/>
  </p:clrMapOvr>
  <p:transition/>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System Desirables</a:t>
            </a:r>
          </a:p>
        </p:txBody>
      </p:sp>
      <p:sp>
        <p:nvSpPr>
          <p:cNvPr id="3" name="Content Placeholder 2"/>
          <p:cNvSpPr>
            <a:spLocks noGrp="1"/>
          </p:cNvSpPr>
          <p:nvPr>
            <p:ph idx="1"/>
          </p:nvPr>
        </p:nvSpPr>
        <p:spPr>
          <a:xfrm>
            <a:off x="228600" y="836712"/>
            <a:ext cx="8915400" cy="5195138"/>
          </a:xfrm>
        </p:spPr>
        <p:txBody>
          <a:bodyPr/>
          <a:lstStyle/>
          <a:p>
            <a:r>
              <a:rPr lang="en-US" dirty="0">
                <a:solidFill>
                  <a:srgbClr val="0000FF"/>
                </a:solidFill>
              </a:rPr>
              <a:t>Self-managing, independent components</a:t>
            </a:r>
          </a:p>
          <a:p>
            <a:endParaRPr lang="en-US" dirty="0">
              <a:solidFill>
                <a:srgbClr val="0000FF"/>
              </a:solidFill>
            </a:endParaRPr>
          </a:p>
          <a:p>
            <a:r>
              <a:rPr lang="en-US" dirty="0">
                <a:solidFill>
                  <a:srgbClr val="0000FF"/>
                </a:solidFill>
              </a:rPr>
              <a:t>All components intelligent &amp; equal partners</a:t>
            </a:r>
          </a:p>
          <a:p>
            <a:endParaRPr lang="en-US" dirty="0">
              <a:solidFill>
                <a:srgbClr val="0000FF"/>
              </a:solidFill>
            </a:endParaRPr>
          </a:p>
          <a:p>
            <a:r>
              <a:rPr lang="en-US" dirty="0">
                <a:solidFill>
                  <a:srgbClr val="0000FF"/>
                </a:solidFill>
              </a:rPr>
              <a:t>Easy collaboration &amp; partitioning across all components</a:t>
            </a:r>
          </a:p>
          <a:p>
            <a:endParaRPr lang="en-US" dirty="0">
              <a:solidFill>
                <a:srgbClr val="0000FF"/>
              </a:solidFill>
            </a:endParaRPr>
          </a:p>
          <a:p>
            <a:r>
              <a:rPr lang="en-US" dirty="0">
                <a:solidFill>
                  <a:srgbClr val="0000FF"/>
                </a:solidFill>
              </a:rPr>
              <a:t>Fine-grained communication of data &amp; tasks</a:t>
            </a:r>
          </a:p>
          <a:p>
            <a:endParaRPr lang="en-US" dirty="0">
              <a:solidFill>
                <a:srgbClr val="0000FF"/>
              </a:solidFill>
            </a:endParaRPr>
          </a:p>
          <a:p>
            <a:r>
              <a:rPr lang="en-US" dirty="0">
                <a:solidFill>
                  <a:srgbClr val="0000FF"/>
                </a:solidFill>
              </a:rPr>
              <a:t>Seamless caching &amp; translation &amp; protection anywhere</a:t>
            </a:r>
          </a:p>
          <a:p>
            <a:endParaRPr lang="en-US" dirty="0">
              <a:solidFill>
                <a:srgbClr val="0000FF"/>
              </a:solidFill>
            </a:endParaRPr>
          </a:p>
          <a:p>
            <a:r>
              <a:rPr lang="en-US" dirty="0">
                <a:solidFill>
                  <a:srgbClr val="0000FF"/>
                </a:solidFill>
              </a:rPr>
              <a:t>Execution anywhere without rewriting code</a:t>
            </a:r>
          </a:p>
          <a:p>
            <a:endParaRPr lang="en-US" dirty="0">
              <a:solidFill>
                <a:srgbClr val="0000FF"/>
              </a:solidFill>
            </a:endParaRPr>
          </a:p>
          <a:p>
            <a:r>
              <a:rPr lang="en-US" dirty="0">
                <a:solidFill>
                  <a:srgbClr val="0000FF"/>
                </a:solidFill>
              </a:rPr>
              <a:t>Flexibility, adaptability, self-optimization</a:t>
            </a:r>
          </a:p>
          <a:p>
            <a:endParaRPr lang="en-US" dirty="0">
              <a:solidFill>
                <a:srgbClr val="0000FF"/>
              </a:solidFill>
            </a:endParaRPr>
          </a:p>
          <a:p>
            <a:pPr marL="344487" lvl="1" indent="0">
              <a:buNone/>
            </a:pPr>
            <a:endParaRPr lang="en-US" dirty="0">
              <a:solidFill>
                <a:srgbClr val="0000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302</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sp>
        <p:nvSpPr>
          <p:cNvPr id="5" name="TextBox 4">
            <a:extLst>
              <a:ext uri="{FF2B5EF4-FFF2-40B4-BE49-F238E27FC236}">
                <a16:creationId xmlns:a16="http://schemas.microsoft.com/office/drawing/2014/main" id="{68DD497F-9008-8E4C-930D-5F97B11A3A7F}"/>
              </a:ext>
            </a:extLst>
          </p:cNvPr>
          <p:cNvSpPr txBox="1"/>
          <p:nvPr/>
        </p:nvSpPr>
        <p:spPr>
          <a:xfrm>
            <a:off x="6007721" y="5589240"/>
            <a:ext cx="3244799"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Tahoma"/>
                <a:ea typeface="+mn-ea"/>
                <a:cs typeface="+mn-cs"/>
              </a:rPr>
              <a:t>Open minds</a:t>
            </a:r>
          </a:p>
        </p:txBody>
      </p:sp>
    </p:spTree>
    <p:extLst>
      <p:ext uri="{BB962C8B-B14F-4D97-AF65-F5344CB8AC3E}">
        <p14:creationId xmlns:p14="http://schemas.microsoft.com/office/powerpoint/2010/main" val="201848475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748408"/>
            <a:ext cx="7924800" cy="1752600"/>
          </a:xfrm>
        </p:spPr>
        <p:txBody>
          <a:bodyPr/>
          <a:lstStyle/>
          <a:p>
            <a:pPr algn="ctr"/>
            <a:r>
              <a:rPr lang="en-US" b="1" dirty="0"/>
              <a:t>SAFARI Research Group</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303</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985136735"/>
      </p:ext>
    </p:extLst>
  </p:cSld>
  <p:clrMapOvr>
    <a:masterClrMapping/>
  </p:clrMapOvr>
  <p:transition/>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p:txBody>
          <a:bodyPr/>
          <a:lstStyle/>
          <a:p>
            <a:r>
              <a:rPr lang="en-US" dirty="0"/>
              <a:t>SAFARI Newsletter April 2020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p:txBody>
          <a:bodyPr/>
          <a:lstStyle/>
          <a:p>
            <a:r>
              <a:rPr lang="en-US" dirty="0">
                <a:solidFill>
                  <a:srgbClr val="0432FF"/>
                </a:solidFill>
                <a:hlinkClick r:id="rId2">
                  <a:extLst>
                    <a:ext uri="{A12FA001-AC4F-418D-AE19-62706E023703}">
                      <ahyp:hlinkClr xmlns:ahyp="http://schemas.microsoft.com/office/drawing/2018/hyperlinkcolor" val="tx"/>
                    </a:ext>
                  </a:extLst>
                </a:hlinkClick>
              </a:rPr>
              <a:t>https://safari.ethz.ch/safari-newsletter-april-2020/</a:t>
            </a:r>
            <a:r>
              <a:rPr lang="en-US" dirty="0">
                <a:solidFill>
                  <a:srgbClr val="0432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304</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753F9A9C-2AB5-4D4F-A9B2-313B28032E1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331640" y="1694688"/>
            <a:ext cx="6047774" cy="5053619"/>
          </a:xfrm>
          <a:prstGeom prst="rect">
            <a:avLst/>
          </a:prstGeom>
        </p:spPr>
      </p:pic>
    </p:spTree>
    <p:extLst>
      <p:ext uri="{BB962C8B-B14F-4D97-AF65-F5344CB8AC3E}">
        <p14:creationId xmlns:p14="http://schemas.microsoft.com/office/powerpoint/2010/main" val="1672452113"/>
      </p:ext>
    </p:extLst>
  </p:cSld>
  <p:clrMapOvr>
    <a:masterClrMapping/>
  </p:clrMapOvr>
  <p:transition/>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p:txBody>
          <a:bodyPr/>
          <a:lstStyle/>
          <a:p>
            <a:r>
              <a:rPr lang="en-US" dirty="0"/>
              <a:t>SAFARI Newsletter January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https://safari.ethz.ch/safari-newsletter-january-2021/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305</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904A22B3-8AF7-AF4E-A7B5-355DA91454CD}"/>
              </a:ext>
            </a:extLst>
          </p:cNvPr>
          <p:cNvPicPr>
            <a:picLocks noChangeAspect="1"/>
          </p:cNvPicPr>
          <p:nvPr/>
        </p:nvPicPr>
        <p:blipFill>
          <a:blip r:embed="rId3"/>
          <a:stretch>
            <a:fillRect/>
          </a:stretch>
        </p:blipFill>
        <p:spPr>
          <a:xfrm>
            <a:off x="1835696" y="1587726"/>
            <a:ext cx="5172394" cy="5259524"/>
          </a:xfrm>
          <a:prstGeom prst="rect">
            <a:avLst/>
          </a:prstGeom>
        </p:spPr>
      </p:pic>
    </p:spTree>
    <p:extLst>
      <p:ext uri="{BB962C8B-B14F-4D97-AF65-F5344CB8AC3E}">
        <p14:creationId xmlns:p14="http://schemas.microsoft.com/office/powerpoint/2010/main" val="82728298"/>
      </p:ext>
    </p:extLst>
  </p:cSld>
  <p:clrMapOvr>
    <a:masterClrMapping/>
  </p:clrMapOvr>
  <p:transition/>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a:xfrm>
            <a:off x="228600" y="152400"/>
            <a:ext cx="9095928" cy="1066800"/>
          </a:xfrm>
        </p:spPr>
        <p:txBody>
          <a:bodyPr/>
          <a:lstStyle/>
          <a:p>
            <a:r>
              <a:rPr lang="en-US" sz="3900" dirty="0"/>
              <a:t>SAFARI Newsletter December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a:xfrm>
            <a:off x="228600" y="908720"/>
            <a:ext cx="8610600" cy="5193723"/>
          </a:xfrm>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https://safari.ethz.ch/safari-newsletter-december-2021/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306</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84EC53B5-3233-994F-BDFE-96564493A1C1}"/>
              </a:ext>
            </a:extLst>
          </p:cNvPr>
          <p:cNvPicPr>
            <a:picLocks noChangeAspect="1"/>
          </p:cNvPicPr>
          <p:nvPr/>
        </p:nvPicPr>
        <p:blipFill>
          <a:blip r:embed="rId3"/>
          <a:stretch>
            <a:fillRect/>
          </a:stretch>
        </p:blipFill>
        <p:spPr>
          <a:xfrm>
            <a:off x="2413764" y="1440877"/>
            <a:ext cx="4316471" cy="5417123"/>
          </a:xfrm>
          <a:prstGeom prst="rect">
            <a:avLst/>
          </a:prstGeom>
        </p:spPr>
      </p:pic>
    </p:spTree>
    <p:extLst>
      <p:ext uri="{BB962C8B-B14F-4D97-AF65-F5344CB8AC3E}">
        <p14:creationId xmlns:p14="http://schemas.microsoft.com/office/powerpoint/2010/main" val="1957213571"/>
      </p:ext>
    </p:extLst>
  </p:cSld>
  <p:clrMapOvr>
    <a:masterClrMapping/>
  </p:clrMapOvr>
  <p:transition/>
</p:sld>
</file>

<file path=ppt/slides/slide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51EAB-761A-E348-B335-E0E410C63CDB}"/>
              </a:ext>
            </a:extLst>
          </p:cNvPr>
          <p:cNvSpPr>
            <a:spLocks noGrp="1"/>
          </p:cNvSpPr>
          <p:nvPr>
            <p:ph type="title"/>
          </p:nvPr>
        </p:nvSpPr>
        <p:spPr/>
        <p:txBody>
          <a:bodyPr/>
          <a:lstStyle/>
          <a:p>
            <a:r>
              <a:rPr lang="en-US" dirty="0"/>
              <a:t>A Talk on Impactful Research &amp; Teaching</a:t>
            </a:r>
          </a:p>
        </p:txBody>
      </p:sp>
      <p:sp>
        <p:nvSpPr>
          <p:cNvPr id="3" name="Content Placeholder 2">
            <a:extLst>
              <a:ext uri="{FF2B5EF4-FFF2-40B4-BE49-F238E27FC236}">
                <a16:creationId xmlns:a16="http://schemas.microsoft.com/office/drawing/2014/main" id="{3D3726AD-987B-2848-AD67-E881431FE6A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52B96CCF-B819-EB4D-B48C-D0F7B7B86F17}"/>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307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Rectangle 4">
            <a:extLst>
              <a:ext uri="{FF2B5EF4-FFF2-40B4-BE49-F238E27FC236}">
                <a16:creationId xmlns:a16="http://schemas.microsoft.com/office/drawing/2014/main" id="{CAAE4B76-6AAF-1041-9885-AAD0BFDFEA4C}"/>
              </a:ext>
            </a:extLst>
          </p:cNvPr>
          <p:cNvSpPr/>
          <p:nvPr/>
        </p:nvSpPr>
        <p:spPr>
          <a:xfrm>
            <a:off x="179512" y="6535579"/>
            <a:ext cx="9153500" cy="246221"/>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https://www.youtube.com/watch?v=83tlorht7Mc&amp;list=PL5Q2soXY2Zi8D_5MGV6EnXEJHnV2YFBJl&amp;index=54</a:t>
            </a:r>
            <a:r>
              <a:rPr kumimoji="0" lang="en-US" sz="10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rPr>
              <a:t> </a:t>
            </a:r>
            <a:endParaRPr kumimoji="0" lang="en-US" sz="10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518B1DC4-854D-CC48-8A53-63A089706779}"/>
              </a:ext>
            </a:extLst>
          </p:cNvPr>
          <p:cNvPicPr>
            <a:picLocks noChangeAspect="1"/>
          </p:cNvPicPr>
          <p:nvPr/>
        </p:nvPicPr>
        <p:blipFill>
          <a:blip r:embed="rId3"/>
          <a:stretch>
            <a:fillRect/>
          </a:stretch>
        </p:blipFill>
        <p:spPr>
          <a:xfrm>
            <a:off x="830739" y="908720"/>
            <a:ext cx="7413669" cy="5396058"/>
          </a:xfrm>
          <a:prstGeom prst="rect">
            <a:avLst/>
          </a:prstGeom>
        </p:spPr>
      </p:pic>
    </p:spTree>
    <p:extLst>
      <p:ext uri="{BB962C8B-B14F-4D97-AF65-F5344CB8AC3E}">
        <p14:creationId xmlns:p14="http://schemas.microsoft.com/office/powerpoint/2010/main" val="4210963294"/>
      </p:ext>
    </p:extLst>
  </p:cSld>
  <p:clrMapOvr>
    <a:masterClrMapping/>
  </p:clrMapOvr>
  <p:transition/>
</p:sld>
</file>

<file path=ppt/slides/slide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9F071-BBB5-FD48-BECD-3A44EDB8FDCB}"/>
              </a:ext>
            </a:extLst>
          </p:cNvPr>
          <p:cNvSpPr>
            <a:spLocks noGrp="1"/>
          </p:cNvSpPr>
          <p:nvPr>
            <p:ph type="title"/>
          </p:nvPr>
        </p:nvSpPr>
        <p:spPr/>
        <p:txBody>
          <a:bodyPr/>
          <a:lstStyle/>
          <a:p>
            <a:r>
              <a:rPr lang="en-US" dirty="0"/>
              <a:t>An Interview on Computing Futures</a:t>
            </a:r>
          </a:p>
        </p:txBody>
      </p:sp>
      <p:sp>
        <p:nvSpPr>
          <p:cNvPr id="3" name="Content Placeholder 2">
            <a:extLst>
              <a:ext uri="{FF2B5EF4-FFF2-40B4-BE49-F238E27FC236}">
                <a16:creationId xmlns:a16="http://schemas.microsoft.com/office/drawing/2014/main" id="{5B89755D-F311-BA46-AA27-B1455A763371}"/>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EFFC39DF-E5CC-E84A-85AF-1D2F96E1B97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308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101B6BE-CE67-AE47-923A-931EF97E7FFD}"/>
              </a:ext>
            </a:extLst>
          </p:cNvPr>
          <p:cNvPicPr>
            <a:picLocks noChangeAspect="1"/>
          </p:cNvPicPr>
          <p:nvPr/>
        </p:nvPicPr>
        <p:blipFill>
          <a:blip r:embed="rId2"/>
          <a:stretch>
            <a:fillRect/>
          </a:stretch>
        </p:blipFill>
        <p:spPr>
          <a:xfrm>
            <a:off x="683568" y="960218"/>
            <a:ext cx="7704856" cy="5373124"/>
          </a:xfrm>
          <a:prstGeom prst="rect">
            <a:avLst/>
          </a:prstGeom>
        </p:spPr>
      </p:pic>
      <p:sp>
        <p:nvSpPr>
          <p:cNvPr id="6" name="TextBox 5">
            <a:extLst>
              <a:ext uri="{FF2B5EF4-FFF2-40B4-BE49-F238E27FC236}">
                <a16:creationId xmlns:a16="http://schemas.microsoft.com/office/drawing/2014/main" id="{23396EAC-88A2-0D43-A668-0F9AAC4E09B6}"/>
              </a:ext>
            </a:extLst>
          </p:cNvPr>
          <p:cNvSpPr txBox="1"/>
          <p:nvPr/>
        </p:nvSpPr>
        <p:spPr>
          <a:xfrm>
            <a:off x="1691680" y="6381328"/>
            <a:ext cx="625523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https://www.youtube.com/watch?v=8ffSEKZhmvo</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2533111179"/>
      </p:ext>
    </p:extLst>
  </p:cSld>
  <p:clrMapOvr>
    <a:masterClrMapping/>
  </p:clrMapOvr>
  <p:transition/>
</p:sld>
</file>

<file path=ppt/slides/slide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Latest Longer &amp; Detailed Tutorial on PIM</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a:xfrm>
            <a:off x="228600" y="997527"/>
            <a:ext cx="8879904" cy="5193723"/>
          </a:xfrm>
        </p:spPr>
        <p:txBody>
          <a:bodyPr/>
          <a:lstStyle/>
          <a:p>
            <a:r>
              <a:rPr lang="en-US" dirty="0"/>
              <a:t>Onur Mutlu,</a:t>
            </a:r>
            <a:br>
              <a:rPr lang="en-US" dirty="0"/>
            </a:br>
            <a:r>
              <a:rPr lang="en-US" b="1" dirty="0">
                <a:solidFill>
                  <a:srgbClr val="0000FF"/>
                </a:solidFill>
                <a:hlinkClick r:id="rId2">
                  <a:extLst>
                    <a:ext uri="{A12FA001-AC4F-418D-AE19-62706E023703}">
                      <ahyp:hlinkClr xmlns:ahyp="http://schemas.microsoft.com/office/drawing/2018/hyperlinkcolor" val="tx"/>
                    </a:ext>
                  </a:extLst>
                </a:hlinkClick>
              </a:rPr>
              <a:t>"Memory-Centric Computing"</a:t>
            </a:r>
            <a:br>
              <a:rPr lang="en-US" dirty="0"/>
            </a:br>
            <a:r>
              <a:rPr lang="en-US" i="1" dirty="0"/>
              <a:t>Education Class at </a:t>
            </a:r>
            <a:r>
              <a:rPr lang="en-US" i="1" dirty="0">
                <a:hlinkClick r:id="rId3"/>
              </a:rPr>
              <a:t>Embedded Systems Week (</a:t>
            </a:r>
            <a:r>
              <a:rPr lang="en-US" b="1" i="1" dirty="0">
                <a:hlinkClick r:id="rId3"/>
              </a:rPr>
              <a:t>ESWEEK</a:t>
            </a:r>
            <a:r>
              <a:rPr lang="en-US" i="1" dirty="0">
                <a:hlinkClick r:id="rId3"/>
              </a:rPr>
              <a:t>)</a:t>
            </a:r>
            <a:r>
              <a:rPr lang="en-US" dirty="0"/>
              <a:t>, Virtual, 9 October 2021.</a:t>
            </a:r>
            <a:br>
              <a:rPr lang="en-US" dirty="0"/>
            </a:br>
            <a:r>
              <a:rPr lang="en-US" dirty="0"/>
              <a:t>[</a:t>
            </a:r>
            <a:r>
              <a:rPr lang="en-US" dirty="0">
                <a:hlinkClick r:id="rId2"/>
              </a:rPr>
              <a:t>Slides (pptx)</a:t>
            </a:r>
            <a:r>
              <a:rPr lang="en-US" dirty="0"/>
              <a:t> </a:t>
            </a:r>
            <a:r>
              <a:rPr lang="en-US" dirty="0">
                <a:hlinkClick r:id="rId4"/>
              </a:rPr>
              <a:t>(pdf)</a:t>
            </a:r>
            <a:r>
              <a:rPr lang="en-US" dirty="0"/>
              <a:t>]</a:t>
            </a:r>
            <a:br>
              <a:rPr lang="en-US" dirty="0"/>
            </a:br>
            <a:r>
              <a:rPr lang="en-US" dirty="0"/>
              <a:t>[</a:t>
            </a:r>
            <a:r>
              <a:rPr lang="en-US" dirty="0">
                <a:hlinkClick r:id="rId5"/>
              </a:rPr>
              <a:t>Abstract (pdf)</a:t>
            </a:r>
            <a:r>
              <a:rPr lang="en-US" dirty="0"/>
              <a:t>]</a:t>
            </a:r>
            <a:br>
              <a:rPr lang="en-US" dirty="0"/>
            </a:br>
            <a:r>
              <a:rPr lang="en-US" dirty="0"/>
              <a:t>[</a:t>
            </a:r>
            <a:r>
              <a:rPr lang="en-US" dirty="0">
                <a:hlinkClick r:id="rId6"/>
              </a:rPr>
              <a:t>Talk Video</a:t>
            </a:r>
            <a:r>
              <a:rPr lang="en-US" dirty="0"/>
              <a:t> (2 hours, including Q&amp;A)]</a:t>
            </a:r>
            <a:br>
              <a:rPr lang="en-US" dirty="0"/>
            </a:br>
            <a:r>
              <a:rPr lang="en-US" dirty="0"/>
              <a:t>[</a:t>
            </a:r>
            <a:r>
              <a:rPr lang="en-US" dirty="0">
                <a:hlinkClick r:id="rId7"/>
              </a:rPr>
              <a:t>Invited Paper at DATE 2021</a:t>
            </a:r>
            <a:r>
              <a:rPr lang="en-US" dirty="0"/>
              <a:t>]</a:t>
            </a:r>
            <a:br>
              <a:rPr lang="en-US" dirty="0"/>
            </a:br>
            <a:r>
              <a:rPr lang="en-US" dirty="0"/>
              <a:t>[</a:t>
            </a:r>
            <a:r>
              <a:rPr lang="en-US" dirty="0">
                <a:hlinkClick r:id="rId8"/>
              </a:rPr>
              <a:t>"A Modern Primer on Processing in Memory" paper</a:t>
            </a:r>
            <a:r>
              <a:rPr lang="en-US" dirty="0"/>
              <a:t>]</a:t>
            </a:r>
            <a:br>
              <a:rPr lang="en-US" dirty="0"/>
            </a:br>
            <a:endParaRPr lang="en-US" dirty="0"/>
          </a:p>
          <a:p>
            <a:endParaRPr lang="en-US" dirty="0">
              <a:solidFill>
                <a:srgbClr val="0000FF"/>
              </a:solidFill>
              <a:hlinkClick r:id="rId9">
                <a:extLst>
                  <a:ext uri="{A12FA001-AC4F-418D-AE19-62706E023703}">
                    <ahyp:hlinkClr xmlns:ahyp="http://schemas.microsoft.com/office/drawing/2018/hyperlinkcolor" val="tx"/>
                  </a:ext>
                </a:extLst>
              </a:hlinkClick>
            </a:endParaRPr>
          </a:p>
          <a:p>
            <a:pPr marL="0" indent="0" algn="ctr">
              <a:buNone/>
            </a:pPr>
            <a:r>
              <a:rPr lang="en-US" b="1" dirty="0">
                <a:solidFill>
                  <a:srgbClr val="0000FF"/>
                </a:solidFill>
                <a:hlinkClick r:id="rId10">
                  <a:extLst>
                    <a:ext uri="{A12FA001-AC4F-418D-AE19-62706E023703}">
                      <ahyp:hlinkClr xmlns:ahyp="http://schemas.microsoft.com/office/drawing/2018/hyperlinkcolor" val="tx"/>
                    </a:ext>
                  </a:extLst>
                </a:hlinkClick>
              </a:rPr>
              <a:t>https://www.youtube.com/watch?v=N1Ac1ov1JOM</a:t>
            </a:r>
            <a:r>
              <a:rPr lang="en-US" b="1" dirty="0">
                <a:solidFill>
                  <a:srgbClr val="0000FF"/>
                </a:solidFill>
              </a:rPr>
              <a:t> </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309</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Rectangle 4">
            <a:extLst>
              <a:ext uri="{FF2B5EF4-FFF2-40B4-BE49-F238E27FC236}">
                <a16:creationId xmlns:a16="http://schemas.microsoft.com/office/drawing/2014/main" id="{5DFA3366-29E6-914D-98EA-E6458972951E}"/>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2032546167"/>
      </p:ext>
    </p:extLst>
  </p:cSld>
  <p:clrMapOvr>
    <a:masterClrMapping/>
  </p:clrMapOvr>
  <p:transition/>
</p:sld>
</file>

<file path=ppt/slides/slide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C24F-E3C0-6340-9A7F-5212D7E1F8CD}"/>
              </a:ext>
            </a:extLst>
          </p:cNvPr>
          <p:cNvSpPr>
            <a:spLocks noGrp="1"/>
          </p:cNvSpPr>
          <p:nvPr>
            <p:ph type="title"/>
          </p:nvPr>
        </p:nvSpPr>
        <p:spPr/>
        <p:txBody>
          <a:bodyPr/>
          <a:lstStyle/>
          <a:p>
            <a:r>
              <a:rPr lang="en-US" dirty="0"/>
              <a:t>Latest Longer &amp; Detailed Tutorial on PIM</a:t>
            </a:r>
          </a:p>
        </p:txBody>
      </p:sp>
      <p:sp>
        <p:nvSpPr>
          <p:cNvPr id="3" name="Content Placeholder 2">
            <a:extLst>
              <a:ext uri="{FF2B5EF4-FFF2-40B4-BE49-F238E27FC236}">
                <a16:creationId xmlns:a16="http://schemas.microsoft.com/office/drawing/2014/main" id="{5965F6AA-00E8-884F-968B-BE2AE34B0B3F}"/>
              </a:ext>
            </a:extLst>
          </p:cNvPr>
          <p:cNvSpPr>
            <a:spLocks noGrp="1"/>
          </p:cNvSpPr>
          <p:nvPr>
            <p:ph idx="1"/>
          </p:nvPr>
        </p:nvSpPr>
        <p:spPr>
          <a:xfrm>
            <a:off x="228600" y="997527"/>
            <a:ext cx="8879904" cy="5193723"/>
          </a:xfrm>
        </p:spPr>
        <p:txBody>
          <a:bodyPr/>
          <a:lstStyle/>
          <a:p>
            <a:r>
              <a:rPr lang="en-US" dirty="0"/>
              <a:t>Onur Mutlu,</a:t>
            </a:r>
            <a:br>
              <a:rPr lang="en-US" dirty="0"/>
            </a:br>
            <a:r>
              <a:rPr lang="en-US" b="1" dirty="0">
                <a:solidFill>
                  <a:srgbClr val="0000FF"/>
                </a:solidFill>
                <a:hlinkClick r:id="rId2">
                  <a:extLst>
                    <a:ext uri="{A12FA001-AC4F-418D-AE19-62706E023703}">
                      <ahyp:hlinkClr xmlns:ahyp="http://schemas.microsoft.com/office/drawing/2018/hyperlinkcolor" val="tx"/>
                    </a:ext>
                  </a:extLst>
                </a:hlinkClick>
              </a:rPr>
              <a:t>"Memory-Centric Computing"</a:t>
            </a:r>
            <a:br>
              <a:rPr lang="en-US" dirty="0"/>
            </a:br>
            <a:r>
              <a:rPr lang="en-US" i="1" dirty="0"/>
              <a:t>Education Class at </a:t>
            </a:r>
            <a:r>
              <a:rPr lang="en-US" i="1" dirty="0">
                <a:hlinkClick r:id="rId3"/>
              </a:rPr>
              <a:t>Embedded Systems Week (</a:t>
            </a:r>
            <a:r>
              <a:rPr lang="en-US" b="1" i="1" dirty="0">
                <a:hlinkClick r:id="rId3"/>
              </a:rPr>
              <a:t>ESWEEK</a:t>
            </a:r>
            <a:r>
              <a:rPr lang="en-US" i="1" dirty="0">
                <a:hlinkClick r:id="rId3"/>
              </a:rPr>
              <a:t>)</a:t>
            </a:r>
            <a:r>
              <a:rPr lang="en-US" dirty="0"/>
              <a:t>, Virtual, 9 October 2021.</a:t>
            </a:r>
            <a:br>
              <a:rPr lang="en-US" dirty="0"/>
            </a:br>
            <a:r>
              <a:rPr lang="en-US" dirty="0"/>
              <a:t>[</a:t>
            </a:r>
            <a:r>
              <a:rPr lang="en-US" dirty="0">
                <a:hlinkClick r:id="rId2"/>
              </a:rPr>
              <a:t>Slides (pptx)</a:t>
            </a:r>
            <a:r>
              <a:rPr lang="en-US" dirty="0"/>
              <a:t> </a:t>
            </a:r>
            <a:r>
              <a:rPr lang="en-US" dirty="0">
                <a:hlinkClick r:id="rId4"/>
              </a:rPr>
              <a:t>(pdf)</a:t>
            </a:r>
            <a:r>
              <a:rPr lang="en-US" dirty="0"/>
              <a:t>]</a:t>
            </a:r>
            <a:br>
              <a:rPr lang="en-US" dirty="0"/>
            </a:br>
            <a:r>
              <a:rPr lang="en-US" dirty="0"/>
              <a:t>[</a:t>
            </a:r>
            <a:r>
              <a:rPr lang="en-US" dirty="0">
                <a:hlinkClick r:id="rId5"/>
              </a:rPr>
              <a:t>Abstract (pdf)</a:t>
            </a:r>
            <a:r>
              <a:rPr lang="en-US" dirty="0"/>
              <a:t>]</a:t>
            </a:r>
            <a:br>
              <a:rPr lang="en-US" dirty="0"/>
            </a:br>
            <a:r>
              <a:rPr lang="en-US" dirty="0"/>
              <a:t>[</a:t>
            </a:r>
            <a:r>
              <a:rPr lang="en-US" dirty="0">
                <a:hlinkClick r:id="rId6"/>
              </a:rPr>
              <a:t>Talk Video</a:t>
            </a:r>
            <a:r>
              <a:rPr lang="en-US" dirty="0"/>
              <a:t> (2 hours, including Q&amp;A)]</a:t>
            </a:r>
            <a:br>
              <a:rPr lang="en-US" dirty="0"/>
            </a:br>
            <a:r>
              <a:rPr lang="en-US" dirty="0"/>
              <a:t>[</a:t>
            </a:r>
            <a:r>
              <a:rPr lang="en-US" dirty="0">
                <a:hlinkClick r:id="rId7"/>
              </a:rPr>
              <a:t>Invited Paper at DATE 2021</a:t>
            </a:r>
            <a:r>
              <a:rPr lang="en-US" dirty="0"/>
              <a:t>]</a:t>
            </a:r>
            <a:br>
              <a:rPr lang="en-US" dirty="0"/>
            </a:br>
            <a:r>
              <a:rPr lang="en-US" dirty="0"/>
              <a:t>[</a:t>
            </a:r>
            <a:r>
              <a:rPr lang="en-US" dirty="0">
                <a:hlinkClick r:id="rId8"/>
              </a:rPr>
              <a:t>"A Modern Primer on Processing in Memory" paper</a:t>
            </a:r>
            <a:r>
              <a:rPr lang="en-US" dirty="0"/>
              <a:t>]</a:t>
            </a:r>
            <a:br>
              <a:rPr lang="en-US" dirty="0"/>
            </a:br>
            <a:endParaRPr lang="en-US" dirty="0"/>
          </a:p>
          <a:p>
            <a:endParaRPr lang="en-US" dirty="0">
              <a:solidFill>
                <a:srgbClr val="0000FF"/>
              </a:solidFill>
              <a:hlinkClick r:id="rId9">
                <a:extLst>
                  <a:ext uri="{A12FA001-AC4F-418D-AE19-62706E023703}">
                    <ahyp:hlinkClr xmlns:ahyp="http://schemas.microsoft.com/office/drawing/2018/hyperlinkcolor" val="tx"/>
                  </a:ext>
                </a:extLst>
              </a:hlinkClick>
            </a:endParaRPr>
          </a:p>
          <a:p>
            <a:pPr marL="0" indent="0" algn="ctr">
              <a:buNone/>
            </a:pPr>
            <a:r>
              <a:rPr lang="en-US" b="1" dirty="0">
                <a:solidFill>
                  <a:srgbClr val="0000FF"/>
                </a:solidFill>
                <a:hlinkClick r:id="rId10">
                  <a:extLst>
                    <a:ext uri="{A12FA001-AC4F-418D-AE19-62706E023703}">
                      <ahyp:hlinkClr xmlns:ahyp="http://schemas.microsoft.com/office/drawing/2018/hyperlinkcolor" val="tx"/>
                    </a:ext>
                  </a:extLst>
                </a:hlinkClick>
              </a:rPr>
              <a:t>https://www.youtube.com/watch?v=N1Ac1ov1JOM&amp;list=PL5Q2soXY2Zi8D_5MGV6EnXEJHnV2YFBJl&amp;index=65</a:t>
            </a:r>
            <a:r>
              <a:rPr lang="en-US" b="1" dirty="0">
                <a:solidFill>
                  <a:srgbClr val="0000FF"/>
                </a:solidFill>
              </a:rPr>
              <a:t> </a:t>
            </a:r>
          </a:p>
        </p:txBody>
      </p:sp>
      <p:sp>
        <p:nvSpPr>
          <p:cNvPr id="4" name="Slide Number Placeholder 3">
            <a:extLst>
              <a:ext uri="{FF2B5EF4-FFF2-40B4-BE49-F238E27FC236}">
                <a16:creationId xmlns:a16="http://schemas.microsoft.com/office/drawing/2014/main" id="{668D3D00-D671-7A49-9903-3A6903D905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310</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Rectangle 4">
            <a:extLst>
              <a:ext uri="{FF2B5EF4-FFF2-40B4-BE49-F238E27FC236}">
                <a16:creationId xmlns:a16="http://schemas.microsoft.com/office/drawing/2014/main" id="{5DFA3366-29E6-914D-98EA-E6458972951E}"/>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11">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6" name="Picture 5">
            <a:extLst>
              <a:ext uri="{FF2B5EF4-FFF2-40B4-BE49-F238E27FC236}">
                <a16:creationId xmlns:a16="http://schemas.microsoft.com/office/drawing/2014/main" id="{E2B5F8BD-7A17-3543-B400-BC971BD38660}"/>
              </a:ext>
            </a:extLst>
          </p:cNvPr>
          <p:cNvPicPr>
            <a:picLocks noChangeAspect="1"/>
          </p:cNvPicPr>
          <p:nvPr/>
        </p:nvPicPr>
        <p:blipFill>
          <a:blip r:embed="rId12"/>
          <a:stretch>
            <a:fillRect/>
          </a:stretch>
        </p:blipFill>
        <p:spPr>
          <a:xfrm>
            <a:off x="0" y="260648"/>
            <a:ext cx="9144000" cy="6288280"/>
          </a:xfrm>
          <a:prstGeom prst="rect">
            <a:avLst/>
          </a:prstGeom>
        </p:spPr>
      </p:pic>
      <p:sp>
        <p:nvSpPr>
          <p:cNvPr id="7" name="TextBox 6">
            <a:extLst>
              <a:ext uri="{FF2B5EF4-FFF2-40B4-BE49-F238E27FC236}">
                <a16:creationId xmlns:a16="http://schemas.microsoft.com/office/drawing/2014/main" id="{ACAEA377-A521-7E4B-A9B2-844CE156AC49}"/>
              </a:ext>
            </a:extLst>
          </p:cNvPr>
          <p:cNvSpPr txBox="1"/>
          <p:nvPr/>
        </p:nvSpPr>
        <p:spPr>
          <a:xfrm>
            <a:off x="2683970" y="6132892"/>
            <a:ext cx="3699859"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FF"/>
                </a:solidFill>
                <a:effectLst/>
                <a:uLnTx/>
                <a:uFillTx/>
                <a:latin typeface="Tahoma"/>
                <a:ea typeface="+mn-ea"/>
                <a:cs typeface="+mn-cs"/>
                <a:hlinkClick r:id="rId13">
                  <a:extLst>
                    <a:ext uri="{A12FA001-AC4F-418D-AE19-62706E023703}">
                      <ahyp:hlinkClr xmlns:ahyp="http://schemas.microsoft.com/office/drawing/2018/hyperlinkcolor" val="tx"/>
                    </a:ext>
                  </a:extLst>
                </a:hlinkClick>
              </a:rPr>
              <a:t>https://www.youtube.com/watch?v=N1Ac1ov1JOM</a:t>
            </a:r>
            <a:r>
              <a:rPr kumimoji="0" lang="en-US" sz="1200" b="0"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1484252847"/>
      </p:ext>
    </p:extLst>
  </p:cSld>
  <p:clrMapOvr>
    <a:masterClrMapping/>
  </p:clrMapOvr>
  <p:transition/>
</p:sld>
</file>

<file path=ppt/slides/slide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0937A-8480-B748-AF02-B14403ACF79C}"/>
              </a:ext>
            </a:extLst>
          </p:cNvPr>
          <p:cNvSpPr>
            <a:spLocks noGrp="1"/>
          </p:cNvSpPr>
          <p:nvPr>
            <p:ph type="title"/>
          </p:nvPr>
        </p:nvSpPr>
        <p:spPr/>
        <p:txBody>
          <a:bodyPr/>
          <a:lstStyle/>
          <a:p>
            <a:r>
              <a:rPr lang="en-US" dirty="0"/>
              <a:t>Detailed Lectures on PIM (I)</a:t>
            </a:r>
          </a:p>
        </p:txBody>
      </p:sp>
      <p:sp>
        <p:nvSpPr>
          <p:cNvPr id="3" name="Content Placeholder 2">
            <a:extLst>
              <a:ext uri="{FF2B5EF4-FFF2-40B4-BE49-F238E27FC236}">
                <a16:creationId xmlns:a16="http://schemas.microsoft.com/office/drawing/2014/main" id="{0478BD05-2E95-984E-8F35-2CBFD3B723B3}"/>
              </a:ext>
            </a:extLst>
          </p:cNvPr>
          <p:cNvSpPr>
            <a:spLocks noGrp="1"/>
          </p:cNvSpPr>
          <p:nvPr>
            <p:ph idx="1"/>
          </p:nvPr>
        </p:nvSpPr>
        <p:spPr>
          <a:xfrm>
            <a:off x="228600" y="884955"/>
            <a:ext cx="8851900" cy="5211762"/>
          </a:xfrm>
        </p:spPr>
        <p:txBody>
          <a:bodyPr/>
          <a:lstStyle/>
          <a:p>
            <a:r>
              <a:rPr lang="en-US" sz="2000" dirty="0">
                <a:solidFill>
                  <a:srgbClr val="FF0000"/>
                </a:solidFill>
              </a:rPr>
              <a:t>Computer Architecture, Fall 2020, Lecture 6</a:t>
            </a:r>
          </a:p>
          <a:p>
            <a:pPr lvl="1"/>
            <a:r>
              <a:rPr lang="en-US" sz="2000" b="1" dirty="0"/>
              <a:t>Computation in Memory </a:t>
            </a:r>
            <a:r>
              <a:rPr lang="en-US" sz="2000" dirty="0"/>
              <a:t>(ETH Zürich, Fall 2020)</a:t>
            </a:r>
          </a:p>
          <a:p>
            <a:pPr lvl="1"/>
            <a:r>
              <a:rPr lang="en-US" sz="1700" dirty="0">
                <a:solidFill>
                  <a:srgbClr val="0000FF"/>
                </a:solidFill>
                <a:hlinkClick r:id="rId2">
                  <a:extLst>
                    <a:ext uri="{A12FA001-AC4F-418D-AE19-62706E023703}">
                      <ahyp:hlinkClr xmlns:ahyp="http://schemas.microsoft.com/office/drawing/2018/hyperlinkcolor" val="tx"/>
                    </a:ext>
                  </a:extLst>
                </a:hlinkClick>
              </a:rPr>
              <a:t>https://www.youtube.com/watch?v=oGcZAGwfEUE&amp;list=PL5Q2soXY2Zi9xidyIgBxUz7xRPS-wisBN&amp;index=12</a:t>
            </a:r>
            <a:endParaRPr lang="en-US" sz="1700" dirty="0">
              <a:solidFill>
                <a:srgbClr val="0000FF"/>
              </a:solidFill>
            </a:endParaRPr>
          </a:p>
          <a:p>
            <a:pPr lvl="1"/>
            <a:endParaRPr lang="en-US" sz="600" dirty="0">
              <a:solidFill>
                <a:srgbClr val="FF0000"/>
              </a:solidFill>
            </a:endParaRPr>
          </a:p>
          <a:p>
            <a:r>
              <a:rPr lang="en-US" sz="2000" dirty="0">
                <a:solidFill>
                  <a:srgbClr val="FF0000"/>
                </a:solidFill>
              </a:rPr>
              <a:t>Computer Architecture, Fall 2020, Lecture 7</a:t>
            </a:r>
          </a:p>
          <a:p>
            <a:pPr lvl="1"/>
            <a:r>
              <a:rPr lang="en-US" sz="2000" b="1" dirty="0"/>
              <a:t>Near-Data Processing </a:t>
            </a:r>
            <a:r>
              <a:rPr lang="en-US" sz="2000" dirty="0"/>
              <a:t>(ETH Zürich, Fall 2020)</a:t>
            </a:r>
          </a:p>
          <a:p>
            <a:pPr lvl="1"/>
            <a:r>
              <a:rPr lang="en-US" sz="1700" dirty="0">
                <a:solidFill>
                  <a:srgbClr val="0000FF"/>
                </a:solidFill>
                <a:hlinkClick r:id="rId3">
                  <a:extLst>
                    <a:ext uri="{A12FA001-AC4F-418D-AE19-62706E023703}">
                      <ahyp:hlinkClr xmlns:ahyp="http://schemas.microsoft.com/office/drawing/2018/hyperlinkcolor" val="tx"/>
                    </a:ext>
                  </a:extLst>
                </a:hlinkClick>
              </a:rPr>
              <a:t>https://www.youtube.com/watch?v=j2GIigqn1Qw&amp;list=PL5Q2soXY2Zi9xidyIgBxUz7xRPS-wisBN&amp;index=13</a:t>
            </a:r>
            <a:endParaRPr lang="en-US" sz="1700" dirty="0">
              <a:solidFill>
                <a:srgbClr val="0000FF"/>
              </a:solidFill>
            </a:endParaRPr>
          </a:p>
          <a:p>
            <a:pPr lvl="1"/>
            <a:endParaRPr lang="en-US" sz="600" dirty="0">
              <a:solidFill>
                <a:srgbClr val="0000FF"/>
              </a:solidFill>
            </a:endParaRPr>
          </a:p>
          <a:p>
            <a:r>
              <a:rPr lang="en-US" sz="2000" dirty="0">
                <a:solidFill>
                  <a:srgbClr val="FF0000"/>
                </a:solidFill>
              </a:rPr>
              <a:t>Computer Architecture, Fall 2020, Lecture 11a</a:t>
            </a:r>
          </a:p>
          <a:p>
            <a:pPr lvl="1"/>
            <a:r>
              <a:rPr lang="en-US" sz="2000" b="1" dirty="0"/>
              <a:t>Memory Controllers </a:t>
            </a:r>
            <a:r>
              <a:rPr lang="en-US" sz="2000" dirty="0"/>
              <a:t>(ETH Zürich, Fall 2020)</a:t>
            </a:r>
          </a:p>
          <a:p>
            <a:pPr lvl="1"/>
            <a:r>
              <a:rPr lang="en-US" sz="1700" dirty="0">
                <a:solidFill>
                  <a:srgbClr val="0000FF"/>
                </a:solidFill>
                <a:hlinkClick r:id="rId4">
                  <a:extLst>
                    <a:ext uri="{A12FA001-AC4F-418D-AE19-62706E023703}">
                      <ahyp:hlinkClr xmlns:ahyp="http://schemas.microsoft.com/office/drawing/2018/hyperlinkcolor" val="tx"/>
                    </a:ext>
                  </a:extLst>
                </a:hlinkClick>
              </a:rPr>
              <a:t>https://www.youtube.com/watch?v=TeG773OgiMQ&amp;list=PL5Q2soXY2Zi9xidyIgBxUz7xRPS-wisBN&amp;index=20 </a:t>
            </a:r>
          </a:p>
          <a:p>
            <a:pPr lvl="1"/>
            <a:endParaRPr lang="en-US" sz="600" dirty="0">
              <a:solidFill>
                <a:srgbClr val="0000FF"/>
              </a:solidFill>
              <a:hlinkClick r:id="rId4">
                <a:extLst>
                  <a:ext uri="{A12FA001-AC4F-418D-AE19-62706E023703}">
                    <ahyp:hlinkClr xmlns:ahyp="http://schemas.microsoft.com/office/drawing/2018/hyperlinkcolor" val="tx"/>
                  </a:ext>
                </a:extLst>
              </a:hlinkClick>
            </a:endParaRPr>
          </a:p>
          <a:p>
            <a:r>
              <a:rPr lang="en-US" sz="2000" dirty="0">
                <a:solidFill>
                  <a:srgbClr val="FF0000"/>
                </a:solidFill>
              </a:rPr>
              <a:t>Computer Architecture, Fall 2020, Lecture 12d</a:t>
            </a:r>
          </a:p>
          <a:p>
            <a:pPr lvl="1"/>
            <a:r>
              <a:rPr lang="en-US" sz="2000" b="1" dirty="0"/>
              <a:t>Real Processing-in-DRAM with UPMEM </a:t>
            </a:r>
            <a:r>
              <a:rPr lang="en-US" sz="2000" dirty="0"/>
              <a:t>(ETH Zürich, Fall 2020)</a:t>
            </a:r>
          </a:p>
          <a:p>
            <a:pPr lvl="1"/>
            <a:r>
              <a:rPr lang="en-US" sz="1700" dirty="0">
                <a:solidFill>
                  <a:srgbClr val="0000FF"/>
                </a:solidFill>
                <a:hlinkClick r:id="rId5">
                  <a:extLst>
                    <a:ext uri="{A12FA001-AC4F-418D-AE19-62706E023703}">
                      <ahyp:hlinkClr xmlns:ahyp="http://schemas.microsoft.com/office/drawing/2018/hyperlinkcolor" val="tx"/>
                    </a:ext>
                  </a:extLst>
                </a:hlinkClick>
              </a:rPr>
              <a:t>https://www.youtube.com/watch?v=Sscy1Wrr22A&amp;list=PL5Q2soXY2Zi9xidyIgBxUz7xRPS-wisBN&amp;index=25</a:t>
            </a:r>
            <a:endParaRPr lang="en-US" sz="1700" dirty="0">
              <a:solidFill>
                <a:srgbClr val="0000FF"/>
              </a:solidFill>
            </a:endParaRPr>
          </a:p>
          <a:p>
            <a:pPr lvl="1"/>
            <a:endParaRPr lang="en-US" sz="2000" dirty="0"/>
          </a:p>
          <a:p>
            <a:pPr lvl="1"/>
            <a:endParaRPr lang="en-US" sz="2000" dirty="0"/>
          </a:p>
        </p:txBody>
      </p:sp>
      <p:sp>
        <p:nvSpPr>
          <p:cNvPr id="4" name="Slide Number Placeholder 3">
            <a:extLst>
              <a:ext uri="{FF2B5EF4-FFF2-40B4-BE49-F238E27FC236}">
                <a16:creationId xmlns:a16="http://schemas.microsoft.com/office/drawing/2014/main" id="{0CDD3B14-C38A-CD43-A830-5A9D1992803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311</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sp>
        <p:nvSpPr>
          <p:cNvPr id="6" name="TextBox 5">
            <a:extLst>
              <a:ext uri="{FF2B5EF4-FFF2-40B4-BE49-F238E27FC236}">
                <a16:creationId xmlns:a16="http://schemas.microsoft.com/office/drawing/2014/main" id="{B9FA4FBF-90BC-A44A-80A5-E27853501F68}"/>
              </a:ext>
            </a:extLst>
          </p:cNvPr>
          <p:cNvSpPr txBox="1"/>
          <p:nvPr/>
        </p:nvSpPr>
        <p:spPr>
          <a:xfrm>
            <a:off x="1979712" y="6461778"/>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6">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endParaRPr>
          </a:p>
        </p:txBody>
      </p:sp>
    </p:spTree>
    <p:extLst>
      <p:ext uri="{BB962C8B-B14F-4D97-AF65-F5344CB8AC3E}">
        <p14:creationId xmlns:p14="http://schemas.microsoft.com/office/powerpoint/2010/main" val="3549660740"/>
      </p:ext>
    </p:extLst>
  </p:cSld>
  <p:clrMapOvr>
    <a:masterClrMapping/>
  </p:clrMapOvr>
  <p:transition/>
</p:sld>
</file>

<file path=ppt/slides/slide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0937A-8480-B748-AF02-B14403ACF79C}"/>
              </a:ext>
            </a:extLst>
          </p:cNvPr>
          <p:cNvSpPr>
            <a:spLocks noGrp="1"/>
          </p:cNvSpPr>
          <p:nvPr>
            <p:ph type="title"/>
          </p:nvPr>
        </p:nvSpPr>
        <p:spPr/>
        <p:txBody>
          <a:bodyPr/>
          <a:lstStyle/>
          <a:p>
            <a:r>
              <a:rPr lang="en-US" dirty="0"/>
              <a:t>Detailed Lectures on PIM (II)</a:t>
            </a:r>
          </a:p>
        </p:txBody>
      </p:sp>
      <p:sp>
        <p:nvSpPr>
          <p:cNvPr id="3" name="Content Placeholder 2">
            <a:extLst>
              <a:ext uri="{FF2B5EF4-FFF2-40B4-BE49-F238E27FC236}">
                <a16:creationId xmlns:a16="http://schemas.microsoft.com/office/drawing/2014/main" id="{0478BD05-2E95-984E-8F35-2CBFD3B723B3}"/>
              </a:ext>
            </a:extLst>
          </p:cNvPr>
          <p:cNvSpPr>
            <a:spLocks noGrp="1"/>
          </p:cNvSpPr>
          <p:nvPr>
            <p:ph idx="1"/>
          </p:nvPr>
        </p:nvSpPr>
        <p:spPr>
          <a:xfrm>
            <a:off x="228600" y="1036638"/>
            <a:ext cx="8851900" cy="5211762"/>
          </a:xfrm>
        </p:spPr>
        <p:txBody>
          <a:bodyPr/>
          <a:lstStyle/>
          <a:p>
            <a:r>
              <a:rPr lang="en-US" sz="2000" dirty="0">
                <a:solidFill>
                  <a:srgbClr val="FF0000"/>
                </a:solidFill>
              </a:rPr>
              <a:t>Computer Architecture, Fall 2020, Lecture 15</a:t>
            </a:r>
          </a:p>
          <a:p>
            <a:pPr lvl="1"/>
            <a:r>
              <a:rPr lang="en-US" sz="2000" b="1" dirty="0"/>
              <a:t>Emerging Memory Technologies </a:t>
            </a:r>
            <a:r>
              <a:rPr lang="en-US" sz="2000" dirty="0"/>
              <a:t>(ETH Zürich, Fall 2020)</a:t>
            </a:r>
          </a:p>
          <a:p>
            <a:pPr lvl="1"/>
            <a:r>
              <a:rPr lang="en-US" sz="1700" dirty="0">
                <a:solidFill>
                  <a:srgbClr val="0000FF"/>
                </a:solidFill>
                <a:hlinkClick r:id="" action="ppaction://noaction">
                  <a:extLst>
                    <a:ext uri="{A12FA001-AC4F-418D-AE19-62706E023703}">
                      <ahyp:hlinkClr xmlns:ahyp="http://schemas.microsoft.com/office/drawing/2018/hyperlinkcolor" val="tx"/>
                    </a:ext>
                  </a:extLst>
                </a:hlinkClick>
              </a:rPr>
              <a:t>https://www.youtube.com/watch?v=AlE1rD9G_YU&amp;list=PL5Q2soXY2Zi9xidyIgBxUz7xRPS-wisBN&amp;index=28</a:t>
            </a:r>
          </a:p>
          <a:p>
            <a:pPr lvl="1"/>
            <a:endParaRPr lang="en-US" sz="1700" dirty="0">
              <a:solidFill>
                <a:srgbClr val="0000FF"/>
              </a:solidFill>
              <a:hlinkClick r:id="" action="ppaction://noaction">
                <a:extLst>
                  <a:ext uri="{A12FA001-AC4F-418D-AE19-62706E023703}">
                    <ahyp:hlinkClr xmlns:ahyp="http://schemas.microsoft.com/office/drawing/2018/hyperlinkcolor" val="tx"/>
                  </a:ext>
                </a:extLst>
              </a:hlinkClick>
            </a:endParaRPr>
          </a:p>
          <a:p>
            <a:r>
              <a:rPr lang="en-US" sz="2000" dirty="0">
                <a:solidFill>
                  <a:srgbClr val="FF0000"/>
                </a:solidFill>
              </a:rPr>
              <a:t>Computer Architecture, Fall 2020, Lecture 16a</a:t>
            </a:r>
          </a:p>
          <a:p>
            <a:pPr lvl="1"/>
            <a:r>
              <a:rPr lang="en-US" sz="2000" b="1" dirty="0"/>
              <a:t>Opportunities &amp; Challenges of Emerging Memory Technologies </a:t>
            </a:r>
            <a:r>
              <a:rPr lang="en-US" sz="2000" dirty="0"/>
              <a:t>(ETH Zürich, Fall 2020)</a:t>
            </a:r>
          </a:p>
          <a:p>
            <a:pPr lvl="1"/>
            <a:r>
              <a:rPr lang="en-US" sz="1700" dirty="0">
                <a:solidFill>
                  <a:srgbClr val="0000FF"/>
                </a:solidFill>
                <a:hlinkClick r:id="" action="ppaction://noaction">
                  <a:extLst>
                    <a:ext uri="{A12FA001-AC4F-418D-AE19-62706E023703}">
                      <ahyp:hlinkClr xmlns:ahyp="http://schemas.microsoft.com/office/drawing/2018/hyperlinkcolor" val="tx"/>
                    </a:ext>
                  </a:extLst>
                </a:hlinkClick>
              </a:rPr>
              <a:t>https://www.youtube.com/watch?v=pmLszWGmMGQ&amp;list=PL5Q2soXY2Zi9xidyIgBxUz7xRPS-wisBN&amp;index=29</a:t>
            </a:r>
          </a:p>
          <a:p>
            <a:pPr lvl="1"/>
            <a:endParaRPr lang="en-US" sz="1700" dirty="0">
              <a:solidFill>
                <a:srgbClr val="0000FF"/>
              </a:solidFill>
              <a:hlinkClick r:id="" action="ppaction://noaction">
                <a:extLst>
                  <a:ext uri="{A12FA001-AC4F-418D-AE19-62706E023703}">
                    <ahyp:hlinkClr xmlns:ahyp="http://schemas.microsoft.com/office/drawing/2018/hyperlinkcolor" val="tx"/>
                  </a:ext>
                </a:extLst>
              </a:hlinkClick>
            </a:endParaRPr>
          </a:p>
          <a:p>
            <a:r>
              <a:rPr lang="en-US" sz="2000" dirty="0">
                <a:solidFill>
                  <a:srgbClr val="FF0000"/>
                </a:solidFill>
              </a:rPr>
              <a:t>Computer Architecture, Fall 2020, Guest Lecture</a:t>
            </a:r>
          </a:p>
          <a:p>
            <a:pPr lvl="1"/>
            <a:r>
              <a:rPr lang="en-US" sz="2000" b="1" dirty="0"/>
              <a:t>In-Memory Computing: Memory Devices &amp; Applications </a:t>
            </a:r>
            <a:r>
              <a:rPr lang="en-US" sz="2000" dirty="0"/>
              <a:t>(ETH Zürich, Fall 2020)</a:t>
            </a:r>
          </a:p>
          <a:p>
            <a:pPr lvl="1"/>
            <a:r>
              <a:rPr lang="en-US" sz="1700" dirty="0">
                <a:solidFill>
                  <a:srgbClr val="0000FF"/>
                </a:solidFill>
                <a:hlinkClick r:id="rId2">
                  <a:extLst>
                    <a:ext uri="{A12FA001-AC4F-418D-AE19-62706E023703}">
                      <ahyp:hlinkClr xmlns:ahyp="http://schemas.microsoft.com/office/drawing/2018/hyperlinkcolor" val="tx"/>
                    </a:ext>
                  </a:extLst>
                </a:hlinkClick>
              </a:rPr>
              <a:t>https://www.youtube.com/watch?v=wNmqQHiEZNk&amp;list=PL5Q2soXY2Zi9xidyIgBxUz7xRPS-wisBN&amp;index=41</a:t>
            </a:r>
          </a:p>
          <a:p>
            <a:pPr lvl="1"/>
            <a:endParaRPr lang="en-US" sz="2000" dirty="0"/>
          </a:p>
          <a:p>
            <a:pPr lvl="1"/>
            <a:endParaRPr lang="en-US" sz="2000" dirty="0"/>
          </a:p>
        </p:txBody>
      </p:sp>
      <p:sp>
        <p:nvSpPr>
          <p:cNvPr id="4" name="Slide Number Placeholder 3">
            <a:extLst>
              <a:ext uri="{FF2B5EF4-FFF2-40B4-BE49-F238E27FC236}">
                <a16:creationId xmlns:a16="http://schemas.microsoft.com/office/drawing/2014/main" id="{0CDD3B14-C38A-CD43-A830-5A9D1992803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312</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mn-cs"/>
            </a:endParaRPr>
          </a:p>
        </p:txBody>
      </p:sp>
      <p:sp>
        <p:nvSpPr>
          <p:cNvPr id="6" name="TextBox 5">
            <a:extLst>
              <a:ext uri="{FF2B5EF4-FFF2-40B4-BE49-F238E27FC236}">
                <a16:creationId xmlns:a16="http://schemas.microsoft.com/office/drawing/2014/main" id="{B9FA4FBF-90BC-A44A-80A5-E27853501F68}"/>
              </a:ext>
            </a:extLst>
          </p:cNvPr>
          <p:cNvSpPr txBox="1"/>
          <p:nvPr/>
        </p:nvSpPr>
        <p:spPr>
          <a:xfrm>
            <a:off x="1979712" y="6461778"/>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endParaRPr>
          </a:p>
        </p:txBody>
      </p:sp>
    </p:spTree>
    <p:extLst>
      <p:ext uri="{BB962C8B-B14F-4D97-AF65-F5344CB8AC3E}">
        <p14:creationId xmlns:p14="http://schemas.microsoft.com/office/powerpoint/2010/main" val="1099970023"/>
      </p:ext>
    </p:extLst>
  </p:cSld>
  <p:clrMapOvr>
    <a:masterClrMapping/>
  </p:clrMapOvr>
  <p:transition/>
</p:sld>
</file>

<file path=ppt/slides/slide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Comp Arch (Current)</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Fall 2021 Edition: </a:t>
            </a:r>
          </a:p>
          <a:p>
            <a:pPr lvl="1"/>
            <a:r>
              <a:rPr lang="en-US" sz="1400" dirty="0">
                <a:solidFill>
                  <a:srgbClr val="0432FF"/>
                </a:solidFill>
                <a:hlinkClick r:id="rId2">
                  <a:extLst>
                    <a:ext uri="{A12FA001-AC4F-418D-AE19-62706E023703}">
                      <ahyp:hlinkClr xmlns:ahyp="http://schemas.microsoft.com/office/drawing/2018/hyperlinkcolor" val="tx"/>
                    </a:ext>
                  </a:extLst>
                </a:hlinkClick>
              </a:rPr>
              <a:t>https://safari.ethz.ch/architecture/fall2021/doku.php?id=schedule</a:t>
            </a:r>
            <a:r>
              <a:rPr lang="en-US" sz="14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b="1" dirty="0">
                <a:solidFill>
                  <a:srgbClr val="0432FF"/>
                </a:solidFill>
                <a:hlinkClick r:id="rId3">
                  <a:extLst>
                    <a:ext uri="{A12FA001-AC4F-418D-AE19-62706E023703}">
                      <ahyp:hlinkClr xmlns:ahyp="http://schemas.microsoft.com/office/drawing/2018/hyperlinkcolor" val="tx"/>
                    </a:ext>
                  </a:extLst>
                </a:hlinkClick>
              </a:rPr>
              <a:t>Youtube Livestream:</a:t>
            </a:r>
          </a:p>
          <a:p>
            <a:pPr lvl="1"/>
            <a:r>
              <a:rPr lang="en-US" sz="1400" dirty="0">
                <a:solidFill>
                  <a:srgbClr val="0432FF"/>
                </a:solidFill>
                <a:hlinkClick r:id="rId3">
                  <a:extLst>
                    <a:ext uri="{A12FA001-AC4F-418D-AE19-62706E023703}">
                      <ahyp:hlinkClr xmlns:ahyp="http://schemas.microsoft.com/office/drawing/2018/hyperlinkcolor" val="tx"/>
                    </a:ext>
                  </a:extLst>
                </a:hlinkClick>
              </a:rPr>
              <a:t>https://www.youtube.com/watch?v=4yfkM_5EFgo&amp;list=PL5Q2soXY2Zi-Mnk1PxjEIG32HAGILkTOF</a:t>
            </a:r>
            <a:r>
              <a:rPr lang="en-US" sz="14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Master’s level course</a:t>
            </a:r>
          </a:p>
          <a:p>
            <a:pPr lvl="1"/>
            <a:r>
              <a:rPr lang="en-US" sz="1400" dirty="0"/>
              <a:t>Taken by Bachelor’s/Masters/PhD students</a:t>
            </a:r>
          </a:p>
          <a:p>
            <a:pPr lvl="1"/>
            <a:r>
              <a:rPr lang="en-US" sz="1400" dirty="0"/>
              <a:t>Cutting-edge research topics + fundamentals in Computer Architecture</a:t>
            </a:r>
          </a:p>
          <a:p>
            <a:pPr lvl="1"/>
            <a:r>
              <a:rPr lang="en-US" sz="1400" dirty="0"/>
              <a:t>5 Simulator-based Lab Assignments</a:t>
            </a:r>
          </a:p>
          <a:p>
            <a:pPr lvl="1"/>
            <a:r>
              <a:rPr lang="en-US" sz="1400" dirty="0"/>
              <a:t>Potential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313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2002B39F-F9F6-0D45-86BF-3F9C84862418}"/>
              </a:ext>
            </a:extLst>
          </p:cNvPr>
          <p:cNvPicPr>
            <a:picLocks noChangeAspect="1"/>
          </p:cNvPicPr>
          <p:nvPr/>
        </p:nvPicPr>
        <p:blipFill>
          <a:blip r:embed="rId4"/>
          <a:stretch>
            <a:fillRect/>
          </a:stretch>
        </p:blipFill>
        <p:spPr>
          <a:xfrm>
            <a:off x="4932040" y="0"/>
            <a:ext cx="4074863" cy="6858000"/>
          </a:xfrm>
          <a:prstGeom prst="rect">
            <a:avLst/>
          </a:prstGeom>
        </p:spPr>
      </p:pic>
    </p:spTree>
    <p:extLst>
      <p:ext uri="{BB962C8B-B14F-4D97-AF65-F5344CB8AC3E}">
        <p14:creationId xmlns:p14="http://schemas.microsoft.com/office/powerpoint/2010/main" val="2754546146"/>
      </p:ext>
    </p:extLst>
  </p:cSld>
  <p:clrMapOvr>
    <a:masterClrMapping/>
  </p:clrMapOvr>
  <p:transition/>
</p:sld>
</file>

<file path=ppt/slides/slide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PIM Course (Current)</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Fall 2021 Edition: </a:t>
            </a:r>
          </a:p>
          <a:p>
            <a:pPr lvl="1"/>
            <a:r>
              <a:rPr lang="en-US" sz="1400" dirty="0">
                <a:solidFill>
                  <a:srgbClr val="0000FF"/>
                </a:solidFill>
                <a:hlinkClick r:id="rId3">
                  <a:extLst>
                    <a:ext uri="{A12FA001-AC4F-418D-AE19-62706E023703}">
                      <ahyp:hlinkClr xmlns:ahyp="http://schemas.microsoft.com/office/drawing/2018/hyperlinkcolor" val="tx"/>
                    </a:ext>
                  </a:extLst>
                </a:hlinkClick>
              </a:rPr>
              <a:t>https://safari.ethz.ch/projects_and_seminars/fall2021/doku.php?id=processing_in_memory</a:t>
            </a:r>
            <a:r>
              <a:rPr lang="en-US" sz="1400" dirty="0">
                <a:solidFill>
                  <a:srgbClr val="0000FF"/>
                </a:solidFill>
              </a:rPr>
              <a:t> </a:t>
            </a:r>
            <a:endParaRPr lang="en-US" sz="1600" dirty="0">
              <a:solidFill>
                <a:srgbClr val="0000FF"/>
              </a:solidFill>
            </a:endParaRPr>
          </a:p>
          <a:p>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https://www.youtube.com/watch?v=9e4Chnwdovo&amp;list=PL5Q2soXY2Zi-841fUYYUK9EsXKhQKRPyX</a:t>
            </a:r>
            <a:r>
              <a:rPr lang="en-US" sz="1400" dirty="0">
                <a:solidFill>
                  <a:srgbClr val="0000FF"/>
                </a:solidFill>
              </a:rPr>
              <a:t> </a:t>
            </a:r>
            <a:endParaRPr lang="en-US" sz="1600" dirty="0">
              <a:solidFill>
                <a:srgbClr val="0000FF"/>
              </a:solidFill>
            </a:endParaRPr>
          </a:p>
          <a:p>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Processing-in-Memory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314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6" name="Picture 5">
            <a:extLst>
              <a:ext uri="{FF2B5EF4-FFF2-40B4-BE49-F238E27FC236}">
                <a16:creationId xmlns:a16="http://schemas.microsoft.com/office/drawing/2014/main" id="{B48F207C-31C3-2C44-B8B7-3F68010892DB}"/>
              </a:ext>
            </a:extLst>
          </p:cNvPr>
          <p:cNvPicPr>
            <a:picLocks noChangeAspect="1"/>
          </p:cNvPicPr>
          <p:nvPr/>
        </p:nvPicPr>
        <p:blipFill>
          <a:blip r:embed="rId6"/>
          <a:stretch>
            <a:fillRect/>
          </a:stretch>
        </p:blipFill>
        <p:spPr>
          <a:xfrm>
            <a:off x="4837600" y="0"/>
            <a:ext cx="4198896" cy="6858000"/>
          </a:xfrm>
          <a:prstGeom prst="rect">
            <a:avLst/>
          </a:prstGeom>
        </p:spPr>
      </p:pic>
    </p:spTree>
    <p:extLst>
      <p:ext uri="{BB962C8B-B14F-4D97-AF65-F5344CB8AC3E}">
        <p14:creationId xmlns:p14="http://schemas.microsoft.com/office/powerpoint/2010/main" val="3070788465"/>
      </p:ext>
    </p:extLst>
  </p:cSld>
  <p:clrMapOvr>
    <a:masterClrMapping/>
  </p:clrMapOvr>
  <p:transition/>
</p:sld>
</file>

<file path=ppt/slides/slide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148D39F-6516-0B4D-8586-9DC3102EB4B5}"/>
              </a:ext>
            </a:extLst>
          </p:cNvPr>
          <p:cNvPicPr>
            <a:picLocks noChangeAspect="1"/>
          </p:cNvPicPr>
          <p:nvPr/>
        </p:nvPicPr>
        <p:blipFill>
          <a:blip r:embed="rId2"/>
          <a:stretch>
            <a:fillRect/>
          </a:stretch>
        </p:blipFill>
        <p:spPr>
          <a:xfrm>
            <a:off x="1307915" y="0"/>
            <a:ext cx="6528169" cy="6858000"/>
          </a:xfrm>
          <a:prstGeom prst="rect">
            <a:avLst/>
          </a:prstGeom>
        </p:spPr>
      </p:pic>
      <p:sp>
        <p:nvSpPr>
          <p:cNvPr id="4" name="Slide Number Placeholder 3">
            <a:extLst>
              <a:ext uri="{FF2B5EF4-FFF2-40B4-BE49-F238E27FC236}">
                <a16:creationId xmlns:a16="http://schemas.microsoft.com/office/drawing/2014/main" id="{7A3A7E02-2643-AE47-9E89-F1453DDD1EA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315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sp>
        <p:nvSpPr>
          <p:cNvPr id="5" name="TextBox 4">
            <a:extLst>
              <a:ext uri="{FF2B5EF4-FFF2-40B4-BE49-F238E27FC236}">
                <a16:creationId xmlns:a16="http://schemas.microsoft.com/office/drawing/2014/main" id="{6B85FA6F-504C-B945-91C4-019393BC2F64}"/>
              </a:ext>
            </a:extLst>
          </p:cNvPr>
          <p:cNvSpPr txBox="1"/>
          <p:nvPr/>
        </p:nvSpPr>
        <p:spPr>
          <a:xfrm>
            <a:off x="1835696" y="6527085"/>
            <a:ext cx="561083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https://www.youtube.com/onurmutlulectures</a:t>
            </a:r>
            <a:endPar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panose="020B0600070205080204" pitchFamily="34" charset="-128"/>
              <a:cs typeface="+mn-cs"/>
            </a:endParaRPr>
          </a:p>
        </p:txBody>
      </p:sp>
    </p:spTree>
    <p:extLst>
      <p:ext uri="{BB962C8B-B14F-4D97-AF65-F5344CB8AC3E}">
        <p14:creationId xmlns:p14="http://schemas.microsoft.com/office/powerpoint/2010/main" val="4048553849"/>
      </p:ext>
    </p:extLst>
  </p:cSld>
  <p:clrMapOvr>
    <a:masterClrMapping/>
  </p:clrMapOvr>
  <p:transition/>
</p:sld>
</file>

<file path=ppt/slides/slide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748408"/>
            <a:ext cx="7924800" cy="1752600"/>
          </a:xfrm>
        </p:spPr>
        <p:txBody>
          <a:bodyPr/>
          <a:lstStyle/>
          <a:p>
            <a:pPr algn="ctr"/>
            <a:r>
              <a:rPr lang="en-US" b="1" dirty="0"/>
              <a:t>Data-Driven Architectures</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316</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891964659"/>
      </p:ext>
    </p:extLst>
  </p:cSld>
  <p:clrMapOvr>
    <a:masterClrMapping/>
  </p:clrMapOvr>
  <p:transition/>
</p:sld>
</file>

<file path=ppt/slides/slide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8E84E-ADC1-5249-886C-95085282143B}"/>
              </a:ext>
            </a:extLst>
          </p:cNvPr>
          <p:cNvSpPr>
            <a:spLocks noGrp="1"/>
          </p:cNvSpPr>
          <p:nvPr>
            <p:ph type="title"/>
          </p:nvPr>
        </p:nvSpPr>
        <p:spPr/>
        <p:txBody>
          <a:bodyPr/>
          <a:lstStyle/>
          <a:p>
            <a:r>
              <a:rPr lang="en-US" dirty="0"/>
              <a:t>Corollaries: Architectures Today …</a:t>
            </a:r>
          </a:p>
        </p:txBody>
      </p:sp>
      <p:sp>
        <p:nvSpPr>
          <p:cNvPr id="3" name="Content Placeholder 2">
            <a:extLst>
              <a:ext uri="{FF2B5EF4-FFF2-40B4-BE49-F238E27FC236}">
                <a16:creationId xmlns:a16="http://schemas.microsoft.com/office/drawing/2014/main" id="{F4818612-8984-844F-B9E9-73680A050937}"/>
              </a:ext>
            </a:extLst>
          </p:cNvPr>
          <p:cNvSpPr>
            <a:spLocks noGrp="1"/>
          </p:cNvSpPr>
          <p:nvPr>
            <p:ph idx="1"/>
          </p:nvPr>
        </p:nvSpPr>
        <p:spPr>
          <a:xfrm>
            <a:off x="228600" y="1052736"/>
            <a:ext cx="8610600" cy="4876800"/>
          </a:xfrm>
        </p:spPr>
        <p:txBody>
          <a:bodyPr/>
          <a:lstStyle/>
          <a:p>
            <a:r>
              <a:rPr lang="en-US" dirty="0"/>
              <a:t>Architectures are </a:t>
            </a:r>
            <a:r>
              <a:rPr lang="en-US" dirty="0">
                <a:solidFill>
                  <a:srgbClr val="FF0000"/>
                </a:solidFill>
              </a:rPr>
              <a:t>terrible at dealing with data</a:t>
            </a:r>
          </a:p>
          <a:p>
            <a:pPr lvl="1"/>
            <a:r>
              <a:rPr lang="en-US" dirty="0"/>
              <a:t>Designed to mainly store and move data vs. to compute </a:t>
            </a:r>
          </a:p>
          <a:p>
            <a:pPr lvl="1"/>
            <a:r>
              <a:rPr lang="en-US" dirty="0"/>
              <a:t>They are </a:t>
            </a:r>
            <a:r>
              <a:rPr lang="en-US" dirty="0">
                <a:solidFill>
                  <a:srgbClr val="0432FF"/>
                </a:solidFill>
              </a:rPr>
              <a:t>processor-centric as opposed to </a:t>
            </a:r>
            <a:r>
              <a:rPr lang="en-US" b="1" dirty="0">
                <a:solidFill>
                  <a:srgbClr val="0432FF"/>
                </a:solidFill>
              </a:rPr>
              <a:t>data-centric</a:t>
            </a:r>
          </a:p>
          <a:p>
            <a:pPr lvl="1"/>
            <a:endParaRPr lang="en-US" dirty="0"/>
          </a:p>
          <a:p>
            <a:r>
              <a:rPr lang="en-US" dirty="0"/>
              <a:t>Architectures are </a:t>
            </a:r>
            <a:r>
              <a:rPr lang="en-US" dirty="0">
                <a:solidFill>
                  <a:srgbClr val="FF0000"/>
                </a:solidFill>
              </a:rPr>
              <a:t>terrible at taking advantage of vast amounts of data </a:t>
            </a:r>
            <a:r>
              <a:rPr lang="en-US" dirty="0"/>
              <a:t>(and metadata) available to them</a:t>
            </a:r>
          </a:p>
          <a:p>
            <a:pPr lvl="1"/>
            <a:r>
              <a:rPr lang="en-US" dirty="0"/>
              <a:t>Designed to make simple decisions, ignoring lots of data </a:t>
            </a:r>
          </a:p>
          <a:p>
            <a:pPr lvl="1"/>
            <a:r>
              <a:rPr lang="en-US" dirty="0"/>
              <a:t>They make </a:t>
            </a:r>
            <a:r>
              <a:rPr lang="en-US" dirty="0">
                <a:solidFill>
                  <a:srgbClr val="0432FF"/>
                </a:solidFill>
              </a:rPr>
              <a:t>human-driven decisions vs. </a:t>
            </a:r>
            <a:r>
              <a:rPr lang="en-US" b="1" dirty="0">
                <a:solidFill>
                  <a:srgbClr val="0432FF"/>
                </a:solidFill>
              </a:rPr>
              <a:t>data-driven</a:t>
            </a:r>
            <a:r>
              <a:rPr lang="en-US" dirty="0">
                <a:solidFill>
                  <a:srgbClr val="0432FF"/>
                </a:solidFill>
              </a:rPr>
              <a:t> decisions</a:t>
            </a:r>
          </a:p>
          <a:p>
            <a:pPr lvl="1"/>
            <a:endParaRPr lang="en-US" dirty="0"/>
          </a:p>
          <a:p>
            <a:r>
              <a:rPr lang="en-US" dirty="0"/>
              <a:t>Architectures are </a:t>
            </a:r>
            <a:r>
              <a:rPr lang="en-US" dirty="0">
                <a:solidFill>
                  <a:srgbClr val="FF0000"/>
                </a:solidFill>
              </a:rPr>
              <a:t>terrible at knowing and exploiting different properties of application data</a:t>
            </a:r>
          </a:p>
          <a:p>
            <a:pPr lvl="1"/>
            <a:r>
              <a:rPr lang="en-US" dirty="0"/>
              <a:t>Designed to treat all data as the same</a:t>
            </a:r>
          </a:p>
          <a:p>
            <a:pPr lvl="1"/>
            <a:r>
              <a:rPr lang="en-US" dirty="0"/>
              <a:t>They make </a:t>
            </a:r>
            <a:r>
              <a:rPr lang="en-US" dirty="0">
                <a:solidFill>
                  <a:srgbClr val="0000FF"/>
                </a:solidFill>
              </a:rPr>
              <a:t>component-aware decisions vs. </a:t>
            </a:r>
            <a:r>
              <a:rPr lang="en-US" b="1" dirty="0">
                <a:solidFill>
                  <a:srgbClr val="0000FF"/>
                </a:solidFill>
              </a:rPr>
              <a:t>data-aware</a:t>
            </a:r>
          </a:p>
        </p:txBody>
      </p:sp>
      <p:sp>
        <p:nvSpPr>
          <p:cNvPr id="4" name="Slide Number Placeholder 3">
            <a:extLst>
              <a:ext uri="{FF2B5EF4-FFF2-40B4-BE49-F238E27FC236}">
                <a16:creationId xmlns:a16="http://schemas.microsoft.com/office/drawing/2014/main" id="{13E336A3-DE7D-504A-A23C-315D49EE689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AutoShape 25">
            <a:extLst>
              <a:ext uri="{FF2B5EF4-FFF2-40B4-BE49-F238E27FC236}">
                <a16:creationId xmlns:a16="http://schemas.microsoft.com/office/drawing/2014/main" id="{A839A51C-8802-D047-8CD0-32595BF41ED0}"/>
              </a:ext>
            </a:extLst>
          </p:cNvPr>
          <p:cNvSpPr>
            <a:spLocks noChangeArrowheads="1"/>
          </p:cNvSpPr>
          <p:nvPr/>
        </p:nvSpPr>
        <p:spPr bwMode="auto">
          <a:xfrm>
            <a:off x="611560" y="2708920"/>
            <a:ext cx="7200800" cy="792088"/>
          </a:xfrm>
          <a:prstGeom prst="roundRect">
            <a:avLst>
              <a:gd name="adj" fmla="val 16667"/>
            </a:avLst>
          </a:prstGeom>
          <a:noFill/>
          <a:ln w="79375">
            <a:solidFill>
              <a:srgbClr val="8C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100465862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B37CB-A115-C448-B0F3-4AE5B1D4F2A6}"/>
              </a:ext>
            </a:extLst>
          </p:cNvPr>
          <p:cNvSpPr>
            <a:spLocks noGrp="1"/>
          </p:cNvSpPr>
          <p:nvPr>
            <p:ph type="ctrTitle"/>
          </p:nvPr>
        </p:nvSpPr>
        <p:spPr>
          <a:xfrm>
            <a:off x="685800" y="1484784"/>
            <a:ext cx="7924800" cy="1752600"/>
          </a:xfrm>
        </p:spPr>
        <p:txBody>
          <a:bodyPr/>
          <a:lstStyle/>
          <a:p>
            <a:r>
              <a:rPr lang="en-US" dirty="0"/>
              <a:t>Exploiting Data to Design 		   	      Intelligent Architectures</a:t>
            </a:r>
          </a:p>
        </p:txBody>
      </p:sp>
      <p:sp>
        <p:nvSpPr>
          <p:cNvPr id="3" name="Subtitle 2">
            <a:extLst>
              <a:ext uri="{FF2B5EF4-FFF2-40B4-BE49-F238E27FC236}">
                <a16:creationId xmlns:a16="http://schemas.microsoft.com/office/drawing/2014/main" id="{BC037863-551C-F043-BB62-20787BDBDA76}"/>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8B6EBD97-92C3-8040-ABAF-8E7431A0273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318</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303054153"/>
      </p:ext>
    </p:extLst>
  </p:cSld>
  <p:clrMapOvr>
    <a:masterClrMapping/>
  </p:clrMapOvr>
  <p:transition/>
</p:sld>
</file>

<file path=ppt/slides/slide3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486D3-9DDB-DC4F-BC36-CB235B4D6A59}"/>
              </a:ext>
            </a:extLst>
          </p:cNvPr>
          <p:cNvSpPr>
            <a:spLocks noGrp="1"/>
          </p:cNvSpPr>
          <p:nvPr>
            <p:ph type="title"/>
          </p:nvPr>
        </p:nvSpPr>
        <p:spPr/>
        <p:txBody>
          <a:bodyPr/>
          <a:lstStyle/>
          <a:p>
            <a:r>
              <a:rPr lang="en-US" dirty="0"/>
              <a:t>System Architecture Design Today</a:t>
            </a:r>
          </a:p>
        </p:txBody>
      </p:sp>
      <p:sp>
        <p:nvSpPr>
          <p:cNvPr id="3" name="Content Placeholder 2">
            <a:extLst>
              <a:ext uri="{FF2B5EF4-FFF2-40B4-BE49-F238E27FC236}">
                <a16:creationId xmlns:a16="http://schemas.microsoft.com/office/drawing/2014/main" id="{7714D0A1-8E4A-CD45-AC08-5180E3D45F72}"/>
              </a:ext>
            </a:extLst>
          </p:cNvPr>
          <p:cNvSpPr>
            <a:spLocks noGrp="1"/>
          </p:cNvSpPr>
          <p:nvPr>
            <p:ph idx="1"/>
          </p:nvPr>
        </p:nvSpPr>
        <p:spPr>
          <a:xfrm>
            <a:off x="228600" y="1144488"/>
            <a:ext cx="8735888" cy="4876800"/>
          </a:xfrm>
        </p:spPr>
        <p:txBody>
          <a:bodyPr/>
          <a:lstStyle/>
          <a:p>
            <a:r>
              <a:rPr lang="en-US" dirty="0"/>
              <a:t>Human-driven</a:t>
            </a:r>
          </a:p>
          <a:p>
            <a:pPr lvl="1"/>
            <a:r>
              <a:rPr lang="en-US" dirty="0"/>
              <a:t>Humans design the policies (how to do things)</a:t>
            </a:r>
          </a:p>
          <a:p>
            <a:endParaRPr lang="en-US" dirty="0"/>
          </a:p>
          <a:p>
            <a:r>
              <a:rPr lang="en-US" dirty="0"/>
              <a:t>Many (too) simple, short-sighted policies all over the system</a:t>
            </a:r>
          </a:p>
          <a:p>
            <a:endParaRPr lang="en-US" dirty="0"/>
          </a:p>
          <a:p>
            <a:r>
              <a:rPr lang="en-US" dirty="0"/>
              <a:t>No automatic data-driven policy learning</a:t>
            </a:r>
          </a:p>
          <a:p>
            <a:endParaRPr lang="en-US" dirty="0"/>
          </a:p>
          <a:p>
            <a:r>
              <a:rPr lang="en-US" dirty="0"/>
              <a:t>(Almost) no learning: cannot take lessons from past actions</a:t>
            </a:r>
          </a:p>
        </p:txBody>
      </p:sp>
      <p:sp>
        <p:nvSpPr>
          <p:cNvPr id="4" name="Slide Number Placeholder 3">
            <a:extLst>
              <a:ext uri="{FF2B5EF4-FFF2-40B4-BE49-F238E27FC236}">
                <a16:creationId xmlns:a16="http://schemas.microsoft.com/office/drawing/2014/main" id="{57A18461-00AA-B94E-853A-6110CA73013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0649E080-B8BF-1C49-985A-4F830501FC50}"/>
              </a:ext>
            </a:extLst>
          </p:cNvPr>
          <p:cNvSpPr txBox="1"/>
          <p:nvPr/>
        </p:nvSpPr>
        <p:spPr>
          <a:xfrm>
            <a:off x="300108" y="5118283"/>
            <a:ext cx="8465779" cy="107721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Tahoma"/>
                <a:ea typeface="+mn-ea"/>
                <a:cs typeface="+mn-cs"/>
              </a:rPr>
              <a:t>Can we design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Tahoma"/>
                <a:ea typeface="+mn-ea"/>
                <a:cs typeface="+mn-cs"/>
              </a:rPr>
              <a:t>fundamentally intelligent architectures?</a:t>
            </a:r>
          </a:p>
        </p:txBody>
      </p:sp>
    </p:spTree>
    <p:extLst>
      <p:ext uri="{BB962C8B-B14F-4D97-AF65-F5344CB8AC3E}">
        <p14:creationId xmlns:p14="http://schemas.microsoft.com/office/powerpoint/2010/main" val="402638375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486D3-9DDB-DC4F-BC36-CB235B4D6A59}"/>
              </a:ext>
            </a:extLst>
          </p:cNvPr>
          <p:cNvSpPr>
            <a:spLocks noGrp="1"/>
          </p:cNvSpPr>
          <p:nvPr>
            <p:ph type="title"/>
          </p:nvPr>
        </p:nvSpPr>
        <p:spPr/>
        <p:txBody>
          <a:bodyPr/>
          <a:lstStyle/>
          <a:p>
            <a:r>
              <a:rPr lang="en-US" dirty="0"/>
              <a:t>An Intelligent Architecture</a:t>
            </a:r>
          </a:p>
        </p:txBody>
      </p:sp>
      <p:sp>
        <p:nvSpPr>
          <p:cNvPr id="3" name="Content Placeholder 2">
            <a:extLst>
              <a:ext uri="{FF2B5EF4-FFF2-40B4-BE49-F238E27FC236}">
                <a16:creationId xmlns:a16="http://schemas.microsoft.com/office/drawing/2014/main" id="{7714D0A1-8E4A-CD45-AC08-5180E3D45F72}"/>
              </a:ext>
            </a:extLst>
          </p:cNvPr>
          <p:cNvSpPr>
            <a:spLocks noGrp="1"/>
          </p:cNvSpPr>
          <p:nvPr>
            <p:ph idx="1"/>
          </p:nvPr>
        </p:nvSpPr>
        <p:spPr>
          <a:xfrm>
            <a:off x="228600" y="1144488"/>
            <a:ext cx="8915400" cy="4876800"/>
          </a:xfrm>
        </p:spPr>
        <p:txBody>
          <a:bodyPr/>
          <a:lstStyle/>
          <a:p>
            <a:r>
              <a:rPr lang="en-US" dirty="0"/>
              <a:t>Data-driven</a:t>
            </a:r>
          </a:p>
          <a:p>
            <a:pPr lvl="1"/>
            <a:r>
              <a:rPr lang="en-US" dirty="0"/>
              <a:t>Machine learns the “best” policies (how to do things)</a:t>
            </a:r>
          </a:p>
          <a:p>
            <a:endParaRPr lang="en-US" dirty="0"/>
          </a:p>
          <a:p>
            <a:r>
              <a:rPr lang="en-US" dirty="0"/>
              <a:t>Sophisticated, workload-driven, changing, far-sighted policies</a:t>
            </a:r>
          </a:p>
          <a:p>
            <a:endParaRPr lang="en-US" dirty="0"/>
          </a:p>
          <a:p>
            <a:r>
              <a:rPr lang="en-US" dirty="0"/>
              <a:t>Automatic data-driven policy learning</a:t>
            </a:r>
          </a:p>
          <a:p>
            <a:endParaRPr lang="en-US" dirty="0"/>
          </a:p>
          <a:p>
            <a:r>
              <a:rPr lang="en-US" dirty="0"/>
              <a:t>All controllers are intelligent data-driven agents</a:t>
            </a:r>
          </a:p>
          <a:p>
            <a:endParaRPr lang="en-US" dirty="0"/>
          </a:p>
        </p:txBody>
      </p:sp>
      <p:sp>
        <p:nvSpPr>
          <p:cNvPr id="4" name="Slide Number Placeholder 3">
            <a:extLst>
              <a:ext uri="{FF2B5EF4-FFF2-40B4-BE49-F238E27FC236}">
                <a16:creationId xmlns:a16="http://schemas.microsoft.com/office/drawing/2014/main" id="{57A18461-00AA-B94E-853A-6110CA73013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0649E080-B8BF-1C49-985A-4F830501FC50}"/>
              </a:ext>
            </a:extLst>
          </p:cNvPr>
          <p:cNvSpPr txBox="1"/>
          <p:nvPr/>
        </p:nvSpPr>
        <p:spPr>
          <a:xfrm>
            <a:off x="2630076" y="5436513"/>
            <a:ext cx="3805850"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Tahoma"/>
                <a:ea typeface="+mn-ea"/>
                <a:cs typeface="+mn-cs"/>
              </a:rPr>
              <a:t>How do we start?</a:t>
            </a:r>
          </a:p>
        </p:txBody>
      </p:sp>
    </p:spTree>
    <p:extLst>
      <p:ext uri="{BB962C8B-B14F-4D97-AF65-F5344CB8AC3E}">
        <p14:creationId xmlns:p14="http://schemas.microsoft.com/office/powerpoint/2010/main" val="192568720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Rectangle 4"/>
          <p:cNvSpPr>
            <a:spLocks noGrp="1" noChangeArrowheads="1"/>
          </p:cNvSpPr>
          <p:nvPr>
            <p:ph type="ctrTitle"/>
          </p:nvPr>
        </p:nvSpPr>
        <p:spPr>
          <a:xfrm>
            <a:off x="366713" y="1484784"/>
            <a:ext cx="8428037" cy="822325"/>
          </a:xfrm>
        </p:spPr>
        <p:txBody>
          <a:bodyPr/>
          <a:lstStyle/>
          <a:p>
            <a:pPr algn="ctr" eaLnBrk="1" hangingPunct="1"/>
            <a:r>
              <a:rPr lang="en-US" sz="5000" dirty="0">
                <a:latin typeface="Garamond" charset="0"/>
              </a:rPr>
              <a:t>Self-Optimizing </a:t>
            </a:r>
            <a:br>
              <a:rPr lang="en-US" sz="5000" dirty="0">
                <a:latin typeface="Garamond" charset="0"/>
              </a:rPr>
            </a:br>
            <a:r>
              <a:rPr lang="en-US" sz="5000" dirty="0">
                <a:latin typeface="Garamond" charset="0"/>
              </a:rPr>
              <a:t>Memory Controllers</a:t>
            </a:r>
          </a:p>
        </p:txBody>
      </p:sp>
      <p:sp>
        <p:nvSpPr>
          <p:cNvPr id="135170" name="Rectangle 5"/>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2031757876"/>
      </p:ext>
    </p:extLst>
  </p:cSld>
  <p:clrMapOvr>
    <a:masterClrMapping/>
  </p:clrMapOvr>
  <p:transition/>
</p:sld>
</file>

<file path=ppt/slides/slide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Memory Controller</a:t>
            </a:r>
          </a:p>
        </p:txBody>
      </p:sp>
      <p:sp>
        <p:nvSpPr>
          <p:cNvPr id="3" name="Content Placeholder 2"/>
          <p:cNvSpPr>
            <a:spLocks noGrp="1"/>
          </p:cNvSpPr>
          <p:nvPr>
            <p:ph idx="1"/>
          </p:nvPr>
        </p:nvSpPr>
        <p:spPr>
          <a:xfrm>
            <a:off x="228600" y="1371600"/>
            <a:ext cx="8915400" cy="4876800"/>
          </a:xfrm>
        </p:spPr>
        <p:txBody>
          <a:bodyPr/>
          <a:lstStyle/>
          <a:p>
            <a:endParaRPr lang="en-US" dirty="0"/>
          </a:p>
          <a:p>
            <a:endParaRPr lang="en-US" dirty="0"/>
          </a:p>
          <a:p>
            <a:endParaRPr lang="en-US" dirty="0"/>
          </a:p>
          <a:p>
            <a:endParaRPr lang="en-US" dirty="0"/>
          </a:p>
          <a:p>
            <a:endParaRPr lang="en-US" dirty="0"/>
          </a:p>
          <a:p>
            <a:endParaRPr lang="en-US" dirty="0"/>
          </a:p>
          <a:p>
            <a:endParaRPr lang="en-US" dirty="0"/>
          </a:p>
          <a:p>
            <a:pPr marL="0" indent="0">
              <a:buNone/>
            </a:pPr>
            <a:endParaRPr lang="en-US" dirty="0"/>
          </a:p>
          <a:p>
            <a:pPr marL="0" indent="0" algn="ctr">
              <a:buNone/>
            </a:pPr>
            <a:r>
              <a:rPr lang="en-US" dirty="0">
                <a:solidFill>
                  <a:srgbClr val="0432FF"/>
                </a:solidFill>
              </a:rPr>
              <a:t>How to schedule requests to maximize system performance?</a:t>
            </a:r>
          </a:p>
          <a:p>
            <a:endParaRPr lang="en-US" dirty="0"/>
          </a:p>
          <a:p>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322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charset="-128"/>
              <a:cs typeface="+mn-cs"/>
            </a:endParaRPr>
          </a:p>
        </p:txBody>
      </p:sp>
      <p:sp>
        <p:nvSpPr>
          <p:cNvPr id="15" name="Rounded Rectangle 14"/>
          <p:cNvSpPr/>
          <p:nvPr/>
        </p:nvSpPr>
        <p:spPr>
          <a:xfrm>
            <a:off x="2443336" y="2773289"/>
            <a:ext cx="1447800" cy="838200"/>
          </a:xfrm>
          <a:prstGeom prst="roundRect">
            <a:avLst/>
          </a:prstGeom>
          <a:noFill/>
          <a:ln w="31750" cap="flat" cmpd="sng" algn="ctr">
            <a:solidFill>
              <a:sysClr val="windowText" lastClr="000000"/>
            </a:solidFill>
            <a:prstDash val="sysDot"/>
          </a:ln>
          <a:effectLst/>
        </p:spPr>
        <p:txBody>
          <a:bodyPr lIns="91402" tIns="45702" rIns="91402" bIns="45702"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alibri"/>
              <a:ea typeface=""/>
              <a:cs typeface="+mn-cs"/>
            </a:endParaRPr>
          </a:p>
        </p:txBody>
      </p:sp>
      <p:sp>
        <p:nvSpPr>
          <p:cNvPr id="16" name="Rectangle 15"/>
          <p:cNvSpPr/>
          <p:nvPr/>
        </p:nvSpPr>
        <p:spPr>
          <a:xfrm>
            <a:off x="2519536" y="2887589"/>
            <a:ext cx="1295400" cy="609600"/>
          </a:xfrm>
          <a:prstGeom prst="rect">
            <a:avLst/>
          </a:prstGeom>
          <a:gradFill rotWithShape="1">
            <a:gsLst>
              <a:gs pos="0">
                <a:srgbClr val="C0504D">
                  <a:shade val="51000"/>
                  <a:satMod val="130000"/>
                </a:srgbClr>
              </a:gs>
              <a:gs pos="80000">
                <a:srgbClr val="C0504D">
                  <a:shade val="93000"/>
                  <a:satMod val="130000"/>
                </a:srgbClr>
              </a:gs>
              <a:gs pos="100000">
                <a:srgbClr val="C0504D">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45702" rIns="0" bIns="45702" rtlCol="0" anchor="ctr"/>
          <a:lstStyle/>
          <a:p>
            <a:pPr marL="0" marR="0" lvl="0" indent="0" algn="ctr" defTabSz="914024" rtl="0" eaLnBrk="1" fontAlgn="auto" latinLnBrk="0" hangingPunct="1">
              <a:lnSpc>
                <a:spcPct val="90000"/>
              </a:lnSpc>
              <a:spcBef>
                <a:spcPts val="0"/>
              </a:spcBef>
              <a:spcAft>
                <a:spcPts val="0"/>
              </a:spcAft>
              <a:buClrTx/>
              <a:buSzTx/>
              <a:buFontTx/>
              <a:buNone/>
              <a:tabLst/>
              <a:defRPr/>
            </a:pPr>
            <a:r>
              <a:rPr kumimoji="0" lang="en-US" sz="2200" b="0" i="0" u="none" strike="noStrike" kern="0" cap="none" spc="0" normalizeH="0" baseline="0" noProof="0" dirty="0">
                <a:ln>
                  <a:noFill/>
                </a:ln>
                <a:solidFill>
                  <a:sysClr val="window" lastClr="FFFFFF"/>
                </a:solidFill>
                <a:effectLst/>
                <a:uLnTx/>
                <a:uFillTx/>
                <a:latin typeface="Calibri"/>
                <a:ea typeface=""/>
                <a:cs typeface="+mn-cs"/>
              </a:rPr>
              <a:t>Memory Controller</a:t>
            </a:r>
          </a:p>
        </p:txBody>
      </p:sp>
      <p:sp>
        <p:nvSpPr>
          <p:cNvPr id="17" name="Rectangle 16"/>
          <p:cNvSpPr/>
          <p:nvPr/>
        </p:nvSpPr>
        <p:spPr>
          <a:xfrm>
            <a:off x="995536" y="2620888"/>
            <a:ext cx="609600" cy="533400"/>
          </a:xfrm>
          <a:prstGeom prst="rect">
            <a:avLst/>
          </a:prstGeom>
          <a:gradFill rotWithShape="1">
            <a:gsLst>
              <a:gs pos="0">
                <a:sysClr val="windowText" lastClr="000000">
                  <a:shade val="51000"/>
                  <a:satMod val="130000"/>
                </a:sysClr>
              </a:gs>
              <a:gs pos="80000">
                <a:sysClr val="windowText" lastClr="000000">
                  <a:shade val="93000"/>
                  <a:satMod val="130000"/>
                </a:sysClr>
              </a:gs>
              <a:gs pos="100000">
                <a:sysClr val="windowText" lastClr="000000">
                  <a:shade val="94000"/>
                  <a:satMod val="135000"/>
                </a:sys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r>
              <a:rPr kumimoji="0" lang="en-US" sz="2200" b="0" i="0" u="none" strike="noStrike" kern="0" cap="none" spc="0" normalizeH="0" baseline="0" noProof="0" dirty="0">
                <a:ln>
                  <a:noFill/>
                </a:ln>
                <a:solidFill>
                  <a:sysClr val="window" lastClr="FFFFFF"/>
                </a:solidFill>
                <a:effectLst/>
                <a:uLnTx/>
                <a:uFillTx/>
                <a:latin typeface="Calibri"/>
                <a:ea typeface=""/>
                <a:cs typeface="+mn-cs"/>
              </a:rPr>
              <a:t>Core</a:t>
            </a:r>
          </a:p>
        </p:txBody>
      </p:sp>
      <p:sp>
        <p:nvSpPr>
          <p:cNvPr id="18" name="Rectangle 17"/>
          <p:cNvSpPr/>
          <p:nvPr/>
        </p:nvSpPr>
        <p:spPr>
          <a:xfrm>
            <a:off x="1681336" y="2620888"/>
            <a:ext cx="609600" cy="533400"/>
          </a:xfrm>
          <a:prstGeom prst="rect">
            <a:avLst/>
          </a:prstGeom>
          <a:gradFill rotWithShape="1">
            <a:gsLst>
              <a:gs pos="0">
                <a:sysClr val="windowText" lastClr="000000">
                  <a:shade val="51000"/>
                  <a:satMod val="130000"/>
                </a:sysClr>
              </a:gs>
              <a:gs pos="80000">
                <a:sysClr val="windowText" lastClr="000000">
                  <a:shade val="93000"/>
                  <a:satMod val="130000"/>
                </a:sysClr>
              </a:gs>
              <a:gs pos="100000">
                <a:sysClr val="windowText" lastClr="000000">
                  <a:shade val="94000"/>
                  <a:satMod val="135000"/>
                </a:sys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r>
              <a:rPr kumimoji="0" lang="en-US" sz="2200" b="0" i="0" u="none" strike="noStrike" kern="0" cap="none" spc="0" normalizeH="0" baseline="0" noProof="0" dirty="0">
                <a:ln>
                  <a:noFill/>
                </a:ln>
                <a:solidFill>
                  <a:sysClr val="window" lastClr="FFFFFF"/>
                </a:solidFill>
                <a:effectLst/>
                <a:uLnTx/>
                <a:uFillTx/>
                <a:latin typeface="Calibri"/>
                <a:ea typeface=""/>
                <a:cs typeface="+mn-cs"/>
              </a:rPr>
              <a:t>Core</a:t>
            </a:r>
          </a:p>
        </p:txBody>
      </p:sp>
      <p:sp>
        <p:nvSpPr>
          <p:cNvPr id="19" name="Rectangle 18"/>
          <p:cNvSpPr/>
          <p:nvPr/>
        </p:nvSpPr>
        <p:spPr>
          <a:xfrm>
            <a:off x="995536" y="3230488"/>
            <a:ext cx="609600" cy="533400"/>
          </a:xfrm>
          <a:prstGeom prst="rect">
            <a:avLst/>
          </a:prstGeom>
          <a:gradFill rotWithShape="1">
            <a:gsLst>
              <a:gs pos="0">
                <a:sysClr val="windowText" lastClr="000000">
                  <a:shade val="51000"/>
                  <a:satMod val="130000"/>
                </a:sysClr>
              </a:gs>
              <a:gs pos="80000">
                <a:sysClr val="windowText" lastClr="000000">
                  <a:shade val="93000"/>
                  <a:satMod val="130000"/>
                </a:sysClr>
              </a:gs>
              <a:gs pos="100000">
                <a:sysClr val="windowText" lastClr="000000">
                  <a:shade val="94000"/>
                  <a:satMod val="135000"/>
                </a:sys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r>
              <a:rPr kumimoji="0" lang="en-US" sz="2200" b="0" i="0" u="none" strike="noStrike" kern="0" cap="none" spc="0" normalizeH="0" baseline="0" noProof="0" dirty="0">
                <a:ln>
                  <a:noFill/>
                </a:ln>
                <a:solidFill>
                  <a:sysClr val="window" lastClr="FFFFFF"/>
                </a:solidFill>
                <a:effectLst/>
                <a:uLnTx/>
                <a:uFillTx/>
                <a:latin typeface="Calibri"/>
                <a:ea typeface=""/>
                <a:cs typeface="+mn-cs"/>
              </a:rPr>
              <a:t>Core</a:t>
            </a:r>
          </a:p>
        </p:txBody>
      </p:sp>
      <p:sp>
        <p:nvSpPr>
          <p:cNvPr id="20" name="Rectangle 19"/>
          <p:cNvSpPr/>
          <p:nvPr/>
        </p:nvSpPr>
        <p:spPr>
          <a:xfrm>
            <a:off x="1681336" y="3230488"/>
            <a:ext cx="609600" cy="533400"/>
          </a:xfrm>
          <a:prstGeom prst="rect">
            <a:avLst/>
          </a:prstGeom>
          <a:gradFill rotWithShape="1">
            <a:gsLst>
              <a:gs pos="0">
                <a:sysClr val="windowText" lastClr="000000">
                  <a:shade val="51000"/>
                  <a:satMod val="130000"/>
                </a:sysClr>
              </a:gs>
              <a:gs pos="80000">
                <a:sysClr val="windowText" lastClr="000000">
                  <a:shade val="93000"/>
                  <a:satMod val="130000"/>
                </a:sysClr>
              </a:gs>
              <a:gs pos="100000">
                <a:sysClr val="windowText" lastClr="000000">
                  <a:shade val="94000"/>
                  <a:satMod val="135000"/>
                </a:sys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r>
              <a:rPr kumimoji="0" lang="en-US" sz="2200" b="0" i="0" u="none" strike="noStrike" kern="0" cap="none" spc="0" normalizeH="0" baseline="0" noProof="0" dirty="0">
                <a:ln>
                  <a:noFill/>
                </a:ln>
                <a:solidFill>
                  <a:sysClr val="window" lastClr="FFFFFF"/>
                </a:solidFill>
                <a:effectLst/>
                <a:uLnTx/>
                <a:uFillTx/>
                <a:latin typeface="Calibri"/>
                <a:ea typeface=""/>
                <a:cs typeface="+mn-cs"/>
              </a:rPr>
              <a:t>Core</a:t>
            </a:r>
          </a:p>
        </p:txBody>
      </p:sp>
      <p:grpSp>
        <p:nvGrpSpPr>
          <p:cNvPr id="21" name="Group 20"/>
          <p:cNvGrpSpPr/>
          <p:nvPr/>
        </p:nvGrpSpPr>
        <p:grpSpPr>
          <a:xfrm>
            <a:off x="3993232" y="2924944"/>
            <a:ext cx="1676400" cy="457200"/>
            <a:chOff x="5105400" y="1866900"/>
            <a:chExt cx="1676400" cy="457200"/>
          </a:xfrm>
        </p:grpSpPr>
        <p:sp>
          <p:nvSpPr>
            <p:cNvPr id="22" name="Left-Right Arrow 21"/>
            <p:cNvSpPr/>
            <p:nvPr/>
          </p:nvSpPr>
          <p:spPr>
            <a:xfrm>
              <a:off x="5105400" y="1978270"/>
              <a:ext cx="457200" cy="234460"/>
            </a:xfrm>
            <a:prstGeom prst="leftRightArrow">
              <a:avLst/>
            </a:prstGeom>
            <a:solidFill>
              <a:sysClr val="window" lastClr="FFFFFF">
                <a:lumMod val="50000"/>
              </a:sysClr>
            </a:solidFill>
            <a:ln w="25400" cap="flat" cmpd="sng" algn="ctr">
              <a:solidFill>
                <a:sysClr val="window" lastClr="FFFFFF">
                  <a:lumMod val="50000"/>
                </a:sysClr>
              </a:solidFill>
              <a:prstDash val="solid"/>
            </a:ln>
            <a:effectLst/>
          </p:spPr>
          <p:txBody>
            <a:bodyPr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alibri"/>
                <a:ea typeface=""/>
                <a:cs typeface="+mn-cs"/>
              </a:endParaRPr>
            </a:p>
          </p:txBody>
        </p:sp>
        <p:sp>
          <p:nvSpPr>
            <p:cNvPr id="23" name="Rectangle 22"/>
            <p:cNvSpPr/>
            <p:nvPr/>
          </p:nvSpPr>
          <p:spPr>
            <a:xfrm>
              <a:off x="5715000" y="1866900"/>
              <a:ext cx="1066800" cy="457200"/>
            </a:xfrm>
            <a:prstGeom prst="rect">
              <a:avLst/>
            </a:prstGeom>
            <a:gradFill rotWithShape="1">
              <a:gsLst>
                <a:gs pos="0">
                  <a:srgbClr val="4F81BD">
                    <a:shade val="51000"/>
                    <a:satMod val="130000"/>
                  </a:srgbClr>
                </a:gs>
                <a:gs pos="80000">
                  <a:srgbClr val="4F81BD">
                    <a:shade val="93000"/>
                    <a:satMod val="130000"/>
                  </a:srgbClr>
                </a:gs>
                <a:gs pos="100000">
                  <a:srgbClr val="4F81BD">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rtlCol="0" anchor="ctr"/>
            <a:lstStyle/>
            <a:p>
              <a:pPr marL="0" marR="0" lvl="0" indent="0" algn="ctr" defTabSz="914024" rtl="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sysClr val="window" lastClr="FFFFFF"/>
                  </a:solidFill>
                  <a:effectLst/>
                  <a:uLnTx/>
                  <a:uFillTx/>
                  <a:latin typeface="Calibri"/>
                  <a:ea typeface=""/>
                  <a:cs typeface="+mn-cs"/>
                </a:rPr>
                <a:t>Memory</a:t>
              </a:r>
            </a:p>
          </p:txBody>
        </p:sp>
      </p:grpSp>
      <p:cxnSp>
        <p:nvCxnSpPr>
          <p:cNvPr id="24" name="Curved Connector 23"/>
          <p:cNvCxnSpPr>
            <a:stCxn id="16" idx="0"/>
          </p:cNvCxnSpPr>
          <p:nvPr/>
        </p:nvCxnSpPr>
        <p:spPr>
          <a:xfrm rot="5400000" flipH="1" flipV="1">
            <a:off x="3244561" y="2317205"/>
            <a:ext cx="493067" cy="647700"/>
          </a:xfrm>
          <a:prstGeom prst="curvedConnector2">
            <a:avLst/>
          </a:prstGeom>
          <a:noFill/>
          <a:ln w="19050" cap="flat" cmpd="sng" algn="ctr">
            <a:solidFill>
              <a:srgbClr val="FF0000"/>
            </a:solidFill>
            <a:prstDash val="solid"/>
            <a:tailEnd type="arrow" w="lg" len="lg"/>
          </a:ln>
          <a:effectLst/>
        </p:spPr>
      </p:cxnSp>
      <p:sp>
        <p:nvSpPr>
          <p:cNvPr id="26" name="TextBox 25"/>
          <p:cNvSpPr txBox="1"/>
          <p:nvPr/>
        </p:nvSpPr>
        <p:spPr>
          <a:xfrm>
            <a:off x="3869432" y="1988840"/>
            <a:ext cx="4086944" cy="830997"/>
          </a:xfrm>
          <a:prstGeom prst="rect">
            <a:avLst/>
          </a:prstGeom>
          <a:noFill/>
        </p:spPr>
        <p:txBody>
          <a:bodyPr wrap="square" lIns="91402" tIns="45702" rIns="91402" bIns="45702" rtlCol="0">
            <a:spAutoFit/>
          </a:bodyPr>
          <a:lstStyle/>
          <a:p>
            <a:pPr marL="0" marR="0" lvl="0" indent="0" algn="l" defTabSz="914024" rtl="0" eaLnBrk="1" fontAlgn="auto" latinLnBrk="0" hangingPunct="1">
              <a:lnSpc>
                <a:spcPct val="100000"/>
              </a:lnSpc>
              <a:spcBef>
                <a:spcPts val="0"/>
              </a:spcBef>
              <a:spcAft>
                <a:spcPts val="0"/>
              </a:spcAft>
              <a:buClrTx/>
              <a:buSzTx/>
              <a:buFontTx/>
              <a:buNone/>
              <a:tabLst/>
              <a:defRPr/>
            </a:pPr>
            <a:r>
              <a:rPr kumimoji="0" lang="en-US" sz="2400" b="0" i="1" u="none" strike="noStrike" kern="0" cap="none" spc="0" normalizeH="0" baseline="0" noProof="0" dirty="0">
                <a:ln>
                  <a:noFill/>
                </a:ln>
                <a:solidFill>
                  <a:srgbClr val="FF0000"/>
                </a:solidFill>
                <a:effectLst/>
                <a:uLnTx/>
                <a:uFillTx/>
                <a:latin typeface="Tahoma"/>
                <a:ea typeface=""/>
                <a:cs typeface="+mn-cs"/>
              </a:rPr>
              <a:t>Resolves memory contention by scheduling requests</a:t>
            </a:r>
          </a:p>
        </p:txBody>
      </p:sp>
    </p:spTree>
    <p:extLst>
      <p:ext uri="{BB962C8B-B14F-4D97-AF65-F5344CB8AC3E}">
        <p14:creationId xmlns:p14="http://schemas.microsoft.com/office/powerpoint/2010/main" val="213512149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26" grpId="0"/>
    </p:bldLst>
  </p:timing>
</p:sld>
</file>

<file path=ppt/slides/slide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3" name="Title 1"/>
          <p:cNvSpPr>
            <a:spLocks noGrp="1"/>
          </p:cNvSpPr>
          <p:nvPr>
            <p:ph type="title"/>
          </p:nvPr>
        </p:nvSpPr>
        <p:spPr/>
        <p:txBody>
          <a:bodyPr/>
          <a:lstStyle/>
          <a:p>
            <a:r>
              <a:rPr lang="en-US" sz="3400" dirty="0">
                <a:latin typeface="Garamond" charset="0"/>
              </a:rPr>
              <a:t>Why are Memory Controllers Difficult to Design?</a:t>
            </a:r>
          </a:p>
        </p:txBody>
      </p:sp>
      <p:sp>
        <p:nvSpPr>
          <p:cNvPr id="148482" name="Content Placeholder 2"/>
          <p:cNvSpPr>
            <a:spLocks noGrp="1"/>
          </p:cNvSpPr>
          <p:nvPr>
            <p:ph idx="1"/>
          </p:nvPr>
        </p:nvSpPr>
        <p:spPr>
          <a:xfrm>
            <a:off x="228600" y="996950"/>
            <a:ext cx="8915400" cy="5194300"/>
          </a:xfrm>
        </p:spPr>
        <p:txBody>
          <a:bodyPr/>
          <a:lstStyle/>
          <a:p>
            <a:r>
              <a:rPr lang="en-US" dirty="0">
                <a:latin typeface="Tahoma" charset="0"/>
              </a:rPr>
              <a:t>Need to obey </a:t>
            </a:r>
            <a:r>
              <a:rPr lang="en-US" dirty="0">
                <a:solidFill>
                  <a:srgbClr val="0000FF"/>
                </a:solidFill>
                <a:latin typeface="Tahoma" charset="0"/>
              </a:rPr>
              <a:t>DRAM timing constraints </a:t>
            </a:r>
            <a:r>
              <a:rPr lang="en-US" dirty="0">
                <a:latin typeface="Tahoma" charset="0"/>
              </a:rPr>
              <a:t>for correctness</a:t>
            </a:r>
          </a:p>
          <a:p>
            <a:pPr lvl="1"/>
            <a:r>
              <a:rPr lang="en-US" sz="1800" dirty="0">
                <a:latin typeface="Tahoma" charset="0"/>
                <a:ea typeface="ＭＳ Ｐゴシック" charset="0"/>
              </a:rPr>
              <a:t>There are many (50+) timing constraints in DRAM</a:t>
            </a:r>
          </a:p>
          <a:p>
            <a:pPr lvl="1"/>
            <a:r>
              <a:rPr lang="en-US" sz="1800" dirty="0" err="1">
                <a:latin typeface="Tahoma" charset="0"/>
                <a:ea typeface="ＭＳ Ｐゴシック" charset="0"/>
              </a:rPr>
              <a:t>tWTR</a:t>
            </a:r>
            <a:r>
              <a:rPr lang="en-US" sz="1800" dirty="0">
                <a:latin typeface="Tahoma" charset="0"/>
                <a:ea typeface="ＭＳ Ｐゴシック" charset="0"/>
              </a:rPr>
              <a:t>: Minimum number of cycles to wait before issuing a read command after a write command is issued</a:t>
            </a:r>
          </a:p>
          <a:p>
            <a:pPr lvl="1"/>
            <a:r>
              <a:rPr lang="en-US" sz="1800" dirty="0" err="1">
                <a:latin typeface="Tahoma" charset="0"/>
                <a:ea typeface="ＭＳ Ｐゴシック" charset="0"/>
              </a:rPr>
              <a:t>tRC</a:t>
            </a:r>
            <a:r>
              <a:rPr lang="en-US" sz="1800" dirty="0">
                <a:latin typeface="Tahoma" charset="0"/>
                <a:ea typeface="ＭＳ Ｐゴシック" charset="0"/>
              </a:rPr>
              <a:t>: Minimum number of cycles between the issuing of two consecutive activate commands to the same bank</a:t>
            </a:r>
          </a:p>
          <a:p>
            <a:pPr lvl="1"/>
            <a:r>
              <a:rPr lang="en-US" sz="1800" dirty="0">
                <a:latin typeface="Tahoma" charset="0"/>
                <a:ea typeface="ＭＳ Ｐゴシック" charset="0"/>
              </a:rPr>
              <a:t>…</a:t>
            </a:r>
          </a:p>
          <a:p>
            <a:r>
              <a:rPr lang="en-US" dirty="0">
                <a:latin typeface="Tahoma" charset="0"/>
              </a:rPr>
              <a:t>Need to </a:t>
            </a:r>
            <a:r>
              <a:rPr lang="en-US" dirty="0">
                <a:solidFill>
                  <a:srgbClr val="0000FF"/>
                </a:solidFill>
                <a:latin typeface="Tahoma" charset="0"/>
              </a:rPr>
              <a:t>keep track of many resources </a:t>
            </a:r>
            <a:r>
              <a:rPr lang="en-US" dirty="0">
                <a:latin typeface="Tahoma" charset="0"/>
              </a:rPr>
              <a:t>to prevent conflicts</a:t>
            </a:r>
          </a:p>
          <a:p>
            <a:pPr lvl="1"/>
            <a:r>
              <a:rPr lang="en-US" sz="1800" dirty="0">
                <a:latin typeface="Tahoma" charset="0"/>
                <a:ea typeface="ＭＳ Ｐゴシック" charset="0"/>
              </a:rPr>
              <a:t>Channels, banks, ranks, data bus, address bus, row buffers, …</a:t>
            </a:r>
          </a:p>
          <a:p>
            <a:r>
              <a:rPr lang="en-US" dirty="0">
                <a:latin typeface="Tahoma" charset="0"/>
              </a:rPr>
              <a:t>Need to handle </a:t>
            </a:r>
            <a:r>
              <a:rPr lang="en-US" dirty="0">
                <a:solidFill>
                  <a:srgbClr val="0000FF"/>
                </a:solidFill>
                <a:latin typeface="Tahoma" charset="0"/>
              </a:rPr>
              <a:t>DRAM refresh</a:t>
            </a:r>
          </a:p>
          <a:p>
            <a:r>
              <a:rPr lang="en-US" dirty="0">
                <a:latin typeface="Tahoma" charset="0"/>
              </a:rPr>
              <a:t>Need to </a:t>
            </a:r>
            <a:r>
              <a:rPr lang="en-US" dirty="0">
                <a:solidFill>
                  <a:srgbClr val="0000FF"/>
                </a:solidFill>
                <a:latin typeface="Tahoma" charset="0"/>
              </a:rPr>
              <a:t>manage power </a:t>
            </a:r>
            <a:r>
              <a:rPr lang="en-US" dirty="0">
                <a:latin typeface="Tahoma" charset="0"/>
              </a:rPr>
              <a:t>consumption</a:t>
            </a:r>
          </a:p>
          <a:p>
            <a:r>
              <a:rPr lang="en-US" dirty="0">
                <a:latin typeface="Tahoma" charset="0"/>
              </a:rPr>
              <a:t>Need to </a:t>
            </a:r>
            <a:r>
              <a:rPr lang="en-US" dirty="0">
                <a:solidFill>
                  <a:srgbClr val="0000FF"/>
                </a:solidFill>
                <a:latin typeface="Tahoma" charset="0"/>
              </a:rPr>
              <a:t>optimize performance &amp; QoS </a:t>
            </a:r>
            <a:r>
              <a:rPr lang="en-US" sz="1800" dirty="0">
                <a:latin typeface="Tahoma" charset="0"/>
              </a:rPr>
              <a:t>(in the presence of constraints)</a:t>
            </a:r>
          </a:p>
          <a:p>
            <a:pPr lvl="1"/>
            <a:r>
              <a:rPr lang="en-US" sz="1800" dirty="0">
                <a:latin typeface="Tahoma" charset="0"/>
                <a:ea typeface="ＭＳ Ｐゴシック" charset="0"/>
              </a:rPr>
              <a:t>Reordering is not simple</a:t>
            </a:r>
          </a:p>
          <a:p>
            <a:pPr lvl="1"/>
            <a:r>
              <a:rPr lang="en-US" sz="1800" dirty="0">
                <a:latin typeface="Tahoma" charset="0"/>
                <a:ea typeface="ＭＳ Ｐゴシック" charset="0"/>
              </a:rPr>
              <a:t>Fairness and QoS needs complicates the scheduling problem</a:t>
            </a:r>
          </a:p>
          <a:p>
            <a:r>
              <a:rPr lang="en-US" sz="2000" dirty="0">
                <a:latin typeface="Tahoma" charset="0"/>
              </a:rPr>
              <a:t>… </a:t>
            </a:r>
            <a:endParaRPr lang="en-US" sz="2000" dirty="0">
              <a:latin typeface="Tahoma" charset="0"/>
              <a:ea typeface="ＭＳ Ｐゴシック" charset="0"/>
            </a:endParaRPr>
          </a:p>
          <a:p>
            <a:pPr lvl="2"/>
            <a:endParaRPr lang="en-US" dirty="0">
              <a:latin typeface="Tahoma" charset="0"/>
              <a:ea typeface="ＭＳ Ｐゴシック" charset="0"/>
            </a:endParaRPr>
          </a:p>
          <a:p>
            <a:pPr lvl="1"/>
            <a:endParaRPr lang="en-US" dirty="0">
              <a:latin typeface="Tahoma" charset="0"/>
              <a:ea typeface="ＭＳ Ｐゴシック" charset="0"/>
            </a:endParaRPr>
          </a:p>
          <a:p>
            <a:pPr lvl="1"/>
            <a:endParaRPr lang="en-US" dirty="0">
              <a:latin typeface="Tahoma" charset="0"/>
              <a:ea typeface="ＭＳ Ｐゴシック" charset="0"/>
            </a:endParaRPr>
          </a:p>
          <a:p>
            <a:endParaRPr lang="en-US" dirty="0">
              <a:latin typeface="Tahoma" charset="0"/>
            </a:endParaRPr>
          </a:p>
        </p:txBody>
      </p:sp>
      <p:sp>
        <p:nvSpPr>
          <p:cNvPr id="131075"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DF45C9F7-48A2-2845-A994-B7F52349117E}"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323</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Tree>
    <p:extLst>
      <p:ext uri="{BB962C8B-B14F-4D97-AF65-F5344CB8AC3E}">
        <p14:creationId xmlns:p14="http://schemas.microsoft.com/office/powerpoint/2010/main" val="35187553"/>
      </p:ext>
    </p:extLst>
  </p:cSld>
  <p:clrMapOvr>
    <a:masterClrMapping/>
  </p:clrMapOvr>
  <p:transition/>
</p:sld>
</file>

<file path=ppt/slides/slide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Title 1"/>
          <p:cNvSpPr>
            <a:spLocks noGrp="1"/>
          </p:cNvSpPr>
          <p:nvPr>
            <p:ph type="title"/>
          </p:nvPr>
        </p:nvSpPr>
        <p:spPr/>
        <p:txBody>
          <a:bodyPr/>
          <a:lstStyle/>
          <a:p>
            <a:r>
              <a:rPr lang="en-US" dirty="0">
                <a:solidFill>
                  <a:srgbClr val="006633"/>
                </a:solidFill>
                <a:latin typeface="Garamond" charset="0"/>
              </a:rPr>
              <a:t>Many Memory Timing Constraints</a:t>
            </a:r>
            <a:endParaRPr lang="en-US" dirty="0">
              <a:latin typeface="Garamond" charset="0"/>
            </a:endParaRPr>
          </a:p>
        </p:txBody>
      </p:sp>
      <p:sp>
        <p:nvSpPr>
          <p:cNvPr id="100354" name="Content Placeholder 2"/>
          <p:cNvSpPr>
            <a:spLocks noGrp="1"/>
          </p:cNvSpPr>
          <p:nvPr>
            <p:ph idx="1"/>
          </p:nvPr>
        </p:nvSpPr>
        <p:spPr>
          <a:xfrm>
            <a:off x="228600" y="996950"/>
            <a:ext cx="8610600" cy="5194300"/>
          </a:xfrm>
        </p:spPr>
        <p:txBody>
          <a:bodyPr/>
          <a:lstStyle/>
          <a:p>
            <a:endParaRPr lang="en-US">
              <a:latin typeface="Tahoma" charset="0"/>
            </a:endParaRPr>
          </a:p>
          <a:p>
            <a:endParaRPr lang="en-US">
              <a:latin typeface="Tahoma" charset="0"/>
            </a:endParaRPr>
          </a:p>
          <a:p>
            <a:endParaRPr lang="en-US">
              <a:latin typeface="Tahoma" charset="0"/>
            </a:endParaRPr>
          </a:p>
          <a:p>
            <a:endParaRPr lang="en-US">
              <a:latin typeface="Tahoma" charset="0"/>
            </a:endParaRPr>
          </a:p>
          <a:p>
            <a:endParaRPr lang="en-US">
              <a:latin typeface="Tahoma" charset="0"/>
            </a:endParaRPr>
          </a:p>
          <a:p>
            <a:endParaRPr lang="en-US">
              <a:latin typeface="Tahoma" charset="0"/>
            </a:endParaRPr>
          </a:p>
          <a:p>
            <a:endParaRPr lang="en-US">
              <a:latin typeface="Tahoma" charset="0"/>
            </a:endParaRPr>
          </a:p>
          <a:p>
            <a:endParaRPr lang="en-US">
              <a:latin typeface="Tahoma" charset="0"/>
            </a:endParaRPr>
          </a:p>
          <a:p>
            <a:r>
              <a:rPr lang="en-US" sz="2000">
                <a:latin typeface="Tahoma" charset="0"/>
              </a:rPr>
              <a:t>From Lee et al., </a:t>
            </a:r>
            <a:r>
              <a:rPr lang="ja-JP" altLang="en-US" sz="2000">
                <a:latin typeface="Tahoma" charset="0"/>
              </a:rPr>
              <a:t>“</a:t>
            </a:r>
            <a:r>
              <a:rPr lang="en-US" altLang="ja-JP" sz="2000">
                <a:solidFill>
                  <a:srgbClr val="0000FF"/>
                </a:solidFill>
                <a:latin typeface="Tahoma" charset="0"/>
              </a:rPr>
              <a:t>DRAM-Aware Last-Level Cache Writeback: Reducing Write-Caused Interference in Memory Systems</a:t>
            </a:r>
            <a:r>
              <a:rPr lang="en-US" altLang="ja-JP" sz="2000">
                <a:latin typeface="Tahoma" charset="0"/>
              </a:rPr>
              <a:t>,</a:t>
            </a:r>
            <a:r>
              <a:rPr lang="ja-JP" altLang="en-US" sz="2000">
                <a:latin typeface="Tahoma" charset="0"/>
              </a:rPr>
              <a:t>”</a:t>
            </a:r>
            <a:r>
              <a:rPr lang="en-US" altLang="ja-JP" sz="2000">
                <a:latin typeface="Tahoma" charset="0"/>
              </a:rPr>
              <a:t> HPS Technical Report, April 2010.</a:t>
            </a:r>
            <a:endParaRPr lang="en-US" sz="2000">
              <a:latin typeface="Tahoma" charset="0"/>
            </a:endParaRPr>
          </a:p>
        </p:txBody>
      </p:sp>
      <p:sp>
        <p:nvSpPr>
          <p:cNvPr id="100355"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AC416D8-BCBB-8041-9FE7-ECE4D443510A}"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324</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00356"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1677988"/>
            <a:ext cx="9186863" cy="20050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763249404"/>
      </p:ext>
    </p:extLst>
  </p:cSld>
  <p:clrMapOvr>
    <a:masterClrMapping/>
  </p:clrMapOvr>
  <p:transition/>
</p:sld>
</file>

<file path=ppt/slides/slide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1" name="Title 1"/>
          <p:cNvSpPr>
            <a:spLocks noGrp="1"/>
          </p:cNvSpPr>
          <p:nvPr>
            <p:ph type="title"/>
          </p:nvPr>
        </p:nvSpPr>
        <p:spPr/>
        <p:txBody>
          <a:bodyPr/>
          <a:lstStyle/>
          <a:p>
            <a:r>
              <a:rPr lang="en-US" dirty="0">
                <a:latin typeface="Garamond" charset="0"/>
              </a:rPr>
              <a:t>Many Memory Timing Constraints</a:t>
            </a:r>
          </a:p>
        </p:txBody>
      </p:sp>
      <p:sp>
        <p:nvSpPr>
          <p:cNvPr id="153602" name="Content Placeholder 2"/>
          <p:cNvSpPr>
            <a:spLocks noGrp="1"/>
          </p:cNvSpPr>
          <p:nvPr>
            <p:ph idx="1"/>
          </p:nvPr>
        </p:nvSpPr>
        <p:spPr>
          <a:xfrm>
            <a:off x="228600" y="996950"/>
            <a:ext cx="8610600" cy="5194300"/>
          </a:xfrm>
        </p:spPr>
        <p:txBody>
          <a:bodyPr/>
          <a:lstStyle/>
          <a:p>
            <a:r>
              <a:rPr lang="en-US" dirty="0">
                <a:latin typeface="Tahoma" charset="0"/>
              </a:rPr>
              <a:t>Kim et al., “</a:t>
            </a:r>
            <a:r>
              <a:rPr lang="en-US" altLang="ja-JP" dirty="0">
                <a:solidFill>
                  <a:srgbClr val="0000FF"/>
                </a:solidFill>
                <a:latin typeface="Tahoma" charset="0"/>
              </a:rPr>
              <a:t>A Case for Exploiting Subarray-Level Parallelism (SALP) in DRAM</a:t>
            </a:r>
            <a:r>
              <a:rPr lang="en-US" altLang="ja-JP" dirty="0">
                <a:latin typeface="Tahoma" charset="0"/>
              </a:rPr>
              <a:t>,</a:t>
            </a:r>
            <a:r>
              <a:rPr lang="en-US" dirty="0">
                <a:latin typeface="Tahoma" charset="0"/>
              </a:rPr>
              <a:t>”</a:t>
            </a:r>
            <a:r>
              <a:rPr lang="en-US" altLang="ja-JP" dirty="0">
                <a:latin typeface="Tahoma" charset="0"/>
              </a:rPr>
              <a:t> ISCA 2012.</a:t>
            </a:r>
          </a:p>
          <a:p>
            <a:r>
              <a:rPr lang="en-US" dirty="0">
                <a:latin typeface="Tahoma" charset="0"/>
              </a:rPr>
              <a:t>Lee et al., “</a:t>
            </a:r>
            <a:r>
              <a:rPr lang="en-US" altLang="ja-JP" dirty="0">
                <a:solidFill>
                  <a:srgbClr val="0000FF"/>
                </a:solidFill>
                <a:latin typeface="Tahoma" charset="0"/>
              </a:rPr>
              <a:t>Tiered-Latency DRAM: A Low Latency and Low Cost DRAM Architecture</a:t>
            </a:r>
            <a:r>
              <a:rPr lang="en-US" altLang="ja-JP" dirty="0">
                <a:latin typeface="Tahoma" charset="0"/>
              </a:rPr>
              <a:t>,</a:t>
            </a:r>
            <a:r>
              <a:rPr lang="en-US" dirty="0">
                <a:latin typeface="Tahoma" charset="0"/>
              </a:rPr>
              <a:t>”</a:t>
            </a:r>
            <a:r>
              <a:rPr lang="en-US" altLang="ja-JP" dirty="0">
                <a:latin typeface="Tahoma" charset="0"/>
              </a:rPr>
              <a:t> HPCA 2013.</a:t>
            </a:r>
            <a:endParaRPr lang="en-US" dirty="0">
              <a:latin typeface="Tahoma" charset="0"/>
            </a:endParaRPr>
          </a:p>
        </p:txBody>
      </p:sp>
      <p:sp>
        <p:nvSpPr>
          <p:cNvPr id="153603"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08B3E27-5D4F-FA40-B496-EABCBE23577F}"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325</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53604"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3276600"/>
            <a:ext cx="9144000" cy="29495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940480651"/>
      </p:ext>
    </p:extLst>
  </p:cSld>
  <p:clrMapOvr>
    <a:masterClrMapping/>
  </p:clrMapOvr>
  <p:transition/>
</p:sld>
</file>

<file path=ppt/slides/slide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52401"/>
            <a:ext cx="8964488" cy="1066800"/>
          </a:xfrm>
        </p:spPr>
        <p:txBody>
          <a:bodyPr/>
          <a:lstStyle/>
          <a:p>
            <a:r>
              <a:rPr lang="en-US" sz="3200" dirty="0"/>
              <a:t>Memory Controller Design Is Becoming More Difficult</a:t>
            </a:r>
          </a:p>
        </p:txBody>
      </p:sp>
      <p:sp>
        <p:nvSpPr>
          <p:cNvPr id="3" name="Content Placeholder 2"/>
          <p:cNvSpPr>
            <a:spLocks noGrp="1"/>
          </p:cNvSpPr>
          <p:nvPr>
            <p:ph idx="1"/>
          </p:nvPr>
        </p:nvSpPr>
        <p:spPr>
          <a:xfrm>
            <a:off x="228600" y="4377767"/>
            <a:ext cx="8610600" cy="986115"/>
          </a:xfrm>
        </p:spPr>
        <p:txBody>
          <a:bodyPr/>
          <a:lstStyle/>
          <a:p>
            <a:r>
              <a:rPr lang="en-US" dirty="0"/>
              <a:t>Heterogeneous agents: CPUs, GPUs, and HWAs </a:t>
            </a:r>
          </a:p>
          <a:p>
            <a:r>
              <a:rPr lang="en-US" dirty="0"/>
              <a:t>Main memory interference between CPUs, GPUs, HWAs</a:t>
            </a:r>
          </a:p>
          <a:p>
            <a:r>
              <a:rPr lang="en-US" dirty="0"/>
              <a:t>Many timing constraints for various memory types</a:t>
            </a:r>
          </a:p>
          <a:p>
            <a:r>
              <a:rPr lang="en-US" dirty="0"/>
              <a:t>Many goals at the same time: performance, fairness, QoS, energy efficiency, …</a:t>
            </a:r>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752AE0C9-F7C4-4547-82DB-A8816991FA84}"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Arial" charset="0"/>
              </a:rPr>
              <a:pPr marL="0" marR="0" lvl="0" indent="0" algn="r" defTabSz="914400" rtl="0" eaLnBrk="0" fontAlgn="base" latinLnBrk="0" hangingPunct="0">
                <a:lnSpc>
                  <a:spcPct val="100000"/>
                </a:lnSpc>
                <a:spcBef>
                  <a:spcPct val="0"/>
                </a:spcBef>
                <a:spcAft>
                  <a:spcPct val="0"/>
                </a:spcAft>
                <a:buClrTx/>
                <a:buSzTx/>
                <a:buFontTx/>
                <a:buNone/>
                <a:tabLst/>
                <a:defRPr/>
              </a:pPr>
              <a:t>326</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Arial" charset="0"/>
            </a:endParaRPr>
          </a:p>
        </p:txBody>
      </p:sp>
      <p:sp>
        <p:nvSpPr>
          <p:cNvPr id="5" name="Rectangle 4"/>
          <p:cNvSpPr/>
          <p:nvPr/>
        </p:nvSpPr>
        <p:spPr>
          <a:xfrm>
            <a:off x="602125"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6" name="Rectangle 5"/>
          <p:cNvSpPr/>
          <p:nvPr/>
        </p:nvSpPr>
        <p:spPr>
          <a:xfrm>
            <a:off x="1766043"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7" name="Rectangle 6"/>
          <p:cNvSpPr/>
          <p:nvPr/>
        </p:nvSpPr>
        <p:spPr>
          <a:xfrm>
            <a:off x="2910538"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8" name="Rectangle 7"/>
          <p:cNvSpPr/>
          <p:nvPr/>
        </p:nvSpPr>
        <p:spPr>
          <a:xfrm>
            <a:off x="4049057"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9" name="Rectangle 8"/>
          <p:cNvSpPr/>
          <p:nvPr/>
        </p:nvSpPr>
        <p:spPr>
          <a:xfrm>
            <a:off x="602125" y="2241176"/>
            <a:ext cx="4473391" cy="373530"/>
          </a:xfrm>
          <a:prstGeom prst="rect">
            <a:avLst/>
          </a:prstGeom>
          <a:solidFill>
            <a:srgbClr val="0080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Shared Cache</a:t>
            </a:r>
          </a:p>
        </p:txBody>
      </p:sp>
      <p:sp>
        <p:nvSpPr>
          <p:cNvPr id="10" name="Rectangle 9"/>
          <p:cNvSpPr/>
          <p:nvPr/>
        </p:nvSpPr>
        <p:spPr>
          <a:xfrm>
            <a:off x="5283201" y="1268761"/>
            <a:ext cx="1026459" cy="1345946"/>
          </a:xfrm>
          <a:prstGeom prst="rect">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GPU</a:t>
            </a:r>
          </a:p>
        </p:txBody>
      </p:sp>
      <p:sp>
        <p:nvSpPr>
          <p:cNvPr id="11" name="Rectangle 10"/>
          <p:cNvSpPr/>
          <p:nvPr/>
        </p:nvSpPr>
        <p:spPr>
          <a:xfrm>
            <a:off x="6413495" y="2017059"/>
            <a:ext cx="1026459" cy="597647"/>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HWA</a:t>
            </a:r>
          </a:p>
        </p:txBody>
      </p:sp>
      <p:sp>
        <p:nvSpPr>
          <p:cNvPr id="12" name="Rectangle 11"/>
          <p:cNvSpPr/>
          <p:nvPr/>
        </p:nvSpPr>
        <p:spPr>
          <a:xfrm>
            <a:off x="7567700" y="2017059"/>
            <a:ext cx="1026459" cy="597647"/>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HWA</a:t>
            </a:r>
          </a:p>
        </p:txBody>
      </p:sp>
      <p:sp>
        <p:nvSpPr>
          <p:cNvPr id="13" name="Rectangle 12"/>
          <p:cNvSpPr/>
          <p:nvPr/>
        </p:nvSpPr>
        <p:spPr>
          <a:xfrm>
            <a:off x="602125" y="3033059"/>
            <a:ext cx="7992034" cy="373529"/>
          </a:xfrm>
          <a:prstGeom prst="rect">
            <a:avLst/>
          </a:prstGeom>
          <a:solidFill>
            <a:srgbClr val="FF66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DRAM and Hybrid Memory Controllers</a:t>
            </a:r>
          </a:p>
        </p:txBody>
      </p:sp>
      <p:sp>
        <p:nvSpPr>
          <p:cNvPr id="14" name="Rectangle 13"/>
          <p:cNvSpPr/>
          <p:nvPr/>
        </p:nvSpPr>
        <p:spPr>
          <a:xfrm>
            <a:off x="2290474" y="3788485"/>
            <a:ext cx="4681076" cy="373529"/>
          </a:xfrm>
          <a:prstGeom prst="rect">
            <a:avLst/>
          </a:prstGeom>
          <a:solidFill>
            <a:srgbClr val="660066"/>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DRAM and Hybrid Memories</a:t>
            </a:r>
          </a:p>
        </p:txBody>
      </p:sp>
      <p:cxnSp>
        <p:nvCxnSpPr>
          <p:cNvPr id="16" name="Straight Arrow Connector 15"/>
          <p:cNvCxnSpPr>
            <a:stCxn id="5" idx="2"/>
          </p:cNvCxnSpPr>
          <p:nvPr/>
        </p:nvCxnSpPr>
        <p:spPr>
          <a:xfrm>
            <a:off x="1115355"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19" name="Straight Arrow Connector 18"/>
          <p:cNvCxnSpPr/>
          <p:nvPr/>
        </p:nvCxnSpPr>
        <p:spPr>
          <a:xfrm>
            <a:off x="228031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0" name="Straight Arrow Connector 19"/>
          <p:cNvCxnSpPr/>
          <p:nvPr/>
        </p:nvCxnSpPr>
        <p:spPr>
          <a:xfrm>
            <a:off x="340807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1" name="Straight Arrow Connector 20"/>
          <p:cNvCxnSpPr/>
          <p:nvPr/>
        </p:nvCxnSpPr>
        <p:spPr>
          <a:xfrm>
            <a:off x="454599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2" name="Straight Arrow Connector 21"/>
          <p:cNvCxnSpPr/>
          <p:nvPr/>
        </p:nvCxnSpPr>
        <p:spPr>
          <a:xfrm>
            <a:off x="2910538" y="2614706"/>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3" name="Straight Arrow Connector 22"/>
          <p:cNvCxnSpPr/>
          <p:nvPr/>
        </p:nvCxnSpPr>
        <p:spPr>
          <a:xfrm>
            <a:off x="5785818"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4" name="Straight Arrow Connector 23"/>
          <p:cNvCxnSpPr/>
          <p:nvPr/>
        </p:nvCxnSpPr>
        <p:spPr>
          <a:xfrm>
            <a:off x="6926725"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5" name="Straight Arrow Connector 24"/>
          <p:cNvCxnSpPr/>
          <p:nvPr/>
        </p:nvCxnSpPr>
        <p:spPr>
          <a:xfrm>
            <a:off x="8095125"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6" name="Straight Arrow Connector 25"/>
          <p:cNvCxnSpPr/>
          <p:nvPr/>
        </p:nvCxnSpPr>
        <p:spPr>
          <a:xfrm>
            <a:off x="4678378" y="3406588"/>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sp>
        <p:nvSpPr>
          <p:cNvPr id="28" name="Rectangle 27"/>
          <p:cNvSpPr/>
          <p:nvPr/>
        </p:nvSpPr>
        <p:spPr>
          <a:xfrm>
            <a:off x="179512" y="2824344"/>
            <a:ext cx="8712968" cy="792088"/>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129528129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Lst>
  </p:timing>
</p:sld>
</file>

<file path=ppt/slides/slide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Reality and Dream</a:t>
            </a:r>
          </a:p>
        </p:txBody>
      </p:sp>
      <p:sp>
        <p:nvSpPr>
          <p:cNvPr id="3" name="Content Placeholder 2"/>
          <p:cNvSpPr>
            <a:spLocks noGrp="1"/>
          </p:cNvSpPr>
          <p:nvPr>
            <p:ph idx="1"/>
          </p:nvPr>
        </p:nvSpPr>
        <p:spPr/>
        <p:txBody>
          <a:bodyPr/>
          <a:lstStyle/>
          <a:p>
            <a:r>
              <a:rPr lang="en-US" dirty="0">
                <a:solidFill>
                  <a:srgbClr val="FF0000"/>
                </a:solidFill>
              </a:rPr>
              <a:t>Reality</a:t>
            </a:r>
            <a:r>
              <a:rPr lang="en-US" dirty="0"/>
              <a:t>: It difficult to design a policy that maximizes performance, QoS, energy-efficiency, … </a:t>
            </a:r>
          </a:p>
          <a:p>
            <a:pPr lvl="1"/>
            <a:r>
              <a:rPr lang="en-US" dirty="0"/>
              <a:t>Too many things to think about</a:t>
            </a:r>
          </a:p>
          <a:p>
            <a:pPr lvl="1"/>
            <a:r>
              <a:rPr lang="en-US" dirty="0"/>
              <a:t>Continuously changing workload and system behavior</a:t>
            </a:r>
          </a:p>
          <a:p>
            <a:endParaRPr lang="en-US" dirty="0"/>
          </a:p>
          <a:p>
            <a:pPr marL="0" indent="0">
              <a:buNone/>
            </a:pPr>
            <a:endParaRPr lang="en-US" dirty="0"/>
          </a:p>
          <a:p>
            <a:pPr marL="0" indent="0">
              <a:buNone/>
            </a:pPr>
            <a:endParaRPr lang="en-US" dirty="0"/>
          </a:p>
          <a:p>
            <a:r>
              <a:rPr lang="en-US" dirty="0">
                <a:solidFill>
                  <a:srgbClr val="0000FF"/>
                </a:solidFill>
              </a:rPr>
              <a:t>Dream</a:t>
            </a:r>
            <a:r>
              <a:rPr lang="en-US" dirty="0"/>
              <a:t>: Wouldn’t it be nice if the DRAM controller automatically found a good scheduling policy on its own?</a:t>
            </a:r>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Arial" charset="0"/>
              </a:rPr>
              <a:pPr marL="0" marR="0" lvl="0" indent="0" algn="r" defTabSz="914400" rtl="0" eaLnBrk="0" fontAlgn="base" latinLnBrk="0" hangingPunct="0">
                <a:lnSpc>
                  <a:spcPct val="100000"/>
                </a:lnSpc>
                <a:spcBef>
                  <a:spcPct val="0"/>
                </a:spcBef>
                <a:spcAft>
                  <a:spcPct val="0"/>
                </a:spcAft>
                <a:buClrTx/>
                <a:buSzTx/>
                <a:buFontTx/>
                <a:buNone/>
                <a:tabLst/>
                <a:defRPr/>
              </a:pPr>
              <a:t>327</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Arial" charset="0"/>
            </a:endParaRPr>
          </a:p>
        </p:txBody>
      </p:sp>
    </p:spTree>
    <p:extLst>
      <p:ext uri="{BB962C8B-B14F-4D97-AF65-F5344CB8AC3E}">
        <p14:creationId xmlns:p14="http://schemas.microsoft.com/office/powerpoint/2010/main" val="269410139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74613" y="6454775"/>
            <a:ext cx="9034462" cy="346075"/>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50" b="0" i="0" u="none" strike="noStrike" kern="1200" cap="none" spc="0" normalizeH="0" baseline="0" noProof="0" dirty="0" err="1">
                <a:ln>
                  <a:noFill/>
                </a:ln>
                <a:solidFill>
                  <a:srgbClr val="000000"/>
                </a:solidFill>
                <a:effectLst/>
                <a:uLnTx/>
                <a:uFillTx/>
                <a:latin typeface="Tahoma" charset="0"/>
                <a:ea typeface="ＭＳ Ｐゴシック" charset="0"/>
                <a:cs typeface="ＭＳ Ｐゴシック" charset="0"/>
              </a:rPr>
              <a:t>Ipek</a:t>
            </a:r>
            <a:r>
              <a:rPr kumimoji="0" lang="en-US" sz="165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rPr>
              <a:t>+, “</a:t>
            </a:r>
            <a:r>
              <a:rPr kumimoji="0" lang="en-US" sz="1650" b="0" i="0" u="none" strike="noStrike" kern="1200" cap="none" spc="0" normalizeH="0" baseline="0" noProof="0" dirty="0">
                <a:ln>
                  <a:noFill/>
                </a:ln>
                <a:solidFill>
                  <a:srgbClr val="0000FF"/>
                </a:solidFill>
                <a:effectLst/>
                <a:uLnTx/>
                <a:uFillTx/>
                <a:latin typeface="Tahoma" charset="0"/>
                <a:ea typeface="ＭＳ Ｐゴシック" charset="0"/>
                <a:cs typeface="ＭＳ Ｐゴシック" charset="0"/>
              </a:rPr>
              <a:t>S</a:t>
            </a:r>
            <a:r>
              <a:rPr kumimoji="0" lang="en-US" altLang="ja-JP" sz="1650" b="0" i="0" u="none" strike="noStrike" kern="1200" cap="none" spc="0" normalizeH="0" baseline="0" noProof="0" dirty="0">
                <a:ln>
                  <a:noFill/>
                </a:ln>
                <a:solidFill>
                  <a:srgbClr val="0000FF"/>
                </a:solidFill>
                <a:effectLst/>
                <a:uLnTx/>
                <a:uFillTx/>
                <a:latin typeface="Tahoma" charset="0"/>
                <a:ea typeface="ＭＳ Ｐゴシック" charset="0"/>
                <a:cs typeface="ＭＳ Ｐゴシック" charset="0"/>
              </a:rPr>
              <a:t>elf Optimizing Memory Controllers: A Reinforcement Learning Approach</a:t>
            </a:r>
            <a:r>
              <a:rPr kumimoji="0" lang="en-US" altLang="ja-JP" sz="165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rPr>
              <a:t>,</a:t>
            </a:r>
            <a:r>
              <a:rPr kumimoji="0" lang="en-US" sz="165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rPr>
              <a:t>”</a:t>
            </a:r>
            <a:r>
              <a:rPr kumimoji="0" lang="en-US" altLang="ja-JP" sz="165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rPr>
              <a:t> ISCA 2008.</a:t>
            </a:r>
            <a:endParaRPr kumimoji="0" lang="en-US" sz="1650" b="0" i="0" u="none" strike="noStrike" kern="1200" cap="none" spc="0" normalizeH="0" baseline="0" noProof="0" dirty="0">
              <a:ln>
                <a:noFill/>
              </a:ln>
              <a:solidFill>
                <a:srgbClr val="000000"/>
              </a:solidFill>
              <a:effectLst/>
              <a:uLnTx/>
              <a:uFillTx/>
              <a:latin typeface="Tahoma" charset="0"/>
              <a:ea typeface="ＭＳ Ｐゴシック" charset="0"/>
              <a:cs typeface="ＭＳ Ｐゴシック" charset="0"/>
            </a:endParaRPr>
          </a:p>
        </p:txBody>
      </p:sp>
      <p:sp>
        <p:nvSpPr>
          <p:cNvPr id="211969" name="Title 1"/>
          <p:cNvSpPr>
            <a:spLocks noGrp="1"/>
          </p:cNvSpPr>
          <p:nvPr>
            <p:ph type="title"/>
          </p:nvPr>
        </p:nvSpPr>
        <p:spPr/>
        <p:txBody>
          <a:bodyPr/>
          <a:lstStyle/>
          <a:p>
            <a:r>
              <a:rPr lang="en-US">
                <a:latin typeface="Garamond" charset="0"/>
              </a:rPr>
              <a:t>Self-Optimizing DRAM Controllers</a:t>
            </a:r>
          </a:p>
        </p:txBody>
      </p:sp>
      <p:sp>
        <p:nvSpPr>
          <p:cNvPr id="3" name="Content Placeholder 2"/>
          <p:cNvSpPr>
            <a:spLocks noGrp="1"/>
          </p:cNvSpPr>
          <p:nvPr>
            <p:ph idx="1"/>
          </p:nvPr>
        </p:nvSpPr>
        <p:spPr>
          <a:xfrm>
            <a:off x="228599" y="996950"/>
            <a:ext cx="8880475" cy="5194300"/>
          </a:xfrm>
        </p:spPr>
        <p:txBody>
          <a:bodyPr/>
          <a:lstStyle/>
          <a:p>
            <a:r>
              <a:rPr lang="en-US" sz="2200" dirty="0">
                <a:latin typeface="Tahoma" charset="0"/>
              </a:rPr>
              <a:t>Problem: DRAM controllers are difficult to design</a:t>
            </a:r>
            <a:endParaRPr lang="en-US" sz="2200" dirty="0">
              <a:latin typeface="Tahoma" charset="0"/>
              <a:sym typeface="Wingdings" charset="0"/>
            </a:endParaRPr>
          </a:p>
          <a:p>
            <a:pPr lvl="1"/>
            <a:r>
              <a:rPr lang="en-US" sz="2000" dirty="0">
                <a:latin typeface="Tahoma" charset="0"/>
              </a:rPr>
              <a:t>It is difficult for human designers to design a policy that can adapt itself very well to different workloads and different system conditions</a:t>
            </a:r>
          </a:p>
          <a:p>
            <a:endParaRPr lang="en-US" sz="2200" dirty="0">
              <a:latin typeface="Tahoma" charset="0"/>
            </a:endParaRPr>
          </a:p>
          <a:p>
            <a:r>
              <a:rPr lang="en-US" sz="2200" dirty="0">
                <a:latin typeface="Tahoma" charset="0"/>
              </a:rPr>
              <a:t>Idea: </a:t>
            </a:r>
            <a:r>
              <a:rPr lang="en-US" sz="2200" dirty="0">
                <a:solidFill>
                  <a:srgbClr val="0000FF"/>
                </a:solidFill>
                <a:latin typeface="Tahoma" charset="0"/>
              </a:rPr>
              <a:t>A memory controller that adapts its scheduling policy to workload behavior and system conditions using machine learning</a:t>
            </a:r>
            <a:r>
              <a:rPr lang="en-US" sz="2200" dirty="0">
                <a:latin typeface="Tahoma" charset="0"/>
              </a:rPr>
              <a:t>.</a:t>
            </a:r>
          </a:p>
          <a:p>
            <a:endParaRPr lang="en-US" sz="2200" dirty="0">
              <a:latin typeface="Tahoma" charset="0"/>
            </a:endParaRPr>
          </a:p>
          <a:p>
            <a:r>
              <a:rPr lang="en-US" sz="2200" dirty="0">
                <a:latin typeface="Tahoma" charset="0"/>
              </a:rPr>
              <a:t>Observation: </a:t>
            </a:r>
            <a:r>
              <a:rPr lang="en-US" sz="2200" dirty="0">
                <a:solidFill>
                  <a:srgbClr val="0000FF"/>
                </a:solidFill>
                <a:latin typeface="Tahoma" charset="0"/>
              </a:rPr>
              <a:t>Reinforcement learning maps nicely to memory control.</a:t>
            </a:r>
          </a:p>
          <a:p>
            <a:endParaRPr lang="en-US" sz="2200" dirty="0">
              <a:latin typeface="Tahoma" charset="0"/>
            </a:endParaRPr>
          </a:p>
          <a:p>
            <a:r>
              <a:rPr lang="en-US" sz="2200" dirty="0">
                <a:latin typeface="Tahoma" charset="0"/>
              </a:rPr>
              <a:t>Design: </a:t>
            </a:r>
            <a:r>
              <a:rPr lang="en-US" sz="2200" dirty="0">
                <a:solidFill>
                  <a:srgbClr val="FF0000"/>
                </a:solidFill>
                <a:latin typeface="Tahoma" charset="0"/>
              </a:rPr>
              <a:t>Memory controller is a reinforcement learning agent</a:t>
            </a:r>
          </a:p>
          <a:p>
            <a:pPr lvl="1"/>
            <a:r>
              <a:rPr lang="en-US" sz="2000" dirty="0">
                <a:latin typeface="Tahoma" charset="0"/>
              </a:rPr>
              <a:t>It dynamically and continuously learns and employs the best scheduling policy to maximize long-term performance.</a:t>
            </a:r>
          </a:p>
        </p:txBody>
      </p:sp>
    </p:spTree>
    <p:extLst>
      <p:ext uri="{BB962C8B-B14F-4D97-AF65-F5344CB8AC3E}">
        <p14:creationId xmlns:p14="http://schemas.microsoft.com/office/powerpoint/2010/main" val="121479262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3" name="Title 1"/>
          <p:cNvSpPr>
            <a:spLocks noGrp="1"/>
          </p:cNvSpPr>
          <p:nvPr>
            <p:ph type="title"/>
          </p:nvPr>
        </p:nvSpPr>
        <p:spPr/>
        <p:txBody>
          <a:bodyPr/>
          <a:lstStyle/>
          <a:p>
            <a:r>
              <a:rPr lang="en-US">
                <a:latin typeface="Garamond" charset="0"/>
              </a:rPr>
              <a:t>Self-Optimizing DRAM Controllers</a:t>
            </a:r>
          </a:p>
        </p:txBody>
      </p:sp>
      <p:sp>
        <p:nvSpPr>
          <p:cNvPr id="212994" name="Content Placeholder 2"/>
          <p:cNvSpPr>
            <a:spLocks noGrp="1"/>
          </p:cNvSpPr>
          <p:nvPr>
            <p:ph idx="1"/>
          </p:nvPr>
        </p:nvSpPr>
        <p:spPr>
          <a:xfrm>
            <a:off x="228600" y="996950"/>
            <a:ext cx="8610600" cy="5194300"/>
          </a:xfrm>
        </p:spPr>
        <p:txBody>
          <a:bodyPr/>
          <a:lstStyle/>
          <a:p>
            <a:r>
              <a:rPr lang="en-US">
                <a:latin typeface="Tahoma" charset="0"/>
              </a:rPr>
              <a:t>Engin Ipek, </a:t>
            </a:r>
            <a:r>
              <a:rPr lang="en-US" u="sng">
                <a:latin typeface="Tahoma" charset="0"/>
              </a:rPr>
              <a:t>Onur Mutlu</a:t>
            </a:r>
            <a:r>
              <a:rPr lang="en-US">
                <a:latin typeface="Tahoma" charset="0"/>
              </a:rPr>
              <a:t>, José F. Martínez, and Rich Caruana, </a:t>
            </a:r>
            <a:br>
              <a:rPr lang="en-US">
                <a:latin typeface="Tahoma" charset="0"/>
              </a:rPr>
            </a:br>
            <a:r>
              <a:rPr lang="en-US" b="1">
                <a:latin typeface="Tahoma" charset="0"/>
                <a:hlinkClick r:id="rId2"/>
              </a:rPr>
              <a:t>"Self Optimizing Memory Controllers: A Reinforcement Learning Approach"</a:t>
            </a:r>
            <a:br>
              <a:rPr lang="en-US">
                <a:latin typeface="Tahoma" charset="0"/>
              </a:rPr>
            </a:br>
            <a:r>
              <a:rPr lang="en-US" i="1">
                <a:latin typeface="Tahoma" charset="0"/>
              </a:rPr>
              <a:t>Proceedings of the </a:t>
            </a:r>
            <a:r>
              <a:rPr lang="en-US" i="1">
                <a:latin typeface="Tahoma" charset="0"/>
                <a:hlinkClick r:id="rId3"/>
              </a:rPr>
              <a:t>35th International Symposium on Computer Architecture</a:t>
            </a:r>
            <a:r>
              <a:rPr lang="en-US" i="1">
                <a:latin typeface="Tahoma" charset="0"/>
              </a:rPr>
              <a:t> (</a:t>
            </a:r>
            <a:r>
              <a:rPr lang="en-US" b="1" i="1">
                <a:latin typeface="Tahoma" charset="0"/>
              </a:rPr>
              <a:t>ISCA</a:t>
            </a:r>
            <a:r>
              <a:rPr lang="en-US" i="1">
                <a:latin typeface="Tahoma" charset="0"/>
              </a:rPr>
              <a:t>)</a:t>
            </a:r>
            <a:r>
              <a:rPr lang="en-US">
                <a:latin typeface="Tahoma" charset="0"/>
              </a:rPr>
              <a:t>, pages 39-50, Beijing, China, June 2008.</a:t>
            </a:r>
          </a:p>
          <a:p>
            <a:endParaRPr lang="en-US">
              <a:latin typeface="Tahoma" charset="0"/>
            </a:endParaRPr>
          </a:p>
          <a:p>
            <a:endParaRPr lang="en-US">
              <a:latin typeface="Tahoma" charset="0"/>
            </a:endParaRPr>
          </a:p>
        </p:txBody>
      </p:sp>
      <p:sp>
        <p:nvSpPr>
          <p:cNvPr id="212995"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0F6232D-3F99-8044-A0D3-4A89214C5629}"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329</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12996" name="Picture 4"/>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179388" y="1052513"/>
            <a:ext cx="8724900" cy="57404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 name="Text Box 24"/>
          <p:cNvSpPr txBox="1">
            <a:spLocks/>
          </p:cNvSpPr>
          <p:nvPr/>
        </p:nvSpPr>
        <p:spPr bwMode="auto">
          <a:xfrm>
            <a:off x="250825" y="3284538"/>
            <a:ext cx="8582025" cy="369887"/>
          </a:xfrm>
          <a:prstGeom prst="rect">
            <a:avLst/>
          </a:prstGeom>
          <a:noFill/>
          <a:ln>
            <a:noFill/>
          </a:ln>
          <a:effectLst/>
          <a:extLst>
            <a:ext uri="{909E8E84-426E-40dd-AFC4-6F175D3DCCD1}">
              <a14:hiddenFill xmlns:a14="http://schemas.microsoft.com/office/drawing/2010/main" xmlns="">
                <a:solidFill>
                  <a:srgbClr val="697986"/>
                </a:solidFill>
              </a14:hiddenFill>
            </a:ext>
            <a:ext uri="{91240B29-F687-4f45-9708-019B960494DF}">
              <a14:hiddenLine xmlns:a14="http://schemas.microsoft.com/office/drawing/2010/main" xmlns="" w="12700">
                <a:solidFill>
                  <a:srgbClr val="697986"/>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rPr>
              <a:t>Goal: Learn to choose actions to maximize r</a:t>
            </a:r>
            <a:r>
              <a:rPr kumimoji="0" lang="en-US" sz="1800" b="0" i="0" u="none" strike="noStrike" kern="1200" cap="none" spc="0" normalizeH="0" baseline="-25000" noProof="0" dirty="0">
                <a:ln>
                  <a:noFill/>
                </a:ln>
                <a:solidFill>
                  <a:srgbClr val="FF0000"/>
                </a:solidFill>
                <a:effectLst/>
                <a:uLnTx/>
                <a:uFillTx/>
                <a:latin typeface="Tahoma"/>
                <a:ea typeface="ＭＳ Ｐゴシック" charset="0"/>
                <a:cs typeface="ＭＳ Ｐゴシック" charset="0"/>
              </a:rPr>
              <a:t>0</a:t>
            </a: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rPr>
              <a:t> + </a:t>
            </a: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sym typeface="Symbol" charset="0"/>
              </a:rPr>
              <a:t>r</a:t>
            </a:r>
            <a:r>
              <a:rPr kumimoji="0" lang="en-US" sz="1800" b="0" i="0" u="none" strike="noStrike" kern="1200" cap="none" spc="0" normalizeH="0" baseline="-25000" noProof="0" dirty="0">
                <a:ln>
                  <a:noFill/>
                </a:ln>
                <a:solidFill>
                  <a:srgbClr val="FF0000"/>
                </a:solidFill>
                <a:effectLst/>
                <a:uLnTx/>
                <a:uFillTx/>
                <a:latin typeface="Tahoma"/>
                <a:ea typeface="ＭＳ Ｐゴシック" charset="0"/>
                <a:cs typeface="ＭＳ Ｐゴシック" charset="0"/>
              </a:rPr>
              <a:t>1</a:t>
            </a: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sym typeface="Symbol" charset="0"/>
              </a:rPr>
              <a:t> + </a:t>
            </a:r>
            <a:r>
              <a:rPr kumimoji="0" lang="en-US" sz="1800" b="0" i="0" u="none" strike="noStrike" kern="1200" cap="none" spc="0" normalizeH="0" baseline="30000" noProof="0" dirty="0">
                <a:ln>
                  <a:noFill/>
                </a:ln>
                <a:solidFill>
                  <a:srgbClr val="FF0000"/>
                </a:solidFill>
                <a:effectLst/>
                <a:uLnTx/>
                <a:uFillTx/>
                <a:latin typeface="Tahoma"/>
                <a:ea typeface="ＭＳ Ｐゴシック" charset="0"/>
                <a:cs typeface="ＭＳ Ｐゴシック" charset="0"/>
              </a:rPr>
              <a:t>2</a:t>
            </a: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sym typeface="Symbol" charset="0"/>
              </a:rPr>
              <a:t>r</a:t>
            </a:r>
            <a:r>
              <a:rPr kumimoji="0" lang="en-US" sz="1800" b="0" i="0" u="none" strike="noStrike" kern="1200" cap="none" spc="0" normalizeH="0" baseline="-25000" noProof="0" dirty="0">
                <a:ln>
                  <a:noFill/>
                </a:ln>
                <a:solidFill>
                  <a:srgbClr val="FF0000"/>
                </a:solidFill>
                <a:effectLst/>
                <a:uLnTx/>
                <a:uFillTx/>
                <a:latin typeface="Tahoma"/>
                <a:ea typeface="ＭＳ Ｐゴシック" charset="0"/>
                <a:cs typeface="ＭＳ Ｐゴシック" charset="0"/>
              </a:rPr>
              <a:t>2</a:t>
            </a:r>
            <a:r>
              <a:rPr kumimoji="0" lang="en-US" sz="1800" b="0" i="0" u="none" strike="noStrike" kern="1200" cap="none" spc="0" normalizeH="0" baseline="0" noProof="0" dirty="0">
                <a:ln>
                  <a:noFill/>
                </a:ln>
                <a:solidFill>
                  <a:srgbClr val="FF0000"/>
                </a:solidFill>
                <a:effectLst/>
                <a:uLnTx/>
                <a:uFillTx/>
                <a:latin typeface="Tahoma"/>
                <a:ea typeface="ＭＳ Ｐゴシック" charset="0"/>
                <a:cs typeface="ＭＳ Ｐゴシック" charset="0"/>
                <a:sym typeface="Symbol" charset="0"/>
              </a:rPr>
              <a:t> + … ( 0   &lt; 1) </a:t>
            </a:r>
          </a:p>
        </p:txBody>
      </p:sp>
      <p:sp>
        <p:nvSpPr>
          <p:cNvPr id="2" name="Rectangle 1"/>
          <p:cNvSpPr/>
          <p:nvPr/>
        </p:nvSpPr>
        <p:spPr bwMode="auto">
          <a:xfrm>
            <a:off x="228600" y="3657600"/>
            <a:ext cx="8534400" cy="2209800"/>
          </a:xfrm>
          <a:prstGeom prst="rect">
            <a:avLst/>
          </a:prstGeom>
          <a:solidFill>
            <a:schemeClr val="bg1"/>
          </a:solidFill>
          <a:ln w="9525" cap="flat" cmpd="sng" algn="ctr">
            <a:solidFill>
              <a:schemeClr val="tx1">
                <a:alpha val="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ＭＳ Ｐゴシック" charset="0"/>
              <a:cs typeface="ＭＳ Ｐゴシック" charset="0"/>
            </a:endParaRPr>
          </a:p>
        </p:txBody>
      </p:sp>
      <p:sp>
        <p:nvSpPr>
          <p:cNvPr id="9" name="Rectangle 8"/>
          <p:cNvSpPr/>
          <p:nvPr/>
        </p:nvSpPr>
        <p:spPr bwMode="auto">
          <a:xfrm>
            <a:off x="1828800" y="6302339"/>
            <a:ext cx="4953000" cy="327061"/>
          </a:xfrm>
          <a:prstGeom prst="rect">
            <a:avLst/>
          </a:prstGeom>
          <a:solidFill>
            <a:schemeClr val="bg1"/>
          </a:solidFill>
          <a:ln w="9525" cap="flat" cmpd="sng" algn="ctr">
            <a:solidFill>
              <a:schemeClr val="tx1">
                <a:alpha val="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pitchFamily="34" charset="0"/>
              <a:ea typeface="ＭＳ Ｐゴシック" charset="0"/>
              <a:cs typeface="ＭＳ Ｐゴシック" charset="0"/>
            </a:endParaRPr>
          </a:p>
        </p:txBody>
      </p:sp>
    </p:spTree>
    <p:extLst>
      <p:ext uri="{BB962C8B-B14F-4D97-AF65-F5344CB8AC3E}">
        <p14:creationId xmlns:p14="http://schemas.microsoft.com/office/powerpoint/2010/main" val="18875681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animBg="1"/>
      <p:bldP spid="9" grpId="0" animBg="1"/>
    </p:bldLst>
  </p:timing>
</p:sld>
</file>

<file path=ppt/slides/slide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7" name="Title 1"/>
          <p:cNvSpPr>
            <a:spLocks noGrp="1"/>
          </p:cNvSpPr>
          <p:nvPr>
            <p:ph type="title"/>
          </p:nvPr>
        </p:nvSpPr>
        <p:spPr/>
        <p:txBody>
          <a:bodyPr/>
          <a:lstStyle/>
          <a:p>
            <a:r>
              <a:rPr lang="en-US">
                <a:latin typeface="Garamond" charset="0"/>
              </a:rPr>
              <a:t>Self-Optimizing DRAM Controllers</a:t>
            </a:r>
          </a:p>
        </p:txBody>
      </p:sp>
      <p:sp>
        <p:nvSpPr>
          <p:cNvPr id="3" name="Content Placeholder 2"/>
          <p:cNvSpPr>
            <a:spLocks noGrp="1"/>
          </p:cNvSpPr>
          <p:nvPr>
            <p:ph idx="1"/>
          </p:nvPr>
        </p:nvSpPr>
        <p:spPr>
          <a:xfrm>
            <a:off x="228600" y="996950"/>
            <a:ext cx="8807450" cy="5194300"/>
          </a:xfrm>
        </p:spPr>
        <p:txBody>
          <a:bodyPr/>
          <a:lstStyle/>
          <a:p>
            <a:r>
              <a:rPr lang="en-US" dirty="0">
                <a:latin typeface="Tahoma" charset="0"/>
              </a:rPr>
              <a:t>Dynamically adapt the memory scheduling policy via interaction with the system at runtime </a:t>
            </a:r>
          </a:p>
          <a:p>
            <a:pPr lvl="1"/>
            <a:r>
              <a:rPr lang="en-US" sz="2000" dirty="0">
                <a:latin typeface="Tahoma" charset="0"/>
                <a:ea typeface="ＭＳ Ｐゴシック" charset="0"/>
              </a:rPr>
              <a:t>Associate system states and actions (commands) with long term reward values: </a:t>
            </a:r>
            <a:r>
              <a:rPr lang="en-US" sz="2000" dirty="0">
                <a:solidFill>
                  <a:srgbClr val="0000FF"/>
                </a:solidFill>
                <a:latin typeface="Tahoma" charset="0"/>
                <a:ea typeface="ＭＳ Ｐゴシック" charset="0"/>
              </a:rPr>
              <a:t>each action at a given state leads to a learned reward</a:t>
            </a:r>
          </a:p>
          <a:p>
            <a:pPr lvl="1"/>
            <a:r>
              <a:rPr lang="en-US" sz="2000" dirty="0">
                <a:solidFill>
                  <a:srgbClr val="0000FF"/>
                </a:solidFill>
                <a:latin typeface="Tahoma" charset="0"/>
                <a:ea typeface="ＭＳ Ｐゴシック" charset="0"/>
              </a:rPr>
              <a:t>Schedule command with highest estimated long-term reward value </a:t>
            </a:r>
            <a:r>
              <a:rPr lang="en-US" sz="2000" dirty="0">
                <a:latin typeface="Tahoma" charset="0"/>
                <a:ea typeface="ＭＳ Ｐゴシック" charset="0"/>
              </a:rPr>
              <a:t>in each state</a:t>
            </a:r>
          </a:p>
          <a:p>
            <a:pPr lvl="1"/>
            <a:r>
              <a:rPr lang="en-US" sz="2000" dirty="0">
                <a:solidFill>
                  <a:srgbClr val="0000FF"/>
                </a:solidFill>
                <a:latin typeface="Tahoma" charset="0"/>
                <a:ea typeface="ＭＳ Ｐゴシック" charset="0"/>
              </a:rPr>
              <a:t>Continuously update reward values for </a:t>
            </a:r>
            <a:r>
              <a:rPr lang="en-US" sz="2000" dirty="0">
                <a:latin typeface="Tahoma" charset="0"/>
                <a:ea typeface="ＭＳ Ｐゴシック" charset="0"/>
              </a:rPr>
              <a:t>&lt;state, action&gt; pairs based on feedback from system</a:t>
            </a:r>
          </a:p>
          <a:p>
            <a:endParaRPr lang="en-US" dirty="0">
              <a:latin typeface="Tahoma" charset="0"/>
            </a:endParaRPr>
          </a:p>
        </p:txBody>
      </p:sp>
      <p:sp>
        <p:nvSpPr>
          <p:cNvPr id="214019"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ACD6446-5582-7A40-8F43-AE1278A8CDA6}"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330</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5" name="Picture 21"/>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971550" y="3860800"/>
            <a:ext cx="7334250" cy="2620963"/>
          </a:xfrm>
          <a:prstGeom prst="rect">
            <a:avLst/>
          </a:prstGeom>
          <a:noFill/>
          <a:ln>
            <a:noFill/>
          </a:ln>
          <a:effectLst/>
          <a:extLst>
            <a:ext uri="{909E8E84-426E-40dd-AFC4-6F175D3DCCD1}">
              <a14:hiddenFill xmlns:a14="http://schemas.microsoft.com/office/drawing/2010/main" xmlns="">
                <a:solidFill>
                  <a:srgbClr val="697986"/>
                </a:solidFill>
              </a14:hiddenFill>
            </a:ext>
            <a:ext uri="{91240B29-F687-4f45-9708-019B960494DF}">
              <a14:hiddenLine xmlns:a14="http://schemas.microsoft.com/office/drawing/2010/main" xmlns="" w="12700">
                <a:solidFill>
                  <a:srgbClr val="697986"/>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1025494873"/>
      </p:ext>
    </p:extLst>
  </p:cSld>
  <p:clrMapOvr>
    <a:masterClrMapping/>
  </p:clrMapOvr>
  <p:transition/>
</p:sld>
</file>

<file path=ppt/slides/slide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1" name="Title 1"/>
          <p:cNvSpPr>
            <a:spLocks noGrp="1"/>
          </p:cNvSpPr>
          <p:nvPr>
            <p:ph type="title"/>
          </p:nvPr>
        </p:nvSpPr>
        <p:spPr/>
        <p:txBody>
          <a:bodyPr/>
          <a:lstStyle/>
          <a:p>
            <a:r>
              <a:rPr lang="en-US">
                <a:latin typeface="Garamond" charset="0"/>
              </a:rPr>
              <a:t>Self-Optimizing DRAM Controllers</a:t>
            </a:r>
          </a:p>
        </p:txBody>
      </p:sp>
      <p:sp>
        <p:nvSpPr>
          <p:cNvPr id="215042" name="Content Placeholder 2"/>
          <p:cNvSpPr>
            <a:spLocks noGrp="1"/>
          </p:cNvSpPr>
          <p:nvPr>
            <p:ph idx="1"/>
          </p:nvPr>
        </p:nvSpPr>
        <p:spPr>
          <a:xfrm>
            <a:off x="228600" y="996950"/>
            <a:ext cx="8610600" cy="5194300"/>
          </a:xfrm>
        </p:spPr>
        <p:txBody>
          <a:bodyPr/>
          <a:lstStyle/>
          <a:p>
            <a:r>
              <a:rPr lang="en-US" sz="1800" dirty="0" err="1">
                <a:latin typeface="Tahoma" charset="0"/>
              </a:rPr>
              <a:t>Engin</a:t>
            </a:r>
            <a:r>
              <a:rPr lang="en-US" sz="1800" dirty="0">
                <a:latin typeface="Tahoma" charset="0"/>
              </a:rPr>
              <a:t> </a:t>
            </a:r>
            <a:r>
              <a:rPr lang="en-US" sz="1800" dirty="0" err="1">
                <a:latin typeface="Tahoma" charset="0"/>
              </a:rPr>
              <a:t>Ipek</a:t>
            </a:r>
            <a:r>
              <a:rPr lang="en-US" sz="1800" dirty="0">
                <a:latin typeface="Tahoma" charset="0"/>
              </a:rPr>
              <a:t>, Onur Mutlu, José F. </a:t>
            </a:r>
            <a:r>
              <a:rPr lang="en-US" sz="1800" dirty="0" err="1">
                <a:latin typeface="Tahoma" charset="0"/>
              </a:rPr>
              <a:t>Martínez</a:t>
            </a:r>
            <a:r>
              <a:rPr lang="en-US" sz="1800" dirty="0">
                <a:latin typeface="Tahoma" charset="0"/>
              </a:rPr>
              <a:t>, and Rich </a:t>
            </a:r>
            <a:r>
              <a:rPr lang="en-US" sz="1800" dirty="0" err="1">
                <a:latin typeface="Tahoma" charset="0"/>
              </a:rPr>
              <a:t>Caruana</a:t>
            </a:r>
            <a:r>
              <a:rPr lang="en-US" sz="1800" dirty="0">
                <a:latin typeface="Tahoma" charset="0"/>
              </a:rPr>
              <a:t>, </a:t>
            </a:r>
            <a:br>
              <a:rPr lang="en-US" sz="1800" dirty="0">
                <a:latin typeface="Tahoma" charset="0"/>
              </a:rPr>
            </a:br>
            <a:r>
              <a:rPr lang="en-US" sz="1800" b="1" dirty="0">
                <a:solidFill>
                  <a:srgbClr val="0000FF"/>
                </a:solidFill>
                <a:latin typeface="Tahoma" charset="0"/>
                <a:hlinkClick r:id="rId2">
                  <a:extLst>
                    <a:ext uri="{A12FA001-AC4F-418D-AE19-62706E023703}">
                      <ahyp:hlinkClr xmlns:ahyp="http://schemas.microsoft.com/office/drawing/2018/hyperlinkcolor" val="tx"/>
                    </a:ext>
                  </a:extLst>
                </a:hlinkClick>
              </a:rPr>
              <a:t>"Self Optimizing Memory Controllers: A Reinforcement Learning Approach"</a:t>
            </a:r>
            <a:br>
              <a:rPr lang="en-US" sz="1800" dirty="0">
                <a:latin typeface="Tahoma" charset="0"/>
              </a:rPr>
            </a:br>
            <a:r>
              <a:rPr lang="en-US" sz="1800" i="1" dirty="0">
                <a:latin typeface="Tahoma" charset="0"/>
              </a:rPr>
              <a:t>Proceedings of the </a:t>
            </a:r>
            <a:r>
              <a:rPr lang="en-US" sz="1800" i="1" dirty="0">
                <a:latin typeface="Tahoma" charset="0"/>
                <a:hlinkClick r:id="rId3"/>
              </a:rPr>
              <a:t>35th International Symposium on Computer Architecture</a:t>
            </a:r>
            <a:r>
              <a:rPr lang="en-US" sz="1800" i="1" dirty="0">
                <a:latin typeface="Tahoma" charset="0"/>
              </a:rPr>
              <a:t> (</a:t>
            </a:r>
            <a:r>
              <a:rPr lang="en-US" sz="1800" b="1" i="1" dirty="0">
                <a:latin typeface="Tahoma" charset="0"/>
              </a:rPr>
              <a:t>ISCA</a:t>
            </a:r>
            <a:r>
              <a:rPr lang="en-US" sz="1800" i="1" dirty="0">
                <a:latin typeface="Tahoma" charset="0"/>
              </a:rPr>
              <a:t>)</a:t>
            </a:r>
            <a:r>
              <a:rPr lang="en-US" sz="1800" dirty="0">
                <a:latin typeface="Tahoma" charset="0"/>
              </a:rPr>
              <a:t>, pages 39-50, Beijing, China, June 2008.</a:t>
            </a:r>
          </a:p>
          <a:p>
            <a:endParaRPr lang="en-US" sz="1800" dirty="0">
              <a:latin typeface="Tahoma" charset="0"/>
            </a:endParaRPr>
          </a:p>
          <a:p>
            <a:endParaRPr lang="en-US" dirty="0">
              <a:latin typeface="Tahoma" charset="0"/>
            </a:endParaRPr>
          </a:p>
        </p:txBody>
      </p:sp>
      <p:sp>
        <p:nvSpPr>
          <p:cNvPr id="215043"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1B46712-CDE9-5243-80CB-07DD7A074F2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331</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15044" name="Picture 5"/>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395288" y="2508250"/>
            <a:ext cx="8255000" cy="40894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780934971"/>
      </p:ext>
    </p:extLst>
  </p:cSld>
  <p:clrMapOvr>
    <a:masterClrMapping/>
  </p:clrMapOvr>
  <p:transition/>
</p:sld>
</file>

<file path=ppt/slides/slide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5" name="Title 1"/>
          <p:cNvSpPr>
            <a:spLocks noGrp="1"/>
          </p:cNvSpPr>
          <p:nvPr>
            <p:ph type="title"/>
          </p:nvPr>
        </p:nvSpPr>
        <p:spPr/>
        <p:txBody>
          <a:bodyPr/>
          <a:lstStyle/>
          <a:p>
            <a:r>
              <a:rPr lang="en-US">
                <a:latin typeface="Garamond" charset="0"/>
              </a:rPr>
              <a:t>States, Actions, Rewards</a:t>
            </a:r>
          </a:p>
        </p:txBody>
      </p:sp>
      <p:sp>
        <p:nvSpPr>
          <p:cNvPr id="216066"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7DCBF04-3A79-AF48-9739-B143C129DD9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332</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
        <p:nvSpPr>
          <p:cNvPr id="10" name="Rectangle 23"/>
          <p:cNvSpPr>
            <a:spLocks noChangeArrowheads="1"/>
          </p:cNvSpPr>
          <p:nvPr/>
        </p:nvSpPr>
        <p:spPr bwMode="auto">
          <a:xfrm>
            <a:off x="-107950" y="990600"/>
            <a:ext cx="2787650" cy="4876800"/>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FFFFFF"/>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marL="596900" marR="0" lvl="0" indent="-342900" algn="l" defTabSz="914400" rtl="0" eaLnBrk="1" fontAlgn="auto" latinLnBrk="0" hangingPunct="1">
              <a:lnSpc>
                <a:spcPct val="100000"/>
              </a:lnSpc>
              <a:spcBef>
                <a:spcPts val="1200"/>
              </a:spcBef>
              <a:spcAft>
                <a:spcPts val="0"/>
              </a:spcAft>
              <a:buClr>
                <a:srgbClr val="C50011"/>
              </a:buClr>
              <a:buSzPct val="125000"/>
              <a:buFont typeface="Zapf Dingbats"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432FF"/>
                </a:solidFill>
                <a:effectLst/>
                <a:uLnTx/>
                <a:uFillTx/>
                <a:latin typeface="Tahoma"/>
                <a:ea typeface="ＭＳ Ｐゴシック" charset="0"/>
                <a:cs typeface="ＭＳ Ｐゴシック" charset="0"/>
              </a:rPr>
              <a:t>Reward function</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+1 for scheduling Read and Write commands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0 at all other times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None/>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Goal is to maximize long-term       data bus utilization</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None/>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a:t>
            </a:r>
          </a:p>
        </p:txBody>
      </p:sp>
      <p:sp>
        <p:nvSpPr>
          <p:cNvPr id="11" name="Rectangle 20"/>
          <p:cNvSpPr>
            <a:spLocks noChangeArrowheads="1"/>
          </p:cNvSpPr>
          <p:nvPr/>
        </p:nvSpPr>
        <p:spPr bwMode="auto">
          <a:xfrm>
            <a:off x="2771775" y="1125538"/>
            <a:ext cx="2952750" cy="4876800"/>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FFFFFF"/>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marL="596900" marR="0" lvl="0" indent="-342900" algn="l" defTabSz="914400" rtl="0" eaLnBrk="1" fontAlgn="auto" latinLnBrk="0" hangingPunct="1">
              <a:lnSpc>
                <a:spcPct val="100000"/>
              </a:lnSpc>
              <a:spcBef>
                <a:spcPts val="1200"/>
              </a:spcBef>
              <a:spcAft>
                <a:spcPts val="0"/>
              </a:spcAft>
              <a:buClr>
                <a:srgbClr val="C50011"/>
              </a:buClr>
              <a:buSzPct val="125000"/>
              <a:buFont typeface="Zapf Dingbats"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432FF"/>
                </a:solidFill>
                <a:effectLst/>
                <a:uLnTx/>
                <a:uFillTx/>
                <a:latin typeface="Tahoma"/>
                <a:ea typeface="ＭＳ Ｐゴシック" charset="0"/>
                <a:cs typeface="ＭＳ Ｐゴシック" charset="0"/>
              </a:rPr>
              <a:t>State attributes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Number of reads, writes, and load misses in transaction queue</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Number of pending writes and ROB heads waiting for referenced row</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Request</a:t>
            </a:r>
            <a:r>
              <a:rPr kumimoji="0" lang="en-US" sz="1800" b="0" i="0" u="none" strike="noStrike" kern="1200" cap="none" spc="0" normalizeH="0" baseline="0" noProof="0" dirty="0">
                <a:ln>
                  <a:noFill/>
                </a:ln>
                <a:solidFill>
                  <a:srgbClr val="000000"/>
                </a:solidFill>
                <a:effectLst/>
                <a:uLnTx/>
                <a:uFillTx/>
                <a:latin typeface="Arial"/>
                <a:ea typeface="ＭＳ Ｐゴシック" charset="0"/>
                <a:cs typeface="ＭＳ Ｐゴシック" charset="0"/>
              </a:rPr>
              <a:t>’</a:t>
            </a: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s relative ROB order</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None/>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a:t>
            </a:r>
          </a:p>
        </p:txBody>
      </p:sp>
      <p:sp>
        <p:nvSpPr>
          <p:cNvPr id="12" name="Rectangle 24"/>
          <p:cNvSpPr>
            <a:spLocks noChangeArrowheads="1"/>
          </p:cNvSpPr>
          <p:nvPr/>
        </p:nvSpPr>
        <p:spPr bwMode="auto">
          <a:xfrm>
            <a:off x="5724525" y="1233488"/>
            <a:ext cx="4189413" cy="4876800"/>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FFFFFF"/>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lIns="0" tIns="0" rIns="0" bIns="0" anchor="ctr"/>
          <a:lstStyle/>
          <a:p>
            <a:pPr marL="596900" marR="0" lvl="0" indent="-342900" algn="l" defTabSz="914400" rtl="0" eaLnBrk="1" fontAlgn="auto" latinLnBrk="0" hangingPunct="1">
              <a:lnSpc>
                <a:spcPct val="100000"/>
              </a:lnSpc>
              <a:spcBef>
                <a:spcPts val="1200"/>
              </a:spcBef>
              <a:spcAft>
                <a:spcPts val="0"/>
              </a:spcAft>
              <a:buClr>
                <a:srgbClr val="C50011"/>
              </a:buClr>
              <a:buSzPct val="125000"/>
              <a:buFont typeface="Zapf Dingbats"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432FF"/>
                </a:solidFill>
                <a:effectLst/>
                <a:uLnTx/>
                <a:uFillTx/>
                <a:latin typeface="Tahoma"/>
                <a:ea typeface="ＭＳ Ｐゴシック" charset="0"/>
                <a:cs typeface="ＭＳ Ｐゴシック" charset="0"/>
              </a:rPr>
              <a:t>Actions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Activate</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Write</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Read - load miss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Read - store miss</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err="1">
                <a:ln>
                  <a:noFill/>
                </a:ln>
                <a:solidFill>
                  <a:srgbClr val="000000"/>
                </a:solidFill>
                <a:effectLst/>
                <a:uLnTx/>
                <a:uFillTx/>
                <a:latin typeface="Tahoma"/>
                <a:ea typeface="ＭＳ Ｐゴシック" charset="0"/>
                <a:cs typeface="ＭＳ Ｐゴシック" charset="0"/>
              </a:rPr>
              <a:t>Precharge</a:t>
            </a: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 pending</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err="1">
                <a:ln>
                  <a:noFill/>
                </a:ln>
                <a:solidFill>
                  <a:srgbClr val="000000"/>
                </a:solidFill>
                <a:effectLst/>
                <a:uLnTx/>
                <a:uFillTx/>
                <a:latin typeface="Tahoma"/>
                <a:ea typeface="ＭＳ Ｐゴシック" charset="0"/>
                <a:cs typeface="ＭＳ Ｐゴシック" charset="0"/>
              </a:rPr>
              <a:t>Precharge</a:t>
            </a: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 preemptive</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NOP</a:t>
            </a: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None/>
              <a:tabLst>
                <a:tab pos="0" algn="l"/>
                <a:tab pos="0" algn="l"/>
                <a:tab pos="0" algn="l"/>
                <a:tab pos="0" algn="l"/>
                <a:tab pos="0" algn="l"/>
                <a:tab pos="0" algn="l"/>
                <a:tab pos="0" algn="l"/>
                <a:tab pos="0" algn="l"/>
                <a:tab pos="0" algn="l"/>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Char char="•"/>
              <a:tabLst>
                <a:tab pos="0" algn="l"/>
                <a:tab pos="0" algn="l"/>
                <a:tab pos="0" algn="l"/>
                <a:tab pos="0" algn="l"/>
                <a:tab pos="0" algn="l"/>
                <a:tab pos="0" algn="l"/>
                <a:tab pos="0" algn="l"/>
                <a:tab pos="0" algn="l"/>
                <a:tab pos="0" algn="l"/>
              </a:tabLst>
              <a:defRPr/>
            </a:pPr>
            <a:endPar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endParaRPr>
          </a:p>
          <a:p>
            <a:pPr marL="952500" marR="0" lvl="1" indent="-342900" algn="l" defTabSz="914400" rtl="0" eaLnBrk="1" fontAlgn="auto" latinLnBrk="0" hangingPunct="1">
              <a:lnSpc>
                <a:spcPct val="100000"/>
              </a:lnSpc>
              <a:spcBef>
                <a:spcPts val="1200"/>
              </a:spcBef>
              <a:spcAft>
                <a:spcPts val="0"/>
              </a:spcAft>
              <a:buClr>
                <a:srgbClr val="C50011"/>
              </a:buClr>
              <a:buSzPct val="125000"/>
              <a:buFont typeface="Lucida Grande" charset="0"/>
              <a:buNone/>
              <a:tabLst>
                <a:tab pos="0" algn="l"/>
                <a:tab pos="0" algn="l"/>
                <a:tab pos="0" algn="l"/>
                <a:tab pos="0" algn="l"/>
                <a:tab pos="0" algn="l"/>
                <a:tab pos="0" algn="l"/>
                <a:tab pos="0" algn="l"/>
                <a:tab pos="0" algn="l"/>
                <a:tab pos="0" algn="l"/>
              </a:tabLst>
              <a:defRPr/>
            </a:pPr>
            <a:r>
              <a:rPr kumimoji="0" lang="en-US" sz="1800" b="0" i="0" u="none" strike="noStrike" kern="1200" cap="none" spc="0" normalizeH="0" baseline="0" noProof="0" dirty="0">
                <a:ln>
                  <a:noFill/>
                </a:ln>
                <a:solidFill>
                  <a:srgbClr val="000000"/>
                </a:solidFill>
                <a:effectLst/>
                <a:uLnTx/>
                <a:uFillTx/>
                <a:latin typeface="Tahoma"/>
                <a:ea typeface="ＭＳ Ｐゴシック" charset="0"/>
                <a:cs typeface="ＭＳ Ｐゴシック" charset="0"/>
              </a:rPr>
              <a:t> </a:t>
            </a:r>
          </a:p>
        </p:txBody>
      </p:sp>
    </p:spTree>
    <p:extLst>
      <p:ext uri="{BB962C8B-B14F-4D97-AF65-F5344CB8AC3E}">
        <p14:creationId xmlns:p14="http://schemas.microsoft.com/office/powerpoint/2010/main" val="251552179"/>
      </p:ext>
    </p:extLst>
  </p:cSld>
  <p:clrMapOvr>
    <a:masterClrMapping/>
  </p:clrMapOvr>
  <p:transition/>
</p:sld>
</file>

<file path=ppt/slides/slide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89" name="Title 1"/>
          <p:cNvSpPr>
            <a:spLocks noGrp="1"/>
          </p:cNvSpPr>
          <p:nvPr>
            <p:ph type="title"/>
          </p:nvPr>
        </p:nvSpPr>
        <p:spPr/>
        <p:txBody>
          <a:bodyPr/>
          <a:lstStyle/>
          <a:p>
            <a:r>
              <a:rPr lang="en-US">
                <a:latin typeface="Garamond" charset="0"/>
              </a:rPr>
              <a:t>Performance Results</a:t>
            </a:r>
          </a:p>
        </p:txBody>
      </p:sp>
      <p:sp>
        <p:nvSpPr>
          <p:cNvPr id="217090"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7E2AD46-439A-884D-8CC7-72A877BA44F8}"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333</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17091"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7938" y="4567386"/>
            <a:ext cx="9144000" cy="18859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17092" name="Picture 5"/>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100013" y="1125538"/>
            <a:ext cx="9072562" cy="2274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extBox 1">
            <a:extLst>
              <a:ext uri="{FF2B5EF4-FFF2-40B4-BE49-F238E27FC236}">
                <a16:creationId xmlns:a16="http://schemas.microsoft.com/office/drawing/2014/main" id="{B00E241F-C2DD-C644-85FA-1F1842C314C2}"/>
              </a:ext>
            </a:extLst>
          </p:cNvPr>
          <p:cNvSpPr txBox="1"/>
          <p:nvPr/>
        </p:nvSpPr>
        <p:spPr>
          <a:xfrm>
            <a:off x="357949" y="3501008"/>
            <a:ext cx="8345554" cy="101566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432FF"/>
                </a:solidFill>
                <a:effectLst/>
                <a:uLnTx/>
                <a:uFillTx/>
                <a:latin typeface="Tahoma"/>
                <a:ea typeface="+mn-ea"/>
                <a:cs typeface="+mn-cs"/>
              </a:rPr>
              <a:t>Large, robust performance improvements </a:t>
            </a:r>
            <a:br>
              <a:rPr kumimoji="0" lang="en-US" sz="3000" b="1" i="0" u="none" strike="noStrike" kern="1200" cap="none" spc="0" normalizeH="0" baseline="0" noProof="0" dirty="0">
                <a:ln>
                  <a:noFill/>
                </a:ln>
                <a:solidFill>
                  <a:srgbClr val="0432FF"/>
                </a:solidFill>
                <a:effectLst/>
                <a:uLnTx/>
                <a:uFillTx/>
                <a:latin typeface="Tahoma"/>
                <a:ea typeface="+mn-ea"/>
                <a:cs typeface="+mn-cs"/>
              </a:rPr>
            </a:br>
            <a:r>
              <a:rPr kumimoji="0" lang="en-US" sz="3000" b="1" i="0" u="none" strike="noStrike" kern="1200" cap="none" spc="0" normalizeH="0" baseline="0" noProof="0" dirty="0">
                <a:ln>
                  <a:noFill/>
                </a:ln>
                <a:solidFill>
                  <a:srgbClr val="0432FF"/>
                </a:solidFill>
                <a:effectLst/>
                <a:uLnTx/>
                <a:uFillTx/>
                <a:latin typeface="Tahoma"/>
                <a:ea typeface="+mn-ea"/>
                <a:cs typeface="+mn-cs"/>
              </a:rPr>
              <a:t>over many human-designed policies </a:t>
            </a:r>
          </a:p>
        </p:txBody>
      </p:sp>
    </p:spTree>
    <p:extLst>
      <p:ext uri="{BB962C8B-B14F-4D97-AF65-F5344CB8AC3E}">
        <p14:creationId xmlns:p14="http://schemas.microsoft.com/office/powerpoint/2010/main" val="2209446163"/>
      </p:ext>
    </p:extLst>
  </p:cSld>
  <p:clrMapOvr>
    <a:masterClrMapping/>
  </p:clrMapOvr>
  <p:transition/>
</p:sld>
</file>

<file path=ppt/slides/slide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3" name="Title 1"/>
          <p:cNvSpPr>
            <a:spLocks noGrp="1"/>
          </p:cNvSpPr>
          <p:nvPr>
            <p:ph type="title"/>
          </p:nvPr>
        </p:nvSpPr>
        <p:spPr/>
        <p:txBody>
          <a:bodyPr/>
          <a:lstStyle/>
          <a:p>
            <a:r>
              <a:rPr lang="en-US">
                <a:latin typeface="Garamond" charset="0"/>
              </a:rPr>
              <a:t>Self Optimizing DRAM Controllers</a:t>
            </a:r>
          </a:p>
        </p:txBody>
      </p:sp>
      <p:sp>
        <p:nvSpPr>
          <p:cNvPr id="3" name="Content Placeholder 2"/>
          <p:cNvSpPr>
            <a:spLocks noGrp="1"/>
          </p:cNvSpPr>
          <p:nvPr>
            <p:ph idx="1"/>
          </p:nvPr>
        </p:nvSpPr>
        <p:spPr>
          <a:xfrm>
            <a:off x="228600" y="996950"/>
            <a:ext cx="8915400" cy="5194300"/>
          </a:xfrm>
        </p:spPr>
        <p:txBody>
          <a:bodyPr/>
          <a:lstStyle/>
          <a:p>
            <a:pPr marL="17462" indent="0">
              <a:buFont typeface="Wingdings" charset="0"/>
              <a:buNone/>
              <a:defRPr/>
            </a:pPr>
            <a:r>
              <a:rPr lang="en-US" dirty="0"/>
              <a:t>+ </a:t>
            </a:r>
            <a:r>
              <a:rPr lang="en-US" dirty="0">
                <a:solidFill>
                  <a:srgbClr val="0432FF"/>
                </a:solidFill>
              </a:rPr>
              <a:t>Continuous learning </a:t>
            </a:r>
            <a:r>
              <a:rPr lang="en-US" dirty="0"/>
              <a:t>in the presence of changing environment</a:t>
            </a:r>
          </a:p>
          <a:p>
            <a:pPr marL="17462" indent="0">
              <a:buFont typeface="Wingdings" charset="0"/>
              <a:buNone/>
              <a:defRPr/>
            </a:pPr>
            <a:endParaRPr lang="en-US" dirty="0"/>
          </a:p>
          <a:p>
            <a:pPr marL="17462" indent="0">
              <a:buFont typeface="Wingdings" charset="0"/>
              <a:buNone/>
              <a:defRPr/>
            </a:pPr>
            <a:r>
              <a:rPr lang="en-US" dirty="0"/>
              <a:t>+ </a:t>
            </a:r>
            <a:r>
              <a:rPr lang="en-US" dirty="0">
                <a:solidFill>
                  <a:srgbClr val="0432FF"/>
                </a:solidFill>
              </a:rPr>
              <a:t>Reduced designer burden </a:t>
            </a:r>
            <a:r>
              <a:rPr lang="en-US" dirty="0"/>
              <a:t>in finding a good scheduling policy. Designer specifies:</a:t>
            </a:r>
          </a:p>
          <a:p>
            <a:pPr marL="17462" indent="0">
              <a:buFont typeface="Wingdings" charset="0"/>
              <a:buNone/>
              <a:defRPr/>
            </a:pPr>
            <a:r>
              <a:rPr lang="en-US" dirty="0"/>
              <a:t>	1) What system variables might be useful</a:t>
            </a:r>
          </a:p>
          <a:p>
            <a:pPr marL="17462" indent="0">
              <a:buFont typeface="Wingdings" charset="0"/>
              <a:buNone/>
              <a:defRPr/>
            </a:pPr>
            <a:r>
              <a:rPr lang="en-US" dirty="0"/>
              <a:t>	2) What target to optimize, but not how to optimize it</a:t>
            </a:r>
          </a:p>
          <a:p>
            <a:pPr marL="0" indent="0">
              <a:buFont typeface="Wingdings" charset="0"/>
              <a:buNone/>
              <a:defRPr/>
            </a:pPr>
            <a:endParaRPr lang="en-US" dirty="0"/>
          </a:p>
          <a:p>
            <a:pPr marL="17462" indent="0">
              <a:buFont typeface="Wingdings" charset="0"/>
              <a:buNone/>
              <a:defRPr/>
            </a:pPr>
            <a:r>
              <a:rPr lang="en-US" dirty="0"/>
              <a:t>-- How to specify </a:t>
            </a:r>
            <a:r>
              <a:rPr lang="en-US" dirty="0">
                <a:solidFill>
                  <a:srgbClr val="FF0000"/>
                </a:solidFill>
              </a:rPr>
              <a:t>different objectives</a:t>
            </a:r>
            <a:r>
              <a:rPr lang="en-US" dirty="0"/>
              <a:t>? (e.g., fairness, QoS, …)</a:t>
            </a:r>
          </a:p>
          <a:p>
            <a:pPr marL="17462" indent="0">
              <a:buFont typeface="Wingdings" charset="0"/>
              <a:buNone/>
              <a:defRPr/>
            </a:pPr>
            <a:endParaRPr lang="en-US" dirty="0"/>
          </a:p>
          <a:p>
            <a:pPr marL="17462" indent="0">
              <a:buFont typeface="Wingdings" charset="0"/>
              <a:buNone/>
              <a:defRPr/>
            </a:pPr>
            <a:r>
              <a:rPr lang="en-US" dirty="0"/>
              <a:t>-- </a:t>
            </a:r>
            <a:r>
              <a:rPr lang="en-US" dirty="0">
                <a:solidFill>
                  <a:srgbClr val="FF0000"/>
                </a:solidFill>
              </a:rPr>
              <a:t>Hardware complexity</a:t>
            </a:r>
            <a:r>
              <a:rPr lang="en-US" dirty="0"/>
              <a:t>?</a:t>
            </a:r>
          </a:p>
          <a:p>
            <a:pPr marL="17462" indent="0">
              <a:buFont typeface="Wingdings" charset="0"/>
              <a:buNone/>
              <a:defRPr/>
            </a:pPr>
            <a:endParaRPr lang="en-US" dirty="0"/>
          </a:p>
          <a:p>
            <a:pPr marL="17462" indent="0">
              <a:buFont typeface="Wingdings" charset="0"/>
              <a:buNone/>
              <a:defRPr/>
            </a:pPr>
            <a:r>
              <a:rPr lang="en-US" dirty="0"/>
              <a:t>-- </a:t>
            </a:r>
            <a:r>
              <a:rPr lang="en-US" dirty="0">
                <a:solidFill>
                  <a:srgbClr val="FF0000"/>
                </a:solidFill>
              </a:rPr>
              <a:t>Design </a:t>
            </a:r>
            <a:r>
              <a:rPr lang="en-US" b="1" dirty="0">
                <a:solidFill>
                  <a:srgbClr val="FF0000"/>
                </a:solidFill>
              </a:rPr>
              <a:t>mindset</a:t>
            </a:r>
            <a:r>
              <a:rPr lang="en-US" dirty="0">
                <a:solidFill>
                  <a:srgbClr val="FF0000"/>
                </a:solidFill>
              </a:rPr>
              <a:t> and flow</a:t>
            </a:r>
          </a:p>
        </p:txBody>
      </p:sp>
      <p:sp>
        <p:nvSpPr>
          <p:cNvPr id="218115"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00D7E44-239C-964A-A44F-B93A25D8B58A}"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334</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Tree>
    <p:extLst>
      <p:ext uri="{BB962C8B-B14F-4D97-AF65-F5344CB8AC3E}">
        <p14:creationId xmlns:p14="http://schemas.microsoft.com/office/powerpoint/2010/main" val="422531206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1" name="Title 1"/>
          <p:cNvSpPr>
            <a:spLocks noGrp="1"/>
          </p:cNvSpPr>
          <p:nvPr>
            <p:ph type="title"/>
          </p:nvPr>
        </p:nvSpPr>
        <p:spPr>
          <a:xfrm>
            <a:off x="228600" y="152400"/>
            <a:ext cx="8915400" cy="1066800"/>
          </a:xfrm>
        </p:spPr>
        <p:txBody>
          <a:bodyPr/>
          <a:lstStyle/>
          <a:p>
            <a:r>
              <a:rPr lang="en-US" sz="3800" dirty="0">
                <a:latin typeface="Garamond" charset="0"/>
              </a:rPr>
              <a:t>More on Self-Optimizing DRAM Controllers</a:t>
            </a:r>
          </a:p>
        </p:txBody>
      </p:sp>
      <p:sp>
        <p:nvSpPr>
          <p:cNvPr id="215042" name="Content Placeholder 2"/>
          <p:cNvSpPr>
            <a:spLocks noGrp="1"/>
          </p:cNvSpPr>
          <p:nvPr>
            <p:ph idx="1"/>
          </p:nvPr>
        </p:nvSpPr>
        <p:spPr>
          <a:xfrm>
            <a:off x="228600" y="996950"/>
            <a:ext cx="8610600" cy="5194300"/>
          </a:xfrm>
        </p:spPr>
        <p:txBody>
          <a:bodyPr/>
          <a:lstStyle/>
          <a:p>
            <a:r>
              <a:rPr lang="en-US" sz="1800" dirty="0" err="1">
                <a:latin typeface="Tahoma" charset="0"/>
              </a:rPr>
              <a:t>Engin</a:t>
            </a:r>
            <a:r>
              <a:rPr lang="en-US" sz="1800" dirty="0">
                <a:latin typeface="Tahoma" charset="0"/>
              </a:rPr>
              <a:t> </a:t>
            </a:r>
            <a:r>
              <a:rPr lang="en-US" sz="1800" dirty="0" err="1">
                <a:latin typeface="Tahoma" charset="0"/>
              </a:rPr>
              <a:t>Ipek</a:t>
            </a:r>
            <a:r>
              <a:rPr lang="en-US" sz="1800" dirty="0">
                <a:latin typeface="Tahoma" charset="0"/>
              </a:rPr>
              <a:t>, Onur Mutlu, José F. </a:t>
            </a:r>
            <a:r>
              <a:rPr lang="en-US" sz="1800" dirty="0" err="1">
                <a:latin typeface="Tahoma" charset="0"/>
              </a:rPr>
              <a:t>Martínez</a:t>
            </a:r>
            <a:r>
              <a:rPr lang="en-US" sz="1800" dirty="0">
                <a:latin typeface="Tahoma" charset="0"/>
              </a:rPr>
              <a:t>, and Rich </a:t>
            </a:r>
            <a:r>
              <a:rPr lang="en-US" sz="1800" dirty="0" err="1">
                <a:latin typeface="Tahoma" charset="0"/>
              </a:rPr>
              <a:t>Caruana</a:t>
            </a:r>
            <a:r>
              <a:rPr lang="en-US" sz="1800" dirty="0">
                <a:latin typeface="Tahoma" charset="0"/>
              </a:rPr>
              <a:t>, </a:t>
            </a:r>
            <a:br>
              <a:rPr lang="en-US" sz="1800" dirty="0">
                <a:latin typeface="Tahoma" charset="0"/>
              </a:rPr>
            </a:br>
            <a:r>
              <a:rPr lang="en-US" sz="1800" b="1" dirty="0">
                <a:solidFill>
                  <a:srgbClr val="0432FF"/>
                </a:solidFill>
                <a:latin typeface="Tahoma" charset="0"/>
                <a:hlinkClick r:id="rId2">
                  <a:extLst>
                    <a:ext uri="{A12FA001-AC4F-418D-AE19-62706E023703}">
                      <ahyp:hlinkClr xmlns:ahyp="http://schemas.microsoft.com/office/drawing/2018/hyperlinkcolor" val="tx"/>
                    </a:ext>
                  </a:extLst>
                </a:hlinkClick>
              </a:rPr>
              <a:t>"Self Optimizing Memory Controllers: A Reinforcement Learning Approach"</a:t>
            </a:r>
            <a:br>
              <a:rPr lang="en-US" sz="1800" dirty="0">
                <a:solidFill>
                  <a:srgbClr val="0432FF"/>
                </a:solidFill>
                <a:latin typeface="Tahoma" charset="0"/>
              </a:rPr>
            </a:br>
            <a:r>
              <a:rPr lang="en-US" sz="1800" i="1" dirty="0">
                <a:latin typeface="Tahoma" charset="0"/>
              </a:rPr>
              <a:t>Proceedings of the </a:t>
            </a:r>
            <a:r>
              <a:rPr lang="en-US" sz="1800" i="1" dirty="0">
                <a:latin typeface="Tahoma" charset="0"/>
                <a:hlinkClick r:id="rId3"/>
              </a:rPr>
              <a:t>35th International Symposium on Computer Architecture</a:t>
            </a:r>
            <a:r>
              <a:rPr lang="en-US" sz="1800" i="1" dirty="0">
                <a:latin typeface="Tahoma" charset="0"/>
              </a:rPr>
              <a:t> (</a:t>
            </a:r>
            <a:r>
              <a:rPr lang="en-US" sz="1800" b="1" i="1" dirty="0">
                <a:latin typeface="Tahoma" charset="0"/>
              </a:rPr>
              <a:t>ISCA</a:t>
            </a:r>
            <a:r>
              <a:rPr lang="en-US" sz="1800" i="1" dirty="0">
                <a:latin typeface="Tahoma" charset="0"/>
              </a:rPr>
              <a:t>)</a:t>
            </a:r>
            <a:r>
              <a:rPr lang="en-US" sz="1800" dirty="0">
                <a:latin typeface="Tahoma" charset="0"/>
              </a:rPr>
              <a:t>, pages 39-50, Beijing, China, June 2008.</a:t>
            </a:r>
          </a:p>
          <a:p>
            <a:endParaRPr lang="en-US" sz="1800" dirty="0">
              <a:latin typeface="Tahoma" charset="0"/>
            </a:endParaRPr>
          </a:p>
          <a:p>
            <a:endParaRPr lang="en-US" dirty="0">
              <a:latin typeface="Tahoma" charset="0"/>
            </a:endParaRPr>
          </a:p>
        </p:txBody>
      </p:sp>
      <p:sp>
        <p:nvSpPr>
          <p:cNvPr id="215043"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1B46712-CDE9-5243-80CB-07DD7A074F2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335</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2" name="Picture 1"/>
          <p:cNvPicPr>
            <a:picLocks noChangeAspect="1"/>
          </p:cNvPicPr>
          <p:nvPr/>
        </p:nvPicPr>
        <p:blipFill>
          <a:blip r:embed="rId4"/>
          <a:stretch>
            <a:fillRect/>
          </a:stretch>
        </p:blipFill>
        <p:spPr>
          <a:xfrm>
            <a:off x="0" y="3771507"/>
            <a:ext cx="9144000" cy="1791093"/>
          </a:xfrm>
          <a:prstGeom prst="rect">
            <a:avLst/>
          </a:prstGeom>
        </p:spPr>
      </p:pic>
    </p:spTree>
    <p:extLst>
      <p:ext uri="{BB962C8B-B14F-4D97-AF65-F5344CB8AC3E}">
        <p14:creationId xmlns:p14="http://schemas.microsoft.com/office/powerpoint/2010/main" val="4219502844"/>
      </p:ext>
    </p:extLst>
  </p:cSld>
  <p:clrMapOvr>
    <a:masterClrMapping/>
  </p:clrMapOvr>
  <p:transition/>
</p:sld>
</file>

<file path=ppt/slides/slide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1" name="Title 1"/>
          <p:cNvSpPr>
            <a:spLocks noGrp="1"/>
          </p:cNvSpPr>
          <p:nvPr>
            <p:ph type="title"/>
          </p:nvPr>
        </p:nvSpPr>
        <p:spPr>
          <a:xfrm>
            <a:off x="228600" y="152400"/>
            <a:ext cx="8915400" cy="1066800"/>
          </a:xfrm>
        </p:spPr>
        <p:txBody>
          <a:bodyPr/>
          <a:lstStyle/>
          <a:p>
            <a:r>
              <a:rPr lang="en-US" sz="3800" dirty="0">
                <a:latin typeface="Garamond" charset="0"/>
              </a:rPr>
              <a:t>Self-Optimizing Memory Prefetchers</a:t>
            </a:r>
          </a:p>
        </p:txBody>
      </p:sp>
      <p:sp>
        <p:nvSpPr>
          <p:cNvPr id="215043"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1B46712-CDE9-5243-80CB-07DD7A074F2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336</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
        <p:nvSpPr>
          <p:cNvPr id="4" name="Content Placeholder 3">
            <a:extLst>
              <a:ext uri="{FF2B5EF4-FFF2-40B4-BE49-F238E27FC236}">
                <a16:creationId xmlns:a16="http://schemas.microsoft.com/office/drawing/2014/main" id="{FE69F0E1-38D9-7E47-B26A-92332E195873}"/>
              </a:ext>
            </a:extLst>
          </p:cNvPr>
          <p:cNvSpPr>
            <a:spLocks noGrp="1"/>
          </p:cNvSpPr>
          <p:nvPr>
            <p:ph idx="1"/>
          </p:nvPr>
        </p:nvSpPr>
        <p:spPr/>
        <p:txBody>
          <a:bodyPr/>
          <a:lstStyle/>
          <a:p>
            <a:r>
              <a:rPr lang="en-US" sz="1600" dirty="0"/>
              <a:t>Rahul </a:t>
            </a:r>
            <a:r>
              <a:rPr lang="en-US" sz="1600" dirty="0" err="1"/>
              <a:t>Bera</a:t>
            </a:r>
            <a:r>
              <a:rPr lang="en-US" sz="1600" dirty="0"/>
              <a:t>, Konstantinos </a:t>
            </a:r>
            <a:r>
              <a:rPr lang="en-US" sz="1600" dirty="0" err="1"/>
              <a:t>Kanellopoulos</a:t>
            </a:r>
            <a:r>
              <a:rPr lang="en-US" sz="1600" dirty="0"/>
              <a:t>, Anant Nori, Taha </a:t>
            </a:r>
            <a:r>
              <a:rPr lang="en-US" sz="1600" dirty="0" err="1"/>
              <a:t>Shahroodi</a:t>
            </a:r>
            <a:r>
              <a:rPr lang="en-US" sz="1600" dirty="0"/>
              <a:t>, Sreenivas </a:t>
            </a:r>
            <a:r>
              <a:rPr lang="en-US" sz="1600" dirty="0" err="1"/>
              <a:t>Subramoney</a:t>
            </a:r>
            <a:r>
              <a:rPr lang="en-US" sz="1600" dirty="0"/>
              <a:t>,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"Pythia: A Customizable Hardware Prefetching Framework Using Online Reinforcement Learning"</a:t>
            </a:r>
            <a:br>
              <a:rPr lang="en-US" sz="1600" dirty="0"/>
            </a:br>
            <a:r>
              <a:rPr lang="en-US" sz="1600" i="1" dirty="0"/>
              <a:t>Proceedings of the </a:t>
            </a:r>
            <a:r>
              <a:rPr lang="en-US" sz="1600" i="1" dirty="0">
                <a:hlinkClick r:id="rId3"/>
              </a:rPr>
              <a:t>54th International Symposium on Microarchitecture</a:t>
            </a:r>
            <a:r>
              <a:rPr lang="en-US" sz="1600" i="1" dirty="0"/>
              <a:t> (</a:t>
            </a:r>
            <a:r>
              <a:rPr lang="en-US" sz="1600" b="1" i="1" dirty="0"/>
              <a:t>MICRO</a:t>
            </a:r>
            <a:r>
              <a:rPr lang="en-US" sz="1600" i="1" dirty="0"/>
              <a:t>)</a:t>
            </a:r>
            <a:r>
              <a:rPr lang="en-US" sz="1600" dirty="0"/>
              <a:t>, Virtual, October 2021.</a:t>
            </a:r>
            <a:br>
              <a:rPr lang="en-US" sz="1600" dirty="0"/>
            </a:br>
            <a:r>
              <a:rPr lang="en-US" sz="1600" dirty="0"/>
              <a:t>[</a:t>
            </a:r>
            <a:r>
              <a:rPr lang="en-US" sz="1600" dirty="0">
                <a:hlinkClick r:id="rId4"/>
              </a:rPr>
              <a:t>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Short Talk Slides (pptx)</a:t>
            </a:r>
            <a:r>
              <a:rPr lang="en-US" sz="1600" dirty="0"/>
              <a:t> </a:t>
            </a:r>
            <a:r>
              <a:rPr lang="en-US" sz="1600" dirty="0">
                <a:hlinkClick r:id="rId7"/>
              </a:rPr>
              <a:t>(pdf)</a:t>
            </a:r>
            <a:r>
              <a:rPr lang="en-US" sz="1600" dirty="0"/>
              <a:t>]</a:t>
            </a:r>
            <a:br>
              <a:rPr lang="en-US" sz="1600" dirty="0"/>
            </a:br>
            <a:r>
              <a:rPr lang="en-US" sz="1600" dirty="0"/>
              <a:t>[</a:t>
            </a:r>
            <a:r>
              <a:rPr lang="en-US" sz="1600" dirty="0">
                <a:hlinkClick r:id="rId8"/>
              </a:rPr>
              <a:t>Lightning Talk Slides (pptx)</a:t>
            </a:r>
            <a:r>
              <a:rPr lang="en-US" sz="1600" dirty="0"/>
              <a:t> </a:t>
            </a:r>
            <a:r>
              <a:rPr lang="en-US" sz="1600" dirty="0">
                <a:hlinkClick r:id="rId9"/>
              </a:rPr>
              <a:t>(pdf)</a:t>
            </a:r>
            <a:r>
              <a:rPr lang="en-US" sz="1600" dirty="0"/>
              <a:t>]</a:t>
            </a:r>
            <a:br>
              <a:rPr lang="en-US" sz="1600" dirty="0"/>
            </a:br>
            <a:r>
              <a:rPr lang="en-US" sz="1600" dirty="0"/>
              <a:t>[</a:t>
            </a:r>
            <a:r>
              <a:rPr lang="en-US" sz="1600" dirty="0">
                <a:hlinkClick r:id="rId10"/>
              </a:rPr>
              <a:t>Talk Video</a:t>
            </a:r>
            <a:r>
              <a:rPr lang="en-US" sz="1600" dirty="0"/>
              <a:t> (20 minutes)]</a:t>
            </a:r>
            <a:br>
              <a:rPr lang="en-US" sz="1600" dirty="0"/>
            </a:br>
            <a:r>
              <a:rPr lang="en-US" sz="1600" dirty="0"/>
              <a:t>[</a:t>
            </a:r>
            <a:r>
              <a:rPr lang="en-US" sz="1600" dirty="0">
                <a:hlinkClick r:id="rId11"/>
              </a:rPr>
              <a:t>Lightning Talk Video</a:t>
            </a:r>
            <a:r>
              <a:rPr lang="en-US" sz="1600" dirty="0"/>
              <a:t> (1.5 minutes)]</a:t>
            </a:r>
            <a:br>
              <a:rPr lang="en-US" sz="1600" dirty="0"/>
            </a:br>
            <a:r>
              <a:rPr lang="en-US" sz="1600" dirty="0"/>
              <a:t>[</a:t>
            </a:r>
            <a:r>
              <a:rPr lang="en-US" sz="1600" dirty="0">
                <a:hlinkClick r:id="rId12"/>
              </a:rPr>
              <a:t>Pythia Source Code (Officially Artifact Evaluated with All Badges)</a:t>
            </a:r>
            <a:r>
              <a:rPr lang="en-US" sz="1600" dirty="0"/>
              <a:t>]</a:t>
            </a:r>
            <a:br>
              <a:rPr lang="en-US" sz="1600" dirty="0"/>
            </a:br>
            <a:r>
              <a:rPr lang="en-US" sz="1600" dirty="0"/>
              <a:t>[</a:t>
            </a:r>
            <a:r>
              <a:rPr lang="en-US" sz="1600" dirty="0">
                <a:hlinkClick r:id="rId13"/>
              </a:rPr>
              <a:t>arXiv version</a:t>
            </a:r>
            <a:r>
              <a:rPr lang="en-US" sz="1600" dirty="0"/>
              <a:t>]</a:t>
            </a:r>
          </a:p>
          <a:p>
            <a:pPr marL="0" indent="0">
              <a:buNone/>
            </a:pPr>
            <a:br>
              <a:rPr lang="en-US" sz="1600" dirty="0"/>
            </a:br>
            <a:endParaRPr lang="en-US" sz="1600" dirty="0"/>
          </a:p>
        </p:txBody>
      </p:sp>
      <p:pic>
        <p:nvPicPr>
          <p:cNvPr id="8" name="Picture 7">
            <a:extLst>
              <a:ext uri="{FF2B5EF4-FFF2-40B4-BE49-F238E27FC236}">
                <a16:creationId xmlns:a16="http://schemas.microsoft.com/office/drawing/2014/main" id="{1701DCC2-6CD5-A04C-9F39-E488424A902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204083" y="4460635"/>
            <a:ext cx="8635117" cy="1920693"/>
          </a:xfrm>
          <a:prstGeom prst="rect">
            <a:avLst/>
          </a:prstGeom>
          <a:ln w="28575">
            <a:solidFill>
              <a:schemeClr val="tx1"/>
            </a:solidFill>
          </a:ln>
          <a:effectLst>
            <a:outerShdw blurRad="50800" dist="38100" dir="2700000" algn="tl" rotWithShape="0">
              <a:prstClr val="black">
                <a:alpha val="40000"/>
              </a:prstClr>
            </a:outerShdw>
          </a:effectLst>
        </p:spPr>
      </p:pic>
      <p:sp>
        <p:nvSpPr>
          <p:cNvPr id="6" name="TextBox 5">
            <a:extLst>
              <a:ext uri="{FF2B5EF4-FFF2-40B4-BE49-F238E27FC236}">
                <a16:creationId xmlns:a16="http://schemas.microsoft.com/office/drawing/2014/main" id="{3180D2CD-D1FB-7F4E-9E0F-D796E4F17354}"/>
              </a:ext>
            </a:extLst>
          </p:cNvPr>
          <p:cNvSpPr txBox="1"/>
          <p:nvPr/>
        </p:nvSpPr>
        <p:spPr>
          <a:xfrm>
            <a:off x="2200998" y="6478320"/>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15">
                  <a:extLst>
                    <a:ext uri="{A12FA001-AC4F-418D-AE19-62706E023703}">
                      <ahyp:hlinkClr xmlns:ahyp="http://schemas.microsoft.com/office/drawing/2018/hyperlinkcolor" val="tx"/>
                    </a:ext>
                  </a:extLst>
                </a:hlinkClick>
              </a:rPr>
              <a:t>https://arxiv.org/pdf/2109.12021.pdf</a:t>
            </a:r>
            <a:r>
              <a:rPr kumimoji="0" lang="en-US" sz="18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702138848"/>
      </p:ext>
    </p:extLst>
  </p:cSld>
  <p:clrMapOvr>
    <a:masterClrMapping/>
  </p:clrMapOvr>
  <p:transition/>
</p:sld>
</file>

<file path=ppt/slides/slide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9918E52C-4B7C-9144-BB78-21CE44F089CF}"/>
              </a:ext>
            </a:extLst>
          </p:cNvPr>
          <p:cNvSpPr txBox="1"/>
          <p:nvPr/>
        </p:nvSpPr>
        <p:spPr>
          <a:xfrm>
            <a:off x="328274" y="3869921"/>
            <a:ext cx="8487452" cy="830997"/>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Rahul </a:t>
            </a:r>
            <a:r>
              <a:rPr kumimoji="0" lang="en-US" sz="2400" b="1" i="0" u="sng"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Bera</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Konstantinos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Kanellopoulos</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Anant V. Nori,</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Taha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Shahroodi</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Sreenivas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Subramoney</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Onur</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Mutlu</a:t>
            </a:r>
            <a:endPar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endParaRPr>
          </a:p>
        </p:txBody>
      </p:sp>
      <p:pic>
        <p:nvPicPr>
          <p:cNvPr id="2" name="Picture 1">
            <a:extLst>
              <a:ext uri="{FF2B5EF4-FFF2-40B4-BE49-F238E27FC236}">
                <a16:creationId xmlns:a16="http://schemas.microsoft.com/office/drawing/2014/main" id="{049149E7-0553-A74C-A55D-DEC37CBF39FE}"/>
              </a:ext>
            </a:extLst>
          </p:cNvPr>
          <p:cNvPicPr>
            <a:picLocks noChangeAspect="1"/>
          </p:cNvPicPr>
          <p:nvPr/>
        </p:nvPicPr>
        <p:blipFill>
          <a:blip r:embed="rId3"/>
          <a:stretch>
            <a:fillRect/>
          </a:stretch>
        </p:blipFill>
        <p:spPr>
          <a:xfrm>
            <a:off x="328274" y="5884914"/>
            <a:ext cx="1992923" cy="788865"/>
          </a:xfrm>
          <a:prstGeom prst="rect">
            <a:avLst/>
          </a:prstGeom>
        </p:spPr>
      </p:pic>
      <p:pic>
        <p:nvPicPr>
          <p:cNvPr id="3" name="Picture 2">
            <a:extLst>
              <a:ext uri="{FF2B5EF4-FFF2-40B4-BE49-F238E27FC236}">
                <a16:creationId xmlns:a16="http://schemas.microsoft.com/office/drawing/2014/main" id="{F4528331-2068-754C-8769-2D61FE0A3558}"/>
              </a:ext>
            </a:extLst>
          </p:cNvPr>
          <p:cNvPicPr>
            <a:picLocks noChangeAspect="1"/>
          </p:cNvPicPr>
          <p:nvPr/>
        </p:nvPicPr>
        <p:blipFill rotWithShape="1">
          <a:blip r:embed="rId4"/>
          <a:srcRect l="15553" t="31836" r="15247" b="32270"/>
          <a:stretch/>
        </p:blipFill>
        <p:spPr>
          <a:xfrm>
            <a:off x="2687934" y="5877306"/>
            <a:ext cx="2190541" cy="415402"/>
          </a:xfrm>
          <a:prstGeom prst="rect">
            <a:avLst/>
          </a:prstGeom>
        </p:spPr>
      </p:pic>
      <p:sp>
        <p:nvSpPr>
          <p:cNvPr id="4" name="Rectangle 3">
            <a:extLst>
              <a:ext uri="{FF2B5EF4-FFF2-40B4-BE49-F238E27FC236}">
                <a16:creationId xmlns:a16="http://schemas.microsoft.com/office/drawing/2014/main" id="{D6329F96-A644-1147-8C8D-3FEBAACCA52B}"/>
              </a:ext>
            </a:extLst>
          </p:cNvPr>
          <p:cNvSpPr/>
          <p:nvPr/>
        </p:nvSpPr>
        <p:spPr>
          <a:xfrm>
            <a:off x="0" y="0"/>
            <a:ext cx="9144000" cy="3516923"/>
          </a:xfrm>
          <a:prstGeom prst="rect">
            <a:avLst/>
          </a:prstGeom>
          <a:solidFill>
            <a:srgbClr val="2320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rPr>
              <a:t>Pythia</a:t>
            </a:r>
            <a:endParaRPr kumimoji="0" lang="en-US" sz="62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4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rPr>
              <a:t>A Customizable Hardware Prefetching Framework Using Online Reinforcement Learning</a:t>
            </a:r>
          </a:p>
        </p:txBody>
      </p:sp>
      <p:pic>
        <p:nvPicPr>
          <p:cNvPr id="11" name="Picture 10">
            <a:extLst>
              <a:ext uri="{FF2B5EF4-FFF2-40B4-BE49-F238E27FC236}">
                <a16:creationId xmlns:a16="http://schemas.microsoft.com/office/drawing/2014/main" id="{04634075-57FE-5941-A015-53B1298194BB}"/>
              </a:ext>
            </a:extLst>
          </p:cNvPr>
          <p:cNvPicPr>
            <a:picLocks noChangeAspect="1"/>
          </p:cNvPicPr>
          <p:nvPr/>
        </p:nvPicPr>
        <p:blipFill rotWithShape="1">
          <a:blip r:embed="rId5"/>
          <a:srcRect l="28273" t="34927" r="30772" b="35321"/>
          <a:stretch/>
        </p:blipFill>
        <p:spPr>
          <a:xfrm>
            <a:off x="5245212" y="5812732"/>
            <a:ext cx="1336458" cy="544549"/>
          </a:xfrm>
          <a:prstGeom prst="rect">
            <a:avLst/>
          </a:prstGeom>
        </p:spPr>
      </p:pic>
      <p:pic>
        <p:nvPicPr>
          <p:cNvPr id="12" name="Picture 11">
            <a:extLst>
              <a:ext uri="{FF2B5EF4-FFF2-40B4-BE49-F238E27FC236}">
                <a16:creationId xmlns:a16="http://schemas.microsoft.com/office/drawing/2014/main" id="{17108674-F00F-2B40-AD5B-7FE829C4B79E}"/>
              </a:ext>
            </a:extLst>
          </p:cNvPr>
          <p:cNvPicPr>
            <a:picLocks noChangeAspect="1"/>
          </p:cNvPicPr>
          <p:nvPr/>
        </p:nvPicPr>
        <p:blipFill>
          <a:blip r:embed="rId6"/>
          <a:stretch>
            <a:fillRect/>
          </a:stretch>
        </p:blipFill>
        <p:spPr>
          <a:xfrm>
            <a:off x="6948407" y="5601696"/>
            <a:ext cx="1767017" cy="691012"/>
          </a:xfrm>
          <a:prstGeom prst="rect">
            <a:avLst/>
          </a:prstGeom>
        </p:spPr>
      </p:pic>
      <p:pic>
        <p:nvPicPr>
          <p:cNvPr id="8" name="Picture 7">
            <a:extLst>
              <a:ext uri="{FF2B5EF4-FFF2-40B4-BE49-F238E27FC236}">
                <a16:creationId xmlns:a16="http://schemas.microsoft.com/office/drawing/2014/main" id="{FD298C08-FC93-E646-B31F-6B7F8C471F3A}"/>
              </a:ext>
            </a:extLst>
          </p:cNvPr>
          <p:cNvPicPr>
            <a:picLocks noChangeAspect="1"/>
          </p:cNvPicPr>
          <p:nvPr/>
        </p:nvPicPr>
        <p:blipFill>
          <a:blip r:embed="rId7"/>
          <a:stretch>
            <a:fillRect/>
          </a:stretch>
        </p:blipFill>
        <p:spPr>
          <a:xfrm>
            <a:off x="6127264" y="113396"/>
            <a:ext cx="908812" cy="903791"/>
          </a:xfrm>
          <a:prstGeom prst="rect">
            <a:avLst/>
          </a:prstGeom>
        </p:spPr>
      </p:pic>
      <p:pic>
        <p:nvPicPr>
          <p:cNvPr id="9" name="Picture 8">
            <a:extLst>
              <a:ext uri="{FF2B5EF4-FFF2-40B4-BE49-F238E27FC236}">
                <a16:creationId xmlns:a16="http://schemas.microsoft.com/office/drawing/2014/main" id="{F5EDFA81-19D9-314E-9BB1-888EB0FFA586}"/>
              </a:ext>
            </a:extLst>
          </p:cNvPr>
          <p:cNvPicPr>
            <a:picLocks noChangeAspect="1"/>
          </p:cNvPicPr>
          <p:nvPr/>
        </p:nvPicPr>
        <p:blipFill>
          <a:blip r:embed="rId8"/>
          <a:stretch>
            <a:fillRect/>
          </a:stretch>
        </p:blipFill>
        <p:spPr>
          <a:xfrm>
            <a:off x="7125746" y="113395"/>
            <a:ext cx="908812" cy="903791"/>
          </a:xfrm>
          <a:prstGeom prst="rect">
            <a:avLst/>
          </a:prstGeom>
        </p:spPr>
      </p:pic>
      <p:pic>
        <p:nvPicPr>
          <p:cNvPr id="10" name="Picture 9">
            <a:extLst>
              <a:ext uri="{FF2B5EF4-FFF2-40B4-BE49-F238E27FC236}">
                <a16:creationId xmlns:a16="http://schemas.microsoft.com/office/drawing/2014/main" id="{D3C7A674-47D3-FB49-A74C-491B52491BA3}"/>
              </a:ext>
            </a:extLst>
          </p:cNvPr>
          <p:cNvPicPr>
            <a:picLocks noChangeAspect="1"/>
          </p:cNvPicPr>
          <p:nvPr/>
        </p:nvPicPr>
        <p:blipFill>
          <a:blip r:embed="rId9"/>
          <a:stretch>
            <a:fillRect/>
          </a:stretch>
        </p:blipFill>
        <p:spPr>
          <a:xfrm>
            <a:off x="8124229" y="113394"/>
            <a:ext cx="908812" cy="903791"/>
          </a:xfrm>
          <a:prstGeom prst="rect">
            <a:avLst/>
          </a:prstGeom>
        </p:spPr>
      </p:pic>
      <p:sp>
        <p:nvSpPr>
          <p:cNvPr id="5" name="TextBox 4">
            <a:extLst>
              <a:ext uri="{FF2B5EF4-FFF2-40B4-BE49-F238E27FC236}">
                <a16:creationId xmlns:a16="http://schemas.microsoft.com/office/drawing/2014/main" id="{6ED748E9-D2F2-4145-9728-0B85031E8E5C}"/>
              </a:ext>
            </a:extLst>
          </p:cNvPr>
          <p:cNvSpPr txBox="1"/>
          <p:nvPr/>
        </p:nvSpPr>
        <p:spPr>
          <a:xfrm>
            <a:off x="1940510" y="5020679"/>
            <a:ext cx="5262979"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hlinkClick r:id="rId10"/>
              </a:rPr>
              <a:t>https://github.com/CMU-SAFARI/Pythia</a:t>
            </a:r>
            <a:endParaRPr kumimoji="0" lang="en-US" sz="20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endParaRPr>
          </a:p>
        </p:txBody>
      </p:sp>
    </p:spTree>
    <p:extLst>
      <p:ext uri="{BB962C8B-B14F-4D97-AF65-F5344CB8AC3E}">
        <p14:creationId xmlns:p14="http://schemas.microsoft.com/office/powerpoint/2010/main" val="2761589853"/>
      </p:ext>
    </p:extLst>
  </p:cSld>
  <p:clrMapOvr>
    <a:masterClrMapping/>
  </p:clrMapOvr>
</p:sld>
</file>

<file path=ppt/slides/slide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ounded Rectangle 10">
            <a:extLst>
              <a:ext uri="{FF2B5EF4-FFF2-40B4-BE49-F238E27FC236}">
                <a16:creationId xmlns:a16="http://schemas.microsoft.com/office/drawing/2014/main" id="{78D72AD6-90F9-4D4E-BB8C-B3CAE2447857}"/>
              </a:ext>
            </a:extLst>
          </p:cNvPr>
          <p:cNvSpPr/>
          <p:nvPr/>
        </p:nvSpPr>
        <p:spPr>
          <a:xfrm>
            <a:off x="90613" y="4939815"/>
            <a:ext cx="8972997" cy="1228072"/>
          </a:xfrm>
          <a:prstGeom prst="roundRect">
            <a:avLst>
              <a:gd name="adj" fmla="val 4914"/>
            </a:avLst>
          </a:prstGeom>
          <a:solidFill>
            <a:srgbClr val="FFD4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ounded Rectangle 9">
            <a:extLst>
              <a:ext uri="{FF2B5EF4-FFF2-40B4-BE49-F238E27FC236}">
                <a16:creationId xmlns:a16="http://schemas.microsoft.com/office/drawing/2014/main" id="{323F9310-436B-2148-9BEE-287B9C8D0845}"/>
              </a:ext>
            </a:extLst>
          </p:cNvPr>
          <p:cNvSpPr/>
          <p:nvPr/>
        </p:nvSpPr>
        <p:spPr>
          <a:xfrm>
            <a:off x="90614" y="3731501"/>
            <a:ext cx="8972997" cy="1157390"/>
          </a:xfrm>
          <a:prstGeom prst="roundRect">
            <a:avLst>
              <a:gd name="adj" fmla="val 4752"/>
            </a:avLst>
          </a:prstGeom>
          <a:solidFill>
            <a:srgbClr val="E2F0D9">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ounded Rectangle 8">
            <a:extLst>
              <a:ext uri="{FF2B5EF4-FFF2-40B4-BE49-F238E27FC236}">
                <a16:creationId xmlns:a16="http://schemas.microsoft.com/office/drawing/2014/main" id="{0E26C6B5-FAA5-AD49-A5C5-27FF882473B7}"/>
              </a:ext>
            </a:extLst>
          </p:cNvPr>
          <p:cNvSpPr/>
          <p:nvPr/>
        </p:nvSpPr>
        <p:spPr>
          <a:xfrm>
            <a:off x="90615" y="2762038"/>
            <a:ext cx="8972997" cy="918538"/>
          </a:xfrm>
          <a:prstGeom prst="roundRect">
            <a:avLst>
              <a:gd name="adj" fmla="val 6118"/>
            </a:avLst>
          </a:prstGeom>
          <a:solidFill>
            <a:srgbClr val="FFF2CC">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ounded Rectangle 5">
            <a:extLst>
              <a:ext uri="{FF2B5EF4-FFF2-40B4-BE49-F238E27FC236}">
                <a16:creationId xmlns:a16="http://schemas.microsoft.com/office/drawing/2014/main" id="{245F93DA-41DE-4A4C-9B1D-817B6A0EBC50}"/>
              </a:ext>
            </a:extLst>
          </p:cNvPr>
          <p:cNvSpPr/>
          <p:nvPr/>
        </p:nvSpPr>
        <p:spPr>
          <a:xfrm>
            <a:off x="80387" y="1553645"/>
            <a:ext cx="8972997" cy="1157390"/>
          </a:xfrm>
          <a:prstGeom prst="roundRect">
            <a:avLst>
              <a:gd name="adj" fmla="val 5700"/>
            </a:avLst>
          </a:prstGeom>
          <a:solidFill>
            <a:srgbClr val="FBE5D6">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ounded Rectangle 3">
            <a:extLst>
              <a:ext uri="{FF2B5EF4-FFF2-40B4-BE49-F238E27FC236}">
                <a16:creationId xmlns:a16="http://schemas.microsoft.com/office/drawing/2014/main" id="{7D6700DE-A60F-0047-B270-63F9AB574DCC}"/>
              </a:ext>
            </a:extLst>
          </p:cNvPr>
          <p:cNvSpPr/>
          <p:nvPr/>
        </p:nvSpPr>
        <p:spPr>
          <a:xfrm>
            <a:off x="90616" y="936172"/>
            <a:ext cx="8972997" cy="566471"/>
          </a:xfrm>
          <a:prstGeom prst="roundRect">
            <a:avLst>
              <a:gd name="adj" fmla="val 10119"/>
            </a:avLst>
          </a:prstGeom>
          <a:solidFill>
            <a:srgbClr val="DAE3F3">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709DE5-F276-824C-9D6F-0E1B1DEE5DF3}"/>
              </a:ext>
            </a:extLst>
          </p:cNvPr>
          <p:cNvSpPr>
            <a:spLocks noGrp="1"/>
          </p:cNvSpPr>
          <p:nvPr>
            <p:ph type="title"/>
          </p:nvPr>
        </p:nvSpPr>
        <p:spPr/>
        <p:txBody>
          <a:bodyPr>
            <a:normAutofit fontScale="90000"/>
          </a:bodyPr>
          <a:lstStyle/>
          <a:p>
            <a:r>
              <a:rPr lang="en-US" dirty="0"/>
              <a:t>Executive Summary</a:t>
            </a:r>
          </a:p>
        </p:txBody>
      </p:sp>
      <p:sp>
        <p:nvSpPr>
          <p:cNvPr id="13" name="TextBox 12">
            <a:extLst>
              <a:ext uri="{FF2B5EF4-FFF2-40B4-BE49-F238E27FC236}">
                <a16:creationId xmlns:a16="http://schemas.microsoft.com/office/drawing/2014/main" id="{CDE8B0D0-D472-A74F-9DA1-634CACC78EB5}"/>
              </a:ext>
            </a:extLst>
          </p:cNvPr>
          <p:cNvSpPr txBox="1"/>
          <p:nvPr/>
        </p:nvSpPr>
        <p:spPr>
          <a:xfrm>
            <a:off x="2205308" y="6273497"/>
            <a:ext cx="4743606" cy="408623"/>
          </a:xfrm>
          <a:prstGeom prst="roundRect">
            <a:avLst/>
          </a:prstGeom>
          <a:solidFill>
            <a:schemeClr val="bg1">
              <a:lumMod val="95000"/>
            </a:schemeClr>
          </a:solid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hlinkClick r:id="rId3"/>
              </a:rPr>
              <a:t>https://github.com/CMU-SAFARI/Pythia</a:t>
            </a:r>
            <a:endParaRPr kumimoji="0" lang="en-US" sz="18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endParaRPr>
          </a:p>
        </p:txBody>
      </p:sp>
      <p:sp>
        <p:nvSpPr>
          <p:cNvPr id="3" name="Content Placeholder 2">
            <a:extLst>
              <a:ext uri="{FF2B5EF4-FFF2-40B4-BE49-F238E27FC236}">
                <a16:creationId xmlns:a16="http://schemas.microsoft.com/office/drawing/2014/main" id="{44722C4C-45FE-344B-A79D-CCCD100D937C}"/>
              </a:ext>
            </a:extLst>
          </p:cNvPr>
          <p:cNvSpPr>
            <a:spLocks noGrp="1"/>
          </p:cNvSpPr>
          <p:nvPr>
            <p:ph idx="1"/>
          </p:nvPr>
        </p:nvSpPr>
        <p:spPr>
          <a:xfrm>
            <a:off x="68368" y="936172"/>
            <a:ext cx="8995245" cy="5789494"/>
          </a:xfrm>
        </p:spPr>
        <p:txBody>
          <a:bodyPr>
            <a:normAutofit/>
          </a:bodyPr>
          <a:lstStyle/>
          <a:p>
            <a:r>
              <a:rPr lang="en-US" sz="1800" b="1" dirty="0">
                <a:solidFill>
                  <a:srgbClr val="0070C0"/>
                </a:solidFill>
                <a:latin typeface="Calibri" panose="020F0502020204030204" pitchFamily="34" charset="0"/>
                <a:cs typeface="Calibri" panose="020F0502020204030204" pitchFamily="34" charset="0"/>
              </a:rPr>
              <a:t>Background</a:t>
            </a:r>
            <a:r>
              <a:rPr lang="en-US" sz="1800" dirty="0">
                <a:latin typeface="Calibri" panose="020F0502020204030204" pitchFamily="34" charset="0"/>
                <a:cs typeface="Calibri" panose="020F0502020204030204" pitchFamily="34" charset="0"/>
              </a:rPr>
              <a:t>: Prefetchers predict addresses of future memory requests by associating memory access patterns with program context (called </a:t>
            </a:r>
            <a:r>
              <a:rPr lang="en-US" sz="1800" b="1" dirty="0">
                <a:solidFill>
                  <a:schemeClr val="accent1">
                    <a:lumMod val="75000"/>
                  </a:schemeClr>
                </a:solidFill>
                <a:latin typeface="Calibri" panose="020F0502020204030204" pitchFamily="34" charset="0"/>
                <a:cs typeface="Calibri" panose="020F0502020204030204" pitchFamily="34" charset="0"/>
              </a:rPr>
              <a:t>feature</a:t>
            </a:r>
            <a:r>
              <a:rPr lang="en-US" sz="1800" dirty="0">
                <a:latin typeface="Calibri" panose="020F0502020204030204" pitchFamily="34" charset="0"/>
                <a:cs typeface="Calibri" panose="020F0502020204030204" pitchFamily="34" charset="0"/>
              </a:rPr>
              <a:t>)</a:t>
            </a:r>
          </a:p>
          <a:p>
            <a:r>
              <a:rPr lang="en-US" sz="1800" b="1" dirty="0">
                <a:solidFill>
                  <a:srgbClr val="E30305"/>
                </a:solidFill>
                <a:latin typeface="Calibri" panose="020F0502020204030204" pitchFamily="34" charset="0"/>
                <a:cs typeface="Calibri" panose="020F0502020204030204" pitchFamily="34" charset="0"/>
              </a:rPr>
              <a:t>Problem</a:t>
            </a:r>
            <a:r>
              <a:rPr lang="en-US" sz="1800" dirty="0">
                <a:latin typeface="Calibri" panose="020F0502020204030204" pitchFamily="34" charset="0"/>
                <a:cs typeface="Calibri" panose="020F0502020204030204" pitchFamily="34" charset="0"/>
              </a:rPr>
              <a:t>: Three key shortcomings of prior prefetchers:</a:t>
            </a:r>
          </a:p>
          <a:p>
            <a:pPr marL="536575" lvl="1" indent="-179388"/>
            <a:r>
              <a:rPr lang="en-US" sz="1600" dirty="0">
                <a:latin typeface="Calibri" panose="020F0502020204030204" pitchFamily="34" charset="0"/>
                <a:cs typeface="Calibri" panose="020F0502020204030204" pitchFamily="34" charset="0"/>
              </a:rPr>
              <a:t>Predict mainly using a </a:t>
            </a:r>
            <a:r>
              <a:rPr lang="en-US" sz="1600" b="1" dirty="0">
                <a:solidFill>
                  <a:srgbClr val="C00000"/>
                </a:solidFill>
                <a:latin typeface="Calibri" panose="020F0502020204030204" pitchFamily="34" charset="0"/>
                <a:cs typeface="Calibri" panose="020F0502020204030204" pitchFamily="34" charset="0"/>
              </a:rPr>
              <a:t>single program feature</a:t>
            </a:r>
          </a:p>
          <a:p>
            <a:pPr marL="536575" lvl="1" indent="-179388"/>
            <a:r>
              <a:rPr lang="en-US" sz="1600" dirty="0">
                <a:latin typeface="Calibri" panose="020F0502020204030204" pitchFamily="34" charset="0"/>
                <a:cs typeface="Calibri" panose="020F0502020204030204" pitchFamily="34" charset="0"/>
              </a:rPr>
              <a:t>Lack </a:t>
            </a:r>
            <a:r>
              <a:rPr lang="en-US" sz="1600" b="1" dirty="0">
                <a:solidFill>
                  <a:srgbClr val="C00000"/>
                </a:solidFill>
                <a:latin typeface="Calibri" panose="020F0502020204030204" pitchFamily="34" charset="0"/>
                <a:cs typeface="Calibri" panose="020F0502020204030204" pitchFamily="34" charset="0"/>
              </a:rPr>
              <a:t>inherent system awareness </a:t>
            </a:r>
            <a:r>
              <a:rPr lang="en-US" sz="1600" dirty="0">
                <a:latin typeface="Calibri" panose="020F0502020204030204" pitchFamily="34" charset="0"/>
                <a:cs typeface="Calibri" panose="020F0502020204030204" pitchFamily="34" charset="0"/>
              </a:rPr>
              <a:t>(e.g., memory bandwidth usage)</a:t>
            </a:r>
          </a:p>
          <a:p>
            <a:pPr marL="536575" lvl="1" indent="-179388"/>
            <a:r>
              <a:rPr lang="en-US" sz="1600" dirty="0">
                <a:latin typeface="Calibri" panose="020F0502020204030204" pitchFamily="34" charset="0"/>
                <a:cs typeface="Calibri" panose="020F0502020204030204" pitchFamily="34" charset="0"/>
              </a:rPr>
              <a:t>Lack </a:t>
            </a:r>
            <a:r>
              <a:rPr lang="en-US" sz="1600" b="1" dirty="0">
                <a:solidFill>
                  <a:srgbClr val="C00000"/>
                </a:solidFill>
                <a:latin typeface="Calibri" panose="020F0502020204030204" pitchFamily="34" charset="0"/>
                <a:cs typeface="Calibri" panose="020F0502020204030204" pitchFamily="34" charset="0"/>
              </a:rPr>
              <a:t>in-silicon customizability</a:t>
            </a:r>
          </a:p>
          <a:p>
            <a:r>
              <a:rPr lang="en-US" sz="1800" b="1" dirty="0">
                <a:solidFill>
                  <a:schemeClr val="accent4">
                    <a:lumMod val="75000"/>
                  </a:schemeClr>
                </a:solidFill>
                <a:latin typeface="Calibri" panose="020F0502020204030204" pitchFamily="34" charset="0"/>
                <a:cs typeface="Calibri" panose="020F0502020204030204" pitchFamily="34" charset="0"/>
              </a:rPr>
              <a:t>Goal</a:t>
            </a:r>
            <a:r>
              <a:rPr lang="en-US" sz="1800" dirty="0">
                <a:latin typeface="Calibri" panose="020F0502020204030204" pitchFamily="34" charset="0"/>
                <a:cs typeface="Calibri" panose="020F0502020204030204" pitchFamily="34" charset="0"/>
              </a:rPr>
              <a:t>: Design a prefetching framework that:</a:t>
            </a:r>
          </a:p>
          <a:p>
            <a:pPr marL="536575" lvl="1" indent="-179388"/>
            <a:r>
              <a:rPr lang="en-US" sz="1600" dirty="0">
                <a:latin typeface="Calibri" panose="020F0502020204030204" pitchFamily="34" charset="0"/>
                <a:cs typeface="Calibri" panose="020F0502020204030204" pitchFamily="34" charset="0"/>
              </a:rPr>
              <a:t>Learns from </a:t>
            </a:r>
            <a:r>
              <a:rPr lang="en-US" sz="1600" b="1" dirty="0">
                <a:solidFill>
                  <a:schemeClr val="accent4">
                    <a:lumMod val="75000"/>
                  </a:schemeClr>
                </a:solidFill>
                <a:latin typeface="Calibri" panose="020F0502020204030204" pitchFamily="34" charset="0"/>
                <a:cs typeface="Calibri" panose="020F0502020204030204" pitchFamily="34" charset="0"/>
              </a:rPr>
              <a:t>multiple features</a:t>
            </a:r>
            <a:r>
              <a:rPr lang="en-US" sz="1600" dirty="0">
                <a:latin typeface="Calibri" panose="020F0502020204030204" pitchFamily="34" charset="0"/>
                <a:cs typeface="Calibri" panose="020F0502020204030204" pitchFamily="34" charset="0"/>
              </a:rPr>
              <a:t> and </a:t>
            </a:r>
            <a:r>
              <a:rPr lang="en-US" sz="1600" b="1" dirty="0">
                <a:solidFill>
                  <a:schemeClr val="accent4">
                    <a:lumMod val="75000"/>
                  </a:schemeClr>
                </a:solidFill>
                <a:latin typeface="Calibri" panose="020F0502020204030204" pitchFamily="34" charset="0"/>
                <a:cs typeface="Calibri" panose="020F0502020204030204" pitchFamily="34" charset="0"/>
              </a:rPr>
              <a:t>inherent system-level feedback</a:t>
            </a:r>
          </a:p>
          <a:p>
            <a:pPr marL="536575" lvl="1" indent="-179388"/>
            <a:r>
              <a:rPr lang="en-US" sz="1600" dirty="0">
                <a:latin typeface="Calibri" panose="020F0502020204030204" pitchFamily="34" charset="0"/>
                <a:cs typeface="Calibri" panose="020F0502020204030204" pitchFamily="34" charset="0"/>
              </a:rPr>
              <a:t>Can be </a:t>
            </a:r>
            <a:r>
              <a:rPr lang="en-US" sz="1600" b="1" dirty="0">
                <a:solidFill>
                  <a:schemeClr val="accent4">
                    <a:lumMod val="75000"/>
                  </a:schemeClr>
                </a:solidFill>
                <a:latin typeface="Calibri" panose="020F0502020204030204" pitchFamily="34" charset="0"/>
                <a:cs typeface="Calibri" panose="020F0502020204030204" pitchFamily="34" charset="0"/>
              </a:rPr>
              <a:t>customized in silicon</a:t>
            </a:r>
            <a:r>
              <a:rPr lang="en-US" sz="1600" dirty="0">
                <a:latin typeface="Calibri" panose="020F0502020204030204" pitchFamily="34" charset="0"/>
                <a:cs typeface="Calibri" panose="020F0502020204030204" pitchFamily="34" charset="0"/>
              </a:rPr>
              <a:t> to use different features and/or prefetching objectives</a:t>
            </a:r>
          </a:p>
          <a:p>
            <a:r>
              <a:rPr lang="en-US" sz="1800" b="1" dirty="0">
                <a:solidFill>
                  <a:schemeClr val="accent6">
                    <a:lumMod val="75000"/>
                  </a:schemeClr>
                </a:solidFill>
                <a:latin typeface="Calibri" panose="020F0502020204030204" pitchFamily="34" charset="0"/>
                <a:cs typeface="Calibri" panose="020F0502020204030204" pitchFamily="34" charset="0"/>
              </a:rPr>
              <a:t>Contribution</a:t>
            </a:r>
            <a:r>
              <a:rPr lang="en-US" sz="1800" dirty="0">
                <a:latin typeface="Calibri" panose="020F0502020204030204" pitchFamily="34" charset="0"/>
                <a:cs typeface="Calibri" panose="020F0502020204030204" pitchFamily="34" charset="0"/>
              </a:rPr>
              <a:t>: Pythia, which formulates prefetching as reinforcement learning problem</a:t>
            </a:r>
          </a:p>
          <a:p>
            <a:pPr marL="536575" lvl="1" indent="-179388"/>
            <a:r>
              <a:rPr lang="en-US" sz="1600" dirty="0">
                <a:latin typeface="Calibri" panose="020F0502020204030204" pitchFamily="34" charset="0"/>
                <a:cs typeface="Calibri" panose="020F0502020204030204" pitchFamily="34" charset="0"/>
              </a:rPr>
              <a:t>Takes</a:t>
            </a:r>
            <a:r>
              <a:rPr lang="en-US" sz="1600" b="1" dirty="0">
                <a:solidFill>
                  <a:srgbClr val="C00000"/>
                </a:solidFill>
                <a:latin typeface="Calibri" panose="020F0502020204030204" pitchFamily="34" charset="0"/>
                <a:cs typeface="Calibri" panose="020F0502020204030204" pitchFamily="34" charset="0"/>
              </a:rPr>
              <a:t> </a:t>
            </a:r>
            <a:r>
              <a:rPr lang="en-US" sz="1600" b="1" dirty="0">
                <a:solidFill>
                  <a:schemeClr val="accent6">
                    <a:lumMod val="75000"/>
                  </a:schemeClr>
                </a:solidFill>
                <a:latin typeface="Calibri" panose="020F0502020204030204" pitchFamily="34" charset="0"/>
                <a:cs typeface="Calibri" panose="020F0502020204030204" pitchFamily="34" charset="0"/>
              </a:rPr>
              <a:t>adaptive</a:t>
            </a:r>
            <a:r>
              <a:rPr lang="en-US" sz="1600" dirty="0">
                <a:latin typeface="Calibri" panose="020F0502020204030204" pitchFamily="34" charset="0"/>
                <a:cs typeface="Calibri" panose="020F0502020204030204" pitchFamily="34" charset="0"/>
              </a:rPr>
              <a:t> prefetch decisions using multiple features and system-level feedback</a:t>
            </a:r>
          </a:p>
          <a:p>
            <a:pPr marL="536575" lvl="1" indent="-179388"/>
            <a:r>
              <a:rPr lang="en-US" sz="1600" dirty="0">
                <a:latin typeface="Calibri" panose="020F0502020204030204" pitchFamily="34" charset="0"/>
                <a:cs typeface="Calibri" panose="020F0502020204030204" pitchFamily="34" charset="0"/>
              </a:rPr>
              <a:t>Can be </a:t>
            </a:r>
            <a:r>
              <a:rPr lang="en-US" sz="1600" b="1" dirty="0">
                <a:solidFill>
                  <a:schemeClr val="accent6">
                    <a:lumMod val="75000"/>
                  </a:schemeClr>
                </a:solidFill>
                <a:latin typeface="Calibri" panose="020F0502020204030204" pitchFamily="34" charset="0"/>
                <a:cs typeface="Calibri" panose="020F0502020204030204" pitchFamily="34" charset="0"/>
              </a:rPr>
              <a:t>customized in silicon</a:t>
            </a:r>
            <a:r>
              <a:rPr lang="en-US" sz="1600" dirty="0">
                <a:latin typeface="Calibri" panose="020F0502020204030204" pitchFamily="34" charset="0"/>
                <a:cs typeface="Calibri" panose="020F0502020204030204" pitchFamily="34" charset="0"/>
              </a:rPr>
              <a:t> for target workloads via simple configuration registers</a:t>
            </a:r>
          </a:p>
          <a:p>
            <a:pPr marL="536575" lvl="1" indent="-179388"/>
            <a:r>
              <a:rPr lang="en-US" sz="1600" dirty="0">
                <a:latin typeface="Calibri" panose="020F0502020204030204" pitchFamily="34" charset="0"/>
                <a:cs typeface="Calibri" panose="020F0502020204030204" pitchFamily="34" charset="0"/>
              </a:rPr>
              <a:t>Proposes</a:t>
            </a:r>
            <a:r>
              <a:rPr lang="en-US" sz="1600" b="1" dirty="0">
                <a:solidFill>
                  <a:schemeClr val="accent6">
                    <a:lumMod val="75000"/>
                  </a:schemeClr>
                </a:solidFill>
                <a:latin typeface="Calibri" panose="020F0502020204030204" pitchFamily="34" charset="0"/>
                <a:cs typeface="Calibri" panose="020F0502020204030204" pitchFamily="34" charset="0"/>
              </a:rPr>
              <a:t> a realistic and practical</a:t>
            </a:r>
            <a:r>
              <a:rPr lang="en-US" sz="1600" dirty="0">
                <a:latin typeface="Calibri" panose="020F0502020204030204" pitchFamily="34" charset="0"/>
                <a:cs typeface="Calibri" panose="020F0502020204030204" pitchFamily="34" charset="0"/>
              </a:rPr>
              <a:t> implementation of RL algorithm in hardware</a:t>
            </a:r>
          </a:p>
          <a:p>
            <a:r>
              <a:rPr lang="en-US" sz="1800" b="1" dirty="0">
                <a:solidFill>
                  <a:srgbClr val="7030A0"/>
                </a:solidFill>
                <a:latin typeface="Calibri" panose="020F0502020204030204" pitchFamily="34" charset="0"/>
                <a:cs typeface="Calibri" panose="020F0502020204030204" pitchFamily="34" charset="0"/>
              </a:rPr>
              <a:t>Key Results</a:t>
            </a:r>
            <a:r>
              <a:rPr lang="en-US" sz="1800" dirty="0">
                <a:latin typeface="Calibri" panose="020F0502020204030204" pitchFamily="34" charset="0"/>
                <a:cs typeface="Calibri" panose="020F0502020204030204" pitchFamily="34" charset="0"/>
              </a:rPr>
              <a:t>:</a:t>
            </a:r>
          </a:p>
          <a:p>
            <a:pPr marL="536575" lvl="1" indent="-179388"/>
            <a:r>
              <a:rPr lang="en-US" sz="1600" dirty="0">
                <a:latin typeface="Calibri" panose="020F0502020204030204" pitchFamily="34" charset="0"/>
                <a:cs typeface="Calibri" panose="020F0502020204030204" pitchFamily="34" charset="0"/>
              </a:rPr>
              <a:t>Evaluated using a wide range of workloads from SPEC CPU, PARSEC, </a:t>
            </a:r>
            <a:r>
              <a:rPr lang="en-US" sz="1600" dirty="0" err="1">
                <a:latin typeface="Calibri" panose="020F0502020204030204" pitchFamily="34" charset="0"/>
                <a:cs typeface="Calibri" panose="020F0502020204030204" pitchFamily="34" charset="0"/>
              </a:rPr>
              <a:t>Ligra</a:t>
            </a:r>
            <a:r>
              <a:rPr lang="en-US" sz="1600" dirty="0">
                <a:latin typeface="Calibri" panose="020F0502020204030204" pitchFamily="34" charset="0"/>
                <a:cs typeface="Calibri" panose="020F0502020204030204" pitchFamily="34" charset="0"/>
              </a:rPr>
              <a:t>, </a:t>
            </a:r>
            <a:r>
              <a:rPr lang="en-US" sz="1600" dirty="0" err="1">
                <a:latin typeface="Calibri" panose="020F0502020204030204" pitchFamily="34" charset="0"/>
                <a:cs typeface="Calibri" panose="020F0502020204030204" pitchFamily="34" charset="0"/>
              </a:rPr>
              <a:t>Cloudsuite</a:t>
            </a:r>
            <a:endParaRPr lang="en-US" sz="1600" dirty="0">
              <a:latin typeface="Calibri" panose="020F0502020204030204" pitchFamily="34" charset="0"/>
              <a:cs typeface="Calibri" panose="020F0502020204030204" pitchFamily="34" charset="0"/>
            </a:endParaRPr>
          </a:p>
          <a:p>
            <a:pPr marL="536575" lvl="1" indent="-179388"/>
            <a:r>
              <a:rPr lang="en-US" sz="1600" dirty="0">
                <a:latin typeface="Calibri" panose="020F0502020204030204" pitchFamily="34" charset="0"/>
                <a:cs typeface="Calibri" panose="020F0502020204030204" pitchFamily="34" charset="0"/>
              </a:rPr>
              <a:t>Outperforms best prefetcher (in 1-core config.) by </a:t>
            </a:r>
            <a:r>
              <a:rPr lang="en-US" sz="1600" b="1" dirty="0">
                <a:solidFill>
                  <a:srgbClr val="7030A0"/>
                </a:solidFill>
                <a:latin typeface="Calibri" panose="020F0502020204030204" pitchFamily="34" charset="0"/>
                <a:cs typeface="Calibri" panose="020F0502020204030204" pitchFamily="34" charset="0"/>
              </a:rPr>
              <a:t>3.4%, 7.7% and 17%</a:t>
            </a:r>
            <a:r>
              <a:rPr lang="en-US" sz="1600" b="1" dirty="0">
                <a:solidFill>
                  <a:srgbClr val="C00000"/>
                </a:solidFill>
                <a:latin typeface="Calibri" panose="020F0502020204030204" pitchFamily="34" charset="0"/>
                <a:cs typeface="Calibri" panose="020F0502020204030204" pitchFamily="34" charset="0"/>
              </a:rPr>
              <a:t> </a:t>
            </a:r>
            <a:r>
              <a:rPr lang="en-US" sz="1600" dirty="0">
                <a:latin typeface="Calibri" panose="020F0502020204030204" pitchFamily="34" charset="0"/>
                <a:cs typeface="Calibri" panose="020F0502020204030204" pitchFamily="34" charset="0"/>
              </a:rPr>
              <a:t>in 1/4/</a:t>
            </a:r>
            <a:r>
              <a:rPr lang="en-US" sz="1600" dirty="0" err="1">
                <a:latin typeface="Calibri" panose="020F0502020204030204" pitchFamily="34" charset="0"/>
                <a:cs typeface="Calibri" panose="020F0502020204030204" pitchFamily="34" charset="0"/>
              </a:rPr>
              <a:t>bw</a:t>
            </a:r>
            <a:r>
              <a:rPr lang="en-US" sz="1600" dirty="0">
                <a:latin typeface="Calibri" panose="020F0502020204030204" pitchFamily="34" charset="0"/>
                <a:cs typeface="Calibri" panose="020F0502020204030204" pitchFamily="34" charset="0"/>
              </a:rPr>
              <a:t>-constrained cores</a:t>
            </a:r>
          </a:p>
          <a:p>
            <a:pPr marL="536575" lvl="1" indent="-179388"/>
            <a:r>
              <a:rPr lang="en-US" sz="1600" dirty="0">
                <a:latin typeface="Calibri" panose="020F0502020204030204" pitchFamily="34" charset="0"/>
                <a:cs typeface="Calibri" panose="020F0502020204030204" pitchFamily="34" charset="0"/>
              </a:rPr>
              <a:t>Up to </a:t>
            </a:r>
            <a:r>
              <a:rPr lang="en-US" sz="1600" b="1" dirty="0">
                <a:solidFill>
                  <a:srgbClr val="7030A0"/>
                </a:solidFill>
                <a:latin typeface="Calibri" panose="020F0502020204030204" pitchFamily="34" charset="0"/>
                <a:cs typeface="Calibri" panose="020F0502020204030204" pitchFamily="34" charset="0"/>
              </a:rPr>
              <a:t>7.8% more performance </a:t>
            </a:r>
            <a:r>
              <a:rPr lang="en-US" sz="1600" dirty="0">
                <a:latin typeface="Calibri" panose="020F0502020204030204" pitchFamily="34" charset="0"/>
                <a:cs typeface="Calibri" panose="020F0502020204030204" pitchFamily="34" charset="0"/>
              </a:rPr>
              <a:t>over basic Pythia across </a:t>
            </a:r>
            <a:r>
              <a:rPr lang="en-US" sz="1600" dirty="0" err="1">
                <a:latin typeface="Calibri" panose="020F0502020204030204" pitchFamily="34" charset="0"/>
                <a:cs typeface="Calibri" panose="020F0502020204030204" pitchFamily="34" charset="0"/>
              </a:rPr>
              <a:t>Ligra</a:t>
            </a:r>
            <a:r>
              <a:rPr lang="en-US" sz="1600" dirty="0">
                <a:latin typeface="Calibri" panose="020F0502020204030204" pitchFamily="34" charset="0"/>
                <a:cs typeface="Calibri" panose="020F0502020204030204" pitchFamily="34" charset="0"/>
              </a:rPr>
              <a:t> workloads via simple customization</a:t>
            </a:r>
          </a:p>
        </p:txBody>
      </p:sp>
    </p:spTree>
    <p:extLst>
      <p:ext uri="{BB962C8B-B14F-4D97-AF65-F5344CB8AC3E}">
        <p14:creationId xmlns:p14="http://schemas.microsoft.com/office/powerpoint/2010/main" val="2806068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1" end="11"/>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0"/>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3">
                                            <p:txEl>
                                              <p:pRg st="13" end="13"/>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3">
                                            <p:txEl>
                                              <p:pRg st="14" end="14"/>
                                            </p:txEl>
                                          </p:spTgt>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3">
                                            <p:txEl>
                                              <p:pRg st="15" end="15"/>
                                            </p:tx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11"/>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0" grpId="0" animBg="1"/>
      <p:bldP spid="9" grpId="0" animBg="1"/>
      <p:bldP spid="6" grpId="0" animBg="1"/>
      <p:bldP spid="4" grpId="0" animBg="1"/>
      <p:bldP spid="13" grpId="0" animBg="1"/>
    </p:bldLst>
  </p:timing>
</p:sld>
</file>

<file path=ppt/slides/slide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E5BD8FD-8814-1C4A-84D3-B2D6C3AD0CBF}"/>
              </a:ext>
            </a:extLst>
          </p:cNvPr>
          <p:cNvSpPr>
            <a:spLocks noGrp="1"/>
          </p:cNvSpPr>
          <p:nvPr>
            <p:ph type="title"/>
          </p:nvPr>
        </p:nvSpPr>
        <p:spPr/>
        <p:txBody>
          <a:bodyPr/>
          <a:lstStyle/>
          <a:p>
            <a:r>
              <a:rPr lang="en-US" sz="3800" dirty="0"/>
              <a:t>Key Shortcomings in Prior Prefetchers</a:t>
            </a:r>
          </a:p>
        </p:txBody>
      </p:sp>
      <p:sp>
        <p:nvSpPr>
          <p:cNvPr id="5" name="Content Placeholder 4">
            <a:extLst>
              <a:ext uri="{FF2B5EF4-FFF2-40B4-BE49-F238E27FC236}">
                <a16:creationId xmlns:a16="http://schemas.microsoft.com/office/drawing/2014/main" id="{50C54CB4-985E-7444-B83B-9DD4B2AA78DF}"/>
              </a:ext>
            </a:extLst>
          </p:cNvPr>
          <p:cNvSpPr>
            <a:spLocks noGrp="1"/>
          </p:cNvSpPr>
          <p:nvPr>
            <p:ph idx="1"/>
          </p:nvPr>
        </p:nvSpPr>
        <p:spPr/>
        <p:txBody>
          <a:bodyPr>
            <a:normAutofit/>
          </a:bodyPr>
          <a:lstStyle/>
          <a:p>
            <a:r>
              <a:rPr lang="en-US" sz="3000" dirty="0">
                <a:latin typeface="Calibri" panose="020F0502020204030204" pitchFamily="34" charset="0"/>
                <a:cs typeface="Calibri" panose="020F0502020204030204" pitchFamily="34" charset="0"/>
              </a:rPr>
              <a:t>We observe </a:t>
            </a:r>
            <a:r>
              <a:rPr lang="en-US" sz="3000" b="1" dirty="0">
                <a:solidFill>
                  <a:srgbClr val="C00000"/>
                </a:solidFill>
                <a:latin typeface="Calibri" panose="020F0502020204030204" pitchFamily="34" charset="0"/>
                <a:cs typeface="Calibri" panose="020F0502020204030204" pitchFamily="34" charset="0"/>
              </a:rPr>
              <a:t>three key shortcomings</a:t>
            </a:r>
            <a:r>
              <a:rPr lang="en-US" sz="3000" dirty="0">
                <a:latin typeface="Calibri" panose="020F0502020204030204" pitchFamily="34" charset="0"/>
                <a:cs typeface="Calibri" panose="020F0502020204030204" pitchFamily="34" charset="0"/>
              </a:rPr>
              <a:t> that significantly limit performance benefits of prior prefetchers</a:t>
            </a:r>
          </a:p>
        </p:txBody>
      </p:sp>
      <p:sp>
        <p:nvSpPr>
          <p:cNvPr id="6" name="Rectangle 5">
            <a:extLst>
              <a:ext uri="{FF2B5EF4-FFF2-40B4-BE49-F238E27FC236}">
                <a16:creationId xmlns:a16="http://schemas.microsoft.com/office/drawing/2014/main" id="{6F21AB0B-7F8D-C841-A2EF-3CF16CC35568}"/>
              </a:ext>
            </a:extLst>
          </p:cNvPr>
          <p:cNvSpPr/>
          <p:nvPr/>
        </p:nvSpPr>
        <p:spPr>
          <a:xfrm>
            <a:off x="0" y="2258171"/>
            <a:ext cx="9144000" cy="8269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Predict mainly using a </a:t>
            </a:r>
            <a:r>
              <a:rPr kumimoji="0" lang="en-US" sz="32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single program feature</a:t>
            </a:r>
          </a:p>
        </p:txBody>
      </p:sp>
      <p:sp>
        <p:nvSpPr>
          <p:cNvPr id="7" name="Rectangle 6">
            <a:extLst>
              <a:ext uri="{FF2B5EF4-FFF2-40B4-BE49-F238E27FC236}">
                <a16:creationId xmlns:a16="http://schemas.microsoft.com/office/drawing/2014/main" id="{5F42E4B1-E4C8-134F-B7EF-54760F12B47B}"/>
              </a:ext>
            </a:extLst>
          </p:cNvPr>
          <p:cNvSpPr/>
          <p:nvPr/>
        </p:nvSpPr>
        <p:spPr>
          <a:xfrm>
            <a:off x="0" y="3429000"/>
            <a:ext cx="9144000" cy="8269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Lack inherent </a:t>
            </a:r>
            <a:r>
              <a:rPr kumimoji="0" lang="en-US" sz="32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system awareness</a:t>
            </a:r>
          </a:p>
        </p:txBody>
      </p:sp>
      <p:sp>
        <p:nvSpPr>
          <p:cNvPr id="8" name="Rectangle 7">
            <a:extLst>
              <a:ext uri="{FF2B5EF4-FFF2-40B4-BE49-F238E27FC236}">
                <a16:creationId xmlns:a16="http://schemas.microsoft.com/office/drawing/2014/main" id="{F4DF45F0-4550-7F44-B962-423337D47660}"/>
              </a:ext>
            </a:extLst>
          </p:cNvPr>
          <p:cNvSpPr/>
          <p:nvPr/>
        </p:nvSpPr>
        <p:spPr>
          <a:xfrm>
            <a:off x="0" y="4599829"/>
            <a:ext cx="9144000" cy="8269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Lack </a:t>
            </a:r>
            <a:r>
              <a:rPr kumimoji="0" lang="en-US" sz="32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in-silicon customizability</a:t>
            </a:r>
            <a:endParaRPr kumimoji="0" lang="en-US" sz="32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endParaRPr>
          </a:p>
        </p:txBody>
      </p:sp>
      <p:sp>
        <p:nvSpPr>
          <p:cNvPr id="9" name="Rectangle 8">
            <a:extLst>
              <a:ext uri="{FF2B5EF4-FFF2-40B4-BE49-F238E27FC236}">
                <a16:creationId xmlns:a16="http://schemas.microsoft.com/office/drawing/2014/main" id="{D5E3FCCB-96D5-784F-A7F1-E91AC10581A7}"/>
              </a:ext>
            </a:extLst>
          </p:cNvPr>
          <p:cNvSpPr/>
          <p:nvPr/>
        </p:nvSpPr>
        <p:spPr>
          <a:xfrm>
            <a:off x="31804" y="2313830"/>
            <a:ext cx="675861" cy="6917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a:ln>
                  <a:noFill/>
                </a:ln>
                <a:solidFill>
                  <a:prstClr val="white"/>
                </a:solidFill>
                <a:effectLst/>
                <a:uLnTx/>
                <a:uFillTx/>
                <a:latin typeface="Lato Black" panose="020F0502020204030203" pitchFamily="34" charset="77"/>
                <a:ea typeface="+mn-ea"/>
                <a:cs typeface="+mn-cs"/>
              </a:rPr>
              <a:t>1</a:t>
            </a:r>
            <a:endParaRPr kumimoji="0" lang="en-US" sz="3000" b="1" i="0" u="none" strike="noStrike" kern="1200" cap="none" spc="0" normalizeH="0" baseline="0" noProof="0" dirty="0">
              <a:ln>
                <a:noFill/>
              </a:ln>
              <a:solidFill>
                <a:prstClr val="white"/>
              </a:solidFill>
              <a:effectLst/>
              <a:uLnTx/>
              <a:uFillTx/>
              <a:latin typeface="Lato Black" panose="020F0502020204030203" pitchFamily="34" charset="77"/>
              <a:ea typeface="+mn-ea"/>
              <a:cs typeface="+mn-cs"/>
            </a:endParaRPr>
          </a:p>
        </p:txBody>
      </p:sp>
      <p:sp>
        <p:nvSpPr>
          <p:cNvPr id="10" name="Rectangle 9">
            <a:extLst>
              <a:ext uri="{FF2B5EF4-FFF2-40B4-BE49-F238E27FC236}">
                <a16:creationId xmlns:a16="http://schemas.microsoft.com/office/drawing/2014/main" id="{240621A8-FD2F-9A4F-958E-C654EBD70AED}"/>
              </a:ext>
            </a:extLst>
          </p:cNvPr>
          <p:cNvSpPr/>
          <p:nvPr/>
        </p:nvSpPr>
        <p:spPr>
          <a:xfrm>
            <a:off x="31803" y="3499087"/>
            <a:ext cx="675861" cy="6917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a:ln>
                  <a:noFill/>
                </a:ln>
                <a:solidFill>
                  <a:prstClr val="white"/>
                </a:solidFill>
                <a:effectLst/>
                <a:uLnTx/>
                <a:uFillTx/>
                <a:latin typeface="Lato Black" panose="020F0502020204030203" pitchFamily="34" charset="77"/>
                <a:ea typeface="+mn-ea"/>
                <a:cs typeface="+mn-cs"/>
              </a:rPr>
              <a:t>2</a:t>
            </a:r>
            <a:endParaRPr kumimoji="0" lang="en-US" sz="3000" b="1" i="0" u="none" strike="noStrike" kern="1200" cap="none" spc="0" normalizeH="0" baseline="0" noProof="0" dirty="0">
              <a:ln>
                <a:noFill/>
              </a:ln>
              <a:solidFill>
                <a:prstClr val="white"/>
              </a:solidFill>
              <a:effectLst/>
              <a:uLnTx/>
              <a:uFillTx/>
              <a:latin typeface="Lato Black" panose="020F0502020204030203" pitchFamily="34" charset="77"/>
              <a:ea typeface="+mn-ea"/>
              <a:cs typeface="+mn-cs"/>
            </a:endParaRPr>
          </a:p>
        </p:txBody>
      </p:sp>
      <p:sp>
        <p:nvSpPr>
          <p:cNvPr id="11" name="Rectangle 10">
            <a:extLst>
              <a:ext uri="{FF2B5EF4-FFF2-40B4-BE49-F238E27FC236}">
                <a16:creationId xmlns:a16="http://schemas.microsoft.com/office/drawing/2014/main" id="{5FED9F05-0C36-C347-9B3D-250673C37CF2}"/>
              </a:ext>
            </a:extLst>
          </p:cNvPr>
          <p:cNvSpPr/>
          <p:nvPr/>
        </p:nvSpPr>
        <p:spPr>
          <a:xfrm>
            <a:off x="31802" y="4667415"/>
            <a:ext cx="675861" cy="6917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a:ln>
                  <a:noFill/>
                </a:ln>
                <a:solidFill>
                  <a:prstClr val="white"/>
                </a:solidFill>
                <a:effectLst/>
                <a:uLnTx/>
                <a:uFillTx/>
                <a:latin typeface="Lato Black" panose="020F0502020204030203" pitchFamily="34" charset="77"/>
                <a:ea typeface="+mn-ea"/>
                <a:cs typeface="+mn-cs"/>
              </a:rPr>
              <a:t>3</a:t>
            </a:r>
            <a:endParaRPr kumimoji="0" lang="en-US" sz="3000" b="1" i="0" u="none" strike="noStrike" kern="1200" cap="none" spc="0" normalizeH="0" baseline="0" noProof="0" dirty="0">
              <a:ln>
                <a:noFill/>
              </a:ln>
              <a:solidFill>
                <a:prstClr val="white"/>
              </a:solidFill>
              <a:effectLst/>
              <a:uLnTx/>
              <a:uFillTx/>
              <a:latin typeface="Lato Black" panose="020F0502020204030203" pitchFamily="34" charset="77"/>
              <a:ea typeface="+mn-ea"/>
              <a:cs typeface="+mn-cs"/>
            </a:endParaRPr>
          </a:p>
        </p:txBody>
      </p:sp>
    </p:spTree>
    <p:extLst>
      <p:ext uri="{BB962C8B-B14F-4D97-AF65-F5344CB8AC3E}">
        <p14:creationId xmlns:p14="http://schemas.microsoft.com/office/powerpoint/2010/main" val="1286179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Lst>
  </p:timing>
</p:sld>
</file>

<file path=ppt/slides/slide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0AD11F8-F0EF-7C4D-86C5-B76B163FE8AF}"/>
              </a:ext>
            </a:extLst>
          </p:cNvPr>
          <p:cNvSpPr>
            <a:spLocks noGrp="1"/>
          </p:cNvSpPr>
          <p:nvPr>
            <p:ph type="title"/>
          </p:nvPr>
        </p:nvSpPr>
        <p:spPr/>
        <p:txBody>
          <a:bodyPr/>
          <a:lstStyle/>
          <a:p>
            <a:r>
              <a:rPr lang="en-US" dirty="0"/>
              <a:t>Our Goal</a:t>
            </a:r>
          </a:p>
        </p:txBody>
      </p:sp>
      <p:sp>
        <p:nvSpPr>
          <p:cNvPr id="6" name="Rounded Rectangle 5">
            <a:extLst>
              <a:ext uri="{FF2B5EF4-FFF2-40B4-BE49-F238E27FC236}">
                <a16:creationId xmlns:a16="http://schemas.microsoft.com/office/drawing/2014/main" id="{00F8F039-743D-2642-84D6-4D49626B242B}"/>
              </a:ext>
            </a:extLst>
          </p:cNvPr>
          <p:cNvSpPr/>
          <p:nvPr/>
        </p:nvSpPr>
        <p:spPr>
          <a:xfrm>
            <a:off x="83925" y="1521070"/>
            <a:ext cx="8976149" cy="4237891"/>
          </a:xfrm>
          <a:prstGeom prst="roundRect">
            <a:avLst>
              <a:gd name="adj" fmla="val 6175"/>
            </a:avLst>
          </a:prstGeom>
          <a:solidFill>
            <a:srgbClr val="DAE3F3"/>
          </a:solidFill>
          <a:ln w="38100"/>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200" b="0" i="0" u="none" strike="noStrike" kern="1200" cap="none" spc="0" normalizeH="0" baseline="0" noProof="0" dirty="0">
                <a:ln>
                  <a:noFill/>
                </a:ln>
                <a:solidFill>
                  <a:prstClr val="black"/>
                </a:solidFill>
                <a:effectLst/>
                <a:uLnTx/>
                <a:uFillTx/>
                <a:latin typeface="Calibri" panose="020F0502020204030204"/>
                <a:ea typeface="+mn-ea"/>
                <a:cs typeface="+mn-cs"/>
              </a:rPr>
              <a:t>A </a:t>
            </a:r>
            <a:r>
              <a:rPr kumimoji="0" lang="en-US" sz="4200" b="1" i="0" u="none" strike="noStrike" kern="1200" cap="none" spc="0" normalizeH="0" baseline="0" noProof="0" dirty="0">
                <a:ln>
                  <a:noFill/>
                </a:ln>
                <a:solidFill>
                  <a:srgbClr val="000CFF"/>
                </a:solidFill>
                <a:effectLst/>
                <a:uLnTx/>
                <a:uFillTx/>
                <a:latin typeface="Calibri" panose="020F0502020204030204"/>
                <a:ea typeface="+mn-ea"/>
                <a:cs typeface="+mn-cs"/>
              </a:rPr>
              <a:t>prefetching</a:t>
            </a:r>
            <a:r>
              <a:rPr kumimoji="0" lang="en-US" sz="4200" b="0" i="0" u="none" strike="noStrike" kern="1200" cap="none" spc="0" normalizeH="0" baseline="0" noProof="0" dirty="0">
                <a:ln>
                  <a:noFill/>
                </a:ln>
                <a:solidFill>
                  <a:srgbClr val="000CFF"/>
                </a:solidFill>
                <a:effectLst/>
                <a:uLnTx/>
                <a:uFillTx/>
                <a:latin typeface="Calibri" panose="020F0502020204030204"/>
                <a:ea typeface="+mn-ea"/>
                <a:cs typeface="+mn-cs"/>
              </a:rPr>
              <a:t> </a:t>
            </a:r>
            <a:r>
              <a:rPr kumimoji="0" lang="en-US" sz="4200" b="1" i="0" u="none" strike="noStrike" kern="1200" cap="none" spc="0" normalizeH="0" baseline="0" noProof="0" dirty="0">
                <a:ln>
                  <a:noFill/>
                </a:ln>
                <a:solidFill>
                  <a:srgbClr val="000CFF"/>
                </a:solidFill>
                <a:effectLst/>
                <a:uLnTx/>
                <a:uFillTx/>
                <a:latin typeface="Calibri" panose="020F0502020204030204"/>
                <a:ea typeface="+mn-ea"/>
                <a:cs typeface="+mn-cs"/>
              </a:rPr>
              <a:t>framework</a:t>
            </a:r>
            <a:r>
              <a:rPr kumimoji="0" lang="en-US" sz="4200" b="0" i="0" u="none" strike="noStrike" kern="1200" cap="none" spc="0" normalizeH="0" baseline="0" noProof="0" dirty="0">
                <a:ln>
                  <a:noFill/>
                </a:ln>
                <a:solidFill>
                  <a:prstClr val="black"/>
                </a:solidFill>
                <a:effectLst/>
                <a:uLnTx/>
                <a:uFillTx/>
                <a:latin typeface="Calibri" panose="020F0502020204030204"/>
                <a:ea typeface="+mn-ea"/>
                <a:cs typeface="+mn-cs"/>
              </a:rPr>
              <a:t> that can: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ctr" defTabSz="457200" rtl="0" eaLnBrk="1" fontAlgn="auto" latinLnBrk="0" hangingPunct="1">
              <a:lnSpc>
                <a:spcPct val="100000"/>
              </a:lnSpc>
              <a:spcBef>
                <a:spcPts val="0"/>
              </a:spcBef>
              <a:spcAft>
                <a:spcPts val="0"/>
              </a:spcAft>
              <a:buClrTx/>
              <a:buSzTx/>
              <a:buFontTx/>
              <a:buAutoNum type="arabicPeriod"/>
              <a:tabLst/>
              <a:defRPr/>
            </a:pPr>
            <a:r>
              <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rPr>
              <a:t>Learn to prefetch using </a:t>
            </a:r>
            <a:r>
              <a:rPr kumimoji="0" lang="en-US" sz="3400" b="1" i="0" u="none" strike="noStrike" kern="1200" cap="none" spc="0" normalizeH="0" baseline="0" noProof="0" dirty="0">
                <a:ln>
                  <a:noFill/>
                </a:ln>
                <a:solidFill>
                  <a:srgbClr val="70AD47"/>
                </a:solidFill>
                <a:effectLst/>
                <a:uLnTx/>
                <a:uFillTx/>
                <a:latin typeface="Calibri" panose="020F0502020204030204"/>
                <a:ea typeface="+mn-ea"/>
                <a:cs typeface="+mn-cs"/>
              </a:rPr>
              <a:t>multiple features</a:t>
            </a:r>
            <a:r>
              <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rPr>
              <a:t> and </a:t>
            </a:r>
            <a:r>
              <a:rPr kumimoji="0" lang="en-US" sz="3400" b="1" i="0" u="none" strike="noStrike" kern="1200" cap="none" spc="0" normalizeH="0" baseline="0" noProof="0" dirty="0">
                <a:ln>
                  <a:noFill/>
                </a:ln>
                <a:solidFill>
                  <a:srgbClr val="70AD47"/>
                </a:solidFill>
                <a:effectLst/>
                <a:uLnTx/>
                <a:uFillTx/>
                <a:latin typeface="Calibri" panose="020F0502020204030204"/>
                <a:ea typeface="+mn-ea"/>
                <a:cs typeface="+mn-cs"/>
              </a:rPr>
              <a:t>inherent system-level feedback</a:t>
            </a:r>
            <a:r>
              <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rPr>
              <a:t> information</a:t>
            </a:r>
          </a:p>
          <a:p>
            <a:pPr marL="342900" marR="0" lvl="0" indent="-342900" algn="ctr" defTabSz="457200" rtl="0" eaLnBrk="1" fontAlgn="auto" latinLnBrk="0" hangingPunct="1">
              <a:lnSpc>
                <a:spcPct val="100000"/>
              </a:lnSpc>
              <a:spcBef>
                <a:spcPts val="0"/>
              </a:spcBef>
              <a:spcAft>
                <a:spcPts val="0"/>
              </a:spcAft>
              <a:buClrTx/>
              <a:buSzTx/>
              <a:buFontTx/>
              <a:buAutoNum type="arabicPeriod"/>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ctr" defTabSz="457200" rtl="0" eaLnBrk="1" fontAlgn="auto" latinLnBrk="0" hangingPunct="1">
              <a:lnSpc>
                <a:spcPct val="100000"/>
              </a:lnSpc>
              <a:spcBef>
                <a:spcPts val="0"/>
              </a:spcBef>
              <a:spcAft>
                <a:spcPts val="0"/>
              </a:spcAft>
              <a:buClrTx/>
              <a:buSzTx/>
              <a:buFontTx/>
              <a:buAutoNum type="arabicPeriod"/>
              <a:tabLst/>
              <a:defRPr/>
            </a:pP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ctr" defTabSz="457200" rtl="0" eaLnBrk="1" fontAlgn="auto" latinLnBrk="0" hangingPunct="1">
              <a:lnSpc>
                <a:spcPct val="100000"/>
              </a:lnSpc>
              <a:spcBef>
                <a:spcPts val="0"/>
              </a:spcBef>
              <a:spcAft>
                <a:spcPts val="0"/>
              </a:spcAft>
              <a:buClrTx/>
              <a:buSzTx/>
              <a:buFontTx/>
              <a:buAutoNum type="arabicPeriod"/>
              <a:tabLst/>
              <a:defRPr/>
            </a:pPr>
            <a:r>
              <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rPr>
              <a:t>Be </a:t>
            </a:r>
            <a:r>
              <a:rPr kumimoji="0" lang="en-US" sz="3400" b="1" i="0" u="none" strike="noStrike" kern="1200" cap="none" spc="0" normalizeH="0" baseline="0" noProof="0" dirty="0">
                <a:ln>
                  <a:noFill/>
                </a:ln>
                <a:solidFill>
                  <a:srgbClr val="C00000"/>
                </a:solidFill>
                <a:effectLst/>
                <a:uLnTx/>
                <a:uFillTx/>
                <a:latin typeface="Calibri" panose="020F0502020204030204"/>
                <a:ea typeface="+mn-ea"/>
                <a:cs typeface="+mn-cs"/>
              </a:rPr>
              <a:t>easily customized in silicon</a:t>
            </a:r>
            <a:r>
              <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rPr>
              <a:t> to use different features and/or change prefetcher’s objectives</a:t>
            </a:r>
          </a:p>
        </p:txBody>
      </p:sp>
    </p:spTree>
    <p:extLst>
      <p:ext uri="{BB962C8B-B14F-4D97-AF65-F5344CB8AC3E}">
        <p14:creationId xmlns:p14="http://schemas.microsoft.com/office/powerpoint/2010/main" val="1023306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3ABE630-4151-074F-8263-49EFB5E0D497}"/>
              </a:ext>
            </a:extLst>
          </p:cNvPr>
          <p:cNvSpPr>
            <a:spLocks noGrp="1"/>
          </p:cNvSpPr>
          <p:nvPr>
            <p:ph type="title"/>
          </p:nvPr>
        </p:nvSpPr>
        <p:spPr/>
        <p:txBody>
          <a:bodyPr/>
          <a:lstStyle/>
          <a:p>
            <a:r>
              <a:rPr lang="en-US" dirty="0"/>
              <a:t>Our Proposal</a:t>
            </a:r>
          </a:p>
        </p:txBody>
      </p:sp>
      <p:pic>
        <p:nvPicPr>
          <p:cNvPr id="11" name="Content Placeholder 10">
            <a:extLst>
              <a:ext uri="{FF2B5EF4-FFF2-40B4-BE49-F238E27FC236}">
                <a16:creationId xmlns:a16="http://schemas.microsoft.com/office/drawing/2014/main" id="{459EE8E4-A7E4-6D4C-B683-1F70FCCCB9B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64504" y="1204572"/>
            <a:ext cx="2414992" cy="2414992"/>
          </a:xfrm>
        </p:spPr>
      </p:pic>
      <p:sp>
        <p:nvSpPr>
          <p:cNvPr id="12" name="TextBox 11">
            <a:extLst>
              <a:ext uri="{FF2B5EF4-FFF2-40B4-BE49-F238E27FC236}">
                <a16:creationId xmlns:a16="http://schemas.microsoft.com/office/drawing/2014/main" id="{AB14BC19-14CB-C74A-8F2C-9DB36EC9727C}"/>
              </a:ext>
            </a:extLst>
          </p:cNvPr>
          <p:cNvSpPr txBox="1"/>
          <p:nvPr/>
        </p:nvSpPr>
        <p:spPr>
          <a:xfrm>
            <a:off x="3711510" y="3702380"/>
            <a:ext cx="1809598" cy="830997"/>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Pythia</a:t>
            </a:r>
            <a:endParaRPr kumimoji="0" lang="en-US" sz="4400" b="1"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p:sp>
        <p:nvSpPr>
          <p:cNvPr id="14" name="TextBox 13">
            <a:extLst>
              <a:ext uri="{FF2B5EF4-FFF2-40B4-BE49-F238E27FC236}">
                <a16:creationId xmlns:a16="http://schemas.microsoft.com/office/drawing/2014/main" id="{3CFB2216-8DDA-B34B-BDD0-7A67AE10B2F9}"/>
              </a:ext>
            </a:extLst>
          </p:cNvPr>
          <p:cNvSpPr txBox="1"/>
          <p:nvPr/>
        </p:nvSpPr>
        <p:spPr>
          <a:xfrm>
            <a:off x="1818549" y="4616193"/>
            <a:ext cx="5595521" cy="1015663"/>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Formulates prefetching as a </a:t>
            </a:r>
            <a:r>
              <a:rPr kumimoji="0" lang="en-US" sz="3000" b="1" i="0" u="none" strike="noStrike" kern="1200" cap="none" spc="0" normalizeH="0" baseline="0" noProof="0" dirty="0">
                <a:ln>
                  <a:noFill/>
                </a:ln>
                <a:solidFill>
                  <a:srgbClr val="C00000"/>
                </a:solidFill>
                <a:effectLst/>
                <a:uLnTx/>
                <a:uFillTx/>
                <a:latin typeface="Calibri" panose="020F0502020204030204" pitchFamily="34" charset="0"/>
                <a:ea typeface="+mn-ea"/>
                <a:cs typeface="Calibri" panose="020F0502020204030204" pitchFamily="34" charset="0"/>
              </a:rPr>
              <a:t>reinforcement learning problem</a:t>
            </a:r>
          </a:p>
        </p:txBody>
      </p:sp>
      <p:sp>
        <p:nvSpPr>
          <p:cNvPr id="15" name="TextBox 14">
            <a:extLst>
              <a:ext uri="{FF2B5EF4-FFF2-40B4-BE49-F238E27FC236}">
                <a16:creationId xmlns:a16="http://schemas.microsoft.com/office/drawing/2014/main" id="{5CF0F5F5-213D-A341-A7B3-42238F9F4941}"/>
              </a:ext>
            </a:extLst>
          </p:cNvPr>
          <p:cNvSpPr txBox="1"/>
          <p:nvPr/>
        </p:nvSpPr>
        <p:spPr>
          <a:xfrm>
            <a:off x="1919098" y="6263552"/>
            <a:ext cx="5394425" cy="461665"/>
          </a:xfrm>
          <a:prstGeom prst="rect">
            <a:avLst/>
          </a:prstGeom>
          <a:noFill/>
        </p:spPr>
        <p:txBody>
          <a:bodyPr wrap="non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dirty="0">
                <a:ln>
                  <a:noFill/>
                </a:ln>
                <a:solidFill>
                  <a:prstClr val="white">
                    <a:lumMod val="50000"/>
                  </a:prstClr>
                </a:solidFill>
                <a:effectLst/>
                <a:uLnTx/>
                <a:uFillTx/>
                <a:latin typeface="Calibri" panose="020F0502020204030204"/>
                <a:ea typeface="+mn-ea"/>
                <a:cs typeface="+mn-cs"/>
              </a:rPr>
              <a:t>Pythia is named after the oracle of Delphi, who is known for her accurate prophecies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dirty="0">
                <a:ln>
                  <a:noFill/>
                </a:ln>
                <a:solidFill>
                  <a:prstClr val="white">
                    <a:lumMod val="50000"/>
                  </a:prstClr>
                </a:solidFill>
                <a:effectLst/>
                <a:uLnTx/>
                <a:uFillTx/>
                <a:latin typeface="Calibri" panose="020F0502020204030204"/>
                <a:ea typeface="+mn-ea"/>
                <a:cs typeface="+mn-cs"/>
              </a:rPr>
              <a:t>https://</a:t>
            </a:r>
            <a:r>
              <a:rPr kumimoji="0" lang="en-US" sz="1200" b="0" i="1" u="none" strike="noStrike" kern="1200" cap="none" spc="0" normalizeH="0" baseline="0" noProof="0" dirty="0" err="1">
                <a:ln>
                  <a:noFill/>
                </a:ln>
                <a:solidFill>
                  <a:prstClr val="white">
                    <a:lumMod val="50000"/>
                  </a:prstClr>
                </a:solidFill>
                <a:effectLst/>
                <a:uLnTx/>
                <a:uFillTx/>
                <a:latin typeface="Calibri" panose="020F0502020204030204"/>
                <a:ea typeface="+mn-ea"/>
                <a:cs typeface="+mn-cs"/>
              </a:rPr>
              <a:t>en.wikipedia.org</a:t>
            </a:r>
            <a:r>
              <a:rPr kumimoji="0" lang="en-US" sz="1200" b="0" i="1" u="none" strike="noStrike" kern="1200" cap="none" spc="0" normalizeH="0" baseline="0" noProof="0" dirty="0">
                <a:ln>
                  <a:noFill/>
                </a:ln>
                <a:solidFill>
                  <a:prstClr val="white">
                    <a:lumMod val="50000"/>
                  </a:prstClr>
                </a:solidFill>
                <a:effectLst/>
                <a:uLnTx/>
                <a:uFillTx/>
                <a:latin typeface="Calibri" panose="020F0502020204030204"/>
                <a:ea typeface="+mn-ea"/>
                <a:cs typeface="+mn-cs"/>
              </a:rPr>
              <a:t>/wiki/Pythia</a:t>
            </a:r>
          </a:p>
        </p:txBody>
      </p:sp>
    </p:spTree>
    <p:extLst>
      <p:ext uri="{BB962C8B-B14F-4D97-AF65-F5344CB8AC3E}">
        <p14:creationId xmlns:p14="http://schemas.microsoft.com/office/powerpoint/2010/main" val="774004893"/>
      </p:ext>
    </p:extLst>
  </p:cSld>
  <p:clrMapOvr>
    <a:masterClrMapping/>
  </p:clrMapOvr>
</p:sld>
</file>

<file path=ppt/slides/slide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5DBA749-4B46-5846-A229-89C516AB117E}"/>
              </a:ext>
            </a:extLst>
          </p:cNvPr>
          <p:cNvSpPr>
            <a:spLocks noGrp="1"/>
          </p:cNvSpPr>
          <p:nvPr>
            <p:ph type="title"/>
          </p:nvPr>
        </p:nvSpPr>
        <p:spPr/>
        <p:txBody>
          <a:bodyPr/>
          <a:lstStyle/>
          <a:p>
            <a:r>
              <a:rPr lang="en-US" sz="3800" dirty="0"/>
              <a:t>Basics of Reinforcement Learning (RL)</a:t>
            </a:r>
          </a:p>
        </p:txBody>
      </p:sp>
      <p:sp>
        <p:nvSpPr>
          <p:cNvPr id="5" name="Content Placeholder 4">
            <a:extLst>
              <a:ext uri="{FF2B5EF4-FFF2-40B4-BE49-F238E27FC236}">
                <a16:creationId xmlns:a16="http://schemas.microsoft.com/office/drawing/2014/main" id="{90772A9A-66E4-0244-83CD-CADE17C6CDDE}"/>
              </a:ext>
            </a:extLst>
          </p:cNvPr>
          <p:cNvSpPr>
            <a:spLocks noGrp="1"/>
          </p:cNvSpPr>
          <p:nvPr>
            <p:ph idx="1"/>
          </p:nvPr>
        </p:nvSpPr>
        <p:spPr>
          <a:xfrm>
            <a:off x="169011" y="936172"/>
            <a:ext cx="8894602" cy="5789494"/>
          </a:xfrm>
        </p:spPr>
        <p:txBody>
          <a:bodyPr>
            <a:normAutofit/>
          </a:bodyPr>
          <a:lstStyle/>
          <a:p>
            <a:r>
              <a:rPr lang="en-US" sz="3000" dirty="0">
                <a:latin typeface="Calibri" panose="020F0502020204030204" pitchFamily="34" charset="0"/>
                <a:cs typeface="Calibri" panose="020F0502020204030204" pitchFamily="34" charset="0"/>
              </a:rPr>
              <a:t>Algorithmic approach to learn to take an </a:t>
            </a:r>
            <a:r>
              <a:rPr lang="en-US" sz="3000" b="1" dirty="0">
                <a:solidFill>
                  <a:srgbClr val="000CFF"/>
                </a:solidFill>
                <a:latin typeface="Calibri" panose="020F0502020204030204" pitchFamily="34" charset="0"/>
                <a:cs typeface="Calibri" panose="020F0502020204030204" pitchFamily="34" charset="0"/>
              </a:rPr>
              <a:t>action</a:t>
            </a:r>
            <a:r>
              <a:rPr lang="en-US" sz="3000" dirty="0">
                <a:latin typeface="Calibri" panose="020F0502020204030204" pitchFamily="34" charset="0"/>
                <a:cs typeface="Calibri" panose="020F0502020204030204" pitchFamily="34" charset="0"/>
              </a:rPr>
              <a:t> in a given </a:t>
            </a:r>
            <a:r>
              <a:rPr lang="en-US" sz="3000" b="1" dirty="0">
                <a:solidFill>
                  <a:srgbClr val="000CFF"/>
                </a:solidFill>
                <a:latin typeface="Calibri" panose="020F0502020204030204" pitchFamily="34" charset="0"/>
                <a:cs typeface="Calibri" panose="020F0502020204030204" pitchFamily="34" charset="0"/>
              </a:rPr>
              <a:t>situation</a:t>
            </a:r>
            <a:r>
              <a:rPr lang="en-US" sz="3000" dirty="0">
                <a:latin typeface="Calibri" panose="020F0502020204030204" pitchFamily="34" charset="0"/>
                <a:cs typeface="Calibri" panose="020F0502020204030204" pitchFamily="34" charset="0"/>
              </a:rPr>
              <a:t> to maximize a numerical </a:t>
            </a:r>
            <a:r>
              <a:rPr lang="en-US" sz="3000" b="1" dirty="0">
                <a:solidFill>
                  <a:srgbClr val="000CFF"/>
                </a:solidFill>
                <a:latin typeface="Calibri" panose="020F0502020204030204" pitchFamily="34" charset="0"/>
                <a:cs typeface="Calibri" panose="020F0502020204030204" pitchFamily="34" charset="0"/>
              </a:rPr>
              <a:t>reward</a:t>
            </a:r>
          </a:p>
          <a:p>
            <a:endParaRPr lang="en-US" b="1" dirty="0">
              <a:solidFill>
                <a:srgbClr val="C00000"/>
              </a:solidFill>
              <a:latin typeface="Calibri" panose="020F0502020204030204" pitchFamily="34" charset="0"/>
              <a:cs typeface="Calibri" panose="020F0502020204030204" pitchFamily="34" charset="0"/>
            </a:endParaRPr>
          </a:p>
          <a:p>
            <a:endParaRPr lang="en-US" b="1" dirty="0">
              <a:solidFill>
                <a:srgbClr val="C00000"/>
              </a:solidFill>
              <a:latin typeface="Calibri" panose="020F0502020204030204" pitchFamily="34" charset="0"/>
              <a:cs typeface="Calibri" panose="020F0502020204030204" pitchFamily="34" charset="0"/>
            </a:endParaRPr>
          </a:p>
          <a:p>
            <a:endParaRPr lang="en-US" b="1" dirty="0">
              <a:solidFill>
                <a:srgbClr val="C00000"/>
              </a:solidFill>
              <a:latin typeface="Calibri" panose="020F0502020204030204" pitchFamily="34" charset="0"/>
              <a:cs typeface="Calibri" panose="020F0502020204030204" pitchFamily="34" charset="0"/>
            </a:endParaRPr>
          </a:p>
          <a:p>
            <a:endParaRPr lang="en-US" b="1" dirty="0">
              <a:solidFill>
                <a:srgbClr val="C00000"/>
              </a:solidFill>
              <a:latin typeface="Calibri" panose="020F0502020204030204" pitchFamily="34" charset="0"/>
              <a:cs typeface="Calibri" panose="020F0502020204030204" pitchFamily="34" charset="0"/>
            </a:endParaRPr>
          </a:p>
          <a:p>
            <a:endParaRPr lang="en-US" b="1" dirty="0">
              <a:solidFill>
                <a:srgbClr val="C00000"/>
              </a:solidFill>
              <a:latin typeface="Calibri" panose="020F0502020204030204" pitchFamily="34" charset="0"/>
              <a:cs typeface="Calibri" panose="020F0502020204030204" pitchFamily="34" charset="0"/>
            </a:endParaRPr>
          </a:p>
          <a:p>
            <a:endParaRPr lang="en-US" b="1" dirty="0">
              <a:solidFill>
                <a:srgbClr val="C00000"/>
              </a:solidFill>
              <a:latin typeface="Calibri" panose="020F0502020204030204" pitchFamily="34" charset="0"/>
              <a:cs typeface="Calibri" panose="020F0502020204030204" pitchFamily="34" charset="0"/>
            </a:endParaRPr>
          </a:p>
          <a:p>
            <a:endParaRPr lang="en-US" sz="300" dirty="0">
              <a:latin typeface="Calibri" panose="020F0502020204030204" pitchFamily="34" charset="0"/>
              <a:cs typeface="Calibri" panose="020F0502020204030204" pitchFamily="34" charset="0"/>
            </a:endParaRPr>
          </a:p>
          <a:p>
            <a:r>
              <a:rPr lang="en-US" sz="3000" dirty="0">
                <a:latin typeface="Calibri" panose="020F0502020204030204" pitchFamily="34" charset="0"/>
                <a:cs typeface="Calibri" panose="020F0502020204030204" pitchFamily="34" charset="0"/>
              </a:rPr>
              <a:t>Agent stores </a:t>
            </a:r>
            <a:r>
              <a:rPr lang="en-US" sz="3000" b="1" dirty="0">
                <a:solidFill>
                  <a:srgbClr val="C00000"/>
                </a:solidFill>
                <a:latin typeface="Calibri" panose="020F0502020204030204" pitchFamily="34" charset="0"/>
                <a:cs typeface="Calibri" panose="020F0502020204030204" pitchFamily="34" charset="0"/>
              </a:rPr>
              <a:t>Q-values</a:t>
            </a:r>
            <a:r>
              <a:rPr lang="en-US" sz="3000" dirty="0">
                <a:latin typeface="Calibri" panose="020F0502020204030204" pitchFamily="34" charset="0"/>
                <a:cs typeface="Calibri" panose="020F0502020204030204" pitchFamily="34" charset="0"/>
              </a:rPr>
              <a:t> for </a:t>
            </a:r>
            <a:r>
              <a:rPr lang="en-US" sz="3000" i="1" dirty="0">
                <a:solidFill>
                  <a:srgbClr val="C00000"/>
                </a:solidFill>
                <a:latin typeface="Calibri" panose="020F0502020204030204" pitchFamily="34" charset="0"/>
                <a:cs typeface="Calibri" panose="020F0502020204030204" pitchFamily="34" charset="0"/>
              </a:rPr>
              <a:t>every</a:t>
            </a:r>
            <a:r>
              <a:rPr lang="en-US" sz="3000" dirty="0">
                <a:latin typeface="Calibri" panose="020F0502020204030204" pitchFamily="34" charset="0"/>
                <a:cs typeface="Calibri" panose="020F0502020204030204" pitchFamily="34" charset="0"/>
              </a:rPr>
              <a:t> state-action pair</a:t>
            </a:r>
          </a:p>
          <a:p>
            <a:pPr lvl="1"/>
            <a:r>
              <a:rPr lang="en-US" sz="2600" b="1" dirty="0">
                <a:solidFill>
                  <a:srgbClr val="C00000"/>
                </a:solidFill>
                <a:latin typeface="Calibri" panose="020F0502020204030204" pitchFamily="34" charset="0"/>
                <a:cs typeface="Calibri" panose="020F0502020204030204" pitchFamily="34" charset="0"/>
              </a:rPr>
              <a:t>Expected return</a:t>
            </a:r>
            <a:r>
              <a:rPr lang="en-US" sz="2600" dirty="0">
                <a:latin typeface="Calibri" panose="020F0502020204030204" pitchFamily="34" charset="0"/>
                <a:cs typeface="Calibri" panose="020F0502020204030204" pitchFamily="34" charset="0"/>
              </a:rPr>
              <a:t> for taking an action in a state</a:t>
            </a:r>
          </a:p>
          <a:p>
            <a:pPr lvl="1"/>
            <a:r>
              <a:rPr lang="en-US" sz="2600" dirty="0">
                <a:latin typeface="Calibri" panose="020F0502020204030204" pitchFamily="34" charset="0"/>
                <a:cs typeface="Calibri" panose="020F0502020204030204" pitchFamily="34" charset="0"/>
              </a:rPr>
              <a:t>Given a state, selects action that provides </a:t>
            </a:r>
            <a:r>
              <a:rPr lang="en-US" sz="2600" b="1" dirty="0">
                <a:solidFill>
                  <a:srgbClr val="C00000"/>
                </a:solidFill>
                <a:latin typeface="Calibri" panose="020F0502020204030204" pitchFamily="34" charset="0"/>
                <a:cs typeface="Calibri" panose="020F0502020204030204" pitchFamily="34" charset="0"/>
              </a:rPr>
              <a:t>highest</a:t>
            </a:r>
            <a:r>
              <a:rPr lang="en-US" sz="2600" dirty="0">
                <a:latin typeface="Calibri" panose="020F0502020204030204" pitchFamily="34" charset="0"/>
                <a:cs typeface="Calibri" panose="020F0502020204030204" pitchFamily="34" charset="0"/>
              </a:rPr>
              <a:t> Q-value</a:t>
            </a:r>
          </a:p>
        </p:txBody>
      </p:sp>
      <p:pic>
        <p:nvPicPr>
          <p:cNvPr id="7" name="Picture 6">
            <a:extLst>
              <a:ext uri="{FF2B5EF4-FFF2-40B4-BE49-F238E27FC236}">
                <a16:creationId xmlns:a16="http://schemas.microsoft.com/office/drawing/2014/main" id="{B5318DA0-969A-3649-BFAC-A2D03EE60C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5534" y="2162423"/>
            <a:ext cx="6642100" cy="2819400"/>
          </a:xfrm>
          <a:prstGeom prst="rect">
            <a:avLst/>
          </a:prstGeom>
        </p:spPr>
      </p:pic>
      <p:sp>
        <p:nvSpPr>
          <p:cNvPr id="8" name="Rectangle 7">
            <a:extLst>
              <a:ext uri="{FF2B5EF4-FFF2-40B4-BE49-F238E27FC236}">
                <a16:creationId xmlns:a16="http://schemas.microsoft.com/office/drawing/2014/main" id="{C0AB31C9-755A-A641-A5B7-B2FAC56E2924}"/>
              </a:ext>
            </a:extLst>
          </p:cNvPr>
          <p:cNvSpPr/>
          <p:nvPr/>
        </p:nvSpPr>
        <p:spPr>
          <a:xfrm>
            <a:off x="1029114" y="2162423"/>
            <a:ext cx="2520563" cy="12009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E4E8297D-305C-904E-9B21-424EB26849AC}"/>
              </a:ext>
            </a:extLst>
          </p:cNvPr>
          <p:cNvSpPr/>
          <p:nvPr/>
        </p:nvSpPr>
        <p:spPr>
          <a:xfrm>
            <a:off x="1029113" y="3408113"/>
            <a:ext cx="2051437" cy="128315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FDC9F6A-4388-6D49-9731-DE2CD9ADC8F7}"/>
              </a:ext>
            </a:extLst>
          </p:cNvPr>
          <p:cNvSpPr/>
          <p:nvPr/>
        </p:nvSpPr>
        <p:spPr>
          <a:xfrm>
            <a:off x="3304512" y="3408114"/>
            <a:ext cx="2392017" cy="79017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4A86BF9D-0283-7440-900E-6B4D6908B55A}"/>
              </a:ext>
            </a:extLst>
          </p:cNvPr>
          <p:cNvSpPr/>
          <p:nvPr/>
        </p:nvSpPr>
        <p:spPr>
          <a:xfrm>
            <a:off x="4336856" y="2934031"/>
            <a:ext cx="327328" cy="43825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F074B86-3F1D-DC43-A0D9-82380326512F}"/>
              </a:ext>
            </a:extLst>
          </p:cNvPr>
          <p:cNvSpPr/>
          <p:nvPr/>
        </p:nvSpPr>
        <p:spPr>
          <a:xfrm>
            <a:off x="5451363" y="2108258"/>
            <a:ext cx="2346271" cy="125514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D594AEAD-E8D2-064A-9277-BF53D83E64B8}"/>
              </a:ext>
            </a:extLst>
          </p:cNvPr>
          <p:cNvSpPr/>
          <p:nvPr/>
        </p:nvSpPr>
        <p:spPr>
          <a:xfrm>
            <a:off x="5920491" y="3422118"/>
            <a:ext cx="1877143" cy="128315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889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hidden"/>
                                      </p:to>
                                    </p:set>
                                  </p:childTnLst>
                                </p:cTn>
                              </p:par>
                              <p:par>
                                <p:cTn id="17" presetID="1" presetClass="exit"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hidden"/>
                                      </p:to>
                                    </p:set>
                                  </p:childTnLst>
                                </p:cTn>
                              </p:par>
                              <p:par>
                                <p:cTn id="23" presetID="1" presetClass="exit" presetSubtype="0" fill="hold" grpId="0" nodeType="withEffect">
                                  <p:stCondLst>
                                    <p:cond delay="0"/>
                                  </p:stCondLst>
                                  <p:childTnLst>
                                    <p:set>
                                      <p:cBhvr>
                                        <p:cTn id="24" dur="1" fill="hold">
                                          <p:stCondLst>
                                            <p:cond delay="0"/>
                                          </p:stCondLst>
                                        </p:cTn>
                                        <p:tgtEl>
                                          <p:spTgt spid="11"/>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P spid="13" grpId="0" animBg="1"/>
    </p:bldLst>
  </p:timing>
</p:sld>
</file>

<file path=ppt/slides/slide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06E1681-0436-2046-A6E8-E391907CBE2D}"/>
              </a:ext>
            </a:extLst>
          </p:cNvPr>
          <p:cNvSpPr>
            <a:spLocks noGrp="1"/>
          </p:cNvSpPr>
          <p:nvPr>
            <p:ph type="title"/>
          </p:nvPr>
        </p:nvSpPr>
        <p:spPr/>
        <p:txBody>
          <a:bodyPr/>
          <a:lstStyle/>
          <a:p>
            <a:r>
              <a:rPr lang="en-US" dirty="0"/>
              <a:t>Formulating Prefetching as RL</a:t>
            </a:r>
          </a:p>
        </p:txBody>
      </p:sp>
      <p:pic>
        <p:nvPicPr>
          <p:cNvPr id="7" name="Content Placeholder 6">
            <a:extLst>
              <a:ext uri="{FF2B5EF4-FFF2-40B4-BE49-F238E27FC236}">
                <a16:creationId xmlns:a16="http://schemas.microsoft.com/office/drawing/2014/main" id="{D621D27C-6A02-F347-8494-127556EA2F7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76107" y="1004336"/>
            <a:ext cx="5391785" cy="2288674"/>
          </a:xfrm>
        </p:spPr>
      </p:pic>
      <p:pic>
        <p:nvPicPr>
          <p:cNvPr id="9" name="Picture 8">
            <a:extLst>
              <a:ext uri="{FF2B5EF4-FFF2-40B4-BE49-F238E27FC236}">
                <a16:creationId xmlns:a16="http://schemas.microsoft.com/office/drawing/2014/main" id="{08FD2C54-DB36-6245-9D84-8805931FF3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9177" y="3701697"/>
            <a:ext cx="6905646" cy="2707883"/>
          </a:xfrm>
          <a:prstGeom prst="rect">
            <a:avLst/>
          </a:prstGeom>
        </p:spPr>
      </p:pic>
      <p:sp>
        <p:nvSpPr>
          <p:cNvPr id="10" name="Rectangle 9">
            <a:extLst>
              <a:ext uri="{FF2B5EF4-FFF2-40B4-BE49-F238E27FC236}">
                <a16:creationId xmlns:a16="http://schemas.microsoft.com/office/drawing/2014/main" id="{BF167353-6E22-B849-A3CE-4DAA684787AB}"/>
              </a:ext>
            </a:extLst>
          </p:cNvPr>
          <p:cNvSpPr/>
          <p:nvPr/>
        </p:nvSpPr>
        <p:spPr>
          <a:xfrm>
            <a:off x="3852404" y="1004336"/>
            <a:ext cx="1502797" cy="6256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70BBACB-9B0A-E94F-9AFF-672B37109C36}"/>
              </a:ext>
            </a:extLst>
          </p:cNvPr>
          <p:cNvSpPr/>
          <p:nvPr/>
        </p:nvSpPr>
        <p:spPr>
          <a:xfrm>
            <a:off x="3465440" y="2667329"/>
            <a:ext cx="2276726" cy="6256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FA8E092-D95D-AA42-83E3-6B402095208D}"/>
              </a:ext>
            </a:extLst>
          </p:cNvPr>
          <p:cNvSpPr/>
          <p:nvPr/>
        </p:nvSpPr>
        <p:spPr>
          <a:xfrm>
            <a:off x="3742410" y="3670095"/>
            <a:ext cx="1571269" cy="69870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E7B7EFEA-C3BB-4445-8891-5B3E2A5E45DD}"/>
              </a:ext>
            </a:extLst>
          </p:cNvPr>
          <p:cNvSpPr/>
          <p:nvPr/>
        </p:nvSpPr>
        <p:spPr>
          <a:xfrm>
            <a:off x="3351250" y="5504311"/>
            <a:ext cx="2434870" cy="90526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BC07B293-3AA4-514B-9205-E17A1FF6CE86}"/>
              </a:ext>
            </a:extLst>
          </p:cNvPr>
          <p:cNvSpPr/>
          <p:nvPr/>
        </p:nvSpPr>
        <p:spPr>
          <a:xfrm>
            <a:off x="1876107" y="1004336"/>
            <a:ext cx="1929911" cy="97553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A00F6041-70A8-8B48-B707-103A49B165B2}"/>
              </a:ext>
            </a:extLst>
          </p:cNvPr>
          <p:cNvSpPr/>
          <p:nvPr/>
        </p:nvSpPr>
        <p:spPr>
          <a:xfrm>
            <a:off x="1516751" y="2004851"/>
            <a:ext cx="1929911" cy="111053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3403463-B2FC-7B43-8971-9C41BD9A4AC5}"/>
              </a:ext>
            </a:extLst>
          </p:cNvPr>
          <p:cNvSpPr/>
          <p:nvPr/>
        </p:nvSpPr>
        <p:spPr>
          <a:xfrm>
            <a:off x="5361174" y="1004336"/>
            <a:ext cx="1929911" cy="97553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82B802A5-C049-5241-89D4-10C515AA1A24}"/>
              </a:ext>
            </a:extLst>
          </p:cNvPr>
          <p:cNvSpPr/>
          <p:nvPr/>
        </p:nvSpPr>
        <p:spPr>
          <a:xfrm>
            <a:off x="5754317" y="2018244"/>
            <a:ext cx="1532354" cy="103505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0D01B655-E837-864F-8F97-7BAC0B2BDE0B}"/>
              </a:ext>
            </a:extLst>
          </p:cNvPr>
          <p:cNvSpPr/>
          <p:nvPr/>
        </p:nvSpPr>
        <p:spPr>
          <a:xfrm>
            <a:off x="3635534" y="2014852"/>
            <a:ext cx="1929911" cy="3182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604999C2-C787-1345-A7EB-032921114C93}"/>
              </a:ext>
            </a:extLst>
          </p:cNvPr>
          <p:cNvSpPr/>
          <p:nvPr/>
        </p:nvSpPr>
        <p:spPr>
          <a:xfrm flipV="1">
            <a:off x="4462899" y="2444440"/>
            <a:ext cx="211572" cy="20708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91B66F59-2BC1-9D4E-A978-5805F82B3B84}"/>
              </a:ext>
            </a:extLst>
          </p:cNvPr>
          <p:cNvSpPr/>
          <p:nvPr/>
        </p:nvSpPr>
        <p:spPr>
          <a:xfrm flipV="1">
            <a:off x="4490267" y="1645389"/>
            <a:ext cx="211572" cy="33448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A7BC7899-9C44-F645-BD75-9F5C02E38CF9}"/>
              </a:ext>
            </a:extLst>
          </p:cNvPr>
          <p:cNvSpPr/>
          <p:nvPr/>
        </p:nvSpPr>
        <p:spPr>
          <a:xfrm>
            <a:off x="1800347" y="3567160"/>
            <a:ext cx="1929911" cy="97553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30A33112-6F21-8E48-8C1F-50C79A1E9745}"/>
              </a:ext>
            </a:extLst>
          </p:cNvPr>
          <p:cNvSpPr/>
          <p:nvPr/>
        </p:nvSpPr>
        <p:spPr>
          <a:xfrm>
            <a:off x="1201143" y="4574301"/>
            <a:ext cx="2150107" cy="140508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38DE44E6-5721-E144-B3A7-B97F2708D3B9}"/>
              </a:ext>
            </a:extLst>
          </p:cNvPr>
          <p:cNvSpPr/>
          <p:nvPr/>
        </p:nvSpPr>
        <p:spPr>
          <a:xfrm>
            <a:off x="5325831" y="3609752"/>
            <a:ext cx="2617026" cy="140508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3E426AF4-FF54-224F-9EF8-CBF772E904EE}"/>
              </a:ext>
            </a:extLst>
          </p:cNvPr>
          <p:cNvSpPr/>
          <p:nvPr/>
        </p:nvSpPr>
        <p:spPr>
          <a:xfrm>
            <a:off x="5792752" y="5036102"/>
            <a:ext cx="2143475" cy="140508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DAE916B8-EDC0-B04C-A79A-A6EA5938CC6B}"/>
              </a:ext>
            </a:extLst>
          </p:cNvPr>
          <p:cNvSpPr/>
          <p:nvPr/>
        </p:nvSpPr>
        <p:spPr>
          <a:xfrm>
            <a:off x="4118776" y="4847604"/>
            <a:ext cx="828047" cy="3182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C851705C-DF0B-784F-B880-19E4B735823F}"/>
              </a:ext>
            </a:extLst>
          </p:cNvPr>
          <p:cNvSpPr/>
          <p:nvPr/>
        </p:nvSpPr>
        <p:spPr>
          <a:xfrm>
            <a:off x="4339186" y="4376751"/>
            <a:ext cx="302162" cy="43710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74D32609-641B-0B4A-8DBE-CF095DACCA47}"/>
              </a:ext>
            </a:extLst>
          </p:cNvPr>
          <p:cNvSpPr/>
          <p:nvPr/>
        </p:nvSpPr>
        <p:spPr>
          <a:xfrm>
            <a:off x="4339186" y="5181614"/>
            <a:ext cx="302162" cy="29109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9" name="Straight Connector 28">
            <a:extLst>
              <a:ext uri="{FF2B5EF4-FFF2-40B4-BE49-F238E27FC236}">
                <a16:creationId xmlns:a16="http://schemas.microsoft.com/office/drawing/2014/main" id="{ED122E0C-22F0-6747-A99C-5BF96DC1691A}"/>
              </a:ext>
            </a:extLst>
          </p:cNvPr>
          <p:cNvCxnSpPr/>
          <p:nvPr/>
        </p:nvCxnSpPr>
        <p:spPr>
          <a:xfrm>
            <a:off x="954157" y="3429000"/>
            <a:ext cx="7243638" cy="0"/>
          </a:xfrm>
          <a:prstGeom prst="line">
            <a:avLst/>
          </a:prstGeom>
          <a:ln w="28575">
            <a:solidFill>
              <a:schemeClr val="bg2">
                <a:lumMod val="90000"/>
              </a:schemeClr>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0977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hidden"/>
                                      </p:to>
                                    </p:set>
                                  </p:childTnLst>
                                </p:cTn>
                              </p:par>
                              <p:par>
                                <p:cTn id="13" presetID="1" presetClass="exit" presetSubtype="0" fill="hold" grpId="0" nodeType="withEffect">
                                  <p:stCondLst>
                                    <p:cond delay="0"/>
                                  </p:stCondLst>
                                  <p:childTnLst>
                                    <p:set>
                                      <p:cBhvr>
                                        <p:cTn id="14" dur="1" fill="hold">
                                          <p:stCondLst>
                                            <p:cond delay="0"/>
                                          </p:stCondLst>
                                        </p:cTn>
                                        <p:tgtEl>
                                          <p:spTgt spid="13"/>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hidden"/>
                                      </p:to>
                                    </p:set>
                                  </p:childTnLst>
                                </p:cTn>
                              </p:par>
                              <p:par>
                                <p:cTn id="19" presetID="1" presetClass="exit" presetSubtype="0" fill="hold" grpId="0" nodeType="withEffect">
                                  <p:stCondLst>
                                    <p:cond delay="0"/>
                                  </p:stCondLst>
                                  <p:childTnLst>
                                    <p:set>
                                      <p:cBhvr>
                                        <p:cTn id="20" dur="1" fill="hold">
                                          <p:stCondLst>
                                            <p:cond delay="0"/>
                                          </p:stCondLst>
                                        </p:cTn>
                                        <p:tgtEl>
                                          <p:spTgt spid="15"/>
                                        </p:tgtEl>
                                        <p:attrNameLst>
                                          <p:attrName>style.visibility</p:attrName>
                                        </p:attrNameLst>
                                      </p:cBhvr>
                                      <p:to>
                                        <p:strVal val="hidden"/>
                                      </p:to>
                                    </p:set>
                                  </p:childTnLst>
                                </p:cTn>
                              </p:par>
                              <p:par>
                                <p:cTn id="21" presetID="1" presetClass="exit" presetSubtype="0" fill="hold" grpId="0" nodeType="withEffect">
                                  <p:stCondLst>
                                    <p:cond delay="0"/>
                                  </p:stCondLst>
                                  <p:childTnLst>
                                    <p:set>
                                      <p:cBhvr>
                                        <p:cTn id="22" dur="1" fill="hold">
                                          <p:stCondLst>
                                            <p:cond delay="0"/>
                                          </p:stCondLst>
                                        </p:cTn>
                                        <p:tgtEl>
                                          <p:spTgt spid="21"/>
                                        </p:tgtEl>
                                        <p:attrNameLst>
                                          <p:attrName>style.visibility</p:attrName>
                                        </p:attrNameLst>
                                      </p:cBhvr>
                                      <p:to>
                                        <p:strVal val="hidden"/>
                                      </p:to>
                                    </p:set>
                                  </p:childTnLst>
                                </p:cTn>
                              </p:par>
                              <p:par>
                                <p:cTn id="23" presetID="1" presetClass="exit" presetSubtype="0" fill="hold" grpId="0" nodeType="withEffect">
                                  <p:stCondLst>
                                    <p:cond delay="0"/>
                                  </p:stCondLst>
                                  <p:childTnLst>
                                    <p:set>
                                      <p:cBhvr>
                                        <p:cTn id="24" dur="1" fill="hold">
                                          <p:stCondLst>
                                            <p:cond delay="0"/>
                                          </p:stCondLst>
                                        </p:cTn>
                                        <p:tgtEl>
                                          <p:spTgt spid="22"/>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1" presetClass="exit" presetSubtype="0" fill="hold" grpId="0" nodeType="clickEffect">
                                  <p:stCondLst>
                                    <p:cond delay="0"/>
                                  </p:stCondLst>
                                  <p:childTnLst>
                                    <p:set>
                                      <p:cBhvr>
                                        <p:cTn id="28" dur="1" fill="hold">
                                          <p:stCondLst>
                                            <p:cond delay="0"/>
                                          </p:stCondLst>
                                        </p:cTn>
                                        <p:tgtEl>
                                          <p:spTgt spid="16"/>
                                        </p:tgtEl>
                                        <p:attrNameLst>
                                          <p:attrName>style.visibility</p:attrName>
                                        </p:attrNameLst>
                                      </p:cBhvr>
                                      <p:to>
                                        <p:strVal val="hidden"/>
                                      </p:to>
                                    </p:set>
                                  </p:childTnLst>
                                </p:cTn>
                              </p:par>
                              <p:par>
                                <p:cTn id="29" presetID="1" presetClass="exit" presetSubtype="0" fill="hold" grpId="0" nodeType="withEffect">
                                  <p:stCondLst>
                                    <p:cond delay="0"/>
                                  </p:stCondLst>
                                  <p:childTnLst>
                                    <p:set>
                                      <p:cBhvr>
                                        <p:cTn id="30" dur="1" fill="hold">
                                          <p:stCondLst>
                                            <p:cond delay="0"/>
                                          </p:stCondLst>
                                        </p:cTn>
                                        <p:tgtEl>
                                          <p:spTgt spid="17"/>
                                        </p:tgtEl>
                                        <p:attrNameLst>
                                          <p:attrName>style.visibility</p:attrName>
                                        </p:attrNameLst>
                                      </p:cBhvr>
                                      <p:to>
                                        <p:strVal val="hidden"/>
                                      </p:to>
                                    </p:set>
                                  </p:childTnLst>
                                </p:cTn>
                              </p:par>
                              <p:par>
                                <p:cTn id="31" presetID="1" presetClass="exit" presetSubtype="0" fill="hold" grpId="0" nodeType="withEffect">
                                  <p:stCondLst>
                                    <p:cond delay="0"/>
                                  </p:stCondLst>
                                  <p:childTnLst>
                                    <p:set>
                                      <p:cBhvr>
                                        <p:cTn id="32" dur="1" fill="hold">
                                          <p:stCondLst>
                                            <p:cond delay="0"/>
                                          </p:stCondLst>
                                        </p:cTn>
                                        <p:tgtEl>
                                          <p:spTgt spid="23"/>
                                        </p:tgtEl>
                                        <p:attrNameLst>
                                          <p:attrName>style.visibility</p:attrName>
                                        </p:attrNameLst>
                                      </p:cBhvr>
                                      <p:to>
                                        <p:strVal val="hidden"/>
                                      </p:to>
                                    </p:set>
                                  </p:childTnLst>
                                </p:cTn>
                              </p:par>
                              <p:par>
                                <p:cTn id="33" presetID="1" presetClass="exit" presetSubtype="0" fill="hold" grpId="0" nodeType="withEffect">
                                  <p:stCondLst>
                                    <p:cond delay="0"/>
                                  </p:stCondLst>
                                  <p:childTnLst>
                                    <p:set>
                                      <p:cBhvr>
                                        <p:cTn id="34" dur="1" fill="hold">
                                          <p:stCondLst>
                                            <p:cond delay="0"/>
                                          </p:stCondLst>
                                        </p:cTn>
                                        <p:tgtEl>
                                          <p:spTgt spid="24"/>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0" nodeType="clickEffect">
                                  <p:stCondLst>
                                    <p:cond delay="0"/>
                                  </p:stCondLst>
                                  <p:childTnLst>
                                    <p:set>
                                      <p:cBhvr>
                                        <p:cTn id="38" dur="1" fill="hold">
                                          <p:stCondLst>
                                            <p:cond delay="0"/>
                                          </p:stCondLst>
                                        </p:cTn>
                                        <p:tgtEl>
                                          <p:spTgt spid="20"/>
                                        </p:tgtEl>
                                        <p:attrNameLst>
                                          <p:attrName>style.visibility</p:attrName>
                                        </p:attrNameLst>
                                      </p:cBhvr>
                                      <p:to>
                                        <p:strVal val="hidden"/>
                                      </p:to>
                                    </p:set>
                                  </p:childTnLst>
                                </p:cTn>
                              </p:par>
                              <p:par>
                                <p:cTn id="39" presetID="1" presetClass="exit" presetSubtype="0" fill="hold" grpId="0" nodeType="withEffect">
                                  <p:stCondLst>
                                    <p:cond delay="0"/>
                                  </p:stCondLst>
                                  <p:childTnLst>
                                    <p:set>
                                      <p:cBhvr>
                                        <p:cTn id="40" dur="1" fill="hold">
                                          <p:stCondLst>
                                            <p:cond delay="0"/>
                                          </p:stCondLst>
                                        </p:cTn>
                                        <p:tgtEl>
                                          <p:spTgt spid="18"/>
                                        </p:tgtEl>
                                        <p:attrNameLst>
                                          <p:attrName>style.visibility</p:attrName>
                                        </p:attrNameLst>
                                      </p:cBhvr>
                                      <p:to>
                                        <p:strVal val="hidden"/>
                                      </p:to>
                                    </p:set>
                                  </p:childTnLst>
                                </p:cTn>
                              </p:par>
                              <p:par>
                                <p:cTn id="41" presetID="1" presetClass="exit" presetSubtype="0" fill="hold" grpId="0" nodeType="withEffect">
                                  <p:stCondLst>
                                    <p:cond delay="0"/>
                                  </p:stCondLst>
                                  <p:childTnLst>
                                    <p:set>
                                      <p:cBhvr>
                                        <p:cTn id="42" dur="1" fill="hold">
                                          <p:stCondLst>
                                            <p:cond delay="0"/>
                                          </p:stCondLst>
                                        </p:cTn>
                                        <p:tgtEl>
                                          <p:spTgt spid="19"/>
                                        </p:tgtEl>
                                        <p:attrNameLst>
                                          <p:attrName>style.visibility</p:attrName>
                                        </p:attrNameLst>
                                      </p:cBhvr>
                                      <p:to>
                                        <p:strVal val="hidden"/>
                                      </p:to>
                                    </p:set>
                                  </p:childTnLst>
                                </p:cTn>
                              </p:par>
                              <p:par>
                                <p:cTn id="43" presetID="1" presetClass="exit" presetSubtype="0" fill="hold" grpId="0" nodeType="withEffect">
                                  <p:stCondLst>
                                    <p:cond delay="0"/>
                                  </p:stCondLst>
                                  <p:childTnLst>
                                    <p:set>
                                      <p:cBhvr>
                                        <p:cTn id="44" dur="1" fill="hold">
                                          <p:stCondLst>
                                            <p:cond delay="0"/>
                                          </p:stCondLst>
                                        </p:cTn>
                                        <p:tgtEl>
                                          <p:spTgt spid="26"/>
                                        </p:tgtEl>
                                        <p:attrNameLst>
                                          <p:attrName>style.visibility</p:attrName>
                                        </p:attrNameLst>
                                      </p:cBhvr>
                                      <p:to>
                                        <p:strVal val="hidden"/>
                                      </p:to>
                                    </p:set>
                                  </p:childTnLst>
                                </p:cTn>
                              </p:par>
                              <p:par>
                                <p:cTn id="45" presetID="1" presetClass="exit" presetSubtype="0" fill="hold" grpId="0" nodeType="withEffect">
                                  <p:stCondLst>
                                    <p:cond delay="0"/>
                                  </p:stCondLst>
                                  <p:childTnLst>
                                    <p:set>
                                      <p:cBhvr>
                                        <p:cTn id="46" dur="1" fill="hold">
                                          <p:stCondLst>
                                            <p:cond delay="0"/>
                                          </p:stCondLst>
                                        </p:cTn>
                                        <p:tgtEl>
                                          <p:spTgt spid="25"/>
                                        </p:tgtEl>
                                        <p:attrNameLst>
                                          <p:attrName>style.visibility</p:attrName>
                                        </p:attrNameLst>
                                      </p:cBhvr>
                                      <p:to>
                                        <p:strVal val="hidden"/>
                                      </p:to>
                                    </p:set>
                                  </p:childTnLst>
                                </p:cTn>
                              </p:par>
                              <p:par>
                                <p:cTn id="47" presetID="1" presetClass="exit" presetSubtype="0" fill="hold" grpId="0" nodeType="withEffect">
                                  <p:stCondLst>
                                    <p:cond delay="0"/>
                                  </p:stCondLst>
                                  <p:childTnLst>
                                    <p:set>
                                      <p:cBhvr>
                                        <p:cTn id="48" dur="1" fill="hold">
                                          <p:stCondLst>
                                            <p:cond delay="0"/>
                                          </p:stCondLst>
                                        </p:cTn>
                                        <p:tgtEl>
                                          <p:spTgt spid="2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Lst>
  </p:timing>
</p:sld>
</file>

<file path=ppt/slides/slide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A3FCEAF-8A5B-644C-A41E-0C6D4BB6BEF3}"/>
              </a:ext>
            </a:extLst>
          </p:cNvPr>
          <p:cNvSpPr>
            <a:spLocks noGrp="1"/>
          </p:cNvSpPr>
          <p:nvPr>
            <p:ph type="title"/>
          </p:nvPr>
        </p:nvSpPr>
        <p:spPr/>
        <p:txBody>
          <a:bodyPr/>
          <a:lstStyle/>
          <a:p>
            <a:r>
              <a:rPr lang="en-US" dirty="0"/>
              <a:t>Pythia Overview</a:t>
            </a:r>
          </a:p>
        </p:txBody>
      </p:sp>
      <p:sp>
        <p:nvSpPr>
          <p:cNvPr id="5" name="Content Placeholder 4">
            <a:extLst>
              <a:ext uri="{FF2B5EF4-FFF2-40B4-BE49-F238E27FC236}">
                <a16:creationId xmlns:a16="http://schemas.microsoft.com/office/drawing/2014/main" id="{8B656715-C85A-7749-B41C-B585766E82AC}"/>
              </a:ext>
            </a:extLst>
          </p:cNvPr>
          <p:cNvSpPr>
            <a:spLocks noGrp="1"/>
          </p:cNvSpPr>
          <p:nvPr>
            <p:ph idx="1"/>
          </p:nvPr>
        </p:nvSpPr>
        <p:spPr/>
        <p:txBody>
          <a:bodyPr>
            <a:normAutofit/>
          </a:bodyPr>
          <a:lstStyle/>
          <a:p>
            <a:r>
              <a:rPr lang="en-US" b="1" dirty="0">
                <a:solidFill>
                  <a:schemeClr val="accent2"/>
                </a:solidFill>
                <a:latin typeface="Calibri" panose="020F0502020204030204" pitchFamily="34" charset="0"/>
                <a:cs typeface="Calibri" panose="020F0502020204030204" pitchFamily="34" charset="0"/>
              </a:rPr>
              <a:t>Q-Value Store</a:t>
            </a:r>
            <a:r>
              <a:rPr lang="en-US" dirty="0">
                <a:latin typeface="Calibri" panose="020F0502020204030204" pitchFamily="34" charset="0"/>
                <a:cs typeface="Calibri" panose="020F0502020204030204" pitchFamily="34" charset="0"/>
              </a:rPr>
              <a:t>: Records Q-values for </a:t>
            </a:r>
            <a:r>
              <a:rPr lang="en-US" i="1" dirty="0">
                <a:solidFill>
                  <a:srgbClr val="C00000"/>
                </a:solidFill>
                <a:latin typeface="Calibri" panose="020F0502020204030204" pitchFamily="34" charset="0"/>
                <a:cs typeface="Calibri" panose="020F0502020204030204" pitchFamily="34" charset="0"/>
              </a:rPr>
              <a:t>all</a:t>
            </a:r>
            <a:r>
              <a:rPr lang="en-US" dirty="0">
                <a:latin typeface="Calibri" panose="020F0502020204030204" pitchFamily="34" charset="0"/>
                <a:cs typeface="Calibri" panose="020F0502020204030204" pitchFamily="34" charset="0"/>
              </a:rPr>
              <a:t> state-action pairs</a:t>
            </a:r>
          </a:p>
          <a:p>
            <a:r>
              <a:rPr lang="en-US" b="1" dirty="0">
                <a:solidFill>
                  <a:srgbClr val="7030A0"/>
                </a:solidFill>
                <a:latin typeface="Calibri" panose="020F0502020204030204" pitchFamily="34" charset="0"/>
                <a:cs typeface="Calibri" panose="020F0502020204030204" pitchFamily="34" charset="0"/>
              </a:rPr>
              <a:t>Evaluation Queue</a:t>
            </a:r>
            <a:r>
              <a:rPr lang="en-US" dirty="0">
                <a:latin typeface="Calibri" panose="020F0502020204030204" pitchFamily="34" charset="0"/>
                <a:cs typeface="Calibri" panose="020F0502020204030204" pitchFamily="34" charset="0"/>
              </a:rPr>
              <a:t>: A FIFO queue of recently-taken actions</a:t>
            </a:r>
          </a:p>
        </p:txBody>
      </p:sp>
      <p:sp>
        <p:nvSpPr>
          <p:cNvPr id="109" name="Rounded Rectangle 108">
            <a:extLst>
              <a:ext uri="{FF2B5EF4-FFF2-40B4-BE49-F238E27FC236}">
                <a16:creationId xmlns:a16="http://schemas.microsoft.com/office/drawing/2014/main" id="{EC8661E4-A71B-3540-BD0E-E0D5DB689D16}"/>
              </a:ext>
            </a:extLst>
          </p:cNvPr>
          <p:cNvSpPr/>
          <p:nvPr/>
        </p:nvSpPr>
        <p:spPr>
          <a:xfrm>
            <a:off x="2784494" y="4873134"/>
            <a:ext cx="2724277" cy="385893"/>
          </a:xfrm>
          <a:prstGeom prst="roundRect">
            <a:avLst/>
          </a:prstGeom>
          <a:solidFill>
            <a:schemeClr val="accent2">
              <a:lumMod val="40000"/>
              <a:lumOff val="6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1" u="none" strike="noStrike" kern="1200" cap="none" spc="0" normalizeH="0" baseline="0" noProof="0">
                <a:ln>
                  <a:noFill/>
                </a:ln>
                <a:solidFill>
                  <a:prstClr val="black"/>
                </a:solidFill>
                <a:effectLst/>
                <a:uLnTx/>
                <a:uFillTx/>
                <a:latin typeface="Calibri" panose="020F0502020204030204"/>
                <a:ea typeface="+mn-ea"/>
                <a:cs typeface="+mn-cs"/>
              </a:rPr>
              <a:t>Evaluation Queue</a:t>
            </a: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 (EQ)</a:t>
            </a:r>
            <a:endParaRPr kumimoji="0" lang="en-CH" sz="1800" b="1"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0" name="Rectangle 109">
            <a:extLst>
              <a:ext uri="{FF2B5EF4-FFF2-40B4-BE49-F238E27FC236}">
                <a16:creationId xmlns:a16="http://schemas.microsoft.com/office/drawing/2014/main" id="{B88356B1-928C-264A-9B5F-9E3C9EC2B60F}"/>
              </a:ext>
            </a:extLst>
          </p:cNvPr>
          <p:cNvSpPr/>
          <p:nvPr/>
        </p:nvSpPr>
        <p:spPr>
          <a:xfrm>
            <a:off x="808505" y="2870992"/>
            <a:ext cx="1241570" cy="578840"/>
          </a:xfrm>
          <a:prstGeom prst="rect">
            <a:avLst/>
          </a:prstGeom>
          <a:solidFill>
            <a:schemeClr val="bg1">
              <a:lumMod val="95000"/>
            </a:schemeClr>
          </a:solidFill>
          <a:ln w="190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Demand</a:t>
            </a:r>
            <a:r>
              <a:rPr kumimoji="0" lang="en-CH" sz="1800" b="1"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CH" sz="1800" b="1" i="0" u="none" strike="noStrike" kern="1200" cap="none" spc="0" normalizeH="0" baseline="0" noProof="0" dirty="0">
                <a:ln>
                  <a:noFill/>
                </a:ln>
                <a:solidFill>
                  <a:prstClr val="black"/>
                </a:solidFill>
                <a:effectLst/>
                <a:uLnTx/>
                <a:uFillTx/>
                <a:latin typeface="Calibri" panose="020F0502020204030204"/>
                <a:ea typeface="+mn-ea"/>
                <a:cs typeface="+mn-cs"/>
              </a:rPr>
              <a:t>Request</a:t>
            </a:r>
          </a:p>
        </p:txBody>
      </p:sp>
      <p:cxnSp>
        <p:nvCxnSpPr>
          <p:cNvPr id="111" name="Elbow Connector 110">
            <a:extLst>
              <a:ext uri="{FF2B5EF4-FFF2-40B4-BE49-F238E27FC236}">
                <a16:creationId xmlns:a16="http://schemas.microsoft.com/office/drawing/2014/main" id="{799D849E-B76B-764E-83B2-02E1654DC452}"/>
              </a:ext>
            </a:extLst>
          </p:cNvPr>
          <p:cNvCxnSpPr>
            <a:cxnSpLocks/>
          </p:cNvCxnSpPr>
          <p:nvPr/>
        </p:nvCxnSpPr>
        <p:spPr>
          <a:xfrm rot="16200000" flipH="1">
            <a:off x="1319478" y="3564808"/>
            <a:ext cx="1862357" cy="1635854"/>
          </a:xfrm>
          <a:prstGeom prst="bentConnector3">
            <a:avLst>
              <a:gd name="adj1" fmla="val 12117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2" name="Oval 111">
            <a:extLst>
              <a:ext uri="{FF2B5EF4-FFF2-40B4-BE49-F238E27FC236}">
                <a16:creationId xmlns:a16="http://schemas.microsoft.com/office/drawing/2014/main" id="{382F50DC-6D7F-D044-89B5-8FDF94727609}"/>
              </a:ext>
            </a:extLst>
          </p:cNvPr>
          <p:cNvSpPr/>
          <p:nvPr/>
        </p:nvSpPr>
        <p:spPr>
          <a:xfrm>
            <a:off x="2108043" y="5340658"/>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rPr>
              <a:t>1</a:t>
            </a:r>
          </a:p>
        </p:txBody>
      </p:sp>
      <p:sp>
        <p:nvSpPr>
          <p:cNvPr id="173" name="TextBox 172">
            <a:extLst>
              <a:ext uri="{FF2B5EF4-FFF2-40B4-BE49-F238E27FC236}">
                <a16:creationId xmlns:a16="http://schemas.microsoft.com/office/drawing/2014/main" id="{7E7927F1-F692-8441-8877-592E9DF51BD5}"/>
              </a:ext>
            </a:extLst>
          </p:cNvPr>
          <p:cNvSpPr txBox="1"/>
          <p:nvPr/>
        </p:nvSpPr>
        <p:spPr>
          <a:xfrm>
            <a:off x="1306487" y="5700692"/>
            <a:ext cx="1888337" cy="52322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Assign </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reward to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IN" sz="1400" b="0" i="1" u="none" strike="noStrike" kern="1200" cap="none" spc="0" normalizeH="0" baseline="0" noProof="0" dirty="0">
                <a:ln>
                  <a:noFill/>
                </a:ln>
                <a:solidFill>
                  <a:prstClr val="black"/>
                </a:solidFill>
                <a:effectLst/>
                <a:uLnTx/>
                <a:uFillTx/>
                <a:latin typeface="Calibri" panose="020F0502020204030204"/>
                <a:ea typeface="+mn-ea"/>
                <a:cs typeface="+mn-cs"/>
              </a:rPr>
              <a:t>c</a:t>
            </a: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orresponding</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EQ entry</a:t>
            </a:r>
            <a:endParaRPr kumimoji="0" lang="en-CH" sz="1400" b="0"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74" name="Straight Arrow Connector 173">
            <a:extLst>
              <a:ext uri="{FF2B5EF4-FFF2-40B4-BE49-F238E27FC236}">
                <a16:creationId xmlns:a16="http://schemas.microsoft.com/office/drawing/2014/main" id="{88FC4250-A26F-D241-82E9-FCD66DBA2DCC}"/>
              </a:ext>
            </a:extLst>
          </p:cNvPr>
          <p:cNvCxnSpPr>
            <a:cxnSpLocks/>
          </p:cNvCxnSpPr>
          <p:nvPr/>
        </p:nvCxnSpPr>
        <p:spPr>
          <a:xfrm>
            <a:off x="3014642" y="3165735"/>
            <a:ext cx="1253456" cy="0"/>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175" name="Rectangle 174">
            <a:extLst>
              <a:ext uri="{FF2B5EF4-FFF2-40B4-BE49-F238E27FC236}">
                <a16:creationId xmlns:a16="http://schemas.microsoft.com/office/drawing/2014/main" id="{54B3E7B3-1DFD-D94C-A922-29813EAB75AA}"/>
              </a:ext>
            </a:extLst>
          </p:cNvPr>
          <p:cNvSpPr/>
          <p:nvPr/>
        </p:nvSpPr>
        <p:spPr>
          <a:xfrm>
            <a:off x="3297875" y="2635649"/>
            <a:ext cx="798360" cy="523220"/>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Look</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up </a:t>
            </a:r>
            <a:endParaRPr kumimoji="0" lang="en-CH" sz="1400" b="0"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400" b="0" i="1" u="none" strike="noStrike" kern="1200" cap="none" spc="0" normalizeH="0" baseline="0" noProof="0" dirty="0">
                <a:ln>
                  <a:noFill/>
                </a:ln>
                <a:solidFill>
                  <a:prstClr val="black"/>
                </a:solidFill>
                <a:effectLst/>
                <a:uLnTx/>
                <a:uFillTx/>
                <a:latin typeface="Calibri" panose="020F0502020204030204"/>
                <a:ea typeface="+mn-ea"/>
                <a:cs typeface="+mn-cs"/>
              </a:rPr>
              <a:t>QVStore</a:t>
            </a:r>
          </a:p>
        </p:txBody>
      </p:sp>
      <p:sp>
        <p:nvSpPr>
          <p:cNvPr id="176" name="Rectangle 175">
            <a:extLst>
              <a:ext uri="{FF2B5EF4-FFF2-40B4-BE49-F238E27FC236}">
                <a16:creationId xmlns:a16="http://schemas.microsoft.com/office/drawing/2014/main" id="{DE7775CF-E1F5-8E46-9049-D65F8E93668A}"/>
              </a:ext>
            </a:extLst>
          </p:cNvPr>
          <p:cNvSpPr/>
          <p:nvPr/>
        </p:nvSpPr>
        <p:spPr>
          <a:xfrm>
            <a:off x="2322367" y="2906510"/>
            <a:ext cx="832128" cy="504718"/>
          </a:xfrm>
          <a:prstGeom prst="rect">
            <a:avLst/>
          </a:prstGeom>
          <a:solidFill>
            <a:schemeClr val="accent5">
              <a:lumMod val="20000"/>
              <a:lumOff val="8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0" u="none" strike="noStrike" kern="1200" cap="none" spc="0" normalizeH="0" baseline="0" noProof="0" dirty="0">
                <a:ln>
                  <a:noFill/>
                </a:ln>
                <a:solidFill>
                  <a:prstClr val="black"/>
                </a:solidFill>
                <a:effectLst/>
                <a:uLnTx/>
                <a:uFillTx/>
                <a:latin typeface="Calibri" panose="020F0502020204030204"/>
                <a:ea typeface="+mn-ea"/>
                <a:cs typeface="+mn-cs"/>
              </a:rPr>
              <a:t>State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0" u="none" strike="noStrike" kern="1200" cap="none" spc="0" normalizeH="0" baseline="0" noProof="0" dirty="0">
                <a:ln>
                  <a:noFill/>
                </a:ln>
                <a:solidFill>
                  <a:prstClr val="black"/>
                </a:solidFill>
                <a:effectLst/>
                <a:uLnTx/>
                <a:uFillTx/>
                <a:latin typeface="Calibri" panose="020F0502020204030204"/>
                <a:ea typeface="+mn-ea"/>
                <a:cs typeface="+mn-cs"/>
              </a:rPr>
              <a:t>Vector</a:t>
            </a:r>
          </a:p>
        </p:txBody>
      </p:sp>
      <p:sp>
        <p:nvSpPr>
          <p:cNvPr id="177" name="Rectangle 176">
            <a:extLst>
              <a:ext uri="{FF2B5EF4-FFF2-40B4-BE49-F238E27FC236}">
                <a16:creationId xmlns:a16="http://schemas.microsoft.com/office/drawing/2014/main" id="{587FE97B-5658-7A49-A914-E5D83F503595}"/>
              </a:ext>
            </a:extLst>
          </p:cNvPr>
          <p:cNvSpPr/>
          <p:nvPr/>
        </p:nvSpPr>
        <p:spPr>
          <a:xfrm>
            <a:off x="4508804" y="3780661"/>
            <a:ext cx="1506182" cy="646331"/>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Q-Value Store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US" sz="1800" b="1" i="1" u="none" strike="noStrike" kern="1200" cap="none" spc="0" normalizeH="0" baseline="0" noProof="0" dirty="0" err="1">
                <a:ln>
                  <a:noFill/>
                </a:ln>
                <a:solidFill>
                  <a:prstClr val="black"/>
                </a:solidFill>
                <a:effectLst/>
                <a:uLnTx/>
                <a:uFillTx/>
                <a:latin typeface="Calibri" panose="020F0502020204030204"/>
                <a:ea typeface="+mn-ea"/>
                <a:cs typeface="+mn-cs"/>
              </a:rPr>
              <a:t>QVStore</a:t>
            </a: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a:t>
            </a:r>
            <a:endParaRPr kumimoji="0" lang="en-CH" sz="1800" b="1"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78" name="Straight Arrow Connector 177">
            <a:extLst>
              <a:ext uri="{FF2B5EF4-FFF2-40B4-BE49-F238E27FC236}">
                <a16:creationId xmlns:a16="http://schemas.microsoft.com/office/drawing/2014/main" id="{74357D81-4E96-ED47-8706-8416146AE134}"/>
              </a:ext>
            </a:extLst>
          </p:cNvPr>
          <p:cNvCxnSpPr>
            <a:stCxn id="110" idx="3"/>
            <a:endCxn id="176" idx="1"/>
          </p:cNvCxnSpPr>
          <p:nvPr/>
        </p:nvCxnSpPr>
        <p:spPr>
          <a:xfrm flipV="1">
            <a:off x="2050075" y="3158869"/>
            <a:ext cx="272292" cy="1543"/>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9" name="Oval 178">
            <a:extLst>
              <a:ext uri="{FF2B5EF4-FFF2-40B4-BE49-F238E27FC236}">
                <a16:creationId xmlns:a16="http://schemas.microsoft.com/office/drawing/2014/main" id="{6ADC6D65-C652-5846-A0C0-D713E2DE326C}"/>
              </a:ext>
            </a:extLst>
          </p:cNvPr>
          <p:cNvSpPr/>
          <p:nvPr/>
        </p:nvSpPr>
        <p:spPr>
          <a:xfrm>
            <a:off x="2595818" y="2564797"/>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rPr>
              <a:t>2</a:t>
            </a:r>
          </a:p>
        </p:txBody>
      </p:sp>
      <p:sp>
        <p:nvSpPr>
          <p:cNvPr id="180" name="Oval 179">
            <a:extLst>
              <a:ext uri="{FF2B5EF4-FFF2-40B4-BE49-F238E27FC236}">
                <a16:creationId xmlns:a16="http://schemas.microsoft.com/office/drawing/2014/main" id="{D906ED77-3132-214E-A3F5-31B07CAE1C39}"/>
              </a:ext>
            </a:extLst>
          </p:cNvPr>
          <p:cNvSpPr/>
          <p:nvPr/>
        </p:nvSpPr>
        <p:spPr>
          <a:xfrm>
            <a:off x="3554075" y="3232315"/>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rPr>
              <a:t>3</a:t>
            </a:r>
          </a:p>
        </p:txBody>
      </p:sp>
      <p:sp>
        <p:nvSpPr>
          <p:cNvPr id="184" name="Oval 183">
            <a:extLst>
              <a:ext uri="{FF2B5EF4-FFF2-40B4-BE49-F238E27FC236}">
                <a16:creationId xmlns:a16="http://schemas.microsoft.com/office/drawing/2014/main" id="{476A954E-AC99-B948-9C25-154CE4DACB8E}"/>
              </a:ext>
            </a:extLst>
          </p:cNvPr>
          <p:cNvSpPr/>
          <p:nvPr/>
        </p:nvSpPr>
        <p:spPr>
          <a:xfrm>
            <a:off x="6014879" y="4730521"/>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5</a:t>
            </a: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5" name="TextBox 184">
            <a:extLst>
              <a:ext uri="{FF2B5EF4-FFF2-40B4-BE49-F238E27FC236}">
                <a16:creationId xmlns:a16="http://schemas.microsoft.com/office/drawing/2014/main" id="{DED76AD1-C286-F54B-BF0B-B1C81BB0C856}"/>
              </a:ext>
            </a:extLst>
          </p:cNvPr>
          <p:cNvSpPr txBox="1"/>
          <p:nvPr/>
        </p:nvSpPr>
        <p:spPr>
          <a:xfrm>
            <a:off x="5378782" y="5102664"/>
            <a:ext cx="2163349" cy="52322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Insert prefetch action &amp;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State-Action pair in EQ</a:t>
            </a:r>
            <a:endParaRPr kumimoji="0" lang="en-CH"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86" name="Elbow Connector 185">
            <a:extLst>
              <a:ext uri="{FF2B5EF4-FFF2-40B4-BE49-F238E27FC236}">
                <a16:creationId xmlns:a16="http://schemas.microsoft.com/office/drawing/2014/main" id="{15E5651A-39A4-AD4E-A15B-18B1FFAEF0FC}"/>
              </a:ext>
            </a:extLst>
          </p:cNvPr>
          <p:cNvCxnSpPr>
            <a:cxnSpLocks/>
            <a:stCxn id="109" idx="1"/>
          </p:cNvCxnSpPr>
          <p:nvPr/>
        </p:nvCxnSpPr>
        <p:spPr>
          <a:xfrm rot="10800000" flipH="1">
            <a:off x="2784494" y="3747909"/>
            <a:ext cx="1657524" cy="1318172"/>
          </a:xfrm>
          <a:prstGeom prst="bentConnector3">
            <a:avLst>
              <a:gd name="adj1" fmla="val -13792"/>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7" name="Oval 186">
            <a:extLst>
              <a:ext uri="{FF2B5EF4-FFF2-40B4-BE49-F238E27FC236}">
                <a16:creationId xmlns:a16="http://schemas.microsoft.com/office/drawing/2014/main" id="{EEF2AF26-83E3-4E48-8DAE-05821FC6A326}"/>
              </a:ext>
            </a:extLst>
          </p:cNvPr>
          <p:cNvSpPr/>
          <p:nvPr/>
        </p:nvSpPr>
        <p:spPr>
          <a:xfrm>
            <a:off x="2177701" y="4262013"/>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6</a:t>
            </a: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8" name="Rectangle 187">
            <a:extLst>
              <a:ext uri="{FF2B5EF4-FFF2-40B4-BE49-F238E27FC236}">
                <a16:creationId xmlns:a16="http://schemas.microsoft.com/office/drawing/2014/main" id="{EFC4A003-0047-B548-A1D9-92DECD65EB20}"/>
              </a:ext>
            </a:extLst>
          </p:cNvPr>
          <p:cNvSpPr/>
          <p:nvPr/>
        </p:nvSpPr>
        <p:spPr>
          <a:xfrm>
            <a:off x="4508804" y="5969822"/>
            <a:ext cx="1663943" cy="385893"/>
          </a:xfrm>
          <a:prstGeom prst="rect">
            <a:avLst/>
          </a:prstGeom>
          <a:solidFill>
            <a:schemeClr val="accent6">
              <a:lumMod val="20000"/>
              <a:lumOff val="80000"/>
            </a:schemeClr>
          </a:solidFill>
          <a:ln w="190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1" u="none" strike="noStrike" kern="1200" cap="none" spc="0" normalizeH="0" baseline="0" noProof="0" dirty="0">
                <a:ln>
                  <a:noFill/>
                </a:ln>
                <a:solidFill>
                  <a:prstClr val="black"/>
                </a:solidFill>
                <a:effectLst/>
                <a:uLnTx/>
                <a:uFillTx/>
                <a:latin typeface="Calibri" panose="020F0502020204030204"/>
                <a:ea typeface="+mn-ea"/>
                <a:cs typeface="+mn-cs"/>
              </a:rPr>
              <a:t>Prefetch Fill </a:t>
            </a:r>
          </a:p>
        </p:txBody>
      </p:sp>
      <p:cxnSp>
        <p:nvCxnSpPr>
          <p:cNvPr id="189" name="Straight Arrow Connector 188">
            <a:extLst>
              <a:ext uri="{FF2B5EF4-FFF2-40B4-BE49-F238E27FC236}">
                <a16:creationId xmlns:a16="http://schemas.microsoft.com/office/drawing/2014/main" id="{C4489A71-7E05-1B4D-A4B3-DD2DA5AC432B}"/>
              </a:ext>
            </a:extLst>
          </p:cNvPr>
          <p:cNvCxnSpPr>
            <a:cxnSpLocks/>
          </p:cNvCxnSpPr>
          <p:nvPr/>
        </p:nvCxnSpPr>
        <p:spPr>
          <a:xfrm flipV="1">
            <a:off x="5048115" y="5318082"/>
            <a:ext cx="0" cy="556451"/>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190" name="Rectangle 189">
            <a:extLst>
              <a:ext uri="{FF2B5EF4-FFF2-40B4-BE49-F238E27FC236}">
                <a16:creationId xmlns:a16="http://schemas.microsoft.com/office/drawing/2014/main" id="{B4E1DBE9-431A-BC49-9501-63346E18178F}"/>
              </a:ext>
            </a:extLst>
          </p:cNvPr>
          <p:cNvSpPr/>
          <p:nvPr/>
        </p:nvSpPr>
        <p:spPr>
          <a:xfrm>
            <a:off x="4516320" y="2380107"/>
            <a:ext cx="352982" cy="276999"/>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1200" b="0" i="0" u="none" strike="noStrike" kern="1200" cap="none" spc="0" normalizeH="0" baseline="0" noProof="0">
                <a:ln>
                  <a:noFill/>
                </a:ln>
                <a:solidFill>
                  <a:prstClr val="black"/>
                </a:solidFill>
                <a:effectLst/>
                <a:uLnTx/>
                <a:uFillTx/>
                <a:latin typeface="Calibri" panose="020F0502020204030204"/>
                <a:ea typeface="+mn-ea"/>
                <a:cs typeface="+mn-cs"/>
              </a:rPr>
              <a:t>A1</a:t>
            </a:r>
            <a:endParaRPr kumimoji="0" lang="en-CH"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1" name="Rectangle 190">
            <a:extLst>
              <a:ext uri="{FF2B5EF4-FFF2-40B4-BE49-F238E27FC236}">
                <a16:creationId xmlns:a16="http://schemas.microsoft.com/office/drawing/2014/main" id="{A68EBED8-7957-B64F-B3E1-3FB8DA825AEE}"/>
              </a:ext>
            </a:extLst>
          </p:cNvPr>
          <p:cNvSpPr/>
          <p:nvPr/>
        </p:nvSpPr>
        <p:spPr>
          <a:xfrm>
            <a:off x="4870021" y="2376552"/>
            <a:ext cx="356188" cy="276999"/>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1200" b="1" i="0" u="none" strike="noStrike" kern="1200" cap="none" spc="0" normalizeH="0" baseline="0" noProof="0">
                <a:ln>
                  <a:noFill/>
                </a:ln>
                <a:solidFill>
                  <a:prstClr val="black"/>
                </a:solidFill>
                <a:effectLst/>
                <a:uLnTx/>
                <a:uFillTx/>
                <a:latin typeface="Calibri" panose="020F0502020204030204"/>
                <a:ea typeface="+mn-ea"/>
                <a:cs typeface="+mn-cs"/>
              </a:rPr>
              <a:t>A2</a:t>
            </a:r>
            <a:endParaRPr kumimoji="0" lang="en-CH" sz="12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2" name="Rectangle 191">
            <a:extLst>
              <a:ext uri="{FF2B5EF4-FFF2-40B4-BE49-F238E27FC236}">
                <a16:creationId xmlns:a16="http://schemas.microsoft.com/office/drawing/2014/main" id="{5D5C5A33-2AC4-E44D-BB0A-6BC9E2928D10}"/>
              </a:ext>
            </a:extLst>
          </p:cNvPr>
          <p:cNvSpPr/>
          <p:nvPr/>
        </p:nvSpPr>
        <p:spPr>
          <a:xfrm>
            <a:off x="5231038" y="2372997"/>
            <a:ext cx="352982" cy="276999"/>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1200" b="0" i="0" u="none" strike="noStrike" kern="1200" cap="none" spc="0" normalizeH="0" baseline="0" noProof="0">
                <a:ln>
                  <a:noFill/>
                </a:ln>
                <a:solidFill>
                  <a:prstClr val="black"/>
                </a:solidFill>
                <a:effectLst/>
                <a:uLnTx/>
                <a:uFillTx/>
                <a:latin typeface="Calibri" panose="020F0502020204030204"/>
                <a:ea typeface="+mn-ea"/>
                <a:cs typeface="+mn-cs"/>
              </a:rPr>
              <a:t>A3</a:t>
            </a:r>
            <a:endParaRPr kumimoji="0" lang="en-CH"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3" name="Rounded Rectangle 192">
            <a:extLst>
              <a:ext uri="{FF2B5EF4-FFF2-40B4-BE49-F238E27FC236}">
                <a16:creationId xmlns:a16="http://schemas.microsoft.com/office/drawing/2014/main" id="{09552ACF-AD9B-9343-981D-03F83CA30487}"/>
              </a:ext>
            </a:extLst>
          </p:cNvPr>
          <p:cNvSpPr/>
          <p:nvPr/>
        </p:nvSpPr>
        <p:spPr>
          <a:xfrm>
            <a:off x="6802341" y="2865890"/>
            <a:ext cx="1426822" cy="730105"/>
          </a:xfrm>
          <a:prstGeom prst="roundRect">
            <a:avLst/>
          </a:prstGeom>
          <a:solidFill>
            <a:schemeClr val="tx2">
              <a:lumMod val="20000"/>
              <a:lumOff val="8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1" u="none" strike="noStrike" kern="1200" cap="none" spc="0" normalizeH="0" baseline="0" noProof="0" dirty="0">
                <a:ln>
                  <a:noFill/>
                </a:ln>
                <a:solidFill>
                  <a:prstClr val="black"/>
                </a:solidFill>
                <a:effectLst/>
                <a:uLnTx/>
                <a:uFillTx/>
                <a:latin typeface="Calibri" panose="020F0502020204030204"/>
                <a:ea typeface="+mn-ea"/>
                <a:cs typeface="+mn-cs"/>
              </a:rPr>
              <a:t>Memory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1" i="1" u="none" strike="noStrike" kern="1200" cap="none" spc="0" normalizeH="0" baseline="0" noProof="0" dirty="0">
                <a:ln>
                  <a:noFill/>
                </a:ln>
                <a:solidFill>
                  <a:prstClr val="black"/>
                </a:solidFill>
                <a:effectLst/>
                <a:uLnTx/>
                <a:uFillTx/>
                <a:latin typeface="Calibri" panose="020F0502020204030204"/>
                <a:ea typeface="+mn-ea"/>
                <a:cs typeface="+mn-cs"/>
              </a:rPr>
              <a:t>Hierarchy</a:t>
            </a:r>
          </a:p>
        </p:txBody>
      </p:sp>
      <p:cxnSp>
        <p:nvCxnSpPr>
          <p:cNvPr id="194" name="Straight Arrow Connector 193">
            <a:extLst>
              <a:ext uri="{FF2B5EF4-FFF2-40B4-BE49-F238E27FC236}">
                <a16:creationId xmlns:a16="http://schemas.microsoft.com/office/drawing/2014/main" id="{A9793FB3-ADBA-9340-964F-C14E30A5A345}"/>
              </a:ext>
            </a:extLst>
          </p:cNvPr>
          <p:cNvCxnSpPr>
            <a:cxnSpLocks/>
            <a:endCxn id="193" idx="1"/>
          </p:cNvCxnSpPr>
          <p:nvPr/>
        </p:nvCxnSpPr>
        <p:spPr>
          <a:xfrm flipV="1">
            <a:off x="5971738" y="3230943"/>
            <a:ext cx="830603" cy="610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95" name="Rectangle 194">
            <a:extLst>
              <a:ext uri="{FF2B5EF4-FFF2-40B4-BE49-F238E27FC236}">
                <a16:creationId xmlns:a16="http://schemas.microsoft.com/office/drawing/2014/main" id="{7D964871-AF2D-2C4C-A018-991008E8378E}"/>
              </a:ext>
            </a:extLst>
          </p:cNvPr>
          <p:cNvSpPr/>
          <p:nvPr/>
        </p:nvSpPr>
        <p:spPr>
          <a:xfrm>
            <a:off x="5931285" y="2677246"/>
            <a:ext cx="859210" cy="523220"/>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Generate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prefetch</a:t>
            </a:r>
            <a:endParaRPr kumimoji="0" lang="en-CH"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6" name="Rectangle 195">
            <a:extLst>
              <a:ext uri="{FF2B5EF4-FFF2-40B4-BE49-F238E27FC236}">
                <a16:creationId xmlns:a16="http://schemas.microsoft.com/office/drawing/2014/main" id="{34B3079F-FCD7-274B-8506-2786C809D580}"/>
              </a:ext>
            </a:extLst>
          </p:cNvPr>
          <p:cNvSpPr/>
          <p:nvPr/>
        </p:nvSpPr>
        <p:spPr>
          <a:xfrm>
            <a:off x="2586481" y="4143016"/>
            <a:ext cx="1757868" cy="523220"/>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Evict EQ entry and update </a:t>
            </a:r>
            <a:r>
              <a:rPr kumimoji="0" lang="en-US" sz="1400" b="0" i="1" u="none" strike="noStrike" kern="1200" cap="none" spc="0" normalizeH="0" baseline="0" noProof="0" dirty="0" err="1">
                <a:ln>
                  <a:noFill/>
                </a:ln>
                <a:solidFill>
                  <a:prstClr val="black"/>
                </a:solidFill>
                <a:effectLst/>
                <a:uLnTx/>
                <a:uFillTx/>
                <a:latin typeface="Calibri" panose="020F0502020204030204"/>
                <a:ea typeface="+mn-ea"/>
                <a:cs typeface="+mn-cs"/>
              </a:rPr>
              <a:t>QVStore</a:t>
            </a:r>
            <a:endParaRPr kumimoji="0" lang="en-CH"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7" name="Oval 196">
            <a:extLst>
              <a:ext uri="{FF2B5EF4-FFF2-40B4-BE49-F238E27FC236}">
                <a16:creationId xmlns:a16="http://schemas.microsoft.com/office/drawing/2014/main" id="{0243FFFE-6A73-CA40-B4DF-3CD7A32986AF}"/>
              </a:ext>
            </a:extLst>
          </p:cNvPr>
          <p:cNvSpPr/>
          <p:nvPr/>
        </p:nvSpPr>
        <p:spPr>
          <a:xfrm>
            <a:off x="6212152" y="2436321"/>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rPr>
              <a:t>4</a:t>
            </a:r>
          </a:p>
        </p:txBody>
      </p:sp>
      <p:sp>
        <p:nvSpPr>
          <p:cNvPr id="198" name="Rectangle 197">
            <a:extLst>
              <a:ext uri="{FF2B5EF4-FFF2-40B4-BE49-F238E27FC236}">
                <a16:creationId xmlns:a16="http://schemas.microsoft.com/office/drawing/2014/main" id="{CF5F4FBB-8860-F042-8A9D-EBCEC1147F88}"/>
              </a:ext>
            </a:extLst>
          </p:cNvPr>
          <p:cNvSpPr/>
          <p:nvPr/>
        </p:nvSpPr>
        <p:spPr>
          <a:xfrm>
            <a:off x="3793570" y="2026696"/>
            <a:ext cx="2617255" cy="307777"/>
          </a:xfrm>
          <a:prstGeom prst="rect">
            <a:avLst/>
          </a:prstGeom>
          <a:solidFill>
            <a:schemeClr val="bg2"/>
          </a:solid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Find </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the </a:t>
            </a: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Action with </a:t>
            </a: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m</a:t>
            </a:r>
            <a:r>
              <a:rPr kumimoji="0" lang="en-CH" sz="1400" b="0" i="1" u="none" strike="noStrike" kern="1200" cap="none" spc="0" normalizeH="0" baseline="0" noProof="0">
                <a:ln>
                  <a:noFill/>
                </a:ln>
                <a:solidFill>
                  <a:prstClr val="black"/>
                </a:solidFill>
                <a:effectLst/>
                <a:uLnTx/>
                <a:uFillTx/>
                <a:latin typeface="Calibri" panose="020F0502020204030204"/>
                <a:ea typeface="+mn-ea"/>
                <a:cs typeface="+mn-cs"/>
              </a:rPr>
              <a:t>ax </a:t>
            </a:r>
            <a:r>
              <a:rPr kumimoji="0" lang="en-CH" sz="1400" b="0" i="1" u="none" strike="noStrike" kern="1200" cap="none" spc="0" normalizeH="0" baseline="0" noProof="0" dirty="0">
                <a:ln>
                  <a:noFill/>
                </a:ln>
                <a:solidFill>
                  <a:prstClr val="black"/>
                </a:solidFill>
                <a:effectLst/>
                <a:uLnTx/>
                <a:uFillTx/>
                <a:latin typeface="Calibri" panose="020F0502020204030204"/>
                <a:ea typeface="+mn-ea"/>
                <a:cs typeface="+mn-cs"/>
              </a:rPr>
              <a:t>Q-Value</a:t>
            </a:r>
          </a:p>
        </p:txBody>
      </p:sp>
      <p:cxnSp>
        <p:nvCxnSpPr>
          <p:cNvPr id="199" name="Straight Arrow Connector 198">
            <a:extLst>
              <a:ext uri="{FF2B5EF4-FFF2-40B4-BE49-F238E27FC236}">
                <a16:creationId xmlns:a16="http://schemas.microsoft.com/office/drawing/2014/main" id="{CF04ABA9-016F-1D44-9CB9-2CD086BB1F29}"/>
              </a:ext>
            </a:extLst>
          </p:cNvPr>
          <p:cNvCxnSpPr>
            <a:cxnSpLocks/>
          </p:cNvCxnSpPr>
          <p:nvPr/>
        </p:nvCxnSpPr>
        <p:spPr>
          <a:xfrm>
            <a:off x="5038337" y="2293563"/>
            <a:ext cx="0" cy="158868"/>
          </a:xfrm>
          <a:prstGeom prst="straightConnector1">
            <a:avLst/>
          </a:prstGeom>
          <a:ln>
            <a:tailEnd type="triangle" w="sm" len="sm"/>
          </a:ln>
        </p:spPr>
        <p:style>
          <a:lnRef idx="1">
            <a:schemeClr val="dk1"/>
          </a:lnRef>
          <a:fillRef idx="0">
            <a:schemeClr val="dk1"/>
          </a:fillRef>
          <a:effectRef idx="0">
            <a:schemeClr val="dk1"/>
          </a:effectRef>
          <a:fontRef idx="minor">
            <a:schemeClr val="tx1"/>
          </a:fontRef>
        </p:style>
      </p:cxnSp>
      <p:cxnSp>
        <p:nvCxnSpPr>
          <p:cNvPr id="200" name="Straight Arrow Connector 199">
            <a:extLst>
              <a:ext uri="{FF2B5EF4-FFF2-40B4-BE49-F238E27FC236}">
                <a16:creationId xmlns:a16="http://schemas.microsoft.com/office/drawing/2014/main" id="{B72E909B-B36E-9B4E-B9AB-70D89B040A5F}"/>
              </a:ext>
            </a:extLst>
          </p:cNvPr>
          <p:cNvCxnSpPr>
            <a:cxnSpLocks/>
          </p:cNvCxnSpPr>
          <p:nvPr/>
        </p:nvCxnSpPr>
        <p:spPr>
          <a:xfrm>
            <a:off x="4679009" y="2293563"/>
            <a:ext cx="0" cy="158868"/>
          </a:xfrm>
          <a:prstGeom prst="straightConnector1">
            <a:avLst/>
          </a:prstGeom>
          <a:ln>
            <a:tailEnd type="triangle" w="sm" len="sm"/>
          </a:ln>
        </p:spPr>
        <p:style>
          <a:lnRef idx="1">
            <a:schemeClr val="dk1"/>
          </a:lnRef>
          <a:fillRef idx="0">
            <a:schemeClr val="dk1"/>
          </a:fillRef>
          <a:effectRef idx="0">
            <a:schemeClr val="dk1"/>
          </a:effectRef>
          <a:fontRef idx="minor">
            <a:schemeClr val="tx1"/>
          </a:fontRef>
        </p:style>
      </p:cxnSp>
      <p:cxnSp>
        <p:nvCxnSpPr>
          <p:cNvPr id="201" name="Straight Arrow Connector 200">
            <a:extLst>
              <a:ext uri="{FF2B5EF4-FFF2-40B4-BE49-F238E27FC236}">
                <a16:creationId xmlns:a16="http://schemas.microsoft.com/office/drawing/2014/main" id="{A8CF9FBF-1EAE-E141-943E-8B123653A864}"/>
              </a:ext>
            </a:extLst>
          </p:cNvPr>
          <p:cNvCxnSpPr>
            <a:cxnSpLocks/>
          </p:cNvCxnSpPr>
          <p:nvPr/>
        </p:nvCxnSpPr>
        <p:spPr>
          <a:xfrm>
            <a:off x="5394429" y="2308908"/>
            <a:ext cx="0" cy="158868"/>
          </a:xfrm>
          <a:prstGeom prst="straightConnector1">
            <a:avLst/>
          </a:prstGeom>
          <a:ln>
            <a:tailEnd type="triangle" w="sm" len="sm"/>
          </a:ln>
        </p:spPr>
        <p:style>
          <a:lnRef idx="1">
            <a:schemeClr val="dk1"/>
          </a:lnRef>
          <a:fillRef idx="0">
            <a:schemeClr val="dk1"/>
          </a:fillRef>
          <a:effectRef idx="0">
            <a:schemeClr val="dk1"/>
          </a:effectRef>
          <a:fontRef idx="minor">
            <a:schemeClr val="tx1"/>
          </a:fontRef>
        </p:style>
      </p:cxnSp>
      <p:sp>
        <p:nvSpPr>
          <p:cNvPr id="202" name="Oval 201">
            <a:extLst>
              <a:ext uri="{FF2B5EF4-FFF2-40B4-BE49-F238E27FC236}">
                <a16:creationId xmlns:a16="http://schemas.microsoft.com/office/drawing/2014/main" id="{85BD7E60-7BFF-434D-BBB6-AE2235405BE1}"/>
              </a:ext>
            </a:extLst>
          </p:cNvPr>
          <p:cNvSpPr/>
          <p:nvPr/>
        </p:nvSpPr>
        <p:spPr>
          <a:xfrm>
            <a:off x="5123608" y="5476795"/>
            <a:ext cx="285226" cy="285226"/>
          </a:xfrm>
          <a:prstGeom prst="ellipse">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7</a:t>
            </a: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212" name="Group 211">
            <a:extLst>
              <a:ext uri="{FF2B5EF4-FFF2-40B4-BE49-F238E27FC236}">
                <a16:creationId xmlns:a16="http://schemas.microsoft.com/office/drawing/2014/main" id="{4B9572B7-08B9-8F49-80A6-03052E688C52}"/>
              </a:ext>
            </a:extLst>
          </p:cNvPr>
          <p:cNvGrpSpPr/>
          <p:nvPr/>
        </p:nvGrpSpPr>
        <p:grpSpPr>
          <a:xfrm>
            <a:off x="4289620" y="2601710"/>
            <a:ext cx="1592509" cy="1220460"/>
            <a:chOff x="4289620" y="2601710"/>
            <a:chExt cx="1592509" cy="1220460"/>
          </a:xfrm>
        </p:grpSpPr>
        <p:sp>
          <p:nvSpPr>
            <p:cNvPr id="113" name="Rectangle 112">
              <a:extLst>
                <a:ext uri="{FF2B5EF4-FFF2-40B4-BE49-F238E27FC236}">
                  <a16:creationId xmlns:a16="http://schemas.microsoft.com/office/drawing/2014/main" id="{FD3A8377-8D24-9143-8097-35CFD901AD6C}"/>
                </a:ext>
              </a:extLst>
            </p:cNvPr>
            <p:cNvSpPr/>
            <p:nvPr/>
          </p:nvSpPr>
          <p:spPr>
            <a:xfrm>
              <a:off x="4289620" y="2601714"/>
              <a:ext cx="209725" cy="176169"/>
            </a:xfrm>
            <a:prstGeom prst="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4" name="Rectangle 113">
              <a:extLst>
                <a:ext uri="{FF2B5EF4-FFF2-40B4-BE49-F238E27FC236}">
                  <a16:creationId xmlns:a16="http://schemas.microsoft.com/office/drawing/2014/main" id="{44BD0F1C-308B-AD41-ADC0-9D662775B839}"/>
                </a:ext>
              </a:extLst>
            </p:cNvPr>
            <p:cNvSpPr/>
            <p:nvPr/>
          </p:nvSpPr>
          <p:spPr>
            <a:xfrm>
              <a:off x="4499345" y="260171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5" name="Rectangle 114">
              <a:extLst>
                <a:ext uri="{FF2B5EF4-FFF2-40B4-BE49-F238E27FC236}">
                  <a16:creationId xmlns:a16="http://schemas.microsoft.com/office/drawing/2014/main" id="{3F57A77B-B4C5-B34F-9654-A2C73A1DDC34}"/>
                </a:ext>
              </a:extLst>
            </p:cNvPr>
            <p:cNvSpPr/>
            <p:nvPr/>
          </p:nvSpPr>
          <p:spPr>
            <a:xfrm>
              <a:off x="4858673" y="260171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6" name="Rectangle 115">
              <a:extLst>
                <a:ext uri="{FF2B5EF4-FFF2-40B4-BE49-F238E27FC236}">
                  <a16:creationId xmlns:a16="http://schemas.microsoft.com/office/drawing/2014/main" id="{89A27451-93BD-8E44-8120-AD957A3C2F88}"/>
                </a:ext>
              </a:extLst>
            </p:cNvPr>
            <p:cNvSpPr/>
            <p:nvPr/>
          </p:nvSpPr>
          <p:spPr>
            <a:xfrm>
              <a:off x="5218001" y="2601710"/>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7" name="Rectangle 116">
              <a:extLst>
                <a:ext uri="{FF2B5EF4-FFF2-40B4-BE49-F238E27FC236}">
                  <a16:creationId xmlns:a16="http://schemas.microsoft.com/office/drawing/2014/main" id="{1FB99F77-BEFB-7F4C-8456-69B826978233}"/>
                </a:ext>
              </a:extLst>
            </p:cNvPr>
            <p:cNvSpPr/>
            <p:nvPr/>
          </p:nvSpPr>
          <p:spPr>
            <a:xfrm>
              <a:off x="4289620" y="2777883"/>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8" name="Rectangle 117">
              <a:extLst>
                <a:ext uri="{FF2B5EF4-FFF2-40B4-BE49-F238E27FC236}">
                  <a16:creationId xmlns:a16="http://schemas.microsoft.com/office/drawing/2014/main" id="{ACF4C514-8B32-614D-BF6B-3F188A3F5A83}"/>
                </a:ext>
              </a:extLst>
            </p:cNvPr>
            <p:cNvSpPr/>
            <p:nvPr/>
          </p:nvSpPr>
          <p:spPr>
            <a:xfrm>
              <a:off x="4499345" y="277788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9" name="Rectangle 118">
              <a:extLst>
                <a:ext uri="{FF2B5EF4-FFF2-40B4-BE49-F238E27FC236}">
                  <a16:creationId xmlns:a16="http://schemas.microsoft.com/office/drawing/2014/main" id="{9AFF6B2C-7524-D04C-AD64-4B438BFD7B75}"/>
                </a:ext>
              </a:extLst>
            </p:cNvPr>
            <p:cNvSpPr/>
            <p:nvPr/>
          </p:nvSpPr>
          <p:spPr>
            <a:xfrm>
              <a:off x="4858673" y="2777881"/>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0" name="Rectangle 119">
              <a:extLst>
                <a:ext uri="{FF2B5EF4-FFF2-40B4-BE49-F238E27FC236}">
                  <a16:creationId xmlns:a16="http://schemas.microsoft.com/office/drawing/2014/main" id="{4EAD4285-7314-DD46-8C66-6AA6025A7AA4}"/>
                </a:ext>
              </a:extLst>
            </p:cNvPr>
            <p:cNvSpPr/>
            <p:nvPr/>
          </p:nvSpPr>
          <p:spPr>
            <a:xfrm>
              <a:off x="5218001" y="2777879"/>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1" name="Rectangle 120">
              <a:extLst>
                <a:ext uri="{FF2B5EF4-FFF2-40B4-BE49-F238E27FC236}">
                  <a16:creationId xmlns:a16="http://schemas.microsoft.com/office/drawing/2014/main" id="{B9A6C0D6-5D43-9D4B-88B7-75FD58C3B988}"/>
                </a:ext>
              </a:extLst>
            </p:cNvPr>
            <p:cNvSpPr/>
            <p:nvPr/>
          </p:nvSpPr>
          <p:spPr>
            <a:xfrm>
              <a:off x="4289620" y="2954048"/>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2" name="Rectangle 121">
              <a:extLst>
                <a:ext uri="{FF2B5EF4-FFF2-40B4-BE49-F238E27FC236}">
                  <a16:creationId xmlns:a16="http://schemas.microsoft.com/office/drawing/2014/main" id="{CAB6E6E3-1D84-9E43-BE56-DD55A7DE7CCB}"/>
                </a:ext>
              </a:extLst>
            </p:cNvPr>
            <p:cNvSpPr/>
            <p:nvPr/>
          </p:nvSpPr>
          <p:spPr>
            <a:xfrm>
              <a:off x="4499345" y="2954048"/>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3" name="Rectangle 122">
              <a:extLst>
                <a:ext uri="{FF2B5EF4-FFF2-40B4-BE49-F238E27FC236}">
                  <a16:creationId xmlns:a16="http://schemas.microsoft.com/office/drawing/2014/main" id="{B4E5707F-03EA-6F40-AAF2-E23363D7AB62}"/>
                </a:ext>
              </a:extLst>
            </p:cNvPr>
            <p:cNvSpPr/>
            <p:nvPr/>
          </p:nvSpPr>
          <p:spPr>
            <a:xfrm>
              <a:off x="4858673" y="295404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4" name="Rectangle 123">
              <a:extLst>
                <a:ext uri="{FF2B5EF4-FFF2-40B4-BE49-F238E27FC236}">
                  <a16:creationId xmlns:a16="http://schemas.microsoft.com/office/drawing/2014/main" id="{522B78C4-6877-CE46-A63B-7A82ECD115B6}"/>
                </a:ext>
              </a:extLst>
            </p:cNvPr>
            <p:cNvSpPr/>
            <p:nvPr/>
          </p:nvSpPr>
          <p:spPr>
            <a:xfrm>
              <a:off x="5218001" y="295404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5" name="Rectangle 124">
              <a:extLst>
                <a:ext uri="{FF2B5EF4-FFF2-40B4-BE49-F238E27FC236}">
                  <a16:creationId xmlns:a16="http://schemas.microsoft.com/office/drawing/2014/main" id="{FA16AED2-8F60-B74B-8B2C-22BB3853A814}"/>
                </a:ext>
              </a:extLst>
            </p:cNvPr>
            <p:cNvSpPr/>
            <p:nvPr/>
          </p:nvSpPr>
          <p:spPr>
            <a:xfrm>
              <a:off x="4289620" y="3130207"/>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6" name="Rectangle 125">
              <a:extLst>
                <a:ext uri="{FF2B5EF4-FFF2-40B4-BE49-F238E27FC236}">
                  <a16:creationId xmlns:a16="http://schemas.microsoft.com/office/drawing/2014/main" id="{CBB5A613-228E-E84B-8B5A-BD3DDE37FC4B}"/>
                </a:ext>
              </a:extLst>
            </p:cNvPr>
            <p:cNvSpPr/>
            <p:nvPr/>
          </p:nvSpPr>
          <p:spPr>
            <a:xfrm>
              <a:off x="4499345" y="3130207"/>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7" name="Rectangle 126">
              <a:extLst>
                <a:ext uri="{FF2B5EF4-FFF2-40B4-BE49-F238E27FC236}">
                  <a16:creationId xmlns:a16="http://schemas.microsoft.com/office/drawing/2014/main" id="{C33B4829-767E-CC46-841A-C59701274878}"/>
                </a:ext>
              </a:extLst>
            </p:cNvPr>
            <p:cNvSpPr/>
            <p:nvPr/>
          </p:nvSpPr>
          <p:spPr>
            <a:xfrm>
              <a:off x="4858673" y="3130205"/>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8" name="Rectangle 127">
              <a:extLst>
                <a:ext uri="{FF2B5EF4-FFF2-40B4-BE49-F238E27FC236}">
                  <a16:creationId xmlns:a16="http://schemas.microsoft.com/office/drawing/2014/main" id="{4FF74D98-0B9E-B447-95A6-F7E4B08A282C}"/>
                </a:ext>
              </a:extLst>
            </p:cNvPr>
            <p:cNvSpPr/>
            <p:nvPr/>
          </p:nvSpPr>
          <p:spPr>
            <a:xfrm>
              <a:off x="5218001" y="313020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9" name="Rectangle 128">
              <a:extLst>
                <a:ext uri="{FF2B5EF4-FFF2-40B4-BE49-F238E27FC236}">
                  <a16:creationId xmlns:a16="http://schemas.microsoft.com/office/drawing/2014/main" id="{936DAFF4-957A-5B45-B8B7-8D31D4136A21}"/>
                </a:ext>
              </a:extLst>
            </p:cNvPr>
            <p:cNvSpPr/>
            <p:nvPr/>
          </p:nvSpPr>
          <p:spPr>
            <a:xfrm>
              <a:off x="4289620" y="3306366"/>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0" name="Rectangle 129">
              <a:extLst>
                <a:ext uri="{FF2B5EF4-FFF2-40B4-BE49-F238E27FC236}">
                  <a16:creationId xmlns:a16="http://schemas.microsoft.com/office/drawing/2014/main" id="{D2980796-4C2F-414B-816E-081F907A10F6}"/>
                </a:ext>
              </a:extLst>
            </p:cNvPr>
            <p:cNvSpPr/>
            <p:nvPr/>
          </p:nvSpPr>
          <p:spPr>
            <a:xfrm>
              <a:off x="4499345" y="330636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1" name="Rectangle 130">
              <a:extLst>
                <a:ext uri="{FF2B5EF4-FFF2-40B4-BE49-F238E27FC236}">
                  <a16:creationId xmlns:a16="http://schemas.microsoft.com/office/drawing/2014/main" id="{A887C44D-FFC2-384B-83BF-BEB08C155264}"/>
                </a:ext>
              </a:extLst>
            </p:cNvPr>
            <p:cNvSpPr/>
            <p:nvPr/>
          </p:nvSpPr>
          <p:spPr>
            <a:xfrm>
              <a:off x="4858673" y="330636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2" name="Rectangle 131">
              <a:extLst>
                <a:ext uri="{FF2B5EF4-FFF2-40B4-BE49-F238E27FC236}">
                  <a16:creationId xmlns:a16="http://schemas.microsoft.com/office/drawing/2014/main" id="{E1A5196E-7185-724A-983F-D13E80FEF654}"/>
                </a:ext>
              </a:extLst>
            </p:cNvPr>
            <p:cNvSpPr/>
            <p:nvPr/>
          </p:nvSpPr>
          <p:spPr>
            <a:xfrm>
              <a:off x="5218001" y="330636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3" name="Rectangle 132">
              <a:extLst>
                <a:ext uri="{FF2B5EF4-FFF2-40B4-BE49-F238E27FC236}">
                  <a16:creationId xmlns:a16="http://schemas.microsoft.com/office/drawing/2014/main" id="{721EE2A8-FA3E-FE45-9AFE-3FAF44806885}"/>
                </a:ext>
              </a:extLst>
            </p:cNvPr>
            <p:cNvSpPr/>
            <p:nvPr/>
          </p:nvSpPr>
          <p:spPr>
            <a:xfrm>
              <a:off x="4442020" y="2754114"/>
              <a:ext cx="209725" cy="176169"/>
            </a:xfrm>
            <a:prstGeom prst="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4" name="Rectangle 133">
              <a:extLst>
                <a:ext uri="{FF2B5EF4-FFF2-40B4-BE49-F238E27FC236}">
                  <a16:creationId xmlns:a16="http://schemas.microsoft.com/office/drawing/2014/main" id="{84A7F9AF-2BA4-DA46-B255-8263E7DC1415}"/>
                </a:ext>
              </a:extLst>
            </p:cNvPr>
            <p:cNvSpPr/>
            <p:nvPr/>
          </p:nvSpPr>
          <p:spPr>
            <a:xfrm>
              <a:off x="4651745" y="275411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5" name="Rectangle 134">
              <a:extLst>
                <a:ext uri="{FF2B5EF4-FFF2-40B4-BE49-F238E27FC236}">
                  <a16:creationId xmlns:a16="http://schemas.microsoft.com/office/drawing/2014/main" id="{C834DDEE-C429-1F4E-BA53-A9762690A852}"/>
                </a:ext>
              </a:extLst>
            </p:cNvPr>
            <p:cNvSpPr/>
            <p:nvPr/>
          </p:nvSpPr>
          <p:spPr>
            <a:xfrm>
              <a:off x="5011073" y="275411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6" name="Rectangle 135">
              <a:extLst>
                <a:ext uri="{FF2B5EF4-FFF2-40B4-BE49-F238E27FC236}">
                  <a16:creationId xmlns:a16="http://schemas.microsoft.com/office/drawing/2014/main" id="{F2A5FBBE-49F2-6E41-A6FA-5BF57BDC811B}"/>
                </a:ext>
              </a:extLst>
            </p:cNvPr>
            <p:cNvSpPr/>
            <p:nvPr/>
          </p:nvSpPr>
          <p:spPr>
            <a:xfrm>
              <a:off x="5370401" y="2754110"/>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7" name="Rectangle 136">
              <a:extLst>
                <a:ext uri="{FF2B5EF4-FFF2-40B4-BE49-F238E27FC236}">
                  <a16:creationId xmlns:a16="http://schemas.microsoft.com/office/drawing/2014/main" id="{AB7977CF-D25A-0249-8C4F-1F5C1074B4DA}"/>
                </a:ext>
              </a:extLst>
            </p:cNvPr>
            <p:cNvSpPr/>
            <p:nvPr/>
          </p:nvSpPr>
          <p:spPr>
            <a:xfrm>
              <a:off x="4442020" y="2930283"/>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8" name="Rectangle 137">
              <a:extLst>
                <a:ext uri="{FF2B5EF4-FFF2-40B4-BE49-F238E27FC236}">
                  <a16:creationId xmlns:a16="http://schemas.microsoft.com/office/drawing/2014/main" id="{1DCC281C-206A-1C42-9653-43442F95173C}"/>
                </a:ext>
              </a:extLst>
            </p:cNvPr>
            <p:cNvSpPr/>
            <p:nvPr/>
          </p:nvSpPr>
          <p:spPr>
            <a:xfrm>
              <a:off x="4651745" y="293028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9" name="Rectangle 138">
              <a:extLst>
                <a:ext uri="{FF2B5EF4-FFF2-40B4-BE49-F238E27FC236}">
                  <a16:creationId xmlns:a16="http://schemas.microsoft.com/office/drawing/2014/main" id="{FA8DB686-5998-1347-B9D1-24913AB66085}"/>
                </a:ext>
              </a:extLst>
            </p:cNvPr>
            <p:cNvSpPr/>
            <p:nvPr/>
          </p:nvSpPr>
          <p:spPr>
            <a:xfrm>
              <a:off x="5011073" y="2930281"/>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0" name="Rectangle 139">
              <a:extLst>
                <a:ext uri="{FF2B5EF4-FFF2-40B4-BE49-F238E27FC236}">
                  <a16:creationId xmlns:a16="http://schemas.microsoft.com/office/drawing/2014/main" id="{52477002-3CA5-0C4A-A69F-FC27F12C0F32}"/>
                </a:ext>
              </a:extLst>
            </p:cNvPr>
            <p:cNvSpPr/>
            <p:nvPr/>
          </p:nvSpPr>
          <p:spPr>
            <a:xfrm>
              <a:off x="5370401" y="2930279"/>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1" name="Rectangle 140">
              <a:extLst>
                <a:ext uri="{FF2B5EF4-FFF2-40B4-BE49-F238E27FC236}">
                  <a16:creationId xmlns:a16="http://schemas.microsoft.com/office/drawing/2014/main" id="{E71E42E4-EA17-8544-BA6F-98DC7D25C484}"/>
                </a:ext>
              </a:extLst>
            </p:cNvPr>
            <p:cNvSpPr/>
            <p:nvPr/>
          </p:nvSpPr>
          <p:spPr>
            <a:xfrm>
              <a:off x="4442020" y="3106448"/>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2" name="Rectangle 141">
              <a:extLst>
                <a:ext uri="{FF2B5EF4-FFF2-40B4-BE49-F238E27FC236}">
                  <a16:creationId xmlns:a16="http://schemas.microsoft.com/office/drawing/2014/main" id="{E3C6B61F-3267-144B-8B8B-0330940C7B3A}"/>
                </a:ext>
              </a:extLst>
            </p:cNvPr>
            <p:cNvSpPr/>
            <p:nvPr/>
          </p:nvSpPr>
          <p:spPr>
            <a:xfrm>
              <a:off x="4651745" y="3106448"/>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3" name="Rectangle 142">
              <a:extLst>
                <a:ext uri="{FF2B5EF4-FFF2-40B4-BE49-F238E27FC236}">
                  <a16:creationId xmlns:a16="http://schemas.microsoft.com/office/drawing/2014/main" id="{79B9D27D-654E-9345-BFDB-F279B43171E6}"/>
                </a:ext>
              </a:extLst>
            </p:cNvPr>
            <p:cNvSpPr/>
            <p:nvPr/>
          </p:nvSpPr>
          <p:spPr>
            <a:xfrm>
              <a:off x="5011073" y="310644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4" name="Rectangle 143">
              <a:extLst>
                <a:ext uri="{FF2B5EF4-FFF2-40B4-BE49-F238E27FC236}">
                  <a16:creationId xmlns:a16="http://schemas.microsoft.com/office/drawing/2014/main" id="{57B09164-A6D4-DE4F-B6E0-4B3B182E83E6}"/>
                </a:ext>
              </a:extLst>
            </p:cNvPr>
            <p:cNvSpPr/>
            <p:nvPr/>
          </p:nvSpPr>
          <p:spPr>
            <a:xfrm>
              <a:off x="5370401" y="310644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5" name="Rectangle 144">
              <a:extLst>
                <a:ext uri="{FF2B5EF4-FFF2-40B4-BE49-F238E27FC236}">
                  <a16:creationId xmlns:a16="http://schemas.microsoft.com/office/drawing/2014/main" id="{50AAB409-A231-B344-89A5-BC22A08F4E5D}"/>
                </a:ext>
              </a:extLst>
            </p:cNvPr>
            <p:cNvSpPr/>
            <p:nvPr/>
          </p:nvSpPr>
          <p:spPr>
            <a:xfrm>
              <a:off x="4442020" y="3282607"/>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6" name="Rectangle 145">
              <a:extLst>
                <a:ext uri="{FF2B5EF4-FFF2-40B4-BE49-F238E27FC236}">
                  <a16:creationId xmlns:a16="http://schemas.microsoft.com/office/drawing/2014/main" id="{DC64A051-2E1C-D24E-A926-7F6CFAB82A42}"/>
                </a:ext>
              </a:extLst>
            </p:cNvPr>
            <p:cNvSpPr/>
            <p:nvPr/>
          </p:nvSpPr>
          <p:spPr>
            <a:xfrm>
              <a:off x="4651745" y="3282607"/>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7" name="Rectangle 146">
              <a:extLst>
                <a:ext uri="{FF2B5EF4-FFF2-40B4-BE49-F238E27FC236}">
                  <a16:creationId xmlns:a16="http://schemas.microsoft.com/office/drawing/2014/main" id="{D016E615-339E-344B-8E16-39978250CC74}"/>
                </a:ext>
              </a:extLst>
            </p:cNvPr>
            <p:cNvSpPr/>
            <p:nvPr/>
          </p:nvSpPr>
          <p:spPr>
            <a:xfrm>
              <a:off x="5011073" y="3282605"/>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8" name="Rectangle 147">
              <a:extLst>
                <a:ext uri="{FF2B5EF4-FFF2-40B4-BE49-F238E27FC236}">
                  <a16:creationId xmlns:a16="http://schemas.microsoft.com/office/drawing/2014/main" id="{5AA2512A-D531-5048-948E-B343384A84E0}"/>
                </a:ext>
              </a:extLst>
            </p:cNvPr>
            <p:cNvSpPr/>
            <p:nvPr/>
          </p:nvSpPr>
          <p:spPr>
            <a:xfrm>
              <a:off x="5370401" y="328260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9" name="Rectangle 148">
              <a:extLst>
                <a:ext uri="{FF2B5EF4-FFF2-40B4-BE49-F238E27FC236}">
                  <a16:creationId xmlns:a16="http://schemas.microsoft.com/office/drawing/2014/main" id="{7BFE0B49-5175-1643-B20A-A2F81DD24087}"/>
                </a:ext>
              </a:extLst>
            </p:cNvPr>
            <p:cNvSpPr/>
            <p:nvPr/>
          </p:nvSpPr>
          <p:spPr>
            <a:xfrm>
              <a:off x="4442020" y="3458766"/>
              <a:ext cx="209725"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0" name="Rectangle 149">
              <a:extLst>
                <a:ext uri="{FF2B5EF4-FFF2-40B4-BE49-F238E27FC236}">
                  <a16:creationId xmlns:a16="http://schemas.microsoft.com/office/drawing/2014/main" id="{6D163B17-BB1F-FE4C-9ED1-3760259AAEFA}"/>
                </a:ext>
              </a:extLst>
            </p:cNvPr>
            <p:cNvSpPr/>
            <p:nvPr/>
          </p:nvSpPr>
          <p:spPr>
            <a:xfrm>
              <a:off x="4651745" y="345876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1" name="Rectangle 150">
              <a:extLst>
                <a:ext uri="{FF2B5EF4-FFF2-40B4-BE49-F238E27FC236}">
                  <a16:creationId xmlns:a16="http://schemas.microsoft.com/office/drawing/2014/main" id="{73533B4D-DE4C-6B4F-8107-68EBB6D94730}"/>
                </a:ext>
              </a:extLst>
            </p:cNvPr>
            <p:cNvSpPr/>
            <p:nvPr/>
          </p:nvSpPr>
          <p:spPr>
            <a:xfrm>
              <a:off x="5011073" y="345876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2" name="Rectangle 151">
              <a:extLst>
                <a:ext uri="{FF2B5EF4-FFF2-40B4-BE49-F238E27FC236}">
                  <a16:creationId xmlns:a16="http://schemas.microsoft.com/office/drawing/2014/main" id="{869B4248-3278-184F-89E3-0AA368CC0E71}"/>
                </a:ext>
              </a:extLst>
            </p:cNvPr>
            <p:cNvSpPr/>
            <p:nvPr/>
          </p:nvSpPr>
          <p:spPr>
            <a:xfrm>
              <a:off x="5370401" y="345876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3" name="Rectangle 152">
              <a:extLst>
                <a:ext uri="{FF2B5EF4-FFF2-40B4-BE49-F238E27FC236}">
                  <a16:creationId xmlns:a16="http://schemas.microsoft.com/office/drawing/2014/main" id="{6E0751EC-A6E7-A447-99EF-FEAD80409739}"/>
                </a:ext>
              </a:extLst>
            </p:cNvPr>
            <p:cNvSpPr/>
            <p:nvPr/>
          </p:nvSpPr>
          <p:spPr>
            <a:xfrm>
              <a:off x="4594420" y="2906514"/>
              <a:ext cx="209725" cy="176169"/>
            </a:xfrm>
            <a:prstGeom prst="rect">
              <a:avLst/>
            </a:prstGeom>
            <a:solidFill>
              <a:schemeClr val="tx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4" name="Rectangle 153">
              <a:extLst>
                <a:ext uri="{FF2B5EF4-FFF2-40B4-BE49-F238E27FC236}">
                  <a16:creationId xmlns:a16="http://schemas.microsoft.com/office/drawing/2014/main" id="{E9D1925E-9291-3E49-8439-0D01E9F12223}"/>
                </a:ext>
              </a:extLst>
            </p:cNvPr>
            <p:cNvSpPr/>
            <p:nvPr/>
          </p:nvSpPr>
          <p:spPr>
            <a:xfrm>
              <a:off x="4804145" y="290651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5" name="Rectangle 154">
              <a:extLst>
                <a:ext uri="{FF2B5EF4-FFF2-40B4-BE49-F238E27FC236}">
                  <a16:creationId xmlns:a16="http://schemas.microsoft.com/office/drawing/2014/main" id="{30359934-1140-8A40-A8C9-8E1C28D77FC0}"/>
                </a:ext>
              </a:extLst>
            </p:cNvPr>
            <p:cNvSpPr/>
            <p:nvPr/>
          </p:nvSpPr>
          <p:spPr>
            <a:xfrm>
              <a:off x="5163473" y="290651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6" name="Rectangle 155">
              <a:extLst>
                <a:ext uri="{FF2B5EF4-FFF2-40B4-BE49-F238E27FC236}">
                  <a16:creationId xmlns:a16="http://schemas.microsoft.com/office/drawing/2014/main" id="{DBE827D9-5ABC-C84A-9948-CAE67C6223F8}"/>
                </a:ext>
              </a:extLst>
            </p:cNvPr>
            <p:cNvSpPr/>
            <p:nvPr/>
          </p:nvSpPr>
          <p:spPr>
            <a:xfrm>
              <a:off x="5522801" y="2906510"/>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7" name="Rectangle 156">
              <a:extLst>
                <a:ext uri="{FF2B5EF4-FFF2-40B4-BE49-F238E27FC236}">
                  <a16:creationId xmlns:a16="http://schemas.microsoft.com/office/drawing/2014/main" id="{3DC75011-39A9-0747-8EEF-32D06E2EAA8A}"/>
                </a:ext>
              </a:extLst>
            </p:cNvPr>
            <p:cNvSpPr/>
            <p:nvPr/>
          </p:nvSpPr>
          <p:spPr>
            <a:xfrm>
              <a:off x="4594420" y="3082683"/>
              <a:ext cx="209725" cy="176169"/>
            </a:xfrm>
            <a:prstGeom prst="rect">
              <a:avLst/>
            </a:prstGeom>
            <a:solidFill>
              <a:schemeClr val="accent4">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8" name="Rectangle 157">
              <a:extLst>
                <a:ext uri="{FF2B5EF4-FFF2-40B4-BE49-F238E27FC236}">
                  <a16:creationId xmlns:a16="http://schemas.microsoft.com/office/drawing/2014/main" id="{2805C98B-5BFC-3840-B582-6A0B09D38789}"/>
                </a:ext>
              </a:extLst>
            </p:cNvPr>
            <p:cNvSpPr/>
            <p:nvPr/>
          </p:nvSpPr>
          <p:spPr>
            <a:xfrm>
              <a:off x="4804145" y="308268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9" name="Rectangle 158">
              <a:extLst>
                <a:ext uri="{FF2B5EF4-FFF2-40B4-BE49-F238E27FC236}">
                  <a16:creationId xmlns:a16="http://schemas.microsoft.com/office/drawing/2014/main" id="{D0A5A52E-1300-A44B-AC53-6974825156CB}"/>
                </a:ext>
              </a:extLst>
            </p:cNvPr>
            <p:cNvSpPr/>
            <p:nvPr/>
          </p:nvSpPr>
          <p:spPr>
            <a:xfrm>
              <a:off x="5163473" y="3082681"/>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0" name="Rectangle 159">
              <a:extLst>
                <a:ext uri="{FF2B5EF4-FFF2-40B4-BE49-F238E27FC236}">
                  <a16:creationId xmlns:a16="http://schemas.microsoft.com/office/drawing/2014/main" id="{5CB469A1-A4C2-F246-B303-813E353BB533}"/>
                </a:ext>
              </a:extLst>
            </p:cNvPr>
            <p:cNvSpPr/>
            <p:nvPr/>
          </p:nvSpPr>
          <p:spPr>
            <a:xfrm>
              <a:off x="5522801" y="3082679"/>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1" name="Rectangle 160">
              <a:extLst>
                <a:ext uri="{FF2B5EF4-FFF2-40B4-BE49-F238E27FC236}">
                  <a16:creationId xmlns:a16="http://schemas.microsoft.com/office/drawing/2014/main" id="{2E244172-D057-B941-B8E7-E7A88B70B4D2}"/>
                </a:ext>
              </a:extLst>
            </p:cNvPr>
            <p:cNvSpPr/>
            <p:nvPr/>
          </p:nvSpPr>
          <p:spPr>
            <a:xfrm>
              <a:off x="4594420" y="3258848"/>
              <a:ext cx="209725" cy="176169"/>
            </a:xfrm>
            <a:prstGeom prst="rect">
              <a:avLst/>
            </a:prstGeom>
            <a:solidFill>
              <a:schemeClr val="accent4">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2" name="Rectangle 161">
              <a:extLst>
                <a:ext uri="{FF2B5EF4-FFF2-40B4-BE49-F238E27FC236}">
                  <a16:creationId xmlns:a16="http://schemas.microsoft.com/office/drawing/2014/main" id="{7C270745-8C73-0746-8971-4AF504B7019F}"/>
                </a:ext>
              </a:extLst>
            </p:cNvPr>
            <p:cNvSpPr/>
            <p:nvPr/>
          </p:nvSpPr>
          <p:spPr>
            <a:xfrm>
              <a:off x="4804145" y="3258848"/>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3" name="Rectangle 162">
              <a:extLst>
                <a:ext uri="{FF2B5EF4-FFF2-40B4-BE49-F238E27FC236}">
                  <a16:creationId xmlns:a16="http://schemas.microsoft.com/office/drawing/2014/main" id="{06BCF51D-67B1-A347-B542-FD6FB02215A0}"/>
                </a:ext>
              </a:extLst>
            </p:cNvPr>
            <p:cNvSpPr/>
            <p:nvPr/>
          </p:nvSpPr>
          <p:spPr>
            <a:xfrm>
              <a:off x="5163473" y="325884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4" name="Rectangle 163">
              <a:extLst>
                <a:ext uri="{FF2B5EF4-FFF2-40B4-BE49-F238E27FC236}">
                  <a16:creationId xmlns:a16="http://schemas.microsoft.com/office/drawing/2014/main" id="{087CE3F0-07E6-A849-87AA-63BF28801962}"/>
                </a:ext>
              </a:extLst>
            </p:cNvPr>
            <p:cNvSpPr/>
            <p:nvPr/>
          </p:nvSpPr>
          <p:spPr>
            <a:xfrm>
              <a:off x="5522801" y="325884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5" name="Rectangle 164">
              <a:extLst>
                <a:ext uri="{FF2B5EF4-FFF2-40B4-BE49-F238E27FC236}">
                  <a16:creationId xmlns:a16="http://schemas.microsoft.com/office/drawing/2014/main" id="{E500197A-944F-D74D-8E02-798D9B8A1A32}"/>
                </a:ext>
              </a:extLst>
            </p:cNvPr>
            <p:cNvSpPr/>
            <p:nvPr/>
          </p:nvSpPr>
          <p:spPr>
            <a:xfrm>
              <a:off x="4594420" y="3435007"/>
              <a:ext cx="209725" cy="176169"/>
            </a:xfrm>
            <a:prstGeom prst="rect">
              <a:avLst/>
            </a:prstGeom>
            <a:solidFill>
              <a:schemeClr val="accent4">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6" name="Rectangle 165">
              <a:extLst>
                <a:ext uri="{FF2B5EF4-FFF2-40B4-BE49-F238E27FC236}">
                  <a16:creationId xmlns:a16="http://schemas.microsoft.com/office/drawing/2014/main" id="{A7405B60-4A29-0A4D-91F4-655E4DFCF345}"/>
                </a:ext>
              </a:extLst>
            </p:cNvPr>
            <p:cNvSpPr/>
            <p:nvPr/>
          </p:nvSpPr>
          <p:spPr>
            <a:xfrm>
              <a:off x="4804145" y="3435007"/>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7" name="Rectangle 166">
              <a:extLst>
                <a:ext uri="{FF2B5EF4-FFF2-40B4-BE49-F238E27FC236}">
                  <a16:creationId xmlns:a16="http://schemas.microsoft.com/office/drawing/2014/main" id="{CFAA4F28-9CE9-0B41-A7B6-96F82E9BA6EC}"/>
                </a:ext>
              </a:extLst>
            </p:cNvPr>
            <p:cNvSpPr/>
            <p:nvPr/>
          </p:nvSpPr>
          <p:spPr>
            <a:xfrm>
              <a:off x="5163473" y="3435005"/>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8" name="Rectangle 167">
              <a:extLst>
                <a:ext uri="{FF2B5EF4-FFF2-40B4-BE49-F238E27FC236}">
                  <a16:creationId xmlns:a16="http://schemas.microsoft.com/office/drawing/2014/main" id="{BDF2E21C-D995-5549-8D42-7CA6F3B5E3EC}"/>
                </a:ext>
              </a:extLst>
            </p:cNvPr>
            <p:cNvSpPr/>
            <p:nvPr/>
          </p:nvSpPr>
          <p:spPr>
            <a:xfrm>
              <a:off x="5522801" y="3435003"/>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9" name="Rectangle 168">
              <a:extLst>
                <a:ext uri="{FF2B5EF4-FFF2-40B4-BE49-F238E27FC236}">
                  <a16:creationId xmlns:a16="http://schemas.microsoft.com/office/drawing/2014/main" id="{785CFE8B-16E7-934D-96C2-47D4B3DF383D}"/>
                </a:ext>
              </a:extLst>
            </p:cNvPr>
            <p:cNvSpPr/>
            <p:nvPr/>
          </p:nvSpPr>
          <p:spPr>
            <a:xfrm>
              <a:off x="4594420" y="3611166"/>
              <a:ext cx="209725" cy="176169"/>
            </a:xfrm>
            <a:prstGeom prst="rect">
              <a:avLst/>
            </a:prstGeom>
            <a:solidFill>
              <a:schemeClr val="accent4">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0" name="Rectangle 169">
              <a:extLst>
                <a:ext uri="{FF2B5EF4-FFF2-40B4-BE49-F238E27FC236}">
                  <a16:creationId xmlns:a16="http://schemas.microsoft.com/office/drawing/2014/main" id="{0ED70F50-3F4D-3945-B1A4-281F695672BF}"/>
                </a:ext>
              </a:extLst>
            </p:cNvPr>
            <p:cNvSpPr/>
            <p:nvPr/>
          </p:nvSpPr>
          <p:spPr>
            <a:xfrm>
              <a:off x="4804145" y="3611166"/>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1" name="Rectangle 170">
              <a:extLst>
                <a:ext uri="{FF2B5EF4-FFF2-40B4-BE49-F238E27FC236}">
                  <a16:creationId xmlns:a16="http://schemas.microsoft.com/office/drawing/2014/main" id="{89C6D539-89DC-8047-83D9-1C63B10A9A1E}"/>
                </a:ext>
              </a:extLst>
            </p:cNvPr>
            <p:cNvSpPr/>
            <p:nvPr/>
          </p:nvSpPr>
          <p:spPr>
            <a:xfrm>
              <a:off x="5163473" y="3611164"/>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2" name="Rectangle 171">
              <a:extLst>
                <a:ext uri="{FF2B5EF4-FFF2-40B4-BE49-F238E27FC236}">
                  <a16:creationId xmlns:a16="http://schemas.microsoft.com/office/drawing/2014/main" id="{14D4D384-1412-3745-BBB1-5A9CA9FE5528}"/>
                </a:ext>
              </a:extLst>
            </p:cNvPr>
            <p:cNvSpPr/>
            <p:nvPr/>
          </p:nvSpPr>
          <p:spPr>
            <a:xfrm>
              <a:off x="5522801" y="3611162"/>
              <a:ext cx="359328" cy="17616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4" name="Rectangle 203">
              <a:extLst>
                <a:ext uri="{FF2B5EF4-FFF2-40B4-BE49-F238E27FC236}">
                  <a16:creationId xmlns:a16="http://schemas.microsoft.com/office/drawing/2014/main" id="{DF6E36A8-6582-8747-BB44-EF1A66E23C68}"/>
                </a:ext>
              </a:extLst>
            </p:cNvPr>
            <p:cNvSpPr/>
            <p:nvPr/>
          </p:nvSpPr>
          <p:spPr>
            <a:xfrm>
              <a:off x="4544504" y="3065619"/>
              <a:ext cx="295274" cy="23083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900" b="1" i="1" u="none" strike="noStrike" kern="1200" cap="none" spc="0" normalizeH="0" baseline="0" noProof="0" dirty="0">
                  <a:ln>
                    <a:noFill/>
                  </a:ln>
                  <a:solidFill>
                    <a:prstClr val="black"/>
                  </a:solidFill>
                  <a:effectLst/>
                  <a:uLnTx/>
                  <a:uFillTx/>
                  <a:latin typeface="Calibri" panose="020F0502020204030204"/>
                  <a:ea typeface="+mn-ea"/>
                  <a:cs typeface="+mn-cs"/>
                </a:rPr>
                <a:t>S1</a:t>
              </a:r>
              <a:endParaRPr kumimoji="0" lang="en-CH" sz="9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5" name="Rectangle 204">
              <a:extLst>
                <a:ext uri="{FF2B5EF4-FFF2-40B4-BE49-F238E27FC236}">
                  <a16:creationId xmlns:a16="http://schemas.microsoft.com/office/drawing/2014/main" id="{00B2DAE8-CBDF-C344-A5D5-32290481D4A6}"/>
                </a:ext>
              </a:extLst>
            </p:cNvPr>
            <p:cNvSpPr/>
            <p:nvPr/>
          </p:nvSpPr>
          <p:spPr>
            <a:xfrm>
              <a:off x="4545841" y="3240237"/>
              <a:ext cx="295274" cy="23083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900" b="1" i="1" u="none" strike="noStrike" kern="1200" cap="none" spc="0" normalizeH="0" baseline="0" noProof="0" dirty="0">
                  <a:ln>
                    <a:noFill/>
                  </a:ln>
                  <a:solidFill>
                    <a:prstClr val="black"/>
                  </a:solidFill>
                  <a:effectLst/>
                  <a:uLnTx/>
                  <a:uFillTx/>
                  <a:latin typeface="Calibri" panose="020F0502020204030204"/>
                  <a:ea typeface="+mn-ea"/>
                  <a:cs typeface="+mn-cs"/>
                </a:rPr>
                <a:t>S2</a:t>
              </a:r>
              <a:endParaRPr kumimoji="0" lang="en-CH" sz="9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6" name="Rectangle 205">
              <a:extLst>
                <a:ext uri="{FF2B5EF4-FFF2-40B4-BE49-F238E27FC236}">
                  <a16:creationId xmlns:a16="http://schemas.microsoft.com/office/drawing/2014/main" id="{A110B1DD-D7D9-8B48-9C15-044DD56AD9CA}"/>
                </a:ext>
              </a:extLst>
            </p:cNvPr>
            <p:cNvSpPr/>
            <p:nvPr/>
          </p:nvSpPr>
          <p:spPr>
            <a:xfrm>
              <a:off x="4549671" y="3413952"/>
              <a:ext cx="295274" cy="23083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900" b="1" i="1" u="none" strike="noStrike" kern="1200" cap="none" spc="0" normalizeH="0" baseline="0" noProof="0" dirty="0">
                  <a:ln>
                    <a:noFill/>
                  </a:ln>
                  <a:solidFill>
                    <a:prstClr val="black"/>
                  </a:solidFill>
                  <a:effectLst/>
                  <a:uLnTx/>
                  <a:uFillTx/>
                  <a:latin typeface="Calibri" panose="020F0502020204030204"/>
                  <a:ea typeface="+mn-ea"/>
                  <a:cs typeface="+mn-cs"/>
                </a:rPr>
                <a:t>S3</a:t>
              </a:r>
              <a:endParaRPr kumimoji="0" lang="en-CH" sz="9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7" name="Rectangle 206">
              <a:extLst>
                <a:ext uri="{FF2B5EF4-FFF2-40B4-BE49-F238E27FC236}">
                  <a16:creationId xmlns:a16="http://schemas.microsoft.com/office/drawing/2014/main" id="{5353740A-DEFC-704F-83EA-45ABFE836C34}"/>
                </a:ext>
              </a:extLst>
            </p:cNvPr>
            <p:cNvSpPr/>
            <p:nvPr/>
          </p:nvSpPr>
          <p:spPr>
            <a:xfrm>
              <a:off x="4549671" y="3591338"/>
              <a:ext cx="295274" cy="23083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900" b="1" i="1" u="none" strike="noStrike" kern="1200" cap="none" spc="0" normalizeH="0" baseline="0" noProof="0" dirty="0">
                  <a:ln>
                    <a:noFill/>
                  </a:ln>
                  <a:solidFill>
                    <a:prstClr val="black"/>
                  </a:solidFill>
                  <a:effectLst/>
                  <a:uLnTx/>
                  <a:uFillTx/>
                  <a:latin typeface="Calibri" panose="020F0502020204030204"/>
                  <a:ea typeface="+mn-ea"/>
                  <a:cs typeface="+mn-cs"/>
                </a:rPr>
                <a:t>S4</a:t>
              </a:r>
              <a:endParaRPr kumimoji="0" lang="en-CH" sz="9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08" name="TextBox 207">
            <a:extLst>
              <a:ext uri="{FF2B5EF4-FFF2-40B4-BE49-F238E27FC236}">
                <a16:creationId xmlns:a16="http://schemas.microsoft.com/office/drawing/2014/main" id="{8C887EF2-64B3-5C4F-B587-5D0337A2B97A}"/>
              </a:ext>
            </a:extLst>
          </p:cNvPr>
          <p:cNvSpPr txBox="1"/>
          <p:nvPr/>
        </p:nvSpPr>
        <p:spPr>
          <a:xfrm>
            <a:off x="3714030" y="5490076"/>
            <a:ext cx="1317540" cy="307777"/>
          </a:xfrm>
          <a:prstGeom prst="rect">
            <a:avLst/>
          </a:prstGeom>
          <a:noFill/>
        </p:spPr>
        <p:txBody>
          <a:bodyPr wrap="squar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prstClr val="black"/>
                </a:solidFill>
                <a:effectLst/>
                <a:uLnTx/>
                <a:uFillTx/>
                <a:latin typeface="Calibri" panose="020F0502020204030204"/>
                <a:ea typeface="+mn-ea"/>
                <a:cs typeface="+mn-cs"/>
              </a:rPr>
              <a:t>Set filled bit</a:t>
            </a:r>
            <a:endParaRPr kumimoji="0" lang="en-CH"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209" name="Elbow Connector 208">
            <a:extLst>
              <a:ext uri="{FF2B5EF4-FFF2-40B4-BE49-F238E27FC236}">
                <a16:creationId xmlns:a16="http://schemas.microsoft.com/office/drawing/2014/main" id="{DF0815CD-63AD-4245-9714-D351E1229B14}"/>
              </a:ext>
            </a:extLst>
          </p:cNvPr>
          <p:cNvCxnSpPr>
            <a:cxnSpLocks/>
          </p:cNvCxnSpPr>
          <p:nvPr/>
        </p:nvCxnSpPr>
        <p:spPr>
          <a:xfrm flipH="1">
            <a:off x="5527641" y="3563338"/>
            <a:ext cx="468480" cy="1525255"/>
          </a:xfrm>
          <a:prstGeom prst="bentConnector4">
            <a:avLst>
              <a:gd name="adj1" fmla="val -151871"/>
              <a:gd name="adj2" fmla="val 100039"/>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211" name="Group 210">
            <a:extLst>
              <a:ext uri="{FF2B5EF4-FFF2-40B4-BE49-F238E27FC236}">
                <a16:creationId xmlns:a16="http://schemas.microsoft.com/office/drawing/2014/main" id="{BE5C845F-5541-584A-8AC5-5CFCF1682CD8}"/>
              </a:ext>
            </a:extLst>
          </p:cNvPr>
          <p:cNvGrpSpPr/>
          <p:nvPr/>
        </p:nvGrpSpPr>
        <p:grpSpPr>
          <a:xfrm>
            <a:off x="4852151" y="3225743"/>
            <a:ext cx="965556" cy="246221"/>
            <a:chOff x="-1482231" y="2981228"/>
            <a:chExt cx="965556" cy="246221"/>
          </a:xfrm>
        </p:grpSpPr>
        <p:sp>
          <p:nvSpPr>
            <p:cNvPr id="181" name="Rectangle 180">
              <a:extLst>
                <a:ext uri="{FF2B5EF4-FFF2-40B4-BE49-F238E27FC236}">
                  <a16:creationId xmlns:a16="http://schemas.microsoft.com/office/drawing/2014/main" id="{F696243C-A446-D24F-8E95-6F5853E28F7B}"/>
                </a:ext>
              </a:extLst>
            </p:cNvPr>
            <p:cNvSpPr/>
            <p:nvPr/>
          </p:nvSpPr>
          <p:spPr>
            <a:xfrm>
              <a:off x="-1482231" y="3046340"/>
              <a:ext cx="243526" cy="119395"/>
            </a:xfrm>
            <a:prstGeom prst="rect">
              <a:avLst/>
            </a:prstGeom>
            <a:solidFill>
              <a:schemeClr val="accent1">
                <a:lumMod val="40000"/>
                <a:lumOff val="6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2" name="Rectangle 181">
              <a:extLst>
                <a:ext uri="{FF2B5EF4-FFF2-40B4-BE49-F238E27FC236}">
                  <a16:creationId xmlns:a16="http://schemas.microsoft.com/office/drawing/2014/main" id="{EE62E3F3-73B0-5C40-99F7-20A5CB2C1166}"/>
                </a:ext>
              </a:extLst>
            </p:cNvPr>
            <p:cNvSpPr/>
            <p:nvPr/>
          </p:nvSpPr>
          <p:spPr>
            <a:xfrm>
              <a:off x="-1122902" y="3047091"/>
              <a:ext cx="243526" cy="119395"/>
            </a:xfrm>
            <a:prstGeom prst="rect">
              <a:avLst/>
            </a:prstGeom>
            <a:solidFill>
              <a:srgbClr val="0070C0"/>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3" name="Rectangle 182">
              <a:extLst>
                <a:ext uri="{FF2B5EF4-FFF2-40B4-BE49-F238E27FC236}">
                  <a16:creationId xmlns:a16="http://schemas.microsoft.com/office/drawing/2014/main" id="{C0BF88CC-D73B-8145-8BB1-9D8D1FFA9467}"/>
                </a:ext>
              </a:extLst>
            </p:cNvPr>
            <p:cNvSpPr/>
            <p:nvPr/>
          </p:nvSpPr>
          <p:spPr>
            <a:xfrm>
              <a:off x="-760201" y="3047091"/>
              <a:ext cx="243526" cy="119395"/>
            </a:xfrm>
            <a:prstGeom prst="rect">
              <a:avLst/>
            </a:prstGeom>
            <a:solidFill>
              <a:schemeClr val="tx2">
                <a:lumMod val="20000"/>
                <a:lumOff val="8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3" name="Rectangle 202">
              <a:extLst>
                <a:ext uri="{FF2B5EF4-FFF2-40B4-BE49-F238E27FC236}">
                  <a16:creationId xmlns:a16="http://schemas.microsoft.com/office/drawing/2014/main" id="{1A133D55-F6E3-8043-9FAD-85C7DFD57450}"/>
                </a:ext>
              </a:extLst>
            </p:cNvPr>
            <p:cNvSpPr/>
            <p:nvPr/>
          </p:nvSpPr>
          <p:spPr>
            <a:xfrm>
              <a:off x="-1206336" y="2981228"/>
              <a:ext cx="415498" cy="246221"/>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H" sz="1000" b="0" i="1" u="none" strike="noStrike" kern="1200" cap="none" spc="0" normalizeH="0" baseline="0" noProof="0" dirty="0">
                  <a:ln>
                    <a:noFill/>
                  </a:ln>
                  <a:solidFill>
                    <a:prstClr val="white"/>
                  </a:solidFill>
                  <a:effectLst/>
                  <a:uLnTx/>
                  <a:uFillTx/>
                  <a:latin typeface="Calibri" panose="020F0502020204030204"/>
                  <a:ea typeface="+mn-ea"/>
                  <a:cs typeface="+mn-cs"/>
                </a:rPr>
                <a:t>Max</a:t>
              </a:r>
            </a:p>
          </p:txBody>
        </p:sp>
      </p:grpSp>
    </p:spTree>
    <p:extLst>
      <p:ext uri="{BB962C8B-B14F-4D97-AF65-F5344CB8AC3E}">
        <p14:creationId xmlns:p14="http://schemas.microsoft.com/office/powerpoint/2010/main" val="3657178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7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10"/>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11"/>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12"/>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7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78"/>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76"/>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7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75"/>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74"/>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80"/>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98"/>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200"/>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192"/>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199"/>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201"/>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191"/>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190"/>
                                        </p:tgtEl>
                                        <p:attrNameLst>
                                          <p:attrName>style.visibility</p:attrName>
                                        </p:attrNameLst>
                                      </p:cBhvr>
                                      <p:to>
                                        <p:strVal val="visible"/>
                                      </p:to>
                                    </p:set>
                                  </p:childTnLst>
                                </p:cTn>
                              </p:par>
                              <p:par>
                                <p:cTn id="59" presetID="10" presetClass="entr" presetSubtype="0" fill="hold" nodeType="withEffect">
                                  <p:stCondLst>
                                    <p:cond delay="200"/>
                                  </p:stCondLst>
                                  <p:childTnLst>
                                    <p:set>
                                      <p:cBhvr>
                                        <p:cTn id="60" dur="1" fill="hold">
                                          <p:stCondLst>
                                            <p:cond delay="0"/>
                                          </p:stCondLst>
                                        </p:cTn>
                                        <p:tgtEl>
                                          <p:spTgt spid="211"/>
                                        </p:tgtEl>
                                        <p:attrNameLst>
                                          <p:attrName>style.visibility</p:attrName>
                                        </p:attrNameLst>
                                      </p:cBhvr>
                                      <p:to>
                                        <p:strVal val="visible"/>
                                      </p:to>
                                    </p:set>
                                    <p:animEffect transition="in" filter="fade">
                                      <p:cBhvr>
                                        <p:cTn id="61" dur="300"/>
                                        <p:tgtEl>
                                          <p:spTgt spid="211"/>
                                        </p:tgtEl>
                                      </p:cBhvr>
                                    </p:animEffec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grpId="0" nodeType="clickEffect">
                                  <p:stCondLst>
                                    <p:cond delay="0"/>
                                  </p:stCondLst>
                                  <p:childTnLst>
                                    <p:set>
                                      <p:cBhvr>
                                        <p:cTn id="65" dur="1" fill="hold">
                                          <p:stCondLst>
                                            <p:cond delay="0"/>
                                          </p:stCondLst>
                                        </p:cTn>
                                        <p:tgtEl>
                                          <p:spTgt spid="197"/>
                                        </p:tgtEl>
                                        <p:attrNameLst>
                                          <p:attrName>style.visibility</p:attrName>
                                        </p:attrNameLst>
                                      </p:cBhvr>
                                      <p:to>
                                        <p:strVal val="visible"/>
                                      </p:to>
                                    </p:set>
                                  </p:childTnLst>
                                </p:cTn>
                              </p:par>
                              <p:par>
                                <p:cTn id="66" presetID="1" presetClass="entr" presetSubtype="0" fill="hold" grpId="0" nodeType="withEffect">
                                  <p:stCondLst>
                                    <p:cond delay="0"/>
                                  </p:stCondLst>
                                  <p:childTnLst>
                                    <p:set>
                                      <p:cBhvr>
                                        <p:cTn id="67" dur="1" fill="hold">
                                          <p:stCondLst>
                                            <p:cond delay="0"/>
                                          </p:stCondLst>
                                        </p:cTn>
                                        <p:tgtEl>
                                          <p:spTgt spid="195"/>
                                        </p:tgtEl>
                                        <p:attrNameLst>
                                          <p:attrName>style.visibility</p:attrName>
                                        </p:attrNameLst>
                                      </p:cBhvr>
                                      <p:to>
                                        <p:strVal val="visible"/>
                                      </p:to>
                                    </p:set>
                                  </p:childTnLst>
                                </p:cTn>
                              </p:par>
                              <p:par>
                                <p:cTn id="68" presetID="1" presetClass="entr" presetSubtype="0" fill="hold" nodeType="withEffect">
                                  <p:stCondLst>
                                    <p:cond delay="0"/>
                                  </p:stCondLst>
                                  <p:childTnLst>
                                    <p:set>
                                      <p:cBhvr>
                                        <p:cTn id="69" dur="1" fill="hold">
                                          <p:stCondLst>
                                            <p:cond delay="0"/>
                                          </p:stCondLst>
                                        </p:cTn>
                                        <p:tgtEl>
                                          <p:spTgt spid="194"/>
                                        </p:tgtEl>
                                        <p:attrNameLst>
                                          <p:attrName>style.visibility</p:attrName>
                                        </p:attrNameLst>
                                      </p:cBhvr>
                                      <p:to>
                                        <p:strVal val="visible"/>
                                      </p:to>
                                    </p:set>
                                  </p:childTnLst>
                                </p:cTn>
                              </p:par>
                              <p:par>
                                <p:cTn id="70" presetID="1" presetClass="entr" presetSubtype="0" fill="hold" grpId="0" nodeType="withEffect">
                                  <p:stCondLst>
                                    <p:cond delay="0"/>
                                  </p:stCondLst>
                                  <p:childTnLst>
                                    <p:set>
                                      <p:cBhvr>
                                        <p:cTn id="71" dur="1" fill="hold">
                                          <p:stCondLst>
                                            <p:cond delay="0"/>
                                          </p:stCondLst>
                                        </p:cTn>
                                        <p:tgtEl>
                                          <p:spTgt spid="193"/>
                                        </p:tgtEl>
                                        <p:attrNameLst>
                                          <p:attrName>style.visibility</p:attrName>
                                        </p:attrNameLst>
                                      </p:cBhvr>
                                      <p:to>
                                        <p:strVal val="visible"/>
                                      </p:to>
                                    </p:set>
                                  </p:childTnLst>
                                </p:cTn>
                              </p:par>
                            </p:childTnLst>
                          </p:cTn>
                        </p:par>
                      </p:childTnLst>
                    </p:cTn>
                  </p:par>
                  <p:par>
                    <p:cTn id="72" fill="hold">
                      <p:stCondLst>
                        <p:cond delay="indefinite"/>
                      </p:stCondLst>
                      <p:childTnLst>
                        <p:par>
                          <p:cTn id="73" fill="hold">
                            <p:stCondLst>
                              <p:cond delay="0"/>
                            </p:stCondLst>
                            <p:childTnLst>
                              <p:par>
                                <p:cTn id="74" presetID="1" presetClass="entr" presetSubtype="0" fill="hold" nodeType="clickEffect">
                                  <p:stCondLst>
                                    <p:cond delay="0"/>
                                  </p:stCondLst>
                                  <p:childTnLst>
                                    <p:set>
                                      <p:cBhvr>
                                        <p:cTn id="75" dur="1" fill="hold">
                                          <p:stCondLst>
                                            <p:cond delay="0"/>
                                          </p:stCondLst>
                                        </p:cTn>
                                        <p:tgtEl>
                                          <p:spTgt spid="209"/>
                                        </p:tgtEl>
                                        <p:attrNameLst>
                                          <p:attrName>style.visibility</p:attrName>
                                        </p:attrNameLst>
                                      </p:cBhvr>
                                      <p:to>
                                        <p:strVal val="visible"/>
                                      </p:to>
                                    </p:set>
                                  </p:childTnLst>
                                </p:cTn>
                              </p:par>
                              <p:par>
                                <p:cTn id="76" presetID="1" presetClass="entr" presetSubtype="0" fill="hold" grpId="0" nodeType="withEffect">
                                  <p:stCondLst>
                                    <p:cond delay="0"/>
                                  </p:stCondLst>
                                  <p:childTnLst>
                                    <p:set>
                                      <p:cBhvr>
                                        <p:cTn id="77" dur="1" fill="hold">
                                          <p:stCondLst>
                                            <p:cond delay="0"/>
                                          </p:stCondLst>
                                        </p:cTn>
                                        <p:tgtEl>
                                          <p:spTgt spid="184"/>
                                        </p:tgtEl>
                                        <p:attrNameLst>
                                          <p:attrName>style.visibility</p:attrName>
                                        </p:attrNameLst>
                                      </p:cBhvr>
                                      <p:to>
                                        <p:strVal val="visible"/>
                                      </p:to>
                                    </p:set>
                                  </p:childTnLst>
                                </p:cTn>
                              </p:par>
                              <p:par>
                                <p:cTn id="78" presetID="1" presetClass="entr" presetSubtype="0" fill="hold" grpId="0" nodeType="withEffect">
                                  <p:stCondLst>
                                    <p:cond delay="0"/>
                                  </p:stCondLst>
                                  <p:childTnLst>
                                    <p:set>
                                      <p:cBhvr>
                                        <p:cTn id="79" dur="1" fill="hold">
                                          <p:stCondLst>
                                            <p:cond delay="0"/>
                                          </p:stCondLst>
                                        </p:cTn>
                                        <p:tgtEl>
                                          <p:spTgt spid="185"/>
                                        </p:tgtEl>
                                        <p:attrNameLst>
                                          <p:attrName>style.visibility</p:attrName>
                                        </p:attrNameLst>
                                      </p:cBhvr>
                                      <p:to>
                                        <p:strVal val="visible"/>
                                      </p:to>
                                    </p:set>
                                  </p:childTnLst>
                                </p:cTn>
                              </p:par>
                            </p:childTnLst>
                          </p:cTn>
                        </p:par>
                      </p:childTnLst>
                    </p:cTn>
                  </p:par>
                  <p:par>
                    <p:cTn id="80" fill="hold">
                      <p:stCondLst>
                        <p:cond delay="indefinite"/>
                      </p:stCondLst>
                      <p:childTnLst>
                        <p:par>
                          <p:cTn id="81" fill="hold">
                            <p:stCondLst>
                              <p:cond delay="0"/>
                            </p:stCondLst>
                            <p:childTnLst>
                              <p:par>
                                <p:cTn id="82" presetID="1" presetClass="entr" presetSubtype="0" fill="hold" nodeType="clickEffect">
                                  <p:stCondLst>
                                    <p:cond delay="0"/>
                                  </p:stCondLst>
                                  <p:childTnLst>
                                    <p:set>
                                      <p:cBhvr>
                                        <p:cTn id="83" dur="1" fill="hold">
                                          <p:stCondLst>
                                            <p:cond delay="0"/>
                                          </p:stCondLst>
                                        </p:cTn>
                                        <p:tgtEl>
                                          <p:spTgt spid="186"/>
                                        </p:tgtEl>
                                        <p:attrNameLst>
                                          <p:attrName>style.visibility</p:attrName>
                                        </p:attrNameLst>
                                      </p:cBhvr>
                                      <p:to>
                                        <p:strVal val="visible"/>
                                      </p:to>
                                    </p:set>
                                  </p:childTnLst>
                                </p:cTn>
                              </p:par>
                              <p:par>
                                <p:cTn id="84" presetID="1" presetClass="entr" presetSubtype="0" fill="hold" grpId="0" nodeType="withEffect">
                                  <p:stCondLst>
                                    <p:cond delay="0"/>
                                  </p:stCondLst>
                                  <p:childTnLst>
                                    <p:set>
                                      <p:cBhvr>
                                        <p:cTn id="85" dur="1" fill="hold">
                                          <p:stCondLst>
                                            <p:cond delay="0"/>
                                          </p:stCondLst>
                                        </p:cTn>
                                        <p:tgtEl>
                                          <p:spTgt spid="196"/>
                                        </p:tgtEl>
                                        <p:attrNameLst>
                                          <p:attrName>style.visibility</p:attrName>
                                        </p:attrNameLst>
                                      </p:cBhvr>
                                      <p:to>
                                        <p:strVal val="visible"/>
                                      </p:to>
                                    </p:set>
                                  </p:childTnLst>
                                </p:cTn>
                              </p:par>
                              <p:par>
                                <p:cTn id="86" presetID="1" presetClass="entr" presetSubtype="0" fill="hold" grpId="0" nodeType="withEffect">
                                  <p:stCondLst>
                                    <p:cond delay="0"/>
                                  </p:stCondLst>
                                  <p:childTnLst>
                                    <p:set>
                                      <p:cBhvr>
                                        <p:cTn id="87" dur="1" fill="hold">
                                          <p:stCondLst>
                                            <p:cond delay="0"/>
                                          </p:stCondLst>
                                        </p:cTn>
                                        <p:tgtEl>
                                          <p:spTgt spid="187"/>
                                        </p:tgtEl>
                                        <p:attrNameLst>
                                          <p:attrName>style.visibility</p:attrName>
                                        </p:attrNameLst>
                                      </p:cBhvr>
                                      <p:to>
                                        <p:strVal val="visible"/>
                                      </p:to>
                                    </p:set>
                                  </p:childTnLst>
                                </p:cTn>
                              </p:par>
                            </p:childTnLst>
                          </p:cTn>
                        </p:par>
                      </p:childTnLst>
                    </p:cTn>
                  </p:par>
                  <p:par>
                    <p:cTn id="88" fill="hold">
                      <p:stCondLst>
                        <p:cond delay="indefinite"/>
                      </p:stCondLst>
                      <p:childTnLst>
                        <p:par>
                          <p:cTn id="89" fill="hold">
                            <p:stCondLst>
                              <p:cond delay="0"/>
                            </p:stCondLst>
                            <p:childTnLst>
                              <p:par>
                                <p:cTn id="90" presetID="1" presetClass="entr" presetSubtype="0" fill="hold" grpId="0" nodeType="clickEffect">
                                  <p:stCondLst>
                                    <p:cond delay="0"/>
                                  </p:stCondLst>
                                  <p:childTnLst>
                                    <p:set>
                                      <p:cBhvr>
                                        <p:cTn id="91" dur="1" fill="hold">
                                          <p:stCondLst>
                                            <p:cond delay="0"/>
                                          </p:stCondLst>
                                        </p:cTn>
                                        <p:tgtEl>
                                          <p:spTgt spid="202"/>
                                        </p:tgtEl>
                                        <p:attrNameLst>
                                          <p:attrName>style.visibility</p:attrName>
                                        </p:attrNameLst>
                                      </p:cBhvr>
                                      <p:to>
                                        <p:strVal val="visible"/>
                                      </p:to>
                                    </p:set>
                                  </p:childTnLst>
                                </p:cTn>
                              </p:par>
                              <p:par>
                                <p:cTn id="92" presetID="1" presetClass="entr" presetSubtype="0" fill="hold" nodeType="withEffect">
                                  <p:stCondLst>
                                    <p:cond delay="0"/>
                                  </p:stCondLst>
                                  <p:childTnLst>
                                    <p:set>
                                      <p:cBhvr>
                                        <p:cTn id="93" dur="1" fill="hold">
                                          <p:stCondLst>
                                            <p:cond delay="0"/>
                                          </p:stCondLst>
                                        </p:cTn>
                                        <p:tgtEl>
                                          <p:spTgt spid="189"/>
                                        </p:tgtEl>
                                        <p:attrNameLst>
                                          <p:attrName>style.visibility</p:attrName>
                                        </p:attrNameLst>
                                      </p:cBhvr>
                                      <p:to>
                                        <p:strVal val="visible"/>
                                      </p:to>
                                    </p:set>
                                  </p:childTnLst>
                                </p:cTn>
                              </p:par>
                              <p:par>
                                <p:cTn id="94" presetID="1" presetClass="entr" presetSubtype="0" fill="hold" grpId="0" nodeType="withEffect">
                                  <p:stCondLst>
                                    <p:cond delay="0"/>
                                  </p:stCondLst>
                                  <p:childTnLst>
                                    <p:set>
                                      <p:cBhvr>
                                        <p:cTn id="95" dur="1" fill="hold">
                                          <p:stCondLst>
                                            <p:cond delay="0"/>
                                          </p:stCondLst>
                                        </p:cTn>
                                        <p:tgtEl>
                                          <p:spTgt spid="208"/>
                                        </p:tgtEl>
                                        <p:attrNameLst>
                                          <p:attrName>style.visibility</p:attrName>
                                        </p:attrNameLst>
                                      </p:cBhvr>
                                      <p:to>
                                        <p:strVal val="visible"/>
                                      </p:to>
                                    </p:set>
                                  </p:childTnLst>
                                </p:cTn>
                              </p:par>
                              <p:par>
                                <p:cTn id="96" presetID="1" presetClass="entr" presetSubtype="0" fill="hold" grpId="0" nodeType="withEffect">
                                  <p:stCondLst>
                                    <p:cond delay="0"/>
                                  </p:stCondLst>
                                  <p:childTnLst>
                                    <p:set>
                                      <p:cBhvr>
                                        <p:cTn id="97" dur="1" fill="hold">
                                          <p:stCondLst>
                                            <p:cond delay="0"/>
                                          </p:stCondLst>
                                        </p:cTn>
                                        <p:tgtEl>
                                          <p:spTgt spid="1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 grpId="0" animBg="1"/>
      <p:bldP spid="110" grpId="0" animBg="1"/>
      <p:bldP spid="112" grpId="0" animBg="1"/>
      <p:bldP spid="173" grpId="0"/>
      <p:bldP spid="175" grpId="0"/>
      <p:bldP spid="176" grpId="0" animBg="1"/>
      <p:bldP spid="177" grpId="0"/>
      <p:bldP spid="179" grpId="0" animBg="1"/>
      <p:bldP spid="180" grpId="0" animBg="1"/>
      <p:bldP spid="184" grpId="0" animBg="1"/>
      <p:bldP spid="185" grpId="0"/>
      <p:bldP spid="187" grpId="0" animBg="1"/>
      <p:bldP spid="188" grpId="0" animBg="1"/>
      <p:bldP spid="190" grpId="0"/>
      <p:bldP spid="191" grpId="0"/>
      <p:bldP spid="192" grpId="0"/>
      <p:bldP spid="193" grpId="0" animBg="1"/>
      <p:bldP spid="195" grpId="0"/>
      <p:bldP spid="196" grpId="0"/>
      <p:bldP spid="197" grpId="0" animBg="1"/>
      <p:bldP spid="198" grpId="0" animBg="1"/>
      <p:bldP spid="202" grpId="0" animBg="1"/>
      <p:bldP spid="208" grpId="0"/>
    </p:bldLst>
  </p:timing>
</p:sld>
</file>

<file path=ppt/slides/slide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4BC26D8-06D7-3D42-8BD9-27A2266EE1ED}"/>
              </a:ext>
            </a:extLst>
          </p:cNvPr>
          <p:cNvSpPr>
            <a:spLocks noGrp="1"/>
          </p:cNvSpPr>
          <p:nvPr>
            <p:ph type="title"/>
          </p:nvPr>
        </p:nvSpPr>
        <p:spPr/>
        <p:txBody>
          <a:bodyPr/>
          <a:lstStyle/>
          <a:p>
            <a:r>
              <a:rPr lang="en-US" dirty="0"/>
              <a:t>Simulation Methodology</a:t>
            </a:r>
          </a:p>
        </p:txBody>
      </p:sp>
      <p:sp>
        <p:nvSpPr>
          <p:cNvPr id="5" name="Content Placeholder 4">
            <a:extLst>
              <a:ext uri="{FF2B5EF4-FFF2-40B4-BE49-F238E27FC236}">
                <a16:creationId xmlns:a16="http://schemas.microsoft.com/office/drawing/2014/main" id="{EBED96BD-B5B0-524D-AF57-C1B3FE166193}"/>
              </a:ext>
            </a:extLst>
          </p:cNvPr>
          <p:cNvSpPr>
            <a:spLocks noGrp="1"/>
          </p:cNvSpPr>
          <p:nvPr>
            <p:ph idx="1"/>
          </p:nvPr>
        </p:nvSpPr>
        <p:spPr>
          <a:xfrm>
            <a:off x="169011" y="936172"/>
            <a:ext cx="8894602" cy="5583898"/>
          </a:xfrm>
        </p:spPr>
        <p:txBody>
          <a:bodyPr>
            <a:normAutofit lnSpcReduction="10000"/>
          </a:bodyPr>
          <a:lstStyle/>
          <a:p>
            <a:r>
              <a:rPr lang="en-US" b="1" dirty="0" err="1">
                <a:solidFill>
                  <a:srgbClr val="C00000"/>
                </a:solidFill>
                <a:latin typeface="Calibri" panose="020F0502020204030204" pitchFamily="34" charset="0"/>
                <a:cs typeface="Calibri" panose="020F0502020204030204" pitchFamily="34" charset="0"/>
              </a:rPr>
              <a:t>Champsim</a:t>
            </a:r>
            <a:r>
              <a:rPr lang="en-US" b="1" dirty="0">
                <a:solidFill>
                  <a:srgbClr val="C00000"/>
                </a:solidFill>
                <a:latin typeface="Calibri" panose="020F0502020204030204" pitchFamily="34" charset="0"/>
                <a:cs typeface="Calibri" panose="020F0502020204030204" pitchFamily="34" charset="0"/>
              </a:rPr>
              <a:t> </a:t>
            </a:r>
            <a:r>
              <a:rPr lang="en-US" sz="1800" b="1" dirty="0">
                <a:solidFill>
                  <a:schemeClr val="bg2">
                    <a:lumMod val="75000"/>
                  </a:schemeClr>
                </a:solidFill>
                <a:latin typeface="Calibri" panose="020F0502020204030204" pitchFamily="34" charset="0"/>
                <a:cs typeface="Calibri" panose="020F0502020204030204" pitchFamily="34" charset="0"/>
              </a:rPr>
              <a:t>[3]</a:t>
            </a:r>
            <a:r>
              <a:rPr lang="en-US" dirty="0">
                <a:latin typeface="Calibri" panose="020F0502020204030204" pitchFamily="34" charset="0"/>
                <a:cs typeface="Calibri" panose="020F0502020204030204" pitchFamily="34" charset="0"/>
              </a:rPr>
              <a:t> trace-driven simulator</a:t>
            </a:r>
          </a:p>
          <a:p>
            <a:endParaRPr lang="en-US" sz="1000" dirty="0">
              <a:latin typeface="Calibri" panose="020F0502020204030204" pitchFamily="34" charset="0"/>
              <a:cs typeface="Calibri" panose="020F0502020204030204" pitchFamily="34" charset="0"/>
            </a:endParaRPr>
          </a:p>
          <a:p>
            <a:r>
              <a:rPr lang="en-US" b="1" dirty="0">
                <a:solidFill>
                  <a:srgbClr val="C00000"/>
                </a:solidFill>
                <a:latin typeface="Calibri" panose="020F0502020204030204" pitchFamily="34" charset="0"/>
                <a:cs typeface="Calibri" panose="020F0502020204030204" pitchFamily="34" charset="0"/>
              </a:rPr>
              <a:t>150</a:t>
            </a:r>
            <a:r>
              <a:rPr lang="en-US" dirty="0">
                <a:latin typeface="Calibri" panose="020F0502020204030204" pitchFamily="34" charset="0"/>
                <a:cs typeface="Calibri" panose="020F0502020204030204" pitchFamily="34" charset="0"/>
              </a:rPr>
              <a:t> single-core memory-intensive workload traces</a:t>
            </a:r>
          </a:p>
          <a:p>
            <a:pPr lvl="1"/>
            <a:r>
              <a:rPr lang="en-US" dirty="0">
                <a:latin typeface="Calibri" panose="020F0502020204030204" pitchFamily="34" charset="0"/>
                <a:cs typeface="Calibri" panose="020F0502020204030204" pitchFamily="34" charset="0"/>
              </a:rPr>
              <a:t>SPEC CPU2006 and CPU2017</a:t>
            </a:r>
          </a:p>
          <a:p>
            <a:pPr lvl="1"/>
            <a:r>
              <a:rPr lang="en-US" dirty="0">
                <a:latin typeface="Calibri" panose="020F0502020204030204" pitchFamily="34" charset="0"/>
                <a:cs typeface="Calibri" panose="020F0502020204030204" pitchFamily="34" charset="0"/>
              </a:rPr>
              <a:t>PARSEC 2.1</a:t>
            </a:r>
          </a:p>
          <a:p>
            <a:pPr lvl="1"/>
            <a:r>
              <a:rPr lang="en-US" dirty="0" err="1">
                <a:latin typeface="Calibri" panose="020F0502020204030204" pitchFamily="34" charset="0"/>
                <a:cs typeface="Calibri" panose="020F0502020204030204" pitchFamily="34" charset="0"/>
              </a:rPr>
              <a:t>Ligra</a:t>
            </a:r>
            <a:endParaRPr lang="en-US" dirty="0">
              <a:latin typeface="Calibri" panose="020F0502020204030204" pitchFamily="34" charset="0"/>
              <a:cs typeface="Calibri" panose="020F0502020204030204" pitchFamily="34" charset="0"/>
            </a:endParaRPr>
          </a:p>
          <a:p>
            <a:pPr lvl="1"/>
            <a:r>
              <a:rPr lang="en-US" dirty="0" err="1">
                <a:latin typeface="Calibri" panose="020F0502020204030204" pitchFamily="34" charset="0"/>
                <a:cs typeface="Calibri" panose="020F0502020204030204" pitchFamily="34" charset="0"/>
              </a:rPr>
              <a:t>Cloudsuite</a:t>
            </a:r>
            <a:endParaRPr lang="en-US" dirty="0">
              <a:latin typeface="Calibri" panose="020F0502020204030204" pitchFamily="34" charset="0"/>
              <a:cs typeface="Calibri" panose="020F0502020204030204" pitchFamily="34" charset="0"/>
            </a:endParaRPr>
          </a:p>
          <a:p>
            <a:r>
              <a:rPr lang="en-US" dirty="0">
                <a:latin typeface="Calibri" panose="020F0502020204030204" pitchFamily="34" charset="0"/>
                <a:cs typeface="Calibri" panose="020F0502020204030204" pitchFamily="34" charset="0"/>
              </a:rPr>
              <a:t>Homogeneous and heterogeneous multi-core mixes</a:t>
            </a:r>
          </a:p>
          <a:p>
            <a:pPr lvl="1"/>
            <a:endParaRPr lang="en-US" sz="1000" dirty="0">
              <a:latin typeface="Calibri" panose="020F0502020204030204" pitchFamily="34" charset="0"/>
              <a:cs typeface="Calibri" panose="020F0502020204030204" pitchFamily="34" charset="0"/>
            </a:endParaRPr>
          </a:p>
          <a:p>
            <a:r>
              <a:rPr lang="en-US" b="1" dirty="0">
                <a:solidFill>
                  <a:srgbClr val="C00000"/>
                </a:solidFill>
                <a:latin typeface="Calibri" panose="020F0502020204030204" pitchFamily="34" charset="0"/>
                <a:cs typeface="Calibri" panose="020F0502020204030204" pitchFamily="34" charset="0"/>
              </a:rPr>
              <a:t>Five</a:t>
            </a:r>
            <a:r>
              <a:rPr lang="en-US" dirty="0">
                <a:latin typeface="Calibri" panose="020F0502020204030204" pitchFamily="34" charset="0"/>
                <a:cs typeface="Calibri" panose="020F0502020204030204" pitchFamily="34" charset="0"/>
              </a:rPr>
              <a:t> state-of-the-art prefetchers</a:t>
            </a:r>
          </a:p>
          <a:p>
            <a:pPr lvl="1"/>
            <a:r>
              <a:rPr lang="en-US" dirty="0">
                <a:latin typeface="Calibri" panose="020F0502020204030204" pitchFamily="34" charset="0"/>
                <a:cs typeface="Calibri" panose="020F0502020204030204" pitchFamily="34" charset="0"/>
              </a:rPr>
              <a:t>SPP </a:t>
            </a:r>
            <a:r>
              <a:rPr lang="en-US" sz="1800" b="1" dirty="0">
                <a:solidFill>
                  <a:schemeClr val="bg2">
                    <a:lumMod val="75000"/>
                  </a:schemeClr>
                </a:solidFill>
                <a:latin typeface="Calibri" panose="020F0502020204030204" pitchFamily="34" charset="0"/>
                <a:cs typeface="Calibri" panose="020F0502020204030204" pitchFamily="34" charset="0"/>
              </a:rPr>
              <a:t>[Kim+, MICRO’16]</a:t>
            </a:r>
            <a:endParaRPr lang="en-US" b="1" dirty="0">
              <a:solidFill>
                <a:schemeClr val="bg2">
                  <a:lumMod val="75000"/>
                </a:schemeClr>
              </a:solidFill>
              <a:latin typeface="Calibri" panose="020F0502020204030204" pitchFamily="34" charset="0"/>
              <a:cs typeface="Calibri" panose="020F0502020204030204" pitchFamily="34" charset="0"/>
            </a:endParaRPr>
          </a:p>
          <a:p>
            <a:pPr lvl="1"/>
            <a:r>
              <a:rPr lang="en-US" dirty="0">
                <a:latin typeface="Calibri" panose="020F0502020204030204" pitchFamily="34" charset="0"/>
                <a:cs typeface="Calibri" panose="020F0502020204030204" pitchFamily="34" charset="0"/>
              </a:rPr>
              <a:t>Bingo </a:t>
            </a:r>
            <a:r>
              <a:rPr lang="en-US" sz="1800" b="1" dirty="0">
                <a:solidFill>
                  <a:schemeClr val="bg2">
                    <a:lumMod val="75000"/>
                  </a:schemeClr>
                </a:solidFill>
                <a:latin typeface="Calibri" panose="020F0502020204030204" pitchFamily="34" charset="0"/>
                <a:cs typeface="Calibri" panose="020F0502020204030204" pitchFamily="34" charset="0"/>
              </a:rPr>
              <a:t>[</a:t>
            </a:r>
            <a:r>
              <a:rPr lang="en-US" sz="1800" b="1" dirty="0" err="1">
                <a:solidFill>
                  <a:schemeClr val="bg2">
                    <a:lumMod val="75000"/>
                  </a:schemeClr>
                </a:solidFill>
                <a:latin typeface="Calibri" panose="020F0502020204030204" pitchFamily="34" charset="0"/>
                <a:cs typeface="Calibri" panose="020F0502020204030204" pitchFamily="34" charset="0"/>
              </a:rPr>
              <a:t>Bakhshalipour</a:t>
            </a:r>
            <a:r>
              <a:rPr lang="en-US" sz="1800" b="1" dirty="0">
                <a:solidFill>
                  <a:schemeClr val="bg2">
                    <a:lumMod val="75000"/>
                  </a:schemeClr>
                </a:solidFill>
                <a:latin typeface="Calibri" panose="020F0502020204030204" pitchFamily="34" charset="0"/>
                <a:cs typeface="Calibri" panose="020F0502020204030204" pitchFamily="34" charset="0"/>
              </a:rPr>
              <a:t>+, HPCA’19]</a:t>
            </a:r>
          </a:p>
          <a:p>
            <a:pPr lvl="1"/>
            <a:r>
              <a:rPr lang="en-US" dirty="0">
                <a:latin typeface="Calibri" panose="020F0502020204030204" pitchFamily="34" charset="0"/>
                <a:cs typeface="Calibri" panose="020F0502020204030204" pitchFamily="34" charset="0"/>
              </a:rPr>
              <a:t>MLOP </a:t>
            </a:r>
            <a:r>
              <a:rPr lang="en-US" sz="1800" b="1" dirty="0">
                <a:solidFill>
                  <a:schemeClr val="bg2">
                    <a:lumMod val="75000"/>
                  </a:schemeClr>
                </a:solidFill>
                <a:latin typeface="Calibri" panose="020F0502020204030204" pitchFamily="34" charset="0"/>
                <a:cs typeface="Calibri" panose="020F0502020204030204" pitchFamily="34" charset="0"/>
              </a:rPr>
              <a:t>[</a:t>
            </a:r>
            <a:r>
              <a:rPr lang="en-US" sz="1800" b="1" dirty="0" err="1">
                <a:solidFill>
                  <a:schemeClr val="bg2">
                    <a:lumMod val="75000"/>
                  </a:schemeClr>
                </a:solidFill>
                <a:latin typeface="Calibri" panose="020F0502020204030204" pitchFamily="34" charset="0"/>
                <a:cs typeface="Calibri" panose="020F0502020204030204" pitchFamily="34" charset="0"/>
              </a:rPr>
              <a:t>Shakerinava</a:t>
            </a:r>
            <a:r>
              <a:rPr lang="en-US" sz="1800" b="1" dirty="0">
                <a:solidFill>
                  <a:schemeClr val="bg2">
                    <a:lumMod val="75000"/>
                  </a:schemeClr>
                </a:solidFill>
                <a:latin typeface="Calibri" panose="020F0502020204030204" pitchFamily="34" charset="0"/>
                <a:cs typeface="Calibri" panose="020F0502020204030204" pitchFamily="34" charset="0"/>
              </a:rPr>
              <a:t>+, 3</a:t>
            </a:r>
            <a:r>
              <a:rPr lang="en-US" sz="1800" b="1" baseline="30000" dirty="0">
                <a:solidFill>
                  <a:schemeClr val="bg2">
                    <a:lumMod val="75000"/>
                  </a:schemeClr>
                </a:solidFill>
                <a:latin typeface="Calibri" panose="020F0502020204030204" pitchFamily="34" charset="0"/>
                <a:cs typeface="Calibri" panose="020F0502020204030204" pitchFamily="34" charset="0"/>
              </a:rPr>
              <a:t>rd</a:t>
            </a:r>
            <a:r>
              <a:rPr lang="en-US" sz="1800" b="1" dirty="0">
                <a:solidFill>
                  <a:schemeClr val="bg2">
                    <a:lumMod val="75000"/>
                  </a:schemeClr>
                </a:solidFill>
                <a:latin typeface="Calibri" panose="020F0502020204030204" pitchFamily="34" charset="0"/>
                <a:cs typeface="Calibri" panose="020F0502020204030204" pitchFamily="34" charset="0"/>
              </a:rPr>
              <a:t> Prefetching Championship, 2019 ]</a:t>
            </a:r>
          </a:p>
          <a:p>
            <a:pPr lvl="1"/>
            <a:r>
              <a:rPr lang="en-US" dirty="0" err="1">
                <a:latin typeface="Calibri" panose="020F0502020204030204" pitchFamily="34" charset="0"/>
                <a:cs typeface="Calibri" panose="020F0502020204030204" pitchFamily="34" charset="0"/>
              </a:rPr>
              <a:t>SPP+DSPatch</a:t>
            </a:r>
            <a:r>
              <a:rPr lang="en-US" dirty="0">
                <a:latin typeface="Calibri" panose="020F0502020204030204" pitchFamily="34" charset="0"/>
                <a:cs typeface="Calibri" panose="020F0502020204030204" pitchFamily="34" charset="0"/>
              </a:rPr>
              <a:t> </a:t>
            </a:r>
            <a:r>
              <a:rPr lang="en-US" sz="1800" b="1" dirty="0">
                <a:solidFill>
                  <a:schemeClr val="bg2">
                    <a:lumMod val="75000"/>
                  </a:schemeClr>
                </a:solidFill>
                <a:latin typeface="Calibri" panose="020F0502020204030204" pitchFamily="34" charset="0"/>
                <a:cs typeface="Calibri" panose="020F0502020204030204" pitchFamily="34" charset="0"/>
              </a:rPr>
              <a:t>[</a:t>
            </a:r>
            <a:r>
              <a:rPr lang="en-US" sz="1800" b="1" dirty="0" err="1">
                <a:solidFill>
                  <a:schemeClr val="bg2">
                    <a:lumMod val="75000"/>
                  </a:schemeClr>
                </a:solidFill>
                <a:latin typeface="Calibri" panose="020F0502020204030204" pitchFamily="34" charset="0"/>
                <a:cs typeface="Calibri" panose="020F0502020204030204" pitchFamily="34" charset="0"/>
              </a:rPr>
              <a:t>Bera</a:t>
            </a:r>
            <a:r>
              <a:rPr lang="en-US" sz="1800" b="1" dirty="0">
                <a:solidFill>
                  <a:schemeClr val="bg2">
                    <a:lumMod val="75000"/>
                  </a:schemeClr>
                </a:solidFill>
                <a:latin typeface="Calibri" panose="020F0502020204030204" pitchFamily="34" charset="0"/>
                <a:cs typeface="Calibri" panose="020F0502020204030204" pitchFamily="34" charset="0"/>
              </a:rPr>
              <a:t>+, MICRO’19]</a:t>
            </a:r>
          </a:p>
          <a:p>
            <a:pPr lvl="1"/>
            <a:r>
              <a:rPr lang="en-US" dirty="0">
                <a:latin typeface="Calibri" panose="020F0502020204030204" pitchFamily="34" charset="0"/>
                <a:cs typeface="Calibri" panose="020F0502020204030204" pitchFamily="34" charset="0"/>
              </a:rPr>
              <a:t>SPP+PPF </a:t>
            </a:r>
            <a:r>
              <a:rPr lang="en-US" sz="1800" b="1" dirty="0">
                <a:solidFill>
                  <a:schemeClr val="bg2">
                    <a:lumMod val="75000"/>
                  </a:schemeClr>
                </a:solidFill>
                <a:latin typeface="Calibri" panose="020F0502020204030204" pitchFamily="34" charset="0"/>
                <a:cs typeface="Calibri" panose="020F0502020204030204" pitchFamily="34" charset="0"/>
              </a:rPr>
              <a:t>[Bhatia+, ISCA’20]</a:t>
            </a:r>
          </a:p>
        </p:txBody>
      </p:sp>
      <p:sp>
        <p:nvSpPr>
          <p:cNvPr id="2" name="TextBox 1">
            <a:extLst>
              <a:ext uri="{FF2B5EF4-FFF2-40B4-BE49-F238E27FC236}">
                <a16:creationId xmlns:a16="http://schemas.microsoft.com/office/drawing/2014/main" id="{870820FF-CC99-994C-9E2F-D95E9DD48D9E}"/>
              </a:ext>
            </a:extLst>
          </p:cNvPr>
          <p:cNvSpPr txBox="1"/>
          <p:nvPr/>
        </p:nvSpPr>
        <p:spPr>
          <a:xfrm>
            <a:off x="5623757" y="6398822"/>
            <a:ext cx="3031343" cy="276999"/>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rPr>
              <a:t>[3] </a:t>
            </a:r>
            <a:r>
              <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hlinkClick r:id="rId2">
                  <a:extLst>
                    <a:ext uri="{A12FA001-AC4F-418D-AE19-62706E023703}">
                      <ahyp:hlinkClr xmlns:ahyp="http://schemas.microsoft.com/office/drawing/2018/hyperlinkcolor" val="tx"/>
                    </a:ext>
                  </a:extLst>
                </a:hlinkClick>
              </a:rPr>
              <a:t>https://github.com/ChampSim/ChampSim</a:t>
            </a:r>
            <a:endPar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4045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11" end="1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12" end="12"/>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5">
                                            <p:txEl>
                                              <p:pRg st="13" end="13"/>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A97EA5C-35E4-F941-9564-9CF822114D44}"/>
              </a:ext>
            </a:extLst>
          </p:cNvPr>
          <p:cNvSpPr>
            <a:spLocks noGrp="1"/>
          </p:cNvSpPr>
          <p:nvPr>
            <p:ph type="title"/>
          </p:nvPr>
        </p:nvSpPr>
        <p:spPr/>
        <p:txBody>
          <a:bodyPr/>
          <a:lstStyle/>
          <a:p>
            <a:r>
              <a:rPr lang="en-US" dirty="0"/>
              <a:t>Basic Pythia Configuration</a:t>
            </a:r>
          </a:p>
        </p:txBody>
      </p:sp>
      <p:sp>
        <p:nvSpPr>
          <p:cNvPr id="5" name="Content Placeholder 4">
            <a:extLst>
              <a:ext uri="{FF2B5EF4-FFF2-40B4-BE49-F238E27FC236}">
                <a16:creationId xmlns:a16="http://schemas.microsoft.com/office/drawing/2014/main" id="{4EFAB781-6E1D-4D44-AAAC-11021D7B8DD5}"/>
              </a:ext>
            </a:extLst>
          </p:cNvPr>
          <p:cNvSpPr>
            <a:spLocks noGrp="1"/>
          </p:cNvSpPr>
          <p:nvPr>
            <p:ph idx="1"/>
          </p:nvPr>
        </p:nvSpPr>
        <p:spPr/>
        <p:txBody>
          <a:bodyPr/>
          <a:lstStyle/>
          <a:p>
            <a:r>
              <a:rPr lang="en-US" sz="3000" dirty="0">
                <a:latin typeface="Calibri" panose="020F0502020204030204" pitchFamily="34" charset="0"/>
                <a:cs typeface="Calibri" panose="020F0502020204030204" pitchFamily="34" charset="0"/>
              </a:rPr>
              <a:t>Derived from </a:t>
            </a:r>
            <a:r>
              <a:rPr lang="en-US" sz="3000" b="1" dirty="0">
                <a:solidFill>
                  <a:srgbClr val="FF5261"/>
                </a:solidFill>
                <a:latin typeface="Calibri" panose="020F0502020204030204" pitchFamily="34" charset="0"/>
                <a:cs typeface="Calibri" panose="020F0502020204030204" pitchFamily="34" charset="0"/>
              </a:rPr>
              <a:t>automatic design-space exploration</a:t>
            </a:r>
          </a:p>
          <a:p>
            <a:endParaRPr lang="en-US" dirty="0">
              <a:latin typeface="Calibri" panose="020F0502020204030204" pitchFamily="34" charset="0"/>
              <a:cs typeface="Calibri" panose="020F0502020204030204" pitchFamily="34" charset="0"/>
            </a:endParaRPr>
          </a:p>
          <a:p>
            <a:r>
              <a:rPr lang="en-US" sz="3000" b="1" dirty="0">
                <a:solidFill>
                  <a:srgbClr val="C00000"/>
                </a:solidFill>
                <a:latin typeface="Calibri" panose="020F0502020204030204" pitchFamily="34" charset="0"/>
                <a:cs typeface="Calibri" panose="020F0502020204030204" pitchFamily="34" charset="0"/>
              </a:rPr>
              <a:t>State:</a:t>
            </a:r>
            <a:r>
              <a:rPr lang="en-US" sz="3000" dirty="0">
                <a:latin typeface="Calibri" panose="020F0502020204030204" pitchFamily="34" charset="0"/>
                <a:cs typeface="Calibri" panose="020F0502020204030204" pitchFamily="34" charset="0"/>
              </a:rPr>
              <a:t> 2 features</a:t>
            </a:r>
          </a:p>
          <a:p>
            <a:pPr lvl="1"/>
            <a:r>
              <a:rPr lang="en-US" sz="2600" dirty="0" err="1">
                <a:latin typeface="Calibri" panose="020F0502020204030204" pitchFamily="34" charset="0"/>
                <a:cs typeface="Calibri" panose="020F0502020204030204" pitchFamily="34" charset="0"/>
              </a:rPr>
              <a:t>PC+Delta</a:t>
            </a:r>
            <a:endParaRPr lang="en-US" sz="2600" dirty="0">
              <a:latin typeface="Calibri" panose="020F0502020204030204" pitchFamily="34" charset="0"/>
              <a:cs typeface="Calibri" panose="020F0502020204030204" pitchFamily="34" charset="0"/>
            </a:endParaRPr>
          </a:p>
          <a:p>
            <a:pPr lvl="1"/>
            <a:r>
              <a:rPr lang="en-US" sz="2600" dirty="0">
                <a:latin typeface="Calibri" panose="020F0502020204030204" pitchFamily="34" charset="0"/>
                <a:cs typeface="Calibri" panose="020F0502020204030204" pitchFamily="34" charset="0"/>
              </a:rPr>
              <a:t>Sequence of last-4 deltas</a:t>
            </a:r>
          </a:p>
          <a:p>
            <a:pPr lvl="1"/>
            <a:endParaRPr lang="en-US" sz="1600" dirty="0">
              <a:latin typeface="Calibri" panose="020F0502020204030204" pitchFamily="34" charset="0"/>
              <a:cs typeface="Calibri" panose="020F0502020204030204" pitchFamily="34" charset="0"/>
            </a:endParaRPr>
          </a:p>
          <a:p>
            <a:r>
              <a:rPr lang="en-US" sz="3000" b="1" dirty="0">
                <a:solidFill>
                  <a:srgbClr val="7030A0"/>
                </a:solidFill>
                <a:latin typeface="Calibri" panose="020F0502020204030204" pitchFamily="34" charset="0"/>
                <a:cs typeface="Calibri" panose="020F0502020204030204" pitchFamily="34" charset="0"/>
              </a:rPr>
              <a:t>Actions:</a:t>
            </a:r>
            <a:r>
              <a:rPr lang="en-US" sz="3000" dirty="0">
                <a:latin typeface="Calibri" panose="020F0502020204030204" pitchFamily="34" charset="0"/>
                <a:cs typeface="Calibri" panose="020F0502020204030204" pitchFamily="34" charset="0"/>
              </a:rPr>
              <a:t> 16 prefetch offsets</a:t>
            </a:r>
          </a:p>
          <a:p>
            <a:pPr lvl="1"/>
            <a:r>
              <a:rPr lang="en-US" sz="2600" dirty="0">
                <a:latin typeface="Calibri" panose="020F0502020204030204" pitchFamily="34" charset="0"/>
                <a:cs typeface="Calibri" panose="020F0502020204030204" pitchFamily="34" charset="0"/>
              </a:rPr>
              <a:t>Ranging between -6 to +32. Including 0.</a:t>
            </a:r>
          </a:p>
          <a:p>
            <a:endParaRPr lang="en-US" sz="1600" dirty="0">
              <a:latin typeface="Calibri" panose="020F0502020204030204" pitchFamily="34" charset="0"/>
              <a:cs typeface="Calibri" panose="020F0502020204030204" pitchFamily="34" charset="0"/>
            </a:endParaRPr>
          </a:p>
          <a:p>
            <a:r>
              <a:rPr lang="en-US" sz="3000" b="1" dirty="0">
                <a:solidFill>
                  <a:schemeClr val="accent6">
                    <a:lumMod val="75000"/>
                  </a:schemeClr>
                </a:solidFill>
                <a:latin typeface="Calibri" panose="020F0502020204030204" pitchFamily="34" charset="0"/>
                <a:cs typeface="Calibri" panose="020F0502020204030204" pitchFamily="34" charset="0"/>
              </a:rPr>
              <a:t>Rewards:</a:t>
            </a:r>
          </a:p>
          <a:p>
            <a:pPr lvl="1"/>
            <a:r>
              <a:rPr lang="en-US" sz="2600" dirty="0">
                <a:latin typeface="Calibri" panose="020F0502020204030204" pitchFamily="34" charset="0"/>
                <a:cs typeface="Calibri" panose="020F0502020204030204" pitchFamily="34" charset="0"/>
              </a:rPr>
              <a:t>R</a:t>
            </a:r>
            <a:r>
              <a:rPr lang="en-US" sz="2600" baseline="-25000" dirty="0">
                <a:latin typeface="Calibri" panose="020F0502020204030204" pitchFamily="34" charset="0"/>
                <a:cs typeface="Calibri" panose="020F0502020204030204" pitchFamily="34" charset="0"/>
              </a:rPr>
              <a:t>AT</a:t>
            </a:r>
            <a:r>
              <a:rPr lang="en-US" sz="2600" dirty="0">
                <a:latin typeface="Calibri" panose="020F0502020204030204" pitchFamily="34" charset="0"/>
                <a:cs typeface="Calibri" panose="020F0502020204030204" pitchFamily="34" charset="0"/>
              </a:rPr>
              <a:t> = +20; R</a:t>
            </a:r>
            <a:r>
              <a:rPr lang="en-US" sz="2600" baseline="-25000" dirty="0">
                <a:latin typeface="Calibri" panose="020F0502020204030204" pitchFamily="34" charset="0"/>
                <a:cs typeface="Calibri" panose="020F0502020204030204" pitchFamily="34" charset="0"/>
              </a:rPr>
              <a:t>AL</a:t>
            </a:r>
            <a:r>
              <a:rPr lang="en-US" sz="2600" dirty="0">
                <a:latin typeface="Calibri" panose="020F0502020204030204" pitchFamily="34" charset="0"/>
                <a:cs typeface="Calibri" panose="020F0502020204030204" pitchFamily="34" charset="0"/>
              </a:rPr>
              <a:t> = +12; R</a:t>
            </a:r>
            <a:r>
              <a:rPr lang="en-US" sz="2600" baseline="-25000" dirty="0">
                <a:latin typeface="Calibri" panose="020F0502020204030204" pitchFamily="34" charset="0"/>
                <a:cs typeface="Calibri" panose="020F0502020204030204" pitchFamily="34" charset="0"/>
              </a:rPr>
              <a:t>NP</a:t>
            </a:r>
            <a:r>
              <a:rPr lang="en-US" sz="2600" dirty="0">
                <a:latin typeface="Calibri" panose="020F0502020204030204" pitchFamily="34" charset="0"/>
                <a:cs typeface="Calibri" panose="020F0502020204030204" pitchFamily="34" charset="0"/>
              </a:rPr>
              <a:t>-H=-2; R</a:t>
            </a:r>
            <a:r>
              <a:rPr lang="en-US" sz="2600" baseline="-25000" dirty="0">
                <a:latin typeface="Calibri" panose="020F0502020204030204" pitchFamily="34" charset="0"/>
                <a:cs typeface="Calibri" panose="020F0502020204030204" pitchFamily="34" charset="0"/>
              </a:rPr>
              <a:t>NP</a:t>
            </a:r>
            <a:r>
              <a:rPr lang="en-US" sz="2600" dirty="0">
                <a:latin typeface="Calibri" panose="020F0502020204030204" pitchFamily="34" charset="0"/>
                <a:cs typeface="Calibri" panose="020F0502020204030204" pitchFamily="34" charset="0"/>
              </a:rPr>
              <a:t>-L=-4;</a:t>
            </a:r>
          </a:p>
          <a:p>
            <a:pPr lvl="1"/>
            <a:r>
              <a:rPr lang="en-US" sz="2600" dirty="0">
                <a:latin typeface="Calibri" panose="020F0502020204030204" pitchFamily="34" charset="0"/>
                <a:cs typeface="Calibri" panose="020F0502020204030204" pitchFamily="34" charset="0"/>
              </a:rPr>
              <a:t>R</a:t>
            </a:r>
            <a:r>
              <a:rPr lang="en-US" sz="2600" baseline="-25000" dirty="0">
                <a:latin typeface="Calibri" panose="020F0502020204030204" pitchFamily="34" charset="0"/>
                <a:cs typeface="Calibri" panose="020F0502020204030204" pitchFamily="34" charset="0"/>
              </a:rPr>
              <a:t>IN</a:t>
            </a:r>
            <a:r>
              <a:rPr lang="en-US" sz="2600" dirty="0">
                <a:latin typeface="Calibri" panose="020F0502020204030204" pitchFamily="34" charset="0"/>
                <a:cs typeface="Calibri" panose="020F0502020204030204" pitchFamily="34" charset="0"/>
              </a:rPr>
              <a:t>-H=-14; R</a:t>
            </a:r>
            <a:r>
              <a:rPr lang="en-US" sz="2600" baseline="-25000" dirty="0">
                <a:latin typeface="Calibri" panose="020F0502020204030204" pitchFamily="34" charset="0"/>
                <a:cs typeface="Calibri" panose="020F0502020204030204" pitchFamily="34" charset="0"/>
              </a:rPr>
              <a:t>IN</a:t>
            </a:r>
            <a:r>
              <a:rPr lang="en-US" sz="2600" dirty="0">
                <a:latin typeface="Calibri" panose="020F0502020204030204" pitchFamily="34" charset="0"/>
                <a:cs typeface="Calibri" panose="020F0502020204030204" pitchFamily="34" charset="0"/>
              </a:rPr>
              <a:t>-L=-8; R</a:t>
            </a:r>
            <a:r>
              <a:rPr lang="en-US" sz="2600" baseline="-25000" dirty="0">
                <a:latin typeface="Calibri" panose="020F0502020204030204" pitchFamily="34" charset="0"/>
                <a:cs typeface="Calibri" panose="020F0502020204030204" pitchFamily="34" charset="0"/>
              </a:rPr>
              <a:t>CL</a:t>
            </a:r>
            <a:r>
              <a:rPr lang="en-US" sz="2600" dirty="0">
                <a:latin typeface="Calibri" panose="020F0502020204030204" pitchFamily="34" charset="0"/>
                <a:cs typeface="Calibri" panose="020F0502020204030204" pitchFamily="34" charset="0"/>
              </a:rPr>
              <a:t>=-12</a:t>
            </a:r>
          </a:p>
          <a:p>
            <a:pPr marL="457200" lvl="1" indent="0">
              <a:buNone/>
            </a:pPr>
            <a:endParaRPr lang="en-US"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18520648"/>
      </p:ext>
    </p:extLst>
  </p:cSld>
  <p:clrMapOvr>
    <a:masterClrMapping/>
  </p:clrMapOvr>
</p:sld>
</file>

<file path=ppt/slides/slide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Content Placeholder 5">
            <a:extLst>
              <a:ext uri="{FF2B5EF4-FFF2-40B4-BE49-F238E27FC236}">
                <a16:creationId xmlns:a16="http://schemas.microsoft.com/office/drawing/2014/main" id="{C8FB2B37-63B1-3840-A052-A998E2D143FE}"/>
              </a:ext>
            </a:extLst>
          </p:cNvPr>
          <p:cNvGraphicFramePr>
            <a:graphicFrameLocks/>
          </p:cNvGraphicFramePr>
          <p:nvPr/>
        </p:nvGraphicFramePr>
        <p:xfrm>
          <a:off x="510181" y="960479"/>
          <a:ext cx="7942055" cy="5440321"/>
        </p:xfrm>
        <a:graphic>
          <a:graphicData uri="http://schemas.openxmlformats.org/drawingml/2006/chart">
            <c:chart xmlns:c="http://schemas.openxmlformats.org/drawingml/2006/chart" xmlns:r="http://schemas.openxmlformats.org/officeDocument/2006/relationships" r:id="rId2"/>
          </a:graphicData>
        </a:graphic>
      </p:graphicFrame>
      <p:sp>
        <p:nvSpPr>
          <p:cNvPr id="4" name="Title 3">
            <a:extLst>
              <a:ext uri="{FF2B5EF4-FFF2-40B4-BE49-F238E27FC236}">
                <a16:creationId xmlns:a16="http://schemas.microsoft.com/office/drawing/2014/main" id="{BB33B866-8551-7643-9289-120D0A85D6FC}"/>
              </a:ext>
            </a:extLst>
          </p:cNvPr>
          <p:cNvSpPr>
            <a:spLocks noGrp="1"/>
          </p:cNvSpPr>
          <p:nvPr>
            <p:ph type="title"/>
          </p:nvPr>
        </p:nvSpPr>
        <p:spPr/>
        <p:txBody>
          <a:bodyPr/>
          <a:lstStyle/>
          <a:p>
            <a:r>
              <a:rPr lang="en-US" sz="3800" dirty="0"/>
              <a:t>Performance with Varying Core Count</a:t>
            </a:r>
          </a:p>
        </p:txBody>
      </p:sp>
      <p:sp>
        <p:nvSpPr>
          <p:cNvPr id="22" name="TextBox 21">
            <a:extLst>
              <a:ext uri="{FF2B5EF4-FFF2-40B4-BE49-F238E27FC236}">
                <a16:creationId xmlns:a16="http://schemas.microsoft.com/office/drawing/2014/main" id="{AE7AB2C0-F26E-BC42-8113-1C7DF5CA59FE}"/>
              </a:ext>
            </a:extLst>
          </p:cNvPr>
          <p:cNvSpPr txBox="1"/>
          <p:nvPr/>
        </p:nvSpPr>
        <p:spPr>
          <a:xfrm>
            <a:off x="7836423" y="4134678"/>
            <a:ext cx="78649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4472C4"/>
                </a:solidFill>
                <a:effectLst/>
                <a:uLnTx/>
                <a:uFillTx/>
                <a:latin typeface="Calibri" panose="020F0502020204030204" pitchFamily="34" charset="0"/>
                <a:ea typeface="+mn-ea"/>
                <a:cs typeface="Calibri" panose="020F0502020204030204" pitchFamily="34" charset="0"/>
              </a:rPr>
              <a:t>Bingo</a:t>
            </a:r>
          </a:p>
        </p:txBody>
      </p:sp>
      <p:sp>
        <p:nvSpPr>
          <p:cNvPr id="23" name="TextBox 22">
            <a:extLst>
              <a:ext uri="{FF2B5EF4-FFF2-40B4-BE49-F238E27FC236}">
                <a16:creationId xmlns:a16="http://schemas.microsoft.com/office/drawing/2014/main" id="{A4738DB8-88F4-A547-80E8-05C09F8B5A93}"/>
              </a:ext>
            </a:extLst>
          </p:cNvPr>
          <p:cNvSpPr txBox="1"/>
          <p:nvPr/>
        </p:nvSpPr>
        <p:spPr>
          <a:xfrm>
            <a:off x="7836423" y="3839495"/>
            <a:ext cx="822982"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C000">
                    <a:lumMod val="75000"/>
                  </a:srgbClr>
                </a:solidFill>
                <a:effectLst/>
                <a:uLnTx/>
                <a:uFillTx/>
                <a:latin typeface="Calibri" panose="020F0502020204030204" pitchFamily="34" charset="0"/>
                <a:ea typeface="+mn-ea"/>
                <a:cs typeface="Calibri" panose="020F0502020204030204" pitchFamily="34" charset="0"/>
              </a:rPr>
              <a:t>MLOP</a:t>
            </a:r>
          </a:p>
        </p:txBody>
      </p:sp>
      <p:sp>
        <p:nvSpPr>
          <p:cNvPr id="24" name="TextBox 23">
            <a:extLst>
              <a:ext uri="{FF2B5EF4-FFF2-40B4-BE49-F238E27FC236}">
                <a16:creationId xmlns:a16="http://schemas.microsoft.com/office/drawing/2014/main" id="{47312256-2DE4-FD4C-BA5C-DAA59788AD54}"/>
              </a:ext>
            </a:extLst>
          </p:cNvPr>
          <p:cNvSpPr txBox="1"/>
          <p:nvPr/>
        </p:nvSpPr>
        <p:spPr>
          <a:xfrm>
            <a:off x="7836423" y="3563047"/>
            <a:ext cx="579005"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Calibri" panose="020F0502020204030204" pitchFamily="34" charset="0"/>
                <a:ea typeface="+mn-ea"/>
                <a:cs typeface="Calibri" panose="020F0502020204030204" pitchFamily="34" charset="0"/>
              </a:rPr>
              <a:t>SPP</a:t>
            </a:r>
          </a:p>
        </p:txBody>
      </p:sp>
      <p:sp>
        <p:nvSpPr>
          <p:cNvPr id="25" name="TextBox 24">
            <a:extLst>
              <a:ext uri="{FF2B5EF4-FFF2-40B4-BE49-F238E27FC236}">
                <a16:creationId xmlns:a16="http://schemas.microsoft.com/office/drawing/2014/main" id="{B0749C44-98C1-BD4B-A2FB-459F4206E6D6}"/>
              </a:ext>
            </a:extLst>
          </p:cNvPr>
          <p:cNvSpPr txBox="1"/>
          <p:nvPr/>
        </p:nvSpPr>
        <p:spPr>
          <a:xfrm>
            <a:off x="7835125" y="2540195"/>
            <a:ext cx="997902"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Calibri" panose="020F0502020204030204" pitchFamily="34" charset="0"/>
                <a:ea typeface="+mn-ea"/>
                <a:cs typeface="Calibri" panose="020F0502020204030204" pitchFamily="34" charset="0"/>
              </a:rPr>
              <a:t>Pythia</a:t>
            </a:r>
            <a:endParaRPr kumimoji="0" lang="en-US" sz="2000" b="1" i="0" u="none" strike="noStrike" kern="1200" cap="none" spc="0" normalizeH="0" baseline="0" noProof="0" dirty="0">
              <a:ln>
                <a:noFill/>
              </a:ln>
              <a:solidFill>
                <a:srgbClr val="C00000"/>
              </a:solidFill>
              <a:effectLst/>
              <a:uLnTx/>
              <a:uFillTx/>
              <a:latin typeface="Calibri" panose="020F0502020204030204" pitchFamily="34" charset="0"/>
              <a:ea typeface="+mn-ea"/>
              <a:cs typeface="Calibri" panose="020F0502020204030204" pitchFamily="34" charset="0"/>
            </a:endParaRPr>
          </a:p>
        </p:txBody>
      </p:sp>
      <p:cxnSp>
        <p:nvCxnSpPr>
          <p:cNvPr id="33" name="Straight Arrow Connector 32">
            <a:extLst>
              <a:ext uri="{FF2B5EF4-FFF2-40B4-BE49-F238E27FC236}">
                <a16:creationId xmlns:a16="http://schemas.microsoft.com/office/drawing/2014/main" id="{BE790E4C-4B06-2740-8B8D-6FFA51A0B61F}"/>
              </a:ext>
            </a:extLst>
          </p:cNvPr>
          <p:cNvCxnSpPr>
            <a:cxnSpLocks/>
          </p:cNvCxnSpPr>
          <p:nvPr/>
        </p:nvCxnSpPr>
        <p:spPr>
          <a:xfrm>
            <a:off x="2965837" y="3206364"/>
            <a:ext cx="0" cy="633131"/>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1D291E7F-2016-6A4A-BAF2-ACA54EBC87A4}"/>
              </a:ext>
            </a:extLst>
          </p:cNvPr>
          <p:cNvSpPr txBox="1"/>
          <p:nvPr/>
        </p:nvSpPr>
        <p:spPr>
          <a:xfrm>
            <a:off x="2994809" y="3280529"/>
            <a:ext cx="750526" cy="430887"/>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B050"/>
                </a:solidFill>
                <a:effectLst/>
                <a:uLnTx/>
                <a:uFillTx/>
                <a:latin typeface="Calibri" panose="020F0502020204030204" pitchFamily="34" charset="0"/>
                <a:ea typeface="+mn-ea"/>
                <a:cs typeface="Calibri" panose="020F0502020204030204" pitchFamily="34" charset="0"/>
              </a:rPr>
              <a:t>3.4%</a:t>
            </a:r>
          </a:p>
        </p:txBody>
      </p:sp>
      <p:cxnSp>
        <p:nvCxnSpPr>
          <p:cNvPr id="36" name="Straight Arrow Connector 35">
            <a:extLst>
              <a:ext uri="{FF2B5EF4-FFF2-40B4-BE49-F238E27FC236}">
                <a16:creationId xmlns:a16="http://schemas.microsoft.com/office/drawing/2014/main" id="{F7D8D3D2-0C0B-8449-B3DA-4AADD62928F5}"/>
              </a:ext>
            </a:extLst>
          </p:cNvPr>
          <p:cNvCxnSpPr>
            <a:cxnSpLocks/>
          </p:cNvCxnSpPr>
          <p:nvPr/>
        </p:nvCxnSpPr>
        <p:spPr>
          <a:xfrm>
            <a:off x="7714091" y="2847453"/>
            <a:ext cx="0" cy="1115704"/>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04A9D6B6-834A-504D-8FBB-2AB89500C826}"/>
              </a:ext>
            </a:extLst>
          </p:cNvPr>
          <p:cNvSpPr txBox="1"/>
          <p:nvPr/>
        </p:nvSpPr>
        <p:spPr>
          <a:xfrm>
            <a:off x="6924575" y="3189861"/>
            <a:ext cx="750526" cy="430887"/>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B050"/>
                </a:solidFill>
                <a:effectLst/>
                <a:uLnTx/>
                <a:uFillTx/>
                <a:latin typeface="Calibri" panose="020F0502020204030204" pitchFamily="34" charset="0"/>
                <a:ea typeface="+mn-ea"/>
                <a:cs typeface="Calibri" panose="020F0502020204030204" pitchFamily="34" charset="0"/>
              </a:rPr>
              <a:t>7.7%</a:t>
            </a:r>
          </a:p>
        </p:txBody>
      </p:sp>
    </p:spTree>
    <p:extLst>
      <p:ext uri="{BB962C8B-B14F-4D97-AF65-F5344CB8AC3E}">
        <p14:creationId xmlns:p14="http://schemas.microsoft.com/office/powerpoint/2010/main" val="3568793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21">
                                            <p:graphicEl>
                                              <a:chart seriesIdx="-3" categoryIdx="-3" bldStep="gridLegend"/>
                                            </p:graphicEl>
                                          </p:spTgt>
                                        </p:tgtEl>
                                        <p:attrNameLst>
                                          <p:attrName>style.visibility</p:attrName>
                                        </p:attrNameLst>
                                      </p:cBhvr>
                                      <p:to>
                                        <p:strVal val="visible"/>
                                      </p:to>
                                    </p:set>
                                    <p:animEffect transition="in" filter="wipe(left)">
                                      <p:cBhvr>
                                        <p:cTn id="7" dur="500"/>
                                        <p:tgtEl>
                                          <p:spTgt spid="21">
                                            <p:graphicEl>
                                              <a:chart seriesIdx="-3" categoryIdx="-3" bldStep="gridLegen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1">
                                            <p:graphicEl>
                                              <a:chart seriesIdx="0" categoryIdx="-4" bldStep="series"/>
                                            </p:graphicEl>
                                          </p:spTgt>
                                        </p:tgtEl>
                                        <p:attrNameLst>
                                          <p:attrName>style.visibility</p:attrName>
                                        </p:attrNameLst>
                                      </p:cBhvr>
                                      <p:to>
                                        <p:strVal val="visible"/>
                                      </p:to>
                                    </p:set>
                                    <p:animEffect transition="in" filter="wipe(left)">
                                      <p:cBhvr>
                                        <p:cTn id="12" dur="500"/>
                                        <p:tgtEl>
                                          <p:spTgt spid="21">
                                            <p:graphicEl>
                                              <a:chart seriesIdx="0" categoryIdx="-4" bldStep="series"/>
                                            </p:graphicEl>
                                          </p:spTgt>
                                        </p:tgtEl>
                                      </p:cBhvr>
                                    </p:animEffect>
                                  </p:childTnLst>
                                </p:cTn>
                              </p:par>
                              <p:par>
                                <p:cTn id="13" presetID="1" presetClass="entr" presetSubtype="0" fill="hold" grpId="0" nodeType="withEffect">
                                  <p:stCondLst>
                                    <p:cond delay="500"/>
                                  </p:stCondLst>
                                  <p:childTnLst>
                                    <p:set>
                                      <p:cBhvr>
                                        <p:cTn id="14" dur="1" fill="hold">
                                          <p:stCondLst>
                                            <p:cond delay="0"/>
                                          </p:stCondLst>
                                        </p:cTn>
                                        <p:tgtEl>
                                          <p:spTgt spid="24"/>
                                        </p:tgtEl>
                                        <p:attrNameLst>
                                          <p:attrName>style.visibility</p:attrName>
                                        </p:attrNameLst>
                                      </p:cBhvr>
                                      <p:to>
                                        <p:strVal val="visible"/>
                                      </p:to>
                                    </p:set>
                                  </p:childTnLst>
                                </p:cTn>
                              </p:par>
                              <p:par>
                                <p:cTn id="15" presetID="22" presetClass="entr" presetSubtype="8" fill="hold" grpId="0" nodeType="withEffect">
                                  <p:stCondLst>
                                    <p:cond delay="500"/>
                                  </p:stCondLst>
                                  <p:childTnLst>
                                    <p:set>
                                      <p:cBhvr>
                                        <p:cTn id="16" dur="1" fill="hold">
                                          <p:stCondLst>
                                            <p:cond delay="0"/>
                                          </p:stCondLst>
                                        </p:cTn>
                                        <p:tgtEl>
                                          <p:spTgt spid="21">
                                            <p:graphicEl>
                                              <a:chart seriesIdx="1" categoryIdx="-4" bldStep="series"/>
                                            </p:graphicEl>
                                          </p:spTgt>
                                        </p:tgtEl>
                                        <p:attrNameLst>
                                          <p:attrName>style.visibility</p:attrName>
                                        </p:attrNameLst>
                                      </p:cBhvr>
                                      <p:to>
                                        <p:strVal val="visible"/>
                                      </p:to>
                                    </p:set>
                                    <p:animEffect transition="in" filter="wipe(left)">
                                      <p:cBhvr>
                                        <p:cTn id="17" dur="500"/>
                                        <p:tgtEl>
                                          <p:spTgt spid="21">
                                            <p:graphicEl>
                                              <a:chart seriesIdx="1" categoryIdx="-4" bldStep="series"/>
                                            </p:graphicEl>
                                          </p:spTgt>
                                        </p:tgtEl>
                                      </p:cBhvr>
                                    </p:animEffect>
                                  </p:childTnLst>
                                </p:cTn>
                              </p:par>
                              <p:par>
                                <p:cTn id="18" presetID="1" presetClass="entr" presetSubtype="0" fill="hold" grpId="0" nodeType="withEffect">
                                  <p:stCondLst>
                                    <p:cond delay="1000"/>
                                  </p:stCondLst>
                                  <p:childTnLst>
                                    <p:set>
                                      <p:cBhvr>
                                        <p:cTn id="19" dur="1" fill="hold">
                                          <p:stCondLst>
                                            <p:cond delay="0"/>
                                          </p:stCondLst>
                                        </p:cTn>
                                        <p:tgtEl>
                                          <p:spTgt spid="22"/>
                                        </p:tgtEl>
                                        <p:attrNameLst>
                                          <p:attrName>style.visibility</p:attrName>
                                        </p:attrNameLst>
                                      </p:cBhvr>
                                      <p:to>
                                        <p:strVal val="visible"/>
                                      </p:to>
                                    </p:set>
                                  </p:childTnLst>
                                </p:cTn>
                              </p:par>
                              <p:par>
                                <p:cTn id="20" presetID="22" presetClass="entr" presetSubtype="8" fill="hold" grpId="0" nodeType="withEffect">
                                  <p:stCondLst>
                                    <p:cond delay="1000"/>
                                  </p:stCondLst>
                                  <p:childTnLst>
                                    <p:set>
                                      <p:cBhvr>
                                        <p:cTn id="21" dur="1" fill="hold">
                                          <p:stCondLst>
                                            <p:cond delay="0"/>
                                          </p:stCondLst>
                                        </p:cTn>
                                        <p:tgtEl>
                                          <p:spTgt spid="21">
                                            <p:graphicEl>
                                              <a:chart seriesIdx="2" categoryIdx="-4" bldStep="series"/>
                                            </p:graphicEl>
                                          </p:spTgt>
                                        </p:tgtEl>
                                        <p:attrNameLst>
                                          <p:attrName>style.visibility</p:attrName>
                                        </p:attrNameLst>
                                      </p:cBhvr>
                                      <p:to>
                                        <p:strVal val="visible"/>
                                      </p:to>
                                    </p:set>
                                    <p:animEffect transition="in" filter="wipe(left)">
                                      <p:cBhvr>
                                        <p:cTn id="22" dur="500"/>
                                        <p:tgtEl>
                                          <p:spTgt spid="21">
                                            <p:graphicEl>
                                              <a:chart seriesIdx="2" categoryIdx="-4" bldStep="series"/>
                                            </p:graphicEl>
                                          </p:spTgt>
                                        </p:tgtEl>
                                      </p:cBhvr>
                                    </p:animEffect>
                                  </p:childTnLst>
                                </p:cTn>
                              </p:par>
                              <p:par>
                                <p:cTn id="23" presetID="1" presetClass="entr" presetSubtype="0" fill="hold" grpId="0" nodeType="withEffect">
                                  <p:stCondLst>
                                    <p:cond delay="1500"/>
                                  </p:stCondLst>
                                  <p:childTnLst>
                                    <p:set>
                                      <p:cBhvr>
                                        <p:cTn id="24" dur="1" fill="hold">
                                          <p:stCondLst>
                                            <p:cond delay="0"/>
                                          </p:stCondLst>
                                        </p:cTn>
                                        <p:tgtEl>
                                          <p:spTgt spid="2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21">
                                            <p:graphicEl>
                                              <a:chart seriesIdx="3" categoryIdx="-4" bldStep="series"/>
                                            </p:graphicEl>
                                          </p:spTgt>
                                        </p:tgtEl>
                                        <p:attrNameLst>
                                          <p:attrName>style.visibility</p:attrName>
                                        </p:attrNameLst>
                                      </p:cBhvr>
                                      <p:to>
                                        <p:strVal val="visible"/>
                                      </p:to>
                                    </p:set>
                                    <p:animEffect transition="in" filter="wipe(left)">
                                      <p:cBhvr>
                                        <p:cTn id="29" dur="500"/>
                                        <p:tgtEl>
                                          <p:spTgt spid="21">
                                            <p:graphicEl>
                                              <a:chart seriesIdx="3" categoryIdx="-4" bldStep="series"/>
                                            </p:graphicEl>
                                          </p:spTgt>
                                        </p:tgtEl>
                                      </p:cBhvr>
                                    </p:animEffect>
                                  </p:childTnLst>
                                </p:cTn>
                              </p:par>
                              <p:par>
                                <p:cTn id="30" presetID="1" presetClass="entr" presetSubtype="0" fill="hold" grpId="0" nodeType="withEffect">
                                  <p:stCondLst>
                                    <p:cond delay="500"/>
                                  </p:stCondLst>
                                  <p:childTnLst>
                                    <p:set>
                                      <p:cBhvr>
                                        <p:cTn id="31" dur="1" fill="hold">
                                          <p:stCondLst>
                                            <p:cond delay="0"/>
                                          </p:stCondLst>
                                        </p:cTn>
                                        <p:tgtEl>
                                          <p:spTgt spid="25"/>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33"/>
                                        </p:tgtEl>
                                        <p:attrNameLst>
                                          <p:attrName>style.visibility</p:attrName>
                                        </p:attrNameLst>
                                      </p:cBhvr>
                                      <p:to>
                                        <p:strVal val="visible"/>
                                      </p:to>
                                    </p:set>
                                  </p:childTnLst>
                                </p:cTn>
                              </p:par>
                              <p:par>
                                <p:cTn id="36" presetID="1" presetClass="entr" presetSubtype="0" fill="hold" grpId="0" nodeType="withEffect">
                                  <p:stCondLst>
                                    <p:cond delay="0"/>
                                  </p:stCondLst>
                                  <p:childTnLst>
                                    <p:set>
                                      <p:cBhvr>
                                        <p:cTn id="37" dur="1" fill="hold">
                                          <p:stCondLst>
                                            <p:cond delay="0"/>
                                          </p:stCondLst>
                                        </p:cTn>
                                        <p:tgtEl>
                                          <p:spTgt spid="35"/>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38"/>
                                        </p:tgtEl>
                                        <p:attrNameLst>
                                          <p:attrName>style.visibility</p:attrName>
                                        </p:attrNameLst>
                                      </p:cBhvr>
                                      <p:to>
                                        <p:strVal val="visible"/>
                                      </p:to>
                                    </p:set>
                                  </p:childTnLst>
                                </p:cTn>
                              </p:par>
                              <p:par>
                                <p:cTn id="42" presetID="1" presetClass="entr" presetSubtype="0" fill="hold" nodeType="withEffect">
                                  <p:stCondLst>
                                    <p:cond delay="0"/>
                                  </p:stCondLst>
                                  <p:childTnLst>
                                    <p:set>
                                      <p:cBhvr>
                                        <p:cTn id="43" dur="1" fill="hold">
                                          <p:stCondLst>
                                            <p:cond delay="0"/>
                                          </p:stCondLst>
                                        </p:cTn>
                                        <p:tgtEl>
                                          <p:spTgt spid="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1" grpId="0" uiExpand="1">
        <p:bldSub>
          <a:bldChart bld="series"/>
        </p:bldSub>
      </p:bldGraphic>
      <p:bldP spid="22" grpId="0"/>
      <p:bldP spid="23" grpId="0"/>
      <p:bldP spid="24" grpId="0"/>
      <p:bldP spid="25" grpId="0"/>
      <p:bldP spid="35" grpId="0"/>
      <p:bldP spid="38" grpId="0"/>
    </p:bldLst>
  </p:timing>
</p:sld>
</file>

<file path=ppt/slides/slide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Content Placeholder 5">
            <a:extLst>
              <a:ext uri="{FF2B5EF4-FFF2-40B4-BE49-F238E27FC236}">
                <a16:creationId xmlns:a16="http://schemas.microsoft.com/office/drawing/2014/main" id="{C8FB2B37-63B1-3840-A052-A998E2D143FE}"/>
              </a:ext>
            </a:extLst>
          </p:cNvPr>
          <p:cNvGraphicFramePr>
            <a:graphicFrameLocks/>
          </p:cNvGraphicFramePr>
          <p:nvPr/>
        </p:nvGraphicFramePr>
        <p:xfrm>
          <a:off x="510181" y="960479"/>
          <a:ext cx="7942055" cy="5440321"/>
        </p:xfrm>
        <a:graphic>
          <a:graphicData uri="http://schemas.openxmlformats.org/drawingml/2006/chart">
            <c:chart xmlns:c="http://schemas.openxmlformats.org/drawingml/2006/chart" xmlns:r="http://schemas.openxmlformats.org/officeDocument/2006/relationships" r:id="rId2"/>
          </a:graphicData>
        </a:graphic>
      </p:graphicFrame>
      <p:sp>
        <p:nvSpPr>
          <p:cNvPr id="4" name="Title 3">
            <a:extLst>
              <a:ext uri="{FF2B5EF4-FFF2-40B4-BE49-F238E27FC236}">
                <a16:creationId xmlns:a16="http://schemas.microsoft.com/office/drawing/2014/main" id="{BB33B866-8551-7643-9289-120D0A85D6FC}"/>
              </a:ext>
            </a:extLst>
          </p:cNvPr>
          <p:cNvSpPr>
            <a:spLocks noGrp="1"/>
          </p:cNvSpPr>
          <p:nvPr>
            <p:ph type="title"/>
          </p:nvPr>
        </p:nvSpPr>
        <p:spPr/>
        <p:txBody>
          <a:bodyPr/>
          <a:lstStyle/>
          <a:p>
            <a:r>
              <a:rPr lang="en-US" sz="3800" dirty="0"/>
              <a:t>Performance with Varying Core Count</a:t>
            </a:r>
          </a:p>
        </p:txBody>
      </p:sp>
      <p:sp>
        <p:nvSpPr>
          <p:cNvPr id="22" name="TextBox 21">
            <a:extLst>
              <a:ext uri="{FF2B5EF4-FFF2-40B4-BE49-F238E27FC236}">
                <a16:creationId xmlns:a16="http://schemas.microsoft.com/office/drawing/2014/main" id="{AE7AB2C0-F26E-BC42-8113-1C7DF5CA59FE}"/>
              </a:ext>
            </a:extLst>
          </p:cNvPr>
          <p:cNvSpPr txBox="1"/>
          <p:nvPr/>
        </p:nvSpPr>
        <p:spPr>
          <a:xfrm>
            <a:off x="7836423" y="4134678"/>
            <a:ext cx="845103"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4472C4"/>
                </a:solidFill>
                <a:effectLst/>
                <a:uLnTx/>
                <a:uFillTx/>
                <a:latin typeface="Lato" panose="020F0502020204030203" pitchFamily="34" charset="77"/>
                <a:ea typeface="+mn-ea"/>
                <a:cs typeface="+mn-cs"/>
              </a:rPr>
              <a:t>Bingo</a:t>
            </a:r>
          </a:p>
        </p:txBody>
      </p:sp>
      <p:sp>
        <p:nvSpPr>
          <p:cNvPr id="23" name="TextBox 22">
            <a:extLst>
              <a:ext uri="{FF2B5EF4-FFF2-40B4-BE49-F238E27FC236}">
                <a16:creationId xmlns:a16="http://schemas.microsoft.com/office/drawing/2014/main" id="{A4738DB8-88F4-A547-80E8-05C09F8B5A93}"/>
              </a:ext>
            </a:extLst>
          </p:cNvPr>
          <p:cNvSpPr txBox="1"/>
          <p:nvPr/>
        </p:nvSpPr>
        <p:spPr>
          <a:xfrm>
            <a:off x="7836423" y="3839495"/>
            <a:ext cx="92204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C000">
                    <a:lumMod val="75000"/>
                  </a:srgbClr>
                </a:solidFill>
                <a:effectLst/>
                <a:uLnTx/>
                <a:uFillTx/>
                <a:latin typeface="Lato" panose="020F0502020204030203" pitchFamily="34" charset="77"/>
                <a:ea typeface="+mn-ea"/>
                <a:cs typeface="+mn-cs"/>
              </a:rPr>
              <a:t>MLOP</a:t>
            </a:r>
          </a:p>
        </p:txBody>
      </p:sp>
      <p:sp>
        <p:nvSpPr>
          <p:cNvPr id="24" name="TextBox 23">
            <a:extLst>
              <a:ext uri="{FF2B5EF4-FFF2-40B4-BE49-F238E27FC236}">
                <a16:creationId xmlns:a16="http://schemas.microsoft.com/office/drawing/2014/main" id="{47312256-2DE4-FD4C-BA5C-DAA59788AD54}"/>
              </a:ext>
            </a:extLst>
          </p:cNvPr>
          <p:cNvSpPr txBox="1"/>
          <p:nvPr/>
        </p:nvSpPr>
        <p:spPr>
          <a:xfrm>
            <a:off x="7836423" y="3563047"/>
            <a:ext cx="643125"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Lato" panose="020F0502020204030203" pitchFamily="34" charset="77"/>
                <a:ea typeface="+mn-ea"/>
                <a:cs typeface="+mn-cs"/>
              </a:rPr>
              <a:t>SPP</a:t>
            </a:r>
          </a:p>
        </p:txBody>
      </p:sp>
      <p:sp>
        <p:nvSpPr>
          <p:cNvPr id="25" name="TextBox 24">
            <a:extLst>
              <a:ext uri="{FF2B5EF4-FFF2-40B4-BE49-F238E27FC236}">
                <a16:creationId xmlns:a16="http://schemas.microsoft.com/office/drawing/2014/main" id="{B0749C44-98C1-BD4B-A2FB-459F4206E6D6}"/>
              </a:ext>
            </a:extLst>
          </p:cNvPr>
          <p:cNvSpPr txBox="1"/>
          <p:nvPr/>
        </p:nvSpPr>
        <p:spPr>
          <a:xfrm>
            <a:off x="7835125" y="2540195"/>
            <a:ext cx="1079142"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Lato" panose="020F0502020204030203" pitchFamily="34" charset="77"/>
                <a:ea typeface="+mn-ea"/>
                <a:cs typeface="+mn-cs"/>
              </a:rPr>
              <a:t>Pythia</a:t>
            </a:r>
            <a:endParaRPr kumimoji="0" lang="en-US" sz="2000" b="1" i="0" u="none" strike="noStrike" kern="1200" cap="none" spc="0" normalizeH="0" baseline="0" noProof="0" dirty="0">
              <a:ln>
                <a:noFill/>
              </a:ln>
              <a:solidFill>
                <a:srgbClr val="C00000"/>
              </a:solidFill>
              <a:effectLst/>
              <a:uLnTx/>
              <a:uFillTx/>
              <a:latin typeface="Lato" panose="020F0502020204030203" pitchFamily="34" charset="77"/>
              <a:ea typeface="+mn-ea"/>
              <a:cs typeface="+mn-cs"/>
            </a:endParaRPr>
          </a:p>
        </p:txBody>
      </p:sp>
      <p:cxnSp>
        <p:nvCxnSpPr>
          <p:cNvPr id="33" name="Straight Arrow Connector 32">
            <a:extLst>
              <a:ext uri="{FF2B5EF4-FFF2-40B4-BE49-F238E27FC236}">
                <a16:creationId xmlns:a16="http://schemas.microsoft.com/office/drawing/2014/main" id="{BE790E4C-4B06-2740-8B8D-6FFA51A0B61F}"/>
              </a:ext>
            </a:extLst>
          </p:cNvPr>
          <p:cNvCxnSpPr>
            <a:cxnSpLocks/>
          </p:cNvCxnSpPr>
          <p:nvPr/>
        </p:nvCxnSpPr>
        <p:spPr>
          <a:xfrm>
            <a:off x="2965837" y="3206364"/>
            <a:ext cx="0" cy="633131"/>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1D291E7F-2016-6A4A-BAF2-ACA54EBC87A4}"/>
              </a:ext>
            </a:extLst>
          </p:cNvPr>
          <p:cNvSpPr txBox="1"/>
          <p:nvPr/>
        </p:nvSpPr>
        <p:spPr>
          <a:xfrm>
            <a:off x="2994809" y="3280529"/>
            <a:ext cx="74571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50"/>
                </a:solidFill>
                <a:effectLst/>
                <a:uLnTx/>
                <a:uFillTx/>
                <a:latin typeface="Lato" panose="020F0502020204030203" pitchFamily="34" charset="77"/>
                <a:ea typeface="+mn-ea"/>
                <a:cs typeface="+mn-cs"/>
              </a:rPr>
              <a:t>3.4%</a:t>
            </a:r>
          </a:p>
        </p:txBody>
      </p:sp>
      <p:cxnSp>
        <p:nvCxnSpPr>
          <p:cNvPr id="36" name="Straight Arrow Connector 35">
            <a:extLst>
              <a:ext uri="{FF2B5EF4-FFF2-40B4-BE49-F238E27FC236}">
                <a16:creationId xmlns:a16="http://schemas.microsoft.com/office/drawing/2014/main" id="{F7D8D3D2-0C0B-8449-B3DA-4AADD62928F5}"/>
              </a:ext>
            </a:extLst>
          </p:cNvPr>
          <p:cNvCxnSpPr>
            <a:cxnSpLocks/>
          </p:cNvCxnSpPr>
          <p:nvPr/>
        </p:nvCxnSpPr>
        <p:spPr>
          <a:xfrm>
            <a:off x="7714091" y="2847453"/>
            <a:ext cx="0" cy="1115704"/>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04A9D6B6-834A-504D-8FBB-2AB89500C826}"/>
              </a:ext>
            </a:extLst>
          </p:cNvPr>
          <p:cNvSpPr txBox="1"/>
          <p:nvPr/>
        </p:nvSpPr>
        <p:spPr>
          <a:xfrm>
            <a:off x="6961748" y="3129785"/>
            <a:ext cx="74571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50"/>
                </a:solidFill>
                <a:effectLst/>
                <a:uLnTx/>
                <a:uFillTx/>
                <a:latin typeface="Lato" panose="020F0502020204030203" pitchFamily="34" charset="77"/>
                <a:ea typeface="+mn-ea"/>
                <a:cs typeface="+mn-cs"/>
              </a:rPr>
              <a:t>7.7%</a:t>
            </a:r>
          </a:p>
        </p:txBody>
      </p:sp>
      <p:sp>
        <p:nvSpPr>
          <p:cNvPr id="12" name="Rectangle 11">
            <a:extLst>
              <a:ext uri="{FF2B5EF4-FFF2-40B4-BE49-F238E27FC236}">
                <a16:creationId xmlns:a16="http://schemas.microsoft.com/office/drawing/2014/main" id="{D782EF0A-FF3F-2447-94E7-065DCDE4778E}"/>
              </a:ext>
            </a:extLst>
          </p:cNvPr>
          <p:cNvSpPr/>
          <p:nvPr/>
        </p:nvSpPr>
        <p:spPr>
          <a:xfrm>
            <a:off x="169011" y="874643"/>
            <a:ext cx="8736450" cy="5542060"/>
          </a:xfrm>
          <a:prstGeom prst="rect">
            <a:avLst/>
          </a:prstGeom>
          <a:solidFill>
            <a:srgbClr val="FFFFFF">
              <a:alpha val="8039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2ED78F5B-5AD3-3444-AB2D-EFA84E5C42D3}"/>
              </a:ext>
            </a:extLst>
          </p:cNvPr>
          <p:cNvSpPr/>
          <p:nvPr/>
        </p:nvSpPr>
        <p:spPr>
          <a:xfrm>
            <a:off x="80387" y="2046456"/>
            <a:ext cx="8983226" cy="1310280"/>
          </a:xfrm>
          <a:prstGeom prst="rect">
            <a:avLst/>
          </a:prstGeom>
          <a:ln w="28575">
            <a:solidFill>
              <a:srgbClr val="00206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1. Pythia consistently provides the highest performance in </a:t>
            </a:r>
            <a:r>
              <a:rPr kumimoji="0" lang="en-US" sz="36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all core configurations</a:t>
            </a:r>
          </a:p>
        </p:txBody>
      </p:sp>
      <p:sp>
        <p:nvSpPr>
          <p:cNvPr id="14" name="Rectangle 13">
            <a:extLst>
              <a:ext uri="{FF2B5EF4-FFF2-40B4-BE49-F238E27FC236}">
                <a16:creationId xmlns:a16="http://schemas.microsoft.com/office/drawing/2014/main" id="{8E5B46C1-FC04-B54B-819D-490FB17FC6C3}"/>
              </a:ext>
            </a:extLst>
          </p:cNvPr>
          <p:cNvSpPr/>
          <p:nvPr/>
        </p:nvSpPr>
        <p:spPr>
          <a:xfrm>
            <a:off x="80387" y="3802856"/>
            <a:ext cx="8983226" cy="1017745"/>
          </a:xfrm>
          <a:prstGeom prst="rect">
            <a:avLst/>
          </a:prstGeom>
          <a:ln w="28575">
            <a:solidFill>
              <a:srgbClr val="00206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2. Pythia’s gain </a:t>
            </a:r>
            <a:r>
              <a:rPr kumimoji="0" lang="en-US" sz="36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increases with core count</a:t>
            </a:r>
          </a:p>
        </p:txBody>
      </p:sp>
    </p:spTree>
    <p:extLst>
      <p:ext uri="{BB962C8B-B14F-4D97-AF65-F5344CB8AC3E}">
        <p14:creationId xmlns:p14="http://schemas.microsoft.com/office/powerpoint/2010/main" val="1323083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F189DF5-26C1-604A-8FFF-039744C89528}"/>
              </a:ext>
            </a:extLst>
          </p:cNvPr>
          <p:cNvSpPr/>
          <p:nvPr/>
        </p:nvSpPr>
        <p:spPr>
          <a:xfrm>
            <a:off x="5931673" y="1137037"/>
            <a:ext cx="357809" cy="707666"/>
          </a:xfrm>
          <a:prstGeom prst="rect">
            <a:avLst/>
          </a:prstGeom>
          <a:solidFill>
            <a:schemeClr val="accent2">
              <a:lumMod val="40000"/>
              <a:lumOff val="60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E852EC56-9A0D-8C4C-A03A-886B1B37B6EA}"/>
              </a:ext>
            </a:extLst>
          </p:cNvPr>
          <p:cNvSpPr/>
          <p:nvPr/>
        </p:nvSpPr>
        <p:spPr>
          <a:xfrm>
            <a:off x="4310932" y="1490870"/>
            <a:ext cx="357809" cy="1498820"/>
          </a:xfrm>
          <a:prstGeom prst="rect">
            <a:avLst/>
          </a:prstGeom>
          <a:solidFill>
            <a:schemeClr val="accent6">
              <a:lumMod val="40000"/>
              <a:lumOff val="60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70AD47">
                  <a:lumMod val="20000"/>
                  <a:lumOff val="80000"/>
                </a:srgbClr>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A26AB28-E6FB-B342-8F73-C33E646B9012}"/>
              </a:ext>
            </a:extLst>
          </p:cNvPr>
          <p:cNvSpPr/>
          <p:nvPr/>
        </p:nvSpPr>
        <p:spPr>
          <a:xfrm>
            <a:off x="3493273" y="2009030"/>
            <a:ext cx="357809" cy="1966622"/>
          </a:xfrm>
          <a:prstGeom prst="rect">
            <a:avLst/>
          </a:prstGeom>
          <a:solidFill>
            <a:srgbClr val="B1F5F8">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4BDBDB5-78F5-5B45-AF03-EE2E263CDFAB}"/>
              </a:ext>
            </a:extLst>
          </p:cNvPr>
          <p:cNvSpPr/>
          <p:nvPr/>
        </p:nvSpPr>
        <p:spPr>
          <a:xfrm>
            <a:off x="2675614" y="3090408"/>
            <a:ext cx="357809" cy="2030232"/>
          </a:xfrm>
          <a:prstGeom prst="rect">
            <a:avLst/>
          </a:prstGeom>
          <a:solidFill>
            <a:srgbClr val="E8C9F8">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Content Placeholder 5">
            <a:extLst>
              <a:ext uri="{FF2B5EF4-FFF2-40B4-BE49-F238E27FC236}">
                <a16:creationId xmlns:a16="http://schemas.microsoft.com/office/drawing/2014/main" id="{CA066560-B431-AD4A-A271-21C20C27697E}"/>
              </a:ext>
            </a:extLst>
          </p:cNvPr>
          <p:cNvGraphicFramePr>
            <a:graphicFrameLocks noGrp="1"/>
          </p:cNvGraphicFramePr>
          <p:nvPr>
            <p:ph idx="1"/>
          </p:nvPr>
        </p:nvGraphicFramePr>
        <p:xfrm>
          <a:off x="644704" y="842838"/>
          <a:ext cx="7854591" cy="5720247"/>
        </p:xfrm>
        <a:graphic>
          <a:graphicData uri="http://schemas.openxmlformats.org/drawingml/2006/chart">
            <c:chart xmlns:c="http://schemas.openxmlformats.org/drawingml/2006/chart" xmlns:r="http://schemas.openxmlformats.org/officeDocument/2006/relationships" r:id="rId2"/>
          </a:graphicData>
        </a:graphic>
      </p:graphicFrame>
      <p:sp>
        <p:nvSpPr>
          <p:cNvPr id="4" name="Title 3">
            <a:extLst>
              <a:ext uri="{FF2B5EF4-FFF2-40B4-BE49-F238E27FC236}">
                <a16:creationId xmlns:a16="http://schemas.microsoft.com/office/drawing/2014/main" id="{EE45BEF4-7A68-EB48-BDF4-73C667B49DE6}"/>
              </a:ext>
            </a:extLst>
          </p:cNvPr>
          <p:cNvSpPr>
            <a:spLocks noGrp="1"/>
          </p:cNvSpPr>
          <p:nvPr>
            <p:ph type="title"/>
          </p:nvPr>
        </p:nvSpPr>
        <p:spPr/>
        <p:txBody>
          <a:bodyPr/>
          <a:lstStyle/>
          <a:p>
            <a:r>
              <a:rPr lang="en-US" sz="3200" dirty="0"/>
              <a:t>Performance with Varying DRAM Bandwidth</a:t>
            </a:r>
          </a:p>
        </p:txBody>
      </p:sp>
      <p:sp>
        <p:nvSpPr>
          <p:cNvPr id="11" name="TextBox 10">
            <a:extLst>
              <a:ext uri="{FF2B5EF4-FFF2-40B4-BE49-F238E27FC236}">
                <a16:creationId xmlns:a16="http://schemas.microsoft.com/office/drawing/2014/main" id="{4CA0334B-FBF7-374C-88CD-C4F7447B6B7A}"/>
              </a:ext>
            </a:extLst>
          </p:cNvPr>
          <p:cNvSpPr txBox="1"/>
          <p:nvPr/>
        </p:nvSpPr>
        <p:spPr>
          <a:xfrm>
            <a:off x="4668741" y="2589580"/>
            <a:ext cx="2058064"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E7E6E6">
                    <a:lumMod val="50000"/>
                  </a:srgbClr>
                </a:solidFill>
                <a:effectLst/>
                <a:uLnTx/>
                <a:uFillTx/>
                <a:latin typeface="Calibri" panose="020F0502020204030204" pitchFamily="34" charset="0"/>
                <a:ea typeface="+mn-ea"/>
                <a:cs typeface="Calibri" panose="020F0502020204030204" pitchFamily="34" charset="0"/>
              </a:rPr>
              <a:t>~Intel Xeon 6258R</a:t>
            </a:r>
          </a:p>
        </p:txBody>
      </p:sp>
      <p:sp>
        <p:nvSpPr>
          <p:cNvPr id="12" name="TextBox 11">
            <a:extLst>
              <a:ext uri="{FF2B5EF4-FFF2-40B4-BE49-F238E27FC236}">
                <a16:creationId xmlns:a16="http://schemas.microsoft.com/office/drawing/2014/main" id="{39B37F5F-6EA5-8E49-AC90-05356E13800C}"/>
              </a:ext>
            </a:extLst>
          </p:cNvPr>
          <p:cNvSpPr txBox="1"/>
          <p:nvPr/>
        </p:nvSpPr>
        <p:spPr>
          <a:xfrm>
            <a:off x="3920554" y="3591445"/>
            <a:ext cx="2764603"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E7E6E6">
                    <a:lumMod val="50000"/>
                  </a:srgbClr>
                </a:solidFill>
                <a:effectLst/>
                <a:uLnTx/>
                <a:uFillTx/>
                <a:latin typeface="Calibri" panose="020F0502020204030204" pitchFamily="34" charset="0"/>
                <a:ea typeface="+mn-ea"/>
                <a:cs typeface="Calibri" panose="020F0502020204030204" pitchFamily="34" charset="0"/>
              </a:rPr>
              <a:t>~AMD EPYC Rome 7702P</a:t>
            </a:r>
          </a:p>
        </p:txBody>
      </p:sp>
      <p:sp>
        <p:nvSpPr>
          <p:cNvPr id="13" name="TextBox 12">
            <a:extLst>
              <a:ext uri="{FF2B5EF4-FFF2-40B4-BE49-F238E27FC236}">
                <a16:creationId xmlns:a16="http://schemas.microsoft.com/office/drawing/2014/main" id="{6B216214-9C94-2C44-BF1C-D6C6C189A227}"/>
              </a:ext>
            </a:extLst>
          </p:cNvPr>
          <p:cNvSpPr txBox="1"/>
          <p:nvPr/>
        </p:nvSpPr>
        <p:spPr>
          <a:xfrm>
            <a:off x="3089060" y="4658706"/>
            <a:ext cx="2933816"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E7E6E6">
                    <a:lumMod val="50000"/>
                  </a:srgbClr>
                </a:solidFill>
                <a:effectLst/>
                <a:uLnTx/>
                <a:uFillTx/>
                <a:latin typeface="Calibri" panose="020F0502020204030204" pitchFamily="34" charset="0"/>
                <a:ea typeface="+mn-ea"/>
                <a:cs typeface="Calibri" panose="020F0502020204030204" pitchFamily="34" charset="0"/>
              </a:rPr>
              <a:t>~AMD </a:t>
            </a:r>
            <a:r>
              <a:rPr kumimoji="0" lang="en-US" sz="2000" b="0" i="1" u="none" strike="noStrike" kern="1200" cap="none" spc="0" normalizeH="0" baseline="0" noProof="0" dirty="0" err="1">
                <a:ln>
                  <a:noFill/>
                </a:ln>
                <a:solidFill>
                  <a:srgbClr val="E7E6E6">
                    <a:lumMod val="50000"/>
                  </a:srgbClr>
                </a:solidFill>
                <a:effectLst/>
                <a:uLnTx/>
                <a:uFillTx/>
                <a:latin typeface="Calibri" panose="020F0502020204030204" pitchFamily="34" charset="0"/>
                <a:ea typeface="+mn-ea"/>
                <a:cs typeface="Calibri" panose="020F0502020204030204" pitchFamily="34" charset="0"/>
              </a:rPr>
              <a:t>Threadripper</a:t>
            </a:r>
            <a:r>
              <a:rPr kumimoji="0" lang="en-US" sz="2000" b="0" i="1" u="none" strike="noStrike" kern="1200" cap="none" spc="0" normalizeH="0" baseline="0" noProof="0" dirty="0">
                <a:ln>
                  <a:noFill/>
                </a:ln>
                <a:solidFill>
                  <a:srgbClr val="E7E6E6">
                    <a:lumMod val="50000"/>
                  </a:srgbClr>
                </a:solidFill>
                <a:effectLst/>
                <a:uLnTx/>
                <a:uFillTx/>
                <a:latin typeface="Calibri" panose="020F0502020204030204" pitchFamily="34" charset="0"/>
                <a:ea typeface="+mn-ea"/>
                <a:cs typeface="Calibri" panose="020F0502020204030204" pitchFamily="34" charset="0"/>
              </a:rPr>
              <a:t> 3990x</a:t>
            </a:r>
          </a:p>
        </p:txBody>
      </p:sp>
      <p:sp>
        <p:nvSpPr>
          <p:cNvPr id="14" name="TextBox 13">
            <a:extLst>
              <a:ext uri="{FF2B5EF4-FFF2-40B4-BE49-F238E27FC236}">
                <a16:creationId xmlns:a16="http://schemas.microsoft.com/office/drawing/2014/main" id="{5EE9F10A-8B23-7941-84EF-002FE5597F59}"/>
              </a:ext>
            </a:extLst>
          </p:cNvPr>
          <p:cNvSpPr txBox="1"/>
          <p:nvPr/>
        </p:nvSpPr>
        <p:spPr>
          <a:xfrm>
            <a:off x="7810198" y="1839385"/>
            <a:ext cx="579005"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Calibri" panose="020F0502020204030204"/>
                <a:ea typeface="+mn-ea"/>
                <a:cs typeface="+mn-cs"/>
              </a:rPr>
              <a:t>SPP</a:t>
            </a:r>
          </a:p>
        </p:txBody>
      </p:sp>
      <p:sp>
        <p:nvSpPr>
          <p:cNvPr id="15" name="TextBox 14">
            <a:extLst>
              <a:ext uri="{FF2B5EF4-FFF2-40B4-BE49-F238E27FC236}">
                <a16:creationId xmlns:a16="http://schemas.microsoft.com/office/drawing/2014/main" id="{5F10B72E-015E-B849-8200-7EB07ABE0EB7}"/>
              </a:ext>
            </a:extLst>
          </p:cNvPr>
          <p:cNvSpPr txBox="1"/>
          <p:nvPr/>
        </p:nvSpPr>
        <p:spPr>
          <a:xfrm>
            <a:off x="7795398" y="1334855"/>
            <a:ext cx="78649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4472C4"/>
                </a:solidFill>
                <a:effectLst/>
                <a:uLnTx/>
                <a:uFillTx/>
                <a:latin typeface="Calibri" panose="020F0502020204030204" pitchFamily="34" charset="0"/>
                <a:ea typeface="+mn-ea"/>
                <a:cs typeface="Calibri" panose="020F0502020204030204" pitchFamily="34" charset="0"/>
              </a:rPr>
              <a:t>Bingo</a:t>
            </a:r>
          </a:p>
        </p:txBody>
      </p:sp>
      <p:sp>
        <p:nvSpPr>
          <p:cNvPr id="16" name="TextBox 15">
            <a:extLst>
              <a:ext uri="{FF2B5EF4-FFF2-40B4-BE49-F238E27FC236}">
                <a16:creationId xmlns:a16="http://schemas.microsoft.com/office/drawing/2014/main" id="{002A643B-926E-D444-BB4B-6BB5C7D77F06}"/>
              </a:ext>
            </a:extLst>
          </p:cNvPr>
          <p:cNvSpPr txBox="1"/>
          <p:nvPr/>
        </p:nvSpPr>
        <p:spPr>
          <a:xfrm>
            <a:off x="7805366" y="1586301"/>
            <a:ext cx="822982"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C000">
                    <a:lumMod val="75000"/>
                  </a:srgbClr>
                </a:solidFill>
                <a:effectLst/>
                <a:uLnTx/>
                <a:uFillTx/>
                <a:latin typeface="Calibri" panose="020F0502020204030204" pitchFamily="34" charset="0"/>
                <a:ea typeface="+mn-ea"/>
                <a:cs typeface="Calibri" panose="020F0502020204030204" pitchFamily="34" charset="0"/>
              </a:rPr>
              <a:t>MLOP</a:t>
            </a:r>
          </a:p>
        </p:txBody>
      </p:sp>
      <p:sp>
        <p:nvSpPr>
          <p:cNvPr id="17" name="TextBox 16">
            <a:extLst>
              <a:ext uri="{FF2B5EF4-FFF2-40B4-BE49-F238E27FC236}">
                <a16:creationId xmlns:a16="http://schemas.microsoft.com/office/drawing/2014/main" id="{A2AEDD91-0C32-574E-A186-5BE3E67D1250}"/>
              </a:ext>
            </a:extLst>
          </p:cNvPr>
          <p:cNvSpPr txBox="1"/>
          <p:nvPr/>
        </p:nvSpPr>
        <p:spPr>
          <a:xfrm>
            <a:off x="7795398" y="1029205"/>
            <a:ext cx="997902"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Calibri" panose="020F0502020204030204" pitchFamily="34" charset="0"/>
                <a:ea typeface="+mn-ea"/>
                <a:cs typeface="Calibri" panose="020F0502020204030204" pitchFamily="34" charset="0"/>
              </a:rPr>
              <a:t>Pythia</a:t>
            </a:r>
          </a:p>
        </p:txBody>
      </p:sp>
      <p:sp>
        <p:nvSpPr>
          <p:cNvPr id="19" name="TextBox 18">
            <a:extLst>
              <a:ext uri="{FF2B5EF4-FFF2-40B4-BE49-F238E27FC236}">
                <a16:creationId xmlns:a16="http://schemas.microsoft.com/office/drawing/2014/main" id="{9E6D2B8A-FBBA-A44F-BBFF-5961207623E6}"/>
              </a:ext>
            </a:extLst>
          </p:cNvPr>
          <p:cNvSpPr txBox="1"/>
          <p:nvPr/>
        </p:nvSpPr>
        <p:spPr>
          <a:xfrm>
            <a:off x="5638974" y="1823102"/>
            <a:ext cx="1061509"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E7E6E6">
                    <a:lumMod val="50000"/>
                  </a:srgbClr>
                </a:solidFill>
                <a:effectLst/>
                <a:uLnTx/>
                <a:uFillTx/>
                <a:latin typeface="Calibri" panose="020F0502020204030204"/>
                <a:ea typeface="+mn-ea"/>
                <a:cs typeface="+mn-cs"/>
              </a:rPr>
              <a:t>Baseline</a:t>
            </a:r>
          </a:p>
        </p:txBody>
      </p:sp>
      <p:cxnSp>
        <p:nvCxnSpPr>
          <p:cNvPr id="21" name="Straight Arrow Connector 20">
            <a:extLst>
              <a:ext uri="{FF2B5EF4-FFF2-40B4-BE49-F238E27FC236}">
                <a16:creationId xmlns:a16="http://schemas.microsoft.com/office/drawing/2014/main" id="{118F8850-7242-1847-8B96-B32BE4DFB84C}"/>
              </a:ext>
            </a:extLst>
          </p:cNvPr>
          <p:cNvCxnSpPr/>
          <p:nvPr/>
        </p:nvCxnSpPr>
        <p:spPr>
          <a:xfrm>
            <a:off x="7577594" y="1204640"/>
            <a:ext cx="0" cy="341906"/>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825E65D6-965B-D149-B1FC-1C4A2019F3AD}"/>
              </a:ext>
            </a:extLst>
          </p:cNvPr>
          <p:cNvSpPr txBox="1"/>
          <p:nvPr/>
        </p:nvSpPr>
        <p:spPr>
          <a:xfrm>
            <a:off x="7340291" y="820503"/>
            <a:ext cx="560866" cy="40011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50"/>
                </a:solidFill>
                <a:effectLst/>
                <a:uLnTx/>
                <a:uFillTx/>
                <a:latin typeface="Calibri" panose="020F0502020204030204" pitchFamily="34" charset="0"/>
                <a:ea typeface="+mn-ea"/>
                <a:cs typeface="Calibri" panose="020F0502020204030204" pitchFamily="34" charset="0"/>
              </a:rPr>
              <a:t>3%</a:t>
            </a:r>
          </a:p>
        </p:txBody>
      </p:sp>
      <p:cxnSp>
        <p:nvCxnSpPr>
          <p:cNvPr id="23" name="Straight Arrow Connector 22">
            <a:extLst>
              <a:ext uri="{FF2B5EF4-FFF2-40B4-BE49-F238E27FC236}">
                <a16:creationId xmlns:a16="http://schemas.microsoft.com/office/drawing/2014/main" id="{2439A36C-430F-5A4A-AEF7-487C86615982}"/>
              </a:ext>
            </a:extLst>
          </p:cNvPr>
          <p:cNvCxnSpPr>
            <a:cxnSpLocks/>
          </p:cNvCxnSpPr>
          <p:nvPr/>
        </p:nvCxnSpPr>
        <p:spPr>
          <a:xfrm>
            <a:off x="2675614" y="3177889"/>
            <a:ext cx="0" cy="1665483"/>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9EA070D8-8650-5B48-BCED-7C89EE12F006}"/>
              </a:ext>
            </a:extLst>
          </p:cNvPr>
          <p:cNvSpPr txBox="1"/>
          <p:nvPr/>
        </p:nvSpPr>
        <p:spPr>
          <a:xfrm>
            <a:off x="2666017" y="3825964"/>
            <a:ext cx="631904"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50"/>
                </a:solidFill>
                <a:effectLst/>
                <a:uLnTx/>
                <a:uFillTx/>
                <a:latin typeface="Calibri" panose="020F0502020204030204" pitchFamily="34" charset="0"/>
                <a:ea typeface="+mn-ea"/>
                <a:cs typeface="Calibri" panose="020F0502020204030204" pitchFamily="34" charset="0"/>
              </a:rPr>
              <a:t>17%</a:t>
            </a:r>
          </a:p>
        </p:txBody>
      </p:sp>
      <p:cxnSp>
        <p:nvCxnSpPr>
          <p:cNvPr id="3" name="Straight Connector 2">
            <a:extLst>
              <a:ext uri="{FF2B5EF4-FFF2-40B4-BE49-F238E27FC236}">
                <a16:creationId xmlns:a16="http://schemas.microsoft.com/office/drawing/2014/main" id="{A958F930-B399-9349-B00B-4C36F84BFC85}"/>
              </a:ext>
            </a:extLst>
          </p:cNvPr>
          <p:cNvCxnSpPr/>
          <p:nvPr/>
        </p:nvCxnSpPr>
        <p:spPr>
          <a:xfrm>
            <a:off x="2388973" y="3311611"/>
            <a:ext cx="5708822" cy="0"/>
          </a:xfrm>
          <a:prstGeom prst="line">
            <a:avLst/>
          </a:prstGeom>
          <a:ln w="12700">
            <a:solidFill>
              <a:srgbClr val="E3030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349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6">
                                            <p:graphicEl>
                                              <a:chart seriesIdx="-3" categoryIdx="-3" bldStep="gridLegend"/>
                                            </p:graphicEl>
                                          </p:spTgt>
                                        </p:tgtEl>
                                        <p:attrNameLst>
                                          <p:attrName>style.visibility</p:attrName>
                                        </p:attrNameLst>
                                      </p:cBhvr>
                                      <p:to>
                                        <p:strVal val="visible"/>
                                      </p:to>
                                    </p:set>
                                    <p:animEffect transition="in" filter="wipe(left)">
                                      <p:cBhvr>
                                        <p:cTn id="7" dur="500"/>
                                        <p:tgtEl>
                                          <p:spTgt spid="6">
                                            <p:graphicEl>
                                              <a:chart seriesIdx="-3" categoryIdx="-3" bldStep="gridLegend"/>
                                            </p:graphicEl>
                                          </p:spTgt>
                                        </p:tgtEl>
                                      </p:cBhvr>
                                    </p:animEffect>
                                  </p:childTnLst>
                                </p:cTn>
                              </p:par>
                              <p:par>
                                <p:cTn id="8" presetID="22" presetClass="entr" presetSubtype="8"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wipe(left)">
                                      <p:cBhvr>
                                        <p:cTn id="10" dur="5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2" fill="hold" grpId="0" nodeType="clickEffect">
                                  <p:stCondLst>
                                    <p:cond delay="0"/>
                                  </p:stCondLst>
                                  <p:childTnLst>
                                    <p:set>
                                      <p:cBhvr>
                                        <p:cTn id="14" dur="1" fill="hold">
                                          <p:stCondLst>
                                            <p:cond delay="0"/>
                                          </p:stCondLst>
                                        </p:cTn>
                                        <p:tgtEl>
                                          <p:spTgt spid="6">
                                            <p:graphicEl>
                                              <a:chart seriesIdx="0" categoryIdx="-4" bldStep="series"/>
                                            </p:graphicEl>
                                          </p:spTgt>
                                        </p:tgtEl>
                                        <p:attrNameLst>
                                          <p:attrName>style.visibility</p:attrName>
                                        </p:attrNameLst>
                                      </p:cBhvr>
                                      <p:to>
                                        <p:strVal val="visible"/>
                                      </p:to>
                                    </p:set>
                                    <p:animEffect transition="in" filter="wipe(right)">
                                      <p:cBhvr>
                                        <p:cTn id="15" dur="500"/>
                                        <p:tgtEl>
                                          <p:spTgt spid="6">
                                            <p:graphicEl>
                                              <a:chart seriesIdx="0" categoryIdx="-4" bldStep="series"/>
                                            </p:graphicEl>
                                          </p:spTgt>
                                        </p:tgtEl>
                                      </p:cBhvr>
                                    </p:animEffect>
                                  </p:childTnLst>
                                </p:cTn>
                              </p:par>
                              <p:par>
                                <p:cTn id="16" presetID="1" presetClass="entr" presetSubtype="0" fill="hold" grpId="0" nodeType="withEffect">
                                  <p:stCondLst>
                                    <p:cond delay="500"/>
                                  </p:stCondLst>
                                  <p:childTnLst>
                                    <p:set>
                                      <p:cBhvr>
                                        <p:cTn id="17" dur="1" fill="hold">
                                          <p:stCondLst>
                                            <p:cond delay="0"/>
                                          </p:stCondLst>
                                        </p:cTn>
                                        <p:tgtEl>
                                          <p:spTgt spid="14"/>
                                        </p:tgtEl>
                                        <p:attrNameLst>
                                          <p:attrName>style.visibility</p:attrName>
                                        </p:attrNameLst>
                                      </p:cBhvr>
                                      <p:to>
                                        <p:strVal val="visible"/>
                                      </p:to>
                                    </p:set>
                                  </p:childTnLst>
                                </p:cTn>
                              </p:par>
                              <p:par>
                                <p:cTn id="18" presetID="22" presetClass="entr" presetSubtype="2" fill="hold" grpId="0" nodeType="withEffect">
                                  <p:stCondLst>
                                    <p:cond delay="500"/>
                                  </p:stCondLst>
                                  <p:childTnLst>
                                    <p:set>
                                      <p:cBhvr>
                                        <p:cTn id="19" dur="1" fill="hold">
                                          <p:stCondLst>
                                            <p:cond delay="0"/>
                                          </p:stCondLst>
                                        </p:cTn>
                                        <p:tgtEl>
                                          <p:spTgt spid="6">
                                            <p:graphicEl>
                                              <a:chart seriesIdx="1" categoryIdx="-4" bldStep="series"/>
                                            </p:graphicEl>
                                          </p:spTgt>
                                        </p:tgtEl>
                                        <p:attrNameLst>
                                          <p:attrName>style.visibility</p:attrName>
                                        </p:attrNameLst>
                                      </p:cBhvr>
                                      <p:to>
                                        <p:strVal val="visible"/>
                                      </p:to>
                                    </p:set>
                                    <p:animEffect transition="in" filter="wipe(right)">
                                      <p:cBhvr>
                                        <p:cTn id="20" dur="500"/>
                                        <p:tgtEl>
                                          <p:spTgt spid="6">
                                            <p:graphicEl>
                                              <a:chart seriesIdx="1" categoryIdx="-4" bldStep="series"/>
                                            </p:graphicEl>
                                          </p:spTgt>
                                        </p:tgtEl>
                                      </p:cBhvr>
                                    </p:animEffect>
                                  </p:childTnLst>
                                </p:cTn>
                              </p:par>
                              <p:par>
                                <p:cTn id="21" presetID="1" presetClass="entr" presetSubtype="0" fill="hold" grpId="0" nodeType="withEffect">
                                  <p:stCondLst>
                                    <p:cond delay="1000"/>
                                  </p:stCondLst>
                                  <p:childTnLst>
                                    <p:set>
                                      <p:cBhvr>
                                        <p:cTn id="22" dur="1" fill="hold">
                                          <p:stCondLst>
                                            <p:cond delay="0"/>
                                          </p:stCondLst>
                                        </p:cTn>
                                        <p:tgtEl>
                                          <p:spTgt spid="15"/>
                                        </p:tgtEl>
                                        <p:attrNameLst>
                                          <p:attrName>style.visibility</p:attrName>
                                        </p:attrNameLst>
                                      </p:cBhvr>
                                      <p:to>
                                        <p:strVal val="visible"/>
                                      </p:to>
                                    </p:set>
                                  </p:childTnLst>
                                </p:cTn>
                              </p:par>
                              <p:par>
                                <p:cTn id="23" presetID="22" presetClass="entr" presetSubtype="2" fill="hold" grpId="0" nodeType="withEffect">
                                  <p:stCondLst>
                                    <p:cond delay="1000"/>
                                  </p:stCondLst>
                                  <p:childTnLst>
                                    <p:set>
                                      <p:cBhvr>
                                        <p:cTn id="24" dur="1" fill="hold">
                                          <p:stCondLst>
                                            <p:cond delay="0"/>
                                          </p:stCondLst>
                                        </p:cTn>
                                        <p:tgtEl>
                                          <p:spTgt spid="6">
                                            <p:graphicEl>
                                              <a:chart seriesIdx="2" categoryIdx="-4" bldStep="series"/>
                                            </p:graphicEl>
                                          </p:spTgt>
                                        </p:tgtEl>
                                        <p:attrNameLst>
                                          <p:attrName>style.visibility</p:attrName>
                                        </p:attrNameLst>
                                      </p:cBhvr>
                                      <p:to>
                                        <p:strVal val="visible"/>
                                      </p:to>
                                    </p:set>
                                    <p:animEffect transition="in" filter="wipe(right)">
                                      <p:cBhvr>
                                        <p:cTn id="25" dur="500"/>
                                        <p:tgtEl>
                                          <p:spTgt spid="6">
                                            <p:graphicEl>
                                              <a:chart seriesIdx="2" categoryIdx="-4" bldStep="series"/>
                                            </p:graphicEl>
                                          </p:spTgt>
                                        </p:tgtEl>
                                      </p:cBhvr>
                                    </p:animEffect>
                                  </p:childTnLst>
                                </p:cTn>
                              </p:par>
                              <p:par>
                                <p:cTn id="26" presetID="1" presetClass="entr" presetSubtype="0" fill="hold" grpId="0" nodeType="withEffect">
                                  <p:stCondLst>
                                    <p:cond delay="1500"/>
                                  </p:stCondLst>
                                  <p:childTnLst>
                                    <p:set>
                                      <p:cBhvr>
                                        <p:cTn id="27" dur="1" fill="hold">
                                          <p:stCondLst>
                                            <p:cond delay="0"/>
                                          </p:stCondLst>
                                        </p:cTn>
                                        <p:tgtEl>
                                          <p:spTgt spid="16"/>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childTnLst>
                                </p:cTn>
                              </p:par>
                              <p:par>
                                <p:cTn id="32" presetID="1" presetClass="entr" presetSubtype="0" fill="hold" grpId="0" nodeType="withEffect">
                                  <p:stCondLst>
                                    <p:cond delay="0"/>
                                  </p:stCondLst>
                                  <p:childTnLst>
                                    <p:set>
                                      <p:cBhvr>
                                        <p:cTn id="33" dur="1" fill="hold">
                                          <p:stCondLst>
                                            <p:cond delay="0"/>
                                          </p:stCondLst>
                                        </p:cTn>
                                        <p:tgtEl>
                                          <p:spTgt spid="8"/>
                                        </p:tgtEl>
                                        <p:attrNameLst>
                                          <p:attrName>style.visibility</p:attrName>
                                        </p:attrNameLst>
                                      </p:cBhvr>
                                      <p:to>
                                        <p:strVal val="visible"/>
                                      </p:to>
                                    </p:set>
                                  </p:childTnLst>
                                </p:cTn>
                              </p:par>
                              <p:par>
                                <p:cTn id="34" presetID="1" presetClass="entr" presetSubtype="0" fill="hold" grpId="0" nodeType="withEffect">
                                  <p:stCondLst>
                                    <p:cond delay="0"/>
                                  </p:stCondLst>
                                  <p:childTnLst>
                                    <p:set>
                                      <p:cBhvr>
                                        <p:cTn id="35" dur="1" fill="hold">
                                          <p:stCondLst>
                                            <p:cond delay="0"/>
                                          </p:stCondLst>
                                        </p:cTn>
                                        <p:tgtEl>
                                          <p:spTgt spid="9"/>
                                        </p:tgtEl>
                                        <p:attrNameLst>
                                          <p:attrName>style.visibility</p:attrName>
                                        </p:attrNameLst>
                                      </p:cBhvr>
                                      <p:to>
                                        <p:strVal val="visible"/>
                                      </p:to>
                                    </p:set>
                                  </p:childTnLst>
                                </p:cTn>
                              </p:par>
                              <p:par>
                                <p:cTn id="36" presetID="1" presetClass="entr" presetSubtype="0" fill="hold" grpId="0" nodeType="withEffect">
                                  <p:stCondLst>
                                    <p:cond delay="0"/>
                                  </p:stCondLst>
                                  <p:childTnLst>
                                    <p:set>
                                      <p:cBhvr>
                                        <p:cTn id="37" dur="1" fill="hold">
                                          <p:stCondLst>
                                            <p:cond delay="0"/>
                                          </p:stCondLst>
                                        </p:cTn>
                                        <p:tgtEl>
                                          <p:spTgt spid="10"/>
                                        </p:tgtEl>
                                        <p:attrNameLst>
                                          <p:attrName>style.visibility</p:attrName>
                                        </p:attrNameLst>
                                      </p:cBhvr>
                                      <p:to>
                                        <p:strVal val="visible"/>
                                      </p:to>
                                    </p:set>
                                  </p:childTnLst>
                                </p:cTn>
                              </p:par>
                              <p:par>
                                <p:cTn id="38" presetID="1" presetClass="entr" presetSubtype="0" fill="hold" grpId="0" nodeType="withEffect">
                                  <p:stCondLst>
                                    <p:cond delay="0"/>
                                  </p:stCondLst>
                                  <p:childTnLst>
                                    <p:set>
                                      <p:cBhvr>
                                        <p:cTn id="39" dur="1" fill="hold">
                                          <p:stCondLst>
                                            <p:cond delay="0"/>
                                          </p:stCondLst>
                                        </p:cTn>
                                        <p:tgtEl>
                                          <p:spTgt spid="19"/>
                                        </p:tgtEl>
                                        <p:attrNameLst>
                                          <p:attrName>style.visibility</p:attrName>
                                        </p:attrNameLst>
                                      </p:cBhvr>
                                      <p:to>
                                        <p:strVal val="visible"/>
                                      </p:to>
                                    </p:set>
                                  </p:childTnLst>
                                </p:cTn>
                              </p:par>
                              <p:par>
                                <p:cTn id="40" presetID="1" presetClass="entr" presetSubtype="0" fill="hold" grpId="0" nodeType="withEffect">
                                  <p:stCondLst>
                                    <p:cond delay="0"/>
                                  </p:stCondLst>
                                  <p:childTnLst>
                                    <p:set>
                                      <p:cBhvr>
                                        <p:cTn id="41" dur="1" fill="hold">
                                          <p:stCondLst>
                                            <p:cond delay="0"/>
                                          </p:stCondLst>
                                        </p:cTn>
                                        <p:tgtEl>
                                          <p:spTgt spid="11"/>
                                        </p:tgtEl>
                                        <p:attrNameLst>
                                          <p:attrName>style.visibility</p:attrName>
                                        </p:attrNameLst>
                                      </p:cBhvr>
                                      <p:to>
                                        <p:strVal val="visible"/>
                                      </p:to>
                                    </p:set>
                                  </p:childTnLst>
                                </p:cTn>
                              </p:par>
                              <p:par>
                                <p:cTn id="42" presetID="1" presetClass="entr" presetSubtype="0" fill="hold" grpId="0" nodeType="withEffect">
                                  <p:stCondLst>
                                    <p:cond delay="0"/>
                                  </p:stCondLst>
                                  <p:childTnLst>
                                    <p:set>
                                      <p:cBhvr>
                                        <p:cTn id="43" dur="1" fill="hold">
                                          <p:stCondLst>
                                            <p:cond delay="0"/>
                                          </p:stCondLst>
                                        </p:cTn>
                                        <p:tgtEl>
                                          <p:spTgt spid="12"/>
                                        </p:tgtEl>
                                        <p:attrNameLst>
                                          <p:attrName>style.visibility</p:attrName>
                                        </p:attrNameLst>
                                      </p:cBhvr>
                                      <p:to>
                                        <p:strVal val="visible"/>
                                      </p:to>
                                    </p:set>
                                  </p:childTnLst>
                                </p:cTn>
                              </p:par>
                              <p:par>
                                <p:cTn id="44" presetID="1" presetClass="entr" presetSubtype="0" fill="hold" grpId="0" nodeType="withEffect">
                                  <p:stCondLst>
                                    <p:cond delay="0"/>
                                  </p:stCondLst>
                                  <p:childTnLst>
                                    <p:set>
                                      <p:cBhvr>
                                        <p:cTn id="45" dur="1" fill="hold">
                                          <p:stCondLst>
                                            <p:cond delay="0"/>
                                          </p:stCondLst>
                                        </p:cTn>
                                        <p:tgtEl>
                                          <p:spTgt spid="13"/>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22" presetClass="entr" presetSubtype="2" fill="hold" grpId="0" nodeType="clickEffect">
                                  <p:stCondLst>
                                    <p:cond delay="0"/>
                                  </p:stCondLst>
                                  <p:childTnLst>
                                    <p:set>
                                      <p:cBhvr>
                                        <p:cTn id="49" dur="1" fill="hold">
                                          <p:stCondLst>
                                            <p:cond delay="0"/>
                                          </p:stCondLst>
                                        </p:cTn>
                                        <p:tgtEl>
                                          <p:spTgt spid="6">
                                            <p:graphicEl>
                                              <a:chart seriesIdx="3" categoryIdx="-4" bldStep="series"/>
                                            </p:graphicEl>
                                          </p:spTgt>
                                        </p:tgtEl>
                                        <p:attrNameLst>
                                          <p:attrName>style.visibility</p:attrName>
                                        </p:attrNameLst>
                                      </p:cBhvr>
                                      <p:to>
                                        <p:strVal val="visible"/>
                                      </p:to>
                                    </p:set>
                                    <p:animEffect transition="in" filter="wipe(right)">
                                      <p:cBhvr>
                                        <p:cTn id="50" dur="500"/>
                                        <p:tgtEl>
                                          <p:spTgt spid="6">
                                            <p:graphicEl>
                                              <a:chart seriesIdx="3" categoryIdx="-4" bldStep="series"/>
                                            </p:graphicEl>
                                          </p:spTgt>
                                        </p:tgtEl>
                                      </p:cBhvr>
                                    </p:animEffect>
                                  </p:childTnLst>
                                </p:cTn>
                              </p:par>
                              <p:par>
                                <p:cTn id="51" presetID="1" presetClass="entr" presetSubtype="0" fill="hold" grpId="0" nodeType="withEffect">
                                  <p:stCondLst>
                                    <p:cond delay="500"/>
                                  </p:stCondLst>
                                  <p:childTnLst>
                                    <p:set>
                                      <p:cBhvr>
                                        <p:cTn id="52" dur="1" fill="hold">
                                          <p:stCondLst>
                                            <p:cond delay="0"/>
                                          </p:stCondLst>
                                        </p:cTn>
                                        <p:tgtEl>
                                          <p:spTgt spid="17"/>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22"/>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21"/>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23"/>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Graphic spid="6" grpId="0" uiExpand="1">
        <p:bldSub>
          <a:bldChart bld="series"/>
        </p:bldSub>
      </p:bldGraphic>
      <p:bldP spid="11" grpId="0"/>
      <p:bldP spid="12" grpId="0"/>
      <p:bldP spid="13" grpId="0"/>
      <p:bldP spid="14" grpId="0"/>
      <p:bldP spid="15" grpId="0"/>
      <p:bldP spid="16" grpId="0"/>
      <p:bldP spid="17" grpId="0"/>
      <p:bldP spid="19" grpId="0"/>
      <p:bldP spid="22" grpId="0"/>
      <p:bldP spid="25" grpId="0"/>
    </p:bldLst>
  </p:timing>
</p:sld>
</file>

<file path=ppt/slides/slide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F189DF5-26C1-604A-8FFF-039744C89528}"/>
              </a:ext>
            </a:extLst>
          </p:cNvPr>
          <p:cNvSpPr/>
          <p:nvPr/>
        </p:nvSpPr>
        <p:spPr>
          <a:xfrm>
            <a:off x="5931673" y="1137037"/>
            <a:ext cx="357809" cy="707666"/>
          </a:xfrm>
          <a:prstGeom prst="rect">
            <a:avLst/>
          </a:prstGeom>
          <a:solidFill>
            <a:schemeClr val="accent2">
              <a:lumMod val="40000"/>
              <a:lumOff val="60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E852EC56-9A0D-8C4C-A03A-886B1B37B6EA}"/>
              </a:ext>
            </a:extLst>
          </p:cNvPr>
          <p:cNvSpPr/>
          <p:nvPr/>
        </p:nvSpPr>
        <p:spPr>
          <a:xfrm>
            <a:off x="4310932" y="1490870"/>
            <a:ext cx="357809" cy="1498820"/>
          </a:xfrm>
          <a:prstGeom prst="rect">
            <a:avLst/>
          </a:prstGeom>
          <a:solidFill>
            <a:schemeClr val="accent6">
              <a:lumMod val="40000"/>
              <a:lumOff val="60000"/>
              <a:alpha val="5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70AD47">
                  <a:lumMod val="20000"/>
                  <a:lumOff val="80000"/>
                </a:srgbClr>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A26AB28-E6FB-B342-8F73-C33E646B9012}"/>
              </a:ext>
            </a:extLst>
          </p:cNvPr>
          <p:cNvSpPr/>
          <p:nvPr/>
        </p:nvSpPr>
        <p:spPr>
          <a:xfrm>
            <a:off x="3493273" y="2009030"/>
            <a:ext cx="357809" cy="1966622"/>
          </a:xfrm>
          <a:prstGeom prst="rect">
            <a:avLst/>
          </a:prstGeom>
          <a:solidFill>
            <a:srgbClr val="B1F5F8">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4BDBDB5-78F5-5B45-AF03-EE2E263CDFAB}"/>
              </a:ext>
            </a:extLst>
          </p:cNvPr>
          <p:cNvSpPr/>
          <p:nvPr/>
        </p:nvSpPr>
        <p:spPr>
          <a:xfrm>
            <a:off x="2675614" y="3090408"/>
            <a:ext cx="357809" cy="2030232"/>
          </a:xfrm>
          <a:prstGeom prst="rect">
            <a:avLst/>
          </a:prstGeom>
          <a:solidFill>
            <a:srgbClr val="E8C9F8">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Content Placeholder 5">
            <a:extLst>
              <a:ext uri="{FF2B5EF4-FFF2-40B4-BE49-F238E27FC236}">
                <a16:creationId xmlns:a16="http://schemas.microsoft.com/office/drawing/2014/main" id="{CA066560-B431-AD4A-A271-21C20C27697E}"/>
              </a:ext>
            </a:extLst>
          </p:cNvPr>
          <p:cNvGraphicFramePr>
            <a:graphicFrameLocks noGrp="1"/>
          </p:cNvGraphicFramePr>
          <p:nvPr>
            <p:ph idx="1"/>
          </p:nvPr>
        </p:nvGraphicFramePr>
        <p:xfrm>
          <a:off x="644704" y="842838"/>
          <a:ext cx="7854591" cy="5720247"/>
        </p:xfrm>
        <a:graphic>
          <a:graphicData uri="http://schemas.openxmlformats.org/drawingml/2006/chart">
            <c:chart xmlns:c="http://schemas.openxmlformats.org/drawingml/2006/chart" xmlns:r="http://schemas.openxmlformats.org/officeDocument/2006/relationships" r:id="rId2"/>
          </a:graphicData>
        </a:graphic>
      </p:graphicFrame>
      <p:sp>
        <p:nvSpPr>
          <p:cNvPr id="4" name="Title 3">
            <a:extLst>
              <a:ext uri="{FF2B5EF4-FFF2-40B4-BE49-F238E27FC236}">
                <a16:creationId xmlns:a16="http://schemas.microsoft.com/office/drawing/2014/main" id="{EE45BEF4-7A68-EB48-BDF4-73C667B49DE6}"/>
              </a:ext>
            </a:extLst>
          </p:cNvPr>
          <p:cNvSpPr>
            <a:spLocks noGrp="1"/>
          </p:cNvSpPr>
          <p:nvPr>
            <p:ph type="title"/>
          </p:nvPr>
        </p:nvSpPr>
        <p:spPr/>
        <p:txBody>
          <a:bodyPr/>
          <a:lstStyle/>
          <a:p>
            <a:r>
              <a:rPr lang="en-US" sz="3200" dirty="0"/>
              <a:t>Performance with Varying DRAM Bandwidth</a:t>
            </a:r>
          </a:p>
        </p:txBody>
      </p:sp>
      <p:sp>
        <p:nvSpPr>
          <p:cNvPr id="11" name="TextBox 10">
            <a:extLst>
              <a:ext uri="{FF2B5EF4-FFF2-40B4-BE49-F238E27FC236}">
                <a16:creationId xmlns:a16="http://schemas.microsoft.com/office/drawing/2014/main" id="{4CA0334B-FBF7-374C-88CD-C4F7447B6B7A}"/>
              </a:ext>
            </a:extLst>
          </p:cNvPr>
          <p:cNvSpPr txBox="1"/>
          <p:nvPr/>
        </p:nvSpPr>
        <p:spPr>
          <a:xfrm>
            <a:off x="4668741" y="2589580"/>
            <a:ext cx="1992853"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7E6E6">
                    <a:lumMod val="50000"/>
                  </a:srgbClr>
                </a:solidFill>
                <a:effectLst/>
                <a:uLnTx/>
                <a:uFillTx/>
                <a:latin typeface="Lato" panose="020F0502020204030203" pitchFamily="34" charset="77"/>
                <a:ea typeface="+mn-ea"/>
                <a:cs typeface="+mn-cs"/>
              </a:rPr>
              <a:t>~Intel Xeon 6258R</a:t>
            </a:r>
          </a:p>
        </p:txBody>
      </p:sp>
      <p:sp>
        <p:nvSpPr>
          <p:cNvPr id="12" name="TextBox 11">
            <a:extLst>
              <a:ext uri="{FF2B5EF4-FFF2-40B4-BE49-F238E27FC236}">
                <a16:creationId xmlns:a16="http://schemas.microsoft.com/office/drawing/2014/main" id="{39B37F5F-6EA5-8E49-AC90-05356E13800C}"/>
              </a:ext>
            </a:extLst>
          </p:cNvPr>
          <p:cNvSpPr txBox="1"/>
          <p:nvPr/>
        </p:nvSpPr>
        <p:spPr>
          <a:xfrm>
            <a:off x="3920554" y="3591445"/>
            <a:ext cx="2691763"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7E6E6">
                    <a:lumMod val="50000"/>
                  </a:srgbClr>
                </a:solidFill>
                <a:effectLst/>
                <a:uLnTx/>
                <a:uFillTx/>
                <a:latin typeface="Lato" panose="020F0502020204030203" pitchFamily="34" charset="77"/>
                <a:ea typeface="+mn-ea"/>
                <a:cs typeface="+mn-cs"/>
              </a:rPr>
              <a:t>~AMD EPYC Rome 7702P</a:t>
            </a:r>
          </a:p>
        </p:txBody>
      </p:sp>
      <p:sp>
        <p:nvSpPr>
          <p:cNvPr id="13" name="TextBox 12">
            <a:extLst>
              <a:ext uri="{FF2B5EF4-FFF2-40B4-BE49-F238E27FC236}">
                <a16:creationId xmlns:a16="http://schemas.microsoft.com/office/drawing/2014/main" id="{6B216214-9C94-2C44-BF1C-D6C6C189A227}"/>
              </a:ext>
            </a:extLst>
          </p:cNvPr>
          <p:cNvSpPr txBox="1"/>
          <p:nvPr/>
        </p:nvSpPr>
        <p:spPr>
          <a:xfrm>
            <a:off x="3089060" y="4658706"/>
            <a:ext cx="2792752"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7E6E6">
                    <a:lumMod val="50000"/>
                  </a:srgbClr>
                </a:solidFill>
                <a:effectLst/>
                <a:uLnTx/>
                <a:uFillTx/>
                <a:latin typeface="Lato" panose="020F0502020204030203" pitchFamily="34" charset="77"/>
                <a:ea typeface="+mn-ea"/>
                <a:cs typeface="+mn-cs"/>
              </a:rPr>
              <a:t>~AMD </a:t>
            </a:r>
            <a:r>
              <a:rPr kumimoji="0" lang="en-US" sz="1800" b="0" i="1" u="none" strike="noStrike" kern="1200" cap="none" spc="0" normalizeH="0" baseline="0" noProof="0" dirty="0" err="1">
                <a:ln>
                  <a:noFill/>
                </a:ln>
                <a:solidFill>
                  <a:srgbClr val="E7E6E6">
                    <a:lumMod val="50000"/>
                  </a:srgbClr>
                </a:solidFill>
                <a:effectLst/>
                <a:uLnTx/>
                <a:uFillTx/>
                <a:latin typeface="Lato" panose="020F0502020204030203" pitchFamily="34" charset="77"/>
                <a:ea typeface="+mn-ea"/>
                <a:cs typeface="+mn-cs"/>
              </a:rPr>
              <a:t>Threadripper</a:t>
            </a:r>
            <a:r>
              <a:rPr kumimoji="0" lang="en-US" sz="1800" b="0" i="1" u="none" strike="noStrike" kern="1200" cap="none" spc="0" normalizeH="0" baseline="0" noProof="0" dirty="0">
                <a:ln>
                  <a:noFill/>
                </a:ln>
                <a:solidFill>
                  <a:srgbClr val="E7E6E6">
                    <a:lumMod val="50000"/>
                  </a:srgbClr>
                </a:solidFill>
                <a:effectLst/>
                <a:uLnTx/>
                <a:uFillTx/>
                <a:latin typeface="Lato" panose="020F0502020204030203" pitchFamily="34" charset="77"/>
                <a:ea typeface="+mn-ea"/>
                <a:cs typeface="+mn-cs"/>
              </a:rPr>
              <a:t> 3990x</a:t>
            </a:r>
          </a:p>
        </p:txBody>
      </p:sp>
      <p:sp>
        <p:nvSpPr>
          <p:cNvPr id="14" name="TextBox 13">
            <a:extLst>
              <a:ext uri="{FF2B5EF4-FFF2-40B4-BE49-F238E27FC236}">
                <a16:creationId xmlns:a16="http://schemas.microsoft.com/office/drawing/2014/main" id="{5EE9F10A-8B23-7941-84EF-002FE5597F59}"/>
              </a:ext>
            </a:extLst>
          </p:cNvPr>
          <p:cNvSpPr txBox="1"/>
          <p:nvPr/>
        </p:nvSpPr>
        <p:spPr>
          <a:xfrm>
            <a:off x="7810198" y="1839385"/>
            <a:ext cx="643125"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Lato" panose="020F0502020204030203" pitchFamily="34" charset="77"/>
                <a:ea typeface="+mn-ea"/>
                <a:cs typeface="+mn-cs"/>
              </a:rPr>
              <a:t>SPP</a:t>
            </a:r>
          </a:p>
        </p:txBody>
      </p:sp>
      <p:sp>
        <p:nvSpPr>
          <p:cNvPr id="15" name="TextBox 14">
            <a:extLst>
              <a:ext uri="{FF2B5EF4-FFF2-40B4-BE49-F238E27FC236}">
                <a16:creationId xmlns:a16="http://schemas.microsoft.com/office/drawing/2014/main" id="{5F10B72E-015E-B849-8200-7EB07ABE0EB7}"/>
              </a:ext>
            </a:extLst>
          </p:cNvPr>
          <p:cNvSpPr txBox="1"/>
          <p:nvPr/>
        </p:nvSpPr>
        <p:spPr>
          <a:xfrm>
            <a:off x="7795398" y="1334855"/>
            <a:ext cx="845103"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4472C4"/>
                </a:solidFill>
                <a:effectLst/>
                <a:uLnTx/>
                <a:uFillTx/>
                <a:latin typeface="Lato" panose="020F0502020204030203" pitchFamily="34" charset="77"/>
                <a:ea typeface="+mn-ea"/>
                <a:cs typeface="+mn-cs"/>
              </a:rPr>
              <a:t>Bingo</a:t>
            </a:r>
          </a:p>
        </p:txBody>
      </p:sp>
      <p:sp>
        <p:nvSpPr>
          <p:cNvPr id="16" name="TextBox 15">
            <a:extLst>
              <a:ext uri="{FF2B5EF4-FFF2-40B4-BE49-F238E27FC236}">
                <a16:creationId xmlns:a16="http://schemas.microsoft.com/office/drawing/2014/main" id="{002A643B-926E-D444-BB4B-6BB5C7D77F06}"/>
              </a:ext>
            </a:extLst>
          </p:cNvPr>
          <p:cNvSpPr txBox="1"/>
          <p:nvPr/>
        </p:nvSpPr>
        <p:spPr>
          <a:xfrm>
            <a:off x="7805366" y="1586301"/>
            <a:ext cx="922047"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C000">
                    <a:lumMod val="75000"/>
                  </a:srgbClr>
                </a:solidFill>
                <a:effectLst/>
                <a:uLnTx/>
                <a:uFillTx/>
                <a:latin typeface="Lato" panose="020F0502020204030203" pitchFamily="34" charset="77"/>
                <a:ea typeface="+mn-ea"/>
                <a:cs typeface="+mn-cs"/>
              </a:rPr>
              <a:t>MLOP</a:t>
            </a:r>
          </a:p>
        </p:txBody>
      </p:sp>
      <p:sp>
        <p:nvSpPr>
          <p:cNvPr id="17" name="TextBox 16">
            <a:extLst>
              <a:ext uri="{FF2B5EF4-FFF2-40B4-BE49-F238E27FC236}">
                <a16:creationId xmlns:a16="http://schemas.microsoft.com/office/drawing/2014/main" id="{A2AEDD91-0C32-574E-A186-5BE3E67D1250}"/>
              </a:ext>
            </a:extLst>
          </p:cNvPr>
          <p:cNvSpPr txBox="1"/>
          <p:nvPr/>
        </p:nvSpPr>
        <p:spPr>
          <a:xfrm>
            <a:off x="7795398" y="1029205"/>
            <a:ext cx="1079142"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Lato" panose="020F0502020204030203" pitchFamily="34" charset="77"/>
                <a:ea typeface="+mn-ea"/>
                <a:cs typeface="+mn-cs"/>
              </a:rPr>
              <a:t>Pythia</a:t>
            </a:r>
          </a:p>
        </p:txBody>
      </p:sp>
      <p:sp>
        <p:nvSpPr>
          <p:cNvPr id="19" name="TextBox 18">
            <a:extLst>
              <a:ext uri="{FF2B5EF4-FFF2-40B4-BE49-F238E27FC236}">
                <a16:creationId xmlns:a16="http://schemas.microsoft.com/office/drawing/2014/main" id="{9E6D2B8A-FBBA-A44F-BBFF-5961207623E6}"/>
              </a:ext>
            </a:extLst>
          </p:cNvPr>
          <p:cNvSpPr txBox="1"/>
          <p:nvPr/>
        </p:nvSpPr>
        <p:spPr>
          <a:xfrm>
            <a:off x="5638974" y="1823102"/>
            <a:ext cx="973343"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7E6E6">
                    <a:lumMod val="50000"/>
                  </a:srgbClr>
                </a:solidFill>
                <a:effectLst/>
                <a:uLnTx/>
                <a:uFillTx/>
                <a:latin typeface="Lato" panose="020F0502020204030203" pitchFamily="34" charset="77"/>
                <a:ea typeface="+mn-ea"/>
                <a:cs typeface="+mn-cs"/>
              </a:rPr>
              <a:t>Baseline</a:t>
            </a:r>
          </a:p>
        </p:txBody>
      </p:sp>
      <p:cxnSp>
        <p:nvCxnSpPr>
          <p:cNvPr id="21" name="Straight Arrow Connector 20">
            <a:extLst>
              <a:ext uri="{FF2B5EF4-FFF2-40B4-BE49-F238E27FC236}">
                <a16:creationId xmlns:a16="http://schemas.microsoft.com/office/drawing/2014/main" id="{118F8850-7242-1847-8B96-B32BE4DFB84C}"/>
              </a:ext>
            </a:extLst>
          </p:cNvPr>
          <p:cNvCxnSpPr/>
          <p:nvPr/>
        </p:nvCxnSpPr>
        <p:spPr>
          <a:xfrm>
            <a:off x="7577594" y="1204640"/>
            <a:ext cx="0" cy="341906"/>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825E65D6-965B-D149-B1FC-1C4A2019F3AD}"/>
              </a:ext>
            </a:extLst>
          </p:cNvPr>
          <p:cNvSpPr txBox="1"/>
          <p:nvPr/>
        </p:nvSpPr>
        <p:spPr>
          <a:xfrm>
            <a:off x="7356764" y="794763"/>
            <a:ext cx="505267"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B050"/>
                </a:solidFill>
                <a:effectLst/>
                <a:uLnTx/>
                <a:uFillTx/>
                <a:latin typeface="Lato" panose="020F0502020204030203" pitchFamily="34" charset="77"/>
                <a:ea typeface="+mn-ea"/>
                <a:cs typeface="+mn-cs"/>
              </a:rPr>
              <a:t>3%</a:t>
            </a:r>
          </a:p>
        </p:txBody>
      </p:sp>
      <p:cxnSp>
        <p:nvCxnSpPr>
          <p:cNvPr id="23" name="Straight Arrow Connector 22">
            <a:extLst>
              <a:ext uri="{FF2B5EF4-FFF2-40B4-BE49-F238E27FC236}">
                <a16:creationId xmlns:a16="http://schemas.microsoft.com/office/drawing/2014/main" id="{2439A36C-430F-5A4A-AEF7-487C86615982}"/>
              </a:ext>
            </a:extLst>
          </p:cNvPr>
          <p:cNvCxnSpPr>
            <a:cxnSpLocks/>
          </p:cNvCxnSpPr>
          <p:nvPr/>
        </p:nvCxnSpPr>
        <p:spPr>
          <a:xfrm>
            <a:off x="2675614" y="3177889"/>
            <a:ext cx="0" cy="1665483"/>
          </a:xfrm>
          <a:prstGeom prst="straightConnector1">
            <a:avLst/>
          </a:prstGeom>
          <a:ln w="3810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9EA070D8-8650-5B48-BCED-7C89EE12F006}"/>
              </a:ext>
            </a:extLst>
          </p:cNvPr>
          <p:cNvSpPr txBox="1"/>
          <p:nvPr/>
        </p:nvSpPr>
        <p:spPr>
          <a:xfrm>
            <a:off x="2666017" y="3825964"/>
            <a:ext cx="639919"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B050"/>
                </a:solidFill>
                <a:effectLst/>
                <a:uLnTx/>
                <a:uFillTx/>
                <a:latin typeface="Lato" panose="020F0502020204030203" pitchFamily="34" charset="77"/>
                <a:ea typeface="+mn-ea"/>
                <a:cs typeface="+mn-cs"/>
              </a:rPr>
              <a:t>17%</a:t>
            </a:r>
          </a:p>
        </p:txBody>
      </p:sp>
      <p:sp>
        <p:nvSpPr>
          <p:cNvPr id="20" name="Rectangle 19">
            <a:extLst>
              <a:ext uri="{FF2B5EF4-FFF2-40B4-BE49-F238E27FC236}">
                <a16:creationId xmlns:a16="http://schemas.microsoft.com/office/drawing/2014/main" id="{CFB99ED5-254B-834B-8CE2-64A8CD8975BF}"/>
              </a:ext>
            </a:extLst>
          </p:cNvPr>
          <p:cNvSpPr/>
          <p:nvPr/>
        </p:nvSpPr>
        <p:spPr>
          <a:xfrm>
            <a:off x="169011" y="874643"/>
            <a:ext cx="8736450" cy="5542060"/>
          </a:xfrm>
          <a:prstGeom prst="rect">
            <a:avLst/>
          </a:prstGeom>
          <a:solidFill>
            <a:srgbClr val="FFFFFF">
              <a:alpha val="8039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E80A7FC1-AA75-8346-96D6-E584847A540F}"/>
              </a:ext>
            </a:extLst>
          </p:cNvPr>
          <p:cNvSpPr/>
          <p:nvPr/>
        </p:nvSpPr>
        <p:spPr>
          <a:xfrm>
            <a:off x="80388" y="2655844"/>
            <a:ext cx="8983226" cy="1558928"/>
          </a:xfrm>
          <a:prstGeom prst="rect">
            <a:avLst/>
          </a:prstGeom>
          <a:ln w="28575">
            <a:solidFill>
              <a:srgbClr val="00206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3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Pythia outperforms prior best prefetchers for</a:t>
            </a:r>
            <a:r>
              <a:rPr kumimoji="0" lang="en-US" sz="33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3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a wide range of DRAM bandwidth configurations</a:t>
            </a:r>
          </a:p>
        </p:txBody>
      </p:sp>
    </p:spTree>
    <p:extLst>
      <p:ext uri="{BB962C8B-B14F-4D97-AF65-F5344CB8AC3E}">
        <p14:creationId xmlns:p14="http://schemas.microsoft.com/office/powerpoint/2010/main" val="1971622515"/>
      </p:ext>
    </p:extLst>
  </p:cSld>
  <p:clrMapOvr>
    <a:masterClrMapping/>
  </p:clrMapOvr>
</p:sld>
</file>

<file path=ppt/slides/slide3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4F170E7-5437-B241-B8D8-8F3300D03E7C}"/>
              </a:ext>
            </a:extLst>
          </p:cNvPr>
          <p:cNvSpPr>
            <a:spLocks noGrp="1"/>
          </p:cNvSpPr>
          <p:nvPr>
            <p:ph type="title"/>
          </p:nvPr>
        </p:nvSpPr>
        <p:spPr/>
        <p:txBody>
          <a:bodyPr/>
          <a:lstStyle/>
          <a:p>
            <a:r>
              <a:rPr lang="en-US" dirty="0"/>
              <a:t>Pythia’s Overhead</a:t>
            </a:r>
          </a:p>
        </p:txBody>
      </p:sp>
      <p:sp>
        <p:nvSpPr>
          <p:cNvPr id="5" name="Content Placeholder 4">
            <a:extLst>
              <a:ext uri="{FF2B5EF4-FFF2-40B4-BE49-F238E27FC236}">
                <a16:creationId xmlns:a16="http://schemas.microsoft.com/office/drawing/2014/main" id="{63E193EB-0456-824E-AABB-C7B93318976B}"/>
              </a:ext>
            </a:extLst>
          </p:cNvPr>
          <p:cNvSpPr>
            <a:spLocks noGrp="1"/>
          </p:cNvSpPr>
          <p:nvPr>
            <p:ph idx="1"/>
          </p:nvPr>
        </p:nvSpPr>
        <p:spPr/>
        <p:txBody>
          <a:bodyPr/>
          <a:lstStyle/>
          <a:p>
            <a:r>
              <a:rPr lang="en-US" sz="3000" b="1" dirty="0">
                <a:solidFill>
                  <a:srgbClr val="000CFF"/>
                </a:solidFill>
                <a:latin typeface="+mn-lt"/>
              </a:rPr>
              <a:t>25.5 KB </a:t>
            </a:r>
            <a:r>
              <a:rPr lang="en-US" sz="3000" dirty="0">
                <a:latin typeface="+mn-lt"/>
              </a:rPr>
              <a:t>of total metadata storage </a:t>
            </a:r>
            <a:r>
              <a:rPr lang="en-US" sz="3000" b="1" dirty="0">
                <a:solidFill>
                  <a:srgbClr val="000CFF"/>
                </a:solidFill>
                <a:latin typeface="+mn-lt"/>
              </a:rPr>
              <a:t>per core</a:t>
            </a:r>
          </a:p>
          <a:p>
            <a:pPr lvl="1"/>
            <a:r>
              <a:rPr lang="en-US" sz="2600" dirty="0">
                <a:latin typeface="+mn-lt"/>
              </a:rPr>
              <a:t>Only simple tables</a:t>
            </a:r>
          </a:p>
          <a:p>
            <a:r>
              <a:rPr lang="en-US" sz="3000" dirty="0">
                <a:latin typeface="+mn-lt"/>
              </a:rPr>
              <a:t>We also model functionally-accurate Pythia with full complexity in </a:t>
            </a:r>
            <a:r>
              <a:rPr lang="en-US" sz="3000" b="1" dirty="0">
                <a:solidFill>
                  <a:schemeClr val="accent2"/>
                </a:solidFill>
                <a:latin typeface="+mn-lt"/>
              </a:rPr>
              <a:t>Chisel</a:t>
            </a:r>
            <a:r>
              <a:rPr lang="en-US" sz="3000" dirty="0">
                <a:latin typeface="+mn-lt"/>
              </a:rPr>
              <a:t> </a:t>
            </a:r>
            <a:r>
              <a:rPr lang="en-US" sz="1800" b="1" dirty="0">
                <a:solidFill>
                  <a:schemeClr val="bg2">
                    <a:lumMod val="75000"/>
                  </a:schemeClr>
                </a:solidFill>
                <a:latin typeface="+mn-lt"/>
              </a:rPr>
              <a:t>[4]</a:t>
            </a:r>
            <a:r>
              <a:rPr lang="en-US" sz="3000" dirty="0">
                <a:latin typeface="+mn-lt"/>
              </a:rPr>
              <a:t> HDL</a:t>
            </a:r>
          </a:p>
        </p:txBody>
      </p:sp>
      <p:sp>
        <p:nvSpPr>
          <p:cNvPr id="6" name="Rounded Rectangle 5">
            <a:extLst>
              <a:ext uri="{FF2B5EF4-FFF2-40B4-BE49-F238E27FC236}">
                <a16:creationId xmlns:a16="http://schemas.microsoft.com/office/drawing/2014/main" id="{B9CE33B3-3879-9E48-945B-53C67109D76C}"/>
              </a:ext>
            </a:extLst>
          </p:cNvPr>
          <p:cNvSpPr/>
          <p:nvPr/>
        </p:nvSpPr>
        <p:spPr>
          <a:xfrm>
            <a:off x="2539715" y="2980986"/>
            <a:ext cx="4733055" cy="650630"/>
          </a:xfrm>
          <a:prstGeom prst="roundRect">
            <a:avLst/>
          </a:prstGeom>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1.03%</a:t>
            </a:r>
            <a:r>
              <a:rPr kumimoji="0" lang="en-US" sz="27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a:t>
            </a:r>
            <a:r>
              <a:rPr kumimoji="0" lang="en-US" sz="27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area</a:t>
            </a:r>
            <a:r>
              <a:rPr kumimoji="0" lang="en-US" sz="27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overhead</a:t>
            </a:r>
          </a:p>
        </p:txBody>
      </p:sp>
      <p:sp>
        <p:nvSpPr>
          <p:cNvPr id="8" name="Rounded Rectangle 7">
            <a:extLst>
              <a:ext uri="{FF2B5EF4-FFF2-40B4-BE49-F238E27FC236}">
                <a16:creationId xmlns:a16="http://schemas.microsoft.com/office/drawing/2014/main" id="{1FCF103B-80E0-0B4F-96B7-2C7E8AA094DF}"/>
              </a:ext>
            </a:extLst>
          </p:cNvPr>
          <p:cNvSpPr/>
          <p:nvPr/>
        </p:nvSpPr>
        <p:spPr>
          <a:xfrm>
            <a:off x="2539714" y="5187273"/>
            <a:ext cx="4733055" cy="650630"/>
          </a:xfrm>
          <a:prstGeom prst="roundRect">
            <a:avLst/>
          </a:prstGeom>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FFFF00"/>
                </a:solidFill>
                <a:effectLst/>
                <a:uLnTx/>
                <a:uFillTx/>
                <a:latin typeface="Calibri" panose="020F0502020204030204" pitchFamily="34" charset="0"/>
                <a:ea typeface="+mn-ea"/>
                <a:cs typeface="Calibri" panose="020F0502020204030204" pitchFamily="34" charset="0"/>
              </a:rPr>
              <a:t>     Satisfies prediction latency</a:t>
            </a:r>
            <a:endParaRPr kumimoji="0" lang="en-US" sz="2700" b="1"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endParaRPr>
          </a:p>
        </p:txBody>
      </p:sp>
      <p:pic>
        <p:nvPicPr>
          <p:cNvPr id="15" name="Picture 14">
            <a:extLst>
              <a:ext uri="{FF2B5EF4-FFF2-40B4-BE49-F238E27FC236}">
                <a16:creationId xmlns:a16="http://schemas.microsoft.com/office/drawing/2014/main" id="{8499BC97-2BA5-584E-8758-5898A9ACB5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2621" y="2778904"/>
            <a:ext cx="1014185" cy="1014185"/>
          </a:xfrm>
          <a:prstGeom prst="rect">
            <a:avLst/>
          </a:prstGeom>
          <a:effectLst>
            <a:outerShdw blurRad="50800" dist="38100" dir="2700000" algn="tl" rotWithShape="0">
              <a:prstClr val="black">
                <a:alpha val="40000"/>
              </a:prstClr>
            </a:outerShdw>
          </a:effectLst>
        </p:spPr>
      </p:pic>
      <p:sp>
        <p:nvSpPr>
          <p:cNvPr id="17" name="Rounded Rectangle 16">
            <a:extLst>
              <a:ext uri="{FF2B5EF4-FFF2-40B4-BE49-F238E27FC236}">
                <a16:creationId xmlns:a16="http://schemas.microsoft.com/office/drawing/2014/main" id="{964FBD02-CAFE-C749-90E4-555B48C2307C}"/>
              </a:ext>
            </a:extLst>
          </p:cNvPr>
          <p:cNvSpPr/>
          <p:nvPr/>
        </p:nvSpPr>
        <p:spPr>
          <a:xfrm>
            <a:off x="2539714" y="4065373"/>
            <a:ext cx="4733055" cy="650630"/>
          </a:xfrm>
          <a:prstGeom prst="roundRect">
            <a:avLst/>
          </a:prstGeom>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FFFF00"/>
                </a:solidFill>
                <a:effectLst/>
                <a:uLnTx/>
                <a:uFillTx/>
                <a:latin typeface="Calibri" panose="020F0502020204030204"/>
                <a:ea typeface="+mn-ea"/>
                <a:cs typeface="+mn-cs"/>
              </a:rPr>
              <a:t>0.4%</a:t>
            </a:r>
            <a:r>
              <a:rPr kumimoji="0" lang="en-US" sz="2700" b="1"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US" sz="2700" b="1" i="0" u="none" strike="noStrike" kern="1200" cap="none" spc="0" normalizeH="0" baseline="0" noProof="0" dirty="0">
                <a:ln>
                  <a:noFill/>
                </a:ln>
                <a:solidFill>
                  <a:srgbClr val="FFFF00"/>
                </a:solidFill>
                <a:effectLst/>
                <a:uLnTx/>
                <a:uFillTx/>
                <a:latin typeface="Calibri" panose="020F0502020204030204"/>
                <a:ea typeface="+mn-ea"/>
                <a:cs typeface="+mn-cs"/>
              </a:rPr>
              <a:t>power</a:t>
            </a:r>
            <a:r>
              <a:rPr kumimoji="0" lang="en-US" sz="2700" b="1" i="0" u="none" strike="noStrike" kern="1200" cap="none" spc="0" normalizeH="0" baseline="0" noProof="0" dirty="0">
                <a:ln>
                  <a:noFill/>
                </a:ln>
                <a:solidFill>
                  <a:prstClr val="white"/>
                </a:solidFill>
                <a:effectLst/>
                <a:uLnTx/>
                <a:uFillTx/>
                <a:latin typeface="Calibri" panose="020F0502020204030204"/>
                <a:ea typeface="+mn-ea"/>
                <a:cs typeface="+mn-cs"/>
              </a:rPr>
              <a:t> overhead</a:t>
            </a:r>
          </a:p>
        </p:txBody>
      </p:sp>
      <p:pic>
        <p:nvPicPr>
          <p:cNvPr id="18" name="Picture 17">
            <a:extLst>
              <a:ext uri="{FF2B5EF4-FFF2-40B4-BE49-F238E27FC236}">
                <a16:creationId xmlns:a16="http://schemas.microsoft.com/office/drawing/2014/main" id="{1443FFCA-31F6-644E-8F1B-1AF3AA3D2D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2621" y="3874523"/>
            <a:ext cx="1014185" cy="1014185"/>
          </a:xfrm>
          <a:prstGeom prst="rect">
            <a:avLst/>
          </a:prstGeom>
          <a:effectLst>
            <a:outerShdw blurRad="50800" dist="38100" dir="2700000" algn="tl" rotWithShape="0">
              <a:prstClr val="black">
                <a:alpha val="40000"/>
              </a:prstClr>
            </a:outerShdw>
          </a:effectLst>
        </p:spPr>
      </p:pic>
      <p:pic>
        <p:nvPicPr>
          <p:cNvPr id="19" name="Picture 18">
            <a:extLst>
              <a:ext uri="{FF2B5EF4-FFF2-40B4-BE49-F238E27FC236}">
                <a16:creationId xmlns:a16="http://schemas.microsoft.com/office/drawing/2014/main" id="{E02E2A8A-176E-2A44-AE22-6D9BB69A78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2621" y="4985794"/>
            <a:ext cx="1042482" cy="1014185"/>
          </a:xfrm>
          <a:prstGeom prst="rect">
            <a:avLst/>
          </a:prstGeom>
          <a:effectLst>
            <a:outerShdw blurRad="50800" dist="38100" dir="2700000" algn="tl" rotWithShape="0">
              <a:prstClr val="black">
                <a:alpha val="40000"/>
              </a:prstClr>
            </a:outerShdw>
          </a:effectLst>
        </p:spPr>
      </p:pic>
      <p:sp>
        <p:nvSpPr>
          <p:cNvPr id="20" name="TextBox 19">
            <a:extLst>
              <a:ext uri="{FF2B5EF4-FFF2-40B4-BE49-F238E27FC236}">
                <a16:creationId xmlns:a16="http://schemas.microsoft.com/office/drawing/2014/main" id="{E2FAFE7A-26BE-B54E-9515-C4C2BB6617F5}"/>
              </a:ext>
            </a:extLst>
          </p:cNvPr>
          <p:cNvSpPr txBox="1"/>
          <p:nvPr/>
        </p:nvSpPr>
        <p:spPr>
          <a:xfrm>
            <a:off x="1707907" y="6121440"/>
            <a:ext cx="6203237"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7E6E6">
                    <a:lumMod val="50000"/>
                  </a:srgbClr>
                </a:solidFill>
                <a:effectLst/>
                <a:uLnTx/>
                <a:uFillTx/>
                <a:latin typeface="Calibri" panose="020F0502020204030204" pitchFamily="34" charset="0"/>
                <a:ea typeface="+mn-ea"/>
                <a:cs typeface="Calibri" panose="020F0502020204030204" pitchFamily="34" charset="0"/>
              </a:rPr>
              <a:t>of a desktop-class 4-core Skylake processor (Xeon D2132IT, 60W)</a:t>
            </a:r>
          </a:p>
        </p:txBody>
      </p:sp>
      <p:sp>
        <p:nvSpPr>
          <p:cNvPr id="21" name="TextBox 20">
            <a:extLst>
              <a:ext uri="{FF2B5EF4-FFF2-40B4-BE49-F238E27FC236}">
                <a16:creationId xmlns:a16="http://schemas.microsoft.com/office/drawing/2014/main" id="{A5C02E59-B1D8-4E46-92B4-5062CD636EE0}"/>
              </a:ext>
            </a:extLst>
          </p:cNvPr>
          <p:cNvSpPr txBox="1"/>
          <p:nvPr/>
        </p:nvSpPr>
        <p:spPr>
          <a:xfrm>
            <a:off x="6514862" y="6394960"/>
            <a:ext cx="2137958" cy="276999"/>
          </a:xfrm>
          <a:prstGeom prst="rect">
            <a:avLst/>
          </a:prstGeom>
          <a:noFill/>
        </p:spPr>
        <p:txBody>
          <a:bodyPr wrap="non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rPr>
              <a:t>[4] </a:t>
            </a:r>
            <a:r>
              <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hlinkClick r:id="rId4">
                  <a:extLst>
                    <a:ext uri="{A12FA001-AC4F-418D-AE19-62706E023703}">
                      <ahyp:hlinkClr xmlns:ahyp="http://schemas.microsoft.com/office/drawing/2018/hyperlinkcolor" val="tx"/>
                    </a:ext>
                  </a:extLst>
                </a:hlinkClick>
              </a:rPr>
              <a:t>https://www.chisel-lang.org</a:t>
            </a:r>
            <a:endParaRPr kumimoji="0" lang="en-US" sz="1200" b="0" i="0" u="none" strike="noStrike" kern="1200" cap="none" spc="0" normalizeH="0" baseline="0" noProof="0" dirty="0">
              <a:ln>
                <a:noFill/>
              </a:ln>
              <a:solidFill>
                <a:srgbClr val="E7E6E6">
                  <a:lumMod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1926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par>
                                <p:cTn id="7" presetID="10" presetClass="entr" presetSubtype="0" fill="hold" grpId="0" nodeType="withEffect">
                                  <p:stCondLst>
                                    <p:cond delay="0"/>
                                  </p:stCondLst>
                                  <p:childTnLst>
                                    <p:set>
                                      <p:cBhvr>
                                        <p:cTn id="8" dur="1" fill="hold">
                                          <p:stCondLst>
                                            <p:cond delay="0"/>
                                          </p:stCondLst>
                                        </p:cTn>
                                        <p:tgtEl>
                                          <p:spTgt spid="21"/>
                                        </p:tgtEl>
                                        <p:attrNameLst>
                                          <p:attrName>style.visibility</p:attrName>
                                        </p:attrNameLst>
                                      </p:cBhvr>
                                      <p:to>
                                        <p:strVal val="visible"/>
                                      </p:to>
                                    </p:set>
                                    <p:animEffect transition="in" filter="fade">
                                      <p:cBhvr>
                                        <p:cTn id="9" dur="300"/>
                                        <p:tgtEl>
                                          <p:spTgt spid="21"/>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fade">
                                      <p:cBhvr>
                                        <p:cTn id="14" dur="300"/>
                                        <p:tgtEl>
                                          <p:spTgt spid="15"/>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300"/>
                                        <p:tgtEl>
                                          <p:spTgt spid="6"/>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0"/>
                                        </p:tgtEl>
                                        <p:attrNameLst>
                                          <p:attrName>style.visibility</p:attrName>
                                        </p:attrNameLst>
                                      </p:cBhvr>
                                      <p:to>
                                        <p:strVal val="visible"/>
                                      </p:to>
                                    </p:set>
                                    <p:animEffect transition="in" filter="fade">
                                      <p:cBhvr>
                                        <p:cTn id="20" dur="300"/>
                                        <p:tgtEl>
                                          <p:spTgt spid="20"/>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8"/>
                                        </p:tgtEl>
                                        <p:attrNameLst>
                                          <p:attrName>style.visibility</p:attrName>
                                        </p:attrNameLst>
                                      </p:cBhvr>
                                      <p:to>
                                        <p:strVal val="visible"/>
                                      </p:to>
                                    </p:set>
                                    <p:animEffect transition="in" filter="fade">
                                      <p:cBhvr>
                                        <p:cTn id="25" dur="300"/>
                                        <p:tgtEl>
                                          <p:spTgt spid="18"/>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300"/>
                                        <p:tgtEl>
                                          <p:spTgt spid="17"/>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9"/>
                                        </p:tgtEl>
                                        <p:attrNameLst>
                                          <p:attrName>style.visibility</p:attrName>
                                        </p:attrNameLst>
                                      </p:cBhvr>
                                      <p:to>
                                        <p:strVal val="visible"/>
                                      </p:to>
                                    </p:set>
                                    <p:animEffect transition="in" filter="fade">
                                      <p:cBhvr>
                                        <p:cTn id="33" dur="300"/>
                                        <p:tgtEl>
                                          <p:spTgt spid="19"/>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3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7" grpId="0" animBg="1"/>
      <p:bldP spid="20" grpId="0"/>
      <p:bldP spid="21" grpId="0"/>
    </p:bldLst>
  </p:timing>
</p:sld>
</file>

<file path=ppt/slides/slide3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11BF3B2-EBA2-284D-B1A6-0A4796392EF5}"/>
              </a:ext>
            </a:extLst>
          </p:cNvPr>
          <p:cNvSpPr>
            <a:spLocks noGrp="1"/>
          </p:cNvSpPr>
          <p:nvPr>
            <p:ph type="title"/>
          </p:nvPr>
        </p:nvSpPr>
        <p:spPr/>
        <p:txBody>
          <a:bodyPr/>
          <a:lstStyle/>
          <a:p>
            <a:r>
              <a:rPr lang="en-US" dirty="0"/>
              <a:t>More in the Paper</a:t>
            </a:r>
          </a:p>
        </p:txBody>
      </p:sp>
      <p:sp>
        <p:nvSpPr>
          <p:cNvPr id="5" name="Content Placeholder 4">
            <a:extLst>
              <a:ext uri="{FF2B5EF4-FFF2-40B4-BE49-F238E27FC236}">
                <a16:creationId xmlns:a16="http://schemas.microsoft.com/office/drawing/2014/main" id="{3A584A94-F8C7-C549-8266-83090A961D82}"/>
              </a:ext>
            </a:extLst>
          </p:cNvPr>
          <p:cNvSpPr>
            <a:spLocks noGrp="1"/>
          </p:cNvSpPr>
          <p:nvPr>
            <p:ph idx="1"/>
          </p:nvPr>
        </p:nvSpPr>
        <p:spPr/>
        <p:txBody>
          <a:bodyPr>
            <a:normAutofit lnSpcReduction="10000"/>
          </a:bodyPr>
          <a:lstStyle/>
          <a:p>
            <a:r>
              <a:rPr lang="en-US" dirty="0"/>
              <a:t>Performance comparison with </a:t>
            </a:r>
            <a:r>
              <a:rPr lang="en-US" b="1" dirty="0">
                <a:solidFill>
                  <a:srgbClr val="C00000"/>
                </a:solidFill>
              </a:rPr>
              <a:t>unseen traces</a:t>
            </a:r>
          </a:p>
          <a:p>
            <a:pPr lvl="1"/>
            <a:r>
              <a:rPr lang="en-US" dirty="0"/>
              <a:t>Pythia provides equally high performance benefits</a:t>
            </a:r>
            <a:br>
              <a:rPr lang="en-US" dirty="0"/>
            </a:br>
            <a:endParaRPr lang="en-US" dirty="0"/>
          </a:p>
          <a:p>
            <a:r>
              <a:rPr lang="en-US" dirty="0"/>
              <a:t>Comparison against </a:t>
            </a:r>
            <a:r>
              <a:rPr lang="en-US" b="1" dirty="0">
                <a:solidFill>
                  <a:srgbClr val="000CFF"/>
                </a:solidFill>
              </a:rPr>
              <a:t>multi-level prefetchers</a:t>
            </a:r>
            <a:endParaRPr lang="en-US" b="1" dirty="0">
              <a:solidFill>
                <a:srgbClr val="C00000"/>
              </a:solidFill>
            </a:endParaRPr>
          </a:p>
          <a:p>
            <a:pPr lvl="1"/>
            <a:r>
              <a:rPr lang="en-US" dirty="0"/>
              <a:t>Pythia outperforms prior best multi-level prefetchers</a:t>
            </a:r>
          </a:p>
          <a:p>
            <a:pPr lvl="1"/>
            <a:endParaRPr lang="en-US" dirty="0"/>
          </a:p>
          <a:p>
            <a:r>
              <a:rPr lang="en-US" dirty="0"/>
              <a:t>Understanding Pythia’s learning with </a:t>
            </a:r>
            <a:r>
              <a:rPr lang="en-US" b="1" dirty="0">
                <a:solidFill>
                  <a:schemeClr val="accent2"/>
                </a:solidFill>
              </a:rPr>
              <a:t>a case study</a:t>
            </a:r>
          </a:p>
          <a:p>
            <a:pPr lvl="1"/>
            <a:r>
              <a:rPr lang="en-US" dirty="0"/>
              <a:t>We reason towards the correctness of Pythia’s decision</a:t>
            </a:r>
          </a:p>
          <a:p>
            <a:endParaRPr lang="en-US" b="1" dirty="0">
              <a:solidFill>
                <a:schemeClr val="accent6"/>
              </a:solidFill>
            </a:endParaRPr>
          </a:p>
          <a:p>
            <a:r>
              <a:rPr lang="en-US" b="1" dirty="0">
                <a:solidFill>
                  <a:schemeClr val="accent6"/>
                </a:solidFill>
              </a:rPr>
              <a:t>Performance sensitivity</a:t>
            </a:r>
            <a:r>
              <a:rPr lang="en-US" dirty="0"/>
              <a:t> towards different features and hyperparameter values</a:t>
            </a:r>
          </a:p>
          <a:p>
            <a:endParaRPr lang="en-US" dirty="0"/>
          </a:p>
          <a:p>
            <a:r>
              <a:rPr lang="en-US" dirty="0"/>
              <a:t>Detailed single-core and four-core performance</a:t>
            </a:r>
            <a:endParaRPr lang="en-US" b="1" dirty="0">
              <a:solidFill>
                <a:srgbClr val="C00000"/>
              </a:solidFill>
            </a:endParaRPr>
          </a:p>
          <a:p>
            <a:pPr>
              <a:buFont typeface="Wingdings" pitchFamily="2" charset="2"/>
              <a:buChar char="ü"/>
            </a:pPr>
            <a:endParaRPr lang="en-US" b="1" dirty="0">
              <a:solidFill>
                <a:srgbClr val="C00000"/>
              </a:solidFill>
            </a:endParaRPr>
          </a:p>
        </p:txBody>
      </p:sp>
      <p:sp>
        <p:nvSpPr>
          <p:cNvPr id="6" name="Rectangle 5">
            <a:extLst>
              <a:ext uri="{FF2B5EF4-FFF2-40B4-BE49-F238E27FC236}">
                <a16:creationId xmlns:a16="http://schemas.microsoft.com/office/drawing/2014/main" id="{E6F44A4A-BB04-3A40-AA0C-1FAF328BF33C}"/>
              </a:ext>
            </a:extLst>
          </p:cNvPr>
          <p:cNvSpPr/>
          <p:nvPr/>
        </p:nvSpPr>
        <p:spPr>
          <a:xfrm>
            <a:off x="169011" y="874643"/>
            <a:ext cx="8736450" cy="5542060"/>
          </a:xfrm>
          <a:prstGeom prst="rect">
            <a:avLst/>
          </a:prstGeom>
          <a:solidFill>
            <a:srgbClr val="FFFFFF">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1329752B-1A8B-6144-9B45-3FF3BF816C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8539" y="2302611"/>
            <a:ext cx="8635117" cy="1920693"/>
          </a:xfrm>
          <a:prstGeom prst="rect">
            <a:avLst/>
          </a:prstGeom>
          <a:ln w="28575">
            <a:solidFill>
              <a:schemeClr val="tx1"/>
            </a:solidFill>
          </a:ln>
          <a:effectLst>
            <a:outerShdw blurRad="50800" dist="38100" dir="2700000" algn="tl" rotWithShape="0">
              <a:prstClr val="black">
                <a:alpha val="40000"/>
              </a:prstClr>
            </a:outerShdw>
          </a:effectLst>
        </p:spPr>
      </p:pic>
      <p:sp>
        <p:nvSpPr>
          <p:cNvPr id="8" name="TextBox 7">
            <a:extLst>
              <a:ext uri="{FF2B5EF4-FFF2-40B4-BE49-F238E27FC236}">
                <a16:creationId xmlns:a16="http://schemas.microsoft.com/office/drawing/2014/main" id="{54E21BB4-2BC2-3449-A3CD-747FA23CAAD4}"/>
              </a:ext>
            </a:extLst>
          </p:cNvPr>
          <p:cNvSpPr txBox="1"/>
          <p:nvPr/>
        </p:nvSpPr>
        <p:spPr>
          <a:xfrm>
            <a:off x="2172522" y="4359529"/>
            <a:ext cx="4729428" cy="369332"/>
          </a:xfrm>
          <a:prstGeom prst="rect">
            <a:avLst/>
          </a:prstGeom>
          <a:solidFill>
            <a:schemeClr val="bg1"/>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hlinkClick r:id="rId4"/>
              </a:rPr>
              <a:t>https://arxiv.org/pdf/2109.12021.pdf</a:t>
            </a:r>
            <a:endParaRPr kumimoji="0" lang="en-US" sz="18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endParaRPr>
          </a:p>
        </p:txBody>
      </p:sp>
    </p:spTree>
    <p:extLst>
      <p:ext uri="{BB962C8B-B14F-4D97-AF65-F5344CB8AC3E}">
        <p14:creationId xmlns:p14="http://schemas.microsoft.com/office/powerpoint/2010/main" val="3731967869"/>
      </p:ext>
    </p:extLst>
  </p:cSld>
  <p:clrMapOvr>
    <a:masterClrMapping/>
  </p:clrMapOvr>
</p:sld>
</file>

<file path=ppt/slides/slide3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585BB35-9FEF-244E-92B7-E108363EA1D8}"/>
              </a:ext>
            </a:extLst>
          </p:cNvPr>
          <p:cNvSpPr>
            <a:spLocks noGrp="1"/>
          </p:cNvSpPr>
          <p:nvPr>
            <p:ph type="title"/>
          </p:nvPr>
        </p:nvSpPr>
        <p:spPr/>
        <p:txBody>
          <a:bodyPr/>
          <a:lstStyle/>
          <a:p>
            <a:r>
              <a:rPr lang="en-US" dirty="0"/>
              <a:t>Pythia is Open Source</a:t>
            </a:r>
          </a:p>
        </p:txBody>
      </p:sp>
      <p:sp>
        <p:nvSpPr>
          <p:cNvPr id="9" name="Content Placeholder 8">
            <a:extLst>
              <a:ext uri="{FF2B5EF4-FFF2-40B4-BE49-F238E27FC236}">
                <a16:creationId xmlns:a16="http://schemas.microsoft.com/office/drawing/2014/main" id="{F53749AB-BE31-7046-A890-54FC3D0BA9C8}"/>
              </a:ext>
            </a:extLst>
          </p:cNvPr>
          <p:cNvSpPr>
            <a:spLocks noGrp="1"/>
          </p:cNvSpPr>
          <p:nvPr>
            <p:ph idx="1"/>
          </p:nvPr>
        </p:nvSpPr>
        <p:spPr/>
        <p:txBody>
          <a:bodyPr/>
          <a:lstStyle/>
          <a:p>
            <a:pPr marL="0" indent="0" algn="ctr">
              <a:buNone/>
            </a:pPr>
            <a:r>
              <a:rPr lang="en-US" sz="3200" dirty="0">
                <a:latin typeface="Calibri" panose="020F0502020204030204" pitchFamily="34" charset="0"/>
                <a:cs typeface="Calibri" panose="020F0502020204030204" pitchFamily="34" charset="0"/>
                <a:hlinkClick r:id="rId2"/>
              </a:rPr>
              <a:t>https://github.com/CMU-SAFARI/Pythia</a:t>
            </a:r>
            <a:endParaRPr lang="en-US" sz="3200" dirty="0">
              <a:latin typeface="Calibri" panose="020F0502020204030204" pitchFamily="34" charset="0"/>
              <a:cs typeface="Calibri" panose="020F0502020204030204" pitchFamily="34" charset="0"/>
            </a:endParaRPr>
          </a:p>
          <a:p>
            <a:endParaRPr lang="en-US" sz="100" dirty="0">
              <a:latin typeface="Calibri" panose="020F0502020204030204" pitchFamily="34" charset="0"/>
              <a:cs typeface="Calibri" panose="020F0502020204030204" pitchFamily="34" charset="0"/>
            </a:endParaRPr>
          </a:p>
          <a:p>
            <a:r>
              <a:rPr lang="en-US" sz="3000" dirty="0">
                <a:latin typeface="Calibri" panose="020F0502020204030204" pitchFamily="34" charset="0"/>
                <a:cs typeface="Calibri" panose="020F0502020204030204" pitchFamily="34" charset="0"/>
              </a:rPr>
              <a:t>MICRO’21 </a:t>
            </a:r>
            <a:r>
              <a:rPr lang="en-US" sz="3000" b="1" dirty="0">
                <a:solidFill>
                  <a:srgbClr val="C00000"/>
                </a:solidFill>
                <a:latin typeface="Calibri" panose="020F0502020204030204" pitchFamily="34" charset="0"/>
                <a:cs typeface="Calibri" panose="020F0502020204030204" pitchFamily="34" charset="0"/>
              </a:rPr>
              <a:t>artifact evaluated</a:t>
            </a:r>
          </a:p>
          <a:p>
            <a:r>
              <a:rPr lang="en-US" sz="3000" b="1" dirty="0" err="1">
                <a:solidFill>
                  <a:srgbClr val="000CFF"/>
                </a:solidFill>
                <a:latin typeface="Calibri" panose="020F0502020204030204" pitchFamily="34" charset="0"/>
                <a:cs typeface="Calibri" panose="020F0502020204030204" pitchFamily="34" charset="0"/>
              </a:rPr>
              <a:t>Champsim</a:t>
            </a:r>
            <a:r>
              <a:rPr lang="en-US" sz="3000" b="1" dirty="0">
                <a:solidFill>
                  <a:srgbClr val="000CFF"/>
                </a:solidFill>
                <a:latin typeface="Calibri" panose="020F0502020204030204" pitchFamily="34" charset="0"/>
                <a:cs typeface="Calibri" panose="020F0502020204030204" pitchFamily="34" charset="0"/>
              </a:rPr>
              <a:t> source</a:t>
            </a:r>
            <a:r>
              <a:rPr lang="en-US" sz="3000" dirty="0">
                <a:solidFill>
                  <a:srgbClr val="000CFF"/>
                </a:solidFill>
                <a:latin typeface="Calibri" panose="020F0502020204030204" pitchFamily="34" charset="0"/>
                <a:cs typeface="Calibri" panose="020F0502020204030204" pitchFamily="34" charset="0"/>
              </a:rPr>
              <a:t> </a:t>
            </a:r>
            <a:r>
              <a:rPr lang="en-US" sz="3000" dirty="0">
                <a:latin typeface="Calibri" panose="020F0502020204030204" pitchFamily="34" charset="0"/>
                <a:cs typeface="Calibri" panose="020F0502020204030204" pitchFamily="34" charset="0"/>
              </a:rPr>
              <a:t>code + </a:t>
            </a:r>
            <a:r>
              <a:rPr lang="en-US" sz="3000" b="1" dirty="0">
                <a:solidFill>
                  <a:srgbClr val="000CFF"/>
                </a:solidFill>
                <a:latin typeface="Calibri" panose="020F0502020204030204" pitchFamily="34" charset="0"/>
                <a:cs typeface="Calibri" panose="020F0502020204030204" pitchFamily="34" charset="0"/>
              </a:rPr>
              <a:t>Chisel</a:t>
            </a:r>
            <a:r>
              <a:rPr lang="en-US" sz="3000" dirty="0">
                <a:latin typeface="Calibri" panose="020F0502020204030204" pitchFamily="34" charset="0"/>
                <a:cs typeface="Calibri" panose="020F0502020204030204" pitchFamily="34" charset="0"/>
              </a:rPr>
              <a:t> modeling code</a:t>
            </a:r>
          </a:p>
          <a:p>
            <a:r>
              <a:rPr lang="en-US" sz="3000" b="1" dirty="0">
                <a:solidFill>
                  <a:schemeClr val="accent6">
                    <a:lumMod val="75000"/>
                  </a:schemeClr>
                </a:solidFill>
                <a:latin typeface="Calibri" panose="020F0502020204030204" pitchFamily="34" charset="0"/>
                <a:cs typeface="Calibri" panose="020F0502020204030204" pitchFamily="34" charset="0"/>
              </a:rPr>
              <a:t>All traces</a:t>
            </a:r>
            <a:r>
              <a:rPr lang="en-US" sz="3000" dirty="0">
                <a:latin typeface="Calibri" panose="020F0502020204030204" pitchFamily="34" charset="0"/>
                <a:cs typeface="Calibri" panose="020F0502020204030204" pitchFamily="34" charset="0"/>
              </a:rPr>
              <a:t> used for evaluation</a:t>
            </a:r>
          </a:p>
        </p:txBody>
      </p:sp>
      <p:pic>
        <p:nvPicPr>
          <p:cNvPr id="13" name="Picture 12">
            <a:extLst>
              <a:ext uri="{FF2B5EF4-FFF2-40B4-BE49-F238E27FC236}">
                <a16:creationId xmlns:a16="http://schemas.microsoft.com/office/drawing/2014/main" id="{0CF51876-2774-604C-B12B-CB9D757B3020}"/>
              </a:ext>
            </a:extLst>
          </p:cNvPr>
          <p:cNvPicPr>
            <a:picLocks noChangeAspect="1"/>
          </p:cNvPicPr>
          <p:nvPr/>
        </p:nvPicPr>
        <p:blipFill>
          <a:blip r:embed="rId3"/>
          <a:stretch>
            <a:fillRect/>
          </a:stretch>
        </p:blipFill>
        <p:spPr>
          <a:xfrm>
            <a:off x="6351586" y="43365"/>
            <a:ext cx="759994" cy="755795"/>
          </a:xfrm>
          <a:prstGeom prst="rect">
            <a:avLst/>
          </a:prstGeom>
        </p:spPr>
      </p:pic>
      <p:pic>
        <p:nvPicPr>
          <p:cNvPr id="14" name="Picture 13">
            <a:extLst>
              <a:ext uri="{FF2B5EF4-FFF2-40B4-BE49-F238E27FC236}">
                <a16:creationId xmlns:a16="http://schemas.microsoft.com/office/drawing/2014/main" id="{1F963882-2781-184B-8124-7F3E699EEE5E}"/>
              </a:ext>
            </a:extLst>
          </p:cNvPr>
          <p:cNvPicPr>
            <a:picLocks noChangeAspect="1"/>
          </p:cNvPicPr>
          <p:nvPr/>
        </p:nvPicPr>
        <p:blipFill>
          <a:blip r:embed="rId4"/>
          <a:stretch>
            <a:fillRect/>
          </a:stretch>
        </p:blipFill>
        <p:spPr>
          <a:xfrm>
            <a:off x="7204269" y="44462"/>
            <a:ext cx="759994" cy="755795"/>
          </a:xfrm>
          <a:prstGeom prst="rect">
            <a:avLst/>
          </a:prstGeom>
        </p:spPr>
      </p:pic>
      <p:pic>
        <p:nvPicPr>
          <p:cNvPr id="15" name="Picture 14">
            <a:extLst>
              <a:ext uri="{FF2B5EF4-FFF2-40B4-BE49-F238E27FC236}">
                <a16:creationId xmlns:a16="http://schemas.microsoft.com/office/drawing/2014/main" id="{D325227A-CBE5-E542-927A-E269C88CB4C0}"/>
              </a:ext>
            </a:extLst>
          </p:cNvPr>
          <p:cNvPicPr>
            <a:picLocks noChangeAspect="1"/>
          </p:cNvPicPr>
          <p:nvPr/>
        </p:nvPicPr>
        <p:blipFill>
          <a:blip r:embed="rId5"/>
          <a:stretch>
            <a:fillRect/>
          </a:stretch>
        </p:blipFill>
        <p:spPr>
          <a:xfrm>
            <a:off x="8056952" y="44241"/>
            <a:ext cx="759994" cy="755795"/>
          </a:xfrm>
          <a:prstGeom prst="rect">
            <a:avLst/>
          </a:prstGeom>
        </p:spPr>
      </p:pic>
      <p:pic>
        <p:nvPicPr>
          <p:cNvPr id="3" name="Picture 2">
            <a:extLst>
              <a:ext uri="{FF2B5EF4-FFF2-40B4-BE49-F238E27FC236}">
                <a16:creationId xmlns:a16="http://schemas.microsoft.com/office/drawing/2014/main" id="{DBAB3A35-E534-8847-A3B1-ECB4E72F935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33096" y="3179920"/>
            <a:ext cx="6836119" cy="3634715"/>
          </a:xfrm>
          <a:prstGeom prst="rect">
            <a:avLst/>
          </a:prstGeom>
        </p:spPr>
      </p:pic>
    </p:spTree>
    <p:extLst>
      <p:ext uri="{BB962C8B-B14F-4D97-AF65-F5344CB8AC3E}">
        <p14:creationId xmlns:p14="http://schemas.microsoft.com/office/powerpoint/2010/main" val="2805167160"/>
      </p:ext>
    </p:extLst>
  </p:cSld>
  <p:clrMapOvr>
    <a:masterClrMapping/>
  </p:clrMapOvr>
</p:sld>
</file>

<file path=ppt/slides/slide3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9918E52C-4B7C-9144-BB78-21CE44F089CF}"/>
              </a:ext>
            </a:extLst>
          </p:cNvPr>
          <p:cNvSpPr txBox="1"/>
          <p:nvPr/>
        </p:nvSpPr>
        <p:spPr>
          <a:xfrm>
            <a:off x="328274" y="3869921"/>
            <a:ext cx="8487452" cy="830997"/>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Rahul </a:t>
            </a:r>
            <a:r>
              <a:rPr kumimoji="0" lang="en-US" sz="2400" b="1" i="0" u="sng"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Bera</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Konstantinos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Kanellopoulos</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Anant V. Nori,</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Taha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Shahroodi</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Sreenivas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Subramoney</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Onur</a:t>
            </a:r>
            <a:r>
              <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rPr>
              <a:t> </a:t>
            </a:r>
            <a:r>
              <a:rPr kumimoji="0" lang="en-US" sz="2400" b="1" i="0" u="none" strike="noStrike" kern="1200" cap="none" spc="0" normalizeH="0" baseline="0" noProof="0" dirty="0" err="1">
                <a:ln>
                  <a:noFill/>
                </a:ln>
                <a:solidFill>
                  <a:srgbClr val="4472C4">
                    <a:lumMod val="50000"/>
                  </a:srgbClr>
                </a:solidFill>
                <a:effectLst/>
                <a:uLnTx/>
                <a:uFillTx/>
                <a:latin typeface="Calibri" panose="020F0502020204030204" pitchFamily="34" charset="0"/>
                <a:ea typeface="+mn-ea"/>
                <a:cs typeface="Calibri" panose="020F0502020204030204" pitchFamily="34" charset="0"/>
              </a:rPr>
              <a:t>Mutlu</a:t>
            </a:r>
            <a:endParaRPr kumimoji="0" lang="en-US" sz="24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mn-ea"/>
              <a:cs typeface="Calibri" panose="020F0502020204030204" pitchFamily="34" charset="0"/>
            </a:endParaRPr>
          </a:p>
        </p:txBody>
      </p:sp>
      <p:pic>
        <p:nvPicPr>
          <p:cNvPr id="2" name="Picture 1">
            <a:extLst>
              <a:ext uri="{FF2B5EF4-FFF2-40B4-BE49-F238E27FC236}">
                <a16:creationId xmlns:a16="http://schemas.microsoft.com/office/drawing/2014/main" id="{049149E7-0553-A74C-A55D-DEC37CBF39FE}"/>
              </a:ext>
            </a:extLst>
          </p:cNvPr>
          <p:cNvPicPr>
            <a:picLocks noChangeAspect="1"/>
          </p:cNvPicPr>
          <p:nvPr/>
        </p:nvPicPr>
        <p:blipFill>
          <a:blip r:embed="rId3"/>
          <a:stretch>
            <a:fillRect/>
          </a:stretch>
        </p:blipFill>
        <p:spPr>
          <a:xfrm>
            <a:off x="328274" y="5884914"/>
            <a:ext cx="1992923" cy="788865"/>
          </a:xfrm>
          <a:prstGeom prst="rect">
            <a:avLst/>
          </a:prstGeom>
        </p:spPr>
      </p:pic>
      <p:pic>
        <p:nvPicPr>
          <p:cNvPr id="3" name="Picture 2">
            <a:extLst>
              <a:ext uri="{FF2B5EF4-FFF2-40B4-BE49-F238E27FC236}">
                <a16:creationId xmlns:a16="http://schemas.microsoft.com/office/drawing/2014/main" id="{F4528331-2068-754C-8769-2D61FE0A3558}"/>
              </a:ext>
            </a:extLst>
          </p:cNvPr>
          <p:cNvPicPr>
            <a:picLocks noChangeAspect="1"/>
          </p:cNvPicPr>
          <p:nvPr/>
        </p:nvPicPr>
        <p:blipFill rotWithShape="1">
          <a:blip r:embed="rId4"/>
          <a:srcRect l="15553" t="31836" r="15247" b="32270"/>
          <a:stretch/>
        </p:blipFill>
        <p:spPr>
          <a:xfrm>
            <a:off x="2687934" y="5877306"/>
            <a:ext cx="2190541" cy="415402"/>
          </a:xfrm>
          <a:prstGeom prst="rect">
            <a:avLst/>
          </a:prstGeom>
        </p:spPr>
      </p:pic>
      <p:sp>
        <p:nvSpPr>
          <p:cNvPr id="4" name="Rectangle 3">
            <a:extLst>
              <a:ext uri="{FF2B5EF4-FFF2-40B4-BE49-F238E27FC236}">
                <a16:creationId xmlns:a16="http://schemas.microsoft.com/office/drawing/2014/main" id="{D6329F96-A644-1147-8C8D-3FEBAACCA52B}"/>
              </a:ext>
            </a:extLst>
          </p:cNvPr>
          <p:cNvSpPr/>
          <p:nvPr/>
        </p:nvSpPr>
        <p:spPr>
          <a:xfrm>
            <a:off x="0" y="0"/>
            <a:ext cx="9144000" cy="3516923"/>
          </a:xfrm>
          <a:prstGeom prst="rect">
            <a:avLst/>
          </a:prstGeom>
          <a:solidFill>
            <a:srgbClr val="2320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rPr>
              <a:t>Pythia</a:t>
            </a:r>
            <a:endParaRPr kumimoji="0" lang="en-US" sz="18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400" b="1" i="0" u="none" strike="noStrike" kern="1200" cap="none" spc="0" normalizeH="0" baseline="0" noProof="0" dirty="0">
                <a:ln>
                  <a:noFill/>
                </a:ln>
                <a:solidFill>
                  <a:prstClr val="white"/>
                </a:solidFill>
                <a:effectLst/>
                <a:uLnTx/>
                <a:uFillTx/>
                <a:latin typeface="Calibri" panose="020F0502020204030204" pitchFamily="34" charset="0"/>
                <a:ea typeface="Segoe UI Historic" panose="020B0502040204020203" pitchFamily="34" charset="0"/>
                <a:cs typeface="Calibri" panose="020F0502020204030204" pitchFamily="34" charset="0"/>
              </a:rPr>
              <a:t>A Customizable Hardware Prefetching Framework Using Online Reinforcement Learning</a:t>
            </a:r>
          </a:p>
        </p:txBody>
      </p:sp>
      <p:pic>
        <p:nvPicPr>
          <p:cNvPr id="11" name="Picture 10">
            <a:extLst>
              <a:ext uri="{FF2B5EF4-FFF2-40B4-BE49-F238E27FC236}">
                <a16:creationId xmlns:a16="http://schemas.microsoft.com/office/drawing/2014/main" id="{04634075-57FE-5941-A015-53B1298194BB}"/>
              </a:ext>
            </a:extLst>
          </p:cNvPr>
          <p:cNvPicPr>
            <a:picLocks noChangeAspect="1"/>
          </p:cNvPicPr>
          <p:nvPr/>
        </p:nvPicPr>
        <p:blipFill rotWithShape="1">
          <a:blip r:embed="rId5"/>
          <a:srcRect l="28273" t="34927" r="30772" b="35321"/>
          <a:stretch/>
        </p:blipFill>
        <p:spPr>
          <a:xfrm>
            <a:off x="5245212" y="5812732"/>
            <a:ext cx="1336458" cy="544549"/>
          </a:xfrm>
          <a:prstGeom prst="rect">
            <a:avLst/>
          </a:prstGeom>
        </p:spPr>
      </p:pic>
      <p:pic>
        <p:nvPicPr>
          <p:cNvPr id="12" name="Picture 11">
            <a:extLst>
              <a:ext uri="{FF2B5EF4-FFF2-40B4-BE49-F238E27FC236}">
                <a16:creationId xmlns:a16="http://schemas.microsoft.com/office/drawing/2014/main" id="{17108674-F00F-2B40-AD5B-7FE829C4B79E}"/>
              </a:ext>
            </a:extLst>
          </p:cNvPr>
          <p:cNvPicPr>
            <a:picLocks noChangeAspect="1"/>
          </p:cNvPicPr>
          <p:nvPr/>
        </p:nvPicPr>
        <p:blipFill>
          <a:blip r:embed="rId6"/>
          <a:stretch>
            <a:fillRect/>
          </a:stretch>
        </p:blipFill>
        <p:spPr>
          <a:xfrm>
            <a:off x="6948407" y="5601696"/>
            <a:ext cx="1767017" cy="691012"/>
          </a:xfrm>
          <a:prstGeom prst="rect">
            <a:avLst/>
          </a:prstGeom>
        </p:spPr>
      </p:pic>
      <p:pic>
        <p:nvPicPr>
          <p:cNvPr id="8" name="Picture 7">
            <a:extLst>
              <a:ext uri="{FF2B5EF4-FFF2-40B4-BE49-F238E27FC236}">
                <a16:creationId xmlns:a16="http://schemas.microsoft.com/office/drawing/2014/main" id="{FD298C08-FC93-E646-B31F-6B7F8C471F3A}"/>
              </a:ext>
            </a:extLst>
          </p:cNvPr>
          <p:cNvPicPr>
            <a:picLocks noChangeAspect="1"/>
          </p:cNvPicPr>
          <p:nvPr/>
        </p:nvPicPr>
        <p:blipFill>
          <a:blip r:embed="rId7"/>
          <a:stretch>
            <a:fillRect/>
          </a:stretch>
        </p:blipFill>
        <p:spPr>
          <a:xfrm>
            <a:off x="6127264" y="113396"/>
            <a:ext cx="908812" cy="903791"/>
          </a:xfrm>
          <a:prstGeom prst="rect">
            <a:avLst/>
          </a:prstGeom>
        </p:spPr>
      </p:pic>
      <p:pic>
        <p:nvPicPr>
          <p:cNvPr id="9" name="Picture 8">
            <a:extLst>
              <a:ext uri="{FF2B5EF4-FFF2-40B4-BE49-F238E27FC236}">
                <a16:creationId xmlns:a16="http://schemas.microsoft.com/office/drawing/2014/main" id="{F5EDFA81-19D9-314E-9BB1-888EB0FFA586}"/>
              </a:ext>
            </a:extLst>
          </p:cNvPr>
          <p:cNvPicPr>
            <a:picLocks noChangeAspect="1"/>
          </p:cNvPicPr>
          <p:nvPr/>
        </p:nvPicPr>
        <p:blipFill>
          <a:blip r:embed="rId8"/>
          <a:stretch>
            <a:fillRect/>
          </a:stretch>
        </p:blipFill>
        <p:spPr>
          <a:xfrm>
            <a:off x="7125746" y="113395"/>
            <a:ext cx="908812" cy="903791"/>
          </a:xfrm>
          <a:prstGeom prst="rect">
            <a:avLst/>
          </a:prstGeom>
        </p:spPr>
      </p:pic>
      <p:pic>
        <p:nvPicPr>
          <p:cNvPr id="10" name="Picture 9">
            <a:extLst>
              <a:ext uri="{FF2B5EF4-FFF2-40B4-BE49-F238E27FC236}">
                <a16:creationId xmlns:a16="http://schemas.microsoft.com/office/drawing/2014/main" id="{D3C7A674-47D3-FB49-A74C-491B52491BA3}"/>
              </a:ext>
            </a:extLst>
          </p:cNvPr>
          <p:cNvPicPr>
            <a:picLocks noChangeAspect="1"/>
          </p:cNvPicPr>
          <p:nvPr/>
        </p:nvPicPr>
        <p:blipFill>
          <a:blip r:embed="rId9"/>
          <a:stretch>
            <a:fillRect/>
          </a:stretch>
        </p:blipFill>
        <p:spPr>
          <a:xfrm>
            <a:off x="8124229" y="113394"/>
            <a:ext cx="908812" cy="903791"/>
          </a:xfrm>
          <a:prstGeom prst="rect">
            <a:avLst/>
          </a:prstGeom>
        </p:spPr>
      </p:pic>
      <p:sp>
        <p:nvSpPr>
          <p:cNvPr id="5" name="TextBox 4">
            <a:extLst>
              <a:ext uri="{FF2B5EF4-FFF2-40B4-BE49-F238E27FC236}">
                <a16:creationId xmlns:a16="http://schemas.microsoft.com/office/drawing/2014/main" id="{6ED748E9-D2F2-4145-9728-0B85031E8E5C}"/>
              </a:ext>
            </a:extLst>
          </p:cNvPr>
          <p:cNvSpPr txBox="1"/>
          <p:nvPr/>
        </p:nvSpPr>
        <p:spPr>
          <a:xfrm>
            <a:off x="1940510" y="5020679"/>
            <a:ext cx="5262979" cy="4001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hlinkClick r:id="rId10"/>
              </a:rPr>
              <a:t>https://github.com/CMU-SAFARI/Pythia</a:t>
            </a:r>
            <a:endParaRPr kumimoji="0" lang="en-US" sz="2000" b="0" i="0" u="none" strike="noStrike" kern="1200" cap="none" spc="0" normalizeH="0" baseline="0" noProof="0" dirty="0">
              <a:ln>
                <a:noFill/>
              </a:ln>
              <a:solidFill>
                <a:prstClr val="black"/>
              </a:solidFill>
              <a:effectLst/>
              <a:uLnTx/>
              <a:uFillTx/>
              <a:latin typeface="Consolas" panose="020B0609020204030204" pitchFamily="49" charset="0"/>
              <a:ea typeface="+mn-ea"/>
              <a:cs typeface="Consolas" panose="020B0609020204030204" pitchFamily="49" charset="0"/>
            </a:endParaRPr>
          </a:p>
        </p:txBody>
      </p:sp>
    </p:spTree>
    <p:extLst>
      <p:ext uri="{BB962C8B-B14F-4D97-AF65-F5344CB8AC3E}">
        <p14:creationId xmlns:p14="http://schemas.microsoft.com/office/powerpoint/2010/main" val="3097172734"/>
      </p:ext>
    </p:extLst>
  </p:cSld>
  <p:clrMapOvr>
    <a:masterClrMapping/>
  </p:clrMapOvr>
</p:sld>
</file>

<file path=ppt/slides/slide3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1" name="Title 1"/>
          <p:cNvSpPr>
            <a:spLocks noGrp="1"/>
          </p:cNvSpPr>
          <p:nvPr>
            <p:ph type="title"/>
          </p:nvPr>
        </p:nvSpPr>
        <p:spPr>
          <a:xfrm>
            <a:off x="228600" y="152400"/>
            <a:ext cx="8915400" cy="1066800"/>
          </a:xfrm>
        </p:spPr>
        <p:txBody>
          <a:bodyPr/>
          <a:lstStyle/>
          <a:p>
            <a:r>
              <a:rPr lang="en-US" sz="3800" dirty="0">
                <a:latin typeface="Garamond" charset="0"/>
              </a:rPr>
              <a:t>Self-Optimizing Memory Prefetchers</a:t>
            </a:r>
          </a:p>
        </p:txBody>
      </p:sp>
      <p:sp>
        <p:nvSpPr>
          <p:cNvPr id="215043"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1B46712-CDE9-5243-80CB-07DD7A074F2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355</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
        <p:nvSpPr>
          <p:cNvPr id="4" name="Content Placeholder 3">
            <a:extLst>
              <a:ext uri="{FF2B5EF4-FFF2-40B4-BE49-F238E27FC236}">
                <a16:creationId xmlns:a16="http://schemas.microsoft.com/office/drawing/2014/main" id="{FE69F0E1-38D9-7E47-B26A-92332E195873}"/>
              </a:ext>
            </a:extLst>
          </p:cNvPr>
          <p:cNvSpPr>
            <a:spLocks noGrp="1"/>
          </p:cNvSpPr>
          <p:nvPr>
            <p:ph idx="1"/>
          </p:nvPr>
        </p:nvSpPr>
        <p:spPr/>
        <p:txBody>
          <a:bodyPr/>
          <a:lstStyle/>
          <a:p>
            <a:r>
              <a:rPr lang="en-US" sz="1600" dirty="0"/>
              <a:t>Rahul </a:t>
            </a:r>
            <a:r>
              <a:rPr lang="en-US" sz="1600" dirty="0" err="1"/>
              <a:t>Bera</a:t>
            </a:r>
            <a:r>
              <a:rPr lang="en-US" sz="1600" dirty="0"/>
              <a:t>, Konstantinos </a:t>
            </a:r>
            <a:r>
              <a:rPr lang="en-US" sz="1600" dirty="0" err="1"/>
              <a:t>Kanellopoulos</a:t>
            </a:r>
            <a:r>
              <a:rPr lang="en-US" sz="1600" dirty="0"/>
              <a:t>, Anant Nori, Taha </a:t>
            </a:r>
            <a:r>
              <a:rPr lang="en-US" sz="1600" dirty="0" err="1"/>
              <a:t>Shahroodi</a:t>
            </a:r>
            <a:r>
              <a:rPr lang="en-US" sz="1600" dirty="0"/>
              <a:t>, Sreenivas </a:t>
            </a:r>
            <a:r>
              <a:rPr lang="en-US" sz="1600" dirty="0" err="1"/>
              <a:t>Subramoney</a:t>
            </a:r>
            <a:r>
              <a:rPr lang="en-US" sz="1600" dirty="0"/>
              <a:t>,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"Pythia: A Customizable Hardware Prefetching Framework Using Online Reinforcement Learning"</a:t>
            </a:r>
            <a:br>
              <a:rPr lang="en-US" sz="1600" dirty="0"/>
            </a:br>
            <a:r>
              <a:rPr lang="en-US" sz="1600" i="1" dirty="0"/>
              <a:t>Proceedings of the </a:t>
            </a:r>
            <a:r>
              <a:rPr lang="en-US" sz="1600" i="1" dirty="0">
                <a:hlinkClick r:id="rId3"/>
              </a:rPr>
              <a:t>54th International Symposium on Microarchitecture</a:t>
            </a:r>
            <a:r>
              <a:rPr lang="en-US" sz="1600" i="1" dirty="0"/>
              <a:t> (</a:t>
            </a:r>
            <a:r>
              <a:rPr lang="en-US" sz="1600" b="1" i="1" dirty="0"/>
              <a:t>MICRO</a:t>
            </a:r>
            <a:r>
              <a:rPr lang="en-US" sz="1600" i="1" dirty="0"/>
              <a:t>)</a:t>
            </a:r>
            <a:r>
              <a:rPr lang="en-US" sz="1600" dirty="0"/>
              <a:t>, Virtual, October 2021.</a:t>
            </a:r>
            <a:br>
              <a:rPr lang="en-US" sz="1600" dirty="0"/>
            </a:br>
            <a:r>
              <a:rPr lang="en-US" sz="1600" dirty="0"/>
              <a:t>[</a:t>
            </a:r>
            <a:r>
              <a:rPr lang="en-US" sz="1600" dirty="0">
                <a:hlinkClick r:id="rId4"/>
              </a:rPr>
              <a:t>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Short Talk Slides (pptx)</a:t>
            </a:r>
            <a:r>
              <a:rPr lang="en-US" sz="1600" dirty="0"/>
              <a:t> </a:t>
            </a:r>
            <a:r>
              <a:rPr lang="en-US" sz="1600" dirty="0">
                <a:hlinkClick r:id="rId7"/>
              </a:rPr>
              <a:t>(pdf)</a:t>
            </a:r>
            <a:r>
              <a:rPr lang="en-US" sz="1600" dirty="0"/>
              <a:t>]</a:t>
            </a:r>
            <a:br>
              <a:rPr lang="en-US" sz="1600" dirty="0"/>
            </a:br>
            <a:r>
              <a:rPr lang="en-US" sz="1600" dirty="0"/>
              <a:t>[</a:t>
            </a:r>
            <a:r>
              <a:rPr lang="en-US" sz="1600" dirty="0">
                <a:hlinkClick r:id="rId8"/>
              </a:rPr>
              <a:t>Lightning Talk Slides (pptx)</a:t>
            </a:r>
            <a:r>
              <a:rPr lang="en-US" sz="1600" dirty="0"/>
              <a:t> </a:t>
            </a:r>
            <a:r>
              <a:rPr lang="en-US" sz="1600" dirty="0">
                <a:hlinkClick r:id="rId9"/>
              </a:rPr>
              <a:t>(pdf)</a:t>
            </a:r>
            <a:r>
              <a:rPr lang="en-US" sz="1600" dirty="0"/>
              <a:t>]</a:t>
            </a:r>
            <a:br>
              <a:rPr lang="en-US" sz="1600" dirty="0"/>
            </a:br>
            <a:r>
              <a:rPr lang="en-US" sz="1600" dirty="0"/>
              <a:t>[</a:t>
            </a:r>
            <a:r>
              <a:rPr lang="en-US" sz="1600" dirty="0">
                <a:hlinkClick r:id="rId10"/>
              </a:rPr>
              <a:t>Talk Video</a:t>
            </a:r>
            <a:r>
              <a:rPr lang="en-US" sz="1600" dirty="0"/>
              <a:t> (20 minutes)]</a:t>
            </a:r>
            <a:br>
              <a:rPr lang="en-US" sz="1600" dirty="0"/>
            </a:br>
            <a:r>
              <a:rPr lang="en-US" sz="1600" dirty="0"/>
              <a:t>[</a:t>
            </a:r>
            <a:r>
              <a:rPr lang="en-US" sz="1600" dirty="0">
                <a:hlinkClick r:id="rId11"/>
              </a:rPr>
              <a:t>Lightning Talk Video</a:t>
            </a:r>
            <a:r>
              <a:rPr lang="en-US" sz="1600" dirty="0"/>
              <a:t> (1.5 minutes)]</a:t>
            </a:r>
            <a:br>
              <a:rPr lang="en-US" sz="1600" dirty="0"/>
            </a:br>
            <a:r>
              <a:rPr lang="en-US" sz="1600" dirty="0"/>
              <a:t>[</a:t>
            </a:r>
            <a:r>
              <a:rPr lang="en-US" sz="1600" dirty="0">
                <a:hlinkClick r:id="rId12"/>
              </a:rPr>
              <a:t>Pythia Source Code (Officially Artifact Evaluated with All Badges)</a:t>
            </a:r>
            <a:r>
              <a:rPr lang="en-US" sz="1600" dirty="0"/>
              <a:t>]</a:t>
            </a:r>
            <a:br>
              <a:rPr lang="en-US" sz="1600" dirty="0"/>
            </a:br>
            <a:r>
              <a:rPr lang="en-US" sz="1600" dirty="0"/>
              <a:t>[</a:t>
            </a:r>
            <a:r>
              <a:rPr lang="en-US" sz="1600" dirty="0">
                <a:hlinkClick r:id="rId13"/>
              </a:rPr>
              <a:t>arXiv version</a:t>
            </a:r>
            <a:r>
              <a:rPr lang="en-US" sz="1600" dirty="0"/>
              <a:t>]</a:t>
            </a:r>
          </a:p>
          <a:p>
            <a:pPr marL="0" indent="0">
              <a:buNone/>
            </a:pPr>
            <a:br>
              <a:rPr lang="en-US" sz="1600" dirty="0"/>
            </a:br>
            <a:endParaRPr lang="en-US" sz="1600" dirty="0"/>
          </a:p>
        </p:txBody>
      </p:sp>
      <p:pic>
        <p:nvPicPr>
          <p:cNvPr id="8" name="Picture 7">
            <a:extLst>
              <a:ext uri="{FF2B5EF4-FFF2-40B4-BE49-F238E27FC236}">
                <a16:creationId xmlns:a16="http://schemas.microsoft.com/office/drawing/2014/main" id="{1701DCC2-6CD5-A04C-9F39-E488424A902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204083" y="4460635"/>
            <a:ext cx="8635117" cy="1920693"/>
          </a:xfrm>
          <a:prstGeom prst="rect">
            <a:avLst/>
          </a:prstGeom>
          <a:ln w="28575">
            <a:solidFill>
              <a:schemeClr val="tx1"/>
            </a:solidFill>
          </a:ln>
          <a:effectLst>
            <a:outerShdw blurRad="50800" dist="38100" dir="2700000" algn="tl" rotWithShape="0">
              <a:prstClr val="black">
                <a:alpha val="40000"/>
              </a:prstClr>
            </a:outerShdw>
          </a:effectLst>
        </p:spPr>
      </p:pic>
      <p:sp>
        <p:nvSpPr>
          <p:cNvPr id="6" name="TextBox 5">
            <a:extLst>
              <a:ext uri="{FF2B5EF4-FFF2-40B4-BE49-F238E27FC236}">
                <a16:creationId xmlns:a16="http://schemas.microsoft.com/office/drawing/2014/main" id="{3180D2CD-D1FB-7F4E-9E0F-D796E4F17354}"/>
              </a:ext>
            </a:extLst>
          </p:cNvPr>
          <p:cNvSpPr txBox="1"/>
          <p:nvPr/>
        </p:nvSpPr>
        <p:spPr>
          <a:xfrm>
            <a:off x="2200998" y="6478320"/>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15">
                  <a:extLst>
                    <a:ext uri="{A12FA001-AC4F-418D-AE19-62706E023703}">
                      <ahyp:hlinkClr xmlns:ahyp="http://schemas.microsoft.com/office/drawing/2018/hyperlinkcolor" val="tx"/>
                    </a:ext>
                  </a:extLst>
                </a:hlinkClick>
              </a:rPr>
              <a:t>https://arxiv.org/pdf/2109.12021.pdf</a:t>
            </a:r>
            <a:r>
              <a:rPr kumimoji="0" lang="en-US" sz="18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2542193955"/>
      </p:ext>
    </p:extLst>
  </p:cSld>
  <p:clrMapOvr>
    <a:masterClrMapping/>
  </p:clrMapOvr>
  <p:transition/>
</p:sld>
</file>

<file path=ppt/slides/slide3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8BCD-CC36-EECF-F544-BD5CA9513002}"/>
              </a:ext>
            </a:extLst>
          </p:cNvPr>
          <p:cNvSpPr>
            <a:spLocks noGrp="1"/>
          </p:cNvSpPr>
          <p:nvPr>
            <p:ph type="title"/>
          </p:nvPr>
        </p:nvSpPr>
        <p:spPr/>
        <p:txBody>
          <a:bodyPr/>
          <a:lstStyle/>
          <a:p>
            <a:r>
              <a:rPr lang="en-US" dirty="0">
                <a:latin typeface="Garamond" charset="0"/>
              </a:rPr>
              <a:t>Self-Optimizing Hybrid Storage Systems</a:t>
            </a:r>
            <a:endParaRPr lang="en-US" dirty="0"/>
          </a:p>
        </p:txBody>
      </p:sp>
      <p:sp>
        <p:nvSpPr>
          <p:cNvPr id="3" name="Content Placeholder 2">
            <a:extLst>
              <a:ext uri="{FF2B5EF4-FFF2-40B4-BE49-F238E27FC236}">
                <a16:creationId xmlns:a16="http://schemas.microsoft.com/office/drawing/2014/main" id="{4F7A6B6E-329B-2C38-5828-72DD30631A71}"/>
              </a:ext>
            </a:extLst>
          </p:cNvPr>
          <p:cNvSpPr>
            <a:spLocks noGrp="1"/>
          </p:cNvSpPr>
          <p:nvPr>
            <p:ph idx="1"/>
          </p:nvPr>
        </p:nvSpPr>
        <p:spPr>
          <a:xfrm>
            <a:off x="226442" y="1219200"/>
            <a:ext cx="8610600" cy="4876800"/>
          </a:xfrm>
        </p:spPr>
        <p:txBody>
          <a:bodyPr/>
          <a:lstStyle/>
          <a:p>
            <a:r>
              <a:rPr lang="en-US" dirty="0">
                <a:solidFill>
                  <a:srgbClr val="0000FF"/>
                </a:solidFill>
              </a:rPr>
              <a:t>To appear in ISCA 2022</a:t>
            </a:r>
          </a:p>
        </p:txBody>
      </p:sp>
      <p:sp>
        <p:nvSpPr>
          <p:cNvPr id="4" name="Slide Number Placeholder 3">
            <a:extLst>
              <a:ext uri="{FF2B5EF4-FFF2-40B4-BE49-F238E27FC236}">
                <a16:creationId xmlns:a16="http://schemas.microsoft.com/office/drawing/2014/main" id="{8B820C55-0430-CC34-9956-2AC5554C1ED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36560882-7E0C-3E43-0C4C-CA274925A5C0}"/>
              </a:ext>
            </a:extLst>
          </p:cNvPr>
          <p:cNvSpPr txBox="1"/>
          <p:nvPr/>
        </p:nvSpPr>
        <p:spPr>
          <a:xfrm>
            <a:off x="2160740" y="5723964"/>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https://arxiv.org/pdf/2205.07394.pdf</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7" name="Picture 6">
            <a:extLst>
              <a:ext uri="{FF2B5EF4-FFF2-40B4-BE49-F238E27FC236}">
                <a16:creationId xmlns:a16="http://schemas.microsoft.com/office/drawing/2014/main" id="{03023FE1-3568-98CA-A61D-7E80400176EB}"/>
              </a:ext>
            </a:extLst>
          </p:cNvPr>
          <p:cNvPicPr>
            <a:picLocks noChangeAspect="1"/>
          </p:cNvPicPr>
          <p:nvPr/>
        </p:nvPicPr>
        <p:blipFill>
          <a:blip r:embed="rId3"/>
          <a:stretch>
            <a:fillRect/>
          </a:stretch>
        </p:blipFill>
        <p:spPr>
          <a:xfrm>
            <a:off x="0" y="2533417"/>
            <a:ext cx="9144000" cy="1791165"/>
          </a:xfrm>
          <a:prstGeom prst="rect">
            <a:avLst/>
          </a:prstGeom>
        </p:spPr>
      </p:pic>
    </p:spTree>
    <p:extLst>
      <p:ext uri="{BB962C8B-B14F-4D97-AF65-F5344CB8AC3E}">
        <p14:creationId xmlns:p14="http://schemas.microsoft.com/office/powerpoint/2010/main" val="1821146287"/>
      </p:ext>
    </p:extLst>
  </p:cSld>
  <p:clrMapOvr>
    <a:masterClrMapping/>
  </p:clrMapOvr>
  <p:transition/>
</p:sld>
</file>

<file path=ppt/slides/slide357.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32"/>
          <p:cNvSpPr txBox="1">
            <a:spLocks noGrp="1"/>
          </p:cNvSpPr>
          <p:nvPr>
            <p:ph type="ctrTitle"/>
          </p:nvPr>
        </p:nvSpPr>
        <p:spPr>
          <a:xfrm>
            <a:off x="-925" y="841149"/>
            <a:ext cx="9145800" cy="2934600"/>
          </a:xfrm>
          <a:prstGeom prst="rect">
            <a:avLst/>
          </a:prstGeom>
          <a:solidFill>
            <a:srgbClr val="EFEFEF"/>
          </a:solidFill>
          <a:ln w="9525" cap="flat" cmpd="sng">
            <a:solidFill>
              <a:schemeClr val="lt1"/>
            </a:solidFill>
            <a:prstDash val="solid"/>
            <a:round/>
            <a:headEnd type="none" w="sm" len="sm"/>
            <a:tailEnd type="none" w="sm" len="sm"/>
          </a:ln>
        </p:spPr>
        <p:txBody>
          <a:bodyPr spcFirstLastPara="1" wrap="square" lIns="68575" tIns="34275" rIns="68575" bIns="34275" anchor="ctr" anchorCtr="0">
            <a:noAutofit/>
          </a:bodyPr>
          <a:lstStyle/>
          <a:p>
            <a:pPr>
              <a:buClr>
                <a:srgbClr val="002060"/>
              </a:buClr>
              <a:buSzPts val="4400"/>
            </a:pPr>
            <a:r>
              <a:rPr lang="en" sz="5600" b="1" dirty="0">
                <a:solidFill>
                  <a:srgbClr val="002060"/>
                </a:solidFill>
              </a:rPr>
              <a:t>Sibyl:</a:t>
            </a:r>
            <a:r>
              <a:rPr lang="en" sz="5100" b="1" dirty="0">
                <a:solidFill>
                  <a:srgbClr val="002060"/>
                </a:solidFill>
              </a:rPr>
              <a:t> </a:t>
            </a:r>
            <a:br>
              <a:rPr lang="en" sz="4700" b="1" dirty="0">
                <a:solidFill>
                  <a:srgbClr val="002060"/>
                </a:solidFill>
              </a:rPr>
            </a:br>
            <a:r>
              <a:rPr lang="en" sz="4300" b="1" dirty="0">
                <a:solidFill>
                  <a:srgbClr val="002060"/>
                </a:solidFill>
              </a:rPr>
              <a:t>Adaptive and Extensible Data Placement in Hybrid Storage Systems Using Online Reinforcement Learning</a:t>
            </a:r>
            <a:endParaRPr sz="4600" b="1" dirty="0">
              <a:solidFill>
                <a:srgbClr val="002060"/>
              </a:solidFill>
            </a:endParaRPr>
          </a:p>
        </p:txBody>
      </p:sp>
      <p:sp>
        <p:nvSpPr>
          <p:cNvPr id="166" name="Google Shape;166;p32"/>
          <p:cNvSpPr txBox="1"/>
          <p:nvPr/>
        </p:nvSpPr>
        <p:spPr>
          <a:xfrm>
            <a:off x="10918372" y="-1110343"/>
            <a:ext cx="138548" cy="284663"/>
          </a:xfrm>
          <a:prstGeom prst="rect">
            <a:avLst/>
          </a:prstGeom>
          <a:noFill/>
          <a:ln>
            <a:noFill/>
          </a:ln>
        </p:spPr>
        <p:txBody>
          <a:bodyPr spcFirstLastPara="1" wrap="square" lIns="68575" tIns="34275" rIns="68575" bIns="3427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167" name="Google Shape;167;p32"/>
          <p:cNvSpPr txBox="1">
            <a:spLocks noGrp="1"/>
          </p:cNvSpPr>
          <p:nvPr>
            <p:ph type="subTitle" idx="1"/>
          </p:nvPr>
        </p:nvSpPr>
        <p:spPr>
          <a:xfrm>
            <a:off x="0" y="3775750"/>
            <a:ext cx="9145800" cy="2225100"/>
          </a:xfrm>
          <a:prstGeom prst="rect">
            <a:avLst/>
          </a:prstGeom>
          <a:noFill/>
          <a:ln>
            <a:noFill/>
          </a:ln>
        </p:spPr>
        <p:txBody>
          <a:bodyPr spcFirstLastPara="1" wrap="square" lIns="68575" tIns="34275" rIns="68575" bIns="34275" anchor="t" anchorCtr="0">
            <a:normAutofit/>
          </a:bodyPr>
          <a:lstStyle/>
          <a:p>
            <a:pPr marL="0" indent="0">
              <a:spcBef>
                <a:spcPts val="0"/>
              </a:spcBef>
              <a:buSzPts val="1200"/>
            </a:pPr>
            <a:r>
              <a:rPr lang="en" sz="2100" dirty="0"/>
              <a:t>Gagandeep Singh, Rakesh </a:t>
            </a:r>
            <a:r>
              <a:rPr lang="en" sz="2100" dirty="0" err="1"/>
              <a:t>Nadig</a:t>
            </a:r>
            <a:r>
              <a:rPr lang="en" sz="2100" dirty="0"/>
              <a:t>, </a:t>
            </a:r>
            <a:r>
              <a:rPr lang="en" sz="2100" dirty="0" err="1"/>
              <a:t>Jisung</a:t>
            </a:r>
            <a:r>
              <a:rPr lang="en" sz="2100" dirty="0"/>
              <a:t> Park, Rahul </a:t>
            </a:r>
            <a:r>
              <a:rPr lang="en" sz="2100" dirty="0" err="1"/>
              <a:t>Bera</a:t>
            </a:r>
            <a:r>
              <a:rPr lang="en" sz="2100" dirty="0"/>
              <a:t>, Nastaran Hajinazar,  David Novo, Juan Gómez-Luna, Onur Mutlu</a:t>
            </a:r>
            <a:endParaRPr sz="2100" dirty="0"/>
          </a:p>
          <a:p>
            <a:pPr marL="0" indent="0">
              <a:spcBef>
                <a:spcPts val="0"/>
              </a:spcBef>
              <a:buSzPts val="1200"/>
            </a:pPr>
            <a:endParaRPr sz="2100" dirty="0"/>
          </a:p>
          <a:p>
            <a:pPr marL="0" indent="0" algn="l">
              <a:spcBef>
                <a:spcPts val="0"/>
              </a:spcBef>
              <a:buSzPts val="1200"/>
            </a:pPr>
            <a:endParaRPr dirty="0"/>
          </a:p>
        </p:txBody>
      </p:sp>
      <p:pic>
        <p:nvPicPr>
          <p:cNvPr id="168" name="Google Shape;168;p32"/>
          <p:cNvPicPr preferRelativeResize="0"/>
          <p:nvPr/>
        </p:nvPicPr>
        <p:blipFill>
          <a:blip r:embed="rId3">
            <a:alphaModFix/>
          </a:blip>
          <a:stretch>
            <a:fillRect/>
          </a:stretch>
        </p:blipFill>
        <p:spPr>
          <a:xfrm>
            <a:off x="0" y="5049676"/>
            <a:ext cx="2300850" cy="923275"/>
          </a:xfrm>
          <a:prstGeom prst="rect">
            <a:avLst/>
          </a:prstGeom>
          <a:noFill/>
          <a:ln>
            <a:noFill/>
          </a:ln>
        </p:spPr>
      </p:pic>
      <p:pic>
        <p:nvPicPr>
          <p:cNvPr id="169" name="Google Shape;169;p32"/>
          <p:cNvPicPr preferRelativeResize="0"/>
          <p:nvPr/>
        </p:nvPicPr>
        <p:blipFill>
          <a:blip r:embed="rId4">
            <a:alphaModFix/>
          </a:blip>
          <a:stretch>
            <a:fillRect/>
          </a:stretch>
        </p:blipFill>
        <p:spPr>
          <a:xfrm>
            <a:off x="6301676" y="5267851"/>
            <a:ext cx="2844125" cy="542525"/>
          </a:xfrm>
          <a:prstGeom prst="rect">
            <a:avLst/>
          </a:prstGeom>
          <a:noFill/>
          <a:ln>
            <a:noFill/>
          </a:ln>
        </p:spPr>
      </p:pic>
    </p:spTree>
  </p:cSld>
  <p:clrMapOvr>
    <a:masterClrMapping/>
  </p:clrMapOvr>
</p:sld>
</file>

<file path=ppt/slides/slide358.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33"/>
          <p:cNvSpPr txBox="1">
            <a:spLocks noGrp="1"/>
          </p:cNvSpPr>
          <p:nvPr>
            <p:ph type="body" idx="1"/>
          </p:nvPr>
        </p:nvSpPr>
        <p:spPr>
          <a:xfrm>
            <a:off x="169000" y="1489818"/>
            <a:ext cx="8894700" cy="4613524"/>
          </a:xfrm>
          <a:prstGeom prst="rect">
            <a:avLst/>
          </a:prstGeom>
          <a:noFill/>
          <a:ln>
            <a:noFill/>
          </a:ln>
        </p:spPr>
        <p:txBody>
          <a:bodyPr spcFirstLastPara="1" wrap="square" lIns="91425" tIns="45700" rIns="91425" bIns="45700" anchor="t" anchorCtr="0">
            <a:normAutofit fontScale="92500" lnSpcReduction="20000"/>
          </a:bodyPr>
          <a:lstStyle/>
          <a:p>
            <a:pPr marL="0" indent="0">
              <a:lnSpc>
                <a:spcPct val="100000"/>
              </a:lnSpc>
              <a:spcBef>
                <a:spcPts val="0"/>
              </a:spcBef>
              <a:buSzPct val="66956"/>
              <a:buNone/>
            </a:pPr>
            <a:r>
              <a:rPr lang="en" sz="1150" b="1" dirty="0">
                <a:solidFill>
                  <a:srgbClr val="0070C0"/>
                </a:solidFill>
              </a:rPr>
              <a:t>Background</a:t>
            </a:r>
            <a:r>
              <a:rPr lang="en" sz="1150" dirty="0"/>
              <a:t>: Hybrid storage systems (HSSs) complement different storage technologies to extend the overall capacity and reduce the system cost with minimal effect on the application performance</a:t>
            </a:r>
            <a:endParaRPr sz="1150" dirty="0"/>
          </a:p>
          <a:p>
            <a:pPr marL="0" indent="0">
              <a:lnSpc>
                <a:spcPct val="100000"/>
              </a:lnSpc>
              <a:buSzPct val="66956"/>
              <a:buNone/>
            </a:pPr>
            <a:r>
              <a:rPr lang="en" sz="1150" b="1" dirty="0">
                <a:solidFill>
                  <a:srgbClr val="E30305"/>
                </a:solidFill>
              </a:rPr>
              <a:t>Problem</a:t>
            </a:r>
            <a:r>
              <a:rPr lang="en" sz="1150" dirty="0"/>
              <a:t>: Accurately identify the performance-critical data of an application and placing it in the “best-fit” storage device. Three key shortcomings of prior data placement policies (heuristic-based and supervised learning-based) of hybrid storage systems:</a:t>
            </a:r>
            <a:endParaRPr sz="1150" dirty="0"/>
          </a:p>
          <a:p>
            <a:pPr marL="228600" indent="-118348">
              <a:lnSpc>
                <a:spcPct val="100000"/>
              </a:lnSpc>
              <a:spcBef>
                <a:spcPts val="500"/>
              </a:spcBef>
              <a:buSzPct val="100000"/>
              <a:buFont typeface="Lato"/>
              <a:buChar char="•"/>
            </a:pPr>
            <a:r>
              <a:rPr lang="en" sz="1150" dirty="0"/>
              <a:t>Lack of </a:t>
            </a:r>
            <a:r>
              <a:rPr lang="en" sz="1150" b="1" dirty="0">
                <a:solidFill>
                  <a:srgbClr val="C00000"/>
                </a:solidFill>
              </a:rPr>
              <a:t>adaptability</a:t>
            </a:r>
            <a:endParaRPr sz="1150" dirty="0"/>
          </a:p>
          <a:p>
            <a:pPr marL="228600" indent="-118348">
              <a:lnSpc>
                <a:spcPct val="100000"/>
              </a:lnSpc>
              <a:spcBef>
                <a:spcPts val="500"/>
              </a:spcBef>
              <a:buSzPct val="100000"/>
              <a:buFont typeface="Lato"/>
              <a:buChar char="•"/>
            </a:pPr>
            <a:r>
              <a:rPr lang="en" sz="1150" dirty="0"/>
              <a:t>Lack of </a:t>
            </a:r>
            <a:r>
              <a:rPr lang="en" sz="1150" b="1" dirty="0">
                <a:solidFill>
                  <a:srgbClr val="C00000"/>
                </a:solidFill>
              </a:rPr>
              <a:t>device awareness (e.g., read/write latencies of each device)</a:t>
            </a:r>
            <a:endParaRPr sz="1150" dirty="0"/>
          </a:p>
          <a:p>
            <a:pPr marL="228600" indent="-118348">
              <a:lnSpc>
                <a:spcPct val="100000"/>
              </a:lnSpc>
              <a:spcBef>
                <a:spcPts val="500"/>
              </a:spcBef>
              <a:buSzPct val="100000"/>
              <a:buFont typeface="Lato"/>
              <a:buChar char="•"/>
            </a:pPr>
            <a:r>
              <a:rPr lang="en" sz="1150" dirty="0"/>
              <a:t>Lack of</a:t>
            </a:r>
            <a:r>
              <a:rPr lang="en" sz="1150" b="1" dirty="0">
                <a:solidFill>
                  <a:srgbClr val="C00000"/>
                </a:solidFill>
              </a:rPr>
              <a:t> extensibility</a:t>
            </a:r>
            <a:endParaRPr sz="1150" dirty="0"/>
          </a:p>
          <a:p>
            <a:pPr marL="0" indent="0">
              <a:lnSpc>
                <a:spcPct val="100000"/>
              </a:lnSpc>
              <a:buSzPct val="66956"/>
              <a:buNone/>
            </a:pPr>
            <a:r>
              <a:rPr lang="en" sz="1150" b="1" dirty="0">
                <a:solidFill>
                  <a:srgbClr val="BF9000"/>
                </a:solidFill>
              </a:rPr>
              <a:t>Goal</a:t>
            </a:r>
            <a:r>
              <a:rPr lang="en" sz="1150" dirty="0"/>
              <a:t>: Develop a new, efficient, and high performance data-placement mechanism for hybrid storage systems that can:</a:t>
            </a:r>
            <a:endParaRPr sz="1150" dirty="0"/>
          </a:p>
          <a:p>
            <a:pPr marL="228600" indent="-118348">
              <a:lnSpc>
                <a:spcPct val="100000"/>
              </a:lnSpc>
              <a:spcBef>
                <a:spcPts val="500"/>
              </a:spcBef>
              <a:buSzPct val="100000"/>
              <a:buFont typeface="Lato"/>
              <a:buChar char="•"/>
            </a:pPr>
            <a:r>
              <a:rPr lang="en" sz="1150" dirty="0"/>
              <a:t>Dynamically derive an adaptive data-placement strategy by</a:t>
            </a:r>
            <a:r>
              <a:rPr lang="en" sz="1150" dirty="0">
                <a:solidFill>
                  <a:srgbClr val="BF9000"/>
                </a:solidFill>
              </a:rPr>
              <a:t> </a:t>
            </a:r>
            <a:r>
              <a:rPr lang="en" sz="1150" b="1" dirty="0">
                <a:solidFill>
                  <a:srgbClr val="BF9000"/>
                </a:solidFill>
              </a:rPr>
              <a:t>continuously learning and adapting </a:t>
            </a:r>
            <a:r>
              <a:rPr lang="en" sz="1150" dirty="0"/>
              <a:t>to the</a:t>
            </a:r>
            <a:r>
              <a:rPr lang="en" sz="1150" b="1" dirty="0">
                <a:solidFill>
                  <a:srgbClr val="BF9000"/>
                </a:solidFill>
              </a:rPr>
              <a:t> application and underlying device characteristics</a:t>
            </a:r>
            <a:endParaRPr sz="1150" b="1" dirty="0">
              <a:solidFill>
                <a:srgbClr val="BF9000"/>
              </a:solidFill>
            </a:endParaRPr>
          </a:p>
          <a:p>
            <a:pPr marL="228600" indent="-118348">
              <a:lnSpc>
                <a:spcPct val="100000"/>
              </a:lnSpc>
              <a:spcBef>
                <a:spcPts val="500"/>
              </a:spcBef>
              <a:buSzPct val="100000"/>
              <a:buFont typeface="Lato"/>
              <a:buChar char="•"/>
            </a:pPr>
            <a:r>
              <a:rPr lang="en" sz="1150" b="1" dirty="0">
                <a:solidFill>
                  <a:srgbClr val="BF9000"/>
                </a:solidFill>
              </a:rPr>
              <a:t>Easily extensible </a:t>
            </a:r>
            <a:r>
              <a:rPr lang="en" sz="1150" dirty="0"/>
              <a:t>to incorporate a wide range of hybrid storage configurations.</a:t>
            </a:r>
            <a:endParaRPr sz="1150" dirty="0"/>
          </a:p>
          <a:p>
            <a:pPr marL="0" indent="0">
              <a:lnSpc>
                <a:spcPct val="100000"/>
              </a:lnSpc>
              <a:buSzPct val="66956"/>
              <a:buNone/>
            </a:pPr>
            <a:r>
              <a:rPr lang="en" sz="1150" b="1" dirty="0">
                <a:solidFill>
                  <a:srgbClr val="548135"/>
                </a:solidFill>
              </a:rPr>
              <a:t>Key Idea</a:t>
            </a:r>
            <a:r>
              <a:rPr lang="en" sz="1150" dirty="0"/>
              <a:t>: Sibyl, an online reinforcement learning-based self-optimizing mechanism for data placement that:</a:t>
            </a:r>
            <a:endParaRPr sz="1150" dirty="0"/>
          </a:p>
          <a:p>
            <a:pPr marL="228600" indent="-118348">
              <a:lnSpc>
                <a:spcPct val="100000"/>
              </a:lnSpc>
              <a:spcBef>
                <a:spcPts val="500"/>
              </a:spcBef>
              <a:buSzPct val="100000"/>
              <a:buFont typeface="Lato"/>
              <a:buChar char="•"/>
            </a:pPr>
            <a:r>
              <a:rPr lang="en" sz="1150" b="1" dirty="0">
                <a:solidFill>
                  <a:srgbClr val="38761D"/>
                </a:solidFill>
              </a:rPr>
              <a:t>Dynamically learns</a:t>
            </a:r>
            <a:r>
              <a:rPr lang="en" sz="1150" dirty="0"/>
              <a:t> from past experiences and </a:t>
            </a:r>
            <a:r>
              <a:rPr lang="en" sz="1150" b="1" dirty="0">
                <a:solidFill>
                  <a:srgbClr val="38761D"/>
                </a:solidFill>
              </a:rPr>
              <a:t>continuously adapts </a:t>
            </a:r>
            <a:r>
              <a:rPr lang="en" sz="1150" dirty="0"/>
              <a:t>its policy to improve long-term performance by interacting with the hybrid storage system </a:t>
            </a:r>
            <a:endParaRPr sz="1150" dirty="0"/>
          </a:p>
          <a:p>
            <a:pPr marL="228600" indent="-118348">
              <a:lnSpc>
                <a:spcPct val="100000"/>
              </a:lnSpc>
              <a:spcBef>
                <a:spcPts val="500"/>
              </a:spcBef>
              <a:buSzPct val="100000"/>
              <a:buFont typeface="Lato"/>
              <a:buChar char="•"/>
            </a:pPr>
            <a:r>
              <a:rPr lang="en" sz="1150" b="1" dirty="0">
                <a:solidFill>
                  <a:srgbClr val="38761D"/>
                </a:solidFill>
              </a:rPr>
              <a:t>Learns the asymmetry in the read/write latencies </a:t>
            </a:r>
            <a:r>
              <a:rPr lang="en" sz="1150" dirty="0"/>
              <a:t>present in modern hybrid storage devices while </a:t>
            </a:r>
            <a:r>
              <a:rPr lang="en" sz="1150" b="1" dirty="0">
                <a:solidFill>
                  <a:srgbClr val="38761D"/>
                </a:solidFill>
              </a:rPr>
              <a:t>taking into account</a:t>
            </a:r>
            <a:r>
              <a:rPr lang="en" sz="1150" dirty="0"/>
              <a:t> the </a:t>
            </a:r>
            <a:r>
              <a:rPr lang="en" sz="1150" dirty="0">
                <a:solidFill>
                  <a:srgbClr val="38761D"/>
                </a:solidFill>
              </a:rPr>
              <a:t>i</a:t>
            </a:r>
            <a:r>
              <a:rPr lang="en" sz="1150" b="1" dirty="0">
                <a:solidFill>
                  <a:srgbClr val="38761D"/>
                </a:solidFill>
              </a:rPr>
              <a:t>nherent characteristics of an application</a:t>
            </a:r>
            <a:endParaRPr sz="1150" b="1" dirty="0">
              <a:solidFill>
                <a:srgbClr val="38761D"/>
              </a:solidFill>
            </a:endParaRPr>
          </a:p>
          <a:p>
            <a:pPr marL="0" indent="0">
              <a:lnSpc>
                <a:spcPct val="100000"/>
              </a:lnSpc>
              <a:buSzPct val="66956"/>
              <a:buNone/>
            </a:pPr>
            <a:r>
              <a:rPr lang="en" sz="1150" b="1" dirty="0">
                <a:solidFill>
                  <a:srgbClr val="7030A0"/>
                </a:solidFill>
              </a:rPr>
              <a:t>Key Results</a:t>
            </a:r>
            <a:r>
              <a:rPr lang="en" sz="1150" dirty="0"/>
              <a:t>: Sibyl is evaluated on a real system with multiple device configurations</a:t>
            </a:r>
            <a:endParaRPr sz="1150" dirty="0"/>
          </a:p>
          <a:p>
            <a:pPr marL="228600" indent="-118348">
              <a:lnSpc>
                <a:spcPct val="100000"/>
              </a:lnSpc>
              <a:spcBef>
                <a:spcPts val="500"/>
              </a:spcBef>
              <a:buSzPct val="100000"/>
              <a:buFont typeface="Lato"/>
              <a:buChar char="•"/>
            </a:pPr>
            <a:r>
              <a:rPr lang="en" sz="1150" dirty="0"/>
              <a:t>Evaluated using a </a:t>
            </a:r>
            <a:r>
              <a:rPr lang="en" sz="1150" b="1" dirty="0">
                <a:solidFill>
                  <a:srgbClr val="674EA7"/>
                </a:solidFill>
              </a:rPr>
              <a:t>wide range of workloads</a:t>
            </a:r>
            <a:r>
              <a:rPr lang="en" sz="1150" dirty="0">
                <a:solidFill>
                  <a:srgbClr val="351C75"/>
                </a:solidFill>
              </a:rPr>
              <a:t> f</a:t>
            </a:r>
            <a:r>
              <a:rPr lang="en" sz="1150" dirty="0"/>
              <a:t>rom MSR Cambridge and Filebench</a:t>
            </a:r>
            <a:endParaRPr sz="1150" dirty="0"/>
          </a:p>
          <a:p>
            <a:pPr marL="228600" indent="-118348">
              <a:lnSpc>
                <a:spcPct val="100000"/>
              </a:lnSpc>
              <a:spcBef>
                <a:spcPts val="500"/>
              </a:spcBef>
              <a:buSzPct val="100000"/>
              <a:buFont typeface="Lato"/>
              <a:buChar char="•"/>
            </a:pPr>
            <a:r>
              <a:rPr lang="en" sz="1150" dirty="0"/>
              <a:t>In a performance (cost) optimized hybrid storage configuration, Sibyl provides up to </a:t>
            </a:r>
            <a:r>
              <a:rPr lang="en" sz="1150" b="1" dirty="0">
                <a:solidFill>
                  <a:srgbClr val="674EA7"/>
                </a:solidFill>
              </a:rPr>
              <a:t>21.6% (19.9%)</a:t>
            </a:r>
            <a:r>
              <a:rPr lang="en" sz="1150" b="1" dirty="0">
                <a:solidFill>
                  <a:srgbClr val="351C75"/>
                </a:solidFill>
              </a:rPr>
              <a:t> </a:t>
            </a:r>
            <a:r>
              <a:rPr lang="en" sz="1150" dirty="0"/>
              <a:t>performance improvement compared to prior data placement policies</a:t>
            </a:r>
            <a:endParaRPr sz="1150" dirty="0"/>
          </a:p>
          <a:p>
            <a:pPr marL="228600" indent="-118348">
              <a:lnSpc>
                <a:spcPct val="100000"/>
              </a:lnSpc>
              <a:spcBef>
                <a:spcPts val="500"/>
              </a:spcBef>
              <a:buSzPct val="100000"/>
              <a:buFont typeface="Lato"/>
              <a:buChar char="•"/>
            </a:pPr>
            <a:r>
              <a:rPr lang="en" sz="1150" dirty="0"/>
              <a:t>On a tri-hybrid storage system, Sibyl outperforms a heuristics-based policy by </a:t>
            </a:r>
            <a:r>
              <a:rPr lang="en" sz="1150" b="1" dirty="0">
                <a:solidFill>
                  <a:srgbClr val="674EA7"/>
                </a:solidFill>
              </a:rPr>
              <a:t>23.9%</a:t>
            </a:r>
            <a:r>
              <a:rPr lang="en" sz="1150" dirty="0"/>
              <a:t> -</a:t>
            </a:r>
            <a:r>
              <a:rPr lang="en" sz="1150" b="1" dirty="0">
                <a:solidFill>
                  <a:srgbClr val="674EA7"/>
                </a:solidFill>
              </a:rPr>
              <a:t>48.2%</a:t>
            </a:r>
            <a:r>
              <a:rPr lang="en" sz="1150" dirty="0"/>
              <a:t> </a:t>
            </a:r>
            <a:endParaRPr sz="1150" dirty="0"/>
          </a:p>
          <a:p>
            <a:pPr marL="228600" indent="-118348">
              <a:lnSpc>
                <a:spcPct val="100000"/>
              </a:lnSpc>
              <a:spcBef>
                <a:spcPts val="500"/>
              </a:spcBef>
              <a:buSzPct val="100000"/>
            </a:pPr>
            <a:r>
              <a:rPr lang="en" sz="1150" dirty="0"/>
              <a:t>Sibyl achieves </a:t>
            </a:r>
            <a:r>
              <a:rPr lang="en" sz="1150" b="1" dirty="0">
                <a:solidFill>
                  <a:srgbClr val="7030A0"/>
                </a:solidFill>
              </a:rPr>
              <a:t>80% </a:t>
            </a:r>
            <a:r>
              <a:rPr lang="en" sz="1150" dirty="0"/>
              <a:t>performance of an oracle policy with storage overhead of </a:t>
            </a:r>
            <a:r>
              <a:rPr lang="en" sz="1150" b="1" dirty="0">
                <a:solidFill>
                  <a:srgbClr val="7030A0"/>
                </a:solidFill>
              </a:rPr>
              <a:t>124.4 KiB</a:t>
            </a:r>
            <a:endParaRPr sz="1150" b="1" dirty="0">
              <a:solidFill>
                <a:srgbClr val="7030A0"/>
              </a:solidFill>
            </a:endParaRPr>
          </a:p>
        </p:txBody>
      </p:sp>
      <p:sp>
        <p:nvSpPr>
          <p:cNvPr id="176" name="Google Shape;176;p33"/>
          <p:cNvSpPr txBox="1">
            <a:spLocks noGrp="1"/>
          </p:cNvSpPr>
          <p:nvPr>
            <p:ph type="title"/>
          </p:nvPr>
        </p:nvSpPr>
        <p:spPr>
          <a:xfrm>
            <a:off x="169011" y="880301"/>
            <a:ext cx="8894700" cy="454500"/>
          </a:xfrm>
          <a:prstGeom prst="rect">
            <a:avLst/>
          </a:prstGeom>
          <a:noFill/>
          <a:ln>
            <a:noFill/>
          </a:ln>
        </p:spPr>
        <p:txBody>
          <a:bodyPr spcFirstLastPara="1" wrap="square" lIns="91425" tIns="45700" rIns="91425" bIns="45700" anchor="ctr" anchorCtr="0">
            <a:noAutofit/>
          </a:bodyPr>
          <a:lstStyle/>
          <a:p>
            <a:pPr>
              <a:buSzPts val="3780"/>
            </a:pPr>
            <a:r>
              <a:rPr lang="en" sz="3820" dirty="0"/>
              <a:t>Executive Summary</a:t>
            </a:r>
            <a:endParaRPr sz="3820" dirty="0"/>
          </a:p>
        </p:txBody>
      </p:sp>
      <p:sp>
        <p:nvSpPr>
          <p:cNvPr id="4" name="Rectangle 3">
            <a:extLst>
              <a:ext uri="{FF2B5EF4-FFF2-40B4-BE49-F238E27FC236}">
                <a16:creationId xmlns:a16="http://schemas.microsoft.com/office/drawing/2014/main" id="{908A5F97-2CE4-FB59-18C2-7C671F78441F}"/>
              </a:ext>
            </a:extLst>
          </p:cNvPr>
          <p:cNvSpPr/>
          <p:nvPr/>
        </p:nvSpPr>
        <p:spPr>
          <a:xfrm>
            <a:off x="80300" y="3645024"/>
            <a:ext cx="8812180" cy="936104"/>
          </a:xfrm>
          <a:prstGeom prst="rect">
            <a:avLst/>
          </a:prstGeom>
          <a:noFill/>
          <a:ln w="57150">
            <a:solidFill>
              <a:srgbClr val="0432FF"/>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5" name="Rectangle 4">
            <a:extLst>
              <a:ext uri="{FF2B5EF4-FFF2-40B4-BE49-F238E27FC236}">
                <a16:creationId xmlns:a16="http://schemas.microsoft.com/office/drawing/2014/main" id="{037C4610-9E70-DC45-934A-624744BBA516}"/>
              </a:ext>
            </a:extLst>
          </p:cNvPr>
          <p:cNvSpPr/>
          <p:nvPr/>
        </p:nvSpPr>
        <p:spPr>
          <a:xfrm>
            <a:off x="80300" y="4603508"/>
            <a:ext cx="8812180" cy="1129748"/>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359.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35"/>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dirty="0"/>
              <a:t>Hybrid Storage Systems</a:t>
            </a:r>
            <a:endParaRPr dirty="0"/>
          </a:p>
        </p:txBody>
      </p:sp>
      <p:pic>
        <p:nvPicPr>
          <p:cNvPr id="193" name="Google Shape;193;p35"/>
          <p:cNvPicPr preferRelativeResize="0"/>
          <p:nvPr/>
        </p:nvPicPr>
        <p:blipFill>
          <a:blip r:embed="rId3">
            <a:alphaModFix/>
          </a:blip>
          <a:stretch>
            <a:fillRect/>
          </a:stretch>
        </p:blipFill>
        <p:spPr>
          <a:xfrm>
            <a:off x="1146263" y="1789500"/>
            <a:ext cx="6851476" cy="3279024"/>
          </a:xfrm>
          <a:prstGeom prst="rect">
            <a:avLst/>
          </a:prstGeom>
          <a:noFill/>
          <a:ln>
            <a:noFill/>
          </a:ln>
        </p:spPr>
      </p:pic>
    </p:spTree>
  </p:cSld>
  <p:clrMapOvr>
    <a:masterClrMapping/>
  </p:clrMapOvr>
</p:sld>
</file>

<file path=ppt/slides/slide360.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36"/>
          <p:cNvSpPr txBox="1">
            <a:spLocks noGrp="1"/>
          </p:cNvSpPr>
          <p:nvPr>
            <p:ph type="title"/>
          </p:nvPr>
        </p:nvSpPr>
        <p:spPr>
          <a:xfrm>
            <a:off x="169000" y="956500"/>
            <a:ext cx="9081900" cy="454500"/>
          </a:xfrm>
          <a:prstGeom prst="rect">
            <a:avLst/>
          </a:prstGeom>
        </p:spPr>
        <p:txBody>
          <a:bodyPr spcFirstLastPara="1" wrap="square" lIns="91425" tIns="45700" rIns="91425" bIns="45700" anchor="ctr" anchorCtr="0">
            <a:noAutofit/>
          </a:bodyPr>
          <a:lstStyle/>
          <a:p>
            <a:r>
              <a:rPr lang="en" sz="2800"/>
              <a:t>Key Shortcomings of Prior Data Placement Techniques</a:t>
            </a:r>
            <a:endParaRPr sz="2800"/>
          </a:p>
        </p:txBody>
      </p:sp>
      <p:sp>
        <p:nvSpPr>
          <p:cNvPr id="199" name="Google Shape;199;p36"/>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marL="0" indent="0">
              <a:spcBef>
                <a:spcPts val="0"/>
              </a:spcBef>
              <a:buNone/>
            </a:pPr>
            <a:r>
              <a:rPr lang="en" sz="2300">
                <a:latin typeface="Calibri"/>
                <a:ea typeface="Calibri"/>
                <a:cs typeface="Calibri"/>
                <a:sym typeface="Calibri"/>
              </a:rPr>
              <a:t>We observe </a:t>
            </a:r>
            <a:r>
              <a:rPr lang="en" sz="2300" b="1">
                <a:solidFill>
                  <a:srgbClr val="C00000"/>
                </a:solidFill>
                <a:latin typeface="Calibri"/>
                <a:ea typeface="Calibri"/>
                <a:cs typeface="Calibri"/>
                <a:sym typeface="Calibri"/>
              </a:rPr>
              <a:t>three key shortcomings</a:t>
            </a:r>
            <a:r>
              <a:rPr lang="en" sz="2300">
                <a:latin typeface="Calibri"/>
                <a:ea typeface="Calibri"/>
                <a:cs typeface="Calibri"/>
                <a:sym typeface="Calibri"/>
              </a:rPr>
              <a:t> that significantly limit performance benefits of data-placement techniques</a:t>
            </a:r>
            <a:endParaRPr/>
          </a:p>
        </p:txBody>
      </p:sp>
      <p:sp>
        <p:nvSpPr>
          <p:cNvPr id="200" name="Google Shape;200;p36"/>
          <p:cNvSpPr/>
          <p:nvPr/>
        </p:nvSpPr>
        <p:spPr>
          <a:xfrm>
            <a:off x="0" y="2517442"/>
            <a:ext cx="9144000" cy="6201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3600" b="1" i="0" u="none" strike="noStrike" kern="0" cap="none" spc="0" normalizeH="0" baseline="0" noProof="0">
                <a:ln>
                  <a:noFill/>
                </a:ln>
                <a:solidFill>
                  <a:srgbClr val="FFFFFF"/>
                </a:solidFill>
                <a:effectLst/>
                <a:uLnTx/>
                <a:uFillTx/>
                <a:latin typeface="Calibri"/>
                <a:ea typeface="Calibri"/>
                <a:cs typeface="Calibri"/>
                <a:sym typeface="Calibri"/>
              </a:rPr>
              <a:t>Lack of </a:t>
            </a:r>
            <a:r>
              <a:rPr kumimoji="0" lang="en" sz="3600" b="1" i="0" u="none" strike="noStrike" kern="0" cap="none" spc="0" normalizeH="0" baseline="0" noProof="0">
                <a:ln>
                  <a:noFill/>
                </a:ln>
                <a:solidFill>
                  <a:srgbClr val="FFFF00"/>
                </a:solidFill>
                <a:effectLst/>
                <a:uLnTx/>
                <a:uFillTx/>
                <a:latin typeface="Calibri"/>
                <a:ea typeface="Calibri"/>
                <a:cs typeface="Calibri"/>
                <a:sym typeface="Calibri"/>
              </a:rPr>
              <a:t>adaptability</a:t>
            </a:r>
            <a:endParaRPr kumimoji="0" sz="36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1" name="Google Shape;201;p36"/>
          <p:cNvSpPr/>
          <p:nvPr/>
        </p:nvSpPr>
        <p:spPr>
          <a:xfrm>
            <a:off x="0" y="3553039"/>
            <a:ext cx="9144000" cy="6201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3600" b="1" i="0" u="none" strike="noStrike" kern="0" cap="none" spc="0" normalizeH="0" baseline="0" noProof="0">
                <a:ln>
                  <a:noFill/>
                </a:ln>
                <a:solidFill>
                  <a:srgbClr val="FFFFFF"/>
                </a:solidFill>
                <a:effectLst/>
                <a:uLnTx/>
                <a:uFillTx/>
                <a:latin typeface="Calibri"/>
                <a:ea typeface="Calibri"/>
                <a:cs typeface="Calibri"/>
                <a:sym typeface="Calibri"/>
              </a:rPr>
              <a:t>Lack of </a:t>
            </a:r>
            <a:r>
              <a:rPr kumimoji="0" lang="en" sz="3600" b="1" i="0" u="none" strike="noStrike" kern="0" cap="none" spc="0" normalizeH="0" baseline="0" noProof="0">
                <a:ln>
                  <a:noFill/>
                </a:ln>
                <a:solidFill>
                  <a:srgbClr val="FFFF00"/>
                </a:solidFill>
                <a:effectLst/>
                <a:uLnTx/>
                <a:uFillTx/>
                <a:latin typeface="Calibri"/>
                <a:ea typeface="Calibri"/>
                <a:cs typeface="Calibri"/>
                <a:sym typeface="Calibri"/>
              </a:rPr>
              <a:t>device awareness</a:t>
            </a:r>
            <a:endParaRPr kumimoji="0" sz="36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2" name="Google Shape;202;p36"/>
          <p:cNvSpPr/>
          <p:nvPr/>
        </p:nvSpPr>
        <p:spPr>
          <a:xfrm>
            <a:off x="0" y="4588660"/>
            <a:ext cx="9144000" cy="6201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3600" b="1" i="0" u="none" strike="noStrike" kern="0" cap="none" spc="0" normalizeH="0" baseline="0" noProof="0">
                <a:ln>
                  <a:noFill/>
                </a:ln>
                <a:solidFill>
                  <a:srgbClr val="FFFFFF"/>
                </a:solidFill>
                <a:effectLst/>
                <a:uLnTx/>
                <a:uFillTx/>
                <a:latin typeface="Calibri"/>
                <a:ea typeface="Calibri"/>
                <a:cs typeface="Calibri"/>
                <a:sym typeface="Calibri"/>
              </a:rPr>
              <a:t>Lack of</a:t>
            </a:r>
            <a:r>
              <a:rPr kumimoji="0" lang="en" sz="3600" b="1" i="0" u="none" strike="noStrike" kern="0" cap="none" spc="0" normalizeH="0" baseline="0" noProof="0">
                <a:ln>
                  <a:noFill/>
                </a:ln>
                <a:solidFill>
                  <a:srgbClr val="FFFF00"/>
                </a:solidFill>
                <a:effectLst/>
                <a:uLnTx/>
                <a:uFillTx/>
                <a:latin typeface="Calibri"/>
                <a:ea typeface="Calibri"/>
                <a:cs typeface="Calibri"/>
                <a:sym typeface="Calibri"/>
              </a:rPr>
              <a:t> extensibility</a:t>
            </a:r>
            <a:endParaRPr kumimoji="0" sz="3600" b="1" i="0" u="none" strike="noStrike" kern="0" cap="none" spc="0" normalizeH="0" baseline="0" noProof="0">
              <a:ln>
                <a:noFill/>
              </a:ln>
              <a:solidFill>
                <a:srgbClr val="FFFFFF"/>
              </a:solidFill>
              <a:effectLst/>
              <a:uLnTx/>
              <a:uFillTx/>
              <a:latin typeface="Calibri"/>
              <a:ea typeface="Calibri"/>
              <a:cs typeface="Calibri"/>
              <a:sym typeface="Calibri"/>
            </a:endParaRPr>
          </a:p>
        </p:txBody>
      </p:sp>
    </p:spTree>
  </p:cSld>
  <p:clrMapOvr>
    <a:masterClrMapping/>
  </p:clrMapOvr>
</p:sld>
</file>

<file path=ppt/slides/slide361.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37"/>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pPr>
              <a:lnSpc>
                <a:spcPct val="100000"/>
              </a:lnSpc>
            </a:pPr>
            <a:r>
              <a:rPr lang="en"/>
              <a:t>Lack of Adaptability (1/2) </a:t>
            </a:r>
            <a:endParaRPr>
              <a:solidFill>
                <a:srgbClr val="264478"/>
              </a:solidFill>
              <a:latin typeface="Garamond"/>
              <a:ea typeface="Garamond"/>
              <a:cs typeface="Garamond"/>
              <a:sym typeface="Garamond"/>
            </a:endParaRPr>
          </a:p>
        </p:txBody>
      </p:sp>
      <p:sp>
        <p:nvSpPr>
          <p:cNvPr id="208" name="Google Shape;208;p37"/>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lnSpcReduction="10000"/>
          </a:bodyPr>
          <a:lstStyle/>
          <a:p>
            <a:pPr indent="-387350">
              <a:buSzPts val="2500"/>
            </a:pPr>
            <a:r>
              <a:rPr lang="en" sz="2500" dirty="0"/>
              <a:t>Prior heuristic-based techniques consider only a </a:t>
            </a:r>
            <a:r>
              <a:rPr lang="en" sz="2500" b="1" dirty="0">
                <a:solidFill>
                  <a:srgbClr val="9E0000"/>
                </a:solidFill>
              </a:rPr>
              <a:t>few characteristics</a:t>
            </a:r>
            <a:r>
              <a:rPr lang="en" sz="2500" dirty="0">
                <a:solidFill>
                  <a:srgbClr val="9E0000"/>
                </a:solidFill>
              </a:rPr>
              <a:t> </a:t>
            </a:r>
            <a:r>
              <a:rPr lang="en" sz="2500" dirty="0"/>
              <a:t>(e.g., access frequency) to perform data placement</a:t>
            </a:r>
          </a:p>
          <a:p>
            <a:pPr indent="-387350">
              <a:buSzPts val="2500"/>
            </a:pPr>
            <a:endParaRPr sz="2500" dirty="0"/>
          </a:p>
          <a:p>
            <a:pPr indent="-387350">
              <a:spcBef>
                <a:spcPts val="0"/>
              </a:spcBef>
              <a:buSzPts val="2500"/>
            </a:pPr>
            <a:r>
              <a:rPr lang="en" sz="2500" b="1" dirty="0">
                <a:solidFill>
                  <a:srgbClr val="9E0000"/>
                </a:solidFill>
              </a:rPr>
              <a:t>Statically tuned characteristics</a:t>
            </a:r>
            <a:r>
              <a:rPr lang="en" sz="2500" dirty="0">
                <a:solidFill>
                  <a:srgbClr val="9E0000"/>
                </a:solidFill>
              </a:rPr>
              <a:t> </a:t>
            </a:r>
            <a:r>
              <a:rPr lang="en" sz="2500" dirty="0"/>
              <a:t>(based on</a:t>
            </a:r>
            <a:r>
              <a:rPr lang="en" sz="2500" b="1" dirty="0"/>
              <a:t> fixed thresholds</a:t>
            </a:r>
            <a:r>
              <a:rPr lang="en" sz="2500" dirty="0"/>
              <a:t>) are  ineffective when used on a wide range of applications and system configurations</a:t>
            </a:r>
            <a:endParaRPr sz="2500" dirty="0"/>
          </a:p>
          <a:p>
            <a:pPr indent="-387350">
              <a:spcBef>
                <a:spcPts val="0"/>
              </a:spcBef>
              <a:buSzPts val="2500"/>
            </a:pPr>
            <a:endParaRPr lang="en" sz="2500" dirty="0"/>
          </a:p>
          <a:p>
            <a:pPr indent="-387350">
              <a:spcBef>
                <a:spcPts val="0"/>
              </a:spcBef>
              <a:buSzPts val="2500"/>
            </a:pPr>
            <a:r>
              <a:rPr lang="en" sz="2500" dirty="0"/>
              <a:t>Supervised learning techniques need </a:t>
            </a:r>
            <a:r>
              <a:rPr lang="en" sz="2500" b="1" dirty="0"/>
              <a:t>labeled data</a:t>
            </a:r>
            <a:r>
              <a:rPr lang="en" sz="2500" dirty="0"/>
              <a:t> and </a:t>
            </a:r>
            <a:r>
              <a:rPr lang="en" sz="2500" b="1" dirty="0"/>
              <a:t>frequent retraining</a:t>
            </a:r>
            <a:r>
              <a:rPr lang="en" sz="2500" dirty="0"/>
              <a:t> to adapt to varying workloads and system conditions</a:t>
            </a:r>
            <a:endParaRPr sz="2500" dirty="0"/>
          </a:p>
        </p:txBody>
      </p:sp>
      <p:sp>
        <p:nvSpPr>
          <p:cNvPr id="5" name="Google Shape;209;p37">
            <a:extLst>
              <a:ext uri="{FF2B5EF4-FFF2-40B4-BE49-F238E27FC236}">
                <a16:creationId xmlns:a16="http://schemas.microsoft.com/office/drawing/2014/main" id="{0163BBAB-6333-85B8-7385-19381D82BB22}"/>
              </a:ext>
            </a:extLst>
          </p:cNvPr>
          <p:cNvSpPr/>
          <p:nvPr/>
        </p:nvSpPr>
        <p:spPr>
          <a:xfrm>
            <a:off x="0" y="5624079"/>
            <a:ext cx="9144000" cy="6201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400" b="1" i="0" u="none" strike="noStrike" kern="0" cap="none" spc="0" normalizeH="0" baseline="0" noProof="0" dirty="0">
                <a:ln>
                  <a:noFill/>
                </a:ln>
                <a:solidFill>
                  <a:srgbClr val="FFFFFF"/>
                </a:solidFill>
                <a:effectLst/>
                <a:uLnTx/>
                <a:uFillTx/>
                <a:latin typeface="Calibri"/>
                <a:ea typeface="Calibri"/>
                <a:cs typeface="Calibri"/>
                <a:sym typeface="Calibri"/>
              </a:rPr>
              <a:t>Prior techniques offer </a:t>
            </a:r>
            <a:r>
              <a:rPr kumimoji="0" lang="en" sz="2400" b="1" i="0" u="none" strike="noStrike" kern="0" cap="none" spc="0" normalizeH="0" baseline="0" noProof="0" dirty="0">
                <a:ln>
                  <a:noFill/>
                </a:ln>
                <a:solidFill>
                  <a:srgbClr val="FFFF00"/>
                </a:solidFill>
                <a:effectLst/>
                <a:uLnTx/>
                <a:uFillTx/>
                <a:latin typeface="Calibri"/>
                <a:ea typeface="Calibri"/>
                <a:cs typeface="Calibri"/>
                <a:sym typeface="Calibri"/>
              </a:rPr>
              <a:t>41.1% lower performance</a:t>
            </a:r>
            <a:r>
              <a:rPr kumimoji="0" lang="en" sz="2400" b="1" i="0" u="none" strike="noStrike" kern="0" cap="none" spc="0" normalizeH="0" baseline="0" noProof="0" dirty="0">
                <a:ln>
                  <a:noFill/>
                </a:ln>
                <a:solidFill>
                  <a:srgbClr val="FFFFFF"/>
                </a:solidFill>
                <a:effectLst/>
                <a:uLnTx/>
                <a:uFillTx/>
                <a:latin typeface="Calibri"/>
                <a:ea typeface="Calibri"/>
                <a:cs typeface="Calibri"/>
                <a:sym typeface="Calibri"/>
              </a:rPr>
              <a:t> compared to an Oracle policy</a:t>
            </a:r>
            <a:endParaRPr kumimoji="0" sz="1100" b="0" i="0" u="none" strike="noStrike" kern="0" cap="none" spc="0" normalizeH="0" baseline="0" noProof="0" dirty="0">
              <a:ln>
                <a:noFill/>
              </a:ln>
              <a:solidFill>
                <a:srgbClr val="000000"/>
              </a:solidFill>
              <a:effectLst/>
              <a:uLnTx/>
              <a:uFillTx/>
              <a:latin typeface="Arial"/>
              <a:ea typeface="+mn-ea"/>
              <a:cs typeface="Arial"/>
              <a:sym typeface="Arial"/>
            </a:endParaRPr>
          </a:p>
        </p:txBody>
      </p:sp>
    </p:spTree>
  </p:cSld>
  <p:clrMapOvr>
    <a:masterClrMapping/>
  </p:clrMapOvr>
</p:sld>
</file>

<file path=ppt/slides/slide362.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pic>
        <p:nvPicPr>
          <p:cNvPr id="2" name="Picture 1">
            <a:extLst>
              <a:ext uri="{FF2B5EF4-FFF2-40B4-BE49-F238E27FC236}">
                <a16:creationId xmlns:a16="http://schemas.microsoft.com/office/drawing/2014/main" id="{6E737A78-3AA1-49C8-8BED-481046656B98}"/>
              </a:ext>
            </a:extLst>
          </p:cNvPr>
          <p:cNvPicPr>
            <a:picLocks noChangeAspect="1"/>
          </p:cNvPicPr>
          <p:nvPr/>
        </p:nvPicPr>
        <p:blipFill rotWithShape="1">
          <a:blip r:embed="rId3"/>
          <a:srcRect b="10466"/>
          <a:stretch/>
        </p:blipFill>
        <p:spPr>
          <a:xfrm>
            <a:off x="0" y="1461262"/>
            <a:ext cx="9144000" cy="2893045"/>
          </a:xfrm>
          <a:prstGeom prst="rect">
            <a:avLst/>
          </a:prstGeom>
        </p:spPr>
      </p:pic>
      <p:sp>
        <p:nvSpPr>
          <p:cNvPr id="216" name="Google Shape;216;p38"/>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pPr>
              <a:lnSpc>
                <a:spcPct val="100000"/>
              </a:lnSpc>
            </a:pPr>
            <a:r>
              <a:rPr lang="en"/>
              <a:t>Lack of Adaptability (2/2)</a:t>
            </a:r>
            <a:endParaRPr>
              <a:solidFill>
                <a:srgbClr val="264478"/>
              </a:solidFill>
              <a:latin typeface="Garamond"/>
              <a:ea typeface="Garamond"/>
              <a:cs typeface="Garamond"/>
              <a:sym typeface="Garamond"/>
            </a:endParaRPr>
          </a:p>
        </p:txBody>
      </p:sp>
      <p:grpSp>
        <p:nvGrpSpPr>
          <p:cNvPr id="217" name="Google Shape;217;p38"/>
          <p:cNvGrpSpPr/>
          <p:nvPr/>
        </p:nvGrpSpPr>
        <p:grpSpPr>
          <a:xfrm>
            <a:off x="1172822" y="4164267"/>
            <a:ext cx="6868315" cy="712134"/>
            <a:chOff x="1223777" y="3865429"/>
            <a:chExt cx="6868315" cy="712134"/>
          </a:xfrm>
        </p:grpSpPr>
        <p:sp>
          <p:nvSpPr>
            <p:cNvPr id="220" name="Google Shape;220;p38"/>
            <p:cNvSpPr txBox="1"/>
            <p:nvPr/>
          </p:nvSpPr>
          <p:spPr>
            <a:xfrm>
              <a:off x="1223777" y="3869707"/>
              <a:ext cx="3168834" cy="707856"/>
            </a:xfrm>
            <a:prstGeom prst="rect">
              <a:avLst/>
            </a:prstGeom>
            <a:noFill/>
            <a:ln>
              <a:noFill/>
            </a:ln>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(a) Performance-optimized (H&amp;M)</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
          <p:nvSpPr>
            <p:cNvPr id="219" name="Google Shape;219;p38"/>
            <p:cNvSpPr txBox="1"/>
            <p:nvPr/>
          </p:nvSpPr>
          <p:spPr>
            <a:xfrm>
              <a:off x="6249332" y="3865429"/>
              <a:ext cx="1842760" cy="707856"/>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(b) Cost-optimized </a:t>
              </a:r>
            </a:p>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(H&amp;L)</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grpSp>
      <p:sp>
        <p:nvSpPr>
          <p:cNvPr id="214" name="Google Shape;214;p38"/>
          <p:cNvSpPr txBox="1"/>
          <p:nvPr/>
        </p:nvSpPr>
        <p:spPr>
          <a:xfrm>
            <a:off x="114632" y="4793551"/>
            <a:ext cx="8812800" cy="384900"/>
          </a:xfrm>
          <a:prstGeom prst="rect">
            <a:avLst/>
          </a:prstGeom>
          <a:solidFill>
            <a:srgbClr val="548135"/>
          </a:solidFill>
          <a:ln w="28575" cap="flat" cmpd="sng">
            <a:solidFill>
              <a:srgbClr val="385623"/>
            </a:solidFill>
            <a:prstDash val="solid"/>
            <a:round/>
            <a:headEnd type="none" w="sm" len="sm"/>
            <a:tailEnd type="none" w="sm" len="sm"/>
          </a:ln>
          <a:effectLst>
            <a:outerShdw blurRad="50800" dist="38100" dir="2700000" algn="tl" rotWithShape="0">
              <a:srgbClr val="000000">
                <a:alpha val="40000"/>
              </a:srgbClr>
            </a:outerShdw>
          </a:effectLst>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900" b="1" i="0" u="none" strike="noStrike" kern="0" cap="none" spc="0" normalizeH="0" baseline="0" noProof="0" dirty="0">
                <a:ln>
                  <a:noFill/>
                </a:ln>
                <a:solidFill>
                  <a:srgbClr val="FFFFFF"/>
                </a:solidFill>
                <a:effectLst/>
                <a:uLnTx/>
                <a:uFillTx/>
                <a:latin typeface="Calibri"/>
                <a:ea typeface="Calibri"/>
                <a:cs typeface="Calibri"/>
                <a:sym typeface="Calibri"/>
              </a:rPr>
              <a:t>CDE shows an average performance gap of 41.1% (32.6%) to Oracle for H&amp;M (H&amp;L)  </a:t>
            </a:r>
            <a:endParaRPr kumimoji="0" sz="1100"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5" name="Google Shape;215;p38"/>
          <p:cNvSpPr txBox="1"/>
          <p:nvPr/>
        </p:nvSpPr>
        <p:spPr>
          <a:xfrm>
            <a:off x="116230" y="5250076"/>
            <a:ext cx="8812800" cy="384900"/>
          </a:xfrm>
          <a:prstGeom prst="rect">
            <a:avLst/>
          </a:prstGeom>
          <a:solidFill>
            <a:srgbClr val="B6D7A8"/>
          </a:solidFill>
          <a:ln w="28575" cap="flat" cmpd="sng">
            <a:solidFill>
              <a:srgbClr val="385623"/>
            </a:solidFill>
            <a:prstDash val="solid"/>
            <a:round/>
            <a:headEnd type="none" w="sm" len="sm"/>
            <a:tailEnd type="none" w="sm" len="sm"/>
          </a:ln>
          <a:effectLst>
            <a:outerShdw blurRad="50800" dist="38100" dir="2700000" algn="tl" rotWithShape="0">
              <a:srgbClr val="000000">
                <a:alpha val="40000"/>
              </a:srgbClr>
            </a:outerShdw>
          </a:effectLst>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900" b="1" i="0" u="none" strike="noStrike" kern="0" cap="none" spc="0" normalizeH="0" baseline="0" noProof="0" dirty="0">
                <a:ln>
                  <a:noFill/>
                </a:ln>
                <a:solidFill>
                  <a:srgbClr val="000000"/>
                </a:solidFill>
                <a:effectLst/>
                <a:uLnTx/>
                <a:uFillTx/>
                <a:latin typeface="Calibri"/>
                <a:ea typeface="Calibri"/>
                <a:cs typeface="Calibri"/>
                <a:sym typeface="Calibri"/>
              </a:rPr>
              <a:t>HPS shows an average performance gap of 37.2% (55.5%) to Oracle for H&amp;M (H&amp;L)</a:t>
            </a:r>
            <a:r>
              <a:rPr kumimoji="0" lang="en" sz="1900" b="1" i="0" u="none" strike="noStrike" kern="0" cap="none" spc="0" normalizeH="0" baseline="0" noProof="0" dirty="0">
                <a:ln>
                  <a:noFill/>
                </a:ln>
                <a:solidFill>
                  <a:srgbClr val="FFFFFF"/>
                </a:solidFill>
                <a:effectLst/>
                <a:uLnTx/>
                <a:uFillTx/>
                <a:latin typeface="Calibri"/>
                <a:ea typeface="Calibri"/>
                <a:cs typeface="Calibri"/>
                <a:sym typeface="Calibri"/>
              </a:rPr>
              <a:t>  </a:t>
            </a:r>
            <a:endParaRPr kumimoji="0" sz="1100" b="0" i="0" u="none" strike="noStrike" kern="0" cap="none" spc="0" normalizeH="0" baseline="0" noProof="0" dirty="0">
              <a:ln>
                <a:noFill/>
              </a:ln>
              <a:solidFill>
                <a:srgbClr val="000000"/>
              </a:solidFill>
              <a:effectLst/>
              <a:uLnTx/>
              <a:uFillTx/>
              <a:latin typeface="Arial"/>
              <a:ea typeface="+mn-ea"/>
              <a:cs typeface="Arial"/>
              <a:sym typeface="Arial"/>
            </a:endParaRPr>
          </a:p>
        </p:txBody>
      </p:sp>
    </p:spTree>
  </p:cSld>
  <p:clrMapOvr>
    <a:masterClrMapping/>
  </p:clrMapOvr>
</p:sld>
</file>

<file path=ppt/slides/slide363.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p39"/>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marL="0" indent="0">
              <a:buNone/>
            </a:pPr>
            <a:r>
              <a:rPr lang="en" sz="2500"/>
              <a:t>Prior data placement techniques:</a:t>
            </a:r>
            <a:endParaRPr sz="2500"/>
          </a:p>
          <a:p>
            <a:pPr indent="-387350">
              <a:buSzPts val="2500"/>
            </a:pPr>
            <a:r>
              <a:rPr lang="en" sz="2500" b="1">
                <a:solidFill>
                  <a:srgbClr val="9E0000"/>
                </a:solidFill>
              </a:rPr>
              <a:t>do not adapt</a:t>
            </a:r>
            <a:r>
              <a:rPr lang="en" sz="2500"/>
              <a:t> well to changes in underlying device characteristics (e.g., storage read latency)</a:t>
            </a:r>
            <a:endParaRPr sz="2500"/>
          </a:p>
          <a:p>
            <a:pPr marL="0" indent="0">
              <a:buNone/>
            </a:pPr>
            <a:endParaRPr sz="2500"/>
          </a:p>
          <a:p>
            <a:pPr indent="-387350">
              <a:buSzPts val="2500"/>
            </a:pPr>
            <a:r>
              <a:rPr lang="en" sz="2500" b="1">
                <a:solidFill>
                  <a:srgbClr val="9E0000"/>
                </a:solidFill>
              </a:rPr>
              <a:t>do not consider the data migration cost</a:t>
            </a:r>
            <a:r>
              <a:rPr lang="en" sz="2500"/>
              <a:t> between storage devices while making a data placement decision</a:t>
            </a:r>
            <a:endParaRPr sz="2500"/>
          </a:p>
          <a:p>
            <a:pPr indent="0">
              <a:buNone/>
            </a:pPr>
            <a:endParaRPr sz="2500"/>
          </a:p>
          <a:p>
            <a:pPr indent="-387350">
              <a:buSzPts val="2500"/>
            </a:pPr>
            <a:r>
              <a:rPr lang="en" sz="2500" b="1">
                <a:solidFill>
                  <a:srgbClr val="9E0000"/>
                </a:solidFill>
              </a:rPr>
              <a:t>are highly inefficient</a:t>
            </a:r>
            <a:r>
              <a:rPr lang="en" sz="2500"/>
              <a:t> in hybrid storage systems that have devices with significantly different read/write latencies</a:t>
            </a:r>
            <a:endParaRPr sz="2500"/>
          </a:p>
          <a:p>
            <a:pPr indent="0">
              <a:buNone/>
            </a:pPr>
            <a:endParaRPr sz="2500"/>
          </a:p>
        </p:txBody>
      </p:sp>
      <p:sp>
        <p:nvSpPr>
          <p:cNvPr id="226" name="Google Shape;226;p39"/>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pPr>
              <a:lnSpc>
                <a:spcPct val="100000"/>
              </a:lnSpc>
            </a:pPr>
            <a:r>
              <a:rPr lang="en"/>
              <a:t>Lack of Device Awareness</a:t>
            </a:r>
            <a:endParaRPr>
              <a:solidFill>
                <a:srgbClr val="264478"/>
              </a:solidFill>
              <a:latin typeface="Garamond"/>
              <a:ea typeface="Garamond"/>
              <a:cs typeface="Garamond"/>
              <a:sym typeface="Garamond"/>
            </a:endParaRPr>
          </a:p>
        </p:txBody>
      </p:sp>
    </p:spTree>
  </p:cSld>
  <p:clrMapOvr>
    <a:masterClrMapping/>
  </p:clrMapOvr>
</p:sld>
</file>

<file path=ppt/slides/slide364.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40"/>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indent="-387350">
              <a:buSzPts val="2500"/>
            </a:pPr>
            <a:r>
              <a:rPr lang="en" sz="2500"/>
              <a:t>Prior data placement techniques are typically </a:t>
            </a:r>
            <a:r>
              <a:rPr lang="en" sz="2500" b="1"/>
              <a:t>designed</a:t>
            </a:r>
            <a:r>
              <a:rPr lang="en" sz="2500"/>
              <a:t> for a hybrid storage system with </a:t>
            </a:r>
            <a:r>
              <a:rPr lang="en" sz="2500" b="1"/>
              <a:t>only two storage devices</a:t>
            </a:r>
            <a:endParaRPr sz="2500" b="1"/>
          </a:p>
          <a:p>
            <a:pPr indent="0">
              <a:buNone/>
            </a:pPr>
            <a:endParaRPr sz="2500"/>
          </a:p>
          <a:p>
            <a:pPr indent="-387350">
              <a:buSzPts val="2500"/>
            </a:pPr>
            <a:r>
              <a:rPr lang="en" sz="2500" b="1">
                <a:solidFill>
                  <a:srgbClr val="9E0000"/>
                </a:solidFill>
              </a:rPr>
              <a:t>Significant effort</a:t>
            </a:r>
            <a:r>
              <a:rPr lang="en" sz="2500"/>
              <a:t> is required to extend the data placement policies for more than two devices</a:t>
            </a:r>
            <a:endParaRPr sz="2500"/>
          </a:p>
          <a:p>
            <a:pPr marL="0" indent="0">
              <a:buNone/>
            </a:pPr>
            <a:endParaRPr sz="2500"/>
          </a:p>
          <a:p>
            <a:pPr indent="0">
              <a:buNone/>
            </a:pPr>
            <a:endParaRPr sz="2500"/>
          </a:p>
        </p:txBody>
      </p:sp>
      <p:sp>
        <p:nvSpPr>
          <p:cNvPr id="232" name="Google Shape;232;p40"/>
          <p:cNvSpPr/>
          <p:nvPr/>
        </p:nvSpPr>
        <p:spPr>
          <a:xfrm>
            <a:off x="0" y="4253754"/>
            <a:ext cx="9144000" cy="9366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400" b="1" i="0" u="none" strike="noStrike" kern="0" cap="none" spc="0" normalizeH="0" baseline="0" noProof="0">
                <a:ln>
                  <a:noFill/>
                </a:ln>
                <a:solidFill>
                  <a:srgbClr val="FFFFFF"/>
                </a:solidFill>
                <a:effectLst/>
                <a:uLnTx/>
                <a:uFillTx/>
                <a:latin typeface="Calibri"/>
                <a:ea typeface="Calibri"/>
                <a:cs typeface="Calibri"/>
                <a:sym typeface="Calibri"/>
              </a:rPr>
              <a:t>Compared to a RL-based solution, a heuristic-based policy provides </a:t>
            </a:r>
            <a:r>
              <a:rPr kumimoji="0" lang="en" sz="2400" b="1" i="0" u="none" strike="noStrike" kern="0" cap="none" spc="0" normalizeH="0" baseline="0" noProof="0">
                <a:ln>
                  <a:noFill/>
                </a:ln>
                <a:solidFill>
                  <a:srgbClr val="FFFF00"/>
                </a:solidFill>
                <a:effectLst/>
                <a:uLnTx/>
                <a:uFillTx/>
                <a:latin typeface="Calibri"/>
                <a:ea typeface="Calibri"/>
                <a:cs typeface="Calibri"/>
                <a:sym typeface="Calibri"/>
              </a:rPr>
              <a:t>48.2% lower performance</a:t>
            </a:r>
            <a:r>
              <a:rPr kumimoji="0" lang="en" sz="2400" b="1" i="0" u="none" strike="noStrike" kern="0" cap="none" spc="0" normalizeH="0" baseline="0" noProof="0">
                <a:ln>
                  <a:noFill/>
                </a:ln>
                <a:solidFill>
                  <a:srgbClr val="FFFFFF"/>
                </a:solidFill>
                <a:effectLst/>
                <a:uLnTx/>
                <a:uFillTx/>
                <a:latin typeface="Calibri"/>
                <a:ea typeface="Calibri"/>
                <a:cs typeface="Calibri"/>
                <a:sym typeface="Calibri"/>
              </a:rPr>
              <a:t> when extended from two to three devices</a:t>
            </a:r>
            <a:endParaRPr kumimoji="0" sz="11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33" name="Google Shape;233;p40"/>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pPr>
              <a:lnSpc>
                <a:spcPct val="100000"/>
              </a:lnSpc>
            </a:pPr>
            <a:r>
              <a:rPr lang="en"/>
              <a:t>Lack of Extensibility</a:t>
            </a:r>
            <a:endParaRPr>
              <a:solidFill>
                <a:srgbClr val="264478"/>
              </a:solidFill>
              <a:latin typeface="Garamond"/>
              <a:ea typeface="Garamond"/>
              <a:cs typeface="Garamond"/>
              <a:sym typeface="Garamond"/>
            </a:endParaRPr>
          </a:p>
        </p:txBody>
      </p:sp>
    </p:spTree>
  </p:cSld>
  <p:clrMapOvr>
    <a:masterClrMapping/>
  </p:clrMapOvr>
</p:sld>
</file>

<file path=ppt/slides/slide365.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38" name="Google Shape;238;p41"/>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Our Goal</a:t>
            </a:r>
            <a:endParaRPr/>
          </a:p>
        </p:txBody>
      </p:sp>
      <p:sp>
        <p:nvSpPr>
          <p:cNvPr id="239" name="Google Shape;239;p41"/>
          <p:cNvSpPr/>
          <p:nvPr/>
        </p:nvSpPr>
        <p:spPr>
          <a:xfrm>
            <a:off x="1004100" y="1687800"/>
            <a:ext cx="7135800" cy="3683400"/>
          </a:xfrm>
          <a:prstGeom prst="roundRect">
            <a:avLst>
              <a:gd name="adj" fmla="val 6175"/>
            </a:avLst>
          </a:prstGeom>
          <a:solidFill>
            <a:srgbClr val="DAE3F3"/>
          </a:solidFill>
          <a:ln w="38100" cap="flat" cmpd="sng">
            <a:solidFill>
              <a:srgbClr val="38761D"/>
            </a:solidFill>
            <a:prstDash val="solid"/>
            <a:miter lim="800000"/>
            <a:headEnd type="none" w="sm" len="sm"/>
            <a:tailEnd type="none" w="sm" len="sm"/>
          </a:ln>
          <a:effectLst>
            <a:outerShdw blurRad="50800" dist="38100" dir="2700000" algn="tl" rotWithShape="0">
              <a:srgbClr val="000000">
                <a:alpha val="40000"/>
              </a:srgbClr>
            </a:outerShdw>
          </a:effectLst>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3200" b="0" i="0" u="none" strike="noStrike" kern="0" cap="none" spc="0" normalizeH="0" baseline="0" noProof="0" dirty="0">
                <a:ln>
                  <a:noFill/>
                </a:ln>
                <a:solidFill>
                  <a:srgbClr val="000000"/>
                </a:solidFill>
                <a:effectLst/>
                <a:uLnTx/>
                <a:uFillTx/>
                <a:latin typeface="Calibri"/>
                <a:ea typeface="Calibri"/>
                <a:cs typeface="Calibri"/>
                <a:sym typeface="Calibri"/>
              </a:rPr>
              <a:t>A </a:t>
            </a:r>
            <a:r>
              <a:rPr kumimoji="0" lang="en" sz="3200" b="1" i="0" u="none" strike="noStrike" kern="0" cap="none" spc="0" normalizeH="0" baseline="0" noProof="0" dirty="0">
                <a:ln>
                  <a:noFill/>
                </a:ln>
                <a:solidFill>
                  <a:srgbClr val="000CFF"/>
                </a:solidFill>
                <a:effectLst/>
                <a:uLnTx/>
                <a:uFillTx/>
                <a:latin typeface="Calibri"/>
                <a:ea typeface="Calibri"/>
                <a:cs typeface="Calibri"/>
                <a:sym typeface="Calibri"/>
              </a:rPr>
              <a:t>data-placement mechanism </a:t>
            </a:r>
            <a:r>
              <a:rPr kumimoji="0" lang="en" sz="3200" b="0" i="0" u="none" strike="noStrike" kern="0" cap="none" spc="0" normalizeH="0" baseline="0" noProof="0" dirty="0">
                <a:ln>
                  <a:noFill/>
                </a:ln>
                <a:solidFill>
                  <a:srgbClr val="000000"/>
                </a:solidFill>
                <a:effectLst/>
                <a:uLnTx/>
                <a:uFillTx/>
                <a:latin typeface="Calibri"/>
                <a:ea typeface="Calibri"/>
                <a:cs typeface="Calibri"/>
                <a:sym typeface="Calibri"/>
              </a:rPr>
              <a:t>that can</a:t>
            </a:r>
            <a:endParaRPr kumimoji="0" sz="15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0000"/>
              </a:buClr>
              <a:buSzTx/>
              <a:buFontTx/>
              <a:buNone/>
              <a:tabLst/>
              <a:defRPr/>
            </a:pPr>
            <a:endParaRPr kumimoji="0" sz="11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457200" marR="0" lvl="0" indent="-400050" algn="l" defTabSz="914400" rtl="0" eaLnBrk="1" fontAlgn="auto" latinLnBrk="0" hangingPunct="1">
              <a:lnSpc>
                <a:spcPct val="100000"/>
              </a:lnSpc>
              <a:spcBef>
                <a:spcPts val="0"/>
              </a:spcBef>
              <a:spcAft>
                <a:spcPts val="0"/>
              </a:spcAft>
              <a:buClr>
                <a:srgbClr val="000000"/>
              </a:buClr>
              <a:buSzPts val="2700"/>
              <a:buFont typeface="Calibri"/>
              <a:buChar char="●"/>
              <a:tabLst/>
              <a:defRPr/>
            </a:pPr>
            <a:r>
              <a:rPr kumimoji="0" lang="en" sz="2700" b="0" i="0" u="none" strike="noStrike" kern="0" cap="none" spc="0" normalizeH="0" baseline="0" noProof="0" dirty="0">
                <a:ln>
                  <a:noFill/>
                </a:ln>
                <a:solidFill>
                  <a:srgbClr val="000000"/>
                </a:solidFill>
                <a:effectLst/>
                <a:uLnTx/>
                <a:uFillTx/>
                <a:latin typeface="Calibri"/>
                <a:ea typeface="Calibri"/>
                <a:cs typeface="Calibri"/>
                <a:sym typeface="Calibri"/>
              </a:rPr>
              <a:t>dynamically derive an adaptive data-placement strategy by </a:t>
            </a:r>
            <a:r>
              <a:rPr kumimoji="0" lang="en" sz="2700" b="1" i="0" u="none" strike="noStrike" kern="0" cap="none" spc="0" normalizeH="0" baseline="0" noProof="0" dirty="0">
                <a:ln>
                  <a:noFill/>
                </a:ln>
                <a:solidFill>
                  <a:srgbClr val="38761D"/>
                </a:solidFill>
                <a:effectLst/>
                <a:uLnTx/>
                <a:uFillTx/>
                <a:latin typeface="Calibri"/>
                <a:ea typeface="Calibri"/>
                <a:cs typeface="Calibri"/>
                <a:sym typeface="Calibri"/>
              </a:rPr>
              <a:t>continuously learning</a:t>
            </a:r>
            <a:r>
              <a:rPr kumimoji="0" lang="en" sz="2700" b="0" i="0" u="none" strike="noStrike" kern="0" cap="none" spc="0" normalizeH="0" baseline="0" noProof="0" dirty="0">
                <a:ln>
                  <a:noFill/>
                </a:ln>
                <a:solidFill>
                  <a:srgbClr val="000000"/>
                </a:solidFill>
                <a:effectLst/>
                <a:uLnTx/>
                <a:uFillTx/>
                <a:latin typeface="Calibri"/>
                <a:ea typeface="Calibri"/>
                <a:cs typeface="Calibri"/>
                <a:sym typeface="Calibri"/>
              </a:rPr>
              <a:t> and </a:t>
            </a:r>
            <a:r>
              <a:rPr kumimoji="0" lang="en" sz="2700" b="1" i="0" u="none" strike="noStrike" kern="0" cap="none" spc="0" normalizeH="0" baseline="0" noProof="0" dirty="0">
                <a:ln>
                  <a:noFill/>
                </a:ln>
                <a:solidFill>
                  <a:srgbClr val="38761D"/>
                </a:solidFill>
                <a:effectLst/>
                <a:uLnTx/>
                <a:uFillTx/>
                <a:latin typeface="Calibri"/>
                <a:ea typeface="Calibri"/>
                <a:cs typeface="Calibri"/>
                <a:sym typeface="Calibri"/>
              </a:rPr>
              <a:t>adapting</a:t>
            </a:r>
            <a:r>
              <a:rPr kumimoji="0" lang="en" sz="2700" b="0" i="1" u="none" strike="noStrike" kern="0" cap="none" spc="0" normalizeH="0" baseline="0" noProof="0" dirty="0">
                <a:ln>
                  <a:noFill/>
                </a:ln>
                <a:solidFill>
                  <a:srgbClr val="000000"/>
                </a:solidFill>
                <a:effectLst/>
                <a:uLnTx/>
                <a:uFillTx/>
                <a:latin typeface="Calibri"/>
                <a:ea typeface="Calibri"/>
                <a:cs typeface="Calibri"/>
                <a:sym typeface="Calibri"/>
              </a:rPr>
              <a:t> </a:t>
            </a:r>
            <a:r>
              <a:rPr kumimoji="0" lang="en" sz="2700" b="0" i="0" u="none" strike="noStrike" kern="0" cap="none" spc="0" normalizeH="0" baseline="0" noProof="0" dirty="0">
                <a:ln>
                  <a:noFill/>
                </a:ln>
                <a:solidFill>
                  <a:srgbClr val="000000"/>
                </a:solidFill>
                <a:effectLst/>
                <a:uLnTx/>
                <a:uFillTx/>
                <a:latin typeface="Calibri"/>
                <a:ea typeface="Calibri"/>
                <a:cs typeface="Calibri"/>
                <a:sym typeface="Calibri"/>
              </a:rPr>
              <a:t>to the application and underlying device characteristics</a:t>
            </a:r>
            <a:endParaRPr kumimoji="0" sz="14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457200" marR="0" lvl="0" indent="-400050" algn="l" defTabSz="914400" rtl="0" eaLnBrk="1" fontAlgn="auto" latinLnBrk="0" hangingPunct="1">
              <a:lnSpc>
                <a:spcPct val="100000"/>
              </a:lnSpc>
              <a:spcBef>
                <a:spcPts val="0"/>
              </a:spcBef>
              <a:spcAft>
                <a:spcPts val="0"/>
              </a:spcAft>
              <a:buClr>
                <a:srgbClr val="000000"/>
              </a:buClr>
              <a:buSzPts val="2700"/>
              <a:buFont typeface="Calibri"/>
              <a:buChar char="●"/>
              <a:tabLst/>
              <a:defRPr/>
            </a:pPr>
            <a:endParaRPr kumimoji="0" lang="en" sz="26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457200" marR="0" lvl="0" indent="-400050" algn="l" defTabSz="914400" rtl="0" eaLnBrk="1" fontAlgn="auto" latinLnBrk="0" hangingPunct="1">
              <a:lnSpc>
                <a:spcPct val="100000"/>
              </a:lnSpc>
              <a:spcBef>
                <a:spcPts val="0"/>
              </a:spcBef>
              <a:spcAft>
                <a:spcPts val="0"/>
              </a:spcAft>
              <a:buClr>
                <a:srgbClr val="000000"/>
              </a:buClr>
              <a:buSzPts val="2700"/>
              <a:buFont typeface="Calibri"/>
              <a:buChar char="●"/>
              <a:tabLst/>
              <a:defRPr/>
            </a:pPr>
            <a:r>
              <a:rPr kumimoji="0" lang="en" sz="2600" b="0" i="0" u="none" strike="noStrike" kern="0" cap="none" spc="0" normalizeH="0" baseline="0" noProof="0" dirty="0">
                <a:ln>
                  <a:noFill/>
                </a:ln>
                <a:solidFill>
                  <a:srgbClr val="000000"/>
                </a:solidFill>
                <a:effectLst/>
                <a:uLnTx/>
                <a:uFillTx/>
                <a:latin typeface="Calibri"/>
                <a:ea typeface="Calibri"/>
                <a:cs typeface="Calibri"/>
                <a:sym typeface="Calibri"/>
              </a:rPr>
              <a:t>be </a:t>
            </a:r>
            <a:r>
              <a:rPr kumimoji="0" lang="en" sz="2600" b="1" i="0" u="none" strike="noStrike" kern="0" cap="none" spc="0" normalizeH="0" baseline="0" noProof="0" dirty="0">
                <a:ln>
                  <a:noFill/>
                </a:ln>
                <a:solidFill>
                  <a:srgbClr val="C00000"/>
                </a:solidFill>
                <a:effectLst/>
                <a:uLnTx/>
                <a:uFillTx/>
                <a:latin typeface="Calibri"/>
                <a:ea typeface="Calibri"/>
                <a:cs typeface="Calibri"/>
                <a:sym typeface="Calibri"/>
              </a:rPr>
              <a:t>easily extended </a:t>
            </a:r>
            <a:r>
              <a:rPr kumimoji="0" lang="en" sz="2600" b="0" i="0" u="none" strike="noStrike" kern="0" cap="none" spc="0" normalizeH="0" baseline="0" noProof="0" dirty="0">
                <a:ln>
                  <a:noFill/>
                </a:ln>
                <a:solidFill>
                  <a:srgbClr val="000000"/>
                </a:solidFill>
                <a:effectLst/>
                <a:uLnTx/>
                <a:uFillTx/>
                <a:latin typeface="Calibri"/>
                <a:ea typeface="Calibri"/>
                <a:cs typeface="Calibri"/>
                <a:sym typeface="Calibri"/>
              </a:rPr>
              <a:t>to </a:t>
            </a:r>
            <a:r>
              <a:rPr kumimoji="0" lang="en" sz="2700" b="0" i="0" u="none" strike="noStrike" kern="0" cap="none" spc="0" normalizeH="0" baseline="0" noProof="0" dirty="0">
                <a:ln>
                  <a:noFill/>
                </a:ln>
                <a:solidFill>
                  <a:srgbClr val="000000"/>
                </a:solidFill>
                <a:effectLst/>
                <a:uLnTx/>
                <a:uFillTx/>
                <a:latin typeface="Calibri"/>
                <a:ea typeface="Calibri"/>
                <a:cs typeface="Calibri"/>
                <a:sym typeface="Calibri"/>
              </a:rPr>
              <a:t>incorporate a wide range of hybrid storage configurations</a:t>
            </a:r>
            <a:endParaRPr kumimoji="0" sz="26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Tree>
  </p:cSld>
  <p:clrMapOvr>
    <a:masterClrMapping/>
  </p:clrMapOvr>
</p:sld>
</file>

<file path=ppt/slides/slide366.xml><?xml version="1.0" encoding="utf-8"?>
<p:sld xmlns:a="http://schemas.openxmlformats.org/drawingml/2006/main" xmlns:r="http://schemas.openxmlformats.org/officeDocument/2006/relationships" xmlns:p="http://schemas.openxmlformats.org/presentationml/2006/main">
  <p:cSld>
    <p:spTree>
      <p:nvGrpSpPr>
        <p:cNvPr id="1" name="Shape 254"/>
        <p:cNvGrpSpPr/>
        <p:nvPr/>
      </p:nvGrpSpPr>
      <p:grpSpPr>
        <a:xfrm>
          <a:off x="0" y="0"/>
          <a:ext cx="0" cy="0"/>
          <a:chOff x="0" y="0"/>
          <a:chExt cx="0" cy="0"/>
        </a:xfrm>
      </p:grpSpPr>
      <p:sp>
        <p:nvSpPr>
          <p:cNvPr id="255" name="Google Shape;255;p43"/>
          <p:cNvSpPr txBox="1">
            <a:spLocks noGrp="1"/>
          </p:cNvSpPr>
          <p:nvPr>
            <p:ph type="body" idx="1"/>
          </p:nvPr>
        </p:nvSpPr>
        <p:spPr>
          <a:xfrm>
            <a:off x="169000" y="4023320"/>
            <a:ext cx="8894700" cy="2286000"/>
          </a:xfrm>
          <a:prstGeom prst="rect">
            <a:avLst/>
          </a:prstGeom>
        </p:spPr>
        <p:txBody>
          <a:bodyPr spcFirstLastPara="1" wrap="square" lIns="91425" tIns="45700" rIns="91425" bIns="45700" anchor="t" anchorCtr="0">
            <a:normAutofit fontScale="85000" lnSpcReduction="10000"/>
          </a:bodyPr>
          <a:lstStyle/>
          <a:p>
            <a:pPr marL="177800" indent="-214630">
              <a:lnSpc>
                <a:spcPct val="115000"/>
              </a:lnSpc>
              <a:spcBef>
                <a:spcPts val="300"/>
              </a:spcBef>
              <a:buSzPct val="100000"/>
              <a:buFont typeface="Lato"/>
              <a:buChar char="•"/>
            </a:pPr>
            <a:r>
              <a:rPr lang="en" dirty="0"/>
              <a:t>RL is a framework for decision making</a:t>
            </a:r>
            <a:endParaRPr dirty="0"/>
          </a:p>
          <a:p>
            <a:pPr marL="520700" lvl="1" indent="-205740">
              <a:lnSpc>
                <a:spcPct val="115000"/>
              </a:lnSpc>
              <a:spcBef>
                <a:spcPts val="0"/>
              </a:spcBef>
              <a:buSzPct val="100000"/>
              <a:buFont typeface="Tahoma"/>
              <a:buChar char="•"/>
            </a:pPr>
            <a:r>
              <a:rPr lang="en" dirty="0"/>
              <a:t>An </a:t>
            </a:r>
            <a:r>
              <a:rPr lang="en" b="1" dirty="0">
                <a:solidFill>
                  <a:srgbClr val="B45F06"/>
                </a:solidFill>
              </a:rPr>
              <a:t>autonomous</a:t>
            </a:r>
            <a:r>
              <a:rPr lang="en" dirty="0"/>
              <a:t> </a:t>
            </a:r>
            <a:r>
              <a:rPr lang="en" b="1" dirty="0">
                <a:solidFill>
                  <a:srgbClr val="B45F06"/>
                </a:solidFill>
              </a:rPr>
              <a:t>agent</a:t>
            </a:r>
            <a:r>
              <a:rPr lang="en" dirty="0">
                <a:solidFill>
                  <a:srgbClr val="B45F06"/>
                </a:solidFill>
              </a:rPr>
              <a:t> </a:t>
            </a:r>
            <a:r>
              <a:rPr lang="en" b="1" dirty="0">
                <a:solidFill>
                  <a:srgbClr val="B45F06"/>
                </a:solidFill>
              </a:rPr>
              <a:t>observes</a:t>
            </a:r>
            <a:r>
              <a:rPr lang="en" dirty="0">
                <a:solidFill>
                  <a:srgbClr val="B45F06"/>
                </a:solidFill>
              </a:rPr>
              <a:t> </a:t>
            </a:r>
            <a:r>
              <a:rPr lang="en" dirty="0"/>
              <a:t>the current </a:t>
            </a:r>
            <a:r>
              <a:rPr lang="en" b="1" dirty="0">
                <a:solidFill>
                  <a:srgbClr val="0000FF"/>
                </a:solidFill>
              </a:rPr>
              <a:t>state</a:t>
            </a:r>
            <a:r>
              <a:rPr lang="en" b="1" dirty="0"/>
              <a:t> </a:t>
            </a:r>
            <a:r>
              <a:rPr lang="en" dirty="0"/>
              <a:t>of the environment</a:t>
            </a:r>
            <a:endParaRPr dirty="0"/>
          </a:p>
          <a:p>
            <a:pPr marL="520700" lvl="1" indent="-205740">
              <a:lnSpc>
                <a:spcPct val="115000"/>
              </a:lnSpc>
              <a:spcBef>
                <a:spcPts val="0"/>
              </a:spcBef>
              <a:buSzPct val="100000"/>
              <a:buFont typeface="Tahoma"/>
              <a:buChar char="•"/>
            </a:pPr>
            <a:r>
              <a:rPr lang="en" dirty="0"/>
              <a:t>It </a:t>
            </a:r>
            <a:r>
              <a:rPr lang="en" b="1" dirty="0">
                <a:solidFill>
                  <a:srgbClr val="B45F06"/>
                </a:solidFill>
              </a:rPr>
              <a:t>interacts</a:t>
            </a:r>
            <a:r>
              <a:rPr lang="en" dirty="0"/>
              <a:t> with the environment by taking </a:t>
            </a:r>
            <a:r>
              <a:rPr lang="en" b="1" dirty="0">
                <a:solidFill>
                  <a:srgbClr val="0000FF"/>
                </a:solidFill>
              </a:rPr>
              <a:t>actions</a:t>
            </a:r>
            <a:endParaRPr b="1" dirty="0">
              <a:solidFill>
                <a:srgbClr val="0000FF"/>
              </a:solidFill>
            </a:endParaRPr>
          </a:p>
          <a:p>
            <a:pPr marL="520700" lvl="1" indent="-205740">
              <a:lnSpc>
                <a:spcPct val="115000"/>
              </a:lnSpc>
              <a:spcBef>
                <a:spcPts val="0"/>
              </a:spcBef>
              <a:buSzPct val="100000"/>
              <a:buFont typeface="Tahoma"/>
              <a:buChar char="•"/>
            </a:pPr>
            <a:r>
              <a:rPr lang="en" dirty="0"/>
              <a:t>Agent is </a:t>
            </a:r>
            <a:r>
              <a:rPr lang="en" b="1" dirty="0">
                <a:solidFill>
                  <a:srgbClr val="0000FF"/>
                </a:solidFill>
              </a:rPr>
              <a:t>rewarded</a:t>
            </a:r>
            <a:r>
              <a:rPr lang="en" b="1" dirty="0"/>
              <a:t> </a:t>
            </a:r>
            <a:r>
              <a:rPr lang="en" dirty="0"/>
              <a:t>or </a:t>
            </a:r>
            <a:r>
              <a:rPr lang="en" b="1" dirty="0">
                <a:solidFill>
                  <a:srgbClr val="0000FF"/>
                </a:solidFill>
              </a:rPr>
              <a:t>penalized</a:t>
            </a:r>
            <a:r>
              <a:rPr lang="en" b="1" dirty="0"/>
              <a:t> </a:t>
            </a:r>
            <a:r>
              <a:rPr lang="en" dirty="0"/>
              <a:t>based on the consequences of its actions</a:t>
            </a:r>
            <a:endParaRPr dirty="0"/>
          </a:p>
          <a:p>
            <a:pPr marL="520700" lvl="1" indent="-205740">
              <a:lnSpc>
                <a:spcPct val="115000"/>
              </a:lnSpc>
              <a:spcBef>
                <a:spcPts val="0"/>
              </a:spcBef>
              <a:buSzPct val="100000"/>
              <a:buFont typeface="Tahoma"/>
              <a:buChar char="•"/>
            </a:pPr>
            <a:r>
              <a:rPr lang="en" dirty="0"/>
              <a:t>Agent tries to maximize the cumulative reward</a:t>
            </a:r>
            <a:endParaRPr dirty="0"/>
          </a:p>
        </p:txBody>
      </p:sp>
      <p:sp>
        <p:nvSpPr>
          <p:cNvPr id="257" name="Google Shape;257;p43"/>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pPr>
              <a:lnSpc>
                <a:spcPct val="100000"/>
              </a:lnSpc>
            </a:pPr>
            <a:r>
              <a:rPr lang="en"/>
              <a:t>Basics of Reinforcement Learning</a:t>
            </a:r>
            <a:endParaRPr>
              <a:solidFill>
                <a:srgbClr val="264478"/>
              </a:solidFill>
              <a:latin typeface="Garamond"/>
              <a:ea typeface="Garamond"/>
              <a:cs typeface="Garamond"/>
              <a:sym typeface="Garamond"/>
            </a:endParaRPr>
          </a:p>
        </p:txBody>
      </p:sp>
      <p:pic>
        <p:nvPicPr>
          <p:cNvPr id="2" name="Picture 1">
            <a:extLst>
              <a:ext uri="{FF2B5EF4-FFF2-40B4-BE49-F238E27FC236}">
                <a16:creationId xmlns:a16="http://schemas.microsoft.com/office/drawing/2014/main" id="{AB006B64-CE11-4015-A7C3-D199B17C25D7}"/>
              </a:ext>
            </a:extLst>
          </p:cNvPr>
          <p:cNvPicPr>
            <a:picLocks noChangeAspect="1"/>
          </p:cNvPicPr>
          <p:nvPr/>
        </p:nvPicPr>
        <p:blipFill rotWithShape="1">
          <a:blip r:embed="rId3"/>
          <a:srcRect t="10300" b="48431"/>
          <a:stretch/>
        </p:blipFill>
        <p:spPr>
          <a:xfrm>
            <a:off x="857383" y="1553682"/>
            <a:ext cx="7108149" cy="1875318"/>
          </a:xfrm>
          <a:prstGeom prst="rect">
            <a:avLst/>
          </a:prstGeom>
        </p:spPr>
      </p:pic>
    </p:spTree>
  </p:cSld>
  <p:clrMapOvr>
    <a:masterClrMapping/>
  </p:clrMapOvr>
</p:sld>
</file>

<file path=ppt/slides/slide367.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2" name="Google Shape;262;p44"/>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Applying RL to Data Placement</a:t>
            </a:r>
            <a:endParaRPr/>
          </a:p>
        </p:txBody>
      </p:sp>
      <p:sp>
        <p:nvSpPr>
          <p:cNvPr id="263" name="Google Shape;263;p44"/>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marL="0" indent="0">
              <a:lnSpc>
                <a:spcPct val="100000"/>
              </a:lnSpc>
              <a:buNone/>
            </a:pPr>
            <a:r>
              <a:rPr lang="en"/>
              <a:t>Key factors in applying RL for data placement in a hybrid storage system</a:t>
            </a:r>
            <a:endParaRPr/>
          </a:p>
          <a:p>
            <a:pPr>
              <a:lnSpc>
                <a:spcPct val="100000"/>
              </a:lnSpc>
            </a:pPr>
            <a:r>
              <a:rPr lang="en"/>
              <a:t>RL agent needs to be</a:t>
            </a:r>
            <a:r>
              <a:rPr lang="en" b="1">
                <a:solidFill>
                  <a:srgbClr val="674EA7"/>
                </a:solidFill>
              </a:rPr>
              <a:t> </a:t>
            </a:r>
            <a:r>
              <a:rPr lang="en" b="1">
                <a:solidFill>
                  <a:srgbClr val="0000FF"/>
                </a:solidFill>
              </a:rPr>
              <a:t>aware of: </a:t>
            </a:r>
            <a:endParaRPr b="1">
              <a:solidFill>
                <a:srgbClr val="0000FF"/>
              </a:solidFill>
            </a:endParaRPr>
          </a:p>
          <a:p>
            <a:pPr lvl="1">
              <a:lnSpc>
                <a:spcPct val="100000"/>
              </a:lnSpc>
              <a:spcBef>
                <a:spcPts val="0"/>
              </a:spcBef>
            </a:pPr>
            <a:r>
              <a:rPr lang="en">
                <a:solidFill>
                  <a:srgbClr val="980000"/>
                </a:solidFill>
              </a:rPr>
              <a:t>asymmetry in read/write latencies</a:t>
            </a:r>
            <a:r>
              <a:rPr lang="en"/>
              <a:t> of a storage device</a:t>
            </a:r>
            <a:endParaRPr/>
          </a:p>
          <a:p>
            <a:pPr lvl="1">
              <a:lnSpc>
                <a:spcPct val="100000"/>
              </a:lnSpc>
              <a:spcBef>
                <a:spcPts val="0"/>
              </a:spcBef>
            </a:pPr>
            <a:r>
              <a:rPr lang="en">
                <a:solidFill>
                  <a:srgbClr val="980000"/>
                </a:solidFill>
              </a:rPr>
              <a:t>differences in latencies</a:t>
            </a:r>
            <a:r>
              <a:rPr lang="en"/>
              <a:t> across hybrid storage devices</a:t>
            </a:r>
            <a:endParaRPr/>
          </a:p>
          <a:p>
            <a:pPr lvl="1">
              <a:lnSpc>
                <a:spcPct val="100000"/>
              </a:lnSpc>
              <a:spcBef>
                <a:spcPts val="0"/>
              </a:spcBef>
              <a:buClr>
                <a:srgbClr val="980000"/>
              </a:buClr>
            </a:pPr>
            <a:r>
              <a:rPr lang="en">
                <a:solidFill>
                  <a:srgbClr val="980000"/>
                </a:solidFill>
              </a:rPr>
              <a:t>application access patterns</a:t>
            </a:r>
            <a:endParaRPr>
              <a:solidFill>
                <a:srgbClr val="980000"/>
              </a:solidFill>
            </a:endParaRPr>
          </a:p>
          <a:p>
            <a:pPr>
              <a:lnSpc>
                <a:spcPct val="100000"/>
              </a:lnSpc>
              <a:spcBef>
                <a:spcPts val="0"/>
              </a:spcBef>
            </a:pPr>
            <a:r>
              <a:rPr lang="en"/>
              <a:t>Data placement module should decide which actions to reward and penalize (credit assignment)</a:t>
            </a:r>
            <a:endParaRPr/>
          </a:p>
          <a:p>
            <a:pPr>
              <a:lnSpc>
                <a:spcPct val="100000"/>
              </a:lnSpc>
              <a:spcBef>
                <a:spcPts val="0"/>
              </a:spcBef>
            </a:pPr>
            <a:r>
              <a:rPr lang="en"/>
              <a:t>Low implementation overhead</a:t>
            </a:r>
            <a:endParaRPr/>
          </a:p>
        </p:txBody>
      </p:sp>
    </p:spTree>
  </p:cSld>
  <p:clrMapOvr>
    <a:masterClrMapping/>
  </p:clrMapOvr>
</p:sld>
</file>

<file path=ppt/slides/slide368.xml><?xml version="1.0" encoding="utf-8"?>
<p:sld xmlns:a="http://schemas.openxmlformats.org/drawingml/2006/main" xmlns:r="http://schemas.openxmlformats.org/officeDocument/2006/relationships" xmlns:p="http://schemas.openxmlformats.org/presentationml/2006/main">
  <p:cSld>
    <p:spTree>
      <p:nvGrpSpPr>
        <p:cNvPr id="1" name="Shape 273"/>
        <p:cNvGrpSpPr/>
        <p:nvPr/>
      </p:nvGrpSpPr>
      <p:grpSpPr>
        <a:xfrm>
          <a:off x="0" y="0"/>
          <a:ext cx="0" cy="0"/>
          <a:chOff x="0" y="0"/>
          <a:chExt cx="0" cy="0"/>
        </a:xfrm>
      </p:grpSpPr>
      <p:sp>
        <p:nvSpPr>
          <p:cNvPr id="274" name="Google Shape;274;p46"/>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RL State</a:t>
            </a:r>
            <a:endParaRPr/>
          </a:p>
        </p:txBody>
      </p:sp>
      <p:sp>
        <p:nvSpPr>
          <p:cNvPr id="275" name="Google Shape;275;p46"/>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marL="50800" indent="0">
              <a:spcBef>
                <a:spcPts val="0"/>
              </a:spcBef>
              <a:buNone/>
            </a:pPr>
            <a:endParaRPr dirty="0">
              <a:latin typeface="Calibri"/>
              <a:ea typeface="Calibri"/>
              <a:cs typeface="Calibri"/>
              <a:sym typeface="Calibri"/>
            </a:endParaRPr>
          </a:p>
          <a:p>
            <a:pPr>
              <a:spcBef>
                <a:spcPts val="0"/>
              </a:spcBef>
              <a:buFont typeface="Calibri"/>
              <a:buChar char="•"/>
            </a:pPr>
            <a:r>
              <a:rPr lang="en" dirty="0">
                <a:latin typeface="Calibri"/>
                <a:ea typeface="Calibri"/>
                <a:cs typeface="Calibri"/>
                <a:sym typeface="Calibri"/>
              </a:rPr>
              <a:t>Feature selection is performed to select only the most correlated features that affect data placement</a:t>
            </a:r>
            <a:endParaRPr dirty="0">
              <a:latin typeface="Calibri"/>
              <a:ea typeface="Calibri"/>
              <a:cs typeface="Calibri"/>
              <a:sym typeface="Calibri"/>
            </a:endParaRPr>
          </a:p>
          <a:p>
            <a:pPr indent="0">
              <a:spcBef>
                <a:spcPts val="0"/>
              </a:spcBef>
              <a:buNone/>
            </a:pPr>
            <a:endParaRPr dirty="0">
              <a:latin typeface="Calibri"/>
              <a:ea typeface="Calibri"/>
              <a:cs typeface="Calibri"/>
              <a:sym typeface="Calibri"/>
            </a:endParaRPr>
          </a:p>
          <a:p>
            <a:pPr>
              <a:spcBef>
                <a:spcPts val="0"/>
              </a:spcBef>
              <a:buFont typeface="Calibri"/>
              <a:buChar char="•"/>
            </a:pPr>
            <a:r>
              <a:rPr lang="en" dirty="0">
                <a:latin typeface="Calibri"/>
                <a:ea typeface="Calibri"/>
                <a:cs typeface="Calibri"/>
                <a:sym typeface="Calibri"/>
              </a:rPr>
              <a:t>Divide the states into a small number of bins to reduce the state space</a:t>
            </a:r>
            <a:endParaRPr dirty="0">
              <a:latin typeface="Calibri"/>
              <a:ea typeface="Calibri"/>
              <a:cs typeface="Calibri"/>
              <a:sym typeface="Calibri"/>
            </a:endParaRPr>
          </a:p>
        </p:txBody>
      </p:sp>
      <p:pic>
        <p:nvPicPr>
          <p:cNvPr id="2" name="Picture 1">
            <a:extLst>
              <a:ext uri="{FF2B5EF4-FFF2-40B4-BE49-F238E27FC236}">
                <a16:creationId xmlns:a16="http://schemas.microsoft.com/office/drawing/2014/main" id="{8E1969EC-051A-41B4-8562-29CF415E167F}"/>
              </a:ext>
            </a:extLst>
          </p:cNvPr>
          <p:cNvPicPr>
            <a:picLocks noChangeAspect="1"/>
          </p:cNvPicPr>
          <p:nvPr/>
        </p:nvPicPr>
        <p:blipFill rotWithShape="1">
          <a:blip r:embed="rId3"/>
          <a:srcRect t="2304" b="1"/>
          <a:stretch/>
        </p:blipFill>
        <p:spPr>
          <a:xfrm>
            <a:off x="735534" y="4012279"/>
            <a:ext cx="7086600" cy="1507495"/>
          </a:xfrm>
          <a:prstGeom prst="rect">
            <a:avLst/>
          </a:prstGeom>
        </p:spPr>
      </p:pic>
    </p:spTree>
  </p:cSld>
  <p:clrMapOvr>
    <a:masterClrMapping/>
  </p:clrMapOvr>
</p:sld>
</file>

<file path=ppt/slides/slide369.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2" name="Google Shape;282;p47"/>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Reward</a:t>
            </a:r>
            <a:endParaRPr/>
          </a:p>
        </p:txBody>
      </p:sp>
      <p:sp>
        <p:nvSpPr>
          <p:cNvPr id="283" name="Google Shape;283;p47"/>
          <p:cNvSpPr txBox="1">
            <a:spLocks noGrp="1"/>
          </p:cNvSpPr>
          <p:nvPr>
            <p:ph type="body" idx="1"/>
          </p:nvPr>
        </p:nvSpPr>
        <p:spPr>
          <a:xfrm>
            <a:off x="169000" y="1582800"/>
            <a:ext cx="8894700" cy="2681700"/>
          </a:xfrm>
          <a:prstGeom prst="rect">
            <a:avLst/>
          </a:prstGeom>
        </p:spPr>
        <p:txBody>
          <a:bodyPr spcFirstLastPara="1" wrap="square" lIns="91425" tIns="45700" rIns="91425" bIns="45700" anchor="t" anchorCtr="0">
            <a:noAutofit/>
          </a:bodyPr>
          <a:lstStyle/>
          <a:p>
            <a:pPr indent="-381000">
              <a:lnSpc>
                <a:spcPct val="100000"/>
              </a:lnSpc>
              <a:buSzPts val="2400"/>
            </a:pPr>
            <a:r>
              <a:rPr lang="en" sz="2400"/>
              <a:t>For every action at time-step </a:t>
            </a:r>
            <a:r>
              <a:rPr lang="en" sz="2400" i="1"/>
              <a:t>t</a:t>
            </a:r>
            <a:r>
              <a:rPr lang="en" sz="2400"/>
              <a:t>, Sibyl gets a reward from the environment at time-step </a:t>
            </a:r>
            <a:r>
              <a:rPr lang="en" sz="2400" i="1"/>
              <a:t>t</a:t>
            </a:r>
            <a:r>
              <a:rPr lang="en" sz="2400"/>
              <a:t> + 1</a:t>
            </a:r>
            <a:endParaRPr sz="2400"/>
          </a:p>
          <a:p>
            <a:pPr indent="-381000">
              <a:lnSpc>
                <a:spcPct val="100000"/>
              </a:lnSpc>
              <a:spcBef>
                <a:spcPts val="0"/>
              </a:spcBef>
              <a:buSzPts val="2400"/>
            </a:pPr>
            <a:r>
              <a:rPr lang="en" sz="2400">
                <a:solidFill>
                  <a:srgbClr val="0000FF"/>
                </a:solidFill>
              </a:rPr>
              <a:t>Reward</a:t>
            </a:r>
            <a:r>
              <a:rPr lang="en" sz="2400"/>
              <a:t> acts as a </a:t>
            </a:r>
            <a:r>
              <a:rPr lang="en" sz="2400" b="1">
                <a:solidFill>
                  <a:srgbClr val="38761D"/>
                </a:solidFill>
              </a:rPr>
              <a:t>feedback</a:t>
            </a:r>
            <a:r>
              <a:rPr lang="en" sz="2400">
                <a:solidFill>
                  <a:srgbClr val="674EA7"/>
                </a:solidFill>
              </a:rPr>
              <a:t> </a:t>
            </a:r>
            <a:r>
              <a:rPr lang="en" sz="2400"/>
              <a:t>to the agent’s past action</a:t>
            </a:r>
            <a:endParaRPr sz="2400"/>
          </a:p>
          <a:p>
            <a:pPr indent="-381000">
              <a:lnSpc>
                <a:spcPct val="100000"/>
              </a:lnSpc>
              <a:spcBef>
                <a:spcPts val="0"/>
              </a:spcBef>
              <a:buSzPts val="2400"/>
            </a:pPr>
            <a:r>
              <a:rPr lang="en" sz="2400" b="1">
                <a:solidFill>
                  <a:srgbClr val="BF9000"/>
                </a:solidFill>
              </a:rPr>
              <a:t>Request latency</a:t>
            </a:r>
            <a:r>
              <a:rPr lang="en" sz="2400">
                <a:solidFill>
                  <a:srgbClr val="BF9000"/>
                </a:solidFill>
              </a:rPr>
              <a:t> </a:t>
            </a:r>
            <a:r>
              <a:rPr lang="en" sz="2400"/>
              <a:t>faithfully captures the status of the hybrid storage system</a:t>
            </a:r>
            <a:endParaRPr sz="2400"/>
          </a:p>
          <a:p>
            <a:pPr indent="-381000">
              <a:lnSpc>
                <a:spcPct val="100000"/>
              </a:lnSpc>
              <a:spcBef>
                <a:spcPts val="0"/>
              </a:spcBef>
              <a:buSzPts val="2400"/>
            </a:pPr>
            <a:r>
              <a:rPr lang="en" sz="2400" b="1">
                <a:solidFill>
                  <a:srgbClr val="BF9000"/>
                </a:solidFill>
              </a:rPr>
              <a:t>Penalty</a:t>
            </a:r>
            <a:r>
              <a:rPr lang="en" sz="2400"/>
              <a:t> value is chosen to prevent the agent from aggressively servicing all the requests from the faster device</a:t>
            </a:r>
            <a:endParaRPr sz="2400"/>
          </a:p>
          <a:p>
            <a:pPr marL="0" indent="0">
              <a:buNone/>
            </a:pPr>
            <a:endParaRPr/>
          </a:p>
          <a:p>
            <a:pPr indent="0">
              <a:buNone/>
            </a:pPr>
            <a:endParaRPr/>
          </a:p>
        </p:txBody>
      </p:sp>
      <p:grpSp>
        <p:nvGrpSpPr>
          <p:cNvPr id="284" name="Google Shape;284;p47"/>
          <p:cNvGrpSpPr/>
          <p:nvPr/>
        </p:nvGrpSpPr>
        <p:grpSpPr>
          <a:xfrm>
            <a:off x="200325" y="4306369"/>
            <a:ext cx="8743350" cy="1048525"/>
            <a:chOff x="267900" y="728738"/>
            <a:chExt cx="8743350" cy="1048525"/>
          </a:xfrm>
        </p:grpSpPr>
        <p:pic>
          <p:nvPicPr>
            <p:cNvPr id="285" name="Google Shape;285;p47"/>
            <p:cNvPicPr preferRelativeResize="0"/>
            <p:nvPr/>
          </p:nvPicPr>
          <p:blipFill>
            <a:blip r:embed="rId3">
              <a:alphaModFix/>
            </a:blip>
            <a:stretch>
              <a:fillRect/>
            </a:stretch>
          </p:blipFill>
          <p:spPr>
            <a:xfrm>
              <a:off x="267900" y="728738"/>
              <a:ext cx="6657225" cy="1048525"/>
            </a:xfrm>
            <a:prstGeom prst="rect">
              <a:avLst/>
            </a:prstGeom>
            <a:noFill/>
            <a:ln>
              <a:noFill/>
            </a:ln>
          </p:spPr>
        </p:pic>
        <p:sp>
          <p:nvSpPr>
            <p:cNvPr id="286" name="Google Shape;286;p47"/>
            <p:cNvSpPr txBox="1"/>
            <p:nvPr/>
          </p:nvSpPr>
          <p:spPr>
            <a:xfrm>
              <a:off x="6982050" y="960513"/>
              <a:ext cx="2029200" cy="784800"/>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 sz="1300" b="0" i="1" u="none" strike="noStrike" kern="0" cap="none" spc="0" normalizeH="0" baseline="0" noProof="0">
                  <a:ln>
                    <a:noFill/>
                  </a:ln>
                  <a:solidFill>
                    <a:srgbClr val="000000"/>
                  </a:solidFill>
                  <a:effectLst/>
                  <a:uLnTx/>
                  <a:uFillTx/>
                  <a:latin typeface="Lato"/>
                  <a:ea typeface="Lato"/>
                  <a:cs typeface="Lato"/>
                  <a:sym typeface="Lato"/>
                </a:rPr>
                <a:t>L</a:t>
              </a:r>
              <a:r>
                <a:rPr kumimoji="0" lang="en" sz="1300" b="0" i="1" u="none" strike="noStrike" kern="0" cap="none" spc="0" normalizeH="0" baseline="-25000" noProof="0">
                  <a:ln>
                    <a:noFill/>
                  </a:ln>
                  <a:solidFill>
                    <a:srgbClr val="000000"/>
                  </a:solidFill>
                  <a:effectLst/>
                  <a:uLnTx/>
                  <a:uFillTx/>
                  <a:latin typeface="Lato"/>
                  <a:ea typeface="Lato"/>
                  <a:cs typeface="Lato"/>
                  <a:sym typeface="Lato"/>
                </a:rPr>
                <a:t>t</a:t>
              </a:r>
              <a:r>
                <a:rPr kumimoji="0" lang="en" sz="1300" b="0" i="0" u="none" strike="noStrike" kern="0" cap="none" spc="0" normalizeH="0" baseline="0" noProof="0">
                  <a:ln>
                    <a:noFill/>
                  </a:ln>
                  <a:solidFill>
                    <a:srgbClr val="000000"/>
                  </a:solidFill>
                  <a:effectLst/>
                  <a:uLnTx/>
                  <a:uFillTx/>
                  <a:latin typeface="Lato"/>
                  <a:ea typeface="Lato"/>
                  <a:cs typeface="Lato"/>
                  <a:sym typeface="Lato"/>
                </a:rPr>
                <a:t> = latency of the request</a:t>
              </a:r>
              <a:endParaRPr kumimoji="0" sz="1300" b="0" i="0" u="none" strike="noStrike" kern="0" cap="none" spc="0" normalizeH="0" baseline="0" noProof="0">
                <a:ln>
                  <a:noFill/>
                </a:ln>
                <a:solidFill>
                  <a:srgbClr val="000000"/>
                </a:solidFill>
                <a:effectLst/>
                <a:uLnTx/>
                <a:uFillTx/>
                <a:latin typeface="Lato"/>
                <a:ea typeface="Lato"/>
                <a:cs typeface="Lato"/>
                <a:sym typeface="Lato"/>
              </a:endParaRPr>
            </a:p>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 sz="1300" b="0" i="1" u="none" strike="noStrike" kern="0" cap="none" spc="0" normalizeH="0" baseline="0" noProof="0">
                  <a:ln>
                    <a:noFill/>
                  </a:ln>
                  <a:solidFill>
                    <a:srgbClr val="000000"/>
                  </a:solidFill>
                  <a:effectLst/>
                  <a:uLnTx/>
                  <a:uFillTx/>
                  <a:latin typeface="Lato"/>
                  <a:ea typeface="Lato"/>
                  <a:cs typeface="Lato"/>
                  <a:sym typeface="Lato"/>
                </a:rPr>
                <a:t>R</a:t>
              </a:r>
              <a:r>
                <a:rPr kumimoji="0" lang="en" sz="1300" b="0" i="1" u="none" strike="noStrike" kern="0" cap="none" spc="0" normalizeH="0" baseline="-25000" noProof="0">
                  <a:ln>
                    <a:noFill/>
                  </a:ln>
                  <a:solidFill>
                    <a:srgbClr val="000000"/>
                  </a:solidFill>
                  <a:effectLst/>
                  <a:uLnTx/>
                  <a:uFillTx/>
                  <a:latin typeface="Lato"/>
                  <a:ea typeface="Lato"/>
                  <a:cs typeface="Lato"/>
                  <a:sym typeface="Lato"/>
                </a:rPr>
                <a:t>p</a:t>
              </a:r>
              <a:r>
                <a:rPr kumimoji="0" lang="en" sz="1300" b="0" i="0" u="none" strike="noStrike" kern="0" cap="none" spc="0" normalizeH="0" baseline="0" noProof="0">
                  <a:ln>
                    <a:noFill/>
                  </a:ln>
                  <a:solidFill>
                    <a:srgbClr val="000000"/>
                  </a:solidFill>
                  <a:effectLst/>
                  <a:uLnTx/>
                  <a:uFillTx/>
                  <a:latin typeface="Lato"/>
                  <a:ea typeface="Lato"/>
                  <a:cs typeface="Lato"/>
                  <a:sym typeface="Lato"/>
                </a:rPr>
                <a:t> = eviction penalty</a:t>
              </a:r>
              <a:endParaRPr kumimoji="0" sz="1300" b="0" i="0" u="none" strike="noStrike" kern="0" cap="none" spc="0" normalizeH="0" baseline="0" noProof="0">
                <a:ln>
                  <a:noFill/>
                </a:ln>
                <a:solidFill>
                  <a:srgbClr val="000000"/>
                </a:solidFill>
                <a:effectLst/>
                <a:uLnTx/>
                <a:uFillTx/>
                <a:latin typeface="Lato"/>
                <a:ea typeface="Lato"/>
                <a:cs typeface="Lato"/>
                <a:sym typeface="Lato"/>
              </a:endParaRPr>
            </a:p>
          </p:txBody>
        </p:sp>
      </p:grpSp>
    </p:spTree>
  </p:cSld>
  <p:clrMapOvr>
    <a:masterClrMapping/>
  </p:clrMapOvr>
</p:sld>
</file>

<file path=ppt/slides/slide370.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pic>
        <p:nvPicPr>
          <p:cNvPr id="302" name="Google Shape;302;p49"/>
          <p:cNvPicPr preferRelativeResize="0"/>
          <p:nvPr/>
        </p:nvPicPr>
        <p:blipFill rotWithShape="1">
          <a:blip r:embed="rId3">
            <a:alphaModFix/>
          </a:blip>
          <a:srcRect l="3218" t="10120" r="1851"/>
          <a:stretch/>
        </p:blipFill>
        <p:spPr>
          <a:xfrm>
            <a:off x="222051" y="1507501"/>
            <a:ext cx="8434251" cy="3637701"/>
          </a:xfrm>
          <a:prstGeom prst="rect">
            <a:avLst/>
          </a:prstGeom>
          <a:noFill/>
          <a:ln>
            <a:noFill/>
          </a:ln>
        </p:spPr>
      </p:pic>
      <p:sp>
        <p:nvSpPr>
          <p:cNvPr id="303" name="Google Shape;303;p49"/>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Overview of Sibyl</a:t>
            </a:r>
            <a:endParaRPr/>
          </a:p>
        </p:txBody>
      </p:sp>
      <p:sp>
        <p:nvSpPr>
          <p:cNvPr id="304" name="Google Shape;304;p49"/>
          <p:cNvSpPr/>
          <p:nvPr/>
        </p:nvSpPr>
        <p:spPr>
          <a:xfrm>
            <a:off x="44350" y="4961800"/>
            <a:ext cx="9144000" cy="7056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300" b="0" i="0" u="none" strike="noStrike" kern="0" cap="none" spc="0" normalizeH="0" baseline="0" noProof="0" dirty="0">
                <a:ln>
                  <a:noFill/>
                </a:ln>
                <a:solidFill>
                  <a:srgbClr val="FFFFFF"/>
                </a:solidFill>
                <a:effectLst/>
                <a:uLnTx/>
                <a:uFillTx/>
                <a:latin typeface="Lato"/>
                <a:ea typeface="Lato"/>
                <a:cs typeface="Lato"/>
                <a:sym typeface="Lato"/>
              </a:rPr>
              <a:t>The two threads run asynchronously to prevent training delay from affecting the inference time</a:t>
            </a:r>
            <a:endParaRPr kumimoji="0" sz="2300" b="0" i="0" u="none" strike="noStrike" kern="0" cap="none" spc="0" normalizeH="0" baseline="0" noProof="0" dirty="0">
              <a:ln>
                <a:noFill/>
              </a:ln>
              <a:solidFill>
                <a:srgbClr val="FFFFFF"/>
              </a:solidFill>
              <a:effectLst/>
              <a:uLnTx/>
              <a:uFillTx/>
              <a:latin typeface="Lato"/>
              <a:ea typeface="Lato"/>
              <a:cs typeface="Lato"/>
              <a:sym typeface="Lato"/>
            </a:endParaRPr>
          </a:p>
        </p:txBody>
      </p:sp>
    </p:spTree>
  </p:cSld>
  <p:clrMapOvr>
    <a:masterClrMapping/>
  </p:clrMapOvr>
</p:sld>
</file>

<file path=ppt/slides/slide371.xml><?xml version="1.0" encoding="utf-8"?>
<p:sld xmlns:a="http://schemas.openxmlformats.org/drawingml/2006/main" xmlns:r="http://schemas.openxmlformats.org/officeDocument/2006/relationships" xmlns:p="http://schemas.openxmlformats.org/presentationml/2006/main">
  <p:cSld>
    <p:spTree>
      <p:nvGrpSpPr>
        <p:cNvPr id="1" name="Shape 360"/>
        <p:cNvGrpSpPr/>
        <p:nvPr/>
      </p:nvGrpSpPr>
      <p:grpSpPr>
        <a:xfrm>
          <a:off x="0" y="0"/>
          <a:ext cx="0" cy="0"/>
          <a:chOff x="0" y="0"/>
          <a:chExt cx="0" cy="0"/>
        </a:xfrm>
      </p:grpSpPr>
      <p:sp>
        <p:nvSpPr>
          <p:cNvPr id="361" name="Google Shape;361;p57"/>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Hyper-parameter Tuning</a:t>
            </a:r>
            <a:endParaRPr/>
          </a:p>
        </p:txBody>
      </p:sp>
      <p:sp>
        <p:nvSpPr>
          <p:cNvPr id="362" name="Google Shape;362;p57"/>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r>
              <a:rPr lang="en"/>
              <a:t>Different hyper-parameter configurations were chosen using the design of experiments (DoE) technique</a:t>
            </a:r>
            <a:endParaRPr/>
          </a:p>
        </p:txBody>
      </p:sp>
      <p:pic>
        <p:nvPicPr>
          <p:cNvPr id="2" name="Picture 1">
            <a:extLst>
              <a:ext uri="{FF2B5EF4-FFF2-40B4-BE49-F238E27FC236}">
                <a16:creationId xmlns:a16="http://schemas.microsoft.com/office/drawing/2014/main" id="{8F19F3E4-FA9D-4865-8FAB-7B4A8176F931}"/>
              </a:ext>
            </a:extLst>
          </p:cNvPr>
          <p:cNvPicPr>
            <a:picLocks noChangeAspect="1"/>
          </p:cNvPicPr>
          <p:nvPr/>
        </p:nvPicPr>
        <p:blipFill rotWithShape="1">
          <a:blip r:embed="rId3"/>
          <a:srcRect t="2641" b="1"/>
          <a:stretch/>
        </p:blipFill>
        <p:spPr>
          <a:xfrm>
            <a:off x="44361" y="3481787"/>
            <a:ext cx="9144000" cy="1816834"/>
          </a:xfrm>
          <a:prstGeom prst="rect">
            <a:avLst/>
          </a:prstGeom>
        </p:spPr>
      </p:pic>
    </p:spTree>
  </p:cSld>
  <p:clrMapOvr>
    <a:masterClrMapping/>
  </p:clrMapOvr>
</p:sld>
</file>

<file path=ppt/slides/slide372.xml><?xml version="1.0" encoding="utf-8"?>
<p:sld xmlns:a="http://schemas.openxmlformats.org/drawingml/2006/main" xmlns:r="http://schemas.openxmlformats.org/officeDocument/2006/relationships" xmlns:p="http://schemas.openxmlformats.org/presentationml/2006/main">
  <p:cSld>
    <p:spTree>
      <p:nvGrpSpPr>
        <p:cNvPr id="1" name="Shape 378"/>
        <p:cNvGrpSpPr/>
        <p:nvPr/>
      </p:nvGrpSpPr>
      <p:grpSpPr>
        <a:xfrm>
          <a:off x="0" y="0"/>
          <a:ext cx="0" cy="0"/>
          <a:chOff x="0" y="0"/>
          <a:chExt cx="0" cy="0"/>
        </a:xfrm>
      </p:grpSpPr>
      <p:sp>
        <p:nvSpPr>
          <p:cNvPr id="379" name="Google Shape;379;p59"/>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Evaluation Methodology</a:t>
            </a:r>
            <a:endParaRPr/>
          </a:p>
        </p:txBody>
      </p:sp>
      <p:sp>
        <p:nvSpPr>
          <p:cNvPr id="380" name="Google Shape;380;p59"/>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fontScale="85000" lnSpcReduction="10000"/>
          </a:bodyPr>
          <a:lstStyle/>
          <a:p>
            <a:pPr indent="-393065">
              <a:lnSpc>
                <a:spcPct val="115000"/>
              </a:lnSpc>
              <a:buSzPct val="100000"/>
            </a:pPr>
            <a:r>
              <a:rPr lang="en"/>
              <a:t>Evaluated on a </a:t>
            </a:r>
            <a:r>
              <a:rPr lang="en" b="1">
                <a:solidFill>
                  <a:srgbClr val="0000FF"/>
                </a:solidFill>
              </a:rPr>
              <a:t>real system</a:t>
            </a:r>
            <a:r>
              <a:rPr lang="en"/>
              <a:t> with different hybrid storage configurations</a:t>
            </a:r>
            <a:endParaRPr/>
          </a:p>
          <a:p>
            <a:pPr indent="-393065">
              <a:lnSpc>
                <a:spcPct val="115000"/>
              </a:lnSpc>
              <a:spcBef>
                <a:spcPts val="0"/>
              </a:spcBef>
              <a:buSzPct val="100000"/>
            </a:pPr>
            <a:r>
              <a:rPr lang="en"/>
              <a:t>Hybrid storage system constitutes one contiguous logical block address space </a:t>
            </a:r>
            <a:endParaRPr/>
          </a:p>
          <a:p>
            <a:pPr indent="-393065">
              <a:lnSpc>
                <a:spcPct val="115000"/>
              </a:lnSpc>
              <a:spcBef>
                <a:spcPts val="0"/>
              </a:spcBef>
              <a:buSzPct val="100000"/>
            </a:pPr>
            <a:r>
              <a:rPr lang="en"/>
              <a:t>A custom block driver was implemented to manage the I/O requests to the storage devices</a:t>
            </a:r>
            <a:endParaRPr/>
          </a:p>
          <a:p>
            <a:pPr indent="-393065">
              <a:lnSpc>
                <a:spcPct val="115000"/>
              </a:lnSpc>
              <a:spcBef>
                <a:spcPts val="0"/>
              </a:spcBef>
              <a:buSzPct val="100000"/>
            </a:pPr>
            <a:r>
              <a:rPr lang="en"/>
              <a:t>We evaluate </a:t>
            </a:r>
            <a:r>
              <a:rPr lang="en" b="1">
                <a:solidFill>
                  <a:srgbClr val="000CFF"/>
                </a:solidFill>
              </a:rPr>
              <a:t>three </a:t>
            </a:r>
            <a:r>
              <a:rPr lang="en"/>
              <a:t>different hybrid storage configurations</a:t>
            </a:r>
            <a:endParaRPr/>
          </a:p>
          <a:p>
            <a:pPr lvl="1" indent="-369569">
              <a:lnSpc>
                <a:spcPct val="115000"/>
              </a:lnSpc>
              <a:spcBef>
                <a:spcPts val="0"/>
              </a:spcBef>
              <a:buSzPct val="100000"/>
            </a:pPr>
            <a:r>
              <a:rPr lang="en"/>
              <a:t>Performance-optimized (H&amp;M)</a:t>
            </a:r>
            <a:endParaRPr/>
          </a:p>
          <a:p>
            <a:pPr lvl="1" indent="-369569">
              <a:lnSpc>
                <a:spcPct val="115000"/>
              </a:lnSpc>
              <a:spcBef>
                <a:spcPts val="0"/>
              </a:spcBef>
              <a:buSzPct val="100000"/>
            </a:pPr>
            <a:r>
              <a:rPr lang="en"/>
              <a:t>Cost-optimized (H&amp;L)</a:t>
            </a:r>
            <a:endParaRPr/>
          </a:p>
          <a:p>
            <a:pPr lvl="1" indent="-369569">
              <a:lnSpc>
                <a:spcPct val="115000"/>
              </a:lnSpc>
              <a:spcBef>
                <a:spcPts val="0"/>
              </a:spcBef>
              <a:buSzPct val="100000"/>
            </a:pPr>
            <a:r>
              <a:rPr lang="en"/>
              <a:t>Tri-hybrid storage system </a:t>
            </a:r>
            <a:endParaRPr/>
          </a:p>
        </p:txBody>
      </p:sp>
    </p:spTree>
  </p:cSld>
  <p:clrMapOvr>
    <a:masterClrMapping/>
  </p:clrMapOvr>
</p:sld>
</file>

<file path=ppt/slides/slide373.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385" name="Google Shape;385;p60"/>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Evaluation Methodology</a:t>
            </a:r>
            <a:endParaRPr/>
          </a:p>
        </p:txBody>
      </p:sp>
      <p:pic>
        <p:nvPicPr>
          <p:cNvPr id="2" name="Picture 1">
            <a:extLst>
              <a:ext uri="{FF2B5EF4-FFF2-40B4-BE49-F238E27FC236}">
                <a16:creationId xmlns:a16="http://schemas.microsoft.com/office/drawing/2014/main" id="{6CE49124-D854-4D4C-82A2-7FF8370CCA65}"/>
              </a:ext>
            </a:extLst>
          </p:cNvPr>
          <p:cNvPicPr>
            <a:picLocks noChangeAspect="1"/>
          </p:cNvPicPr>
          <p:nvPr/>
        </p:nvPicPr>
        <p:blipFill rotWithShape="1">
          <a:blip r:embed="rId3"/>
          <a:srcRect t="1096"/>
          <a:stretch/>
        </p:blipFill>
        <p:spPr>
          <a:xfrm>
            <a:off x="506079" y="1687888"/>
            <a:ext cx="7723522" cy="3867324"/>
          </a:xfrm>
          <a:prstGeom prst="rect">
            <a:avLst/>
          </a:prstGeom>
        </p:spPr>
      </p:pic>
    </p:spTree>
  </p:cSld>
  <p:clrMapOvr>
    <a:masterClrMapping/>
  </p:clrMapOvr>
</p:sld>
</file>

<file path=ppt/slides/slide374.xml><?xml version="1.0" encoding="utf-8"?>
<p:sld xmlns:a="http://schemas.openxmlformats.org/drawingml/2006/main" xmlns:r="http://schemas.openxmlformats.org/officeDocument/2006/relationships" xmlns:p="http://schemas.openxmlformats.org/presentationml/2006/main">
  <p:cSld>
    <p:spTree>
      <p:nvGrpSpPr>
        <p:cNvPr id="1" name="Shape 390"/>
        <p:cNvGrpSpPr/>
        <p:nvPr/>
      </p:nvGrpSpPr>
      <p:grpSpPr>
        <a:xfrm>
          <a:off x="0" y="0"/>
          <a:ext cx="0" cy="0"/>
          <a:chOff x="0" y="0"/>
          <a:chExt cx="0" cy="0"/>
        </a:xfrm>
      </p:grpSpPr>
      <p:sp>
        <p:nvSpPr>
          <p:cNvPr id="391" name="Google Shape;391;p61"/>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Evaluation Methodology</a:t>
            </a:r>
            <a:endParaRPr/>
          </a:p>
        </p:txBody>
      </p:sp>
      <p:sp>
        <p:nvSpPr>
          <p:cNvPr id="392" name="Google Shape;392;p61"/>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fontScale="92500" lnSpcReduction="20000"/>
          </a:bodyPr>
          <a:lstStyle/>
          <a:p>
            <a:pPr>
              <a:lnSpc>
                <a:spcPct val="115000"/>
              </a:lnSpc>
            </a:pPr>
            <a:r>
              <a:rPr lang="en"/>
              <a:t>18 different workloads from MSR Cambridge and FileBench suites</a:t>
            </a:r>
            <a:endParaRPr/>
          </a:p>
          <a:p>
            <a:pPr>
              <a:lnSpc>
                <a:spcPct val="115000"/>
              </a:lnSpc>
              <a:spcBef>
                <a:spcPts val="0"/>
              </a:spcBef>
            </a:pPr>
            <a:r>
              <a:rPr lang="en"/>
              <a:t>Sibyl is compared against </a:t>
            </a:r>
            <a:r>
              <a:rPr lang="en" b="1">
                <a:solidFill>
                  <a:srgbClr val="0000FF"/>
                </a:solidFill>
              </a:rPr>
              <a:t>four baselines</a:t>
            </a:r>
            <a:endParaRPr b="1">
              <a:solidFill>
                <a:srgbClr val="0000FF"/>
              </a:solidFill>
            </a:endParaRPr>
          </a:p>
          <a:p>
            <a:pPr lvl="1">
              <a:lnSpc>
                <a:spcPct val="115000"/>
              </a:lnSpc>
              <a:spcBef>
                <a:spcPts val="0"/>
              </a:spcBef>
            </a:pPr>
            <a:r>
              <a:rPr lang="en"/>
              <a:t>Heuristic-based policies</a:t>
            </a:r>
            <a:endParaRPr/>
          </a:p>
          <a:p>
            <a:pPr lvl="2">
              <a:lnSpc>
                <a:spcPct val="115000"/>
              </a:lnSpc>
              <a:spcBef>
                <a:spcPts val="0"/>
              </a:spcBef>
            </a:pPr>
            <a:r>
              <a:rPr lang="en"/>
              <a:t>Cold data eviction (CDE) </a:t>
            </a:r>
            <a:r>
              <a:rPr lang="en" sz="1100"/>
              <a:t>[Matsui et. al., “Design of Hybrid SSDs With Storage Class Memory and NAND Flash Memory,” IEEE 2017]</a:t>
            </a:r>
            <a:endParaRPr sz="1100"/>
          </a:p>
          <a:p>
            <a:pPr lvl="2">
              <a:lnSpc>
                <a:spcPct val="115000"/>
              </a:lnSpc>
              <a:spcBef>
                <a:spcPts val="0"/>
              </a:spcBef>
            </a:pPr>
            <a:r>
              <a:rPr lang="en"/>
              <a:t>History Page Scheduler (HPS) </a:t>
            </a:r>
            <a:r>
              <a:rPr lang="en" sz="1100"/>
              <a:t>[Meswani et.al., “Heterogeneous Memory Architectures: A HW/SW Approach for Mixing Die-stacked and Off-package Memories,” HPCA, 2015]</a:t>
            </a:r>
            <a:endParaRPr sz="1100"/>
          </a:p>
          <a:p>
            <a:pPr lvl="1">
              <a:lnSpc>
                <a:spcPct val="115000"/>
              </a:lnSpc>
              <a:spcBef>
                <a:spcPts val="0"/>
              </a:spcBef>
            </a:pPr>
            <a:r>
              <a:rPr lang="en"/>
              <a:t>Supervised learning-based policies</a:t>
            </a:r>
            <a:endParaRPr/>
          </a:p>
          <a:p>
            <a:pPr lvl="2">
              <a:lnSpc>
                <a:spcPct val="115000"/>
              </a:lnSpc>
              <a:spcBef>
                <a:spcPts val="0"/>
              </a:spcBef>
            </a:pPr>
            <a:r>
              <a:rPr lang="en"/>
              <a:t>Recurrent neural network (RNN)-based technique adapted from Kleio </a:t>
            </a:r>
            <a:r>
              <a:rPr lang="en" sz="1100"/>
              <a:t>[Doudali et.al., “Kleio: A Hybrid Memory Page Scheduler with Machine Intelligence,” HPDC, 2019]</a:t>
            </a:r>
            <a:endParaRPr sz="1100"/>
          </a:p>
          <a:p>
            <a:pPr lvl="2">
              <a:lnSpc>
                <a:spcPct val="115000"/>
              </a:lnSpc>
              <a:spcBef>
                <a:spcPts val="0"/>
              </a:spcBef>
            </a:pPr>
            <a:r>
              <a:rPr lang="en"/>
              <a:t>Neural network-based classifier based on Archivist </a:t>
            </a:r>
            <a:r>
              <a:rPr lang="en" sz="1100"/>
              <a:t>[Ren et.al., “Archivist: A Machine Learning Assisted Data Placement Mechanism for Hybrid Storage Systems,” ICCD, 2019 ]</a:t>
            </a:r>
            <a:endParaRPr sz="1100"/>
          </a:p>
        </p:txBody>
      </p:sp>
    </p:spTree>
  </p:cSld>
  <p:clrMapOvr>
    <a:masterClrMapping/>
  </p:clrMapOvr>
</p:sld>
</file>

<file path=ppt/slides/slide375.xml><?xml version="1.0" encoding="utf-8"?>
<p:sld xmlns:a="http://schemas.openxmlformats.org/drawingml/2006/main" xmlns:r="http://schemas.openxmlformats.org/officeDocument/2006/relationships" xmlns:p="http://schemas.openxmlformats.org/presentationml/2006/main">
  <p:cSld>
    <p:spTree>
      <p:nvGrpSpPr>
        <p:cNvPr id="1" name="Shape 396"/>
        <p:cNvGrpSpPr/>
        <p:nvPr/>
      </p:nvGrpSpPr>
      <p:grpSpPr>
        <a:xfrm>
          <a:off x="0" y="0"/>
          <a:ext cx="0" cy="0"/>
          <a:chOff x="0" y="0"/>
          <a:chExt cx="0" cy="0"/>
        </a:xfrm>
      </p:grpSpPr>
      <p:sp>
        <p:nvSpPr>
          <p:cNvPr id="397" name="Google Shape;397;p62"/>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dirty="0"/>
              <a:t>Latency Improvement</a:t>
            </a:r>
            <a:endParaRPr dirty="0"/>
          </a:p>
        </p:txBody>
      </p:sp>
      <p:graphicFrame>
        <p:nvGraphicFramePr>
          <p:cNvPr id="398" name="Google Shape;398;p62"/>
          <p:cNvGraphicFramePr/>
          <p:nvPr/>
        </p:nvGraphicFramePr>
        <p:xfrm>
          <a:off x="952500" y="4145575"/>
          <a:ext cx="7239000" cy="1188630"/>
        </p:xfrm>
        <a:graphic>
          <a:graphicData uri="http://schemas.openxmlformats.org/drawingml/2006/table">
            <a:tbl>
              <a:tblPr>
                <a:noFill/>
              </a:tblPr>
              <a:tblGrid>
                <a:gridCol w="1447800">
                  <a:extLst>
                    <a:ext uri="{9D8B030D-6E8A-4147-A177-3AD203B41FA5}">
                      <a16:colId xmlns:a16="http://schemas.microsoft.com/office/drawing/2014/main" val="20000"/>
                    </a:ext>
                  </a:extLst>
                </a:gridCol>
                <a:gridCol w="1447800">
                  <a:extLst>
                    <a:ext uri="{9D8B030D-6E8A-4147-A177-3AD203B41FA5}">
                      <a16:colId xmlns:a16="http://schemas.microsoft.com/office/drawing/2014/main" val="20001"/>
                    </a:ext>
                  </a:extLst>
                </a:gridCol>
                <a:gridCol w="1447800">
                  <a:extLst>
                    <a:ext uri="{9D8B030D-6E8A-4147-A177-3AD203B41FA5}">
                      <a16:colId xmlns:a16="http://schemas.microsoft.com/office/drawing/2014/main" val="20002"/>
                    </a:ext>
                  </a:extLst>
                </a:gridCol>
                <a:gridCol w="1447800">
                  <a:extLst>
                    <a:ext uri="{9D8B030D-6E8A-4147-A177-3AD203B41FA5}">
                      <a16:colId xmlns:a16="http://schemas.microsoft.com/office/drawing/2014/main" val="20003"/>
                    </a:ext>
                  </a:extLst>
                </a:gridCol>
                <a:gridCol w="1447800">
                  <a:extLst>
                    <a:ext uri="{9D8B030D-6E8A-4147-A177-3AD203B41FA5}">
                      <a16:colId xmlns:a16="http://schemas.microsoft.com/office/drawing/2014/main" val="20004"/>
                    </a:ext>
                  </a:extLst>
                </a:gridCol>
              </a:tblGrid>
              <a:tr h="264725">
                <a:tc>
                  <a:txBody>
                    <a:bodyPr/>
                    <a:lstStyle/>
                    <a:p>
                      <a:pPr marL="0" lvl="0" indent="0" algn="ctr" rtl="0">
                        <a:spcBef>
                          <a:spcPts val="0"/>
                        </a:spcBef>
                        <a:spcAft>
                          <a:spcPts val="0"/>
                        </a:spcAft>
                        <a:buNone/>
                      </a:pPr>
                      <a:r>
                        <a:rPr lang="en" b="1"/>
                        <a:t>Configuration</a:t>
                      </a:r>
                      <a:endParaRPr b="1"/>
                    </a:p>
                  </a:txBody>
                  <a:tcPr marL="91425" marR="91425" marT="91425" marB="91425"/>
                </a:tc>
                <a:tc>
                  <a:txBody>
                    <a:bodyPr/>
                    <a:lstStyle/>
                    <a:p>
                      <a:pPr marL="0" lvl="0" indent="0" algn="ctr" rtl="0">
                        <a:spcBef>
                          <a:spcPts val="0"/>
                        </a:spcBef>
                        <a:spcAft>
                          <a:spcPts val="0"/>
                        </a:spcAft>
                        <a:buNone/>
                      </a:pPr>
                      <a:r>
                        <a:rPr lang="en" b="1"/>
                        <a:t>CDE</a:t>
                      </a:r>
                      <a:endParaRPr b="1"/>
                    </a:p>
                  </a:txBody>
                  <a:tcPr marL="91425" marR="91425" marT="91425" marB="91425"/>
                </a:tc>
                <a:tc>
                  <a:txBody>
                    <a:bodyPr/>
                    <a:lstStyle/>
                    <a:p>
                      <a:pPr marL="0" lvl="0" indent="0" algn="ctr" rtl="0">
                        <a:spcBef>
                          <a:spcPts val="0"/>
                        </a:spcBef>
                        <a:spcAft>
                          <a:spcPts val="0"/>
                        </a:spcAft>
                        <a:buNone/>
                      </a:pPr>
                      <a:r>
                        <a:rPr lang="en" b="1" dirty="0"/>
                        <a:t>HPS</a:t>
                      </a:r>
                      <a:endParaRPr b="1" dirty="0"/>
                    </a:p>
                  </a:txBody>
                  <a:tcPr marL="91425" marR="91425" marT="91425" marB="91425"/>
                </a:tc>
                <a:tc>
                  <a:txBody>
                    <a:bodyPr/>
                    <a:lstStyle/>
                    <a:p>
                      <a:pPr marL="0" lvl="0" indent="0" algn="ctr" rtl="0">
                        <a:spcBef>
                          <a:spcPts val="0"/>
                        </a:spcBef>
                        <a:spcAft>
                          <a:spcPts val="0"/>
                        </a:spcAft>
                        <a:buNone/>
                      </a:pPr>
                      <a:r>
                        <a:rPr lang="en" b="1"/>
                        <a:t>Archivist</a:t>
                      </a:r>
                      <a:endParaRPr b="1"/>
                    </a:p>
                  </a:txBody>
                  <a:tcPr marL="91425" marR="91425" marT="91425" marB="91425"/>
                </a:tc>
                <a:tc>
                  <a:txBody>
                    <a:bodyPr/>
                    <a:lstStyle/>
                    <a:p>
                      <a:pPr marL="0" lvl="0" indent="0" algn="ctr" rtl="0">
                        <a:spcBef>
                          <a:spcPts val="0"/>
                        </a:spcBef>
                        <a:spcAft>
                          <a:spcPts val="0"/>
                        </a:spcAft>
                        <a:buNone/>
                      </a:pPr>
                      <a:r>
                        <a:rPr lang="en" b="1"/>
                        <a:t>RNN-HSS</a:t>
                      </a:r>
                      <a:endParaRPr b="1"/>
                    </a:p>
                  </a:txBody>
                  <a:tcPr marL="91425" marR="91425" marT="91425" marB="91425"/>
                </a:tc>
                <a:extLst>
                  <a:ext uri="{0D108BD9-81ED-4DB2-BD59-A6C34878D82A}">
                    <a16:rowId xmlns:a16="http://schemas.microsoft.com/office/drawing/2014/main" val="10000"/>
                  </a:ext>
                </a:extLst>
              </a:tr>
              <a:tr h="381000">
                <a:tc>
                  <a:txBody>
                    <a:bodyPr/>
                    <a:lstStyle/>
                    <a:p>
                      <a:pPr marL="0" lvl="0" indent="0" algn="ctr" rtl="0">
                        <a:spcBef>
                          <a:spcPts val="0"/>
                        </a:spcBef>
                        <a:spcAft>
                          <a:spcPts val="0"/>
                        </a:spcAft>
                        <a:buNone/>
                      </a:pPr>
                      <a:r>
                        <a:rPr lang="en"/>
                        <a:t>H&amp;M</a:t>
                      </a:r>
                      <a:endParaRPr/>
                    </a:p>
                  </a:txBody>
                  <a:tcPr marL="91425" marR="91425" marT="91425" marB="91425"/>
                </a:tc>
                <a:tc>
                  <a:txBody>
                    <a:bodyPr/>
                    <a:lstStyle/>
                    <a:p>
                      <a:pPr marL="0" lvl="0" indent="0" algn="ctr" rtl="0">
                        <a:spcBef>
                          <a:spcPts val="0"/>
                        </a:spcBef>
                        <a:spcAft>
                          <a:spcPts val="0"/>
                        </a:spcAft>
                        <a:buNone/>
                      </a:pPr>
                      <a:r>
                        <a:rPr lang="en"/>
                        <a:t>28.1%</a:t>
                      </a:r>
                      <a:endParaRPr/>
                    </a:p>
                  </a:txBody>
                  <a:tcPr marL="91425" marR="91425" marT="91425" marB="91425"/>
                </a:tc>
                <a:tc>
                  <a:txBody>
                    <a:bodyPr/>
                    <a:lstStyle/>
                    <a:p>
                      <a:pPr marL="0" lvl="0" indent="0" algn="ctr" rtl="0">
                        <a:spcBef>
                          <a:spcPts val="0"/>
                        </a:spcBef>
                        <a:spcAft>
                          <a:spcPts val="0"/>
                        </a:spcAft>
                        <a:buNone/>
                      </a:pPr>
                      <a:r>
                        <a:rPr lang="en"/>
                        <a:t>23.2%</a:t>
                      </a:r>
                      <a:endParaRPr/>
                    </a:p>
                  </a:txBody>
                  <a:tcPr marL="91425" marR="91425" marT="91425" marB="91425"/>
                </a:tc>
                <a:tc>
                  <a:txBody>
                    <a:bodyPr/>
                    <a:lstStyle/>
                    <a:p>
                      <a:pPr marL="0" lvl="0" indent="0" algn="ctr" rtl="0">
                        <a:spcBef>
                          <a:spcPts val="0"/>
                        </a:spcBef>
                        <a:spcAft>
                          <a:spcPts val="0"/>
                        </a:spcAft>
                        <a:buNone/>
                      </a:pPr>
                      <a:r>
                        <a:rPr lang="en"/>
                        <a:t>36.1%</a:t>
                      </a:r>
                      <a:endParaRPr/>
                    </a:p>
                  </a:txBody>
                  <a:tcPr marL="91425" marR="91425" marT="91425" marB="91425"/>
                </a:tc>
                <a:tc>
                  <a:txBody>
                    <a:bodyPr/>
                    <a:lstStyle/>
                    <a:p>
                      <a:pPr marL="0" lvl="0" indent="0" algn="ctr" rtl="0">
                        <a:spcBef>
                          <a:spcPts val="0"/>
                        </a:spcBef>
                        <a:spcAft>
                          <a:spcPts val="0"/>
                        </a:spcAft>
                        <a:buNone/>
                      </a:pPr>
                      <a:r>
                        <a:rPr lang="en"/>
                        <a:t>21.6%</a:t>
                      </a:r>
                      <a:endParaRPr/>
                    </a:p>
                  </a:txBody>
                  <a:tcPr marL="91425" marR="91425" marT="91425" marB="91425"/>
                </a:tc>
                <a:extLst>
                  <a:ext uri="{0D108BD9-81ED-4DB2-BD59-A6C34878D82A}">
                    <a16:rowId xmlns:a16="http://schemas.microsoft.com/office/drawing/2014/main" val="10001"/>
                  </a:ext>
                </a:extLst>
              </a:tr>
              <a:tr h="381000">
                <a:tc>
                  <a:txBody>
                    <a:bodyPr/>
                    <a:lstStyle/>
                    <a:p>
                      <a:pPr marL="0" lvl="0" indent="0" algn="ctr" rtl="0">
                        <a:spcBef>
                          <a:spcPts val="0"/>
                        </a:spcBef>
                        <a:spcAft>
                          <a:spcPts val="0"/>
                        </a:spcAft>
                        <a:buNone/>
                      </a:pPr>
                      <a:r>
                        <a:rPr lang="en"/>
                        <a:t>H&amp;L</a:t>
                      </a:r>
                      <a:endParaRPr/>
                    </a:p>
                  </a:txBody>
                  <a:tcPr marL="91425" marR="91425" marT="91425" marB="91425"/>
                </a:tc>
                <a:tc>
                  <a:txBody>
                    <a:bodyPr/>
                    <a:lstStyle/>
                    <a:p>
                      <a:pPr marL="0" lvl="0" indent="0" algn="ctr" rtl="0">
                        <a:spcBef>
                          <a:spcPts val="0"/>
                        </a:spcBef>
                        <a:spcAft>
                          <a:spcPts val="0"/>
                        </a:spcAft>
                        <a:buNone/>
                      </a:pPr>
                      <a:r>
                        <a:rPr lang="en"/>
                        <a:t>19.9%</a:t>
                      </a:r>
                      <a:endParaRPr/>
                    </a:p>
                  </a:txBody>
                  <a:tcPr marL="91425" marR="91425" marT="91425" marB="91425"/>
                </a:tc>
                <a:tc>
                  <a:txBody>
                    <a:bodyPr/>
                    <a:lstStyle/>
                    <a:p>
                      <a:pPr marL="0" lvl="0" indent="0" algn="ctr" rtl="0">
                        <a:spcBef>
                          <a:spcPts val="0"/>
                        </a:spcBef>
                        <a:spcAft>
                          <a:spcPts val="0"/>
                        </a:spcAft>
                        <a:buNone/>
                      </a:pPr>
                      <a:r>
                        <a:rPr lang="en"/>
                        <a:t>45.9%</a:t>
                      </a:r>
                      <a:endParaRPr/>
                    </a:p>
                  </a:txBody>
                  <a:tcPr marL="91425" marR="91425" marT="91425" marB="91425"/>
                </a:tc>
                <a:tc>
                  <a:txBody>
                    <a:bodyPr/>
                    <a:lstStyle/>
                    <a:p>
                      <a:pPr marL="0" lvl="0" indent="0" algn="ctr" rtl="0">
                        <a:spcBef>
                          <a:spcPts val="0"/>
                        </a:spcBef>
                        <a:spcAft>
                          <a:spcPts val="0"/>
                        </a:spcAft>
                        <a:buNone/>
                      </a:pPr>
                      <a:r>
                        <a:rPr lang="en"/>
                        <a:t>68.8%</a:t>
                      </a:r>
                      <a:endParaRPr/>
                    </a:p>
                  </a:txBody>
                  <a:tcPr marL="91425" marR="91425" marT="91425" marB="91425"/>
                </a:tc>
                <a:tc>
                  <a:txBody>
                    <a:bodyPr/>
                    <a:lstStyle/>
                    <a:p>
                      <a:pPr marL="0" lvl="0" indent="0" algn="ctr" rtl="0">
                        <a:spcBef>
                          <a:spcPts val="0"/>
                        </a:spcBef>
                        <a:spcAft>
                          <a:spcPts val="0"/>
                        </a:spcAft>
                        <a:buNone/>
                      </a:pPr>
                      <a:r>
                        <a:rPr lang="en" dirty="0"/>
                        <a:t>34.1%</a:t>
                      </a:r>
                      <a:endParaRPr dirty="0"/>
                    </a:p>
                  </a:txBody>
                  <a:tcPr marL="91425" marR="91425" marT="91425" marB="91425"/>
                </a:tc>
                <a:extLst>
                  <a:ext uri="{0D108BD9-81ED-4DB2-BD59-A6C34878D82A}">
                    <a16:rowId xmlns:a16="http://schemas.microsoft.com/office/drawing/2014/main" val="10002"/>
                  </a:ext>
                </a:extLst>
              </a:tr>
            </a:tbl>
          </a:graphicData>
        </a:graphic>
      </p:graphicFrame>
      <p:pic>
        <p:nvPicPr>
          <p:cNvPr id="2" name="Picture 1">
            <a:extLst>
              <a:ext uri="{FF2B5EF4-FFF2-40B4-BE49-F238E27FC236}">
                <a16:creationId xmlns:a16="http://schemas.microsoft.com/office/drawing/2014/main" id="{ACB60D5B-13A6-4367-90BF-5136D62AC0D3}"/>
              </a:ext>
            </a:extLst>
          </p:cNvPr>
          <p:cNvPicPr>
            <a:picLocks noChangeAspect="1"/>
          </p:cNvPicPr>
          <p:nvPr/>
        </p:nvPicPr>
        <p:blipFill rotWithShape="1">
          <a:blip r:embed="rId3"/>
          <a:srcRect b="57245"/>
          <a:stretch/>
        </p:blipFill>
        <p:spPr>
          <a:xfrm>
            <a:off x="0" y="1835516"/>
            <a:ext cx="9144000" cy="1499688"/>
          </a:xfrm>
          <a:prstGeom prst="rect">
            <a:avLst/>
          </a:prstGeom>
        </p:spPr>
      </p:pic>
      <p:sp>
        <p:nvSpPr>
          <p:cNvPr id="10" name="Google Shape;220;p38">
            <a:extLst>
              <a:ext uri="{FF2B5EF4-FFF2-40B4-BE49-F238E27FC236}">
                <a16:creationId xmlns:a16="http://schemas.microsoft.com/office/drawing/2014/main" id="{D2CFE3B6-B5FD-49E8-B054-BB417E7FA347}"/>
              </a:ext>
            </a:extLst>
          </p:cNvPr>
          <p:cNvSpPr txBox="1"/>
          <p:nvPr/>
        </p:nvSpPr>
        <p:spPr>
          <a:xfrm>
            <a:off x="1165841" y="3184396"/>
            <a:ext cx="3168834" cy="707856"/>
          </a:xfrm>
          <a:prstGeom prst="rect">
            <a:avLst/>
          </a:prstGeom>
          <a:noFill/>
          <a:ln>
            <a:noFill/>
          </a:ln>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(a) Performance-optimized (H&amp;M)</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
        <p:nvSpPr>
          <p:cNvPr id="11" name="Google Shape;219;p38">
            <a:extLst>
              <a:ext uri="{FF2B5EF4-FFF2-40B4-BE49-F238E27FC236}">
                <a16:creationId xmlns:a16="http://schemas.microsoft.com/office/drawing/2014/main" id="{F763D39C-492B-4DE2-80FE-74596E869A96}"/>
              </a:ext>
            </a:extLst>
          </p:cNvPr>
          <p:cNvSpPr txBox="1"/>
          <p:nvPr/>
        </p:nvSpPr>
        <p:spPr>
          <a:xfrm>
            <a:off x="6191396" y="3180118"/>
            <a:ext cx="1842760" cy="707856"/>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(b) Cost-optimized </a:t>
            </a:r>
          </a:p>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(H&amp;L)</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Tree>
  </p:cSld>
  <p:clrMapOvr>
    <a:masterClrMapping/>
  </p:clrMapOvr>
</p:sld>
</file>

<file path=ppt/slides/slide376.xml><?xml version="1.0" encoding="utf-8"?>
<p:sld xmlns:a="http://schemas.openxmlformats.org/drawingml/2006/main" xmlns:r="http://schemas.openxmlformats.org/officeDocument/2006/relationships" xmlns:p="http://schemas.openxmlformats.org/presentationml/2006/main">
  <p:cSld>
    <p:spTree>
      <p:nvGrpSpPr>
        <p:cNvPr id="1" name="Shape 407"/>
        <p:cNvGrpSpPr/>
        <p:nvPr/>
      </p:nvGrpSpPr>
      <p:grpSpPr>
        <a:xfrm>
          <a:off x="0" y="0"/>
          <a:ext cx="0" cy="0"/>
          <a:chOff x="0" y="0"/>
          <a:chExt cx="0" cy="0"/>
        </a:xfrm>
      </p:grpSpPr>
      <p:sp>
        <p:nvSpPr>
          <p:cNvPr id="408" name="Google Shape;408;p63"/>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dirty="0"/>
              <a:t>Throughput Improvement</a:t>
            </a:r>
            <a:endParaRPr dirty="0"/>
          </a:p>
        </p:txBody>
      </p:sp>
      <p:graphicFrame>
        <p:nvGraphicFramePr>
          <p:cNvPr id="409" name="Google Shape;409;p63"/>
          <p:cNvGraphicFramePr/>
          <p:nvPr/>
        </p:nvGraphicFramePr>
        <p:xfrm>
          <a:off x="952500" y="4145575"/>
          <a:ext cx="7239000" cy="1188630"/>
        </p:xfrm>
        <a:graphic>
          <a:graphicData uri="http://schemas.openxmlformats.org/drawingml/2006/table">
            <a:tbl>
              <a:tblPr>
                <a:noFill/>
              </a:tblPr>
              <a:tblGrid>
                <a:gridCol w="1447800">
                  <a:extLst>
                    <a:ext uri="{9D8B030D-6E8A-4147-A177-3AD203B41FA5}">
                      <a16:colId xmlns:a16="http://schemas.microsoft.com/office/drawing/2014/main" val="20000"/>
                    </a:ext>
                  </a:extLst>
                </a:gridCol>
                <a:gridCol w="1447800">
                  <a:extLst>
                    <a:ext uri="{9D8B030D-6E8A-4147-A177-3AD203B41FA5}">
                      <a16:colId xmlns:a16="http://schemas.microsoft.com/office/drawing/2014/main" val="20001"/>
                    </a:ext>
                  </a:extLst>
                </a:gridCol>
                <a:gridCol w="1447800">
                  <a:extLst>
                    <a:ext uri="{9D8B030D-6E8A-4147-A177-3AD203B41FA5}">
                      <a16:colId xmlns:a16="http://schemas.microsoft.com/office/drawing/2014/main" val="20002"/>
                    </a:ext>
                  </a:extLst>
                </a:gridCol>
                <a:gridCol w="1447800">
                  <a:extLst>
                    <a:ext uri="{9D8B030D-6E8A-4147-A177-3AD203B41FA5}">
                      <a16:colId xmlns:a16="http://schemas.microsoft.com/office/drawing/2014/main" val="20003"/>
                    </a:ext>
                  </a:extLst>
                </a:gridCol>
                <a:gridCol w="1447800">
                  <a:extLst>
                    <a:ext uri="{9D8B030D-6E8A-4147-A177-3AD203B41FA5}">
                      <a16:colId xmlns:a16="http://schemas.microsoft.com/office/drawing/2014/main" val="20004"/>
                    </a:ext>
                  </a:extLst>
                </a:gridCol>
              </a:tblGrid>
              <a:tr h="264725">
                <a:tc>
                  <a:txBody>
                    <a:bodyPr/>
                    <a:lstStyle/>
                    <a:p>
                      <a:pPr marL="0" lvl="0" indent="0" algn="ctr" rtl="0">
                        <a:spcBef>
                          <a:spcPts val="0"/>
                        </a:spcBef>
                        <a:spcAft>
                          <a:spcPts val="0"/>
                        </a:spcAft>
                        <a:buNone/>
                      </a:pPr>
                      <a:r>
                        <a:rPr lang="en" b="1"/>
                        <a:t>Configuration</a:t>
                      </a:r>
                      <a:endParaRPr b="1"/>
                    </a:p>
                  </a:txBody>
                  <a:tcPr marL="91425" marR="91425" marT="91425" marB="91425"/>
                </a:tc>
                <a:tc>
                  <a:txBody>
                    <a:bodyPr/>
                    <a:lstStyle/>
                    <a:p>
                      <a:pPr marL="0" lvl="0" indent="0" algn="ctr" rtl="0">
                        <a:spcBef>
                          <a:spcPts val="0"/>
                        </a:spcBef>
                        <a:spcAft>
                          <a:spcPts val="0"/>
                        </a:spcAft>
                        <a:buNone/>
                      </a:pPr>
                      <a:r>
                        <a:rPr lang="en" b="1"/>
                        <a:t>CDE</a:t>
                      </a:r>
                      <a:endParaRPr b="1"/>
                    </a:p>
                  </a:txBody>
                  <a:tcPr marL="91425" marR="91425" marT="91425" marB="91425"/>
                </a:tc>
                <a:tc>
                  <a:txBody>
                    <a:bodyPr/>
                    <a:lstStyle/>
                    <a:p>
                      <a:pPr marL="0" lvl="0" indent="0" algn="ctr" rtl="0">
                        <a:spcBef>
                          <a:spcPts val="0"/>
                        </a:spcBef>
                        <a:spcAft>
                          <a:spcPts val="0"/>
                        </a:spcAft>
                        <a:buNone/>
                      </a:pPr>
                      <a:r>
                        <a:rPr lang="en" b="1"/>
                        <a:t>HPS</a:t>
                      </a:r>
                      <a:endParaRPr b="1"/>
                    </a:p>
                  </a:txBody>
                  <a:tcPr marL="91425" marR="91425" marT="91425" marB="91425"/>
                </a:tc>
                <a:tc>
                  <a:txBody>
                    <a:bodyPr/>
                    <a:lstStyle/>
                    <a:p>
                      <a:pPr marL="0" lvl="0" indent="0" algn="ctr" rtl="0">
                        <a:spcBef>
                          <a:spcPts val="0"/>
                        </a:spcBef>
                        <a:spcAft>
                          <a:spcPts val="0"/>
                        </a:spcAft>
                        <a:buNone/>
                      </a:pPr>
                      <a:r>
                        <a:rPr lang="en" b="1"/>
                        <a:t>Archivist</a:t>
                      </a:r>
                      <a:endParaRPr b="1"/>
                    </a:p>
                  </a:txBody>
                  <a:tcPr marL="91425" marR="91425" marT="91425" marB="91425"/>
                </a:tc>
                <a:tc>
                  <a:txBody>
                    <a:bodyPr/>
                    <a:lstStyle/>
                    <a:p>
                      <a:pPr marL="0" lvl="0" indent="0" algn="ctr" rtl="0">
                        <a:spcBef>
                          <a:spcPts val="0"/>
                        </a:spcBef>
                        <a:spcAft>
                          <a:spcPts val="0"/>
                        </a:spcAft>
                        <a:buNone/>
                      </a:pPr>
                      <a:r>
                        <a:rPr lang="en" b="1"/>
                        <a:t>RNN-HSS</a:t>
                      </a:r>
                      <a:endParaRPr b="1"/>
                    </a:p>
                  </a:txBody>
                  <a:tcPr marL="91425" marR="91425" marT="91425" marB="91425"/>
                </a:tc>
                <a:extLst>
                  <a:ext uri="{0D108BD9-81ED-4DB2-BD59-A6C34878D82A}">
                    <a16:rowId xmlns:a16="http://schemas.microsoft.com/office/drawing/2014/main" val="10000"/>
                  </a:ext>
                </a:extLst>
              </a:tr>
              <a:tr h="381000">
                <a:tc>
                  <a:txBody>
                    <a:bodyPr/>
                    <a:lstStyle/>
                    <a:p>
                      <a:pPr marL="0" lvl="0" indent="0" algn="ctr" rtl="0">
                        <a:spcBef>
                          <a:spcPts val="0"/>
                        </a:spcBef>
                        <a:spcAft>
                          <a:spcPts val="0"/>
                        </a:spcAft>
                        <a:buNone/>
                      </a:pPr>
                      <a:r>
                        <a:rPr lang="en"/>
                        <a:t>H&amp;M</a:t>
                      </a:r>
                      <a:endParaRPr/>
                    </a:p>
                  </a:txBody>
                  <a:tcPr marL="91425" marR="91425" marT="91425" marB="91425"/>
                </a:tc>
                <a:tc>
                  <a:txBody>
                    <a:bodyPr/>
                    <a:lstStyle/>
                    <a:p>
                      <a:pPr marL="0" lvl="0" indent="0" algn="ctr" rtl="0">
                        <a:spcBef>
                          <a:spcPts val="0"/>
                        </a:spcBef>
                        <a:spcAft>
                          <a:spcPts val="0"/>
                        </a:spcAft>
                        <a:buNone/>
                      </a:pPr>
                      <a:r>
                        <a:rPr lang="en"/>
                        <a:t>32.6%</a:t>
                      </a:r>
                      <a:endParaRPr/>
                    </a:p>
                  </a:txBody>
                  <a:tcPr marL="91425" marR="91425" marT="91425" marB="91425"/>
                </a:tc>
                <a:tc>
                  <a:txBody>
                    <a:bodyPr/>
                    <a:lstStyle/>
                    <a:p>
                      <a:pPr marL="0" lvl="0" indent="0" algn="ctr" rtl="0">
                        <a:spcBef>
                          <a:spcPts val="0"/>
                        </a:spcBef>
                        <a:spcAft>
                          <a:spcPts val="0"/>
                        </a:spcAft>
                        <a:buNone/>
                      </a:pPr>
                      <a:r>
                        <a:rPr lang="en"/>
                        <a:t>21.9%</a:t>
                      </a:r>
                      <a:endParaRPr/>
                    </a:p>
                  </a:txBody>
                  <a:tcPr marL="91425" marR="91425" marT="91425" marB="91425"/>
                </a:tc>
                <a:tc>
                  <a:txBody>
                    <a:bodyPr/>
                    <a:lstStyle/>
                    <a:p>
                      <a:pPr marL="0" lvl="0" indent="0" algn="ctr" rtl="0">
                        <a:spcBef>
                          <a:spcPts val="0"/>
                        </a:spcBef>
                        <a:spcAft>
                          <a:spcPts val="0"/>
                        </a:spcAft>
                        <a:buNone/>
                      </a:pPr>
                      <a:r>
                        <a:rPr lang="en"/>
                        <a:t>54.2%</a:t>
                      </a:r>
                      <a:endParaRPr/>
                    </a:p>
                  </a:txBody>
                  <a:tcPr marL="91425" marR="91425" marT="91425" marB="91425"/>
                </a:tc>
                <a:tc>
                  <a:txBody>
                    <a:bodyPr/>
                    <a:lstStyle/>
                    <a:p>
                      <a:pPr marL="0" lvl="0" indent="0" algn="ctr" rtl="0">
                        <a:spcBef>
                          <a:spcPts val="0"/>
                        </a:spcBef>
                        <a:spcAft>
                          <a:spcPts val="0"/>
                        </a:spcAft>
                        <a:buNone/>
                      </a:pPr>
                      <a:r>
                        <a:rPr lang="en"/>
                        <a:t>22.7%</a:t>
                      </a:r>
                      <a:endParaRPr/>
                    </a:p>
                  </a:txBody>
                  <a:tcPr marL="91425" marR="91425" marT="91425" marB="91425"/>
                </a:tc>
                <a:extLst>
                  <a:ext uri="{0D108BD9-81ED-4DB2-BD59-A6C34878D82A}">
                    <a16:rowId xmlns:a16="http://schemas.microsoft.com/office/drawing/2014/main" val="10001"/>
                  </a:ext>
                </a:extLst>
              </a:tr>
              <a:tr h="381000">
                <a:tc>
                  <a:txBody>
                    <a:bodyPr/>
                    <a:lstStyle/>
                    <a:p>
                      <a:pPr marL="0" lvl="0" indent="0" algn="ctr" rtl="0">
                        <a:spcBef>
                          <a:spcPts val="0"/>
                        </a:spcBef>
                        <a:spcAft>
                          <a:spcPts val="0"/>
                        </a:spcAft>
                        <a:buNone/>
                      </a:pPr>
                      <a:r>
                        <a:rPr lang="en"/>
                        <a:t>H&amp;L</a:t>
                      </a:r>
                      <a:endParaRPr/>
                    </a:p>
                  </a:txBody>
                  <a:tcPr marL="91425" marR="91425" marT="91425" marB="91425"/>
                </a:tc>
                <a:tc>
                  <a:txBody>
                    <a:bodyPr/>
                    <a:lstStyle/>
                    <a:p>
                      <a:pPr marL="0" lvl="0" indent="0" algn="ctr" rtl="0">
                        <a:spcBef>
                          <a:spcPts val="0"/>
                        </a:spcBef>
                        <a:spcAft>
                          <a:spcPts val="0"/>
                        </a:spcAft>
                        <a:buNone/>
                      </a:pPr>
                      <a:r>
                        <a:rPr lang="en"/>
                        <a:t>22.8%</a:t>
                      </a:r>
                      <a:endParaRPr/>
                    </a:p>
                  </a:txBody>
                  <a:tcPr marL="91425" marR="91425" marT="91425" marB="91425"/>
                </a:tc>
                <a:tc>
                  <a:txBody>
                    <a:bodyPr/>
                    <a:lstStyle/>
                    <a:p>
                      <a:pPr marL="0" lvl="0" indent="0" algn="ctr" rtl="0">
                        <a:spcBef>
                          <a:spcPts val="0"/>
                        </a:spcBef>
                        <a:spcAft>
                          <a:spcPts val="0"/>
                        </a:spcAft>
                        <a:buNone/>
                      </a:pPr>
                      <a:r>
                        <a:rPr lang="en"/>
                        <a:t>49.1%</a:t>
                      </a:r>
                      <a:endParaRPr/>
                    </a:p>
                  </a:txBody>
                  <a:tcPr marL="91425" marR="91425" marT="91425" marB="91425"/>
                </a:tc>
                <a:tc>
                  <a:txBody>
                    <a:bodyPr/>
                    <a:lstStyle/>
                    <a:p>
                      <a:pPr marL="0" lvl="0" indent="0" algn="ctr" rtl="0">
                        <a:spcBef>
                          <a:spcPts val="0"/>
                        </a:spcBef>
                        <a:spcAft>
                          <a:spcPts val="0"/>
                        </a:spcAft>
                        <a:buNone/>
                      </a:pPr>
                      <a:r>
                        <a:rPr lang="en"/>
                        <a:t>86.9%</a:t>
                      </a:r>
                      <a:endParaRPr/>
                    </a:p>
                  </a:txBody>
                  <a:tcPr marL="91425" marR="91425" marT="91425" marB="91425"/>
                </a:tc>
                <a:tc>
                  <a:txBody>
                    <a:bodyPr/>
                    <a:lstStyle/>
                    <a:p>
                      <a:pPr marL="0" lvl="0" indent="0" algn="ctr" rtl="0">
                        <a:spcBef>
                          <a:spcPts val="0"/>
                        </a:spcBef>
                        <a:spcAft>
                          <a:spcPts val="0"/>
                        </a:spcAft>
                        <a:buNone/>
                      </a:pPr>
                      <a:r>
                        <a:rPr lang="en"/>
                        <a:t>41.9%</a:t>
                      </a:r>
                      <a:endParaRPr/>
                    </a:p>
                  </a:txBody>
                  <a:tcPr marL="91425" marR="91425" marT="91425" marB="91425"/>
                </a:tc>
                <a:extLst>
                  <a:ext uri="{0D108BD9-81ED-4DB2-BD59-A6C34878D82A}">
                    <a16:rowId xmlns:a16="http://schemas.microsoft.com/office/drawing/2014/main" val="10002"/>
                  </a:ext>
                </a:extLst>
              </a:tr>
            </a:tbl>
          </a:graphicData>
        </a:graphic>
      </p:graphicFrame>
      <p:pic>
        <p:nvPicPr>
          <p:cNvPr id="2" name="Picture 1">
            <a:extLst>
              <a:ext uri="{FF2B5EF4-FFF2-40B4-BE49-F238E27FC236}">
                <a16:creationId xmlns:a16="http://schemas.microsoft.com/office/drawing/2014/main" id="{E46ECDCD-8A2A-4115-949F-898C5C09B88F}"/>
              </a:ext>
            </a:extLst>
          </p:cNvPr>
          <p:cNvPicPr>
            <a:picLocks noChangeAspect="1"/>
          </p:cNvPicPr>
          <p:nvPr/>
        </p:nvPicPr>
        <p:blipFill rotWithShape="1">
          <a:blip r:embed="rId3"/>
          <a:srcRect t="54888" b="1737"/>
          <a:stretch/>
        </p:blipFill>
        <p:spPr>
          <a:xfrm>
            <a:off x="44361" y="1778877"/>
            <a:ext cx="9144000" cy="1521427"/>
          </a:xfrm>
          <a:prstGeom prst="rect">
            <a:avLst/>
          </a:prstGeom>
        </p:spPr>
      </p:pic>
      <p:sp>
        <p:nvSpPr>
          <p:cNvPr id="10" name="Google Shape;220;p38">
            <a:extLst>
              <a:ext uri="{FF2B5EF4-FFF2-40B4-BE49-F238E27FC236}">
                <a16:creationId xmlns:a16="http://schemas.microsoft.com/office/drawing/2014/main" id="{34D85BBD-FD5D-4224-80BF-EA1CF62F261E}"/>
              </a:ext>
            </a:extLst>
          </p:cNvPr>
          <p:cNvSpPr txBox="1"/>
          <p:nvPr/>
        </p:nvSpPr>
        <p:spPr>
          <a:xfrm>
            <a:off x="1033218" y="3251643"/>
            <a:ext cx="3168834" cy="707856"/>
          </a:xfrm>
          <a:prstGeom prst="rect">
            <a:avLst/>
          </a:prstGeom>
          <a:noFill/>
          <a:ln>
            <a:noFill/>
          </a:ln>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(a) Performance-optimized (H&amp;M)</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
        <p:nvSpPr>
          <p:cNvPr id="11" name="Google Shape;219;p38">
            <a:extLst>
              <a:ext uri="{FF2B5EF4-FFF2-40B4-BE49-F238E27FC236}">
                <a16:creationId xmlns:a16="http://schemas.microsoft.com/office/drawing/2014/main" id="{CAACEEB8-A286-47D1-A937-2E6416EE18C2}"/>
              </a:ext>
            </a:extLst>
          </p:cNvPr>
          <p:cNvSpPr txBox="1"/>
          <p:nvPr/>
        </p:nvSpPr>
        <p:spPr>
          <a:xfrm>
            <a:off x="6058773" y="3247365"/>
            <a:ext cx="1842760" cy="707856"/>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(b) Cost-optimized </a:t>
            </a:r>
          </a:p>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1700" b="0" i="0" u="none" strike="noStrike" kern="0" cap="none" spc="0" normalizeH="0" baseline="0" noProof="0" dirty="0">
                <a:ln>
                  <a:noFill/>
                </a:ln>
                <a:solidFill>
                  <a:srgbClr val="000000"/>
                </a:solidFill>
                <a:effectLst/>
                <a:uLnTx/>
                <a:uFillTx/>
                <a:latin typeface="Calibri"/>
                <a:ea typeface="Calibri"/>
                <a:cs typeface="Calibri"/>
                <a:sym typeface="Calibri"/>
              </a:rPr>
              <a:t>(H&amp;L)</a:t>
            </a:r>
            <a:endParaRPr kumimoji="0"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Tree>
  </p:cSld>
  <p:clrMapOvr>
    <a:masterClrMapping/>
  </p:clrMapOvr>
</p:sld>
</file>

<file path=ppt/slides/slide377.xml><?xml version="1.0" encoding="utf-8"?>
<p:sld xmlns:a="http://schemas.openxmlformats.org/drawingml/2006/main" xmlns:r="http://schemas.openxmlformats.org/officeDocument/2006/relationships" xmlns:p="http://schemas.openxmlformats.org/presentationml/2006/main">
  <p:cSld>
    <p:spTree>
      <p:nvGrpSpPr>
        <p:cNvPr id="1" name="Shape 418"/>
        <p:cNvGrpSpPr/>
        <p:nvPr/>
      </p:nvGrpSpPr>
      <p:grpSpPr>
        <a:xfrm>
          <a:off x="0" y="0"/>
          <a:ext cx="0" cy="0"/>
          <a:chOff x="0" y="0"/>
          <a:chExt cx="0" cy="0"/>
        </a:xfrm>
      </p:grpSpPr>
      <p:sp>
        <p:nvSpPr>
          <p:cNvPr id="419" name="Google Shape;419;p64"/>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Latency in Tri-Hybrid System</a:t>
            </a:r>
            <a:endParaRPr/>
          </a:p>
        </p:txBody>
      </p:sp>
      <p:sp>
        <p:nvSpPr>
          <p:cNvPr id="421" name="Google Shape;421;p64"/>
          <p:cNvSpPr/>
          <p:nvPr/>
        </p:nvSpPr>
        <p:spPr>
          <a:xfrm>
            <a:off x="17887" y="4830170"/>
            <a:ext cx="9144000" cy="7056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300" b="0" i="0" u="none" strike="noStrike" kern="0" cap="none" spc="0" normalizeH="0" baseline="0" noProof="0" dirty="0">
                <a:ln>
                  <a:noFill/>
                </a:ln>
                <a:solidFill>
                  <a:srgbClr val="FFFFFF"/>
                </a:solidFill>
                <a:effectLst/>
                <a:uLnTx/>
                <a:uFillTx/>
                <a:latin typeface="Lato"/>
                <a:ea typeface="Lato"/>
                <a:cs typeface="Lato"/>
                <a:sym typeface="Lato"/>
              </a:rPr>
              <a:t>Sibyl outperforms the heuristic-based data placement policy for tri-hybrid system by 48.2% on average across all workloads</a:t>
            </a:r>
            <a:endParaRPr kumimoji="0" sz="2300" b="0" i="0" u="none" strike="noStrike" kern="0" cap="none" spc="0" normalizeH="0" baseline="0" noProof="0" dirty="0">
              <a:ln>
                <a:noFill/>
              </a:ln>
              <a:solidFill>
                <a:srgbClr val="FFFFFF"/>
              </a:solidFill>
              <a:effectLst/>
              <a:uLnTx/>
              <a:uFillTx/>
              <a:latin typeface="Lato"/>
              <a:ea typeface="Lato"/>
              <a:cs typeface="Lato"/>
              <a:sym typeface="Lato"/>
            </a:endParaRPr>
          </a:p>
        </p:txBody>
      </p:sp>
      <p:pic>
        <p:nvPicPr>
          <p:cNvPr id="2" name="Picture 1">
            <a:extLst>
              <a:ext uri="{FF2B5EF4-FFF2-40B4-BE49-F238E27FC236}">
                <a16:creationId xmlns:a16="http://schemas.microsoft.com/office/drawing/2014/main" id="{EE35149E-502E-4F25-9F5A-4BB7930654F5}"/>
              </a:ext>
            </a:extLst>
          </p:cNvPr>
          <p:cNvPicPr>
            <a:picLocks noChangeAspect="1"/>
          </p:cNvPicPr>
          <p:nvPr/>
        </p:nvPicPr>
        <p:blipFill>
          <a:blip r:embed="rId3"/>
          <a:stretch>
            <a:fillRect/>
          </a:stretch>
        </p:blipFill>
        <p:spPr>
          <a:xfrm>
            <a:off x="1162050" y="2314575"/>
            <a:ext cx="6819900" cy="2228850"/>
          </a:xfrm>
          <a:prstGeom prst="rect">
            <a:avLst/>
          </a:prstGeom>
        </p:spPr>
      </p:pic>
    </p:spTree>
  </p:cSld>
  <p:clrMapOvr>
    <a:masterClrMapping/>
  </p:clrMapOvr>
</p:sld>
</file>

<file path=ppt/slides/slide378.xml><?xml version="1.0" encoding="utf-8"?>
<p:sld xmlns:a="http://schemas.openxmlformats.org/drawingml/2006/main" xmlns:r="http://schemas.openxmlformats.org/officeDocument/2006/relationships" xmlns:p="http://schemas.openxmlformats.org/presentationml/2006/main">
  <p:cSld>
    <p:spTree>
      <p:nvGrpSpPr>
        <p:cNvPr id="1" name="Shape 425"/>
        <p:cNvGrpSpPr/>
        <p:nvPr/>
      </p:nvGrpSpPr>
      <p:grpSpPr>
        <a:xfrm>
          <a:off x="0" y="0"/>
          <a:ext cx="0" cy="0"/>
          <a:chOff x="0" y="0"/>
          <a:chExt cx="0" cy="0"/>
        </a:xfrm>
      </p:grpSpPr>
      <p:pic>
        <p:nvPicPr>
          <p:cNvPr id="2" name="Picture 1">
            <a:extLst>
              <a:ext uri="{FF2B5EF4-FFF2-40B4-BE49-F238E27FC236}">
                <a16:creationId xmlns:a16="http://schemas.microsoft.com/office/drawing/2014/main" id="{35CE519F-5A30-4D73-BDD8-89D8CF9889E6}"/>
              </a:ext>
            </a:extLst>
          </p:cNvPr>
          <p:cNvPicPr>
            <a:picLocks noChangeAspect="1"/>
          </p:cNvPicPr>
          <p:nvPr/>
        </p:nvPicPr>
        <p:blipFill>
          <a:blip r:embed="rId3"/>
          <a:stretch>
            <a:fillRect/>
          </a:stretch>
        </p:blipFill>
        <p:spPr>
          <a:xfrm>
            <a:off x="-17887" y="1466536"/>
            <a:ext cx="9144000" cy="3363635"/>
          </a:xfrm>
          <a:prstGeom prst="rect">
            <a:avLst/>
          </a:prstGeom>
        </p:spPr>
      </p:pic>
      <p:sp>
        <p:nvSpPr>
          <p:cNvPr id="426" name="Google Shape;426;p65"/>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Latency for Unseen Workloads</a:t>
            </a:r>
            <a:endParaRPr/>
          </a:p>
        </p:txBody>
      </p:sp>
      <p:sp>
        <p:nvSpPr>
          <p:cNvPr id="427" name="Google Shape;427;p65"/>
          <p:cNvSpPr/>
          <p:nvPr/>
        </p:nvSpPr>
        <p:spPr>
          <a:xfrm>
            <a:off x="17887" y="4830170"/>
            <a:ext cx="9144000" cy="7056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300" b="0" i="0" u="none" strike="noStrike" kern="0" cap="none" spc="0" normalizeH="0" baseline="0" noProof="0" dirty="0">
                <a:ln>
                  <a:noFill/>
                </a:ln>
                <a:solidFill>
                  <a:srgbClr val="FFFFFF"/>
                </a:solidFill>
                <a:effectLst/>
                <a:uLnTx/>
                <a:uFillTx/>
                <a:latin typeface="Lato"/>
                <a:ea typeface="Lato"/>
                <a:cs typeface="Lato"/>
                <a:sym typeface="Lato"/>
              </a:rPr>
              <a:t>In H&amp;M (H&amp;L) configurations, Sibyl outperforms RNN-HSS and Archivist by 46.1% (54.6%) and 8.5% (44.1%) respectively</a:t>
            </a:r>
            <a:endParaRPr kumimoji="0" sz="2300" b="0" i="0" u="none" strike="noStrike" kern="0" cap="none" spc="0" normalizeH="0" baseline="0" noProof="0" dirty="0">
              <a:ln>
                <a:noFill/>
              </a:ln>
              <a:solidFill>
                <a:srgbClr val="FFFFFF"/>
              </a:solidFill>
              <a:effectLst/>
              <a:uLnTx/>
              <a:uFillTx/>
              <a:latin typeface="Lato"/>
              <a:ea typeface="Lato"/>
              <a:cs typeface="Lato"/>
              <a:sym typeface="Lato"/>
            </a:endParaRPr>
          </a:p>
        </p:txBody>
      </p:sp>
    </p:spTree>
  </p:cSld>
  <p:clrMapOvr>
    <a:masterClrMapping/>
  </p:clrMapOvr>
</p:sld>
</file>

<file path=ppt/slides/slide379.xml><?xml version="1.0" encoding="utf-8"?>
<p:sld xmlns:a="http://schemas.openxmlformats.org/drawingml/2006/main" xmlns:r="http://schemas.openxmlformats.org/officeDocument/2006/relationships" xmlns:p="http://schemas.openxmlformats.org/presentationml/2006/main">
  <p:cSld>
    <p:spTree>
      <p:nvGrpSpPr>
        <p:cNvPr id="1" name="Shape 432"/>
        <p:cNvGrpSpPr/>
        <p:nvPr/>
      </p:nvGrpSpPr>
      <p:grpSpPr>
        <a:xfrm>
          <a:off x="0" y="0"/>
          <a:ext cx="0" cy="0"/>
          <a:chOff x="0" y="0"/>
          <a:chExt cx="0" cy="0"/>
        </a:xfrm>
      </p:grpSpPr>
      <p:sp>
        <p:nvSpPr>
          <p:cNvPr id="434" name="Google Shape;434;p66"/>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Sensitivity to Fast Storage Capacity</a:t>
            </a:r>
            <a:endParaRPr/>
          </a:p>
        </p:txBody>
      </p:sp>
      <p:pic>
        <p:nvPicPr>
          <p:cNvPr id="2" name="Picture 1">
            <a:extLst>
              <a:ext uri="{FF2B5EF4-FFF2-40B4-BE49-F238E27FC236}">
                <a16:creationId xmlns:a16="http://schemas.microsoft.com/office/drawing/2014/main" id="{FA85FC5D-47F6-4956-89B6-93F16399173A}"/>
              </a:ext>
            </a:extLst>
          </p:cNvPr>
          <p:cNvPicPr>
            <a:picLocks noChangeAspect="1"/>
          </p:cNvPicPr>
          <p:nvPr/>
        </p:nvPicPr>
        <p:blipFill>
          <a:blip r:embed="rId3"/>
          <a:stretch>
            <a:fillRect/>
          </a:stretch>
        </p:blipFill>
        <p:spPr>
          <a:xfrm>
            <a:off x="1028700" y="1643063"/>
            <a:ext cx="7086600" cy="3571875"/>
          </a:xfrm>
          <a:prstGeom prst="rect">
            <a:avLst/>
          </a:prstGeom>
        </p:spPr>
      </p:pic>
    </p:spTree>
  </p:cSld>
  <p:clrMapOvr>
    <a:masterClrMapping/>
  </p:clrMapOvr>
</p:sld>
</file>

<file path=ppt/slides/slide380.xml><?xml version="1.0" encoding="utf-8"?>
<p:sld xmlns:a="http://schemas.openxmlformats.org/drawingml/2006/main" xmlns:r="http://schemas.openxmlformats.org/officeDocument/2006/relationships" xmlns:p="http://schemas.openxmlformats.org/presentationml/2006/main">
  <p:cSld>
    <p:spTree>
      <p:nvGrpSpPr>
        <p:cNvPr id="1" name="Shape 432"/>
        <p:cNvGrpSpPr/>
        <p:nvPr/>
      </p:nvGrpSpPr>
      <p:grpSpPr>
        <a:xfrm>
          <a:off x="0" y="0"/>
          <a:ext cx="0" cy="0"/>
          <a:chOff x="0" y="0"/>
          <a:chExt cx="0" cy="0"/>
        </a:xfrm>
      </p:grpSpPr>
      <p:sp>
        <p:nvSpPr>
          <p:cNvPr id="434" name="Google Shape;434;p66"/>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Sensitivity to Fast Storage Capacity</a:t>
            </a:r>
            <a:endParaRPr/>
          </a:p>
        </p:txBody>
      </p:sp>
      <p:pic>
        <p:nvPicPr>
          <p:cNvPr id="2" name="Picture 1">
            <a:extLst>
              <a:ext uri="{FF2B5EF4-FFF2-40B4-BE49-F238E27FC236}">
                <a16:creationId xmlns:a16="http://schemas.microsoft.com/office/drawing/2014/main" id="{FA85FC5D-47F6-4956-89B6-93F16399173A}"/>
              </a:ext>
            </a:extLst>
          </p:cNvPr>
          <p:cNvPicPr>
            <a:picLocks noChangeAspect="1"/>
          </p:cNvPicPr>
          <p:nvPr/>
        </p:nvPicPr>
        <p:blipFill>
          <a:blip r:embed="rId3"/>
          <a:stretch>
            <a:fillRect/>
          </a:stretch>
        </p:blipFill>
        <p:spPr>
          <a:xfrm>
            <a:off x="1028700" y="1643063"/>
            <a:ext cx="7086600" cy="3571875"/>
          </a:xfrm>
          <a:prstGeom prst="rect">
            <a:avLst/>
          </a:prstGeom>
        </p:spPr>
      </p:pic>
      <p:pic>
        <p:nvPicPr>
          <p:cNvPr id="4" name="Google Shape;441;p67">
            <a:extLst>
              <a:ext uri="{FF2B5EF4-FFF2-40B4-BE49-F238E27FC236}">
                <a16:creationId xmlns:a16="http://schemas.microsoft.com/office/drawing/2014/main" id="{58EE8D30-1B72-4296-BDEB-12B1E3E936E1}"/>
              </a:ext>
            </a:extLst>
          </p:cNvPr>
          <p:cNvPicPr preferRelativeResize="0"/>
          <p:nvPr/>
        </p:nvPicPr>
        <p:blipFill>
          <a:blip r:embed="rId4">
            <a:alphaModFix/>
          </a:blip>
          <a:stretch>
            <a:fillRect/>
          </a:stretch>
        </p:blipFill>
        <p:spPr>
          <a:xfrm>
            <a:off x="224841" y="1411002"/>
            <a:ext cx="9144002" cy="4133349"/>
          </a:xfrm>
          <a:prstGeom prst="rect">
            <a:avLst/>
          </a:prstGeom>
          <a:noFill/>
          <a:ln>
            <a:noFill/>
          </a:ln>
        </p:spPr>
      </p:pic>
      <p:sp>
        <p:nvSpPr>
          <p:cNvPr id="5" name="Google Shape;442;p67">
            <a:extLst>
              <a:ext uri="{FF2B5EF4-FFF2-40B4-BE49-F238E27FC236}">
                <a16:creationId xmlns:a16="http://schemas.microsoft.com/office/drawing/2014/main" id="{87BBB55B-37E2-46D9-B2BB-60ACADE022D0}"/>
              </a:ext>
            </a:extLst>
          </p:cNvPr>
          <p:cNvSpPr/>
          <p:nvPr/>
        </p:nvSpPr>
        <p:spPr>
          <a:xfrm>
            <a:off x="0" y="3076202"/>
            <a:ext cx="9144000" cy="9444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68575" tIns="34275" rIns="68575" bIns="3427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 sz="2600" b="0" i="0" u="none" strike="noStrike" kern="0" cap="none" spc="0" normalizeH="0" baseline="0" noProof="0" dirty="0">
                <a:ln>
                  <a:noFill/>
                </a:ln>
                <a:solidFill>
                  <a:srgbClr val="FFFFFF"/>
                </a:solidFill>
                <a:effectLst/>
                <a:uLnTx/>
                <a:uFillTx/>
                <a:latin typeface="Lato"/>
                <a:ea typeface="Lato"/>
                <a:cs typeface="Lato"/>
                <a:sym typeface="Lato"/>
              </a:rPr>
              <a:t>Sibyl consistently </a:t>
            </a:r>
            <a:r>
              <a:rPr kumimoji="0" lang="en" sz="2600" b="1" i="0" u="none" strike="noStrike" kern="0" cap="none" spc="0" normalizeH="0" baseline="0" noProof="0" dirty="0">
                <a:ln>
                  <a:noFill/>
                </a:ln>
                <a:solidFill>
                  <a:srgbClr val="FFFF00"/>
                </a:solidFill>
                <a:effectLst/>
                <a:uLnTx/>
                <a:uFillTx/>
                <a:latin typeface="Lato"/>
                <a:ea typeface="Lato"/>
                <a:cs typeface="Lato"/>
                <a:sym typeface="Lato"/>
              </a:rPr>
              <a:t>provides highest performance</a:t>
            </a:r>
            <a:r>
              <a:rPr kumimoji="0" lang="en" sz="2600" b="0" i="0" u="none" strike="noStrike" kern="0" cap="none" spc="0" normalizeH="0" baseline="0" noProof="0" dirty="0">
                <a:ln>
                  <a:noFill/>
                </a:ln>
                <a:solidFill>
                  <a:srgbClr val="FFFFFF"/>
                </a:solidFill>
                <a:effectLst/>
                <a:uLnTx/>
                <a:uFillTx/>
                <a:latin typeface="Lato"/>
                <a:ea typeface="Lato"/>
                <a:cs typeface="Lato"/>
                <a:sym typeface="Lato"/>
              </a:rPr>
              <a:t> by </a:t>
            </a:r>
            <a:r>
              <a:rPr kumimoji="0" lang="en" sz="2600" b="1" i="0" u="none" strike="noStrike" kern="0" cap="none" spc="0" normalizeH="0" baseline="0" noProof="0" dirty="0">
                <a:ln>
                  <a:noFill/>
                </a:ln>
                <a:solidFill>
                  <a:srgbClr val="FFFF00"/>
                </a:solidFill>
                <a:effectLst/>
                <a:uLnTx/>
                <a:uFillTx/>
                <a:latin typeface="Lato"/>
                <a:ea typeface="Lato"/>
                <a:cs typeface="Lato"/>
                <a:sym typeface="Lato"/>
              </a:rPr>
              <a:t>dynamically adapting</a:t>
            </a:r>
            <a:r>
              <a:rPr kumimoji="0" lang="en" sz="2600" b="0" i="0" u="none" strike="noStrike" kern="0" cap="none" spc="0" normalizeH="0" baseline="0" noProof="0" dirty="0">
                <a:ln>
                  <a:noFill/>
                </a:ln>
                <a:solidFill>
                  <a:srgbClr val="FFFFFF"/>
                </a:solidFill>
                <a:effectLst/>
                <a:uLnTx/>
                <a:uFillTx/>
                <a:latin typeface="Lato"/>
                <a:ea typeface="Lato"/>
                <a:cs typeface="Lato"/>
                <a:sym typeface="Lato"/>
              </a:rPr>
              <a:t> its data-placement policy</a:t>
            </a:r>
            <a:endParaRPr kumimoji="0" sz="2600" b="0" i="0" u="none" strike="noStrike" kern="0" cap="none" spc="0" normalizeH="0" baseline="0" noProof="0" dirty="0">
              <a:ln>
                <a:noFill/>
              </a:ln>
              <a:solidFill>
                <a:srgbClr val="FFFFFF"/>
              </a:solidFill>
              <a:effectLst/>
              <a:uLnTx/>
              <a:uFillTx/>
              <a:latin typeface="Lato"/>
              <a:ea typeface="Lato"/>
              <a:cs typeface="Lato"/>
              <a:sym typeface="Lato"/>
            </a:endParaRPr>
          </a:p>
        </p:txBody>
      </p:sp>
    </p:spTree>
    <p:extLst>
      <p:ext uri="{BB962C8B-B14F-4D97-AF65-F5344CB8AC3E}">
        <p14:creationId xmlns:p14="http://schemas.microsoft.com/office/powerpoint/2010/main" val="462399052"/>
      </p:ext>
    </p:extLst>
  </p:cSld>
  <p:clrMapOvr>
    <a:masterClrMapping/>
  </p:clrMapOvr>
</p:sld>
</file>

<file path=ppt/slides/slide381.xml><?xml version="1.0" encoding="utf-8"?>
<p:sld xmlns:a="http://schemas.openxmlformats.org/drawingml/2006/main" xmlns:r="http://schemas.openxmlformats.org/officeDocument/2006/relationships" xmlns:p="http://schemas.openxmlformats.org/presentationml/2006/main">
  <p:cSld>
    <p:spTree>
      <p:nvGrpSpPr>
        <p:cNvPr id="1" name="Shape 446"/>
        <p:cNvGrpSpPr/>
        <p:nvPr/>
      </p:nvGrpSpPr>
      <p:grpSpPr>
        <a:xfrm>
          <a:off x="0" y="0"/>
          <a:ext cx="0" cy="0"/>
          <a:chOff x="0" y="0"/>
          <a:chExt cx="0" cy="0"/>
        </a:xfrm>
      </p:grpSpPr>
      <p:sp>
        <p:nvSpPr>
          <p:cNvPr id="447" name="Google Shape;447;p68"/>
          <p:cNvSpPr txBox="1">
            <a:spLocks noGrp="1"/>
          </p:cNvSpPr>
          <p:nvPr>
            <p:ph type="title"/>
          </p:nvPr>
        </p:nvSpPr>
        <p:spPr>
          <a:xfrm>
            <a:off x="169011" y="956501"/>
            <a:ext cx="8894700" cy="454500"/>
          </a:xfrm>
          <a:prstGeom prst="rect">
            <a:avLst/>
          </a:prstGeom>
        </p:spPr>
        <p:txBody>
          <a:bodyPr spcFirstLastPara="1" wrap="square" lIns="91425" tIns="45700" rIns="91425" bIns="45700" anchor="ctr" anchorCtr="0">
            <a:noAutofit/>
          </a:bodyPr>
          <a:lstStyle/>
          <a:p>
            <a:r>
              <a:rPr lang="en"/>
              <a:t>Overhead Analysis</a:t>
            </a:r>
            <a:endParaRPr/>
          </a:p>
        </p:txBody>
      </p:sp>
      <p:sp>
        <p:nvSpPr>
          <p:cNvPr id="448" name="Google Shape;448;p68"/>
          <p:cNvSpPr txBox="1">
            <a:spLocks noGrp="1"/>
          </p:cNvSpPr>
          <p:nvPr>
            <p:ph type="body" idx="1"/>
          </p:nvPr>
        </p:nvSpPr>
        <p:spPr>
          <a:xfrm>
            <a:off x="169011" y="1559379"/>
            <a:ext cx="8894700" cy="4064700"/>
          </a:xfrm>
          <a:prstGeom prst="rect">
            <a:avLst/>
          </a:prstGeom>
        </p:spPr>
        <p:txBody>
          <a:bodyPr spcFirstLastPara="1" wrap="square" lIns="91425" tIns="45700" rIns="91425" bIns="45700" anchor="t" anchorCtr="0">
            <a:normAutofit/>
          </a:bodyPr>
          <a:lstStyle/>
          <a:p>
            <a:pPr>
              <a:lnSpc>
                <a:spcPct val="100000"/>
              </a:lnSpc>
            </a:pPr>
            <a:r>
              <a:rPr lang="en" b="1" dirty="0"/>
              <a:t>Performance Overhead</a:t>
            </a:r>
            <a:endParaRPr b="1" dirty="0"/>
          </a:p>
          <a:p>
            <a:pPr lvl="1">
              <a:lnSpc>
                <a:spcPct val="100000"/>
              </a:lnSpc>
              <a:spcBef>
                <a:spcPts val="0"/>
              </a:spcBef>
            </a:pPr>
            <a:r>
              <a:rPr lang="en" b="1" dirty="0">
                <a:solidFill>
                  <a:srgbClr val="000CFF"/>
                </a:solidFill>
              </a:rPr>
              <a:t>~10ns</a:t>
            </a:r>
            <a:r>
              <a:rPr lang="en" b="1" dirty="0"/>
              <a:t> </a:t>
            </a:r>
            <a:r>
              <a:rPr lang="en" dirty="0"/>
              <a:t>for every inference on the evaluated system; this is several orders of magnitude less than I/O latency of high-end SSD</a:t>
            </a:r>
            <a:endParaRPr dirty="0"/>
          </a:p>
          <a:p>
            <a:pPr>
              <a:lnSpc>
                <a:spcPct val="100000"/>
              </a:lnSpc>
              <a:spcBef>
                <a:spcPts val="0"/>
              </a:spcBef>
            </a:pPr>
            <a:r>
              <a:rPr lang="en" b="1" dirty="0"/>
              <a:t>Implementation Overhead</a:t>
            </a:r>
            <a:endParaRPr b="1" dirty="0"/>
          </a:p>
          <a:p>
            <a:pPr lvl="1">
              <a:lnSpc>
                <a:spcPct val="100000"/>
              </a:lnSpc>
              <a:spcBef>
                <a:spcPts val="0"/>
              </a:spcBef>
            </a:pPr>
            <a:r>
              <a:rPr lang="en" b="1" dirty="0">
                <a:solidFill>
                  <a:srgbClr val="000CFF"/>
                </a:solidFill>
              </a:rPr>
              <a:t>124.4 KiB</a:t>
            </a:r>
            <a:r>
              <a:rPr lang="en" dirty="0"/>
              <a:t> of implementation overhead </a:t>
            </a:r>
            <a:endParaRPr dirty="0"/>
          </a:p>
          <a:p>
            <a:pPr>
              <a:lnSpc>
                <a:spcPct val="100000"/>
              </a:lnSpc>
              <a:spcBef>
                <a:spcPts val="0"/>
              </a:spcBef>
            </a:pPr>
            <a:r>
              <a:rPr lang="en" b="1" dirty="0"/>
              <a:t>Metadata overhead</a:t>
            </a:r>
            <a:endParaRPr b="1" dirty="0"/>
          </a:p>
          <a:p>
            <a:pPr lvl="1">
              <a:lnSpc>
                <a:spcPct val="100000"/>
              </a:lnSpc>
              <a:spcBef>
                <a:spcPts val="0"/>
              </a:spcBef>
            </a:pPr>
            <a:r>
              <a:rPr lang="en" dirty="0"/>
              <a:t>0.1% of the total storage capacity when using a 4 KiB data placement granularity </a:t>
            </a:r>
            <a:endParaRPr dirty="0"/>
          </a:p>
          <a:p>
            <a:pPr lvl="1">
              <a:lnSpc>
                <a:spcPct val="100000"/>
              </a:lnSpc>
              <a:spcBef>
                <a:spcPts val="0"/>
              </a:spcBef>
            </a:pPr>
            <a:r>
              <a:rPr lang="en" b="1" dirty="0">
                <a:solidFill>
                  <a:srgbClr val="000CFF"/>
                </a:solidFill>
              </a:rPr>
              <a:t>40-bit </a:t>
            </a:r>
            <a:r>
              <a:rPr lang="en" dirty="0"/>
              <a:t>metadata overhead per data placement unit</a:t>
            </a:r>
            <a:endParaRPr dirty="0"/>
          </a:p>
        </p:txBody>
      </p:sp>
    </p:spTree>
  </p:cSld>
  <p:clrMapOvr>
    <a:masterClrMapping/>
  </p:clrMapOvr>
</p:sld>
</file>

<file path=ppt/slides/slide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8BCD-CC36-EECF-F544-BD5CA9513002}"/>
              </a:ext>
            </a:extLst>
          </p:cNvPr>
          <p:cNvSpPr>
            <a:spLocks noGrp="1"/>
          </p:cNvSpPr>
          <p:nvPr>
            <p:ph type="title"/>
          </p:nvPr>
        </p:nvSpPr>
        <p:spPr/>
        <p:txBody>
          <a:bodyPr/>
          <a:lstStyle/>
          <a:p>
            <a:r>
              <a:rPr lang="en-US" dirty="0">
                <a:latin typeface="Garamond" charset="0"/>
              </a:rPr>
              <a:t>For More on Sybil</a:t>
            </a:r>
            <a:endParaRPr lang="en-US" dirty="0"/>
          </a:p>
        </p:txBody>
      </p:sp>
      <p:sp>
        <p:nvSpPr>
          <p:cNvPr id="3" name="Content Placeholder 2">
            <a:extLst>
              <a:ext uri="{FF2B5EF4-FFF2-40B4-BE49-F238E27FC236}">
                <a16:creationId xmlns:a16="http://schemas.microsoft.com/office/drawing/2014/main" id="{4F7A6B6E-329B-2C38-5828-72DD30631A71}"/>
              </a:ext>
            </a:extLst>
          </p:cNvPr>
          <p:cNvSpPr>
            <a:spLocks noGrp="1"/>
          </p:cNvSpPr>
          <p:nvPr>
            <p:ph idx="1"/>
          </p:nvPr>
        </p:nvSpPr>
        <p:spPr>
          <a:xfrm>
            <a:off x="226442" y="1219200"/>
            <a:ext cx="8610600" cy="4876800"/>
          </a:xfrm>
        </p:spPr>
        <p:txBody>
          <a:bodyPr/>
          <a:lstStyle/>
          <a:p>
            <a:r>
              <a:rPr lang="en-US" dirty="0">
                <a:solidFill>
                  <a:srgbClr val="0000FF"/>
                </a:solidFill>
              </a:rPr>
              <a:t>To appear in ISCA 2022</a:t>
            </a:r>
          </a:p>
        </p:txBody>
      </p:sp>
      <p:sp>
        <p:nvSpPr>
          <p:cNvPr id="4" name="Slide Number Placeholder 3">
            <a:extLst>
              <a:ext uri="{FF2B5EF4-FFF2-40B4-BE49-F238E27FC236}">
                <a16:creationId xmlns:a16="http://schemas.microsoft.com/office/drawing/2014/main" id="{8B820C55-0430-CC34-9956-2AC5554C1ED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36560882-7E0C-3E43-0C4C-CA274925A5C0}"/>
              </a:ext>
            </a:extLst>
          </p:cNvPr>
          <p:cNvSpPr txBox="1"/>
          <p:nvPr/>
        </p:nvSpPr>
        <p:spPr>
          <a:xfrm>
            <a:off x="2160740" y="5723964"/>
            <a:ext cx="474200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https://arxiv.org/pdf/2205.07394.pdf</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pic>
        <p:nvPicPr>
          <p:cNvPr id="7" name="Picture 6">
            <a:extLst>
              <a:ext uri="{FF2B5EF4-FFF2-40B4-BE49-F238E27FC236}">
                <a16:creationId xmlns:a16="http://schemas.microsoft.com/office/drawing/2014/main" id="{03023FE1-3568-98CA-A61D-7E80400176EB}"/>
              </a:ext>
            </a:extLst>
          </p:cNvPr>
          <p:cNvPicPr>
            <a:picLocks noChangeAspect="1"/>
          </p:cNvPicPr>
          <p:nvPr/>
        </p:nvPicPr>
        <p:blipFill>
          <a:blip r:embed="rId3"/>
          <a:stretch>
            <a:fillRect/>
          </a:stretch>
        </p:blipFill>
        <p:spPr>
          <a:xfrm>
            <a:off x="0" y="2533417"/>
            <a:ext cx="9144000" cy="1791165"/>
          </a:xfrm>
          <a:prstGeom prst="rect">
            <a:avLst/>
          </a:prstGeom>
        </p:spPr>
      </p:pic>
    </p:spTree>
    <p:extLst>
      <p:ext uri="{BB962C8B-B14F-4D97-AF65-F5344CB8AC3E}">
        <p14:creationId xmlns:p14="http://schemas.microsoft.com/office/powerpoint/2010/main" val="1324835994"/>
      </p:ext>
    </p:extLst>
  </p:cSld>
  <p:clrMapOvr>
    <a:masterClrMapping/>
  </p:clrMapOvr>
  <p:transition/>
</p:sld>
</file>

<file path=ppt/slides/slide3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486D3-9DDB-DC4F-BC36-CB235B4D6A59}"/>
              </a:ext>
            </a:extLst>
          </p:cNvPr>
          <p:cNvSpPr>
            <a:spLocks noGrp="1"/>
          </p:cNvSpPr>
          <p:nvPr>
            <p:ph type="title"/>
          </p:nvPr>
        </p:nvSpPr>
        <p:spPr/>
        <p:txBody>
          <a:bodyPr/>
          <a:lstStyle/>
          <a:p>
            <a:r>
              <a:rPr lang="en-US" dirty="0"/>
              <a:t>An Intelligent Architecture</a:t>
            </a:r>
          </a:p>
        </p:txBody>
      </p:sp>
      <p:sp>
        <p:nvSpPr>
          <p:cNvPr id="3" name="Content Placeholder 2">
            <a:extLst>
              <a:ext uri="{FF2B5EF4-FFF2-40B4-BE49-F238E27FC236}">
                <a16:creationId xmlns:a16="http://schemas.microsoft.com/office/drawing/2014/main" id="{7714D0A1-8E4A-CD45-AC08-5180E3D45F72}"/>
              </a:ext>
            </a:extLst>
          </p:cNvPr>
          <p:cNvSpPr>
            <a:spLocks noGrp="1"/>
          </p:cNvSpPr>
          <p:nvPr>
            <p:ph idx="1"/>
          </p:nvPr>
        </p:nvSpPr>
        <p:spPr>
          <a:xfrm>
            <a:off x="228600" y="1144488"/>
            <a:ext cx="8915400" cy="4876800"/>
          </a:xfrm>
        </p:spPr>
        <p:txBody>
          <a:bodyPr/>
          <a:lstStyle/>
          <a:p>
            <a:r>
              <a:rPr lang="en-US" dirty="0"/>
              <a:t>Data-driven</a:t>
            </a:r>
          </a:p>
          <a:p>
            <a:pPr lvl="1"/>
            <a:r>
              <a:rPr lang="en-US" dirty="0"/>
              <a:t>Machine learns the “best” policies (how to do things)</a:t>
            </a:r>
          </a:p>
          <a:p>
            <a:endParaRPr lang="en-US" dirty="0"/>
          </a:p>
          <a:p>
            <a:r>
              <a:rPr lang="en-US" dirty="0"/>
              <a:t>Sophisticated, workload-driven, changing, far-sighted policies</a:t>
            </a:r>
          </a:p>
          <a:p>
            <a:endParaRPr lang="en-US" dirty="0"/>
          </a:p>
          <a:p>
            <a:r>
              <a:rPr lang="en-US" dirty="0"/>
              <a:t>Automatic data-driven policy learning</a:t>
            </a:r>
          </a:p>
          <a:p>
            <a:endParaRPr lang="en-US" dirty="0"/>
          </a:p>
          <a:p>
            <a:r>
              <a:rPr lang="en-US" dirty="0"/>
              <a:t>All controllers are intelligent data-driven agents</a:t>
            </a:r>
          </a:p>
          <a:p>
            <a:endParaRPr lang="en-US" dirty="0"/>
          </a:p>
        </p:txBody>
      </p:sp>
      <p:sp>
        <p:nvSpPr>
          <p:cNvPr id="4" name="Slide Number Placeholder 3">
            <a:extLst>
              <a:ext uri="{FF2B5EF4-FFF2-40B4-BE49-F238E27FC236}">
                <a16:creationId xmlns:a16="http://schemas.microsoft.com/office/drawing/2014/main" id="{57A18461-00AA-B94E-853A-6110CA73013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TextBox 5">
            <a:extLst>
              <a:ext uri="{FF2B5EF4-FFF2-40B4-BE49-F238E27FC236}">
                <a16:creationId xmlns:a16="http://schemas.microsoft.com/office/drawing/2014/main" id="{777CD4A3-FD8F-FD4E-99EA-F5EDB1D89C51}"/>
              </a:ext>
            </a:extLst>
          </p:cNvPr>
          <p:cNvSpPr txBox="1"/>
          <p:nvPr/>
        </p:nvSpPr>
        <p:spPr>
          <a:xfrm>
            <a:off x="1669975" y="5055245"/>
            <a:ext cx="5727850" cy="107721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Tahoma"/>
                <a:ea typeface="+mn-ea"/>
                <a:cs typeface="+mn-cs"/>
              </a:rPr>
              <a:t>We need to rethink design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432FF"/>
                </a:solidFill>
                <a:effectLst/>
                <a:uLnTx/>
                <a:uFillTx/>
                <a:latin typeface="Tahoma"/>
                <a:ea typeface="+mn-ea"/>
                <a:cs typeface="+mn-cs"/>
              </a:rPr>
              <a:t>(of all controllers)</a:t>
            </a:r>
          </a:p>
        </p:txBody>
      </p:sp>
    </p:spTree>
    <p:extLst>
      <p:ext uri="{BB962C8B-B14F-4D97-AF65-F5344CB8AC3E}">
        <p14:creationId xmlns:p14="http://schemas.microsoft.com/office/powerpoint/2010/main" val="251223127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t>Challenge and Opportunity for Future</a:t>
            </a:r>
            <a:endParaRPr lang="en-US" dirty="0">
              <a:latin typeface="Garamond" charset="0"/>
              <a:ea typeface="ＭＳ Ｐゴシック" charset="0"/>
              <a:cs typeface="ＭＳ Ｐゴシック" charset="0"/>
            </a:endParaRPr>
          </a:p>
        </p:txBody>
      </p:sp>
      <p:sp>
        <p:nvSpPr>
          <p:cNvPr id="19459" name="Content Placeholder 2"/>
          <p:cNvSpPr>
            <a:spLocks noGrp="1"/>
          </p:cNvSpPr>
          <p:nvPr>
            <p:ph idx="1"/>
          </p:nvPr>
        </p:nvSpPr>
        <p:spPr>
          <a:xfrm>
            <a:off x="107504" y="764704"/>
            <a:ext cx="8856984"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b="1" dirty="0">
                <a:solidFill>
                  <a:srgbClr val="0432FF"/>
                </a:solidFill>
                <a:latin typeface="Tahoma" charset="0"/>
                <a:ea typeface="ＭＳ Ｐゴシック" charset="0"/>
                <a:cs typeface="ＭＳ Ｐゴシック" charset="0"/>
              </a:rPr>
              <a:t>Data-Driven</a:t>
            </a:r>
          </a:p>
          <a:p>
            <a:pPr marL="0" indent="0" algn="ctr" eaLnBrk="1" hangingPunct="1">
              <a:buNone/>
            </a:pPr>
            <a:r>
              <a:rPr lang="en-US" sz="6000" dirty="0">
                <a:solidFill>
                  <a:srgbClr val="0432FF"/>
                </a:solidFill>
                <a:latin typeface="Tahoma" charset="0"/>
                <a:ea typeface="ＭＳ Ｐゴシック" charset="0"/>
                <a:cs typeface="ＭＳ Ｐゴシック" charset="0"/>
              </a:rPr>
              <a:t>(Self-Optimizing)</a:t>
            </a:r>
          </a:p>
          <a:p>
            <a:pPr marL="0" indent="0" algn="ctr" eaLnBrk="1" hangingPunct="1">
              <a:buNone/>
            </a:pPr>
            <a:r>
              <a:rPr lang="en-US" sz="6000" dirty="0">
                <a:solidFill>
                  <a:srgbClr val="FF0000"/>
                </a:solidFill>
                <a:latin typeface="Tahoma" charset="0"/>
                <a:ea typeface="ＭＳ Ｐゴシック" charset="0"/>
                <a:cs typeface="ＭＳ Ｐゴシック" charset="0"/>
              </a:rPr>
              <a:t> Computing Architectures</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384</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600605852"/>
      </p:ext>
    </p:extLst>
  </p:cSld>
  <p:clrMapOvr>
    <a:masterClrMapping/>
  </p:clrMapOvr>
  <p:transition/>
</p:sld>
</file>

<file path=ppt/slides/slide3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748408"/>
            <a:ext cx="7924800" cy="1752600"/>
          </a:xfrm>
        </p:spPr>
        <p:txBody>
          <a:bodyPr/>
          <a:lstStyle/>
          <a:p>
            <a:pPr algn="ctr"/>
            <a:r>
              <a:rPr lang="en-US" b="1" dirty="0"/>
              <a:t>Data-Aware Architectures</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385</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626259161"/>
      </p:ext>
    </p:extLst>
  </p:cSld>
  <p:clrMapOvr>
    <a:masterClrMapping/>
  </p:clrMapOvr>
  <p:transition/>
</p:sld>
</file>

<file path=ppt/slides/slide3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8E84E-ADC1-5249-886C-95085282143B}"/>
              </a:ext>
            </a:extLst>
          </p:cNvPr>
          <p:cNvSpPr>
            <a:spLocks noGrp="1"/>
          </p:cNvSpPr>
          <p:nvPr>
            <p:ph type="title"/>
          </p:nvPr>
        </p:nvSpPr>
        <p:spPr/>
        <p:txBody>
          <a:bodyPr/>
          <a:lstStyle/>
          <a:p>
            <a:r>
              <a:rPr lang="en-US" dirty="0"/>
              <a:t>Corollaries: Architectures Today …</a:t>
            </a:r>
          </a:p>
        </p:txBody>
      </p:sp>
      <p:sp>
        <p:nvSpPr>
          <p:cNvPr id="3" name="Content Placeholder 2">
            <a:extLst>
              <a:ext uri="{FF2B5EF4-FFF2-40B4-BE49-F238E27FC236}">
                <a16:creationId xmlns:a16="http://schemas.microsoft.com/office/drawing/2014/main" id="{F4818612-8984-844F-B9E9-73680A050937}"/>
              </a:ext>
            </a:extLst>
          </p:cNvPr>
          <p:cNvSpPr>
            <a:spLocks noGrp="1"/>
          </p:cNvSpPr>
          <p:nvPr>
            <p:ph idx="1"/>
          </p:nvPr>
        </p:nvSpPr>
        <p:spPr>
          <a:xfrm>
            <a:off x="228600" y="1052736"/>
            <a:ext cx="8610600" cy="4876800"/>
          </a:xfrm>
        </p:spPr>
        <p:txBody>
          <a:bodyPr/>
          <a:lstStyle/>
          <a:p>
            <a:r>
              <a:rPr lang="en-US" dirty="0"/>
              <a:t>Architectures are </a:t>
            </a:r>
            <a:r>
              <a:rPr lang="en-US" dirty="0">
                <a:solidFill>
                  <a:srgbClr val="FF0000"/>
                </a:solidFill>
              </a:rPr>
              <a:t>terrible at dealing with data</a:t>
            </a:r>
          </a:p>
          <a:p>
            <a:pPr lvl="1"/>
            <a:r>
              <a:rPr lang="en-US" dirty="0"/>
              <a:t>Designed to mainly store and move data vs. to compute </a:t>
            </a:r>
          </a:p>
          <a:p>
            <a:pPr lvl="1"/>
            <a:r>
              <a:rPr lang="en-US" dirty="0"/>
              <a:t>They are </a:t>
            </a:r>
            <a:r>
              <a:rPr lang="en-US" dirty="0">
                <a:solidFill>
                  <a:srgbClr val="0432FF"/>
                </a:solidFill>
              </a:rPr>
              <a:t>processor-centric as opposed to </a:t>
            </a:r>
            <a:r>
              <a:rPr lang="en-US" b="1" dirty="0">
                <a:solidFill>
                  <a:srgbClr val="0432FF"/>
                </a:solidFill>
              </a:rPr>
              <a:t>data-centric</a:t>
            </a:r>
          </a:p>
          <a:p>
            <a:pPr lvl="1"/>
            <a:endParaRPr lang="en-US" dirty="0"/>
          </a:p>
          <a:p>
            <a:r>
              <a:rPr lang="en-US" dirty="0"/>
              <a:t>Architectures are </a:t>
            </a:r>
            <a:r>
              <a:rPr lang="en-US" dirty="0">
                <a:solidFill>
                  <a:srgbClr val="FF0000"/>
                </a:solidFill>
              </a:rPr>
              <a:t>terrible at taking advantage of vast amounts of data </a:t>
            </a:r>
            <a:r>
              <a:rPr lang="en-US" dirty="0"/>
              <a:t>(and metadata) available to them</a:t>
            </a:r>
          </a:p>
          <a:p>
            <a:pPr lvl="1"/>
            <a:r>
              <a:rPr lang="en-US" dirty="0"/>
              <a:t>Designed to make simple decisions, ignoring lots of data </a:t>
            </a:r>
          </a:p>
          <a:p>
            <a:pPr lvl="1"/>
            <a:r>
              <a:rPr lang="en-US" dirty="0"/>
              <a:t>They make </a:t>
            </a:r>
            <a:r>
              <a:rPr lang="en-US" dirty="0">
                <a:solidFill>
                  <a:srgbClr val="0432FF"/>
                </a:solidFill>
              </a:rPr>
              <a:t>human-driven decisions vs. </a:t>
            </a:r>
            <a:r>
              <a:rPr lang="en-US" b="1" dirty="0">
                <a:solidFill>
                  <a:srgbClr val="0432FF"/>
                </a:solidFill>
              </a:rPr>
              <a:t>data-driven</a:t>
            </a:r>
            <a:r>
              <a:rPr lang="en-US" dirty="0">
                <a:solidFill>
                  <a:srgbClr val="0432FF"/>
                </a:solidFill>
              </a:rPr>
              <a:t> decisions</a:t>
            </a:r>
          </a:p>
          <a:p>
            <a:pPr lvl="1"/>
            <a:endParaRPr lang="en-US" dirty="0"/>
          </a:p>
          <a:p>
            <a:r>
              <a:rPr lang="en-US" dirty="0"/>
              <a:t>Architectures are </a:t>
            </a:r>
            <a:r>
              <a:rPr lang="en-US" dirty="0">
                <a:solidFill>
                  <a:srgbClr val="FF0000"/>
                </a:solidFill>
              </a:rPr>
              <a:t>terrible at knowing and exploiting different properties of application data</a:t>
            </a:r>
          </a:p>
          <a:p>
            <a:pPr lvl="1"/>
            <a:r>
              <a:rPr lang="en-US" dirty="0"/>
              <a:t>Designed to treat all data as the same</a:t>
            </a:r>
          </a:p>
          <a:p>
            <a:pPr lvl="1"/>
            <a:r>
              <a:rPr lang="en-US" dirty="0"/>
              <a:t>They make </a:t>
            </a:r>
            <a:r>
              <a:rPr lang="en-US" dirty="0">
                <a:solidFill>
                  <a:srgbClr val="0000FF"/>
                </a:solidFill>
              </a:rPr>
              <a:t>component-aware decisions vs. </a:t>
            </a:r>
            <a:r>
              <a:rPr lang="en-US" b="1" dirty="0">
                <a:solidFill>
                  <a:srgbClr val="0000FF"/>
                </a:solidFill>
              </a:rPr>
              <a:t>data-aware</a:t>
            </a:r>
          </a:p>
        </p:txBody>
      </p:sp>
      <p:sp>
        <p:nvSpPr>
          <p:cNvPr id="4" name="Slide Number Placeholder 3">
            <a:extLst>
              <a:ext uri="{FF2B5EF4-FFF2-40B4-BE49-F238E27FC236}">
                <a16:creationId xmlns:a16="http://schemas.microsoft.com/office/drawing/2014/main" id="{13E336A3-DE7D-504A-A23C-315D49EE689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AutoShape 25">
            <a:extLst>
              <a:ext uri="{FF2B5EF4-FFF2-40B4-BE49-F238E27FC236}">
                <a16:creationId xmlns:a16="http://schemas.microsoft.com/office/drawing/2014/main" id="{A839A51C-8802-D047-8CD0-32595BF41ED0}"/>
              </a:ext>
            </a:extLst>
          </p:cNvPr>
          <p:cNvSpPr>
            <a:spLocks noChangeArrowheads="1"/>
          </p:cNvSpPr>
          <p:nvPr/>
        </p:nvSpPr>
        <p:spPr bwMode="auto">
          <a:xfrm>
            <a:off x="611560" y="4725144"/>
            <a:ext cx="6984776" cy="792088"/>
          </a:xfrm>
          <a:prstGeom prst="roundRect">
            <a:avLst>
              <a:gd name="adj" fmla="val 16667"/>
            </a:avLst>
          </a:prstGeom>
          <a:noFill/>
          <a:ln w="79375">
            <a:solidFill>
              <a:srgbClr val="8C0000"/>
            </a:solidFill>
            <a:round/>
            <a:headEnd/>
            <a:tailEn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Tree>
    <p:extLst>
      <p:ext uri="{BB962C8B-B14F-4D97-AF65-F5344CB8AC3E}">
        <p14:creationId xmlns:p14="http://schemas.microsoft.com/office/powerpoint/2010/main" val="279421248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9CE99-5A9A-3B4D-B9AE-CED1929518D6}"/>
              </a:ext>
            </a:extLst>
          </p:cNvPr>
          <p:cNvSpPr>
            <a:spLocks noGrp="1"/>
          </p:cNvSpPr>
          <p:nvPr>
            <p:ph type="title"/>
          </p:nvPr>
        </p:nvSpPr>
        <p:spPr/>
        <p:txBody>
          <a:bodyPr/>
          <a:lstStyle/>
          <a:p>
            <a:r>
              <a:rPr lang="en-US" dirty="0"/>
              <a:t>Data-Aware Architectures</a:t>
            </a:r>
          </a:p>
        </p:txBody>
      </p:sp>
      <p:sp>
        <p:nvSpPr>
          <p:cNvPr id="3" name="Content Placeholder 2">
            <a:extLst>
              <a:ext uri="{FF2B5EF4-FFF2-40B4-BE49-F238E27FC236}">
                <a16:creationId xmlns:a16="http://schemas.microsoft.com/office/drawing/2014/main" id="{2A999E97-8C3D-FC48-9E08-0D96B2348D48}"/>
              </a:ext>
            </a:extLst>
          </p:cNvPr>
          <p:cNvSpPr>
            <a:spLocks noGrp="1"/>
          </p:cNvSpPr>
          <p:nvPr>
            <p:ph idx="1"/>
          </p:nvPr>
        </p:nvSpPr>
        <p:spPr/>
        <p:txBody>
          <a:bodyPr/>
          <a:lstStyle/>
          <a:p>
            <a:r>
              <a:rPr lang="en-US" dirty="0"/>
              <a:t>A data-aware architecture </a:t>
            </a:r>
            <a:r>
              <a:rPr lang="en-US" dirty="0">
                <a:solidFill>
                  <a:srgbClr val="0000FF"/>
                </a:solidFill>
              </a:rPr>
              <a:t>understands what it can do with and to each piece of data</a:t>
            </a:r>
          </a:p>
          <a:p>
            <a:endParaRPr lang="en-US" dirty="0"/>
          </a:p>
          <a:p>
            <a:r>
              <a:rPr lang="en-US" dirty="0"/>
              <a:t>It makes use of different properties of data to improve performance, efficiency and other metrics</a:t>
            </a:r>
          </a:p>
          <a:p>
            <a:pPr lvl="1"/>
            <a:r>
              <a:rPr lang="en-US" dirty="0"/>
              <a:t>Compressibility</a:t>
            </a:r>
          </a:p>
          <a:p>
            <a:pPr lvl="1"/>
            <a:r>
              <a:rPr lang="en-US" dirty="0"/>
              <a:t>Approximability</a:t>
            </a:r>
          </a:p>
          <a:p>
            <a:pPr lvl="1"/>
            <a:r>
              <a:rPr lang="en-US" dirty="0"/>
              <a:t>Locality</a:t>
            </a:r>
          </a:p>
          <a:p>
            <a:pPr lvl="1"/>
            <a:r>
              <a:rPr lang="en-US" dirty="0"/>
              <a:t>Sparsity</a:t>
            </a:r>
          </a:p>
          <a:p>
            <a:pPr lvl="1"/>
            <a:r>
              <a:rPr lang="en-US" dirty="0"/>
              <a:t>Criticality for Computation X</a:t>
            </a:r>
          </a:p>
          <a:p>
            <a:pPr lvl="1"/>
            <a:r>
              <a:rPr lang="en-US" dirty="0"/>
              <a:t>Access Semantics</a:t>
            </a:r>
          </a:p>
          <a:p>
            <a:pPr lvl="1"/>
            <a:r>
              <a:rPr lang="en-US" dirty="0"/>
              <a:t>…</a:t>
            </a:r>
          </a:p>
          <a:p>
            <a:endParaRPr lang="en-US" dirty="0"/>
          </a:p>
          <a:p>
            <a:endParaRPr lang="en-US" dirty="0"/>
          </a:p>
        </p:txBody>
      </p:sp>
      <p:sp>
        <p:nvSpPr>
          <p:cNvPr id="4" name="Slide Number Placeholder 3">
            <a:extLst>
              <a:ext uri="{FF2B5EF4-FFF2-40B4-BE49-F238E27FC236}">
                <a16:creationId xmlns:a16="http://schemas.microsoft.com/office/drawing/2014/main" id="{188C744D-F38D-264E-AC4F-A7A830C2B660}"/>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387</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spTree>
    <p:extLst>
      <p:ext uri="{BB962C8B-B14F-4D97-AF65-F5344CB8AC3E}">
        <p14:creationId xmlns:p14="http://schemas.microsoft.com/office/powerpoint/2010/main" val="83205099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684E8-46D7-1745-BA18-D06529D28974}"/>
              </a:ext>
            </a:extLst>
          </p:cNvPr>
          <p:cNvSpPr>
            <a:spLocks noGrp="1"/>
          </p:cNvSpPr>
          <p:nvPr>
            <p:ph type="title"/>
          </p:nvPr>
        </p:nvSpPr>
        <p:spPr/>
        <p:txBody>
          <a:bodyPr/>
          <a:lstStyle/>
          <a:p>
            <a:r>
              <a:rPr lang="en-US" dirty="0"/>
              <a:t>One Problem: Limited Expressiveness</a:t>
            </a:r>
          </a:p>
        </p:txBody>
      </p:sp>
      <p:sp>
        <p:nvSpPr>
          <p:cNvPr id="3" name="Content Placeholder 2">
            <a:extLst>
              <a:ext uri="{FF2B5EF4-FFF2-40B4-BE49-F238E27FC236}">
                <a16:creationId xmlns:a16="http://schemas.microsoft.com/office/drawing/2014/main" id="{F313CB78-6E64-104A-B227-ECFB269415FE}"/>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998A73B4-6E72-424A-8FAB-A5668B1645C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388</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92A1BD76-0C0A-1B44-A8C0-61EA9A13B35D}"/>
              </a:ext>
            </a:extLst>
          </p:cNvPr>
          <p:cNvPicPr>
            <a:picLocks noChangeAspect="1"/>
          </p:cNvPicPr>
          <p:nvPr/>
        </p:nvPicPr>
        <p:blipFill>
          <a:blip r:embed="rId2"/>
          <a:stretch>
            <a:fillRect/>
          </a:stretch>
        </p:blipFill>
        <p:spPr>
          <a:xfrm>
            <a:off x="50800" y="1114896"/>
            <a:ext cx="9042400" cy="4978400"/>
          </a:xfrm>
          <a:prstGeom prst="rect">
            <a:avLst/>
          </a:prstGeom>
        </p:spPr>
      </p:pic>
    </p:spTree>
    <p:extLst>
      <p:ext uri="{BB962C8B-B14F-4D97-AF65-F5344CB8AC3E}">
        <p14:creationId xmlns:p14="http://schemas.microsoft.com/office/powerpoint/2010/main" val="2757160528"/>
      </p:ext>
    </p:extLst>
  </p:cSld>
  <p:clrMapOvr>
    <a:masterClrMapping/>
  </p:clrMapOvr>
  <p:transition/>
</p:sld>
</file>

<file path=ppt/slides/slide3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4CB68-5CE5-1D4D-AAE5-65AE904DEBFF}"/>
              </a:ext>
            </a:extLst>
          </p:cNvPr>
          <p:cNvSpPr>
            <a:spLocks noGrp="1"/>
          </p:cNvSpPr>
          <p:nvPr>
            <p:ph type="title"/>
          </p:nvPr>
        </p:nvSpPr>
        <p:spPr/>
        <p:txBody>
          <a:bodyPr/>
          <a:lstStyle/>
          <a:p>
            <a:r>
              <a:rPr lang="en-US" dirty="0"/>
              <a:t>A Solution: More Expressive Interfaces</a:t>
            </a:r>
          </a:p>
        </p:txBody>
      </p:sp>
      <p:sp>
        <p:nvSpPr>
          <p:cNvPr id="3" name="Content Placeholder 2">
            <a:extLst>
              <a:ext uri="{FF2B5EF4-FFF2-40B4-BE49-F238E27FC236}">
                <a16:creationId xmlns:a16="http://schemas.microsoft.com/office/drawing/2014/main" id="{F5DB3EEF-AAAD-9847-820E-EB0F1C17AC9A}"/>
              </a:ext>
            </a:extLst>
          </p:cNvPr>
          <p:cNvSpPr>
            <a:spLocks noGrp="1"/>
          </p:cNvSpPr>
          <p:nvPr>
            <p:ph idx="1"/>
          </p:nvPr>
        </p:nvSpPr>
        <p:spPr/>
        <p:txBody>
          <a:bodyPr/>
          <a:lstStyle/>
          <a:p>
            <a:endParaRPr lang="en-US" dirty="0"/>
          </a:p>
        </p:txBody>
      </p:sp>
      <p:sp>
        <p:nvSpPr>
          <p:cNvPr id="4" name="Slide Number Placeholder 3">
            <a:extLst>
              <a:ext uri="{FF2B5EF4-FFF2-40B4-BE49-F238E27FC236}">
                <a16:creationId xmlns:a16="http://schemas.microsoft.com/office/drawing/2014/main" id="{68108765-1E1B-D049-A72B-B6772BD3CE3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389</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EB3FB78E-168C-4E4F-B6BE-1657460704D9}"/>
              </a:ext>
            </a:extLst>
          </p:cNvPr>
          <p:cNvPicPr>
            <a:picLocks noChangeAspect="1"/>
          </p:cNvPicPr>
          <p:nvPr/>
        </p:nvPicPr>
        <p:blipFill>
          <a:blip r:embed="rId2"/>
          <a:stretch>
            <a:fillRect/>
          </a:stretch>
        </p:blipFill>
        <p:spPr>
          <a:xfrm>
            <a:off x="25400" y="1196752"/>
            <a:ext cx="9093200" cy="5041900"/>
          </a:xfrm>
          <a:prstGeom prst="rect">
            <a:avLst/>
          </a:prstGeom>
        </p:spPr>
      </p:pic>
    </p:spTree>
    <p:extLst>
      <p:ext uri="{BB962C8B-B14F-4D97-AF65-F5344CB8AC3E}">
        <p14:creationId xmlns:p14="http://schemas.microsoft.com/office/powerpoint/2010/main" val="155931442"/>
      </p:ext>
    </p:extLst>
  </p:cSld>
  <p:clrMapOvr>
    <a:masterClrMapping/>
  </p:clrMapOvr>
  <p:transition/>
</p:sld>
</file>

<file path=ppt/slides/slide3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2FD8-C628-064E-B654-422ABB282C2F}"/>
              </a:ext>
            </a:extLst>
          </p:cNvPr>
          <p:cNvSpPr>
            <a:spLocks noGrp="1"/>
          </p:cNvSpPr>
          <p:nvPr>
            <p:ph type="title"/>
          </p:nvPr>
        </p:nvSpPr>
        <p:spPr/>
        <p:txBody>
          <a:bodyPr/>
          <a:lstStyle/>
          <a:p>
            <a:r>
              <a:rPr lang="en-US" dirty="0"/>
              <a:t>Expressive (Memory) Interfaces</a:t>
            </a:r>
          </a:p>
        </p:txBody>
      </p:sp>
      <p:sp>
        <p:nvSpPr>
          <p:cNvPr id="3" name="Content Placeholder 2">
            <a:extLst>
              <a:ext uri="{FF2B5EF4-FFF2-40B4-BE49-F238E27FC236}">
                <a16:creationId xmlns:a16="http://schemas.microsoft.com/office/drawing/2014/main" id="{6EB3B564-03E4-1349-929A-2E1148D45F1E}"/>
              </a:ext>
            </a:extLst>
          </p:cNvPr>
          <p:cNvSpPr>
            <a:spLocks noGrp="1"/>
          </p:cNvSpPr>
          <p:nvPr>
            <p:ph idx="1"/>
          </p:nvPr>
        </p:nvSpPr>
        <p:spPr>
          <a:xfrm>
            <a:off x="228600" y="997529"/>
            <a:ext cx="8682038" cy="5193723"/>
          </a:xfrm>
        </p:spPr>
        <p:txBody>
          <a:bodyPr/>
          <a:lstStyle/>
          <a:p>
            <a:r>
              <a:rPr lang="en-US" sz="1700" dirty="0"/>
              <a:t>Nandita Vijaykumar, </a:t>
            </a:r>
            <a:r>
              <a:rPr lang="en-US" sz="1700" dirty="0" err="1"/>
              <a:t>Abhilasha</a:t>
            </a:r>
            <a:r>
              <a:rPr lang="en-US" sz="1700" dirty="0"/>
              <a:t> Jain, </a:t>
            </a:r>
            <a:r>
              <a:rPr lang="en-US" sz="1700" dirty="0" err="1"/>
              <a:t>Diptesh</a:t>
            </a:r>
            <a:r>
              <a:rPr lang="en-US" sz="1700" dirty="0"/>
              <a:t> Majumdar, Kevin Hsieh, Gennady Pekhimenko, </a:t>
            </a:r>
            <a:r>
              <a:rPr lang="en-US" sz="1700" dirty="0" err="1"/>
              <a:t>Eiman</a:t>
            </a:r>
            <a:r>
              <a:rPr lang="en-US" sz="1700" dirty="0"/>
              <a:t> Ebrahimi, Nastaran Hajinazar, Phillip B. Gibbons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 Case for Richer Cross-layer Abstractions: Bridging the Semantic Gap with Expressive Memory"</a:t>
            </a:r>
            <a:br>
              <a:rPr lang="en-US" sz="1700" dirty="0">
                <a:solidFill>
                  <a:srgbClr val="0432FF"/>
                </a:solidFill>
              </a:rPr>
            </a:br>
            <a:r>
              <a:rPr lang="en-US" sz="1700" i="1" dirty="0"/>
              <a:t>Proceedings of the </a:t>
            </a:r>
            <a:r>
              <a:rPr lang="en-US" sz="1700" i="1" dirty="0">
                <a:hlinkClick r:id="rId3"/>
              </a:rPr>
              <a:t>45th International Symposium on Computer Architecture</a:t>
            </a:r>
            <a:r>
              <a:rPr lang="en-US" sz="1700" i="1" dirty="0"/>
              <a:t> (</a:t>
            </a:r>
            <a:r>
              <a:rPr lang="en-US" sz="1700" b="1" i="1" dirty="0"/>
              <a:t>ISCA</a:t>
            </a:r>
            <a:r>
              <a:rPr lang="en-US" sz="1700" i="1" dirty="0"/>
              <a:t>)</a:t>
            </a:r>
            <a:r>
              <a:rPr lang="en-US" sz="1700" dirty="0"/>
              <a:t>, Los Angeles, CA, USA, June 2018. </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 [</a:t>
            </a:r>
            <a:r>
              <a:rPr lang="en-US" sz="1700" dirty="0">
                <a:hlinkClick r:id="rId6"/>
              </a:rPr>
              <a:t>Lightning Talk Slides (pptx)</a:t>
            </a:r>
            <a:r>
              <a:rPr lang="en-US" sz="1700" dirty="0"/>
              <a:t> </a:t>
            </a:r>
            <a:r>
              <a:rPr lang="en-US" sz="1700" dirty="0">
                <a:hlinkClick r:id="rId7"/>
              </a:rPr>
              <a:t>(pdf)</a:t>
            </a:r>
            <a:r>
              <a:rPr lang="en-US" sz="1700" dirty="0"/>
              <a:t>] </a:t>
            </a:r>
            <a:br>
              <a:rPr lang="en-US" sz="1700" dirty="0"/>
            </a:br>
            <a:r>
              <a:rPr lang="en-US" sz="1700" dirty="0"/>
              <a:t>[</a:t>
            </a:r>
            <a:r>
              <a:rPr lang="en-US" sz="1700" dirty="0">
                <a:hlinkClick r:id="rId8"/>
              </a:rPr>
              <a:t>Lightning Talk Video</a:t>
            </a:r>
            <a:r>
              <a:rPr lang="en-US" sz="1700" dirty="0"/>
              <a:t>] </a:t>
            </a:r>
            <a:br>
              <a:rPr lang="en-US" sz="1700" dirty="0"/>
            </a:br>
            <a:endParaRPr lang="en-US" sz="1700" dirty="0"/>
          </a:p>
          <a:p>
            <a:pPr marL="0" indent="0">
              <a:buNone/>
            </a:pPr>
            <a:br>
              <a:rPr lang="en-US" dirty="0"/>
            </a:br>
            <a:endParaRPr lang="en-US" dirty="0"/>
          </a:p>
        </p:txBody>
      </p:sp>
      <p:sp>
        <p:nvSpPr>
          <p:cNvPr id="4" name="Slide Number Placeholder 3">
            <a:extLst>
              <a:ext uri="{FF2B5EF4-FFF2-40B4-BE49-F238E27FC236}">
                <a16:creationId xmlns:a16="http://schemas.microsoft.com/office/drawing/2014/main" id="{3E3956AB-73AF-DA47-9B86-0C2E0F90E73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390</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E145A992-0FE5-B446-A1A6-725FE0D3A7CF}"/>
              </a:ext>
            </a:extLst>
          </p:cNvPr>
          <p:cNvPicPr>
            <a:picLocks noChangeAspect="1"/>
          </p:cNvPicPr>
          <p:nvPr/>
        </p:nvPicPr>
        <p:blipFill>
          <a:blip r:embed="rId9"/>
          <a:stretch>
            <a:fillRect/>
          </a:stretch>
        </p:blipFill>
        <p:spPr>
          <a:xfrm>
            <a:off x="88842" y="4005064"/>
            <a:ext cx="9019662" cy="2186188"/>
          </a:xfrm>
          <a:prstGeom prst="rect">
            <a:avLst/>
          </a:prstGeom>
        </p:spPr>
      </p:pic>
    </p:spTree>
    <p:extLst>
      <p:ext uri="{BB962C8B-B14F-4D97-AF65-F5344CB8AC3E}">
        <p14:creationId xmlns:p14="http://schemas.microsoft.com/office/powerpoint/2010/main" val="3542587766"/>
      </p:ext>
    </p:extLst>
  </p:cSld>
  <p:clrMapOvr>
    <a:masterClrMapping/>
  </p:clrMapOvr>
  <p:transition/>
</p:sld>
</file>

<file path=ppt/slides/slide3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73991B8-7F35-49FA-9981-29BAA9F9D4B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64728" y="2105028"/>
            <a:ext cx="1237367" cy="1237367"/>
          </a:xfrm>
          <a:prstGeom prst="rect">
            <a:avLst/>
          </a:prstGeom>
        </p:spPr>
      </p:pic>
      <p:pic>
        <p:nvPicPr>
          <p:cNvPr id="6" name="Picture 5">
            <a:extLst>
              <a:ext uri="{FF2B5EF4-FFF2-40B4-BE49-F238E27FC236}">
                <a16:creationId xmlns:a16="http://schemas.microsoft.com/office/drawing/2014/main" id="{B4993BC9-5D4B-4293-97A7-507709EF11C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4307" y="2106504"/>
            <a:ext cx="1128113" cy="1128113"/>
          </a:xfrm>
          <a:prstGeom prst="rect">
            <a:avLst/>
          </a:prstGeom>
        </p:spPr>
      </p:pic>
      <p:sp>
        <p:nvSpPr>
          <p:cNvPr id="5" name="TextBox 4">
            <a:extLst>
              <a:ext uri="{FF2B5EF4-FFF2-40B4-BE49-F238E27FC236}">
                <a16:creationId xmlns:a16="http://schemas.microsoft.com/office/drawing/2014/main" id="{B0A2F924-D4FF-4583-9854-973945A4B695}"/>
              </a:ext>
            </a:extLst>
          </p:cNvPr>
          <p:cNvSpPr txBox="1"/>
          <p:nvPr/>
        </p:nvSpPr>
        <p:spPr>
          <a:xfrm flipH="1">
            <a:off x="494811" y="3272846"/>
            <a:ext cx="2638861" cy="461665"/>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Structures</a:t>
            </a:r>
          </a:p>
        </p:txBody>
      </p:sp>
      <p:pic>
        <p:nvPicPr>
          <p:cNvPr id="18" name="Picture 17">
            <a:extLst>
              <a:ext uri="{FF2B5EF4-FFF2-40B4-BE49-F238E27FC236}">
                <a16:creationId xmlns:a16="http://schemas.microsoft.com/office/drawing/2014/main" id="{01AE6EB5-79BF-4D70-914C-C84B3DCB875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75872" y="2192903"/>
            <a:ext cx="1879548" cy="1167299"/>
          </a:xfrm>
          <a:prstGeom prst="rect">
            <a:avLst/>
          </a:prstGeom>
        </p:spPr>
      </p:pic>
      <p:sp>
        <p:nvSpPr>
          <p:cNvPr id="20" name="TextBox 19">
            <a:extLst>
              <a:ext uri="{FF2B5EF4-FFF2-40B4-BE49-F238E27FC236}">
                <a16:creationId xmlns:a16="http://schemas.microsoft.com/office/drawing/2014/main" id="{0787DFDD-470B-4059-8EEC-86837AF6B966}"/>
              </a:ext>
            </a:extLst>
          </p:cNvPr>
          <p:cNvSpPr txBox="1"/>
          <p:nvPr/>
        </p:nvSpPr>
        <p:spPr>
          <a:xfrm flipH="1">
            <a:off x="3279616" y="3262833"/>
            <a:ext cx="2509582" cy="461665"/>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Access Patterns</a:t>
            </a:r>
          </a:p>
        </p:txBody>
      </p:sp>
      <p:sp>
        <p:nvSpPr>
          <p:cNvPr id="21" name="Rectangle: Rounded Corners 20">
            <a:extLst>
              <a:ext uri="{FF2B5EF4-FFF2-40B4-BE49-F238E27FC236}">
                <a16:creationId xmlns:a16="http://schemas.microsoft.com/office/drawing/2014/main" id="{D61563F4-CD91-4629-8FDF-B7195EF30523}"/>
              </a:ext>
            </a:extLst>
          </p:cNvPr>
          <p:cNvSpPr/>
          <p:nvPr/>
        </p:nvSpPr>
        <p:spPr>
          <a:xfrm>
            <a:off x="6237768" y="2337277"/>
            <a:ext cx="1421180" cy="521525"/>
          </a:xfrm>
          <a:prstGeom prst="round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Integer</a:t>
            </a:r>
          </a:p>
        </p:txBody>
      </p:sp>
      <p:sp>
        <p:nvSpPr>
          <p:cNvPr id="22" name="Rectangle: Rounded Corners 21">
            <a:extLst>
              <a:ext uri="{FF2B5EF4-FFF2-40B4-BE49-F238E27FC236}">
                <a16:creationId xmlns:a16="http://schemas.microsoft.com/office/drawing/2014/main" id="{CB2AB60C-8BA2-4B9C-A08D-CD4BEEC88CAC}"/>
              </a:ext>
            </a:extLst>
          </p:cNvPr>
          <p:cNvSpPr/>
          <p:nvPr/>
        </p:nvSpPr>
        <p:spPr>
          <a:xfrm>
            <a:off x="7784132" y="2333679"/>
            <a:ext cx="1036670" cy="521525"/>
          </a:xfrm>
          <a:prstGeom prst="round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Float</a:t>
            </a:r>
          </a:p>
        </p:txBody>
      </p:sp>
      <p:sp>
        <p:nvSpPr>
          <p:cNvPr id="23" name="Rectangle: Rounded Corners 22">
            <a:extLst>
              <a:ext uri="{FF2B5EF4-FFF2-40B4-BE49-F238E27FC236}">
                <a16:creationId xmlns:a16="http://schemas.microsoft.com/office/drawing/2014/main" id="{07303329-9C49-48CB-A100-26045C765F97}"/>
              </a:ext>
            </a:extLst>
          </p:cNvPr>
          <p:cNvSpPr/>
          <p:nvPr/>
        </p:nvSpPr>
        <p:spPr>
          <a:xfrm>
            <a:off x="8133873" y="2931327"/>
            <a:ext cx="878751" cy="521525"/>
          </a:xfrm>
          <a:prstGeom prst="round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Char</a:t>
            </a:r>
          </a:p>
        </p:txBody>
      </p:sp>
      <p:sp>
        <p:nvSpPr>
          <p:cNvPr id="24" name="TextBox 23">
            <a:extLst>
              <a:ext uri="{FF2B5EF4-FFF2-40B4-BE49-F238E27FC236}">
                <a16:creationId xmlns:a16="http://schemas.microsoft.com/office/drawing/2014/main" id="{EDA2F559-0016-4202-BD6C-AD7935DB6E63}"/>
              </a:ext>
            </a:extLst>
          </p:cNvPr>
          <p:cNvSpPr txBox="1"/>
          <p:nvPr/>
        </p:nvSpPr>
        <p:spPr>
          <a:xfrm flipH="1">
            <a:off x="6251849" y="2869483"/>
            <a:ext cx="1964068" cy="800219"/>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3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Type/Layout</a:t>
            </a:r>
          </a:p>
        </p:txBody>
      </p:sp>
      <p:sp>
        <p:nvSpPr>
          <p:cNvPr id="35" name="Title 34"/>
          <p:cNvSpPr>
            <a:spLocks noGrp="1"/>
          </p:cNvSpPr>
          <p:nvPr>
            <p:ph type="title"/>
          </p:nvPr>
        </p:nvSpPr>
        <p:spPr>
          <a:xfrm>
            <a:off x="628649" y="365126"/>
            <a:ext cx="8440247" cy="955675"/>
          </a:xfrm>
        </p:spPr>
        <p:txBody>
          <a:bodyPr>
            <a:normAutofit fontScale="90000"/>
          </a:bodyPr>
          <a:lstStyle/>
          <a:p>
            <a:r>
              <a:rPr lang="en-US" dirty="0"/>
              <a:t>SW provides key program information to HW</a:t>
            </a:r>
          </a:p>
        </p:txBody>
      </p:sp>
      <p:cxnSp>
        <p:nvCxnSpPr>
          <p:cNvPr id="10" name="Straight Connector 9">
            <a:extLst>
              <a:ext uri="{FF2B5EF4-FFF2-40B4-BE49-F238E27FC236}">
                <a16:creationId xmlns:a16="http://schemas.microsoft.com/office/drawing/2014/main" id="{3B71DAEE-2F87-435F-81CD-5D4295A0126F}"/>
              </a:ext>
            </a:extLst>
          </p:cNvPr>
          <p:cNvCxnSpPr>
            <a:cxnSpLocks/>
          </p:cNvCxnSpPr>
          <p:nvPr/>
        </p:nvCxnSpPr>
        <p:spPr>
          <a:xfrm flipV="1">
            <a:off x="265923" y="4683397"/>
            <a:ext cx="8649478" cy="873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2A4EB21E-D3D1-4869-97DE-F215B5B33D61}"/>
              </a:ext>
            </a:extLst>
          </p:cNvPr>
          <p:cNvSpPr txBox="1"/>
          <p:nvPr/>
        </p:nvSpPr>
        <p:spPr>
          <a:xfrm flipH="1">
            <a:off x="-45868" y="4683397"/>
            <a:ext cx="2509582" cy="646331"/>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Hardware</a:t>
            </a:r>
          </a:p>
        </p:txBody>
      </p:sp>
      <p:sp>
        <p:nvSpPr>
          <p:cNvPr id="37" name="TextBox 36">
            <a:extLst>
              <a:ext uri="{FF2B5EF4-FFF2-40B4-BE49-F238E27FC236}">
                <a16:creationId xmlns:a16="http://schemas.microsoft.com/office/drawing/2014/main" id="{82E67385-FE4B-4070-9C61-70B8E17EBA00}"/>
              </a:ext>
            </a:extLst>
          </p:cNvPr>
          <p:cNvSpPr txBox="1"/>
          <p:nvPr/>
        </p:nvSpPr>
        <p:spPr>
          <a:xfrm flipH="1">
            <a:off x="-97153" y="4045588"/>
            <a:ext cx="2509582" cy="646331"/>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Software</a:t>
            </a:r>
          </a:p>
        </p:txBody>
      </p:sp>
      <p:sp>
        <p:nvSpPr>
          <p:cNvPr id="40" name="Arrow: Down 39">
            <a:extLst>
              <a:ext uri="{FF2B5EF4-FFF2-40B4-BE49-F238E27FC236}">
                <a16:creationId xmlns:a16="http://schemas.microsoft.com/office/drawing/2014/main" id="{2C99635E-5D71-411C-BAD9-1845C4F15533}"/>
              </a:ext>
            </a:extLst>
          </p:cNvPr>
          <p:cNvSpPr/>
          <p:nvPr/>
        </p:nvSpPr>
        <p:spPr>
          <a:xfrm rot="19472651">
            <a:off x="2592758" y="3786904"/>
            <a:ext cx="844414" cy="1299664"/>
          </a:xfrm>
          <a:prstGeom prst="downArrow">
            <a:avLst>
              <a:gd name="adj1" fmla="val 33394"/>
              <a:gd name="adj2" fmla="val 58801"/>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3" name="Arrow: Down 42">
            <a:extLst>
              <a:ext uri="{FF2B5EF4-FFF2-40B4-BE49-F238E27FC236}">
                <a16:creationId xmlns:a16="http://schemas.microsoft.com/office/drawing/2014/main" id="{3ECF43C9-97D8-4982-868C-0F03361FFE37}"/>
              </a:ext>
            </a:extLst>
          </p:cNvPr>
          <p:cNvSpPr/>
          <p:nvPr/>
        </p:nvSpPr>
        <p:spPr>
          <a:xfrm>
            <a:off x="4668745" y="3828874"/>
            <a:ext cx="844414" cy="1087161"/>
          </a:xfrm>
          <a:prstGeom prst="downArrow">
            <a:avLst>
              <a:gd name="adj1" fmla="val 33394"/>
              <a:gd name="adj2" fmla="val 58801"/>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4" name="Arrow: Down 43">
            <a:extLst>
              <a:ext uri="{FF2B5EF4-FFF2-40B4-BE49-F238E27FC236}">
                <a16:creationId xmlns:a16="http://schemas.microsoft.com/office/drawing/2014/main" id="{B7190F64-A422-42CC-B544-CB47EAE6FC93}"/>
              </a:ext>
            </a:extLst>
          </p:cNvPr>
          <p:cNvSpPr/>
          <p:nvPr/>
        </p:nvSpPr>
        <p:spPr>
          <a:xfrm rot="2564361">
            <a:off x="7182070" y="3732216"/>
            <a:ext cx="844414" cy="1374758"/>
          </a:xfrm>
          <a:prstGeom prst="downArrow">
            <a:avLst>
              <a:gd name="adj1" fmla="val 33394"/>
              <a:gd name="adj2" fmla="val 58801"/>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2" name="Rectangle: Rounded Corners 41">
            <a:extLst>
              <a:ext uri="{FF2B5EF4-FFF2-40B4-BE49-F238E27FC236}">
                <a16:creationId xmlns:a16="http://schemas.microsoft.com/office/drawing/2014/main" id="{AE2827BF-1B17-4339-9CD3-BDAE8AD4D3E5}"/>
              </a:ext>
            </a:extLst>
          </p:cNvPr>
          <p:cNvSpPr/>
          <p:nvPr/>
        </p:nvSpPr>
        <p:spPr>
          <a:xfrm>
            <a:off x="3995936" y="5155647"/>
            <a:ext cx="2130061" cy="692774"/>
          </a:xfrm>
          <a:prstGeom prst="roundRect">
            <a:avLst/>
          </a:prstGeom>
          <a:solidFill>
            <a:srgbClr val="00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Prefetcher</a:t>
            </a:r>
          </a:p>
        </p:txBody>
      </p:sp>
      <p:sp>
        <p:nvSpPr>
          <p:cNvPr id="45" name="Rectangle: Rounded Corners 44">
            <a:extLst>
              <a:ext uri="{FF2B5EF4-FFF2-40B4-BE49-F238E27FC236}">
                <a16:creationId xmlns:a16="http://schemas.microsoft.com/office/drawing/2014/main" id="{5781B6E8-05D5-4ACA-8442-AE049D461113}"/>
              </a:ext>
            </a:extLst>
          </p:cNvPr>
          <p:cNvSpPr/>
          <p:nvPr/>
        </p:nvSpPr>
        <p:spPr>
          <a:xfrm>
            <a:off x="323198" y="2125267"/>
            <a:ext cx="5698277" cy="1612121"/>
          </a:xfrm>
          <a:prstGeom prst="roundRect">
            <a:avLst/>
          </a:prstGeom>
          <a:noFill/>
          <a:ln w="571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Rectangle: Rounded Corners 48">
            <a:extLst>
              <a:ext uri="{FF2B5EF4-FFF2-40B4-BE49-F238E27FC236}">
                <a16:creationId xmlns:a16="http://schemas.microsoft.com/office/drawing/2014/main" id="{18CC260B-AFFA-4223-A40E-2E8F90AAC016}"/>
              </a:ext>
            </a:extLst>
          </p:cNvPr>
          <p:cNvSpPr/>
          <p:nvPr/>
        </p:nvSpPr>
        <p:spPr>
          <a:xfrm>
            <a:off x="6219760" y="5120710"/>
            <a:ext cx="2849136" cy="801663"/>
          </a:xfrm>
          <a:prstGeom prst="roundRect">
            <a:avLst/>
          </a:prstGeom>
          <a:solidFill>
            <a:srgbClr val="00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Data Compression</a:t>
            </a:r>
          </a:p>
        </p:txBody>
      </p:sp>
      <p:sp>
        <p:nvSpPr>
          <p:cNvPr id="50" name="Rectangle: Rounded Corners 49">
            <a:extLst>
              <a:ext uri="{FF2B5EF4-FFF2-40B4-BE49-F238E27FC236}">
                <a16:creationId xmlns:a16="http://schemas.microsoft.com/office/drawing/2014/main" id="{7F4B9DF8-AF1F-4C7D-AFD8-7448B9A114C5}"/>
              </a:ext>
            </a:extLst>
          </p:cNvPr>
          <p:cNvSpPr/>
          <p:nvPr/>
        </p:nvSpPr>
        <p:spPr>
          <a:xfrm>
            <a:off x="6112584" y="2138890"/>
            <a:ext cx="2956313" cy="1612121"/>
          </a:xfrm>
          <a:prstGeom prst="roundRect">
            <a:avLst/>
          </a:prstGeom>
          <a:noFill/>
          <a:ln w="571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 name="Rectangle: Rounded Corners 50">
            <a:extLst>
              <a:ext uri="{FF2B5EF4-FFF2-40B4-BE49-F238E27FC236}">
                <a16:creationId xmlns:a16="http://schemas.microsoft.com/office/drawing/2014/main" id="{ED35D88E-99D6-4529-83EC-E7624E517F56}"/>
              </a:ext>
            </a:extLst>
          </p:cNvPr>
          <p:cNvSpPr/>
          <p:nvPr/>
        </p:nvSpPr>
        <p:spPr>
          <a:xfrm>
            <a:off x="1512904" y="5210976"/>
            <a:ext cx="2362074" cy="1094678"/>
          </a:xfrm>
          <a:prstGeom prst="roundRect">
            <a:avLst/>
          </a:prstGeom>
          <a:solidFill>
            <a:srgbClr val="00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Data Placement</a:t>
            </a:r>
          </a:p>
        </p:txBody>
      </p:sp>
    </p:spTree>
    <p:custDataLst>
      <p:tags r:id="rId1"/>
    </p:custDataLst>
    <p:extLst>
      <p:ext uri="{BB962C8B-B14F-4D97-AF65-F5344CB8AC3E}">
        <p14:creationId xmlns:p14="http://schemas.microsoft.com/office/powerpoint/2010/main" val="1758227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3"/>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4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51"/>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4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xit" presetSubtype="0" fill="hold" grpId="1" nodeType="clickEffect">
                                  <p:stCondLst>
                                    <p:cond delay="0"/>
                                  </p:stCondLst>
                                  <p:childTnLst>
                                    <p:set>
                                      <p:cBhvr>
                                        <p:cTn id="46" dur="1" fill="hold">
                                          <p:stCondLst>
                                            <p:cond delay="0"/>
                                          </p:stCondLst>
                                        </p:cTn>
                                        <p:tgtEl>
                                          <p:spTgt spid="45"/>
                                        </p:tgtEl>
                                        <p:attrNameLst>
                                          <p:attrName>style.visibility</p:attrName>
                                        </p:attrNameLst>
                                      </p:cBhvr>
                                      <p:to>
                                        <p:strVal val="hidden"/>
                                      </p:to>
                                    </p:set>
                                  </p:childTnLst>
                                </p:cTn>
                              </p:par>
                              <p:par>
                                <p:cTn id="47" presetID="1" presetClass="entr" presetSubtype="0" fill="hold" grpId="0" nodeType="withEffect">
                                  <p:stCondLst>
                                    <p:cond delay="0"/>
                                  </p:stCondLst>
                                  <p:childTnLst>
                                    <p:set>
                                      <p:cBhvr>
                                        <p:cTn id="48" dur="1" fill="hold">
                                          <p:stCondLst>
                                            <p:cond delay="0"/>
                                          </p:stCondLst>
                                        </p:cTn>
                                        <p:tgtEl>
                                          <p:spTgt spid="49"/>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0" grpId="0"/>
      <p:bldP spid="21" grpId="0" animBg="1"/>
      <p:bldP spid="22" grpId="0" animBg="1"/>
      <p:bldP spid="23" grpId="0" animBg="1"/>
      <p:bldP spid="24" grpId="0"/>
      <p:bldP spid="40" grpId="0" animBg="1"/>
      <p:bldP spid="43" grpId="0" animBg="1"/>
      <p:bldP spid="44" grpId="0" animBg="1"/>
      <p:bldP spid="42" grpId="0" animBg="1"/>
      <p:bldP spid="45" grpId="0" animBg="1"/>
      <p:bldP spid="45" grpId="1" animBg="1"/>
      <p:bldP spid="49" grpId="0" animBg="1"/>
      <p:bldP spid="50" grpId="0" animBg="1"/>
      <p:bldP spid="51" grpId="0" animBg="1"/>
    </p:bldLst>
  </p:timing>
</p:sld>
</file>

<file path=ppt/slides/slide3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BD972-B5BE-4A0C-8424-0310661C5073}"/>
              </a:ext>
            </a:extLst>
          </p:cNvPr>
          <p:cNvSpPr>
            <a:spLocks noGrp="1"/>
          </p:cNvSpPr>
          <p:nvPr>
            <p:ph type="title"/>
          </p:nvPr>
        </p:nvSpPr>
        <p:spPr>
          <a:xfrm>
            <a:off x="449138" y="365126"/>
            <a:ext cx="8515350" cy="955675"/>
          </a:xfrm>
        </p:spPr>
        <p:txBody>
          <a:bodyPr>
            <a:normAutofit fontScale="90000"/>
          </a:bodyPr>
          <a:lstStyle/>
          <a:p>
            <a:r>
              <a:rPr lang="en-US" dirty="0"/>
              <a:t>Broader goal: Enable many cross-layer optimizations</a:t>
            </a:r>
          </a:p>
        </p:txBody>
      </p:sp>
      <p:sp>
        <p:nvSpPr>
          <p:cNvPr id="14" name="Content Placeholder 2">
            <a:extLst>
              <a:ext uri="{FF2B5EF4-FFF2-40B4-BE49-F238E27FC236}">
                <a16:creationId xmlns:a16="http://schemas.microsoft.com/office/drawing/2014/main" id="{82F06B10-C072-410E-B4C6-F602076608B0}"/>
              </a:ext>
            </a:extLst>
          </p:cNvPr>
          <p:cNvSpPr txBox="1">
            <a:spLocks/>
          </p:cNvSpPr>
          <p:nvPr/>
        </p:nvSpPr>
        <p:spPr>
          <a:xfrm>
            <a:off x="3165373" y="1966058"/>
            <a:ext cx="3292577" cy="3932299"/>
          </a:xfrm>
          <a:prstGeom prst="rect">
            <a:avLst/>
          </a:prstGeom>
        </p:spPr>
        <p:txBody>
          <a:bodyPr vert="horz" lIns="68580" tIns="34290" rIns="68580" bIns="34290" rtlCol="0">
            <a:normAutofit fontScale="62500" lnSpcReduction="20000"/>
          </a:bodyPr>
          <a:lstStyle>
            <a:lvl1pPr marL="228600" indent="-228600" algn="l" defTabSz="914400" rtl="0" eaLnBrk="1" latinLnBrk="0" hangingPunct="1">
              <a:lnSpc>
                <a:spcPct val="90000"/>
              </a:lnSpc>
              <a:spcBef>
                <a:spcPts val="1000"/>
              </a:spcBef>
              <a:buFont typeface="Wingdings" panose="05000000000000000000" pitchFamily="2" charset="2"/>
              <a:buChar char="§"/>
              <a:defRPr sz="2800" b="1" i="0" kern="1200">
                <a:solidFill>
                  <a:schemeClr val="tx1"/>
                </a:solidFill>
                <a:latin typeface="Myriad Pro Cond" panose="020B0506030403020204" pitchFamily="34" charset="0"/>
                <a:ea typeface="+mn-ea"/>
                <a:cs typeface="+mn-cs"/>
              </a:defRPr>
            </a:lvl1pPr>
            <a:lvl2pPr marL="685800" indent="-228600" algn="l" defTabSz="914400" rtl="0" eaLnBrk="1" latinLnBrk="0" hangingPunct="1">
              <a:lnSpc>
                <a:spcPct val="90000"/>
              </a:lnSpc>
              <a:spcBef>
                <a:spcPts val="500"/>
              </a:spcBef>
              <a:buFontTx/>
              <a:buChar char="−"/>
              <a:defRPr sz="2400" b="1" i="0" kern="1200">
                <a:solidFill>
                  <a:schemeClr val="tx1"/>
                </a:solidFill>
                <a:latin typeface="Myriad Pro Cond" panose="020B0506030403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Myriad Pro Cond" panose="020B0506030403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Myriad Pro Cond" panose="020B0506030403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Myriad Pro Cond" panose="020B0506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4275" b="1" i="0" u="none" strike="noStrike" kern="1200" cap="none" spc="0" normalizeH="0" baseline="0" noProof="0" dirty="0">
                <a:ln>
                  <a:noFill/>
                </a:ln>
                <a:solidFill>
                  <a:srgbClr val="1D6FA9"/>
                </a:solidFill>
                <a:effectLst/>
                <a:uLnTx/>
                <a:uFillTx/>
                <a:latin typeface="Myriad Pro Cond" panose="020B0506030403020204" pitchFamily="34" charset="0"/>
                <a:ea typeface="+mn-ea"/>
                <a:cs typeface="+mn-cs"/>
              </a:rPr>
              <a:t>Optimizations:</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Cache Management</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Placement in DRAM</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Compression</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Approximation</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DRAM Cache Management</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NVM Management</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NUCA/NUMA Optimizations</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t>
            </a: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p:txBody>
      </p:sp>
      <p:sp>
        <p:nvSpPr>
          <p:cNvPr id="15" name="Content Placeholder 2">
            <a:extLst>
              <a:ext uri="{FF2B5EF4-FFF2-40B4-BE49-F238E27FC236}">
                <a16:creationId xmlns:a16="http://schemas.microsoft.com/office/drawing/2014/main" id="{0A4DCB55-87DF-43C3-86A5-28025ED3192E}"/>
              </a:ext>
            </a:extLst>
          </p:cNvPr>
          <p:cNvSpPr txBox="1">
            <a:spLocks/>
          </p:cNvSpPr>
          <p:nvPr/>
        </p:nvSpPr>
        <p:spPr>
          <a:xfrm>
            <a:off x="395536" y="1966059"/>
            <a:ext cx="3292577" cy="189474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yriad Pro Cond" panose="020B0506030403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yriad Pro Cond" panose="020B0506030403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yriad Pro Cond" panose="020B0506030403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yriad Pro Cond" panose="020B0506030403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yriad Pro Cond" panose="020B0506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3000" b="1" i="0" u="none" strike="noStrike" kern="1200" cap="none" spc="0" normalizeH="0" baseline="0" noProof="0" dirty="0">
                <a:ln>
                  <a:noFill/>
                </a:ln>
                <a:solidFill>
                  <a:srgbClr val="1D6FA9"/>
                </a:solidFill>
                <a:effectLst/>
                <a:uLnTx/>
                <a:uFillTx/>
                <a:latin typeface="Myriad Pro Cond" panose="020B0506030403020204" pitchFamily="34" charset="0"/>
                <a:ea typeface="+mn-ea"/>
                <a:cs typeface="+mn-cs"/>
              </a:rPr>
              <a:t>Express:</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structures</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Access semantics</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types</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Working set</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Reuse</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Access frequency</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p:txBody>
      </p:sp>
      <p:sp>
        <p:nvSpPr>
          <p:cNvPr id="6" name="Content Placeholder 2">
            <a:extLst>
              <a:ext uri="{FF2B5EF4-FFF2-40B4-BE49-F238E27FC236}">
                <a16:creationId xmlns:a16="http://schemas.microsoft.com/office/drawing/2014/main" id="{82A2138D-4F9F-4C0D-9ABE-0897AE0F9410}"/>
              </a:ext>
            </a:extLst>
          </p:cNvPr>
          <p:cNvSpPr txBox="1">
            <a:spLocks/>
          </p:cNvSpPr>
          <p:nvPr/>
        </p:nvSpPr>
        <p:spPr>
          <a:xfrm>
            <a:off x="6363218" y="1966058"/>
            <a:ext cx="2673278" cy="3540248"/>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b="1" i="0" kern="1200">
                <a:solidFill>
                  <a:schemeClr val="tx1"/>
                </a:solidFill>
                <a:latin typeface="Myriad Pro Cond" panose="020B0506030403020204" pitchFamily="34" charset="0"/>
                <a:ea typeface="+mn-ea"/>
                <a:cs typeface="+mn-cs"/>
              </a:defRPr>
            </a:lvl1pPr>
            <a:lvl2pPr marL="685800" indent="-228600" algn="l" defTabSz="914400" rtl="0" eaLnBrk="1" latinLnBrk="0" hangingPunct="1">
              <a:lnSpc>
                <a:spcPct val="90000"/>
              </a:lnSpc>
              <a:spcBef>
                <a:spcPts val="500"/>
              </a:spcBef>
              <a:buFontTx/>
              <a:buChar char="−"/>
              <a:defRPr sz="2400" b="1" i="0" kern="1200">
                <a:solidFill>
                  <a:schemeClr val="tx1"/>
                </a:solidFill>
                <a:latin typeface="Myriad Pro Cond" panose="020B0506030403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i="0" kern="1200">
                <a:solidFill>
                  <a:schemeClr val="tx1"/>
                </a:solidFill>
                <a:latin typeface="Myriad Pro Cond" panose="020B0506030403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Myriad Pro Cond" panose="020B0506030403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i="0" kern="1200">
                <a:solidFill>
                  <a:schemeClr val="tx1"/>
                </a:solidFill>
                <a:latin typeface="Myriad Pro Cond" panose="020B0506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30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Benefits:</a:t>
            </a:r>
          </a:p>
          <a:p>
            <a:pPr marL="0" marR="0" lvl="0" indent="0" algn="l" defTabSz="685800" rtl="0" eaLnBrk="1" fontAlgn="auto" latinLnBrk="0" hangingPunct="1">
              <a:lnSpc>
                <a:spcPct val="120000"/>
              </a:lnSpc>
              <a:spcBef>
                <a:spcPts val="750"/>
              </a:spcBef>
              <a:spcAft>
                <a:spcPts val="0"/>
              </a:spcAft>
              <a:buClrTx/>
              <a:buSzTx/>
              <a:buFont typeface="Wingdings" panose="05000000000000000000" pitchFamily="2" charset="2"/>
              <a:buNone/>
              <a:tabLst/>
              <a:defRPr/>
            </a:pPr>
            <a:r>
              <a:rPr kumimoji="0" lang="en-US" sz="2100" b="1" i="0" u="none" strike="noStrike" kern="1200" cap="none" spc="0" normalizeH="0" baseline="0" noProof="0" dirty="0">
                <a:ln>
                  <a:noFill/>
                </a:ln>
                <a:solidFill>
                  <a:srgbClr val="0000FF"/>
                </a:solidFill>
                <a:effectLst/>
                <a:uLnTx/>
                <a:uFillTx/>
                <a:latin typeface="Myriad Pro Cond" panose="020B0506030403020204" pitchFamily="34" charset="0"/>
                <a:ea typeface="+mn-ea"/>
                <a:cs typeface="+mn-cs"/>
              </a:rPr>
              <a:t>More efficient HW:</a:t>
            </a:r>
          </a:p>
          <a:p>
            <a:pPr marL="171450" marR="0" lvl="0" indent="-171450" algn="l" defTabSz="685800" rtl="0" eaLnBrk="1" fontAlgn="auto" latinLnBrk="0" hangingPunct="1">
              <a:lnSpc>
                <a:spcPct val="90000"/>
              </a:lnSpc>
              <a:spcBef>
                <a:spcPts val="750"/>
              </a:spcBef>
              <a:spcAft>
                <a:spcPts val="0"/>
              </a:spcAft>
              <a:buClr>
                <a:srgbClr val="008000"/>
              </a:buClr>
              <a:buSzTx/>
              <a:buFont typeface="Wingdings" panose="05000000000000000000" pitchFamily="2" charset="2"/>
              <a:buChar char="ü"/>
              <a:tabLst/>
              <a:defRPr/>
            </a:pPr>
            <a:r>
              <a:rPr kumimoji="0" lang="en-US" sz="21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Performance</a:t>
            </a:r>
            <a:r>
              <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p>
          <a:p>
            <a:pPr marL="171450" marR="0" lvl="0" indent="-171450" algn="l" defTabSz="685800" rtl="0" eaLnBrk="1" fontAlgn="auto" latinLnBrk="0" hangingPunct="1">
              <a:lnSpc>
                <a:spcPct val="90000"/>
              </a:lnSpc>
              <a:spcBef>
                <a:spcPts val="750"/>
              </a:spcBef>
              <a:spcAft>
                <a:spcPts val="0"/>
              </a:spcAft>
              <a:buClr>
                <a:srgbClr val="008000"/>
              </a:buClr>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
                <a:srgbClr val="008000"/>
              </a:buClr>
              <a:buSzTx/>
              <a:buFont typeface="Wingdings" panose="05000000000000000000" pitchFamily="2" charset="2"/>
              <a:buNone/>
              <a:tabLst/>
              <a:defRPr/>
            </a:pPr>
            <a:r>
              <a:rPr kumimoji="0" lang="en-US" sz="2100" b="1" i="0" u="none" strike="noStrike" kern="1200" cap="none" spc="0" normalizeH="0" baseline="0" noProof="0" dirty="0">
                <a:ln>
                  <a:noFill/>
                </a:ln>
                <a:solidFill>
                  <a:srgbClr val="0000FF"/>
                </a:solidFill>
                <a:effectLst/>
                <a:uLnTx/>
                <a:uFillTx/>
                <a:latin typeface="Myriad Pro Cond" panose="020B0506030403020204" pitchFamily="34" charset="0"/>
                <a:ea typeface="+mn-ea"/>
                <a:cs typeface="+mn-cs"/>
              </a:rPr>
              <a:t>Reduced SW burden:</a:t>
            </a:r>
          </a:p>
          <a:p>
            <a:pPr marL="171450" marR="0" lvl="0" indent="-171450" algn="l" defTabSz="685800" rtl="0" eaLnBrk="1" fontAlgn="auto" latinLnBrk="0" hangingPunct="1">
              <a:lnSpc>
                <a:spcPct val="90000"/>
              </a:lnSpc>
              <a:spcBef>
                <a:spcPts val="750"/>
              </a:spcBef>
              <a:spcAft>
                <a:spcPts val="0"/>
              </a:spcAft>
              <a:buClr>
                <a:srgbClr val="008000"/>
              </a:buClr>
              <a:buSzTx/>
              <a:buFont typeface="Wingdings" panose="05000000000000000000" pitchFamily="2" charset="2"/>
              <a:buChar char="ü"/>
              <a:tabLst/>
              <a:defRPr/>
            </a:pPr>
            <a:r>
              <a:rPr kumimoji="0" lang="en-US" sz="21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Programmability</a:t>
            </a:r>
          </a:p>
          <a:p>
            <a:pPr marL="171450" marR="0" lvl="0" indent="-171450" algn="l" defTabSz="685800" rtl="0" eaLnBrk="1" fontAlgn="auto" latinLnBrk="0" hangingPunct="1">
              <a:lnSpc>
                <a:spcPct val="90000"/>
              </a:lnSpc>
              <a:spcBef>
                <a:spcPts val="750"/>
              </a:spcBef>
              <a:spcAft>
                <a:spcPts val="0"/>
              </a:spcAft>
              <a:buClr>
                <a:srgbClr val="008000"/>
              </a:buClr>
              <a:buSzTx/>
              <a:buFont typeface="Wingdings" panose="05000000000000000000" pitchFamily="2" charset="2"/>
              <a:buChar char="ü"/>
              <a:tabLst/>
              <a:defRPr/>
            </a:pPr>
            <a:r>
              <a:rPr kumimoji="0" lang="en-US" sz="2100" b="1" i="0" u="none" strike="noStrike" kern="1200" cap="none" spc="0" normalizeH="0" baseline="0" noProof="0" dirty="0">
                <a:ln>
                  <a:noFill/>
                </a:ln>
                <a:solidFill>
                  <a:srgbClr val="008000"/>
                </a:solidFill>
                <a:effectLst/>
                <a:uLnTx/>
                <a:uFillTx/>
                <a:latin typeface="Myriad Pro Cond" panose="020B0506030403020204" pitchFamily="34" charset="0"/>
                <a:ea typeface="+mn-ea"/>
                <a:cs typeface="+mn-cs"/>
              </a:rPr>
              <a:t>Portability</a:t>
            </a: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514350" marR="0" lvl="1" indent="-171450" algn="l" defTabSz="685800" rtl="0" eaLnBrk="1" fontAlgn="auto" latinLnBrk="0" hangingPunct="1">
              <a:lnSpc>
                <a:spcPct val="90000"/>
              </a:lnSpc>
              <a:spcBef>
                <a:spcPts val="750"/>
              </a:spcBef>
              <a:spcAft>
                <a:spcPts val="0"/>
              </a:spcAft>
              <a:buClr>
                <a:srgbClr val="008000"/>
              </a:buClr>
              <a:buSzTx/>
              <a:buFont typeface="Myriad Pro Cond" panose="020B0506030403020204" pitchFamily="34" charset="0"/>
              <a:buChar char="−"/>
              <a:tabLst/>
              <a:defRPr/>
            </a:pPr>
            <a:endPar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endPar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p:txBody>
      </p:sp>
    </p:spTree>
    <p:custDataLst>
      <p:tags r:id="rId1"/>
    </p:custDataLst>
    <p:extLst>
      <p:ext uri="{BB962C8B-B14F-4D97-AF65-F5344CB8AC3E}">
        <p14:creationId xmlns:p14="http://schemas.microsoft.com/office/powerpoint/2010/main" val="2249657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iterate type="wd">
                                    <p:tmAbs val="100"/>
                                  </p:iterate>
                                  <p:childTnLst>
                                    <p:set>
                                      <p:cBhvr>
                                        <p:cTn id="6" dur="1" fill="hold">
                                          <p:stCondLst>
                                            <p:cond delay="0"/>
                                          </p:stCondLst>
                                        </p:cTn>
                                        <p:tgtEl>
                                          <p:spTgt spid="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iterate type="wd">
                                    <p:tmAbs val="100"/>
                                  </p:iterate>
                                  <p:childTnLst>
                                    <p:set>
                                      <p:cBhvr>
                                        <p:cTn id="8" dur="1" fill="hold">
                                          <p:stCondLst>
                                            <p:cond delay="0"/>
                                          </p:stCondLst>
                                        </p:cTn>
                                        <p:tgtEl>
                                          <p:spTgt spid="1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iterate type="wd">
                                    <p:tmAbs val="100"/>
                                  </p:iterate>
                                  <p:childTnLst>
                                    <p:set>
                                      <p:cBhvr>
                                        <p:cTn id="10" dur="1" fill="hold">
                                          <p:stCondLst>
                                            <p:cond delay="0"/>
                                          </p:stCondLst>
                                        </p:cTn>
                                        <p:tgtEl>
                                          <p:spTgt spid="1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iterate type="wd">
                                    <p:tmAbs val="100"/>
                                  </p:iterate>
                                  <p:childTnLst>
                                    <p:set>
                                      <p:cBhvr>
                                        <p:cTn id="12" dur="1" fill="hold">
                                          <p:stCondLst>
                                            <p:cond delay="0"/>
                                          </p:stCondLst>
                                        </p:cTn>
                                        <p:tgtEl>
                                          <p:spTgt spid="1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iterate type="wd">
                                    <p:tmAbs val="100"/>
                                  </p:iterate>
                                  <p:childTnLst>
                                    <p:set>
                                      <p:cBhvr>
                                        <p:cTn id="14" dur="1" fill="hold">
                                          <p:stCondLst>
                                            <p:cond delay="0"/>
                                          </p:stCondLst>
                                        </p:cTn>
                                        <p:tgtEl>
                                          <p:spTgt spid="1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iterate type="wd">
                                    <p:tmAbs val="100"/>
                                  </p:iterate>
                                  <p:childTnLst>
                                    <p:set>
                                      <p:cBhvr>
                                        <p:cTn id="16" dur="1" fill="hold">
                                          <p:stCondLst>
                                            <p:cond delay="0"/>
                                          </p:stCondLst>
                                        </p:cTn>
                                        <p:tgtEl>
                                          <p:spTgt spid="1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iterate type="wd">
                                    <p:tmAbs val="100"/>
                                  </p:iterate>
                                  <p:childTnLst>
                                    <p:set>
                                      <p:cBhvr>
                                        <p:cTn id="18" dur="1" fill="hold">
                                          <p:stCondLst>
                                            <p:cond delay="0"/>
                                          </p:stCondLst>
                                        </p:cTn>
                                        <p:tgtEl>
                                          <p:spTgt spid="15">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iterate type="wd">
                                    <p:tmAbs val="100"/>
                                  </p:iterate>
                                  <p:childTnLst>
                                    <p:set>
                                      <p:cBhvr>
                                        <p:cTn id="20" dur="1" fill="hold">
                                          <p:stCondLst>
                                            <p:cond delay="0"/>
                                          </p:stCondLst>
                                        </p:cTn>
                                        <p:tgtEl>
                                          <p:spTgt spid="15">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iterate type="wd">
                                    <p:tmAbs val="100"/>
                                  </p:iterate>
                                  <p:childTnLst>
                                    <p:set>
                                      <p:cBhvr>
                                        <p:cTn id="24" dur="1" fill="hold">
                                          <p:stCondLst>
                                            <p:cond delay="0"/>
                                          </p:stCondLst>
                                        </p:cTn>
                                        <p:tgtEl>
                                          <p:spTgt spid="14">
                                            <p:txEl>
                                              <p:pRg st="0" end="0"/>
                                            </p:txEl>
                                          </p:spTgt>
                                        </p:tgtEl>
                                        <p:attrNameLst>
                                          <p:attrName>style.visibility</p:attrName>
                                        </p:attrNameLst>
                                      </p:cBhvr>
                                      <p:to>
                                        <p:strVal val="visible"/>
                                      </p:to>
                                    </p:set>
                                  </p:childTnLst>
                                </p:cTn>
                              </p:par>
                              <p:par>
                                <p:cTn id="25" presetID="1" presetClass="entr" presetSubtype="0" fill="hold" nodeType="withEffect">
                                  <p:stCondLst>
                                    <p:cond delay="0"/>
                                  </p:stCondLst>
                                  <p:iterate type="wd">
                                    <p:tmAbs val="100"/>
                                  </p:iterate>
                                  <p:childTnLst>
                                    <p:set>
                                      <p:cBhvr>
                                        <p:cTn id="26" dur="1" fill="hold">
                                          <p:stCondLst>
                                            <p:cond delay="0"/>
                                          </p:stCondLst>
                                        </p:cTn>
                                        <p:tgtEl>
                                          <p:spTgt spid="14">
                                            <p:txEl>
                                              <p:pRg st="1" end="1"/>
                                            </p:txEl>
                                          </p:spTgt>
                                        </p:tgtEl>
                                        <p:attrNameLst>
                                          <p:attrName>style.visibility</p:attrName>
                                        </p:attrNameLst>
                                      </p:cBhvr>
                                      <p:to>
                                        <p:strVal val="visible"/>
                                      </p:to>
                                    </p:set>
                                  </p:childTnLst>
                                </p:cTn>
                              </p:par>
                              <p:par>
                                <p:cTn id="27" presetID="1" presetClass="entr" presetSubtype="0" fill="hold" nodeType="withEffect">
                                  <p:stCondLst>
                                    <p:cond delay="0"/>
                                  </p:stCondLst>
                                  <p:iterate type="wd">
                                    <p:tmAbs val="100"/>
                                  </p:iterate>
                                  <p:childTnLst>
                                    <p:set>
                                      <p:cBhvr>
                                        <p:cTn id="28" dur="1" fill="hold">
                                          <p:stCondLst>
                                            <p:cond delay="0"/>
                                          </p:stCondLst>
                                        </p:cTn>
                                        <p:tgtEl>
                                          <p:spTgt spid="14">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iterate type="wd">
                                    <p:tmAbs val="100"/>
                                  </p:iterate>
                                  <p:childTnLst>
                                    <p:set>
                                      <p:cBhvr>
                                        <p:cTn id="30" dur="1" fill="hold">
                                          <p:stCondLst>
                                            <p:cond delay="0"/>
                                          </p:stCondLst>
                                        </p:cTn>
                                        <p:tgtEl>
                                          <p:spTgt spid="14">
                                            <p:txEl>
                                              <p:pRg st="3" end="3"/>
                                            </p:txEl>
                                          </p:spTgt>
                                        </p:tgtEl>
                                        <p:attrNameLst>
                                          <p:attrName>style.visibility</p:attrName>
                                        </p:attrNameLst>
                                      </p:cBhvr>
                                      <p:to>
                                        <p:strVal val="visible"/>
                                      </p:to>
                                    </p:set>
                                  </p:childTnLst>
                                </p:cTn>
                              </p:par>
                              <p:par>
                                <p:cTn id="31" presetID="1" presetClass="entr" presetSubtype="0" fill="hold" nodeType="withEffect">
                                  <p:stCondLst>
                                    <p:cond delay="0"/>
                                  </p:stCondLst>
                                  <p:iterate type="wd">
                                    <p:tmAbs val="100"/>
                                  </p:iterate>
                                  <p:childTnLst>
                                    <p:set>
                                      <p:cBhvr>
                                        <p:cTn id="32" dur="1" fill="hold">
                                          <p:stCondLst>
                                            <p:cond delay="0"/>
                                          </p:stCondLst>
                                        </p:cTn>
                                        <p:tgtEl>
                                          <p:spTgt spid="14">
                                            <p:txEl>
                                              <p:pRg st="4" end="4"/>
                                            </p:txEl>
                                          </p:spTgt>
                                        </p:tgtEl>
                                        <p:attrNameLst>
                                          <p:attrName>style.visibility</p:attrName>
                                        </p:attrNameLst>
                                      </p:cBhvr>
                                      <p:to>
                                        <p:strVal val="visible"/>
                                      </p:to>
                                    </p:set>
                                  </p:childTnLst>
                                </p:cTn>
                              </p:par>
                              <p:par>
                                <p:cTn id="33" presetID="1" presetClass="entr" presetSubtype="0" fill="hold" nodeType="withEffect">
                                  <p:stCondLst>
                                    <p:cond delay="0"/>
                                  </p:stCondLst>
                                  <p:iterate type="wd">
                                    <p:tmAbs val="100"/>
                                  </p:iterate>
                                  <p:childTnLst>
                                    <p:set>
                                      <p:cBhvr>
                                        <p:cTn id="34" dur="1" fill="hold">
                                          <p:stCondLst>
                                            <p:cond delay="0"/>
                                          </p:stCondLst>
                                        </p:cTn>
                                        <p:tgtEl>
                                          <p:spTgt spid="14">
                                            <p:txEl>
                                              <p:pRg st="5" end="5"/>
                                            </p:txEl>
                                          </p:spTgt>
                                        </p:tgtEl>
                                        <p:attrNameLst>
                                          <p:attrName>style.visibility</p:attrName>
                                        </p:attrNameLst>
                                      </p:cBhvr>
                                      <p:to>
                                        <p:strVal val="visible"/>
                                      </p:to>
                                    </p:set>
                                  </p:childTnLst>
                                </p:cTn>
                              </p:par>
                              <p:par>
                                <p:cTn id="35" presetID="1" presetClass="entr" presetSubtype="0" fill="hold" nodeType="withEffect">
                                  <p:stCondLst>
                                    <p:cond delay="0"/>
                                  </p:stCondLst>
                                  <p:iterate type="wd">
                                    <p:tmAbs val="100"/>
                                  </p:iterate>
                                  <p:childTnLst>
                                    <p:set>
                                      <p:cBhvr>
                                        <p:cTn id="36" dur="1" fill="hold">
                                          <p:stCondLst>
                                            <p:cond delay="0"/>
                                          </p:stCondLst>
                                        </p:cTn>
                                        <p:tgtEl>
                                          <p:spTgt spid="14">
                                            <p:txEl>
                                              <p:pRg st="6" end="6"/>
                                            </p:txEl>
                                          </p:spTgt>
                                        </p:tgtEl>
                                        <p:attrNameLst>
                                          <p:attrName>style.visibility</p:attrName>
                                        </p:attrNameLst>
                                      </p:cBhvr>
                                      <p:to>
                                        <p:strVal val="visible"/>
                                      </p:to>
                                    </p:set>
                                  </p:childTnLst>
                                </p:cTn>
                              </p:par>
                              <p:par>
                                <p:cTn id="37" presetID="1" presetClass="entr" presetSubtype="0" fill="hold" nodeType="withEffect">
                                  <p:stCondLst>
                                    <p:cond delay="0"/>
                                  </p:stCondLst>
                                  <p:iterate type="wd">
                                    <p:tmAbs val="100"/>
                                  </p:iterate>
                                  <p:childTnLst>
                                    <p:set>
                                      <p:cBhvr>
                                        <p:cTn id="38" dur="1" fill="hold">
                                          <p:stCondLst>
                                            <p:cond delay="0"/>
                                          </p:stCondLst>
                                        </p:cTn>
                                        <p:tgtEl>
                                          <p:spTgt spid="14">
                                            <p:txEl>
                                              <p:pRg st="7" end="7"/>
                                            </p:txEl>
                                          </p:spTgt>
                                        </p:tgtEl>
                                        <p:attrNameLst>
                                          <p:attrName>style.visibility</p:attrName>
                                        </p:attrNameLst>
                                      </p:cBhvr>
                                      <p:to>
                                        <p:strVal val="visible"/>
                                      </p:to>
                                    </p:set>
                                  </p:childTnLst>
                                </p:cTn>
                              </p:par>
                              <p:par>
                                <p:cTn id="39" presetID="1" presetClass="entr" presetSubtype="0" fill="hold" nodeType="withEffect">
                                  <p:stCondLst>
                                    <p:cond delay="0"/>
                                  </p:stCondLst>
                                  <p:iterate type="wd">
                                    <p:tmAbs val="100"/>
                                  </p:iterate>
                                  <p:childTnLst>
                                    <p:set>
                                      <p:cBhvr>
                                        <p:cTn id="40" dur="1" fill="hold">
                                          <p:stCondLst>
                                            <p:cond delay="0"/>
                                          </p:stCondLst>
                                        </p:cTn>
                                        <p:tgtEl>
                                          <p:spTgt spid="14">
                                            <p:txEl>
                                              <p:pRg st="8" end="8"/>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iterate type="wd">
                                    <p:tmAbs val="100"/>
                                  </p:iterate>
                                  <p:childTnLst>
                                    <p:set>
                                      <p:cBhvr>
                                        <p:cTn id="4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iterate type="wd">
                                    <p:tmAbs val="100"/>
                                  </p:iterate>
                                  <p:childTnLst>
                                    <p:set>
                                      <p:cBhvr>
                                        <p:cTn id="4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iterate type="wd">
                                    <p:tmAbs val="100"/>
                                  </p:iterate>
                                  <p:childTnLst>
                                    <p:set>
                                      <p:cBhvr>
                                        <p:cTn id="5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nodeType="clickEffect">
                                  <p:stCondLst>
                                    <p:cond delay="0"/>
                                  </p:stCondLst>
                                  <p:iterate type="wd">
                                    <p:tmAbs val="100"/>
                                  </p:iterate>
                                  <p:childTnLst>
                                    <p:set>
                                      <p:cBhvr>
                                        <p:cTn id="5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nodeType="clickEffect">
                                  <p:stCondLst>
                                    <p:cond delay="0"/>
                                  </p:stCondLst>
                                  <p:iterate type="wd">
                                    <p:tmAbs val="100"/>
                                  </p:iterate>
                                  <p:childTnLst>
                                    <p:set>
                                      <p:cBhvr>
                                        <p:cTn id="6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nodeType="clickEffect">
                                  <p:stCondLst>
                                    <p:cond delay="0"/>
                                  </p:stCondLst>
                                  <p:iterate type="wd">
                                    <p:tmAbs val="100"/>
                                  </p:iterate>
                                  <p:childTnLst>
                                    <p:set>
                                      <p:cBhvr>
                                        <p:cTn id="6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FFA59-8247-407A-9C4B-CD69EE16BAAD}"/>
              </a:ext>
            </a:extLst>
          </p:cNvPr>
          <p:cNvSpPr>
            <a:spLocks noGrp="1"/>
          </p:cNvSpPr>
          <p:nvPr>
            <p:ph type="title"/>
          </p:nvPr>
        </p:nvSpPr>
        <p:spPr>
          <a:xfrm>
            <a:off x="628650" y="365126"/>
            <a:ext cx="8335838" cy="955675"/>
          </a:xfrm>
        </p:spPr>
        <p:txBody>
          <a:bodyPr>
            <a:normAutofit fontScale="90000"/>
          </a:bodyPr>
          <a:lstStyle/>
          <a:p>
            <a:r>
              <a:rPr lang="en-US" dirty="0"/>
              <a:t>Our approach: Rich cross-layer abstractions</a:t>
            </a:r>
          </a:p>
        </p:txBody>
      </p:sp>
      <p:sp>
        <p:nvSpPr>
          <p:cNvPr id="5" name="Rectangle: Rounded Corners 4">
            <a:extLst>
              <a:ext uri="{FF2B5EF4-FFF2-40B4-BE49-F238E27FC236}">
                <a16:creationId xmlns:a16="http://schemas.microsoft.com/office/drawing/2014/main" id="{0AC2723D-D586-4C6E-A9D2-EF15BEB31BDF}"/>
              </a:ext>
            </a:extLst>
          </p:cNvPr>
          <p:cNvSpPr/>
          <p:nvPr/>
        </p:nvSpPr>
        <p:spPr>
          <a:xfrm>
            <a:off x="5445054" y="3093453"/>
            <a:ext cx="2049258" cy="784800"/>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Cross-layer Abstraction + Interfaces</a:t>
            </a:r>
          </a:p>
        </p:txBody>
      </p:sp>
      <p:sp>
        <p:nvSpPr>
          <p:cNvPr id="3" name="Content Placeholder 2">
            <a:extLst>
              <a:ext uri="{FF2B5EF4-FFF2-40B4-BE49-F238E27FC236}">
                <a16:creationId xmlns:a16="http://schemas.microsoft.com/office/drawing/2014/main" id="{D8DE5F4F-9DD7-4A27-B3E1-CE2BF73AC64C}"/>
              </a:ext>
            </a:extLst>
          </p:cNvPr>
          <p:cNvSpPr>
            <a:spLocks noGrp="1"/>
          </p:cNvSpPr>
          <p:nvPr>
            <p:ph idx="1"/>
          </p:nvPr>
        </p:nvSpPr>
        <p:spPr>
          <a:xfrm>
            <a:off x="508001" y="2368722"/>
            <a:ext cx="5032929" cy="3314015"/>
          </a:xfrm>
        </p:spPr>
        <p:txBody>
          <a:bodyPr>
            <a:normAutofit/>
          </a:bodyPr>
          <a:lstStyle/>
          <a:p>
            <a:pPr marL="385763" indent="-385763">
              <a:spcBef>
                <a:spcPts val="0"/>
              </a:spcBef>
              <a:buSzPct val="100000"/>
              <a:buFont typeface="+mj-lt"/>
              <a:buAutoNum type="arabicPeriod"/>
            </a:pPr>
            <a:r>
              <a:rPr lang="en-US" dirty="0">
                <a:solidFill>
                  <a:srgbClr val="0000FF"/>
                </a:solidFill>
              </a:rPr>
              <a:t>Generality:  Enable a wide range of cross-layer approaches</a:t>
            </a:r>
          </a:p>
          <a:p>
            <a:pPr marL="728663" lvl="1" indent="-385763">
              <a:spcBef>
                <a:spcPts val="0"/>
              </a:spcBef>
              <a:buSzPct val="100000"/>
              <a:buFont typeface="+mj-lt"/>
              <a:buAutoNum type="arabicPeriod"/>
            </a:pPr>
            <a:endParaRPr lang="en-US" sz="2100" dirty="0">
              <a:solidFill>
                <a:srgbClr val="0000FF"/>
              </a:solidFill>
            </a:endParaRPr>
          </a:p>
          <a:p>
            <a:pPr marL="385763" indent="-385763">
              <a:spcBef>
                <a:spcPts val="0"/>
              </a:spcBef>
              <a:buSzPct val="100000"/>
              <a:buFont typeface="+mj-lt"/>
              <a:buAutoNum type="arabicPeriod"/>
            </a:pPr>
            <a:r>
              <a:rPr lang="en-US" dirty="0">
                <a:solidFill>
                  <a:srgbClr val="0000FF"/>
                </a:solidFill>
              </a:rPr>
              <a:t>Minimize programmer effort</a:t>
            </a:r>
          </a:p>
          <a:p>
            <a:pPr marL="385763" indent="-385763">
              <a:spcBef>
                <a:spcPts val="0"/>
              </a:spcBef>
              <a:buSzPct val="100000"/>
              <a:buFont typeface="+mj-lt"/>
              <a:buAutoNum type="arabicPeriod"/>
            </a:pPr>
            <a:endParaRPr lang="en-US" dirty="0">
              <a:solidFill>
                <a:srgbClr val="0000FF"/>
              </a:solidFill>
            </a:endParaRPr>
          </a:p>
          <a:p>
            <a:pPr marL="385763" indent="-385763">
              <a:spcBef>
                <a:spcPts val="0"/>
              </a:spcBef>
              <a:buSzPct val="100000"/>
              <a:buFont typeface="+mj-lt"/>
              <a:buAutoNum type="arabicPeriod"/>
            </a:pPr>
            <a:r>
              <a:rPr lang="en-US" dirty="0">
                <a:solidFill>
                  <a:srgbClr val="0000FF"/>
                </a:solidFill>
              </a:rPr>
              <a:t>Overhead</a:t>
            </a:r>
          </a:p>
          <a:p>
            <a:pPr lvl="1">
              <a:buFont typeface="Myriad Pro Cond" panose="020B0506030403020204" pitchFamily="34" charset="0"/>
              <a:buChar char="−"/>
            </a:pPr>
            <a:endParaRPr lang="en-US" sz="2100" dirty="0"/>
          </a:p>
        </p:txBody>
      </p:sp>
      <p:sp>
        <p:nvSpPr>
          <p:cNvPr id="4" name="Slide Number Placeholder 3">
            <a:extLst>
              <a:ext uri="{FF2B5EF4-FFF2-40B4-BE49-F238E27FC236}">
                <a16:creationId xmlns:a16="http://schemas.microsoft.com/office/drawing/2014/main" id="{8B83974F-CC10-4FB1-BA86-F506D448AB1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7EBB9B-B08F-4F4F-A422-C245B70DFA91}" type="slidenum">
              <a:rPr kumimoji="0" lang="en-US" sz="1800" b="1" i="0" u="none" strike="noStrike" kern="1200" cap="none" spc="0" normalizeH="0" baseline="0" noProof="0" smtClean="0">
                <a:ln>
                  <a:noFill/>
                </a:ln>
                <a:solidFill>
                  <a:srgbClr val="C00000"/>
                </a:solidFill>
                <a:effectLst/>
                <a:uLnTx/>
                <a:uFillTx/>
                <a:latin typeface="Myriad Pro Cond" panose="020B0506030403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393</a:t>
            </a:fld>
            <a:endParaRPr kumimoji="0" lang="en-US" sz="1800" b="1" i="0" u="none" strike="noStrike" kern="1200" cap="none" spc="0" normalizeH="0" baseline="0" noProof="0" dirty="0">
              <a:ln>
                <a:noFill/>
              </a:ln>
              <a:solidFill>
                <a:srgbClr val="C00000"/>
              </a:solidFill>
              <a:effectLst/>
              <a:uLnTx/>
              <a:uFillTx/>
              <a:latin typeface="Myriad Pro Cond" panose="020B0506030403020204" pitchFamily="34" charset="0"/>
              <a:ea typeface="+mn-ea"/>
              <a:cs typeface="+mn-cs"/>
            </a:endParaRPr>
          </a:p>
        </p:txBody>
      </p:sp>
      <p:sp>
        <p:nvSpPr>
          <p:cNvPr id="8" name="Rounded Rectangle 18">
            <a:extLst>
              <a:ext uri="{FF2B5EF4-FFF2-40B4-BE49-F238E27FC236}">
                <a16:creationId xmlns:a16="http://schemas.microsoft.com/office/drawing/2014/main" id="{A01E438F-3C56-45CE-8E6B-52251FE1C654}"/>
              </a:ext>
            </a:extLst>
          </p:cNvPr>
          <p:cNvSpPr/>
          <p:nvPr/>
        </p:nvSpPr>
        <p:spPr>
          <a:xfrm>
            <a:off x="5631547" y="2030464"/>
            <a:ext cx="1638410" cy="517780"/>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Program</a:t>
            </a:r>
          </a:p>
        </p:txBody>
      </p:sp>
      <p:sp>
        <p:nvSpPr>
          <p:cNvPr id="10" name="Rounded Rectangle 12">
            <a:extLst>
              <a:ext uri="{FF2B5EF4-FFF2-40B4-BE49-F238E27FC236}">
                <a16:creationId xmlns:a16="http://schemas.microsoft.com/office/drawing/2014/main" id="{8D5B50EE-F1CD-4FEF-A0FC-30609082820F}"/>
              </a:ext>
            </a:extLst>
          </p:cNvPr>
          <p:cNvSpPr/>
          <p:nvPr/>
        </p:nvSpPr>
        <p:spPr>
          <a:xfrm>
            <a:off x="6783041" y="5365649"/>
            <a:ext cx="1383076" cy="409881"/>
          </a:xfrm>
          <a:prstGeom prst="roundRect">
            <a:avLst/>
          </a:prstGeom>
          <a:solidFill>
            <a:schemeClr val="bg1">
              <a:lumMod val="7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Caches</a:t>
            </a:r>
          </a:p>
        </p:txBody>
      </p:sp>
      <p:sp>
        <p:nvSpPr>
          <p:cNvPr id="11" name="Rounded Rectangle 13">
            <a:extLst>
              <a:ext uri="{FF2B5EF4-FFF2-40B4-BE49-F238E27FC236}">
                <a16:creationId xmlns:a16="http://schemas.microsoft.com/office/drawing/2014/main" id="{D5233536-D125-45E1-8A8C-3A21A1A8AFD4}"/>
              </a:ext>
            </a:extLst>
          </p:cNvPr>
          <p:cNvSpPr/>
          <p:nvPr/>
        </p:nvSpPr>
        <p:spPr>
          <a:xfrm>
            <a:off x="6783041" y="4123795"/>
            <a:ext cx="1389358" cy="652511"/>
          </a:xfrm>
          <a:prstGeom prst="roundRect">
            <a:avLst/>
          </a:prstGeom>
          <a:solidFill>
            <a:schemeClr val="bg1">
              <a:lumMod val="7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Memory</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Controller</a:t>
            </a:r>
          </a:p>
        </p:txBody>
      </p:sp>
      <p:sp>
        <p:nvSpPr>
          <p:cNvPr id="12" name="Rounded Rectangle 14">
            <a:extLst>
              <a:ext uri="{FF2B5EF4-FFF2-40B4-BE49-F238E27FC236}">
                <a16:creationId xmlns:a16="http://schemas.microsoft.com/office/drawing/2014/main" id="{0FEAAC8A-E52D-47D0-A0B8-BDBEF014B75B}"/>
              </a:ext>
            </a:extLst>
          </p:cNvPr>
          <p:cNvSpPr/>
          <p:nvPr/>
        </p:nvSpPr>
        <p:spPr>
          <a:xfrm>
            <a:off x="4788025" y="4232103"/>
            <a:ext cx="1301845" cy="454217"/>
          </a:xfrm>
          <a:prstGeom prst="roundRect">
            <a:avLst/>
          </a:prstGeom>
          <a:solidFill>
            <a:schemeClr val="tx1">
              <a:lumMod val="65000"/>
              <a:lumOff val="3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OS</a:t>
            </a:r>
          </a:p>
        </p:txBody>
      </p:sp>
      <p:sp>
        <p:nvSpPr>
          <p:cNvPr id="13" name="Rounded Rectangle 15">
            <a:extLst>
              <a:ext uri="{FF2B5EF4-FFF2-40B4-BE49-F238E27FC236}">
                <a16:creationId xmlns:a16="http://schemas.microsoft.com/office/drawing/2014/main" id="{38C2C38C-DD7F-4AE4-8902-5A541B2142AE}"/>
              </a:ext>
            </a:extLst>
          </p:cNvPr>
          <p:cNvSpPr/>
          <p:nvPr/>
        </p:nvSpPr>
        <p:spPr>
          <a:xfrm>
            <a:off x="6776760" y="4815557"/>
            <a:ext cx="1389357" cy="481259"/>
          </a:xfrm>
          <a:prstGeom prst="roundRect">
            <a:avLst/>
          </a:prstGeom>
          <a:solidFill>
            <a:schemeClr val="bg1">
              <a:lumMod val="7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Prefetcher</a:t>
            </a:r>
          </a:p>
        </p:txBody>
      </p:sp>
      <p:cxnSp>
        <p:nvCxnSpPr>
          <p:cNvPr id="9" name="Straight Arrow Connector 8">
            <a:extLst>
              <a:ext uri="{FF2B5EF4-FFF2-40B4-BE49-F238E27FC236}">
                <a16:creationId xmlns:a16="http://schemas.microsoft.com/office/drawing/2014/main" id="{9105439E-146D-4AAF-8959-AA6CD817972A}"/>
              </a:ext>
            </a:extLst>
          </p:cNvPr>
          <p:cNvCxnSpPr>
            <a:cxnSpLocks/>
            <a:stCxn id="8" idx="2"/>
            <a:endCxn id="5" idx="0"/>
          </p:cNvCxnSpPr>
          <p:nvPr/>
        </p:nvCxnSpPr>
        <p:spPr>
          <a:xfrm>
            <a:off x="6450751" y="2548243"/>
            <a:ext cx="18932" cy="545210"/>
          </a:xfrm>
          <a:prstGeom prst="straightConnector1">
            <a:avLst/>
          </a:prstGeom>
          <a:ln w="57150">
            <a:solidFill>
              <a:schemeClr val="tx1"/>
            </a:solidFill>
            <a:headEnd type="none"/>
            <a:tailEnd type="arrow" w="lg" len="med"/>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220D822A-8B11-4A12-BCBC-FC9C474DB20F}"/>
              </a:ext>
            </a:extLst>
          </p:cNvPr>
          <p:cNvCxnSpPr>
            <a:cxnSpLocks/>
          </p:cNvCxnSpPr>
          <p:nvPr/>
        </p:nvCxnSpPr>
        <p:spPr>
          <a:xfrm>
            <a:off x="6457511" y="3892155"/>
            <a:ext cx="0" cy="361051"/>
          </a:xfrm>
          <a:prstGeom prst="straightConnector1">
            <a:avLst/>
          </a:prstGeom>
          <a:ln w="57150">
            <a:solidFill>
              <a:schemeClr val="tx1"/>
            </a:solidFill>
            <a:headEnd type="none"/>
            <a:tailEnd type="arrow" w="lg" len="med"/>
          </a:ln>
        </p:spPr>
        <p:style>
          <a:lnRef idx="1">
            <a:schemeClr val="accent1"/>
          </a:lnRef>
          <a:fillRef idx="0">
            <a:schemeClr val="accent1"/>
          </a:fillRef>
          <a:effectRef idx="0">
            <a:schemeClr val="accent1"/>
          </a:effectRef>
          <a:fontRef idx="minor">
            <a:schemeClr val="tx1"/>
          </a:fontRef>
        </p:style>
      </p:cxnSp>
      <p:sp>
        <p:nvSpPr>
          <p:cNvPr id="35" name="Rounded Rectangle 14">
            <a:extLst>
              <a:ext uri="{FF2B5EF4-FFF2-40B4-BE49-F238E27FC236}">
                <a16:creationId xmlns:a16="http://schemas.microsoft.com/office/drawing/2014/main" id="{41A6389B-7E98-449E-A0F3-389D3895B2D4}"/>
              </a:ext>
            </a:extLst>
          </p:cNvPr>
          <p:cNvSpPr/>
          <p:nvPr/>
        </p:nvSpPr>
        <p:spPr>
          <a:xfrm>
            <a:off x="4788025" y="5329391"/>
            <a:ext cx="1301845" cy="454217"/>
          </a:xfrm>
          <a:prstGeom prst="roundRect">
            <a:avLst/>
          </a:prstGeom>
          <a:solidFill>
            <a:schemeClr val="tx1">
              <a:lumMod val="65000"/>
              <a:lumOff val="3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Driver</a:t>
            </a:r>
          </a:p>
        </p:txBody>
      </p:sp>
      <p:sp>
        <p:nvSpPr>
          <p:cNvPr id="36" name="Rounded Rectangle 14">
            <a:extLst>
              <a:ext uri="{FF2B5EF4-FFF2-40B4-BE49-F238E27FC236}">
                <a16:creationId xmlns:a16="http://schemas.microsoft.com/office/drawing/2014/main" id="{0608708D-BBFA-4089-97A0-993DD60B1A99}"/>
              </a:ext>
            </a:extLst>
          </p:cNvPr>
          <p:cNvSpPr/>
          <p:nvPr/>
        </p:nvSpPr>
        <p:spPr>
          <a:xfrm>
            <a:off x="4788025" y="4767225"/>
            <a:ext cx="1317428" cy="481260"/>
          </a:xfrm>
          <a:prstGeom prst="roundRect">
            <a:avLst/>
          </a:prstGeom>
          <a:solidFill>
            <a:schemeClr val="tx1">
              <a:lumMod val="65000"/>
              <a:lumOff val="3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Compiler</a:t>
            </a:r>
          </a:p>
        </p:txBody>
      </p:sp>
      <p:sp>
        <p:nvSpPr>
          <p:cNvPr id="27" name="TextBox 26">
            <a:extLst>
              <a:ext uri="{FF2B5EF4-FFF2-40B4-BE49-F238E27FC236}">
                <a16:creationId xmlns:a16="http://schemas.microsoft.com/office/drawing/2014/main" id="{F10DF4E2-EA40-439F-82C3-5A1EB25E3E62}"/>
              </a:ext>
            </a:extLst>
          </p:cNvPr>
          <p:cNvSpPr txBox="1"/>
          <p:nvPr/>
        </p:nvSpPr>
        <p:spPr>
          <a:xfrm>
            <a:off x="149263" y="4776306"/>
            <a:ext cx="3985779" cy="10618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100" b="1" i="0" u="sng"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Approach</a:t>
            </a:r>
            <a:r>
              <a:rPr kumimoji="0" lang="en-US" sz="21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Flexibly associate specific semantic information with any </a:t>
            </a:r>
            <a:r>
              <a:rPr kumimoji="0" lang="en-US" sz="2100" b="1" i="0" u="none" strike="noStrike" kern="1200" cap="none" spc="0" normalizeH="0" baseline="0" noProof="0" dirty="0">
                <a:ln>
                  <a:noFill/>
                </a:ln>
                <a:solidFill>
                  <a:srgbClr val="C00000"/>
                </a:solidFill>
                <a:effectLst/>
                <a:uLnTx/>
                <a:uFillTx/>
                <a:latin typeface="Myriad Pro Cond" panose="020B0506030403020204" pitchFamily="34" charset="0"/>
                <a:ea typeface="+mn-ea"/>
                <a:cs typeface="+mn-cs"/>
              </a:rPr>
              <a:t>data &amp; code</a:t>
            </a:r>
            <a:r>
              <a:rPr kumimoji="0" lang="en-US" sz="2100" b="1" i="0" u="none" strike="noStrike" kern="1200" cap="none" spc="0" normalizeH="0" baseline="0" noProof="0" dirty="0">
                <a:ln>
                  <a:noFill/>
                </a:ln>
                <a:solidFill>
                  <a:srgbClr val="44546A"/>
                </a:solidFill>
                <a:effectLst/>
                <a:uLnTx/>
                <a:uFillTx/>
                <a:latin typeface="Myriad Pro Cond" panose="020B0506030403020204" pitchFamily="34" charset="0"/>
                <a:ea typeface="+mn-ea"/>
                <a:cs typeface="+mn-cs"/>
              </a:rPr>
              <a:t> </a:t>
            </a:r>
          </a:p>
        </p:txBody>
      </p:sp>
      <p:cxnSp>
        <p:nvCxnSpPr>
          <p:cNvPr id="45" name="Connector: Curved 44">
            <a:extLst>
              <a:ext uri="{FF2B5EF4-FFF2-40B4-BE49-F238E27FC236}">
                <a16:creationId xmlns:a16="http://schemas.microsoft.com/office/drawing/2014/main" id="{2308B2D1-16AE-4F06-97CE-E54C88FC05D7}"/>
              </a:ext>
            </a:extLst>
          </p:cNvPr>
          <p:cNvCxnSpPr>
            <a:cxnSpLocks/>
          </p:cNvCxnSpPr>
          <p:nvPr/>
        </p:nvCxnSpPr>
        <p:spPr>
          <a:xfrm>
            <a:off x="7269956" y="2331748"/>
            <a:ext cx="770219" cy="2816723"/>
          </a:xfrm>
          <a:prstGeom prst="curvedConnector2">
            <a:avLst/>
          </a:prstGeom>
          <a:ln w="47625">
            <a:solidFill>
              <a:schemeClr val="accent5"/>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53" name="Connector: Curved 52">
            <a:extLst>
              <a:ext uri="{FF2B5EF4-FFF2-40B4-BE49-F238E27FC236}">
                <a16:creationId xmlns:a16="http://schemas.microsoft.com/office/drawing/2014/main" id="{41EEAE70-6847-478C-8A4D-DE4352E05C7C}"/>
              </a:ext>
            </a:extLst>
          </p:cNvPr>
          <p:cNvCxnSpPr>
            <a:cxnSpLocks/>
            <a:endCxn id="35" idx="3"/>
          </p:cNvCxnSpPr>
          <p:nvPr/>
        </p:nvCxnSpPr>
        <p:spPr>
          <a:xfrm rot="5400000">
            <a:off x="5114912" y="3375260"/>
            <a:ext cx="3156198" cy="1206282"/>
          </a:xfrm>
          <a:prstGeom prst="curvedConnector2">
            <a:avLst/>
          </a:prstGeom>
          <a:ln w="47625">
            <a:solidFill>
              <a:schemeClr val="accent5"/>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59" name="Connector: Curved 58">
            <a:extLst>
              <a:ext uri="{FF2B5EF4-FFF2-40B4-BE49-F238E27FC236}">
                <a16:creationId xmlns:a16="http://schemas.microsoft.com/office/drawing/2014/main" id="{F97CCC7F-587C-40AC-B596-5A42A6740D46}"/>
              </a:ext>
            </a:extLst>
          </p:cNvPr>
          <p:cNvCxnSpPr>
            <a:cxnSpLocks/>
            <a:stCxn id="11" idx="3"/>
            <a:endCxn id="8" idx="3"/>
          </p:cNvCxnSpPr>
          <p:nvPr/>
        </p:nvCxnSpPr>
        <p:spPr>
          <a:xfrm flipH="1" flipV="1">
            <a:off x="7269957" y="2289354"/>
            <a:ext cx="902442" cy="2160697"/>
          </a:xfrm>
          <a:prstGeom prst="curvedConnector3">
            <a:avLst>
              <a:gd name="adj1" fmla="val -25331"/>
            </a:avLst>
          </a:prstGeom>
          <a:ln w="47625">
            <a:solidFill>
              <a:schemeClr val="accent5"/>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sp>
        <p:nvSpPr>
          <p:cNvPr id="63" name="Rectangle: Rounded Corners 62">
            <a:extLst>
              <a:ext uri="{FF2B5EF4-FFF2-40B4-BE49-F238E27FC236}">
                <a16:creationId xmlns:a16="http://schemas.microsoft.com/office/drawing/2014/main" id="{80278FCB-F26A-4978-9A23-64923A687A6B}"/>
              </a:ext>
            </a:extLst>
          </p:cNvPr>
          <p:cNvSpPr/>
          <p:nvPr/>
        </p:nvSpPr>
        <p:spPr>
          <a:xfrm>
            <a:off x="5445055" y="3067446"/>
            <a:ext cx="2075582" cy="855369"/>
          </a:xfrm>
          <a:prstGeom prst="round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Expressive Memory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a:t>
            </a:r>
            <a:r>
              <a:rPr kumimoji="0" lang="en-US" sz="2100" b="1" i="0" u="none" strike="noStrike" kern="1200" cap="none" spc="0" normalizeH="0" baseline="0" noProof="0" dirty="0" err="1">
                <a:ln>
                  <a:noFill/>
                </a:ln>
                <a:solidFill>
                  <a:prstClr val="white"/>
                </a:solidFill>
                <a:effectLst/>
                <a:uLnTx/>
                <a:uFillTx/>
                <a:latin typeface="Myriad Pro Cond" panose="020B0506030403020204" pitchFamily="34" charset="0"/>
                <a:ea typeface="+mn-ea"/>
                <a:cs typeface="+mn-cs"/>
              </a:rPr>
              <a:t>XMem</a:t>
            </a:r>
            <a:r>
              <a:rPr kumimoji="0" lang="en-US" sz="21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a:t>
            </a:r>
          </a:p>
        </p:txBody>
      </p:sp>
    </p:spTree>
    <p:extLst>
      <p:ext uri="{BB962C8B-B14F-4D97-AF65-F5344CB8AC3E}">
        <p14:creationId xmlns:p14="http://schemas.microsoft.com/office/powerpoint/2010/main" val="937292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53"/>
                                        </p:tgtEl>
                                        <p:attrNameLst>
                                          <p:attrName>style.visibility</p:attrName>
                                        </p:attrNameLst>
                                      </p:cBhvr>
                                      <p:to>
                                        <p:strVal val="hidden"/>
                                      </p:to>
                                    </p:set>
                                  </p:childTnLst>
                                </p:cTn>
                              </p:par>
                              <p:par>
                                <p:cTn id="19" presetID="1" presetClass="exit" presetSubtype="0" fill="hold" nodeType="withEffect">
                                  <p:stCondLst>
                                    <p:cond delay="0"/>
                                  </p:stCondLst>
                                  <p:childTnLst>
                                    <p:set>
                                      <p:cBhvr>
                                        <p:cTn id="20" dur="1" fill="hold">
                                          <p:stCondLst>
                                            <p:cond delay="0"/>
                                          </p:stCondLst>
                                        </p:cTn>
                                        <p:tgtEl>
                                          <p:spTgt spid="45"/>
                                        </p:tgtEl>
                                        <p:attrNameLst>
                                          <p:attrName>style.visibility</p:attrName>
                                        </p:attrNameLst>
                                      </p:cBhvr>
                                      <p:to>
                                        <p:strVal val="hidden"/>
                                      </p:to>
                                    </p:set>
                                  </p:childTnLst>
                                </p:cTn>
                              </p:par>
                              <p:par>
                                <p:cTn id="21" presetID="1" presetClass="exit" presetSubtype="0" fill="hold" nodeType="withEffect">
                                  <p:stCondLst>
                                    <p:cond delay="0"/>
                                  </p:stCondLst>
                                  <p:childTnLst>
                                    <p:set>
                                      <p:cBhvr>
                                        <p:cTn id="22" dur="1" fill="hold">
                                          <p:stCondLst>
                                            <p:cond delay="0"/>
                                          </p:stCondLst>
                                        </p:cTn>
                                        <p:tgtEl>
                                          <p:spTgt spid="59"/>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63" grpId="0" animBg="1"/>
    </p:bldLst>
  </p:timing>
</p:sld>
</file>

<file path=ppt/slides/slide3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0C51E-D431-624B-9ADA-7AF62F498320}"/>
              </a:ext>
            </a:extLst>
          </p:cNvPr>
          <p:cNvSpPr txBox="1">
            <a:spLocks/>
          </p:cNvSpPr>
          <p:nvPr/>
        </p:nvSpPr>
        <p:spPr>
          <a:xfrm>
            <a:off x="75991" y="73723"/>
            <a:ext cx="8987622" cy="740193"/>
          </a:xfrm>
          <a:prstGeom prst="rect">
            <a:avLst/>
          </a:prstGeom>
        </p:spPr>
        <p:txBody>
          <a:bodyPr/>
          <a:lstStyle>
            <a:lvl1pPr algn="l" defTabSz="914400" rtl="0" eaLnBrk="1" latinLnBrk="0" hangingPunct="1">
              <a:lnSpc>
                <a:spcPct val="90000"/>
              </a:lnSpc>
              <a:spcBef>
                <a:spcPct val="0"/>
              </a:spcBef>
              <a:buNone/>
              <a:defRPr sz="4800" kern="1200">
                <a:solidFill>
                  <a:schemeClr val="tx1"/>
                </a:solidFill>
                <a:latin typeface="Cambria" panose="02040503050406030204" pitchFamily="18" charset="0"/>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4400" b="1" i="0" u="none" strike="noStrike" kern="1200" cap="none" spc="0" normalizeH="0" baseline="0" noProof="0" dirty="0">
                <a:ln>
                  <a:noFill/>
                </a:ln>
                <a:solidFill>
                  <a:sysClr val="windowText" lastClr="000000"/>
                </a:solidFill>
                <a:effectLst/>
                <a:uLnTx/>
                <a:uFillTx/>
                <a:latin typeface="Cambria" panose="02040503050406030204" pitchFamily="18" charset="0"/>
                <a:ea typeface="+mj-ea"/>
                <a:cs typeface="+mj-cs"/>
              </a:rPr>
              <a:t>Example: </a:t>
            </a:r>
            <a:r>
              <a:rPr kumimoji="0" lang="en-US" sz="4400" b="1" i="0" u="none" strike="noStrike" kern="1200" cap="none" spc="0" normalizeH="0" baseline="0" noProof="0" dirty="0" err="1">
                <a:ln>
                  <a:noFill/>
                </a:ln>
                <a:solidFill>
                  <a:sysClr val="windowText" lastClr="000000"/>
                </a:solidFill>
                <a:effectLst/>
                <a:uLnTx/>
                <a:uFillTx/>
                <a:latin typeface="Cambria" panose="02040503050406030204" pitchFamily="18" charset="0"/>
                <a:ea typeface="+mj-ea"/>
                <a:cs typeface="+mj-cs"/>
              </a:rPr>
              <a:t>XMem</a:t>
            </a:r>
            <a:r>
              <a:rPr kumimoji="0" lang="en-US" sz="2400" b="1" i="0" u="none" strike="noStrike" kern="1200" cap="none" spc="0" normalizeH="0" baseline="0" noProof="0" dirty="0">
                <a:ln>
                  <a:noFill/>
                </a:ln>
                <a:solidFill>
                  <a:sysClr val="windowText" lastClr="000000"/>
                </a:solidFill>
                <a:effectLst/>
                <a:uLnTx/>
                <a:uFillTx/>
                <a:latin typeface="Cambria" panose="02040503050406030204" pitchFamily="18" charset="0"/>
                <a:ea typeface="+mj-ea"/>
                <a:cs typeface="+mj-cs"/>
              </a:rPr>
              <a:t> </a:t>
            </a:r>
            <a:endParaRPr kumimoji="0" lang="en-US" sz="3200" b="1" i="0" u="none" strike="noStrike" kern="1200" cap="none" spc="0" normalizeH="0" baseline="0" noProof="0" dirty="0">
              <a:ln>
                <a:noFill/>
              </a:ln>
              <a:solidFill>
                <a:sysClr val="windowText" lastClr="000000"/>
              </a:solidFill>
              <a:effectLst/>
              <a:uLnTx/>
              <a:uFillTx/>
              <a:latin typeface="Cambria" panose="02040503050406030204" pitchFamily="18" charset="0"/>
              <a:ea typeface="+mj-ea"/>
              <a:cs typeface="+mj-cs"/>
            </a:endParaRPr>
          </a:p>
        </p:txBody>
      </p:sp>
      <p:sp>
        <p:nvSpPr>
          <p:cNvPr id="3" name="Content Placeholder 2">
            <a:extLst>
              <a:ext uri="{FF2B5EF4-FFF2-40B4-BE49-F238E27FC236}">
                <a16:creationId xmlns:a16="http://schemas.microsoft.com/office/drawing/2014/main" id="{120B351E-4C42-164C-A932-4FA343798BBE}"/>
              </a:ext>
            </a:extLst>
          </p:cNvPr>
          <p:cNvSpPr txBox="1">
            <a:spLocks/>
          </p:cNvSpPr>
          <p:nvPr/>
        </p:nvSpPr>
        <p:spPr>
          <a:xfrm>
            <a:off x="200686" y="813916"/>
            <a:ext cx="8818627" cy="578175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3600" kern="1200">
                <a:solidFill>
                  <a:schemeClr val="tx1"/>
                </a:solidFill>
                <a:latin typeface="Cambria" panose="02040503050406030204" pitchFamily="18" charset="0"/>
                <a:ea typeface="+mn-ea"/>
                <a:cs typeface="+mn-cs"/>
              </a:defRPr>
            </a:lvl1pPr>
            <a:lvl2pPr marL="685800" indent="-228600" algn="l" defTabSz="914400" rtl="0" eaLnBrk="1" latinLnBrk="0" hangingPunct="1">
              <a:lnSpc>
                <a:spcPct val="90000"/>
              </a:lnSpc>
              <a:spcBef>
                <a:spcPts val="500"/>
              </a:spcBef>
              <a:buFont typeface="Cambria" panose="02040503050406030204" pitchFamily="18" charset="0"/>
              <a:buChar char="-"/>
              <a:defRPr sz="2800" kern="1200">
                <a:solidFill>
                  <a:schemeClr val="tx1"/>
                </a:solidFill>
                <a:latin typeface="Cambria" panose="020405030504060302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mbria" panose="020405030504060302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mbria" panose="020405030504060302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mbria" panose="020405030504060302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marR="0" lvl="1" indent="0" algn="l" defTabSz="914400" rtl="0" eaLnBrk="1" fontAlgn="auto" latinLnBrk="0" hangingPunct="1">
              <a:lnSpc>
                <a:spcPct val="100000"/>
              </a:lnSpc>
              <a:spcBef>
                <a:spcPts val="500"/>
              </a:spcBef>
              <a:spcAft>
                <a:spcPts val="400"/>
              </a:spcAft>
              <a:buClrTx/>
              <a:buSzTx/>
              <a:buFont typeface="Cambria" panose="02040503050406030204" pitchFamily="18" charset="0"/>
              <a:buNone/>
              <a:tabLst/>
              <a:defRPr/>
            </a:pPr>
            <a:endParaRPr kumimoji="0" lang="en-CA" sz="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a:p>
            <a:pPr marL="228600" marR="0" lvl="0" indent="-228600" algn="l" defTabSz="914400" rtl="0" eaLnBrk="1" fontAlgn="auto" latinLnBrk="0" hangingPunct="1">
              <a:lnSpc>
                <a:spcPct val="100000"/>
              </a:lnSpc>
              <a:spcBef>
                <a:spcPts val="1000"/>
              </a:spcBef>
              <a:spcAft>
                <a:spcPts val="400"/>
              </a:spcAft>
              <a:buClrTx/>
              <a:buSzTx/>
              <a:buFont typeface="Arial" panose="020B0604020202020204" pitchFamily="34" charset="0"/>
              <a:buChar char="•"/>
              <a:tabLst/>
              <a:defRPr/>
            </a:pPr>
            <a:r>
              <a:rPr kumimoji="0" lang="en-CA" sz="2800" b="0" i="0" u="none" strike="noStrike" kern="1200" cap="none" spc="0" normalizeH="0" baseline="0" noProof="0" dirty="0">
                <a:ln>
                  <a:noFill/>
                </a:ln>
                <a:solidFill>
                  <a:srgbClr val="237114"/>
                </a:solidFill>
                <a:effectLst/>
                <a:uLnTx/>
                <a:uFillTx/>
                <a:latin typeface="Cambria" panose="02040503050406030204" pitchFamily="18" charset="0"/>
                <a:ea typeface="+mn-ea"/>
                <a:cs typeface="+mn-cs"/>
              </a:rPr>
              <a:t>Goal</a:t>
            </a:r>
            <a:r>
              <a:rPr kumimoji="0" lang="en-CA"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 convey data semantics to the hardware enables more intelligent management of resources.</a:t>
            </a:r>
          </a:p>
          <a:p>
            <a:pPr marL="228600" marR="0" lvl="0" indent="-228600" algn="l" defTabSz="914400" rtl="0" eaLnBrk="1" fontAlgn="auto" latinLnBrk="0" hangingPunct="1">
              <a:lnSpc>
                <a:spcPct val="100000"/>
              </a:lnSpc>
              <a:spcBef>
                <a:spcPts val="1000"/>
              </a:spcBef>
              <a:spcAft>
                <a:spcPts val="400"/>
              </a:spcAft>
              <a:buClrTx/>
              <a:buSzTx/>
              <a:buFont typeface="Arial" panose="020B0604020202020204" pitchFamily="34" charset="0"/>
              <a:buChar char="•"/>
              <a:tabLst/>
              <a:defRPr/>
            </a:pPr>
            <a:r>
              <a:rPr kumimoji="0" lang="en-CA" sz="2800" b="0" i="0" u="none" strike="noStrike" kern="1200" cap="none" spc="0" normalizeH="0" baseline="0" noProof="0" dirty="0" err="1">
                <a:ln>
                  <a:noFill/>
                </a:ln>
                <a:solidFill>
                  <a:srgbClr val="0070C0"/>
                </a:solidFill>
                <a:effectLst/>
                <a:uLnTx/>
                <a:uFillTx/>
                <a:latin typeface="Cambria" panose="02040503050406030204" pitchFamily="18" charset="0"/>
                <a:ea typeface="+mn-ea"/>
                <a:cs typeface="+mn-cs"/>
              </a:rPr>
              <a:t>XMem</a:t>
            </a:r>
            <a:r>
              <a:rPr kumimoji="0" lang="en-CA" sz="2800" b="0" i="0" u="none" strike="noStrike" kern="1200" cap="none" spc="0" normalizeH="0" baseline="0" noProof="0" dirty="0">
                <a:ln>
                  <a:noFill/>
                </a:ln>
                <a:solidFill>
                  <a:srgbClr val="0070C0"/>
                </a:solidFill>
                <a:effectLst/>
                <a:uLnTx/>
                <a:uFillTx/>
                <a:latin typeface="Cambria" panose="02040503050406030204" pitchFamily="18" charset="0"/>
                <a:ea typeface="+mn-ea"/>
                <a:cs typeface="+mn-cs"/>
              </a:rPr>
              <a:t>: </a:t>
            </a:r>
            <a:r>
              <a:rPr kumimoji="0" lang="en-CA"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introduces a new HW/SW abstraction, called </a:t>
            </a:r>
            <a:r>
              <a:rPr kumimoji="0" lang="en-CA" sz="2800" b="0" i="1" u="none" strike="noStrike" kern="1200" cap="none" spc="0" normalizeH="0" baseline="0" noProof="0" dirty="0">
                <a:ln>
                  <a:noFill/>
                </a:ln>
                <a:solidFill>
                  <a:srgbClr val="C00000"/>
                </a:solidFill>
                <a:effectLst/>
                <a:uLnTx/>
                <a:uFillTx/>
                <a:latin typeface="Cambria" panose="02040503050406030204" pitchFamily="18" charset="0"/>
                <a:ea typeface="+mn-ea"/>
                <a:cs typeface="+mn-cs"/>
              </a:rPr>
              <a:t>Atom, </a:t>
            </a:r>
            <a:r>
              <a:rPr kumimoji="0" lang="en-CA" sz="28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for conveying data semantics</a:t>
            </a:r>
            <a:endParaRPr kumimoji="0" lang="en-CA" sz="2800" b="0" i="1"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a:p>
            <a:pPr marL="457200" marR="0" lvl="1" indent="0" algn="l" defTabSz="914400" rtl="0" eaLnBrk="1" fontAlgn="auto" latinLnBrk="0" hangingPunct="1">
              <a:lnSpc>
                <a:spcPct val="100000"/>
              </a:lnSpc>
              <a:spcBef>
                <a:spcPts val="500"/>
              </a:spcBef>
              <a:spcAft>
                <a:spcPts val="400"/>
              </a:spcAft>
              <a:buClrTx/>
              <a:buSzTx/>
              <a:buFont typeface="Cambria" panose="02040503050406030204" pitchFamily="18" charset="0"/>
              <a:buNone/>
              <a:tabLst/>
              <a:defRPr/>
            </a:pPr>
            <a:endParaRPr kumimoji="0" lang="en-CA" sz="2400" b="0" i="0" u="none" strike="noStrike" kern="1200" cap="none" spc="0" normalizeH="0" baseline="0" noProof="0" dirty="0">
              <a:ln>
                <a:noFill/>
              </a:ln>
              <a:solidFill>
                <a:prstClr val="black"/>
              </a:solidFill>
              <a:effectLst/>
              <a:uLnTx/>
              <a:uFillTx/>
              <a:latin typeface="Cambria" panose="02040503050406030204" pitchFamily="18" charset="0"/>
              <a:ea typeface="+mn-ea"/>
              <a:cs typeface="+mn-cs"/>
            </a:endParaRPr>
          </a:p>
        </p:txBody>
      </p:sp>
      <p:sp>
        <p:nvSpPr>
          <p:cNvPr id="4" name="Slide Number Placeholder 2">
            <a:extLst>
              <a:ext uri="{FF2B5EF4-FFF2-40B4-BE49-F238E27FC236}">
                <a16:creationId xmlns:a16="http://schemas.microsoft.com/office/drawing/2014/main" id="{67A38FE9-16BA-CB49-8452-ADF758FBDFBE}"/>
              </a:ext>
            </a:extLst>
          </p:cNvPr>
          <p:cNvSpPr txBox="1">
            <a:spLocks/>
          </p:cNvSpPr>
          <p:nvPr/>
        </p:nvSpPr>
        <p:spPr>
          <a:xfrm>
            <a:off x="5498152" y="6345828"/>
            <a:ext cx="3427675"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A0CF43C-0A86-4E39-9C12-F39370374F43}" type="slidenum">
              <a:rPr kumimoji="0" lang="en-US" sz="18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394</a:t>
            </a:fld>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53" name="Group 52">
            <a:extLst>
              <a:ext uri="{FF2B5EF4-FFF2-40B4-BE49-F238E27FC236}">
                <a16:creationId xmlns:a16="http://schemas.microsoft.com/office/drawing/2014/main" id="{5A540D96-A2CD-5E4E-A721-E0471AD2DBB8}"/>
              </a:ext>
            </a:extLst>
          </p:cNvPr>
          <p:cNvGrpSpPr/>
          <p:nvPr/>
        </p:nvGrpSpPr>
        <p:grpSpPr>
          <a:xfrm>
            <a:off x="385984" y="3398201"/>
            <a:ext cx="8539843" cy="3255111"/>
            <a:chOff x="479470" y="3480905"/>
            <a:chExt cx="8539843" cy="3255111"/>
          </a:xfrm>
        </p:grpSpPr>
        <p:cxnSp>
          <p:nvCxnSpPr>
            <p:cNvPr id="37" name="Straight Connector 36">
              <a:extLst>
                <a:ext uri="{FF2B5EF4-FFF2-40B4-BE49-F238E27FC236}">
                  <a16:creationId xmlns:a16="http://schemas.microsoft.com/office/drawing/2014/main" id="{7B930CBC-C7A6-384A-8381-1AD36EA57E53}"/>
                </a:ext>
              </a:extLst>
            </p:cNvPr>
            <p:cNvCxnSpPr/>
            <p:nvPr/>
          </p:nvCxnSpPr>
          <p:spPr>
            <a:xfrm>
              <a:off x="479470" y="5155914"/>
              <a:ext cx="8286750" cy="24494"/>
            </a:xfrm>
            <a:prstGeom prst="line">
              <a:avLst/>
            </a:prstGeom>
            <a:noFill/>
            <a:ln w="38100" cap="flat" cmpd="sng" algn="ctr">
              <a:solidFill>
                <a:srgbClr val="E7E6E6">
                  <a:lumMod val="50000"/>
                </a:srgbClr>
              </a:solidFill>
              <a:prstDash val="solid"/>
              <a:miter lim="800000"/>
            </a:ln>
            <a:effectLst/>
          </p:spPr>
        </p:cxnSp>
        <p:sp>
          <p:nvSpPr>
            <p:cNvPr id="38" name="TextBox 37">
              <a:extLst>
                <a:ext uri="{FF2B5EF4-FFF2-40B4-BE49-F238E27FC236}">
                  <a16:creationId xmlns:a16="http://schemas.microsoft.com/office/drawing/2014/main" id="{CAC879C3-D033-F94C-A371-9D6D0267BC7A}"/>
                </a:ext>
              </a:extLst>
            </p:cNvPr>
            <p:cNvSpPr txBox="1"/>
            <p:nvPr/>
          </p:nvSpPr>
          <p:spPr>
            <a:xfrm>
              <a:off x="512102" y="4246031"/>
              <a:ext cx="1616468" cy="553998"/>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0" cap="none" spc="0" normalizeH="0" baseline="0" noProof="0" dirty="0">
                  <a:ln>
                    <a:noFill/>
                  </a:ln>
                  <a:solidFill>
                    <a:prstClr val="black"/>
                  </a:solidFill>
                  <a:effectLst/>
                  <a:uLnTx/>
                  <a:uFillTx/>
                  <a:latin typeface="Myriad Pro Cond"/>
                  <a:ea typeface="+mn-ea"/>
                  <a:cs typeface="+mn-cs"/>
                </a:rPr>
                <a:t>Software</a:t>
              </a:r>
            </a:p>
          </p:txBody>
        </p:sp>
        <p:sp>
          <p:nvSpPr>
            <p:cNvPr id="39" name="TextBox 38">
              <a:extLst>
                <a:ext uri="{FF2B5EF4-FFF2-40B4-BE49-F238E27FC236}">
                  <a16:creationId xmlns:a16="http://schemas.microsoft.com/office/drawing/2014/main" id="{4FA54174-02D5-F54D-A301-6D4F471790B2}"/>
                </a:ext>
              </a:extLst>
            </p:cNvPr>
            <p:cNvSpPr txBox="1"/>
            <p:nvPr/>
          </p:nvSpPr>
          <p:spPr>
            <a:xfrm>
              <a:off x="539108" y="5710586"/>
              <a:ext cx="1738296" cy="553998"/>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0" cap="none" spc="0" normalizeH="0" baseline="0" noProof="0" dirty="0">
                  <a:ln>
                    <a:noFill/>
                  </a:ln>
                  <a:solidFill>
                    <a:prstClr val="black"/>
                  </a:solidFill>
                  <a:effectLst/>
                  <a:uLnTx/>
                  <a:uFillTx/>
                  <a:latin typeface="Myriad Pro Cond"/>
                  <a:ea typeface="+mn-ea"/>
                  <a:cs typeface="+mn-cs"/>
                </a:rPr>
                <a:t>Hardware</a:t>
              </a:r>
            </a:p>
          </p:txBody>
        </p:sp>
        <p:sp>
          <p:nvSpPr>
            <p:cNvPr id="40" name="Rounded Rectangle 39">
              <a:extLst>
                <a:ext uri="{FF2B5EF4-FFF2-40B4-BE49-F238E27FC236}">
                  <a16:creationId xmlns:a16="http://schemas.microsoft.com/office/drawing/2014/main" id="{B862AE14-F7EE-2447-A63C-FD324289BCEE}"/>
                </a:ext>
              </a:extLst>
            </p:cNvPr>
            <p:cNvSpPr/>
            <p:nvPr/>
          </p:nvSpPr>
          <p:spPr>
            <a:xfrm>
              <a:off x="1132060" y="4841325"/>
              <a:ext cx="1085927" cy="678165"/>
            </a:xfrm>
            <a:prstGeom prst="roundRect">
              <a:avLst/>
            </a:prstGeom>
            <a:solidFill>
              <a:srgbClr val="C00000"/>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Atom:1</a:t>
              </a:r>
            </a:p>
          </p:txBody>
        </p:sp>
        <p:sp>
          <p:nvSpPr>
            <p:cNvPr id="41" name="Rounded Rectangle 40">
              <a:extLst>
                <a:ext uri="{FF2B5EF4-FFF2-40B4-BE49-F238E27FC236}">
                  <a16:creationId xmlns:a16="http://schemas.microsoft.com/office/drawing/2014/main" id="{63C59353-12E0-C146-A4EB-BCCBC2ED27AC}"/>
                </a:ext>
              </a:extLst>
            </p:cNvPr>
            <p:cNvSpPr/>
            <p:nvPr/>
          </p:nvSpPr>
          <p:spPr>
            <a:xfrm>
              <a:off x="3850402" y="3480905"/>
              <a:ext cx="1889678" cy="604010"/>
            </a:xfrm>
            <a:prstGeom prst="roundRect">
              <a:avLst/>
            </a:prstGeom>
            <a:solidFill>
              <a:srgbClr val="009900"/>
            </a:solidFill>
            <a:ln w="381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prstClr val="white"/>
                  </a:solidFill>
                  <a:effectLst/>
                  <a:uLnTx/>
                  <a:uFillTx/>
                  <a:latin typeface="Calibri" panose="020F0502020204030204"/>
                  <a:ea typeface="+mn-ea"/>
                  <a:cs typeface="+mn-cs"/>
                </a:rPr>
                <a:t>Application</a:t>
              </a:r>
            </a:p>
          </p:txBody>
        </p:sp>
        <p:sp>
          <p:nvSpPr>
            <p:cNvPr id="42" name="Rounded Rectangle 41">
              <a:extLst>
                <a:ext uri="{FF2B5EF4-FFF2-40B4-BE49-F238E27FC236}">
                  <a16:creationId xmlns:a16="http://schemas.microsoft.com/office/drawing/2014/main" id="{DEF1E9FE-683E-CD40-8767-7D312EF6193A}"/>
                </a:ext>
              </a:extLst>
            </p:cNvPr>
            <p:cNvSpPr/>
            <p:nvPr/>
          </p:nvSpPr>
          <p:spPr>
            <a:xfrm>
              <a:off x="4181841" y="4849489"/>
              <a:ext cx="1029802" cy="678165"/>
            </a:xfrm>
            <a:prstGeom prst="roundRect">
              <a:avLst/>
            </a:prstGeom>
            <a:solidFill>
              <a:srgbClr val="C00000"/>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Atom: 2</a:t>
              </a:r>
            </a:p>
          </p:txBody>
        </p:sp>
        <p:sp>
          <p:nvSpPr>
            <p:cNvPr id="43" name="Rounded Rectangle 42">
              <a:extLst>
                <a:ext uri="{FF2B5EF4-FFF2-40B4-BE49-F238E27FC236}">
                  <a16:creationId xmlns:a16="http://schemas.microsoft.com/office/drawing/2014/main" id="{4C39FC10-9678-634F-B131-30AF4FDA168B}"/>
                </a:ext>
              </a:extLst>
            </p:cNvPr>
            <p:cNvSpPr/>
            <p:nvPr/>
          </p:nvSpPr>
          <p:spPr>
            <a:xfrm>
              <a:off x="6630241" y="4841325"/>
              <a:ext cx="1028616" cy="678165"/>
            </a:xfrm>
            <a:prstGeom prst="roundRect">
              <a:avLst/>
            </a:prstGeom>
            <a:solidFill>
              <a:srgbClr val="C00000"/>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Atom: 3</a:t>
              </a:r>
            </a:p>
          </p:txBody>
        </p:sp>
        <p:sp>
          <p:nvSpPr>
            <p:cNvPr id="44" name="Rectangle: Rounded Corners 2">
              <a:extLst>
                <a:ext uri="{FF2B5EF4-FFF2-40B4-BE49-F238E27FC236}">
                  <a16:creationId xmlns:a16="http://schemas.microsoft.com/office/drawing/2014/main" id="{8A0CFFA0-7B29-2A4E-8A2D-36EA7322FA91}"/>
                </a:ext>
              </a:extLst>
            </p:cNvPr>
            <p:cNvSpPr/>
            <p:nvPr/>
          </p:nvSpPr>
          <p:spPr>
            <a:xfrm>
              <a:off x="3143338" y="6099683"/>
              <a:ext cx="3283688" cy="636333"/>
            </a:xfrm>
            <a:prstGeom prst="roundRect">
              <a:avLst/>
            </a:prstGeom>
            <a:solidFill>
              <a:srgbClr val="5B9BD5">
                <a:lumMod val="75000"/>
              </a:srgbClr>
            </a:solidFill>
            <a:ln w="1905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prstClr val="white"/>
                  </a:solidFill>
                  <a:effectLst/>
                  <a:uLnTx/>
                  <a:uFillTx/>
                  <a:latin typeface="Calibri" panose="020F0502020204030204"/>
                  <a:ea typeface="+mn-ea"/>
                  <a:cs typeface="+mn-cs"/>
                </a:rPr>
                <a:t>System/Architecture</a:t>
              </a:r>
            </a:p>
          </p:txBody>
        </p:sp>
        <p:cxnSp>
          <p:nvCxnSpPr>
            <p:cNvPr id="45" name="Straight Arrow Connector 44">
              <a:extLst>
                <a:ext uri="{FF2B5EF4-FFF2-40B4-BE49-F238E27FC236}">
                  <a16:creationId xmlns:a16="http://schemas.microsoft.com/office/drawing/2014/main" id="{2299B66B-46EB-B241-8631-D8F18550F601}"/>
                </a:ext>
              </a:extLst>
            </p:cNvPr>
            <p:cNvCxnSpPr>
              <a:cxnSpLocks/>
            </p:cNvCxnSpPr>
            <p:nvPr/>
          </p:nvCxnSpPr>
          <p:spPr>
            <a:xfrm flipH="1">
              <a:off x="2156847" y="5180408"/>
              <a:ext cx="557788" cy="235475"/>
            </a:xfrm>
            <a:prstGeom prst="straightConnector1">
              <a:avLst/>
            </a:prstGeom>
            <a:noFill/>
            <a:ln w="57150" cap="flat" cmpd="sng" algn="ctr">
              <a:solidFill>
                <a:sysClr val="windowText" lastClr="000000"/>
              </a:solidFill>
              <a:prstDash val="solid"/>
              <a:miter lim="800000"/>
              <a:tailEnd type="arrow"/>
            </a:ln>
            <a:effectLst/>
          </p:spPr>
        </p:cxnSp>
        <p:sp>
          <p:nvSpPr>
            <p:cNvPr id="46" name="Rounded Rectangle 45">
              <a:extLst>
                <a:ext uri="{FF2B5EF4-FFF2-40B4-BE49-F238E27FC236}">
                  <a16:creationId xmlns:a16="http://schemas.microsoft.com/office/drawing/2014/main" id="{9816DC82-1420-934C-8696-96B136E7670E}"/>
                </a:ext>
              </a:extLst>
            </p:cNvPr>
            <p:cNvSpPr/>
            <p:nvPr/>
          </p:nvSpPr>
          <p:spPr>
            <a:xfrm>
              <a:off x="2611415" y="4821644"/>
              <a:ext cx="1416929" cy="706010"/>
            </a:xfrm>
            <a:prstGeom prst="roundRect">
              <a:avLst/>
            </a:prstGeom>
            <a:solidFill>
              <a:srgbClr val="5B9BD5">
                <a:lumMod val="50000"/>
              </a:srgbClr>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Memory</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Region</a:t>
              </a:r>
            </a:p>
          </p:txBody>
        </p:sp>
        <p:cxnSp>
          <p:nvCxnSpPr>
            <p:cNvPr id="47" name="Straight Arrow Connector 46">
              <a:extLst>
                <a:ext uri="{FF2B5EF4-FFF2-40B4-BE49-F238E27FC236}">
                  <a16:creationId xmlns:a16="http://schemas.microsoft.com/office/drawing/2014/main" id="{5F662D9D-1E95-F14F-908D-E4257ACE47DA}"/>
                </a:ext>
              </a:extLst>
            </p:cNvPr>
            <p:cNvCxnSpPr>
              <a:cxnSpLocks/>
              <a:stCxn id="48" idx="1"/>
            </p:cNvCxnSpPr>
            <p:nvPr/>
          </p:nvCxnSpPr>
          <p:spPr>
            <a:xfrm flipH="1">
              <a:off x="5155098" y="5190164"/>
              <a:ext cx="334848" cy="231795"/>
            </a:xfrm>
            <a:prstGeom prst="straightConnector1">
              <a:avLst/>
            </a:prstGeom>
            <a:noFill/>
            <a:ln w="57150" cap="flat" cmpd="sng" algn="ctr">
              <a:solidFill>
                <a:sysClr val="windowText" lastClr="000000"/>
              </a:solidFill>
              <a:prstDash val="solid"/>
              <a:miter lim="800000"/>
              <a:tailEnd type="arrow"/>
            </a:ln>
            <a:effectLst/>
          </p:spPr>
        </p:cxnSp>
        <p:sp>
          <p:nvSpPr>
            <p:cNvPr id="48" name="Rounded Rectangle 47">
              <a:extLst>
                <a:ext uri="{FF2B5EF4-FFF2-40B4-BE49-F238E27FC236}">
                  <a16:creationId xmlns:a16="http://schemas.microsoft.com/office/drawing/2014/main" id="{2B59C32D-ED35-B247-915E-D40382DE2740}"/>
                </a:ext>
              </a:extLst>
            </p:cNvPr>
            <p:cNvSpPr/>
            <p:nvPr/>
          </p:nvSpPr>
          <p:spPr>
            <a:xfrm>
              <a:off x="5489947" y="4847000"/>
              <a:ext cx="986798" cy="686328"/>
            </a:xfrm>
            <a:prstGeom prst="roundRect">
              <a:avLst/>
            </a:prstGeom>
            <a:solidFill>
              <a:srgbClr val="5B9BD5">
                <a:lumMod val="50000"/>
              </a:srgbClr>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Memory</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Region</a:t>
              </a:r>
            </a:p>
          </p:txBody>
        </p:sp>
        <p:cxnSp>
          <p:nvCxnSpPr>
            <p:cNvPr id="49" name="Straight Arrow Connector 48">
              <a:extLst>
                <a:ext uri="{FF2B5EF4-FFF2-40B4-BE49-F238E27FC236}">
                  <a16:creationId xmlns:a16="http://schemas.microsoft.com/office/drawing/2014/main" id="{5FE2C305-2C0A-844D-91AA-231133B3ADD5}"/>
                </a:ext>
              </a:extLst>
            </p:cNvPr>
            <p:cNvCxnSpPr>
              <a:cxnSpLocks/>
              <a:stCxn id="50" idx="1"/>
            </p:cNvCxnSpPr>
            <p:nvPr/>
          </p:nvCxnSpPr>
          <p:spPr>
            <a:xfrm flipH="1">
              <a:off x="7595054" y="5198413"/>
              <a:ext cx="348897" cy="217470"/>
            </a:xfrm>
            <a:prstGeom prst="straightConnector1">
              <a:avLst/>
            </a:prstGeom>
            <a:noFill/>
            <a:ln w="57150" cap="flat" cmpd="sng" algn="ctr">
              <a:solidFill>
                <a:sysClr val="windowText" lastClr="000000"/>
              </a:solidFill>
              <a:prstDash val="solid"/>
              <a:miter lim="800000"/>
              <a:tailEnd type="arrow"/>
            </a:ln>
            <a:effectLst/>
          </p:spPr>
        </p:cxnSp>
        <p:sp>
          <p:nvSpPr>
            <p:cNvPr id="50" name="Rounded Rectangle 49">
              <a:extLst>
                <a:ext uri="{FF2B5EF4-FFF2-40B4-BE49-F238E27FC236}">
                  <a16:creationId xmlns:a16="http://schemas.microsoft.com/office/drawing/2014/main" id="{BD83F1BE-3599-4C4B-9B96-D202933B7C09}"/>
                </a:ext>
              </a:extLst>
            </p:cNvPr>
            <p:cNvSpPr/>
            <p:nvPr/>
          </p:nvSpPr>
          <p:spPr>
            <a:xfrm>
              <a:off x="7943951" y="4841326"/>
              <a:ext cx="1075362" cy="714175"/>
            </a:xfrm>
            <a:prstGeom prst="roundRect">
              <a:avLst/>
            </a:prstGeom>
            <a:solidFill>
              <a:srgbClr val="5B9BD5">
                <a:lumMod val="50000"/>
              </a:srgbClr>
            </a:solidFill>
            <a:ln w="12700" cap="flat" cmpd="sng" algn="ctr">
              <a:noFill/>
              <a:prstDash val="solid"/>
              <a:miter lim="800000"/>
            </a:ln>
            <a:effectLst/>
          </p:spPr>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Memory</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white"/>
                  </a:solidFill>
                  <a:effectLst/>
                  <a:uLnTx/>
                  <a:uFillTx/>
                  <a:latin typeface="Calibri" panose="020F0502020204030204"/>
                  <a:ea typeface="+mn-ea"/>
                  <a:cs typeface="+mn-cs"/>
                </a:rPr>
                <a:t>Region</a:t>
              </a:r>
            </a:p>
          </p:txBody>
        </p:sp>
        <p:cxnSp>
          <p:nvCxnSpPr>
            <p:cNvPr id="51" name="Straight Arrow Connector 50">
              <a:extLst>
                <a:ext uri="{FF2B5EF4-FFF2-40B4-BE49-F238E27FC236}">
                  <a16:creationId xmlns:a16="http://schemas.microsoft.com/office/drawing/2014/main" id="{528DEB36-1A9A-2B49-BFF5-065367350276}"/>
                </a:ext>
              </a:extLst>
            </p:cNvPr>
            <p:cNvCxnSpPr>
              <a:cxnSpLocks/>
            </p:cNvCxnSpPr>
            <p:nvPr/>
          </p:nvCxnSpPr>
          <p:spPr>
            <a:xfrm>
              <a:off x="4785182" y="4084915"/>
              <a:ext cx="0" cy="577404"/>
            </a:xfrm>
            <a:prstGeom prst="straightConnector1">
              <a:avLst/>
            </a:prstGeom>
            <a:noFill/>
            <a:ln w="76200" cap="flat" cmpd="sng" algn="ctr">
              <a:solidFill>
                <a:srgbClr val="E7E6E6">
                  <a:lumMod val="50000"/>
                </a:srgbClr>
              </a:solidFill>
              <a:prstDash val="solid"/>
              <a:miter lim="800000"/>
              <a:tailEnd type="stealth" w="lg" len="lg"/>
            </a:ln>
            <a:effectLst/>
          </p:spPr>
        </p:cxnSp>
        <p:cxnSp>
          <p:nvCxnSpPr>
            <p:cNvPr id="52" name="Straight Arrow Connector 51">
              <a:extLst>
                <a:ext uri="{FF2B5EF4-FFF2-40B4-BE49-F238E27FC236}">
                  <a16:creationId xmlns:a16="http://schemas.microsoft.com/office/drawing/2014/main" id="{E4736AAB-D6E4-1B48-947F-5EBDEBAA811D}"/>
                </a:ext>
              </a:extLst>
            </p:cNvPr>
            <p:cNvCxnSpPr>
              <a:cxnSpLocks/>
            </p:cNvCxnSpPr>
            <p:nvPr/>
          </p:nvCxnSpPr>
          <p:spPr>
            <a:xfrm flipH="1">
              <a:off x="4785182" y="5563292"/>
              <a:ext cx="947" cy="511824"/>
            </a:xfrm>
            <a:prstGeom prst="straightConnector1">
              <a:avLst/>
            </a:prstGeom>
            <a:noFill/>
            <a:ln w="76200" cap="flat" cmpd="sng" algn="ctr">
              <a:solidFill>
                <a:srgbClr val="E7E6E6">
                  <a:lumMod val="50000"/>
                </a:srgbClr>
              </a:solidFill>
              <a:prstDash val="solid"/>
              <a:miter lim="800000"/>
              <a:tailEnd type="stealth" w="lg" len="lg"/>
            </a:ln>
            <a:effectLst/>
          </p:spPr>
        </p:cxnSp>
      </p:grpSp>
      <p:sp>
        <p:nvSpPr>
          <p:cNvPr id="54" name="Rectangle 53">
            <a:extLst>
              <a:ext uri="{FF2B5EF4-FFF2-40B4-BE49-F238E27FC236}">
                <a16:creationId xmlns:a16="http://schemas.microsoft.com/office/drawing/2014/main" id="{F4931071-36A2-9246-9657-523B72E9ACC0}"/>
              </a:ext>
            </a:extLst>
          </p:cNvPr>
          <p:cNvSpPr/>
          <p:nvPr/>
        </p:nvSpPr>
        <p:spPr>
          <a:xfrm>
            <a:off x="1219200" y="3932535"/>
            <a:ext cx="6705600" cy="1512209"/>
          </a:xfrm>
          <a:prstGeom prst="rect">
            <a:avLst/>
          </a:prstGeom>
          <a:ln w="12700">
            <a:solidFill>
              <a:schemeClr val="tx1"/>
            </a:solidFill>
          </a:ln>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US" sz="2800" b="1" i="0" u="none" strike="noStrike" kern="1200" cap="none" spc="0" normalizeH="0" baseline="0" noProof="0" dirty="0">
                <a:ln>
                  <a:noFill/>
                </a:ln>
                <a:solidFill>
                  <a:srgbClr val="009999"/>
                </a:solidFill>
                <a:effectLst/>
                <a:uLnTx/>
                <a:uFillTx/>
                <a:latin typeface="Myriad Pro Cond" panose="020B0506030403020204" pitchFamily="34" charset="0"/>
                <a:ea typeface="+mn-ea"/>
                <a:cs typeface="+mn-cs"/>
              </a:rPr>
              <a:t>A</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 malloc ( size );</a:t>
            </a:r>
          </a:p>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Myriad Pro Cond" panose="020B0506030403020204" pitchFamily="34" charset="0"/>
                <a:ea typeface="+mn-ea"/>
                <a:cs typeface="+mn-cs"/>
              </a:rPr>
              <a:t>Atom1</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 </a:t>
            </a:r>
            <a:r>
              <a:rPr kumimoji="0" lang="en-US" sz="2800" b="1" i="0" u="none" strike="noStrike" kern="1200" cap="none" spc="0" normalizeH="0" baseline="0" noProof="0" dirty="0" err="1">
                <a:ln>
                  <a:noFill/>
                </a:ln>
                <a:solidFill>
                  <a:srgbClr val="008000"/>
                </a:solidFill>
                <a:effectLst/>
                <a:uLnTx/>
                <a:uFillTx/>
                <a:latin typeface="Myriad Pro Cond" panose="020B0506030403020204" pitchFamily="34" charset="0"/>
                <a:ea typeface="+mn-ea"/>
                <a:cs typeface="+mn-cs"/>
              </a:rPr>
              <a:t>CreateAtom</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r>
              <a:rPr kumimoji="0" lang="en-US" sz="2800" b="1" i="0" u="none" strike="noStrike" kern="1200" cap="none" spc="0" normalizeH="0" baseline="0" noProof="0" dirty="0">
                <a:ln>
                  <a:noFill/>
                </a:ln>
                <a:solidFill>
                  <a:srgbClr val="E7E6E6">
                    <a:lumMod val="50000"/>
                  </a:srgbClr>
                </a:solidFill>
                <a:effectLst/>
                <a:uLnTx/>
                <a:uFillTx/>
                <a:latin typeface="Myriad Pro Cond" panose="020B0506030403020204" pitchFamily="34" charset="0"/>
                <a:ea typeface="+mn-ea"/>
                <a:cs typeface="+mn-cs"/>
              </a:rPr>
              <a:t>INT</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r>
              <a:rPr kumimoji="0" lang="en-US" sz="2800" b="1" i="0" u="none" strike="noStrike" kern="1200" cap="none" spc="0" normalizeH="0" baseline="0" noProof="0" dirty="0">
                <a:ln>
                  <a:noFill/>
                </a:ln>
                <a:solidFill>
                  <a:srgbClr val="E7E6E6">
                    <a:lumMod val="50000"/>
                  </a:srgbClr>
                </a:solidFill>
                <a:effectLst/>
                <a:uLnTx/>
                <a:uFillTx/>
                <a:latin typeface="Myriad Pro Cond" panose="020B0506030403020204" pitchFamily="34" charset="0"/>
                <a:ea typeface="+mn-ea"/>
                <a:cs typeface="+mn-cs"/>
              </a:rPr>
              <a:t>Regular</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p>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US" sz="2800" b="1" i="0" u="none" strike="noStrike" kern="1200" cap="none" spc="0" normalizeH="0" baseline="0" noProof="0" dirty="0" err="1">
                <a:ln>
                  <a:noFill/>
                </a:ln>
                <a:solidFill>
                  <a:srgbClr val="008000"/>
                </a:solidFill>
                <a:effectLst/>
                <a:uLnTx/>
                <a:uFillTx/>
                <a:latin typeface="Myriad Pro Cond" panose="020B0506030403020204" pitchFamily="34" charset="0"/>
                <a:ea typeface="+mn-ea"/>
                <a:cs typeface="+mn-cs"/>
              </a:rPr>
              <a:t>MapAtom</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r>
              <a:rPr kumimoji="0" lang="en-US" sz="2800" b="1" i="0" u="none" strike="noStrike" kern="1200" cap="none" spc="0" normalizeH="0" baseline="0" noProof="0" dirty="0">
                <a:ln>
                  <a:noFill/>
                </a:ln>
                <a:solidFill>
                  <a:srgbClr val="C00000"/>
                </a:solidFill>
                <a:effectLst/>
                <a:uLnTx/>
                <a:uFillTx/>
                <a:latin typeface="Myriad Pro Cond" panose="020B0506030403020204" pitchFamily="34" charset="0"/>
                <a:ea typeface="+mn-ea"/>
                <a:cs typeface="+mn-cs"/>
              </a:rPr>
              <a:t>Atom1</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a:t>
            </a:r>
            <a:r>
              <a:rPr kumimoji="0" lang="en-US" sz="2800" b="1" i="0" u="none" strike="noStrike" kern="1200" cap="none" spc="0" normalizeH="0" baseline="0" noProof="0" dirty="0">
                <a:ln>
                  <a:noFill/>
                </a:ln>
                <a:solidFill>
                  <a:srgbClr val="009999"/>
                </a:solidFill>
                <a:effectLst/>
                <a:uLnTx/>
                <a:uFillTx/>
                <a:latin typeface="Myriad Pro Cond" panose="020B0506030403020204" pitchFamily="34" charset="0"/>
                <a:ea typeface="+mn-ea"/>
                <a:cs typeface="+mn-cs"/>
              </a:rPr>
              <a:t>A</a:t>
            </a:r>
            <a:r>
              <a:rPr kumimoji="0" lang="en-US" sz="2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 size );</a:t>
            </a:r>
          </a:p>
        </p:txBody>
      </p:sp>
      <p:sp>
        <p:nvSpPr>
          <p:cNvPr id="5" name="Rectangle 4">
            <a:extLst>
              <a:ext uri="{FF2B5EF4-FFF2-40B4-BE49-F238E27FC236}">
                <a16:creationId xmlns:a16="http://schemas.microsoft.com/office/drawing/2014/main" id="{8AE8D61E-7AF5-3640-8E4F-DC08D91D7DF6}"/>
              </a:ext>
            </a:extLst>
          </p:cNvPr>
          <p:cNvSpPr/>
          <p:nvPr/>
        </p:nvSpPr>
        <p:spPr>
          <a:xfrm>
            <a:off x="1069462" y="6642102"/>
            <a:ext cx="7081074" cy="24622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1000" b="0" i="0" u="none" strike="noStrike" kern="1200" cap="none" spc="0" normalizeH="0" baseline="0" noProof="0" dirty="0">
                <a:ln>
                  <a:noFill/>
                </a:ln>
                <a:solidFill>
                  <a:prstClr val="black"/>
                </a:solidFill>
                <a:effectLst/>
                <a:uLnTx/>
                <a:uFillTx/>
                <a:latin typeface="LinBiolinumTB"/>
                <a:ea typeface="+mn-ea"/>
                <a:cs typeface="+mn-cs"/>
              </a:rPr>
              <a:t>Vijaykumar+, “</a:t>
            </a:r>
            <a:r>
              <a:rPr kumimoji="0" lang="en-CA" sz="1000" b="1" i="0" u="none" strike="noStrike" kern="1200" cap="none" spc="0" normalizeH="0" baseline="0" noProof="0" dirty="0">
                <a:ln>
                  <a:noFill/>
                </a:ln>
                <a:solidFill>
                  <a:srgbClr val="0000FF"/>
                </a:solidFill>
                <a:effectLst/>
                <a:uLnTx/>
                <a:uFillTx/>
                <a:latin typeface="LinBiolinumTB"/>
                <a:ea typeface="+mn-ea"/>
                <a:cs typeface="+mn-cs"/>
              </a:rPr>
              <a:t>A Case for Richer Cross-layer Abstractions: Bridging the Semantic Gap with Expressive Memory</a:t>
            </a:r>
            <a:r>
              <a:rPr kumimoji="0" lang="en-CA" sz="1000" b="0" i="0" u="none" strike="noStrike" kern="1200" cap="none" spc="0" normalizeH="0" baseline="0" noProof="0" dirty="0">
                <a:ln>
                  <a:noFill/>
                </a:ln>
                <a:solidFill>
                  <a:prstClr val="black"/>
                </a:solidFill>
                <a:effectLst/>
                <a:uLnTx/>
                <a:uFillTx/>
                <a:latin typeface="LinBiolinumTB"/>
                <a:ea typeface="+mn-ea"/>
                <a:cs typeface="+mn-cs"/>
              </a:rPr>
              <a:t>”, ISCA 2018 </a:t>
            </a:r>
            <a:endParaRPr kumimoji="0" lang="en-CA" sz="1000" b="0" i="0" u="none" strike="noStrike" kern="1200" cap="none" spc="0" normalizeH="0" baseline="0" noProof="0" dirty="0">
              <a:ln>
                <a:noFill/>
              </a:ln>
              <a:solidFill>
                <a:prstClr val="black"/>
              </a:solidFill>
              <a:effectLst/>
              <a:uLnTx/>
              <a:uFillTx/>
              <a:latin typeface="Myriad Pro Cond"/>
              <a:ea typeface="+mn-ea"/>
              <a:cs typeface="+mn-cs"/>
            </a:endParaRPr>
          </a:p>
        </p:txBody>
      </p:sp>
    </p:spTree>
    <p:extLst>
      <p:ext uri="{BB962C8B-B14F-4D97-AF65-F5344CB8AC3E}">
        <p14:creationId xmlns:p14="http://schemas.microsoft.com/office/powerpoint/2010/main" val="876682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3"/>
                                        </p:tgtEl>
                                        <p:attrNameLst>
                                          <p:attrName>style.visibility</p:attrName>
                                        </p:attrNameLst>
                                      </p:cBhvr>
                                      <p:to>
                                        <p:strVal val="visible"/>
                                      </p:to>
                                    </p:set>
                                    <p:animEffect transition="in" filter="fade">
                                      <p:cBhvr>
                                        <p:cTn id="12" dur="500"/>
                                        <p:tgtEl>
                                          <p:spTgt spid="5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nodeType="clickEffect">
                                  <p:stCondLst>
                                    <p:cond delay="0"/>
                                  </p:stCondLst>
                                  <p:childTnLst>
                                    <p:animEffect transition="out" filter="fade">
                                      <p:cBhvr>
                                        <p:cTn id="16" dur="500"/>
                                        <p:tgtEl>
                                          <p:spTgt spid="53"/>
                                        </p:tgtEl>
                                      </p:cBhvr>
                                    </p:animEffect>
                                    <p:set>
                                      <p:cBhvr>
                                        <p:cTn id="17" dur="1" fill="hold">
                                          <p:stCondLst>
                                            <p:cond delay="499"/>
                                          </p:stCondLst>
                                        </p:cTn>
                                        <p:tgtEl>
                                          <p:spTgt spid="53"/>
                                        </p:tgtEl>
                                        <p:attrNameLst>
                                          <p:attrName>style.visibility</p:attrName>
                                        </p:attrNameLst>
                                      </p:cBhvr>
                                      <p:to>
                                        <p:strVal val="hidden"/>
                                      </p:to>
                                    </p:se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54"/>
                                        </p:tgtEl>
                                        <p:attrNameLst>
                                          <p:attrName>style.visibility</p:attrName>
                                        </p:attrNameLst>
                                      </p:cBhvr>
                                      <p:to>
                                        <p:strVal val="visible"/>
                                      </p:to>
                                    </p:set>
                                    <p:animEffect transition="in" filter="fade">
                                      <p:cBhvr>
                                        <p:cTn id="21" dur="500"/>
                                        <p:tgtEl>
                                          <p:spTgt spid="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 grpId="0" animBg="1"/>
    </p:bldLst>
  </p:timing>
</p:sld>
</file>

<file path=ppt/slides/slide3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E6D52-A3A4-BB4C-95B5-D7873A3CAACD}"/>
              </a:ext>
            </a:extLst>
          </p:cNvPr>
          <p:cNvSpPr>
            <a:spLocks noGrp="1"/>
          </p:cNvSpPr>
          <p:nvPr>
            <p:ph type="title"/>
          </p:nvPr>
        </p:nvSpPr>
        <p:spPr/>
        <p:txBody>
          <a:bodyPr/>
          <a:lstStyle/>
          <a:p>
            <a:r>
              <a:rPr lang="en-US" dirty="0" err="1"/>
              <a:t>XMem</a:t>
            </a:r>
            <a:r>
              <a:rPr lang="en-US" dirty="0"/>
              <a:t> Aids/Enables Many Optimizations</a:t>
            </a:r>
          </a:p>
        </p:txBody>
      </p:sp>
      <p:sp>
        <p:nvSpPr>
          <p:cNvPr id="3" name="Content Placeholder 2">
            <a:extLst>
              <a:ext uri="{FF2B5EF4-FFF2-40B4-BE49-F238E27FC236}">
                <a16:creationId xmlns:a16="http://schemas.microsoft.com/office/drawing/2014/main" id="{07CA2F28-2488-E747-BAA8-A1CAE6984962}"/>
              </a:ext>
            </a:extLst>
          </p:cNvPr>
          <p:cNvSpPr>
            <a:spLocks noGrp="1"/>
          </p:cNvSpPr>
          <p:nvPr>
            <p:ph idx="1"/>
          </p:nvPr>
        </p:nvSpPr>
        <p:spPr/>
        <p:txBody>
          <a:bodyPr/>
          <a:lstStyle/>
          <a:p>
            <a:endParaRPr lang="en-US"/>
          </a:p>
        </p:txBody>
      </p:sp>
      <p:pic>
        <p:nvPicPr>
          <p:cNvPr id="5" name="Picture 4">
            <a:extLst>
              <a:ext uri="{FF2B5EF4-FFF2-40B4-BE49-F238E27FC236}">
                <a16:creationId xmlns:a16="http://schemas.microsoft.com/office/drawing/2014/main" id="{79D2B23E-41F9-6F47-9E06-4386E4593CE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72107" y="958340"/>
            <a:ext cx="8323585" cy="5817110"/>
          </a:xfrm>
          <a:prstGeom prst="rect">
            <a:avLst/>
          </a:prstGeom>
        </p:spPr>
      </p:pic>
    </p:spTree>
    <p:extLst>
      <p:ext uri="{BB962C8B-B14F-4D97-AF65-F5344CB8AC3E}">
        <p14:creationId xmlns:p14="http://schemas.microsoft.com/office/powerpoint/2010/main" val="2320365883"/>
      </p:ext>
    </p:extLst>
  </p:cSld>
  <p:clrMapOvr>
    <a:masterClrMapping/>
  </p:clrMapOvr>
  <p:transition/>
</p:sld>
</file>

<file path=ppt/slides/slide3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2FD8-C628-064E-B654-422ABB282C2F}"/>
              </a:ext>
            </a:extLst>
          </p:cNvPr>
          <p:cNvSpPr>
            <a:spLocks noGrp="1"/>
          </p:cNvSpPr>
          <p:nvPr>
            <p:ph type="title"/>
          </p:nvPr>
        </p:nvSpPr>
        <p:spPr/>
        <p:txBody>
          <a:bodyPr/>
          <a:lstStyle/>
          <a:p>
            <a:r>
              <a:rPr lang="en-US" dirty="0"/>
              <a:t>Expressive (Memory) Interfaces</a:t>
            </a:r>
          </a:p>
        </p:txBody>
      </p:sp>
      <p:sp>
        <p:nvSpPr>
          <p:cNvPr id="3" name="Content Placeholder 2">
            <a:extLst>
              <a:ext uri="{FF2B5EF4-FFF2-40B4-BE49-F238E27FC236}">
                <a16:creationId xmlns:a16="http://schemas.microsoft.com/office/drawing/2014/main" id="{6EB3B564-03E4-1349-929A-2E1148D45F1E}"/>
              </a:ext>
            </a:extLst>
          </p:cNvPr>
          <p:cNvSpPr>
            <a:spLocks noGrp="1"/>
          </p:cNvSpPr>
          <p:nvPr>
            <p:ph idx="1"/>
          </p:nvPr>
        </p:nvSpPr>
        <p:spPr>
          <a:xfrm>
            <a:off x="228600" y="997529"/>
            <a:ext cx="8682038" cy="5193723"/>
          </a:xfrm>
        </p:spPr>
        <p:txBody>
          <a:bodyPr/>
          <a:lstStyle/>
          <a:p>
            <a:r>
              <a:rPr lang="en-US" sz="1700" dirty="0"/>
              <a:t>Nandita Vijaykumar, </a:t>
            </a:r>
            <a:r>
              <a:rPr lang="en-US" sz="1700" dirty="0" err="1"/>
              <a:t>Abhilasha</a:t>
            </a:r>
            <a:r>
              <a:rPr lang="en-US" sz="1700" dirty="0"/>
              <a:t> Jain, </a:t>
            </a:r>
            <a:r>
              <a:rPr lang="en-US" sz="1700" dirty="0" err="1"/>
              <a:t>Diptesh</a:t>
            </a:r>
            <a:r>
              <a:rPr lang="en-US" sz="1700" dirty="0"/>
              <a:t> Majumdar, Kevin Hsieh, Gennady Pekhimenko, </a:t>
            </a:r>
            <a:r>
              <a:rPr lang="en-US" sz="1700" dirty="0" err="1"/>
              <a:t>Eiman</a:t>
            </a:r>
            <a:r>
              <a:rPr lang="en-US" sz="1700" dirty="0"/>
              <a:t> Ebrahimi, Nastaran Hajinazar, Phillip B. Gibbons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 Case for Richer Cross-layer Abstractions: Bridging the Semantic Gap with Expressive Memory"</a:t>
            </a:r>
            <a:br>
              <a:rPr lang="en-US" sz="1700" dirty="0">
                <a:solidFill>
                  <a:srgbClr val="0432FF"/>
                </a:solidFill>
              </a:rPr>
            </a:br>
            <a:r>
              <a:rPr lang="en-US" sz="1700" i="1" dirty="0"/>
              <a:t>Proceedings of the </a:t>
            </a:r>
            <a:r>
              <a:rPr lang="en-US" sz="1700" i="1" dirty="0">
                <a:hlinkClick r:id="rId3"/>
              </a:rPr>
              <a:t>45th International Symposium on Computer Architecture</a:t>
            </a:r>
            <a:r>
              <a:rPr lang="en-US" sz="1700" i="1" dirty="0"/>
              <a:t> (</a:t>
            </a:r>
            <a:r>
              <a:rPr lang="en-US" sz="1700" b="1" i="1" dirty="0"/>
              <a:t>ISCA</a:t>
            </a:r>
            <a:r>
              <a:rPr lang="en-US" sz="1700" i="1" dirty="0"/>
              <a:t>)</a:t>
            </a:r>
            <a:r>
              <a:rPr lang="en-US" sz="1700" dirty="0"/>
              <a:t>, Los Angeles, CA, USA, June 2018. </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 [</a:t>
            </a:r>
            <a:r>
              <a:rPr lang="en-US" sz="1700" dirty="0">
                <a:hlinkClick r:id="rId6"/>
              </a:rPr>
              <a:t>Lightning Talk Slides (pptx)</a:t>
            </a:r>
            <a:r>
              <a:rPr lang="en-US" sz="1700" dirty="0"/>
              <a:t> </a:t>
            </a:r>
            <a:r>
              <a:rPr lang="en-US" sz="1700" dirty="0">
                <a:hlinkClick r:id="rId7"/>
              </a:rPr>
              <a:t>(pdf)</a:t>
            </a:r>
            <a:r>
              <a:rPr lang="en-US" sz="1700" dirty="0"/>
              <a:t>] </a:t>
            </a:r>
            <a:br>
              <a:rPr lang="en-US" sz="1700" dirty="0"/>
            </a:br>
            <a:r>
              <a:rPr lang="en-US" sz="1700" dirty="0"/>
              <a:t>[</a:t>
            </a:r>
            <a:r>
              <a:rPr lang="en-US" sz="1700" dirty="0">
                <a:hlinkClick r:id="rId8"/>
              </a:rPr>
              <a:t>Lightning Talk Video</a:t>
            </a:r>
            <a:r>
              <a:rPr lang="en-US" sz="1700" dirty="0"/>
              <a:t>] </a:t>
            </a:r>
            <a:br>
              <a:rPr lang="en-US" sz="1700" dirty="0"/>
            </a:br>
            <a:endParaRPr lang="en-US" sz="1700" dirty="0"/>
          </a:p>
          <a:p>
            <a:pPr marL="0" indent="0">
              <a:buNone/>
            </a:pPr>
            <a:br>
              <a:rPr lang="en-US" dirty="0"/>
            </a:br>
            <a:endParaRPr lang="en-US" dirty="0"/>
          </a:p>
        </p:txBody>
      </p:sp>
      <p:sp>
        <p:nvSpPr>
          <p:cNvPr id="4" name="Slide Number Placeholder 3">
            <a:extLst>
              <a:ext uri="{FF2B5EF4-FFF2-40B4-BE49-F238E27FC236}">
                <a16:creationId xmlns:a16="http://schemas.microsoft.com/office/drawing/2014/main" id="{3E3956AB-73AF-DA47-9B86-0C2E0F90E73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396</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E145A992-0FE5-B446-A1A6-725FE0D3A7CF}"/>
              </a:ext>
            </a:extLst>
          </p:cNvPr>
          <p:cNvPicPr>
            <a:picLocks noChangeAspect="1"/>
          </p:cNvPicPr>
          <p:nvPr/>
        </p:nvPicPr>
        <p:blipFill>
          <a:blip r:embed="rId9"/>
          <a:stretch>
            <a:fillRect/>
          </a:stretch>
        </p:blipFill>
        <p:spPr>
          <a:xfrm>
            <a:off x="88842" y="4005064"/>
            <a:ext cx="9019662" cy="2186188"/>
          </a:xfrm>
          <a:prstGeom prst="rect">
            <a:avLst/>
          </a:prstGeom>
        </p:spPr>
      </p:pic>
    </p:spTree>
    <p:extLst>
      <p:ext uri="{BB962C8B-B14F-4D97-AF65-F5344CB8AC3E}">
        <p14:creationId xmlns:p14="http://schemas.microsoft.com/office/powerpoint/2010/main" val="2322878891"/>
      </p:ext>
    </p:extLst>
  </p:cSld>
  <p:clrMapOvr>
    <a:masterClrMapping/>
  </p:clrMapOvr>
  <p:transition/>
</p:sld>
</file>

<file path=ppt/slides/slide3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2FD8-C628-064E-B654-422ABB282C2F}"/>
              </a:ext>
            </a:extLst>
          </p:cNvPr>
          <p:cNvSpPr>
            <a:spLocks noGrp="1"/>
          </p:cNvSpPr>
          <p:nvPr>
            <p:ph type="title"/>
          </p:nvPr>
        </p:nvSpPr>
        <p:spPr/>
        <p:txBody>
          <a:bodyPr/>
          <a:lstStyle/>
          <a:p>
            <a:r>
              <a:rPr lang="en-US" dirty="0"/>
              <a:t>Expressive (Memory) Interfaces for GPUs</a:t>
            </a:r>
          </a:p>
        </p:txBody>
      </p:sp>
      <p:sp>
        <p:nvSpPr>
          <p:cNvPr id="3" name="Content Placeholder 2">
            <a:extLst>
              <a:ext uri="{FF2B5EF4-FFF2-40B4-BE49-F238E27FC236}">
                <a16:creationId xmlns:a16="http://schemas.microsoft.com/office/drawing/2014/main" id="{6EB3B564-03E4-1349-929A-2E1148D45F1E}"/>
              </a:ext>
            </a:extLst>
          </p:cNvPr>
          <p:cNvSpPr>
            <a:spLocks noGrp="1"/>
          </p:cNvSpPr>
          <p:nvPr>
            <p:ph idx="1"/>
          </p:nvPr>
        </p:nvSpPr>
        <p:spPr>
          <a:xfrm>
            <a:off x="228600" y="997529"/>
            <a:ext cx="8682038" cy="5193723"/>
          </a:xfrm>
        </p:spPr>
        <p:txBody>
          <a:bodyPr/>
          <a:lstStyle/>
          <a:p>
            <a:r>
              <a:rPr lang="en-US" sz="1700" dirty="0"/>
              <a:t>Nandita Vijaykumar, </a:t>
            </a:r>
            <a:r>
              <a:rPr lang="en-US" sz="1700" dirty="0" err="1"/>
              <a:t>Eiman</a:t>
            </a:r>
            <a:r>
              <a:rPr lang="en-US" sz="1700" dirty="0"/>
              <a:t> Ebrahimi, Kevin Hsieh, Phillip B. Gibbons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"The Locality Descriptor: A Holistic Cross-Layer Abstraction to Express Data Locality in GPUs"</a:t>
            </a:r>
            <a:br>
              <a:rPr lang="en-US" sz="1700" dirty="0">
                <a:solidFill>
                  <a:srgbClr val="0432FF"/>
                </a:solidFill>
              </a:rPr>
            </a:br>
            <a:r>
              <a:rPr lang="en-US" sz="1700" i="1" dirty="0"/>
              <a:t>Proceedings of the </a:t>
            </a:r>
            <a:r>
              <a:rPr lang="en-US" sz="1700" i="1" dirty="0">
                <a:hlinkClick r:id="rId3"/>
              </a:rPr>
              <a:t>45th International Symposium on Computer Architecture</a:t>
            </a:r>
            <a:r>
              <a:rPr lang="en-US" sz="1700" i="1" dirty="0"/>
              <a:t> (</a:t>
            </a:r>
            <a:r>
              <a:rPr lang="en-US" sz="1700" b="1" i="1" dirty="0"/>
              <a:t>ISCA</a:t>
            </a:r>
            <a:r>
              <a:rPr lang="en-US" sz="1700" i="1" dirty="0"/>
              <a:t>)</a:t>
            </a:r>
            <a:r>
              <a:rPr lang="en-US" sz="1700" dirty="0"/>
              <a:t>, Los Angeles, CA, USA, June 2018. </a:t>
            </a:r>
            <a:br>
              <a:rPr lang="en-US" sz="1700" dirty="0"/>
            </a:br>
            <a:r>
              <a:rPr lang="en-US" sz="1700" dirty="0"/>
              <a:t>[</a:t>
            </a:r>
            <a:r>
              <a:rPr lang="en-US" sz="1700" dirty="0">
                <a:hlinkClick r:id="rId4"/>
              </a:rPr>
              <a:t>Slides (pptx)</a:t>
            </a:r>
            <a:r>
              <a:rPr lang="en-US" sz="1700" dirty="0"/>
              <a:t> </a:t>
            </a:r>
            <a:r>
              <a:rPr lang="en-US" sz="1700" dirty="0">
                <a:hlinkClick r:id="rId5"/>
              </a:rPr>
              <a:t>(pdf)</a:t>
            </a:r>
            <a:r>
              <a:rPr lang="en-US" sz="1700" dirty="0"/>
              <a:t>] [</a:t>
            </a:r>
            <a:r>
              <a:rPr lang="en-US" sz="1700" dirty="0">
                <a:hlinkClick r:id="rId6"/>
              </a:rPr>
              <a:t>Lightning Talk Slides (pptx)</a:t>
            </a:r>
            <a:r>
              <a:rPr lang="en-US" sz="1700" dirty="0"/>
              <a:t> </a:t>
            </a:r>
            <a:r>
              <a:rPr lang="en-US" sz="1700" dirty="0">
                <a:hlinkClick r:id="rId7"/>
              </a:rPr>
              <a:t>(pdf)</a:t>
            </a:r>
            <a:r>
              <a:rPr lang="en-US" sz="1700" dirty="0"/>
              <a:t>] </a:t>
            </a:r>
            <a:br>
              <a:rPr lang="en-US" sz="1700" dirty="0"/>
            </a:br>
            <a:r>
              <a:rPr lang="en-US" sz="1700" dirty="0"/>
              <a:t>[</a:t>
            </a:r>
            <a:r>
              <a:rPr lang="en-US" sz="1700" dirty="0">
                <a:hlinkClick r:id="rId8"/>
              </a:rPr>
              <a:t>Lightning Talk Video</a:t>
            </a:r>
            <a:r>
              <a:rPr lang="en-US" sz="1700" dirty="0"/>
              <a:t>] </a:t>
            </a:r>
            <a:br>
              <a:rPr lang="en-US" sz="1700" dirty="0"/>
            </a:br>
            <a:endParaRPr lang="en-US" sz="1700" dirty="0"/>
          </a:p>
          <a:p>
            <a:pPr marL="0" indent="0">
              <a:buNone/>
            </a:pPr>
            <a:br>
              <a:rPr lang="en-US" dirty="0"/>
            </a:br>
            <a:endParaRPr lang="en-US" dirty="0"/>
          </a:p>
        </p:txBody>
      </p:sp>
      <p:sp>
        <p:nvSpPr>
          <p:cNvPr id="4" name="Slide Number Placeholder 3">
            <a:extLst>
              <a:ext uri="{FF2B5EF4-FFF2-40B4-BE49-F238E27FC236}">
                <a16:creationId xmlns:a16="http://schemas.microsoft.com/office/drawing/2014/main" id="{3E3956AB-73AF-DA47-9B86-0C2E0F90E73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397</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D7E19532-BD2E-4D40-9F98-09CE73A3DF50}"/>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0" y="3949144"/>
            <a:ext cx="9144000" cy="1928128"/>
          </a:xfrm>
          <a:prstGeom prst="rect">
            <a:avLst/>
          </a:prstGeom>
        </p:spPr>
      </p:pic>
    </p:spTree>
    <p:extLst>
      <p:ext uri="{BB962C8B-B14F-4D97-AF65-F5344CB8AC3E}">
        <p14:creationId xmlns:p14="http://schemas.microsoft.com/office/powerpoint/2010/main" val="1703106478"/>
      </p:ext>
    </p:extLst>
  </p:cSld>
  <p:clrMapOvr>
    <a:masterClrMapping/>
  </p:clrMapOvr>
  <p:transition/>
</p:sld>
</file>

<file path=ppt/slides/slide3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28192-269C-457A-B20A-B7A5F0F0B485}"/>
              </a:ext>
            </a:extLst>
          </p:cNvPr>
          <p:cNvSpPr>
            <a:spLocks noGrp="1"/>
          </p:cNvSpPr>
          <p:nvPr>
            <p:ph type="title"/>
          </p:nvPr>
        </p:nvSpPr>
        <p:spPr>
          <a:xfrm>
            <a:off x="628650" y="44624"/>
            <a:ext cx="8335838" cy="1325563"/>
          </a:xfrm>
        </p:spPr>
        <p:txBody>
          <a:bodyPr/>
          <a:lstStyle/>
          <a:p>
            <a:r>
              <a:rPr lang="en-US" dirty="0"/>
              <a:t>Locality Descriptor: Executive Summary	</a:t>
            </a:r>
          </a:p>
        </p:txBody>
      </p:sp>
      <p:sp>
        <p:nvSpPr>
          <p:cNvPr id="3" name="Content Placeholder 2">
            <a:extLst>
              <a:ext uri="{FF2B5EF4-FFF2-40B4-BE49-F238E27FC236}">
                <a16:creationId xmlns:a16="http://schemas.microsoft.com/office/drawing/2014/main" id="{80F2BD30-CBCA-4434-A216-A2E0185BADBF}"/>
              </a:ext>
            </a:extLst>
          </p:cNvPr>
          <p:cNvSpPr>
            <a:spLocks noGrp="1"/>
          </p:cNvSpPr>
          <p:nvPr>
            <p:ph idx="1"/>
          </p:nvPr>
        </p:nvSpPr>
        <p:spPr>
          <a:xfrm>
            <a:off x="628650" y="980728"/>
            <a:ext cx="7886700" cy="3686447"/>
          </a:xfrm>
        </p:spPr>
        <p:txBody>
          <a:bodyPr>
            <a:normAutofit/>
          </a:bodyPr>
          <a:lstStyle/>
          <a:p>
            <a:pPr marL="0" indent="0">
              <a:buNone/>
            </a:pPr>
            <a:r>
              <a:rPr lang="en-US" sz="2400" dirty="0"/>
              <a:t>Exploiting data locality in GPUs is a challenging task</a:t>
            </a:r>
          </a:p>
          <a:p>
            <a:pPr marL="0" indent="0">
              <a:buNone/>
            </a:pPr>
            <a:endParaRPr lang="en-US" sz="2400" dirty="0"/>
          </a:p>
          <a:p>
            <a:pPr marL="0" indent="0">
              <a:buNone/>
            </a:pPr>
            <a:r>
              <a:rPr lang="en-US" sz="2400" dirty="0"/>
              <a:t> </a:t>
            </a:r>
          </a:p>
        </p:txBody>
      </p:sp>
      <p:sp>
        <p:nvSpPr>
          <p:cNvPr id="4" name="Slide Number Placeholder 3">
            <a:extLst>
              <a:ext uri="{FF2B5EF4-FFF2-40B4-BE49-F238E27FC236}">
                <a16:creationId xmlns:a16="http://schemas.microsoft.com/office/drawing/2014/main" id="{BF8FE8C8-A79D-407E-A205-4017C269B3BB}"/>
              </a:ext>
            </a:extLst>
          </p:cNvPr>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2C27E80B-A655-44B0-A6D9-E5EAFBEBB6E2}" type="slidenum">
              <a:rPr kumimoji="0" lang="en-US" sz="2100" b="1" i="0" u="none" strike="noStrike" kern="1200" cap="none" spc="0" normalizeH="0" baseline="0" noProof="0">
                <a:ln>
                  <a:noFill/>
                </a:ln>
                <a:solidFill>
                  <a:srgbClr val="009900"/>
                </a:solidFill>
                <a:effectLst/>
                <a:uLnTx/>
                <a:uFillTx/>
                <a:latin typeface="Myriad Pro Cond" panose="020B0506030403020204" pitchFamily="34" charset="0"/>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398</a:t>
            </a:fld>
            <a:endParaRPr kumimoji="0" lang="en-US" sz="2100" b="1" i="0" u="none" strike="noStrike" kern="1200" cap="none" spc="0" normalizeH="0" baseline="0" noProof="0" dirty="0">
              <a:ln>
                <a:noFill/>
              </a:ln>
              <a:solidFill>
                <a:srgbClr val="009900"/>
              </a:solidFill>
              <a:effectLst/>
              <a:uLnTx/>
              <a:uFillTx/>
              <a:latin typeface="Myriad Pro Cond" panose="020B0506030403020204" pitchFamily="34" charset="0"/>
              <a:ea typeface="+mn-ea"/>
              <a:cs typeface="+mn-cs"/>
            </a:endParaRPr>
          </a:p>
        </p:txBody>
      </p:sp>
      <p:cxnSp>
        <p:nvCxnSpPr>
          <p:cNvPr id="5" name="Straight Connector 4">
            <a:extLst>
              <a:ext uri="{FF2B5EF4-FFF2-40B4-BE49-F238E27FC236}">
                <a16:creationId xmlns:a16="http://schemas.microsoft.com/office/drawing/2014/main" id="{493BAEB3-AD5E-48BD-B590-F0690B4389C6}"/>
              </a:ext>
            </a:extLst>
          </p:cNvPr>
          <p:cNvCxnSpPr>
            <a:cxnSpLocks/>
          </p:cNvCxnSpPr>
          <p:nvPr/>
        </p:nvCxnSpPr>
        <p:spPr>
          <a:xfrm flipV="1">
            <a:off x="791028" y="3259005"/>
            <a:ext cx="7264695" cy="55821"/>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8DFBE08-2984-4940-A95C-2F3D0E1E23DB}"/>
              </a:ext>
            </a:extLst>
          </p:cNvPr>
          <p:cNvSpPr txBox="1"/>
          <p:nvPr/>
        </p:nvSpPr>
        <p:spPr>
          <a:xfrm>
            <a:off x="1033087" y="2792560"/>
            <a:ext cx="1332994" cy="46166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Software</a:t>
            </a:r>
          </a:p>
        </p:txBody>
      </p:sp>
      <p:sp>
        <p:nvSpPr>
          <p:cNvPr id="7" name="TextBox 6">
            <a:extLst>
              <a:ext uri="{FF2B5EF4-FFF2-40B4-BE49-F238E27FC236}">
                <a16:creationId xmlns:a16="http://schemas.microsoft.com/office/drawing/2014/main" id="{4D3F1C57-D769-4444-A47C-26D446398268}"/>
              </a:ext>
            </a:extLst>
          </p:cNvPr>
          <p:cNvSpPr txBox="1"/>
          <p:nvPr/>
        </p:nvSpPr>
        <p:spPr>
          <a:xfrm>
            <a:off x="996802" y="3433660"/>
            <a:ext cx="1429494" cy="46166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Hardware</a:t>
            </a:r>
          </a:p>
        </p:txBody>
      </p:sp>
      <p:sp>
        <p:nvSpPr>
          <p:cNvPr id="8" name="Rounded Rectangle 10">
            <a:extLst>
              <a:ext uri="{FF2B5EF4-FFF2-40B4-BE49-F238E27FC236}">
                <a16:creationId xmlns:a16="http://schemas.microsoft.com/office/drawing/2014/main" id="{E834AA96-55DB-4219-B2E2-E98D86DD52C3}"/>
              </a:ext>
            </a:extLst>
          </p:cNvPr>
          <p:cNvSpPr/>
          <p:nvPr/>
        </p:nvSpPr>
        <p:spPr>
          <a:xfrm>
            <a:off x="3403748" y="2793434"/>
            <a:ext cx="2336504" cy="938375"/>
          </a:xfrm>
          <a:prstGeom prst="roundRect">
            <a:avLst/>
          </a:prstGeom>
          <a:solidFill>
            <a:srgbClr val="00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Locality Descriptor</a:t>
            </a:r>
          </a:p>
        </p:txBody>
      </p:sp>
      <p:sp>
        <p:nvSpPr>
          <p:cNvPr id="9" name="Rounded Rectangle 12">
            <a:extLst>
              <a:ext uri="{FF2B5EF4-FFF2-40B4-BE49-F238E27FC236}">
                <a16:creationId xmlns:a16="http://schemas.microsoft.com/office/drawing/2014/main" id="{B89AF638-A934-4E67-B482-0BA483680391}"/>
              </a:ext>
            </a:extLst>
          </p:cNvPr>
          <p:cNvSpPr/>
          <p:nvPr/>
        </p:nvSpPr>
        <p:spPr>
          <a:xfrm>
            <a:off x="2106553" y="4000599"/>
            <a:ext cx="1754227" cy="79655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Cache Management</a:t>
            </a:r>
          </a:p>
        </p:txBody>
      </p:sp>
      <p:sp>
        <p:nvSpPr>
          <p:cNvPr id="10" name="Rounded Rectangle 13">
            <a:extLst>
              <a:ext uri="{FF2B5EF4-FFF2-40B4-BE49-F238E27FC236}">
                <a16:creationId xmlns:a16="http://schemas.microsoft.com/office/drawing/2014/main" id="{02B28CB2-305E-48D8-B92E-31253B312AE1}"/>
              </a:ext>
            </a:extLst>
          </p:cNvPr>
          <p:cNvSpPr/>
          <p:nvPr/>
        </p:nvSpPr>
        <p:spPr>
          <a:xfrm>
            <a:off x="3924166" y="4000599"/>
            <a:ext cx="1588333" cy="79655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CTA Scheduling</a:t>
            </a:r>
          </a:p>
        </p:txBody>
      </p:sp>
      <p:sp>
        <p:nvSpPr>
          <p:cNvPr id="11" name="Rounded Rectangle 14">
            <a:extLst>
              <a:ext uri="{FF2B5EF4-FFF2-40B4-BE49-F238E27FC236}">
                <a16:creationId xmlns:a16="http://schemas.microsoft.com/office/drawing/2014/main" id="{80C90216-0299-431B-8D9A-CC6FE7153F96}"/>
              </a:ext>
            </a:extLst>
          </p:cNvPr>
          <p:cNvSpPr/>
          <p:nvPr/>
        </p:nvSpPr>
        <p:spPr>
          <a:xfrm>
            <a:off x="542479" y="4000599"/>
            <a:ext cx="1422437" cy="79655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Placement</a:t>
            </a:r>
          </a:p>
        </p:txBody>
      </p:sp>
      <p:sp>
        <p:nvSpPr>
          <p:cNvPr id="12" name="Rounded Rectangle 15">
            <a:extLst>
              <a:ext uri="{FF2B5EF4-FFF2-40B4-BE49-F238E27FC236}">
                <a16:creationId xmlns:a16="http://schemas.microsoft.com/office/drawing/2014/main" id="{7CE33DE2-43DA-448A-BB45-EDEDF70F3DD3}"/>
              </a:ext>
            </a:extLst>
          </p:cNvPr>
          <p:cNvSpPr/>
          <p:nvPr/>
        </p:nvSpPr>
        <p:spPr>
          <a:xfrm>
            <a:off x="5615009" y="4000599"/>
            <a:ext cx="1511281" cy="79655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Data Prefetching</a:t>
            </a:r>
          </a:p>
        </p:txBody>
      </p:sp>
      <p:sp>
        <p:nvSpPr>
          <p:cNvPr id="13" name="Rounded Rectangle 16">
            <a:extLst>
              <a:ext uri="{FF2B5EF4-FFF2-40B4-BE49-F238E27FC236}">
                <a16:creationId xmlns:a16="http://schemas.microsoft.com/office/drawing/2014/main" id="{E3F2E7C4-DA69-4246-80A5-5673AF88D9C9}"/>
              </a:ext>
            </a:extLst>
          </p:cNvPr>
          <p:cNvSpPr/>
          <p:nvPr/>
        </p:nvSpPr>
        <p:spPr>
          <a:xfrm>
            <a:off x="7305853" y="3992228"/>
            <a:ext cx="1422437" cy="79655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t>
            </a:r>
          </a:p>
        </p:txBody>
      </p:sp>
      <p:sp>
        <p:nvSpPr>
          <p:cNvPr id="14" name="Rounded Rectangle 18">
            <a:extLst>
              <a:ext uri="{FF2B5EF4-FFF2-40B4-BE49-F238E27FC236}">
                <a16:creationId xmlns:a16="http://schemas.microsoft.com/office/drawing/2014/main" id="{C440EAF8-F8BE-4322-94BE-FDE64250A110}"/>
              </a:ext>
            </a:extLst>
          </p:cNvPr>
          <p:cNvSpPr/>
          <p:nvPr/>
        </p:nvSpPr>
        <p:spPr>
          <a:xfrm>
            <a:off x="3403748" y="1891863"/>
            <a:ext cx="2336504" cy="552369"/>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rPr>
              <a:t>Application</a:t>
            </a:r>
          </a:p>
        </p:txBody>
      </p:sp>
      <p:cxnSp>
        <p:nvCxnSpPr>
          <p:cNvPr id="15" name="Straight Arrow Connector 14">
            <a:extLst>
              <a:ext uri="{FF2B5EF4-FFF2-40B4-BE49-F238E27FC236}">
                <a16:creationId xmlns:a16="http://schemas.microsoft.com/office/drawing/2014/main" id="{89588B05-7A37-45C9-8BC1-09D8D6F0E05F}"/>
              </a:ext>
            </a:extLst>
          </p:cNvPr>
          <p:cNvCxnSpPr>
            <a:stCxn id="14" idx="2"/>
            <a:endCxn id="8" idx="0"/>
          </p:cNvCxnSpPr>
          <p:nvPr/>
        </p:nvCxnSpPr>
        <p:spPr>
          <a:xfrm>
            <a:off x="4572000" y="2444232"/>
            <a:ext cx="0" cy="349202"/>
          </a:xfrm>
          <a:prstGeom prst="straightConnector1">
            <a:avLst/>
          </a:prstGeom>
          <a:ln w="57150">
            <a:solidFill>
              <a:schemeClr val="tx1"/>
            </a:solidFill>
            <a:headEnd type="none"/>
            <a:tailEnd type="arrow" w="lg" len="med"/>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14F3009-5F6E-4C47-BA22-11F4C078015A}"/>
              </a:ext>
            </a:extLst>
          </p:cNvPr>
          <p:cNvCxnSpPr>
            <a:stCxn id="8" idx="2"/>
          </p:cNvCxnSpPr>
          <p:nvPr/>
        </p:nvCxnSpPr>
        <p:spPr>
          <a:xfrm flipH="1">
            <a:off x="1253698" y="3731809"/>
            <a:ext cx="3318302" cy="320662"/>
          </a:xfrm>
          <a:prstGeom prst="straightConnector1">
            <a:avLst/>
          </a:prstGeom>
          <a:ln w="57150">
            <a:solidFill>
              <a:schemeClr val="tx1"/>
            </a:solidFill>
            <a:headEnd type="none"/>
            <a:tailEnd type="arrow" w="lg" len="sm"/>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4E69072D-0619-45F0-9146-BB822E23DC1C}"/>
              </a:ext>
            </a:extLst>
          </p:cNvPr>
          <p:cNvCxnSpPr>
            <a:cxnSpLocks/>
            <a:stCxn id="8" idx="2"/>
            <a:endCxn id="9" idx="0"/>
          </p:cNvCxnSpPr>
          <p:nvPr/>
        </p:nvCxnSpPr>
        <p:spPr>
          <a:xfrm flipH="1">
            <a:off x="2983667" y="3731809"/>
            <a:ext cx="1588333" cy="268790"/>
          </a:xfrm>
          <a:prstGeom prst="straightConnector1">
            <a:avLst/>
          </a:prstGeom>
          <a:ln w="57150">
            <a:solidFill>
              <a:schemeClr val="tx1"/>
            </a:solidFill>
            <a:headEnd type="none"/>
            <a:tailEnd type="arrow" w="lg" len="sm"/>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766DAEBC-6009-4F86-9D78-B32ADE64AF2C}"/>
              </a:ext>
            </a:extLst>
          </p:cNvPr>
          <p:cNvCxnSpPr>
            <a:cxnSpLocks/>
            <a:stCxn id="8" idx="2"/>
            <a:endCxn id="10" idx="0"/>
          </p:cNvCxnSpPr>
          <p:nvPr/>
        </p:nvCxnSpPr>
        <p:spPr>
          <a:xfrm>
            <a:off x="4572000" y="3731809"/>
            <a:ext cx="146333" cy="268790"/>
          </a:xfrm>
          <a:prstGeom prst="straightConnector1">
            <a:avLst/>
          </a:prstGeom>
          <a:ln w="57150">
            <a:solidFill>
              <a:schemeClr val="tx1"/>
            </a:solidFill>
            <a:headEnd type="none"/>
            <a:tailEnd type="arrow" w="lg" len="sm"/>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DD4F787B-9148-4497-B9C5-C9319AE2589B}"/>
              </a:ext>
            </a:extLst>
          </p:cNvPr>
          <p:cNvCxnSpPr>
            <a:cxnSpLocks/>
            <a:stCxn id="8" idx="2"/>
          </p:cNvCxnSpPr>
          <p:nvPr/>
        </p:nvCxnSpPr>
        <p:spPr>
          <a:xfrm>
            <a:off x="4572000" y="3731809"/>
            <a:ext cx="1843070" cy="364732"/>
          </a:xfrm>
          <a:prstGeom prst="straightConnector1">
            <a:avLst/>
          </a:prstGeom>
          <a:ln w="57150">
            <a:solidFill>
              <a:schemeClr val="tx1"/>
            </a:solidFill>
            <a:headEnd type="none"/>
            <a:tailEnd type="arrow" w="lg" len="sm"/>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B9F0CF1E-057C-4318-AB0A-511EB435E057}"/>
              </a:ext>
            </a:extLst>
          </p:cNvPr>
          <p:cNvCxnSpPr>
            <a:cxnSpLocks/>
            <a:stCxn id="8" idx="2"/>
            <a:endCxn id="13" idx="0"/>
          </p:cNvCxnSpPr>
          <p:nvPr/>
        </p:nvCxnSpPr>
        <p:spPr>
          <a:xfrm>
            <a:off x="4572000" y="3731809"/>
            <a:ext cx="3445072" cy="260419"/>
          </a:xfrm>
          <a:prstGeom prst="straightConnector1">
            <a:avLst/>
          </a:prstGeom>
          <a:ln w="57150">
            <a:solidFill>
              <a:schemeClr val="tx1"/>
            </a:solidFill>
            <a:headEnd type="none"/>
            <a:tailEnd type="arrow" w="lg" len="sm"/>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AA9D6397-3E2D-4065-A187-F9E22ECD890B}"/>
              </a:ext>
            </a:extLst>
          </p:cNvPr>
          <p:cNvSpPr txBox="1"/>
          <p:nvPr/>
        </p:nvSpPr>
        <p:spPr>
          <a:xfrm>
            <a:off x="173870" y="1671537"/>
            <a:ext cx="2903363" cy="1408078"/>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9900"/>
                </a:solidFill>
                <a:effectLst/>
                <a:uLnTx/>
                <a:uFillTx/>
                <a:latin typeface="Myriad Pro Cond" panose="020B0506030403020204" pitchFamily="34" charset="0"/>
                <a:ea typeface="+mn-ea"/>
                <a:cs typeface="+mn-cs"/>
              </a:rPr>
              <a:t>Flexible, architecture-agnostic interface</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p:txBody>
      </p:sp>
      <p:cxnSp>
        <p:nvCxnSpPr>
          <p:cNvPr id="45" name="Straight Arrow Connector 44">
            <a:extLst>
              <a:ext uri="{FF2B5EF4-FFF2-40B4-BE49-F238E27FC236}">
                <a16:creationId xmlns:a16="http://schemas.microsoft.com/office/drawing/2014/main" id="{4CB79797-2559-4A02-9004-E3877BDF3D5F}"/>
              </a:ext>
            </a:extLst>
          </p:cNvPr>
          <p:cNvCxnSpPr>
            <a:cxnSpLocks/>
          </p:cNvCxnSpPr>
          <p:nvPr/>
        </p:nvCxnSpPr>
        <p:spPr>
          <a:xfrm flipH="1" flipV="1">
            <a:off x="2170734" y="2344704"/>
            <a:ext cx="2358183" cy="237555"/>
          </a:xfrm>
          <a:prstGeom prst="straightConnector1">
            <a:avLst/>
          </a:prstGeom>
          <a:ln w="38100">
            <a:solidFill>
              <a:srgbClr val="009900"/>
            </a:solidFill>
            <a:prstDash val="sysDash"/>
            <a:tailEnd type="stealth" w="lg" len="lg"/>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E17BCB93-D798-4457-9FCA-A3819E1EE285}"/>
              </a:ext>
            </a:extLst>
          </p:cNvPr>
          <p:cNvCxnSpPr>
            <a:cxnSpLocks/>
          </p:cNvCxnSpPr>
          <p:nvPr/>
        </p:nvCxnSpPr>
        <p:spPr>
          <a:xfrm flipV="1">
            <a:off x="5977720" y="3079610"/>
            <a:ext cx="803512" cy="731861"/>
          </a:xfrm>
          <a:prstGeom prst="straightConnector1">
            <a:avLst/>
          </a:prstGeom>
          <a:ln w="38100">
            <a:solidFill>
              <a:srgbClr val="009900"/>
            </a:solidFill>
            <a:prstDash val="sysDash"/>
            <a:tailEnd type="stealth" w="lg" len="lg"/>
          </a:ln>
        </p:spPr>
        <p:style>
          <a:lnRef idx="1">
            <a:schemeClr val="accent1"/>
          </a:lnRef>
          <a:fillRef idx="0">
            <a:schemeClr val="accent1"/>
          </a:fillRef>
          <a:effectRef idx="0">
            <a:schemeClr val="accent1"/>
          </a:effectRef>
          <a:fontRef idx="minor">
            <a:schemeClr val="tx1"/>
          </a:fontRef>
        </p:style>
      </p:cxnSp>
      <p:sp>
        <p:nvSpPr>
          <p:cNvPr id="52" name="TextBox 51">
            <a:extLst>
              <a:ext uri="{FF2B5EF4-FFF2-40B4-BE49-F238E27FC236}">
                <a16:creationId xmlns:a16="http://schemas.microsoft.com/office/drawing/2014/main" id="{94496694-3407-42CF-B245-828A7AC4FE4C}"/>
              </a:ext>
            </a:extLst>
          </p:cNvPr>
          <p:cNvSpPr txBox="1"/>
          <p:nvPr/>
        </p:nvSpPr>
        <p:spPr>
          <a:xfrm>
            <a:off x="6669235" y="1953400"/>
            <a:ext cx="2545193" cy="1038746"/>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9900"/>
                </a:solidFill>
                <a:effectLst/>
                <a:uLnTx/>
                <a:uFillTx/>
                <a:latin typeface="Myriad Pro Cond" panose="020B0506030403020204" pitchFamily="34" charset="0"/>
                <a:ea typeface="+mn-ea"/>
                <a:cs typeface="+mn-cs"/>
              </a:rPr>
              <a:t>Access to program semantics</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1" i="0" u="none" strike="noStrike" kern="1200" cap="none" spc="0" normalizeH="0" baseline="0" noProof="0" dirty="0">
              <a:ln>
                <a:noFill/>
              </a:ln>
              <a:solidFill>
                <a:prstClr val="black"/>
              </a:solidFill>
              <a:effectLst/>
              <a:uLnTx/>
              <a:uFillTx/>
              <a:latin typeface="Myriad Pro Cond" panose="020B0506030403020204" pitchFamily="34" charset="0"/>
              <a:ea typeface="+mn-ea"/>
              <a:cs typeface="+mn-cs"/>
            </a:endParaRPr>
          </a:p>
        </p:txBody>
      </p:sp>
      <p:sp>
        <p:nvSpPr>
          <p:cNvPr id="70" name="Rectangle 69">
            <a:extLst>
              <a:ext uri="{FF2B5EF4-FFF2-40B4-BE49-F238E27FC236}">
                <a16:creationId xmlns:a16="http://schemas.microsoft.com/office/drawing/2014/main" id="{21F2E53B-CAFF-41D6-A20E-F5BE7CD02E7E}"/>
              </a:ext>
            </a:extLst>
          </p:cNvPr>
          <p:cNvSpPr/>
          <p:nvPr/>
        </p:nvSpPr>
        <p:spPr>
          <a:xfrm>
            <a:off x="0" y="4973455"/>
            <a:ext cx="9144000" cy="1755549"/>
          </a:xfrm>
          <a:prstGeom prst="rect">
            <a:avLst/>
          </a:prstGeom>
          <a:solidFill>
            <a:srgbClr val="0054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Performance Benefits:</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26.6% (up to 46.6%) from </a:t>
            </a:r>
            <a:r>
              <a:rPr kumimoji="0" lang="en-US" sz="3000" b="1" i="0" u="sng"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cache locality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53.7% (up to 2.8x) from </a:t>
            </a:r>
            <a:r>
              <a:rPr kumimoji="0" lang="en-US" sz="3000" b="1" i="0" u="sng" strike="noStrike" kern="1200" cap="none" spc="0" normalizeH="0" baseline="0" noProof="0" dirty="0">
                <a:ln>
                  <a:noFill/>
                </a:ln>
                <a:solidFill>
                  <a:prstClr val="white"/>
                </a:solidFill>
                <a:effectLst/>
                <a:uLnTx/>
                <a:uFillTx/>
                <a:latin typeface="Myriad Pro Cond" panose="020B0506030403020204" pitchFamily="34" charset="0"/>
                <a:ea typeface="+mn-ea"/>
                <a:cs typeface="+mn-cs"/>
              </a:rPr>
              <a:t>NUMA locality</a:t>
            </a:r>
          </a:p>
        </p:txBody>
      </p:sp>
    </p:spTree>
    <p:extLst>
      <p:ext uri="{BB962C8B-B14F-4D97-AF65-F5344CB8AC3E}">
        <p14:creationId xmlns:p14="http://schemas.microsoft.com/office/powerpoint/2010/main" val="3065814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5"/>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8"/>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6"/>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7"/>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8"/>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9"/>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20"/>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45"/>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44"/>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7"/>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52"/>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70"/>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70">
                                            <p:txEl>
                                              <p:pRg st="1" end="1"/>
                                            </p:txEl>
                                          </p:spTgt>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70">
                                            <p:txEl>
                                              <p:pRg st="0" end="0"/>
                                            </p:txEl>
                                          </p:spTgt>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7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animBg="1"/>
      <p:bldP spid="9" grpId="0" animBg="1"/>
      <p:bldP spid="10" grpId="0" animBg="1"/>
      <p:bldP spid="11" grpId="0" animBg="1"/>
      <p:bldP spid="12" grpId="0" animBg="1"/>
      <p:bldP spid="13" grpId="0" animBg="1"/>
      <p:bldP spid="14" grpId="0" animBg="1"/>
      <p:bldP spid="44" grpId="0"/>
      <p:bldP spid="52" grpId="0"/>
      <p:bldP spid="70" grpId="0" animBg="1"/>
    </p:bldLst>
  </p:timing>
</p:sld>
</file>

<file path=ppt/slides/slide3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An Example: Hybrid Memory Management</a:t>
            </a:r>
          </a:p>
        </p:txBody>
      </p:sp>
      <p:sp>
        <p:nvSpPr>
          <p:cNvPr id="3" name="Content Placeholder 2"/>
          <p:cNvSpPr>
            <a:spLocks noGrp="1"/>
          </p:cNvSpPr>
          <p:nvPr>
            <p:ph idx="1"/>
          </p:nvPr>
        </p:nvSpPr>
        <p:spPr>
          <a:xfrm>
            <a:off x="228600" y="1124744"/>
            <a:ext cx="8610600" cy="4807737"/>
          </a:xfrm>
        </p:spPr>
        <p:txBody>
          <a:bodyPr/>
          <a:lstStyle/>
          <a:p>
            <a:endParaRPr lang="en-US" dirty="0"/>
          </a:p>
          <a:p>
            <a:endParaRPr lang="en-US" dirty="0"/>
          </a:p>
          <a:p>
            <a:endParaRPr lang="en-US" dirty="0"/>
          </a:p>
          <a:p>
            <a:endParaRPr lang="en-US" dirty="0"/>
          </a:p>
          <a:p>
            <a:endParaRPr lang="en-US" dirty="0"/>
          </a:p>
          <a:p>
            <a:endParaRPr lang="en-US" dirty="0"/>
          </a:p>
          <a:p>
            <a:endParaRPr lang="en-US" dirty="0"/>
          </a:p>
          <a:p>
            <a:pPr marL="0" indent="0">
              <a:buNone/>
            </a:pPr>
            <a:endParaRPr lang="en-US" dirty="0"/>
          </a:p>
          <a:p>
            <a:endParaRPr lang="en-US" dirty="0"/>
          </a:p>
          <a:p>
            <a:pPr marL="0" indent="0">
              <a:buNone/>
            </a:pPr>
            <a:endParaRPr lang="en-US" dirty="0"/>
          </a:p>
          <a:p>
            <a:pPr marL="0" indent="0">
              <a:buNone/>
            </a:pPr>
            <a:r>
              <a:rPr lang="en-US" sz="1600" dirty="0"/>
              <a:t>Meza+, “</a:t>
            </a:r>
            <a:r>
              <a:rPr lang="en-US" sz="1600" dirty="0">
                <a:solidFill>
                  <a:srgbClr val="0000FF"/>
                </a:solidFill>
              </a:rPr>
              <a:t>Enabling Efficient and Scalable Hybrid Memories</a:t>
            </a:r>
            <a:r>
              <a:rPr lang="en-US" sz="1600" dirty="0"/>
              <a:t>,” IEEE Comp. Arch. Letters, 2012.</a:t>
            </a:r>
          </a:p>
          <a:p>
            <a:pPr marL="0" indent="0">
              <a:buNone/>
            </a:pPr>
            <a:r>
              <a:rPr lang="en-US" sz="1600" dirty="0"/>
              <a:t>Yoon+, “</a:t>
            </a:r>
            <a:r>
              <a:rPr lang="en-US" sz="1600" dirty="0">
                <a:solidFill>
                  <a:srgbClr val="0000FF"/>
                </a:solidFill>
              </a:rPr>
              <a:t>Row Buffer Locality Aware Caching Policies for Hybrid Memories</a:t>
            </a:r>
            <a:r>
              <a:rPr lang="en-US" sz="1600" dirty="0"/>
              <a:t>,” ICCD 2012 Best Paper Award.</a:t>
            </a:r>
          </a:p>
          <a:p>
            <a:pPr marL="0" indent="0">
              <a:buNone/>
            </a:pPr>
            <a:endParaRPr lang="en-US" sz="1600"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4" name="Rectangle 3"/>
          <p:cNvSpPr/>
          <p:nvPr/>
        </p:nvSpPr>
        <p:spPr>
          <a:xfrm>
            <a:off x="3000210" y="1052736"/>
            <a:ext cx="1512168" cy="151216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Tahoma"/>
                <a:ea typeface="+mn-ea"/>
                <a:cs typeface="+mn-cs"/>
              </a:rPr>
              <a:t>SoC</a:t>
            </a:r>
          </a:p>
        </p:txBody>
      </p:sp>
      <p:sp>
        <p:nvSpPr>
          <p:cNvPr id="5" name="Rectangle 4"/>
          <p:cNvSpPr/>
          <p:nvPr/>
        </p:nvSpPr>
        <p:spPr>
          <a:xfrm>
            <a:off x="3000210" y="2047067"/>
            <a:ext cx="792087" cy="504056"/>
          </a:xfrm>
          <a:prstGeom prst="rect">
            <a:avLst/>
          </a:prstGeom>
          <a:solidFill>
            <a:schemeClr val="accent6">
              <a:lumMod val="20000"/>
              <a:lumOff val="80000"/>
            </a:schemeClr>
          </a:solidFill>
          <a:ln>
            <a:solidFill>
              <a:schemeClr val="accent6">
                <a:lumMod val="20000"/>
                <a:lumOff val="80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000000"/>
                </a:solidFill>
                <a:effectLst/>
                <a:uLnTx/>
                <a:uFillTx/>
                <a:latin typeface="Tahoma"/>
                <a:ea typeface="+mn-ea"/>
                <a:cs typeface="+mn-cs"/>
              </a:rPr>
              <a:t>DRAMCtrl</a:t>
            </a:r>
          </a:p>
        </p:txBody>
      </p:sp>
      <p:cxnSp>
        <p:nvCxnSpPr>
          <p:cNvPr id="6" name="Straight Connector 5"/>
          <p:cNvCxnSpPr/>
          <p:nvPr/>
        </p:nvCxnSpPr>
        <p:spPr>
          <a:xfrm>
            <a:off x="3440385" y="2601190"/>
            <a:ext cx="0" cy="539778"/>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 name="Straight Connector 6"/>
          <p:cNvCxnSpPr/>
          <p:nvPr/>
        </p:nvCxnSpPr>
        <p:spPr>
          <a:xfrm flipH="1">
            <a:off x="3144226" y="3140968"/>
            <a:ext cx="296159" cy="0"/>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8" name="Rectangle 7"/>
          <p:cNvSpPr/>
          <p:nvPr/>
        </p:nvSpPr>
        <p:spPr>
          <a:xfrm>
            <a:off x="1403648" y="2744642"/>
            <a:ext cx="1740577" cy="115583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6633">
                    <a:lumMod val="75000"/>
                  </a:srgbClr>
                </a:solidFill>
                <a:effectLst/>
                <a:uLnTx/>
                <a:uFillTx/>
                <a:latin typeface="Tahoma"/>
                <a:ea typeface="+mn-ea"/>
                <a:cs typeface="+mn-cs"/>
              </a:rPr>
              <a:t>Fast, </a:t>
            </a:r>
            <a:r>
              <a:rPr kumimoji="0" lang="en-US" sz="1800" b="1" i="0" u="none" strike="noStrike" kern="1200" cap="none" spc="0" normalizeH="0" baseline="0" noProof="0" dirty="0">
                <a:ln>
                  <a:noFill/>
                </a:ln>
                <a:solidFill>
                  <a:srgbClr val="006633">
                    <a:lumMod val="75000"/>
                  </a:srgbClr>
                </a:solidFill>
                <a:effectLst/>
                <a:uLnTx/>
                <a:uFillTx/>
                <a:latin typeface="Tahoma"/>
                <a:ea typeface="+mn-ea"/>
                <a:cs typeface="+mn-cs"/>
              </a:rPr>
              <a:t>durable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Small,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leaky, volatile,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high-cost</a:t>
            </a:r>
          </a:p>
        </p:txBody>
      </p:sp>
      <p:sp>
        <p:nvSpPr>
          <p:cNvPr id="9" name="Rectangle 8"/>
          <p:cNvSpPr/>
          <p:nvPr/>
        </p:nvSpPr>
        <p:spPr>
          <a:xfrm>
            <a:off x="4440369" y="2744642"/>
            <a:ext cx="4070409" cy="115583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4D26"/>
                </a:solidFill>
                <a:effectLst/>
                <a:uLnTx/>
                <a:uFillTx/>
                <a:latin typeface="Tahoma"/>
                <a:ea typeface="+mn-ea"/>
                <a:cs typeface="+mn-cs"/>
              </a:rPr>
              <a:t>Large, non-volatile, low-cost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8C0000"/>
                </a:solidFill>
                <a:effectLst/>
                <a:uLnTx/>
                <a:uFillTx/>
                <a:latin typeface="Tahoma"/>
                <a:ea typeface="+mn-ea"/>
                <a:cs typeface="+mn-cs"/>
              </a:rPr>
              <a:t>Slow, </a:t>
            </a:r>
            <a:r>
              <a:rPr kumimoji="0" lang="en-US" sz="1800" b="1" i="0" u="none" strike="noStrike" kern="1200" cap="none" spc="0" normalizeH="0" baseline="0" noProof="0" dirty="0">
                <a:ln>
                  <a:noFill/>
                </a:ln>
                <a:solidFill>
                  <a:srgbClr val="8C0000"/>
                </a:solidFill>
                <a:effectLst/>
                <a:uLnTx/>
                <a:uFillTx/>
                <a:latin typeface="Tahoma"/>
                <a:ea typeface="+mn-ea"/>
                <a:cs typeface="+mn-cs"/>
              </a:rPr>
              <a:t>wears out, </a:t>
            </a:r>
            <a:r>
              <a:rPr kumimoji="0" lang="en-US" sz="1800" b="0" i="0" u="none" strike="noStrike" kern="1200" cap="none" spc="0" normalizeH="0" baseline="0" noProof="0" dirty="0">
                <a:ln>
                  <a:noFill/>
                </a:ln>
                <a:solidFill>
                  <a:srgbClr val="8C0000"/>
                </a:solidFill>
                <a:effectLst/>
                <a:uLnTx/>
                <a:uFillTx/>
                <a:latin typeface="Tahoma"/>
                <a:ea typeface="+mn-ea"/>
                <a:cs typeface="+mn-cs"/>
              </a:rPr>
              <a:t>high active energy</a:t>
            </a:r>
          </a:p>
        </p:txBody>
      </p:sp>
      <p:cxnSp>
        <p:nvCxnSpPr>
          <p:cNvPr id="10" name="Straight Connector 9"/>
          <p:cNvCxnSpPr/>
          <p:nvPr/>
        </p:nvCxnSpPr>
        <p:spPr>
          <a:xfrm flipH="1">
            <a:off x="4113004" y="3140968"/>
            <a:ext cx="327366" cy="0"/>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11" name="Rectangle 10"/>
          <p:cNvSpPr/>
          <p:nvPr/>
        </p:nvSpPr>
        <p:spPr>
          <a:xfrm>
            <a:off x="3792298" y="2045549"/>
            <a:ext cx="735381" cy="504056"/>
          </a:xfrm>
          <a:prstGeom prst="rect">
            <a:avLst/>
          </a:prstGeom>
          <a:solidFill>
            <a:schemeClr val="accent6">
              <a:lumMod val="40000"/>
              <a:lumOff val="60000"/>
            </a:schemeClr>
          </a:solidFill>
          <a:ln>
            <a:solidFill>
              <a:schemeClr val="accent6">
                <a:lumMod val="40000"/>
                <a:lumOff val="60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03030"/>
                </a:solidFill>
                <a:effectLst/>
                <a:uLnTx/>
                <a:uFillTx/>
                <a:latin typeface="Tahoma"/>
                <a:ea typeface="+mn-ea"/>
                <a:cs typeface="+mn-cs"/>
              </a:rPr>
              <a:t>PCM Ctrl</a:t>
            </a:r>
          </a:p>
        </p:txBody>
      </p:sp>
      <p:cxnSp>
        <p:nvCxnSpPr>
          <p:cNvPr id="12" name="Straight Connector 11"/>
          <p:cNvCxnSpPr/>
          <p:nvPr/>
        </p:nvCxnSpPr>
        <p:spPr>
          <a:xfrm>
            <a:off x="4113004" y="2564904"/>
            <a:ext cx="0" cy="539778"/>
          </a:xfrm>
          <a:prstGeom prst="line">
            <a:avLst/>
          </a:prstGeom>
          <a:ln w="7620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1844847" y="2353804"/>
            <a:ext cx="7829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03030"/>
                </a:solidFill>
                <a:effectLst/>
                <a:uLnTx/>
                <a:uFillTx/>
                <a:latin typeface="Tahoma"/>
                <a:ea typeface="+mn-ea"/>
                <a:cs typeface="+mn-cs"/>
              </a:rPr>
              <a:t>DRAM</a:t>
            </a:r>
          </a:p>
        </p:txBody>
      </p:sp>
      <p:sp>
        <p:nvSpPr>
          <p:cNvPr id="14" name="TextBox 13"/>
          <p:cNvSpPr txBox="1"/>
          <p:nvPr/>
        </p:nvSpPr>
        <p:spPr>
          <a:xfrm>
            <a:off x="4876146" y="2364939"/>
            <a:ext cx="347132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03030"/>
                </a:solidFill>
                <a:effectLst/>
                <a:uLnTx/>
                <a:uFillTx/>
                <a:latin typeface="Tahoma"/>
                <a:ea typeface="+mn-ea"/>
                <a:cs typeface="+mn-cs"/>
              </a:rPr>
              <a:t>Phase Change Memory (or Tech. X)</a:t>
            </a:r>
          </a:p>
        </p:txBody>
      </p:sp>
      <p:sp>
        <p:nvSpPr>
          <p:cNvPr id="15" name="TextBox 14"/>
          <p:cNvSpPr txBox="1"/>
          <p:nvPr/>
        </p:nvSpPr>
        <p:spPr>
          <a:xfrm>
            <a:off x="459985" y="4365104"/>
            <a:ext cx="8161209" cy="83099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Tahoma"/>
                <a:ea typeface="+mn-ea"/>
                <a:cs typeface="+mn-cs"/>
              </a:rPr>
              <a:t>Hardware/software manage data allocation and movement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8000"/>
                </a:solidFill>
                <a:effectLst/>
                <a:uLnTx/>
                <a:uFillTx/>
                <a:latin typeface="Tahoma"/>
                <a:ea typeface="+mn-ea"/>
                <a:cs typeface="+mn-cs"/>
              </a:rPr>
              <a:t>to achieve the best of multiple technologies</a:t>
            </a:r>
          </a:p>
        </p:txBody>
      </p:sp>
    </p:spTree>
    <p:extLst>
      <p:ext uri="{BB962C8B-B14F-4D97-AF65-F5344CB8AC3E}">
        <p14:creationId xmlns:p14="http://schemas.microsoft.com/office/powerpoint/2010/main" val="354232758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600" dirty="0"/>
              <a:t>An Example: Heterogeneous-Reliability Memory</a:t>
            </a:r>
          </a:p>
        </p:txBody>
      </p:sp>
      <p:sp>
        <p:nvSpPr>
          <p:cNvPr id="3" name="Content Placeholder 2"/>
          <p:cNvSpPr>
            <a:spLocks noGrp="1"/>
          </p:cNvSpPr>
          <p:nvPr>
            <p:ph idx="1"/>
          </p:nvPr>
        </p:nvSpPr>
        <p:spPr>
          <a:xfrm>
            <a:off x="228600" y="980728"/>
            <a:ext cx="8807896" cy="5051648"/>
          </a:xfrm>
        </p:spPr>
        <p:txBody>
          <a:bodyPr/>
          <a:lstStyle/>
          <a:p>
            <a:r>
              <a:rPr lang="en-US" sz="1800" dirty="0" err="1"/>
              <a:t>Yixin</a:t>
            </a:r>
            <a:r>
              <a:rPr lang="en-US" sz="1800" dirty="0"/>
              <a:t> </a:t>
            </a:r>
            <a:r>
              <a:rPr lang="en-US" sz="1800" dirty="0" err="1"/>
              <a:t>Luo</a:t>
            </a:r>
            <a:r>
              <a:rPr lang="en-US" sz="1800" dirty="0"/>
              <a:t>, </a:t>
            </a:r>
            <a:r>
              <a:rPr lang="en-US" sz="1800" dirty="0" err="1"/>
              <a:t>Sriram</a:t>
            </a:r>
            <a:r>
              <a:rPr lang="en-US" sz="1800" dirty="0"/>
              <a:t> </a:t>
            </a:r>
            <a:r>
              <a:rPr lang="en-US" sz="1800" dirty="0" err="1"/>
              <a:t>Govindan</a:t>
            </a:r>
            <a:r>
              <a:rPr lang="en-US" sz="1800" dirty="0"/>
              <a:t>, </a:t>
            </a:r>
            <a:r>
              <a:rPr lang="en-US" sz="1800" dirty="0" err="1"/>
              <a:t>Bikash</a:t>
            </a:r>
            <a:r>
              <a:rPr lang="en-US" sz="1800" dirty="0"/>
              <a:t> Sharma, Mark </a:t>
            </a:r>
            <a:r>
              <a:rPr lang="en-US" sz="1800" dirty="0" err="1"/>
              <a:t>Santaniello</a:t>
            </a:r>
            <a:r>
              <a:rPr lang="en-US" sz="1800" dirty="0"/>
              <a:t>, Justin Meza, </a:t>
            </a:r>
            <a:r>
              <a:rPr lang="en-US" sz="1800" dirty="0" err="1"/>
              <a:t>Aman</a:t>
            </a:r>
            <a:r>
              <a:rPr lang="en-US" sz="1800" dirty="0"/>
              <a:t> </a:t>
            </a:r>
            <a:r>
              <a:rPr lang="en-US" sz="1800" dirty="0" err="1"/>
              <a:t>Kansal</a:t>
            </a:r>
            <a:r>
              <a:rPr lang="en-US" sz="1800" dirty="0"/>
              <a:t>, </a:t>
            </a:r>
            <a:r>
              <a:rPr lang="en-US" sz="1800" dirty="0" err="1"/>
              <a:t>Jie</a:t>
            </a:r>
            <a:r>
              <a:rPr lang="en-US" sz="1800" dirty="0"/>
              <a:t> Liu, </a:t>
            </a:r>
            <a:r>
              <a:rPr lang="en-US" sz="1800" dirty="0" err="1"/>
              <a:t>Badriddine</a:t>
            </a:r>
            <a:r>
              <a:rPr lang="en-US" sz="1800" dirty="0"/>
              <a:t> </a:t>
            </a:r>
            <a:r>
              <a:rPr lang="en-US" sz="1800" dirty="0" err="1"/>
              <a:t>Khessib</a:t>
            </a:r>
            <a:r>
              <a:rPr lang="en-US" sz="1800" dirty="0"/>
              <a:t>, </a:t>
            </a:r>
            <a:r>
              <a:rPr lang="en-US" sz="1800" dirty="0" err="1"/>
              <a:t>Kushagra</a:t>
            </a:r>
            <a:r>
              <a:rPr lang="en-US" sz="1800" dirty="0"/>
              <a:t> </a:t>
            </a:r>
            <a:r>
              <a:rPr lang="en-US" sz="1800" dirty="0" err="1"/>
              <a:t>Vaid</a:t>
            </a:r>
            <a:r>
              <a:rPr lang="en-US" sz="1800" dirty="0"/>
              <a:t>,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"Characterizing Application Memory Error Vulnerability to Optimize Data Center Cost via Heterogeneous-Reliability Memory"</a:t>
            </a:r>
            <a:r>
              <a:rPr lang="en-US" sz="1800" dirty="0">
                <a:solidFill>
                  <a:srgbClr val="0432FF"/>
                </a:solidFill>
              </a:rPr>
              <a:t> </a:t>
            </a:r>
            <a:br>
              <a:rPr lang="en-US" sz="1800" dirty="0"/>
            </a:br>
            <a:r>
              <a:rPr lang="en-US" sz="1800" i="1" dirty="0"/>
              <a:t>Proceedings of the </a:t>
            </a:r>
            <a:r>
              <a:rPr lang="en-US" sz="1800" i="1" dirty="0">
                <a:hlinkClick r:id="rId3"/>
              </a:rPr>
              <a:t>44th Annual IEEE/IFIP International Conference on Dependable Systems and Networks </a:t>
            </a:r>
            <a:r>
              <a:rPr lang="en-US" sz="1800" i="1" dirty="0"/>
              <a:t>(</a:t>
            </a:r>
            <a:r>
              <a:rPr lang="en-US" sz="1800" b="1" i="1" dirty="0"/>
              <a:t>DSN</a:t>
            </a:r>
            <a:r>
              <a:rPr lang="en-US" sz="1800" i="1" dirty="0"/>
              <a:t>)</a:t>
            </a:r>
            <a:r>
              <a:rPr lang="en-US" sz="1800" dirty="0"/>
              <a:t>, Atlanta, GA, June 2014. [</a:t>
            </a:r>
            <a:r>
              <a:rPr lang="en-US" sz="1800" dirty="0">
                <a:hlinkClick r:id="rId4"/>
              </a:rPr>
              <a:t>Summary</a:t>
            </a:r>
            <a:r>
              <a:rPr lang="en-US" sz="1800" dirty="0"/>
              <a:t>] [</a:t>
            </a:r>
            <a:r>
              <a:rPr lang="en-US" sz="1800" dirty="0">
                <a:hlinkClick r:id="rId5"/>
              </a:rPr>
              <a:t>Slides (pptx)</a:t>
            </a:r>
            <a:r>
              <a:rPr lang="en-US" sz="1800" dirty="0"/>
              <a:t> </a:t>
            </a:r>
            <a:r>
              <a:rPr lang="en-US" sz="1800" dirty="0">
                <a:hlinkClick r:id="rId6"/>
              </a:rPr>
              <a:t>(pdf)</a:t>
            </a:r>
            <a:r>
              <a:rPr lang="en-US" sz="1800" dirty="0"/>
              <a:t>] [</a:t>
            </a:r>
            <a:r>
              <a:rPr lang="en-US" sz="1800" dirty="0">
                <a:hlinkClick r:id="rId7"/>
              </a:rPr>
              <a:t>Coverage on ZDNet</a:t>
            </a:r>
            <a:r>
              <a:rPr lang="en-US" sz="18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8"/>
          <a:stretch>
            <a:fillRect/>
          </a:stretch>
        </p:blipFill>
        <p:spPr>
          <a:xfrm>
            <a:off x="0" y="3861048"/>
            <a:ext cx="9144000" cy="1840302"/>
          </a:xfrm>
          <a:prstGeom prst="rect">
            <a:avLst/>
          </a:prstGeom>
        </p:spPr>
      </p:pic>
    </p:spTree>
    <p:extLst>
      <p:ext uri="{BB962C8B-B14F-4D97-AF65-F5344CB8AC3E}">
        <p14:creationId xmlns:p14="http://schemas.microsoft.com/office/powerpoint/2010/main" val="35240152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4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0" name="Chart 49"/>
          <p:cNvGraphicFramePr/>
          <p:nvPr/>
        </p:nvGraphicFramePr>
        <p:xfrm>
          <a:off x="0" y="1085850"/>
          <a:ext cx="9144000" cy="5370459"/>
        </p:xfrm>
        <a:graphic>
          <a:graphicData uri="http://schemas.openxmlformats.org/drawingml/2006/chart">
            <c:chart xmlns:c="http://schemas.openxmlformats.org/drawingml/2006/chart" xmlns:r="http://schemas.openxmlformats.org/officeDocument/2006/relationships" r:id="rId3"/>
          </a:graphicData>
        </a:graphic>
      </p:graphicFrame>
      <p:sp>
        <p:nvSpPr>
          <p:cNvPr id="45" name="Rectangle 44"/>
          <p:cNvSpPr/>
          <p:nvPr/>
        </p:nvSpPr>
        <p:spPr>
          <a:xfrm>
            <a:off x="980379" y="4376031"/>
            <a:ext cx="1937964" cy="1199692"/>
          </a:xfrm>
          <a:prstGeom prst="rect">
            <a:avLst/>
          </a:prstGeom>
          <a:solidFill>
            <a:srgbClr val="375DA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150" normalizeH="0" baseline="0" noProof="0" dirty="0">
                <a:ln>
                  <a:noFill/>
                </a:ln>
                <a:solidFill>
                  <a:prstClr val="white"/>
                </a:solidFill>
                <a:effectLst/>
                <a:uLnTx/>
                <a:uFillTx/>
                <a:latin typeface="Calibri"/>
                <a:ea typeface="+mn-ea"/>
                <a:cs typeface="+mn-cs"/>
              </a:rPr>
              <a:t>Vulnerable data</a:t>
            </a:r>
          </a:p>
        </p:txBody>
      </p:sp>
      <p:sp>
        <p:nvSpPr>
          <p:cNvPr id="47" name="Oval 46"/>
          <p:cNvSpPr/>
          <p:nvPr/>
        </p:nvSpPr>
        <p:spPr>
          <a:xfrm>
            <a:off x="6459276" y="4521805"/>
            <a:ext cx="1937964" cy="1199692"/>
          </a:xfrm>
          <a:prstGeom prst="ellips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150" normalizeH="0" baseline="0" noProof="0" dirty="0">
                <a:ln>
                  <a:noFill/>
                </a:ln>
                <a:solidFill>
                  <a:prstClr val="white"/>
                </a:solidFill>
                <a:effectLst/>
                <a:uLnTx/>
                <a:uFillTx/>
                <a:latin typeface="Calibri"/>
                <a:ea typeface="+mn-ea"/>
                <a:cs typeface="+mn-cs"/>
              </a:rPr>
              <a:t>Tolerant data</a:t>
            </a:r>
          </a:p>
        </p:txBody>
      </p:sp>
      <p:sp>
        <p:nvSpPr>
          <p:cNvPr id="2" name="Title 1"/>
          <p:cNvSpPr>
            <a:spLocks noGrp="1"/>
          </p:cNvSpPr>
          <p:nvPr>
            <p:ph type="title"/>
          </p:nvPr>
        </p:nvSpPr>
        <p:spPr/>
        <p:txBody>
          <a:bodyPr>
            <a:noAutofit/>
          </a:bodyPr>
          <a:lstStyle/>
          <a:p>
            <a:r>
              <a:rPr lang="en-US" sz="4000" dirty="0"/>
              <a:t>Exploiting Memory Error Tolerance </a:t>
            </a:r>
            <a:br>
              <a:rPr lang="en-US" sz="4000" dirty="0"/>
            </a:br>
            <a:r>
              <a:rPr lang="en-US" sz="4000" dirty="0"/>
              <a:t>with Hybrid Memory Systems</a:t>
            </a:r>
          </a:p>
        </p:txBody>
      </p:sp>
      <p:sp>
        <p:nvSpPr>
          <p:cNvPr id="178" name="Rounded Rectangle 177"/>
          <p:cNvSpPr/>
          <p:nvPr/>
        </p:nvSpPr>
        <p:spPr>
          <a:xfrm>
            <a:off x="253076" y="1315568"/>
            <a:ext cx="8637848" cy="5310051"/>
          </a:xfrm>
          <a:prstGeom prst="roundRect">
            <a:avLst>
              <a:gd name="adj" fmla="val 5588"/>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black"/>
                </a:solidFill>
                <a:effectLst/>
                <a:uLnTx/>
                <a:uFillTx/>
                <a:latin typeface="Calibri"/>
                <a:ea typeface="+mn-ea"/>
                <a:cs typeface="+mn-cs"/>
              </a:rPr>
              <a:t>H</a:t>
            </a:r>
            <a:r>
              <a:rPr kumimoji="0" lang="en-US" sz="3600" b="0" i="0" u="none" strike="noStrike" kern="1200" cap="none" spc="0" normalizeH="0" baseline="0" noProof="0" dirty="0">
                <a:ln>
                  <a:noFill/>
                </a:ln>
                <a:solidFill>
                  <a:prstClr val="black"/>
                </a:solidFill>
                <a:effectLst/>
                <a:uLnTx/>
                <a:uFillTx/>
                <a:latin typeface="Calibri"/>
                <a:ea typeface="+mn-ea"/>
                <a:cs typeface="+mn-cs"/>
              </a:rPr>
              <a:t>eterogeneous-</a:t>
            </a:r>
            <a:r>
              <a:rPr kumimoji="0" lang="en-US" sz="3600" b="1" i="0" u="none" strike="noStrike" kern="1200" cap="none" spc="0" normalizeH="0" baseline="0" noProof="0" dirty="0">
                <a:ln>
                  <a:noFill/>
                </a:ln>
                <a:solidFill>
                  <a:prstClr val="black"/>
                </a:solidFill>
                <a:effectLst/>
                <a:uLnTx/>
                <a:uFillTx/>
                <a:latin typeface="Calibri"/>
                <a:ea typeface="+mn-ea"/>
                <a:cs typeface="+mn-cs"/>
              </a:rPr>
              <a:t>R</a:t>
            </a:r>
            <a:r>
              <a:rPr kumimoji="0" lang="en-US" sz="3600" b="0" i="0" u="none" strike="noStrike" kern="1200" cap="none" spc="0" normalizeH="0" baseline="0" noProof="0" dirty="0">
                <a:ln>
                  <a:noFill/>
                </a:ln>
                <a:solidFill>
                  <a:prstClr val="black"/>
                </a:solidFill>
                <a:effectLst/>
                <a:uLnTx/>
                <a:uFillTx/>
                <a:latin typeface="Calibri"/>
                <a:ea typeface="+mn-ea"/>
                <a:cs typeface="+mn-cs"/>
              </a:rPr>
              <a:t>eliability </a:t>
            </a:r>
            <a:r>
              <a:rPr kumimoji="0" lang="en-US" sz="3600" b="1" i="0" u="none" strike="noStrike" kern="1200" cap="none" spc="0" normalizeH="0" baseline="0" noProof="0" dirty="0">
                <a:ln>
                  <a:noFill/>
                </a:ln>
                <a:solidFill>
                  <a:prstClr val="black"/>
                </a:solidFill>
                <a:effectLst/>
                <a:uLnTx/>
                <a:uFillTx/>
                <a:latin typeface="Calibri"/>
                <a:ea typeface="+mn-ea"/>
                <a:cs typeface="+mn-cs"/>
              </a:rPr>
              <a:t>M</a:t>
            </a:r>
            <a:r>
              <a:rPr kumimoji="0" lang="en-US" sz="3600" b="0" i="0" u="none" strike="noStrike" kern="1200" cap="none" spc="0" normalizeH="0" baseline="0" noProof="0" dirty="0">
                <a:ln>
                  <a:noFill/>
                </a:ln>
                <a:solidFill>
                  <a:prstClr val="black"/>
                </a:solidFill>
                <a:effectLst/>
                <a:uLnTx/>
                <a:uFillTx/>
                <a:latin typeface="Calibri"/>
                <a:ea typeface="+mn-ea"/>
                <a:cs typeface="+mn-cs"/>
              </a:rPr>
              <a:t>emory </a:t>
            </a:r>
            <a:r>
              <a:rPr kumimoji="0" lang="en-US" sz="2400" b="1" i="0" u="none" strike="noStrike" kern="1200" cap="none" spc="0" normalizeH="0" baseline="0" noProof="0" dirty="0">
                <a:ln>
                  <a:noFill/>
                </a:ln>
                <a:solidFill>
                  <a:srgbClr val="1A5712"/>
                </a:solidFill>
                <a:effectLst/>
                <a:uLnTx/>
                <a:uFillTx/>
                <a:latin typeface="Calibri"/>
                <a:ea typeface="+mn-ea"/>
                <a:cs typeface="+mn-cs"/>
              </a:rPr>
              <a:t>[DSN 2014]</a:t>
            </a:r>
          </a:p>
        </p:txBody>
      </p:sp>
      <p:grpSp>
        <p:nvGrpSpPr>
          <p:cNvPr id="179" name="Group 178"/>
          <p:cNvGrpSpPr/>
          <p:nvPr/>
        </p:nvGrpSpPr>
        <p:grpSpPr>
          <a:xfrm>
            <a:off x="4919376" y="3377171"/>
            <a:ext cx="3294984" cy="935806"/>
            <a:chOff x="221980" y="1649582"/>
            <a:chExt cx="3011077" cy="855174"/>
          </a:xfrm>
        </p:grpSpPr>
        <p:grpSp>
          <p:nvGrpSpPr>
            <p:cNvPr id="180" name="Group 179"/>
            <p:cNvGrpSpPr/>
            <p:nvPr/>
          </p:nvGrpSpPr>
          <p:grpSpPr>
            <a:xfrm>
              <a:off x="221980" y="1649582"/>
              <a:ext cx="3011077" cy="855174"/>
              <a:chOff x="221980" y="1649582"/>
              <a:chExt cx="3011077" cy="855174"/>
            </a:xfrm>
          </p:grpSpPr>
          <p:pic>
            <p:nvPicPr>
              <p:cNvPr id="189" name="Picture 2" descr="image:Illustration showing DIMM rank classification labels"/>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221980" y="1649582"/>
                <a:ext cx="3011077" cy="855174"/>
              </a:xfrm>
              <a:prstGeom prst="rect">
                <a:avLst/>
              </a:prstGeom>
              <a:noFill/>
              <a:extLst>
                <a:ext uri="{909E8E84-426E-40dd-AFC4-6F175D3DCCD1}">
                  <a14:hiddenFill xmlns:a14="http://schemas.microsoft.com/office/drawing/2010/main" xmlns="">
                    <a:solidFill>
                      <a:srgbClr val="FFFFFF"/>
                    </a:solidFill>
                  </a14:hiddenFill>
                </a:ext>
              </a:extLst>
            </p:spPr>
          </p:pic>
          <p:sp>
            <p:nvSpPr>
              <p:cNvPr id="190" name="Rectangle 189"/>
              <p:cNvSpPr/>
              <p:nvPr/>
            </p:nvSpPr>
            <p:spPr>
              <a:xfrm>
                <a:off x="359229" y="1719943"/>
                <a:ext cx="2743200" cy="621937"/>
              </a:xfrm>
              <a:prstGeom prst="rect">
                <a:avLst/>
              </a:prstGeom>
              <a:solidFill>
                <a:srgbClr val="99C8B8"/>
              </a:solidFill>
              <a:ln>
                <a:solidFill>
                  <a:srgbClr val="99C8B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grpSp>
        <p:sp>
          <p:nvSpPr>
            <p:cNvPr id="181" name="Rectangle 180"/>
            <p:cNvSpPr/>
            <p:nvPr/>
          </p:nvSpPr>
          <p:spPr>
            <a:xfrm>
              <a:off x="39018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2" name="Rectangle 181"/>
            <p:cNvSpPr/>
            <p:nvPr/>
          </p:nvSpPr>
          <p:spPr>
            <a:xfrm>
              <a:off x="70064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3" name="Rectangle 182"/>
            <p:cNvSpPr/>
            <p:nvPr/>
          </p:nvSpPr>
          <p:spPr>
            <a:xfrm>
              <a:off x="101109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4" name="Rectangle 183"/>
            <p:cNvSpPr/>
            <p:nvPr/>
          </p:nvSpPr>
          <p:spPr>
            <a:xfrm>
              <a:off x="132155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5" name="Rectangle 184"/>
            <p:cNvSpPr/>
            <p:nvPr/>
          </p:nvSpPr>
          <p:spPr>
            <a:xfrm>
              <a:off x="194246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6" name="Rectangle 185"/>
            <p:cNvSpPr/>
            <p:nvPr/>
          </p:nvSpPr>
          <p:spPr>
            <a:xfrm>
              <a:off x="225291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7" name="Rectangle 186"/>
            <p:cNvSpPr/>
            <p:nvPr/>
          </p:nvSpPr>
          <p:spPr>
            <a:xfrm>
              <a:off x="256337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8" name="Rectangle 187"/>
            <p:cNvSpPr/>
            <p:nvPr/>
          </p:nvSpPr>
          <p:spPr>
            <a:xfrm>
              <a:off x="2873829" y="1815694"/>
              <a:ext cx="194541" cy="350564"/>
            </a:xfrm>
            <a:prstGeom prst="rect">
              <a:avLst/>
            </a:prstGeom>
            <a:solidFill>
              <a:srgbClr val="595959"/>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grpSp>
        <p:nvGrpSpPr>
          <p:cNvPr id="191" name="Group 190"/>
          <p:cNvGrpSpPr/>
          <p:nvPr/>
        </p:nvGrpSpPr>
        <p:grpSpPr>
          <a:xfrm>
            <a:off x="865026" y="3377171"/>
            <a:ext cx="3294984" cy="935806"/>
            <a:chOff x="221980" y="1649582"/>
            <a:chExt cx="3011077" cy="855174"/>
          </a:xfrm>
        </p:grpSpPr>
        <p:grpSp>
          <p:nvGrpSpPr>
            <p:cNvPr id="192" name="Group 191"/>
            <p:cNvGrpSpPr/>
            <p:nvPr/>
          </p:nvGrpSpPr>
          <p:grpSpPr>
            <a:xfrm>
              <a:off x="221980" y="1649582"/>
              <a:ext cx="3011077" cy="855174"/>
              <a:chOff x="221980" y="1649582"/>
              <a:chExt cx="3011077" cy="855174"/>
            </a:xfrm>
          </p:grpSpPr>
          <p:pic>
            <p:nvPicPr>
              <p:cNvPr id="202" name="Picture 2" descr="image:Illustration showing DIMM rank classification labels"/>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221980" y="1649582"/>
                <a:ext cx="3011077" cy="855174"/>
              </a:xfrm>
              <a:prstGeom prst="rect">
                <a:avLst/>
              </a:prstGeom>
              <a:noFill/>
              <a:extLst>
                <a:ext uri="{909E8E84-426E-40dd-AFC4-6F175D3DCCD1}">
                  <a14:hiddenFill xmlns:a14="http://schemas.microsoft.com/office/drawing/2010/main" xmlns="">
                    <a:solidFill>
                      <a:srgbClr val="FFFFFF"/>
                    </a:solidFill>
                  </a14:hiddenFill>
                </a:ext>
              </a:extLst>
            </p:spPr>
          </p:pic>
          <p:sp>
            <p:nvSpPr>
              <p:cNvPr id="203" name="Rectangle 202"/>
              <p:cNvSpPr/>
              <p:nvPr/>
            </p:nvSpPr>
            <p:spPr>
              <a:xfrm>
                <a:off x="359229" y="1719943"/>
                <a:ext cx="2743200" cy="621937"/>
              </a:xfrm>
              <a:prstGeom prst="rect">
                <a:avLst/>
              </a:prstGeom>
              <a:solidFill>
                <a:srgbClr val="99C8B8"/>
              </a:solidFill>
              <a:ln>
                <a:solidFill>
                  <a:srgbClr val="99C8B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grpSp>
        <p:sp>
          <p:nvSpPr>
            <p:cNvPr id="193" name="Rectangle 192"/>
            <p:cNvSpPr/>
            <p:nvPr/>
          </p:nvSpPr>
          <p:spPr>
            <a:xfrm>
              <a:off x="39018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4" name="Rectangle 193"/>
            <p:cNvSpPr/>
            <p:nvPr/>
          </p:nvSpPr>
          <p:spPr>
            <a:xfrm>
              <a:off x="70064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5" name="Rectangle 194"/>
            <p:cNvSpPr/>
            <p:nvPr/>
          </p:nvSpPr>
          <p:spPr>
            <a:xfrm>
              <a:off x="101109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6" name="Rectangle 195"/>
            <p:cNvSpPr/>
            <p:nvPr/>
          </p:nvSpPr>
          <p:spPr>
            <a:xfrm>
              <a:off x="132155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7" name="Rectangle 196"/>
            <p:cNvSpPr/>
            <p:nvPr/>
          </p:nvSpPr>
          <p:spPr>
            <a:xfrm>
              <a:off x="194246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8" name="Rectangle 197"/>
            <p:cNvSpPr/>
            <p:nvPr/>
          </p:nvSpPr>
          <p:spPr>
            <a:xfrm>
              <a:off x="225291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9" name="Rectangle 198"/>
            <p:cNvSpPr/>
            <p:nvPr/>
          </p:nvSpPr>
          <p:spPr>
            <a:xfrm>
              <a:off x="2563374"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00" name="Rectangle 199"/>
            <p:cNvSpPr/>
            <p:nvPr/>
          </p:nvSpPr>
          <p:spPr>
            <a:xfrm>
              <a:off x="2873829" y="1815694"/>
              <a:ext cx="194541" cy="350564"/>
            </a:xfrm>
            <a:prstGeom prst="rect">
              <a:avLst/>
            </a:prstGeom>
            <a:solidFill>
              <a:srgbClr val="595959"/>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01" name="Rectangle 200"/>
            <p:cNvSpPr/>
            <p:nvPr/>
          </p:nvSpPr>
          <p:spPr>
            <a:xfrm>
              <a:off x="1632009" y="1815694"/>
              <a:ext cx="194541" cy="350564"/>
            </a:xfrm>
            <a:prstGeom prst="rect">
              <a:avLst/>
            </a:prstGeom>
            <a:solidFill>
              <a:schemeClr val="tx1">
                <a:lumMod val="65000"/>
                <a:lumOff val="35000"/>
              </a:schemeClr>
            </a:solidFill>
            <a:ln w="6350">
              <a:solidFill>
                <a:schemeClr val="tx1">
                  <a:lumMod val="85000"/>
                  <a:lumOff val="15000"/>
                </a:schemeClr>
              </a:solidFill>
            </a:ln>
            <a:effectLst>
              <a:outerShdw blurRad="25400" dist="12700" dir="2700000" algn="t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sp>
        <p:nvSpPr>
          <p:cNvPr id="204" name="Rounded Rectangle 203"/>
          <p:cNvSpPr/>
          <p:nvPr/>
        </p:nvSpPr>
        <p:spPr>
          <a:xfrm>
            <a:off x="4881721" y="3362543"/>
            <a:ext cx="3394592" cy="949808"/>
          </a:xfrm>
          <a:prstGeom prst="roundRect">
            <a:avLst>
              <a:gd name="adj" fmla="val 9236"/>
            </a:avLst>
          </a:prstGeom>
          <a:solidFill>
            <a:srgbClr val="B5C1DF">
              <a:alpha val="9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a:ea typeface="+mn-ea"/>
                <a:cs typeface="+mn-cs"/>
              </a:rPr>
              <a:t>Low-cost memory</a:t>
            </a:r>
          </a:p>
        </p:txBody>
      </p:sp>
      <p:sp>
        <p:nvSpPr>
          <p:cNvPr id="205" name="Rounded Rectangle 204"/>
          <p:cNvSpPr/>
          <p:nvPr/>
        </p:nvSpPr>
        <p:spPr>
          <a:xfrm>
            <a:off x="827106" y="3362543"/>
            <a:ext cx="3390488" cy="949808"/>
          </a:xfrm>
          <a:prstGeom prst="roundRect">
            <a:avLst>
              <a:gd name="adj" fmla="val 10776"/>
            </a:avLst>
          </a:prstGeom>
          <a:solidFill>
            <a:srgbClr val="375DA1">
              <a:alpha val="9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a:ea typeface="+mn-ea"/>
                <a:cs typeface="+mn-cs"/>
              </a:rPr>
              <a:t>Reliable memory</a:t>
            </a:r>
          </a:p>
        </p:txBody>
      </p:sp>
      <p:sp>
        <p:nvSpPr>
          <p:cNvPr id="206" name="Rectangle 205"/>
          <p:cNvSpPr/>
          <p:nvPr/>
        </p:nvSpPr>
        <p:spPr>
          <a:xfrm>
            <a:off x="1392257" y="1633948"/>
            <a:ext cx="2230804" cy="1380974"/>
          </a:xfrm>
          <a:prstGeom prst="rect">
            <a:avLst/>
          </a:prstGeom>
          <a:solidFill>
            <a:srgbClr val="375DA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150" normalizeH="0" baseline="0" noProof="0" dirty="0">
                <a:ln>
                  <a:noFill/>
                </a:ln>
                <a:solidFill>
                  <a:prstClr val="white"/>
                </a:solidFill>
                <a:effectLst/>
                <a:uLnTx/>
                <a:uFillTx/>
                <a:latin typeface="Calibri"/>
                <a:ea typeface="+mn-ea"/>
                <a:cs typeface="+mn-cs"/>
              </a:rPr>
              <a:t>Vulnerable data</a:t>
            </a:r>
          </a:p>
        </p:txBody>
      </p:sp>
      <p:sp>
        <p:nvSpPr>
          <p:cNvPr id="207" name="Oval 206"/>
          <p:cNvSpPr/>
          <p:nvPr/>
        </p:nvSpPr>
        <p:spPr>
          <a:xfrm>
            <a:off x="5463614" y="1633948"/>
            <a:ext cx="2230804" cy="1380974"/>
          </a:xfrm>
          <a:prstGeom prst="ellips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150" normalizeH="0" baseline="0" noProof="0" dirty="0">
                <a:ln>
                  <a:noFill/>
                </a:ln>
                <a:solidFill>
                  <a:prstClr val="white"/>
                </a:solidFill>
                <a:effectLst/>
                <a:uLnTx/>
                <a:uFillTx/>
                <a:latin typeface="Calibri"/>
                <a:ea typeface="+mn-ea"/>
                <a:cs typeface="+mn-cs"/>
              </a:rPr>
              <a:t>Tolerant data</a:t>
            </a:r>
          </a:p>
        </p:txBody>
      </p:sp>
      <p:sp>
        <p:nvSpPr>
          <p:cNvPr id="208" name="Rectangle 207"/>
          <p:cNvSpPr/>
          <p:nvPr/>
        </p:nvSpPr>
        <p:spPr>
          <a:xfrm>
            <a:off x="1392257" y="1633948"/>
            <a:ext cx="2230804" cy="1380974"/>
          </a:xfrm>
          <a:prstGeom prst="rect">
            <a:avLst/>
          </a:prstGeom>
          <a:solidFill>
            <a:srgbClr val="375DA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150" normalizeH="0" baseline="0" noProof="0" dirty="0">
                <a:ln>
                  <a:noFill/>
                </a:ln>
                <a:solidFill>
                  <a:prstClr val="white"/>
                </a:solidFill>
                <a:effectLst/>
                <a:uLnTx/>
                <a:uFillTx/>
                <a:latin typeface="Calibri"/>
                <a:ea typeface="+mn-ea"/>
                <a:cs typeface="+mn-cs"/>
              </a:rPr>
              <a:t>Vulnerable data</a:t>
            </a:r>
          </a:p>
        </p:txBody>
      </p:sp>
      <p:sp>
        <p:nvSpPr>
          <p:cNvPr id="209" name="Oval 208"/>
          <p:cNvSpPr/>
          <p:nvPr/>
        </p:nvSpPr>
        <p:spPr>
          <a:xfrm>
            <a:off x="5463614" y="1633948"/>
            <a:ext cx="2230804" cy="1380974"/>
          </a:xfrm>
          <a:prstGeom prst="ellips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150" normalizeH="0" baseline="0" noProof="0" dirty="0">
                <a:ln>
                  <a:noFill/>
                </a:ln>
                <a:solidFill>
                  <a:prstClr val="white"/>
                </a:solidFill>
                <a:effectLst/>
                <a:uLnTx/>
                <a:uFillTx/>
                <a:latin typeface="Calibri"/>
                <a:ea typeface="+mn-ea"/>
                <a:cs typeface="+mn-cs"/>
              </a:rPr>
              <a:t>Tolerant data</a:t>
            </a:r>
          </a:p>
        </p:txBody>
      </p:sp>
      <p:sp>
        <p:nvSpPr>
          <p:cNvPr id="212" name="TextBox 211"/>
          <p:cNvSpPr txBox="1"/>
          <p:nvPr/>
        </p:nvSpPr>
        <p:spPr>
          <a:xfrm>
            <a:off x="844757" y="4534981"/>
            <a:ext cx="3339376" cy="1077218"/>
          </a:xfrm>
          <a:prstGeom prst="rect">
            <a:avLst/>
          </a:prstGeom>
          <a:noFill/>
        </p:spPr>
        <p:txBody>
          <a:bodyPr wrap="non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ECC protected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Well-tested chips</a:t>
            </a:r>
          </a:p>
        </p:txBody>
      </p:sp>
      <p:sp>
        <p:nvSpPr>
          <p:cNvPr id="213" name="TextBox 212"/>
          <p:cNvSpPr txBox="1"/>
          <p:nvPr/>
        </p:nvSpPr>
        <p:spPr>
          <a:xfrm>
            <a:off x="4932283" y="4534981"/>
            <a:ext cx="3293466" cy="1077218"/>
          </a:xfrm>
          <a:prstGeom prst="rect">
            <a:avLst/>
          </a:prstGeom>
          <a:noFill/>
        </p:spPr>
        <p:txBody>
          <a:bodyPr wrap="non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err="1">
                <a:ln>
                  <a:noFill/>
                </a:ln>
                <a:solidFill>
                  <a:prstClr val="black"/>
                </a:solidFill>
                <a:effectLst/>
                <a:uLnTx/>
                <a:uFillTx/>
                <a:latin typeface="Calibri"/>
                <a:ea typeface="+mn-ea"/>
                <a:cs typeface="+mn-cs"/>
              </a:rPr>
              <a:t>NoECC</a:t>
            </a:r>
            <a:r>
              <a:rPr kumimoji="0" lang="en-US" sz="3200" b="0" i="0" u="none" strike="noStrike" kern="1200" cap="none" spc="0" normalizeH="0" baseline="0" noProof="0" dirty="0">
                <a:ln>
                  <a:noFill/>
                </a:ln>
                <a:solidFill>
                  <a:prstClr val="black"/>
                </a:solidFill>
                <a:effectLst/>
                <a:uLnTx/>
                <a:uFillTx/>
                <a:latin typeface="Calibri"/>
                <a:ea typeface="+mn-ea"/>
                <a:cs typeface="+mn-cs"/>
              </a:rPr>
              <a:t> or Parity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Less-tested chips</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DB4CB9A-C63F-4E87-AA38-9916D0B520C4}" type="slidenum">
              <a:rPr kumimoji="0" lang="en-US" sz="16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401</a:t>
            </a:fld>
            <a:endParaRPr kumimoji="0" lang="en-US" sz="1600" b="0" i="0" u="none" strike="noStrike" kern="1200" cap="none" spc="0" normalizeH="0" baseline="0" noProof="0">
              <a:ln>
                <a:noFill/>
              </a:ln>
              <a:solidFill>
                <a:prstClr val="black"/>
              </a:solidFill>
              <a:effectLst/>
              <a:uLnTx/>
              <a:uFillTx/>
              <a:latin typeface="Calibri"/>
              <a:ea typeface="+mn-ea"/>
              <a:cs typeface="+mn-cs"/>
            </a:endParaRPr>
          </a:p>
        </p:txBody>
      </p:sp>
      <p:sp>
        <p:nvSpPr>
          <p:cNvPr id="3" name="Rectangle 2"/>
          <p:cNvSpPr/>
          <p:nvPr/>
        </p:nvSpPr>
        <p:spPr>
          <a:xfrm>
            <a:off x="-36512" y="4437112"/>
            <a:ext cx="9073008" cy="1569660"/>
          </a:xfrm>
          <a:prstGeom prst="rect">
            <a:avLst/>
          </a:prstGeom>
          <a:solidFill>
            <a:schemeClr val="bg1"/>
          </a:solidFill>
        </p:spPr>
        <p:txBody>
          <a:bodyPr wrap="square">
            <a:spAutoFit/>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On Microsoft’s Web Search workload</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Reduces server hardware </a:t>
            </a:r>
            <a:r>
              <a:rPr kumimoji="0" lang="en-US" sz="3200" b="0" i="0" u="none" strike="noStrike" kern="1200" cap="none" spc="0" normalizeH="0" baseline="0" noProof="0" dirty="0">
                <a:ln>
                  <a:noFill/>
                </a:ln>
                <a:solidFill>
                  <a:srgbClr val="4A66AC"/>
                </a:solidFill>
                <a:effectLst/>
                <a:uLnTx/>
                <a:uFillTx/>
                <a:latin typeface="Calibri"/>
                <a:ea typeface="+mn-ea"/>
                <a:cs typeface="+mn-cs"/>
              </a:rPr>
              <a:t>cost </a:t>
            </a:r>
            <a:r>
              <a:rPr kumimoji="0" lang="en-US" sz="3200" b="0" i="0" u="none" strike="noStrike" kern="1200" cap="none" spc="0" normalizeH="0" baseline="0" noProof="0" dirty="0">
                <a:ln>
                  <a:noFill/>
                </a:ln>
                <a:solidFill>
                  <a:prstClr val="black"/>
                </a:solidFill>
                <a:effectLst/>
                <a:uLnTx/>
                <a:uFillTx/>
                <a:latin typeface="Calibri"/>
                <a:ea typeface="+mn-ea"/>
                <a:cs typeface="+mn-cs"/>
              </a:rPr>
              <a:t>by </a:t>
            </a:r>
            <a:r>
              <a:rPr kumimoji="0" lang="en-US" sz="3200" b="0" i="0" u="none" strike="noStrike" kern="1200" cap="none" spc="0" normalizeH="0" baseline="0" noProof="0" dirty="0">
                <a:ln>
                  <a:noFill/>
                </a:ln>
                <a:solidFill>
                  <a:srgbClr val="FF0000"/>
                </a:solidFill>
                <a:effectLst/>
                <a:uLnTx/>
                <a:uFillTx/>
                <a:latin typeface="Calibri"/>
                <a:ea typeface="+mn-ea"/>
                <a:cs typeface="+mn-cs"/>
              </a:rPr>
              <a:t>4.7 %</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Achieves single server </a:t>
            </a:r>
            <a:r>
              <a:rPr kumimoji="0" lang="en-US" sz="3200" b="0" i="0" u="none" strike="noStrike" kern="1200" cap="none" spc="0" normalizeH="0" baseline="0" noProof="0" dirty="0">
                <a:ln>
                  <a:noFill/>
                </a:ln>
                <a:solidFill>
                  <a:srgbClr val="4A66AC"/>
                </a:solidFill>
                <a:effectLst/>
                <a:uLnTx/>
                <a:uFillTx/>
                <a:latin typeface="Calibri"/>
                <a:ea typeface="+mn-ea"/>
                <a:cs typeface="+mn-cs"/>
              </a:rPr>
              <a:t>availability</a:t>
            </a:r>
            <a:r>
              <a:rPr kumimoji="0" lang="en-US" sz="3200" b="0" i="0" u="none" strike="noStrike" kern="1200" cap="none" spc="0" normalizeH="0" baseline="0" noProof="0" dirty="0">
                <a:ln>
                  <a:noFill/>
                </a:ln>
                <a:solidFill>
                  <a:prstClr val="black"/>
                </a:solidFill>
                <a:effectLst/>
                <a:uLnTx/>
                <a:uFillTx/>
                <a:latin typeface="Calibri"/>
                <a:ea typeface="+mn-ea"/>
                <a:cs typeface="+mn-cs"/>
              </a:rPr>
              <a:t> target of </a:t>
            </a:r>
            <a:r>
              <a:rPr kumimoji="0" lang="en-US" sz="3200" b="0" i="0" u="none" strike="noStrike" kern="1200" cap="none" spc="0" normalizeH="0" baseline="0" noProof="0" dirty="0">
                <a:ln>
                  <a:noFill/>
                </a:ln>
                <a:solidFill>
                  <a:srgbClr val="FF0000"/>
                </a:solidFill>
                <a:effectLst/>
                <a:uLnTx/>
                <a:uFillTx/>
                <a:latin typeface="Calibri"/>
                <a:ea typeface="+mn-ea"/>
                <a:cs typeface="+mn-cs"/>
              </a:rPr>
              <a:t>99.90 %</a:t>
            </a:r>
          </a:p>
        </p:txBody>
      </p:sp>
    </p:spTree>
    <p:extLst>
      <p:ext uri="{BB962C8B-B14F-4D97-AF65-F5344CB8AC3E}">
        <p14:creationId xmlns:p14="http://schemas.microsoft.com/office/powerpoint/2010/main" val="26905338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7"/>
                                        </p:tgtEl>
                                        <p:attrNameLst>
                                          <p:attrName>style.visibility</p:attrName>
                                        </p:attrNameLst>
                                      </p:cBhvr>
                                      <p:to>
                                        <p:strVal val="visible"/>
                                      </p:to>
                                    </p:set>
                                    <p:animEffect transition="in" filter="fade">
                                      <p:cBhvr>
                                        <p:cTn id="7" dur="500"/>
                                        <p:tgtEl>
                                          <p:spTgt spid="4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5"/>
                                        </p:tgtEl>
                                        <p:attrNameLst>
                                          <p:attrName>style.visibility</p:attrName>
                                        </p:attrNameLst>
                                      </p:cBhvr>
                                      <p:to>
                                        <p:strVal val="visible"/>
                                      </p:to>
                                    </p:set>
                                    <p:animEffect transition="in" filter="fade">
                                      <p:cBhvr>
                                        <p:cTn id="10" dur="500"/>
                                        <p:tgtEl>
                                          <p:spTgt spid="45"/>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grpId="1" nodeType="clickEffect">
                                  <p:stCondLst>
                                    <p:cond delay="0"/>
                                  </p:stCondLst>
                                  <p:childTnLst>
                                    <p:animMotion origin="layout" path="M 3.61111E-6 7.40741E-7 L -0.09236 -0.40671 " pathEditMode="relative" rAng="0" ptsTypes="AA">
                                      <p:cBhvr>
                                        <p:cTn id="14" dur="2000" fill="hold"/>
                                        <p:tgtEl>
                                          <p:spTgt spid="47"/>
                                        </p:tgtEl>
                                        <p:attrNameLst>
                                          <p:attrName>ppt_x</p:attrName>
                                          <p:attrName>ppt_y</p:attrName>
                                        </p:attrNameLst>
                                      </p:cBhvr>
                                      <p:rCtr x="-4618" y="-20347"/>
                                    </p:animMotion>
                                  </p:childTnLst>
                                </p:cTn>
                              </p:par>
                              <p:par>
                                <p:cTn id="15" presetID="42" presetClass="path" presetSubtype="0" accel="50000" decel="50000" fill="hold" grpId="1" nodeType="withEffect">
                                  <p:stCondLst>
                                    <p:cond delay="0"/>
                                  </p:stCondLst>
                                  <p:childTnLst>
                                    <p:animMotion origin="layout" path="M -4.44444E-6 -2.96296E-6 L 0.06094 -0.38657 " pathEditMode="relative" rAng="0" ptsTypes="AA">
                                      <p:cBhvr>
                                        <p:cTn id="16" dur="2000" fill="hold"/>
                                        <p:tgtEl>
                                          <p:spTgt spid="45"/>
                                        </p:tgtEl>
                                        <p:attrNameLst>
                                          <p:attrName>ppt_x</p:attrName>
                                          <p:attrName>ppt_y</p:attrName>
                                        </p:attrNameLst>
                                      </p:cBhvr>
                                      <p:rCtr x="3038" y="-19329"/>
                                    </p:animMotion>
                                  </p:childTnLst>
                                </p:cTn>
                              </p:par>
                              <p:par>
                                <p:cTn id="17" presetID="10" presetClass="exit" presetSubtype="0" fill="hold" grpId="2" nodeType="withEffect">
                                  <p:stCondLst>
                                    <p:cond delay="1250"/>
                                  </p:stCondLst>
                                  <p:childTnLst>
                                    <p:animEffect transition="out" filter="fade">
                                      <p:cBhvr>
                                        <p:cTn id="18" dur="500"/>
                                        <p:tgtEl>
                                          <p:spTgt spid="47"/>
                                        </p:tgtEl>
                                      </p:cBhvr>
                                    </p:animEffect>
                                    <p:set>
                                      <p:cBhvr>
                                        <p:cTn id="19" dur="1" fill="hold">
                                          <p:stCondLst>
                                            <p:cond delay="499"/>
                                          </p:stCondLst>
                                        </p:cTn>
                                        <p:tgtEl>
                                          <p:spTgt spid="47"/>
                                        </p:tgtEl>
                                        <p:attrNameLst>
                                          <p:attrName>style.visibility</p:attrName>
                                        </p:attrNameLst>
                                      </p:cBhvr>
                                      <p:to>
                                        <p:strVal val="hidden"/>
                                      </p:to>
                                    </p:set>
                                  </p:childTnLst>
                                </p:cTn>
                              </p:par>
                              <p:par>
                                <p:cTn id="20" presetID="10" presetClass="exit" presetSubtype="0" fill="hold" grpId="2" nodeType="withEffect">
                                  <p:stCondLst>
                                    <p:cond delay="1250"/>
                                  </p:stCondLst>
                                  <p:childTnLst>
                                    <p:animEffect transition="out" filter="fade">
                                      <p:cBhvr>
                                        <p:cTn id="21" dur="500"/>
                                        <p:tgtEl>
                                          <p:spTgt spid="45"/>
                                        </p:tgtEl>
                                      </p:cBhvr>
                                    </p:animEffect>
                                    <p:set>
                                      <p:cBhvr>
                                        <p:cTn id="22" dur="1" fill="hold">
                                          <p:stCondLst>
                                            <p:cond delay="499"/>
                                          </p:stCondLst>
                                        </p:cTn>
                                        <p:tgtEl>
                                          <p:spTgt spid="45"/>
                                        </p:tgtEl>
                                        <p:attrNameLst>
                                          <p:attrName>style.visibility</p:attrName>
                                        </p:attrNameLst>
                                      </p:cBhvr>
                                      <p:to>
                                        <p:strVal val="hidden"/>
                                      </p:to>
                                    </p:set>
                                  </p:childTnLst>
                                </p:cTn>
                              </p:par>
                              <p:par>
                                <p:cTn id="23" presetID="10" presetClass="exit" presetSubtype="0" fill="hold" grpId="0" nodeType="withEffect">
                                  <p:stCondLst>
                                    <p:cond delay="1500"/>
                                  </p:stCondLst>
                                  <p:childTnLst>
                                    <p:animEffect transition="out" filter="fade">
                                      <p:cBhvr>
                                        <p:cTn id="24" dur="500"/>
                                        <p:tgtEl>
                                          <p:spTgt spid="50"/>
                                        </p:tgtEl>
                                      </p:cBhvr>
                                    </p:animEffect>
                                    <p:set>
                                      <p:cBhvr>
                                        <p:cTn id="25" dur="1" fill="hold">
                                          <p:stCondLst>
                                            <p:cond delay="499"/>
                                          </p:stCondLst>
                                        </p:cTn>
                                        <p:tgtEl>
                                          <p:spTgt spid="50"/>
                                        </p:tgtEl>
                                        <p:attrNameLst>
                                          <p:attrName>style.visibility</p:attrName>
                                        </p:attrNameLst>
                                      </p:cBhvr>
                                      <p:to>
                                        <p:strVal val="hidden"/>
                                      </p:to>
                                    </p:set>
                                  </p:childTnLst>
                                </p:cTn>
                              </p:par>
                              <p:par>
                                <p:cTn id="26" presetID="10" presetClass="entr" presetSubtype="0" fill="hold" grpId="0" nodeType="withEffect">
                                  <p:stCondLst>
                                    <p:cond delay="1250"/>
                                  </p:stCondLst>
                                  <p:childTnLst>
                                    <p:set>
                                      <p:cBhvr>
                                        <p:cTn id="27" dur="1" fill="hold">
                                          <p:stCondLst>
                                            <p:cond delay="0"/>
                                          </p:stCondLst>
                                        </p:cTn>
                                        <p:tgtEl>
                                          <p:spTgt spid="207"/>
                                        </p:tgtEl>
                                        <p:attrNameLst>
                                          <p:attrName>style.visibility</p:attrName>
                                        </p:attrNameLst>
                                      </p:cBhvr>
                                      <p:to>
                                        <p:strVal val="visible"/>
                                      </p:to>
                                    </p:set>
                                    <p:animEffect transition="in" filter="fade">
                                      <p:cBhvr>
                                        <p:cTn id="28" dur="500"/>
                                        <p:tgtEl>
                                          <p:spTgt spid="207"/>
                                        </p:tgtEl>
                                      </p:cBhvr>
                                    </p:animEffect>
                                  </p:childTnLst>
                                </p:cTn>
                              </p:par>
                              <p:par>
                                <p:cTn id="29" presetID="10" presetClass="entr" presetSubtype="0" fill="hold" grpId="0" nodeType="withEffect">
                                  <p:stCondLst>
                                    <p:cond delay="1250"/>
                                  </p:stCondLst>
                                  <p:childTnLst>
                                    <p:set>
                                      <p:cBhvr>
                                        <p:cTn id="30" dur="1" fill="hold">
                                          <p:stCondLst>
                                            <p:cond delay="0"/>
                                          </p:stCondLst>
                                        </p:cTn>
                                        <p:tgtEl>
                                          <p:spTgt spid="206"/>
                                        </p:tgtEl>
                                        <p:attrNameLst>
                                          <p:attrName>style.visibility</p:attrName>
                                        </p:attrNameLst>
                                      </p:cBhvr>
                                      <p:to>
                                        <p:strVal val="visible"/>
                                      </p:to>
                                    </p:set>
                                    <p:animEffect transition="in" filter="fade">
                                      <p:cBhvr>
                                        <p:cTn id="31" dur="500"/>
                                        <p:tgtEl>
                                          <p:spTgt spid="206"/>
                                        </p:tgtEl>
                                      </p:cBhvr>
                                    </p:animEffect>
                                  </p:childTnLst>
                                </p:cTn>
                              </p:par>
                              <p:par>
                                <p:cTn id="32" presetID="10" presetClass="entr" presetSubtype="0" fill="hold" nodeType="withEffect">
                                  <p:stCondLst>
                                    <p:cond delay="1750"/>
                                  </p:stCondLst>
                                  <p:childTnLst>
                                    <p:set>
                                      <p:cBhvr>
                                        <p:cTn id="33" dur="1" fill="hold">
                                          <p:stCondLst>
                                            <p:cond delay="0"/>
                                          </p:stCondLst>
                                        </p:cTn>
                                        <p:tgtEl>
                                          <p:spTgt spid="179"/>
                                        </p:tgtEl>
                                        <p:attrNameLst>
                                          <p:attrName>style.visibility</p:attrName>
                                        </p:attrNameLst>
                                      </p:cBhvr>
                                      <p:to>
                                        <p:strVal val="visible"/>
                                      </p:to>
                                    </p:set>
                                    <p:animEffect transition="in" filter="fade">
                                      <p:cBhvr>
                                        <p:cTn id="34" dur="500"/>
                                        <p:tgtEl>
                                          <p:spTgt spid="179"/>
                                        </p:tgtEl>
                                      </p:cBhvr>
                                    </p:animEffect>
                                  </p:childTnLst>
                                </p:cTn>
                              </p:par>
                              <p:par>
                                <p:cTn id="35" presetID="10" presetClass="entr" presetSubtype="0" fill="hold" nodeType="withEffect">
                                  <p:stCondLst>
                                    <p:cond delay="1750"/>
                                  </p:stCondLst>
                                  <p:childTnLst>
                                    <p:set>
                                      <p:cBhvr>
                                        <p:cTn id="36" dur="1" fill="hold">
                                          <p:stCondLst>
                                            <p:cond delay="0"/>
                                          </p:stCondLst>
                                        </p:cTn>
                                        <p:tgtEl>
                                          <p:spTgt spid="191"/>
                                        </p:tgtEl>
                                        <p:attrNameLst>
                                          <p:attrName>style.visibility</p:attrName>
                                        </p:attrNameLst>
                                      </p:cBhvr>
                                      <p:to>
                                        <p:strVal val="visible"/>
                                      </p:to>
                                    </p:set>
                                    <p:animEffect transition="in" filter="fade">
                                      <p:cBhvr>
                                        <p:cTn id="37" dur="500"/>
                                        <p:tgtEl>
                                          <p:spTgt spid="19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04"/>
                                        </p:tgtEl>
                                        <p:attrNameLst>
                                          <p:attrName>style.visibility</p:attrName>
                                        </p:attrNameLst>
                                      </p:cBhvr>
                                      <p:to>
                                        <p:strVal val="visible"/>
                                      </p:to>
                                    </p:set>
                                    <p:animEffect transition="in" filter="fade">
                                      <p:cBhvr>
                                        <p:cTn id="42" dur="500"/>
                                        <p:tgtEl>
                                          <p:spTgt spid="204"/>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205"/>
                                        </p:tgtEl>
                                        <p:attrNameLst>
                                          <p:attrName>style.visibility</p:attrName>
                                        </p:attrNameLst>
                                      </p:cBhvr>
                                      <p:to>
                                        <p:strVal val="visible"/>
                                      </p:to>
                                    </p:set>
                                    <p:animEffect transition="in" filter="fade">
                                      <p:cBhvr>
                                        <p:cTn id="45" dur="500"/>
                                        <p:tgtEl>
                                          <p:spTgt spid="205"/>
                                        </p:tgtEl>
                                      </p:cBhvr>
                                    </p:animEffect>
                                  </p:childTnLst>
                                </p:cTn>
                              </p:par>
                            </p:childTnLst>
                          </p:cTn>
                        </p:par>
                        <p:par>
                          <p:cTn id="46" fill="hold">
                            <p:stCondLst>
                              <p:cond delay="500"/>
                            </p:stCondLst>
                            <p:childTnLst>
                              <p:par>
                                <p:cTn id="47" presetID="1" presetClass="entr" presetSubtype="0" fill="hold" grpId="0" nodeType="afterEffect">
                                  <p:stCondLst>
                                    <p:cond delay="0"/>
                                  </p:stCondLst>
                                  <p:childTnLst>
                                    <p:set>
                                      <p:cBhvr>
                                        <p:cTn id="48" dur="1" fill="hold">
                                          <p:stCondLst>
                                            <p:cond delay="0"/>
                                          </p:stCondLst>
                                        </p:cTn>
                                        <p:tgtEl>
                                          <p:spTgt spid="209"/>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208"/>
                                        </p:tgtEl>
                                        <p:attrNameLst>
                                          <p:attrName>style.visibility</p:attrName>
                                        </p:attrNameLst>
                                      </p:cBhvr>
                                      <p:to>
                                        <p:strVal val="visible"/>
                                      </p:to>
                                    </p:set>
                                  </p:childTnLst>
                                </p:cTn>
                              </p:par>
                              <p:par>
                                <p:cTn id="51" presetID="42" presetClass="path" presetSubtype="0" accel="50000" decel="50000" fill="hold" grpId="2" nodeType="withEffect">
                                  <p:stCondLst>
                                    <p:cond delay="0"/>
                                  </p:stCondLst>
                                  <p:childTnLst>
                                    <p:animMotion origin="layout" path="M -4.44444E-6 1.11111E-6 L -4.44444E-6 0.22106 " pathEditMode="relative" rAng="0" ptsTypes="AA">
                                      <p:cBhvr>
                                        <p:cTn id="52" dur="2000" fill="hold"/>
                                        <p:tgtEl>
                                          <p:spTgt spid="209"/>
                                        </p:tgtEl>
                                        <p:attrNameLst>
                                          <p:attrName>ppt_x</p:attrName>
                                          <p:attrName>ppt_y</p:attrName>
                                        </p:attrNameLst>
                                      </p:cBhvr>
                                      <p:rCtr x="0" y="11042"/>
                                    </p:animMotion>
                                  </p:childTnLst>
                                </p:cTn>
                              </p:par>
                              <p:par>
                                <p:cTn id="53" presetID="42" presetClass="path" presetSubtype="0" accel="50000" decel="50000" fill="hold" grpId="2" nodeType="withEffect">
                                  <p:stCondLst>
                                    <p:cond delay="0"/>
                                  </p:stCondLst>
                                  <p:childTnLst>
                                    <p:animMotion origin="layout" path="M -1.94444E-6 1.11111E-6 L -1.94444E-6 0.21898 " pathEditMode="relative" rAng="0" ptsTypes="AA">
                                      <p:cBhvr>
                                        <p:cTn id="54" dur="2000" fill="hold"/>
                                        <p:tgtEl>
                                          <p:spTgt spid="208"/>
                                        </p:tgtEl>
                                        <p:attrNameLst>
                                          <p:attrName>ppt_x</p:attrName>
                                          <p:attrName>ppt_y</p:attrName>
                                        </p:attrNameLst>
                                      </p:cBhvr>
                                      <p:rCtr x="0" y="10949"/>
                                    </p:animMotion>
                                  </p:childTnLst>
                                </p:cTn>
                              </p:par>
                              <p:par>
                                <p:cTn id="55" presetID="6" presetClass="emph" presetSubtype="0" fill="hold" grpId="1" nodeType="withEffect">
                                  <p:stCondLst>
                                    <p:cond delay="0"/>
                                  </p:stCondLst>
                                  <p:childTnLst>
                                    <p:animScale>
                                      <p:cBhvr>
                                        <p:cTn id="56" dur="2000" fill="hold"/>
                                        <p:tgtEl>
                                          <p:spTgt spid="209"/>
                                        </p:tgtEl>
                                      </p:cBhvr>
                                      <p:by x="50000" y="50000"/>
                                    </p:animScale>
                                  </p:childTnLst>
                                </p:cTn>
                              </p:par>
                              <p:par>
                                <p:cTn id="57" presetID="6" presetClass="emph" presetSubtype="0" fill="hold" grpId="1" nodeType="withEffect">
                                  <p:stCondLst>
                                    <p:cond delay="0"/>
                                  </p:stCondLst>
                                  <p:childTnLst>
                                    <p:animScale>
                                      <p:cBhvr>
                                        <p:cTn id="58" dur="2000" fill="hold"/>
                                        <p:tgtEl>
                                          <p:spTgt spid="208"/>
                                        </p:tgtEl>
                                      </p:cBhvr>
                                      <p:by x="50000" y="50000"/>
                                    </p:animScale>
                                  </p:childTnLst>
                                </p:cTn>
                              </p:par>
                            </p:childTnLst>
                          </p:cTn>
                        </p:par>
                      </p:childTnLst>
                    </p:cTn>
                  </p:par>
                  <p:par>
                    <p:cTn id="59" fill="hold">
                      <p:stCondLst>
                        <p:cond delay="indefinite"/>
                      </p:stCondLst>
                      <p:childTnLst>
                        <p:par>
                          <p:cTn id="60" fill="hold">
                            <p:stCondLst>
                              <p:cond delay="0"/>
                            </p:stCondLst>
                            <p:childTnLst>
                              <p:par>
                                <p:cTn id="61" presetID="22" presetClass="entr" presetSubtype="1" fill="hold" grpId="0" nodeType="clickEffect">
                                  <p:stCondLst>
                                    <p:cond delay="0"/>
                                  </p:stCondLst>
                                  <p:childTnLst>
                                    <p:set>
                                      <p:cBhvr>
                                        <p:cTn id="62" dur="1" fill="hold">
                                          <p:stCondLst>
                                            <p:cond delay="0"/>
                                          </p:stCondLst>
                                        </p:cTn>
                                        <p:tgtEl>
                                          <p:spTgt spid="178"/>
                                        </p:tgtEl>
                                        <p:attrNameLst>
                                          <p:attrName>style.visibility</p:attrName>
                                        </p:attrNameLst>
                                      </p:cBhvr>
                                      <p:to>
                                        <p:strVal val="visible"/>
                                      </p:to>
                                    </p:set>
                                    <p:animEffect transition="in" filter="wipe(up)">
                                      <p:cBhvr>
                                        <p:cTn id="63" dur="500"/>
                                        <p:tgtEl>
                                          <p:spTgt spid="178"/>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13"/>
                                        </p:tgtEl>
                                        <p:attrNameLst>
                                          <p:attrName>style.visibility</p:attrName>
                                        </p:attrNameLst>
                                      </p:cBhvr>
                                      <p:to>
                                        <p:strVal val="visible"/>
                                      </p:to>
                                    </p:set>
                                    <p:animEffect transition="in" filter="fade">
                                      <p:cBhvr>
                                        <p:cTn id="68" dur="500"/>
                                        <p:tgtEl>
                                          <p:spTgt spid="213"/>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12"/>
                                        </p:tgtEl>
                                        <p:attrNameLst>
                                          <p:attrName>style.visibility</p:attrName>
                                        </p:attrNameLst>
                                      </p:cBhvr>
                                      <p:to>
                                        <p:strVal val="visible"/>
                                      </p:to>
                                    </p:set>
                                    <p:animEffect transition="in" filter="fade">
                                      <p:cBhvr>
                                        <p:cTn id="71" dur="500"/>
                                        <p:tgtEl>
                                          <p:spTgt spid="212"/>
                                        </p:tgtEl>
                                      </p:cBhvr>
                                    </p:animEffect>
                                  </p:childTnLst>
                                </p:cTn>
                              </p:par>
                            </p:childTnLst>
                          </p:cTn>
                        </p:par>
                      </p:childTnLst>
                    </p:cTn>
                  </p:par>
                  <p:par>
                    <p:cTn id="72" fill="hold">
                      <p:stCondLst>
                        <p:cond delay="indefinite"/>
                      </p:stCondLst>
                      <p:childTnLst>
                        <p:par>
                          <p:cTn id="73" fill="hold">
                            <p:stCondLst>
                              <p:cond delay="0"/>
                            </p:stCondLst>
                            <p:childTnLst>
                              <p:par>
                                <p:cTn id="74" presetID="1" presetClass="entr" presetSubtype="0" fill="hold" grpId="0" nodeType="clickEffect">
                                  <p:stCondLst>
                                    <p:cond delay="0"/>
                                  </p:stCondLst>
                                  <p:childTnLst>
                                    <p:set>
                                      <p:cBhvr>
                                        <p:cTn id="75"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0" grpId="0">
        <p:bldAsOne/>
      </p:bldGraphic>
      <p:bldP spid="45" grpId="0" animBg="1"/>
      <p:bldP spid="45" grpId="1" animBg="1"/>
      <p:bldP spid="45" grpId="2" animBg="1"/>
      <p:bldP spid="47" grpId="0" animBg="1"/>
      <p:bldP spid="47" grpId="1" animBg="1"/>
      <p:bldP spid="47" grpId="2" animBg="1"/>
      <p:bldP spid="178" grpId="0" animBg="1"/>
      <p:bldP spid="204" grpId="0" animBg="1"/>
      <p:bldP spid="205" grpId="0" animBg="1"/>
      <p:bldP spid="206" grpId="0" animBg="1"/>
      <p:bldP spid="207" grpId="0" animBg="1"/>
      <p:bldP spid="208" grpId="0" animBg="1"/>
      <p:bldP spid="208" grpId="1" animBg="1"/>
      <p:bldP spid="208" grpId="2" animBg="1"/>
      <p:bldP spid="209" grpId="0" animBg="1"/>
      <p:bldP spid="209" grpId="1" animBg="1"/>
      <p:bldP spid="209" grpId="2" animBg="1"/>
      <p:bldP spid="212" grpId="0"/>
      <p:bldP spid="213" grpId="0"/>
      <p:bldP spid="3" grpId="0" animBg="1"/>
    </p:bldLst>
  </p:timing>
</p:sld>
</file>

<file path=ppt/slides/slide4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1057905" y="4529872"/>
            <a:ext cx="7032878" cy="956782"/>
            <a:chOff x="1057905" y="4543667"/>
            <a:chExt cx="7032878" cy="956782"/>
          </a:xfrm>
        </p:grpSpPr>
        <p:sp>
          <p:nvSpPr>
            <p:cNvPr id="38" name="Down Arrow 37"/>
            <p:cNvSpPr/>
            <p:nvPr/>
          </p:nvSpPr>
          <p:spPr>
            <a:xfrm>
              <a:off x="7253465" y="4543667"/>
              <a:ext cx="837318" cy="956782"/>
            </a:xfrm>
            <a:prstGeom prst="downArrow">
              <a:avLst/>
            </a:prstGeom>
            <a:solidFill>
              <a:schemeClr val="bg1">
                <a:lumMod val="8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Down Arrow 38"/>
            <p:cNvSpPr/>
            <p:nvPr/>
          </p:nvSpPr>
          <p:spPr>
            <a:xfrm>
              <a:off x="1057905" y="4543669"/>
              <a:ext cx="837318" cy="946630"/>
            </a:xfrm>
            <a:prstGeom prst="downArrow">
              <a:avLst/>
            </a:prstGeom>
            <a:solidFill>
              <a:schemeClr val="bg1">
                <a:lumMod val="8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9" name="Group 8"/>
          <p:cNvGrpSpPr/>
          <p:nvPr/>
        </p:nvGrpSpPr>
        <p:grpSpPr>
          <a:xfrm>
            <a:off x="1057905" y="2445128"/>
            <a:ext cx="7032878" cy="956782"/>
            <a:chOff x="1057905" y="2445128"/>
            <a:chExt cx="7032878" cy="956782"/>
          </a:xfrm>
        </p:grpSpPr>
        <p:sp>
          <p:nvSpPr>
            <p:cNvPr id="35" name="Down Arrow 34"/>
            <p:cNvSpPr/>
            <p:nvPr/>
          </p:nvSpPr>
          <p:spPr>
            <a:xfrm>
              <a:off x="7253465" y="2445128"/>
              <a:ext cx="837318" cy="956782"/>
            </a:xfrm>
            <a:prstGeom prst="downArrow">
              <a:avLst/>
            </a:prstGeom>
            <a:solidFill>
              <a:schemeClr val="bg1">
                <a:lumMod val="8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6" name="Down Arrow 55"/>
            <p:cNvSpPr/>
            <p:nvPr/>
          </p:nvSpPr>
          <p:spPr>
            <a:xfrm>
              <a:off x="1057905" y="2445130"/>
              <a:ext cx="837318" cy="946630"/>
            </a:xfrm>
            <a:prstGeom prst="downArrow">
              <a:avLst/>
            </a:prstGeom>
            <a:solidFill>
              <a:schemeClr val="bg1">
                <a:lumMod val="8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4" name="Rounded Rectangle 3"/>
          <p:cNvSpPr/>
          <p:nvPr/>
        </p:nvSpPr>
        <p:spPr>
          <a:xfrm>
            <a:off x="290253" y="1306738"/>
            <a:ext cx="8637848" cy="1149911"/>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p:txBody>
          <a:bodyPr>
            <a:normAutofit/>
          </a:bodyPr>
          <a:lstStyle/>
          <a:p>
            <a:r>
              <a:rPr lang="en-US" sz="4400" dirty="0"/>
              <a:t>Heterogeneous-Reliability Memory</a:t>
            </a:r>
          </a:p>
        </p:txBody>
      </p:sp>
      <p:grpSp>
        <p:nvGrpSpPr>
          <p:cNvPr id="40" name="Group 39"/>
          <p:cNvGrpSpPr/>
          <p:nvPr/>
        </p:nvGrpSpPr>
        <p:grpSpPr>
          <a:xfrm>
            <a:off x="676479" y="1484379"/>
            <a:ext cx="7780548" cy="800460"/>
            <a:chOff x="644685" y="3285404"/>
            <a:chExt cx="7780548" cy="800460"/>
          </a:xfrm>
        </p:grpSpPr>
        <p:sp>
          <p:nvSpPr>
            <p:cNvPr id="5" name="Cloud 4"/>
            <p:cNvSpPr/>
            <p:nvPr/>
          </p:nvSpPr>
          <p:spPr>
            <a:xfrm>
              <a:off x="644685" y="3285407"/>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1 data A</a:t>
              </a:r>
            </a:p>
          </p:txBody>
        </p:sp>
        <p:sp>
          <p:nvSpPr>
            <p:cNvPr id="6" name="Cloud 5"/>
            <p:cNvSpPr/>
            <p:nvPr/>
          </p:nvSpPr>
          <p:spPr>
            <a:xfrm>
              <a:off x="1941443" y="3285407"/>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1 data B</a:t>
              </a:r>
            </a:p>
          </p:txBody>
        </p:sp>
        <p:sp>
          <p:nvSpPr>
            <p:cNvPr id="11" name="Cloud 10"/>
            <p:cNvSpPr/>
            <p:nvPr/>
          </p:nvSpPr>
          <p:spPr>
            <a:xfrm>
              <a:off x="3238201" y="3285407"/>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2 data A</a:t>
              </a:r>
            </a:p>
          </p:txBody>
        </p:sp>
        <p:sp>
          <p:nvSpPr>
            <p:cNvPr id="12" name="Cloud 11"/>
            <p:cNvSpPr/>
            <p:nvPr/>
          </p:nvSpPr>
          <p:spPr>
            <a:xfrm>
              <a:off x="4534959" y="3285406"/>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2 data B</a:t>
              </a:r>
            </a:p>
          </p:txBody>
        </p:sp>
        <p:sp>
          <p:nvSpPr>
            <p:cNvPr id="13" name="Cloud 12"/>
            <p:cNvSpPr/>
            <p:nvPr/>
          </p:nvSpPr>
          <p:spPr>
            <a:xfrm>
              <a:off x="5831717" y="3285405"/>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3 data A</a:t>
              </a:r>
            </a:p>
          </p:txBody>
        </p:sp>
        <p:sp>
          <p:nvSpPr>
            <p:cNvPr id="14" name="Cloud 13"/>
            <p:cNvSpPr/>
            <p:nvPr/>
          </p:nvSpPr>
          <p:spPr>
            <a:xfrm>
              <a:off x="7128475" y="3285404"/>
              <a:ext cx="1296758" cy="800457"/>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App 3 data B</a:t>
              </a:r>
            </a:p>
          </p:txBody>
        </p:sp>
      </p:grpSp>
      <p:sp>
        <p:nvSpPr>
          <p:cNvPr id="52" name="Rectangle 51"/>
          <p:cNvSpPr/>
          <p:nvPr/>
        </p:nvSpPr>
        <p:spPr>
          <a:xfrm>
            <a:off x="890513" y="4513248"/>
            <a:ext cx="7367662" cy="95410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sng" strike="noStrike" kern="1200" cap="none" spc="0" normalizeH="0" baseline="0" noProof="0" dirty="0">
                <a:ln>
                  <a:noFill/>
                </a:ln>
                <a:solidFill>
                  <a:prstClr val="black"/>
                </a:solidFill>
                <a:effectLst/>
                <a:uLnTx/>
                <a:uFillTx/>
                <a:latin typeface="Calibri" panose="020F0502020204030204"/>
                <a:ea typeface="+mn-ea"/>
                <a:cs typeface="+mn-cs"/>
              </a:rPr>
              <a:t>Step 2</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Map</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application data to the </a:t>
            </a:r>
            <a:r>
              <a:rPr kumimoji="0" lang="en-US" sz="2800" b="0" i="1" u="none" strike="noStrike" kern="1200" cap="none" spc="0" normalizeH="0" baseline="0" noProof="0" dirty="0">
                <a:ln>
                  <a:noFill/>
                </a:ln>
                <a:solidFill>
                  <a:srgbClr val="FF0000"/>
                </a:solidFill>
                <a:effectLst/>
                <a:uLnTx/>
                <a:uFillTx/>
                <a:latin typeface="Calibri" panose="020F0502020204030204"/>
                <a:ea typeface="+mn-ea"/>
                <a:cs typeface="+mn-cs"/>
              </a:rPr>
              <a:t>HRM</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system enabled by</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 </a:t>
            </a:r>
            <a:r>
              <a:rPr kumimoji="0" lang="en-US" sz="2800" b="0" i="1" u="none" strike="noStrike" kern="1200" cap="none" spc="0" normalizeH="0" baseline="0" noProof="0" dirty="0">
                <a:ln>
                  <a:noFill/>
                </a:ln>
                <a:solidFill>
                  <a:srgbClr val="FF0000"/>
                </a:solidFill>
                <a:effectLst/>
                <a:uLnTx/>
                <a:uFillTx/>
                <a:latin typeface="Calibri" panose="020F0502020204030204"/>
                <a:ea typeface="+mn-ea"/>
                <a:cs typeface="+mn-cs"/>
              </a:rPr>
              <a:t>SW/HW cooperative solutions</a:t>
            </a:r>
            <a:endParaRPr kumimoji="0" lang="en-US" sz="2800" b="0"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4" name="Rounded Rectangle 43"/>
          <p:cNvSpPr/>
          <p:nvPr/>
        </p:nvSpPr>
        <p:spPr>
          <a:xfrm>
            <a:off x="1663665" y="2397925"/>
            <a:ext cx="5821358" cy="1055608"/>
          </a:xfrm>
          <a:prstGeom prst="round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sng" strike="noStrike" kern="1200" cap="none" spc="0" normalizeH="0" baseline="0" noProof="0" dirty="0">
                <a:ln>
                  <a:noFill/>
                </a:ln>
                <a:solidFill>
                  <a:prstClr val="black"/>
                </a:solidFill>
                <a:effectLst/>
                <a:uLnTx/>
                <a:uFillTx/>
                <a:latin typeface="Calibri" panose="020F0502020204030204"/>
                <a:ea typeface="+mn-ea"/>
                <a:cs typeface="+mn-cs"/>
              </a:rPr>
              <a:t>Step 1</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Characterize</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and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classify</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application memory error tolerance</a:t>
            </a:r>
          </a:p>
        </p:txBody>
      </p:sp>
      <p:grpSp>
        <p:nvGrpSpPr>
          <p:cNvPr id="20" name="Group 18"/>
          <p:cNvGrpSpPr/>
          <p:nvPr/>
        </p:nvGrpSpPr>
        <p:grpSpPr>
          <a:xfrm>
            <a:off x="253075" y="5359622"/>
            <a:ext cx="8707801" cy="1267072"/>
            <a:chOff x="253075" y="5359622"/>
            <a:chExt cx="8707801" cy="1267072"/>
          </a:xfrm>
        </p:grpSpPr>
        <p:sp>
          <p:nvSpPr>
            <p:cNvPr id="33" name="Rounded Rectangle 21"/>
            <p:cNvSpPr/>
            <p:nvPr/>
          </p:nvSpPr>
          <p:spPr>
            <a:xfrm>
              <a:off x="253075" y="5476783"/>
              <a:ext cx="8637848" cy="1149911"/>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8" name="Group 28"/>
            <p:cNvGrpSpPr/>
            <p:nvPr/>
          </p:nvGrpSpPr>
          <p:grpSpPr>
            <a:xfrm>
              <a:off x="676479" y="5712919"/>
              <a:ext cx="7780548" cy="710040"/>
              <a:chOff x="676479" y="5712919"/>
              <a:chExt cx="7780548" cy="710040"/>
            </a:xfrm>
          </p:grpSpPr>
          <p:sp>
            <p:nvSpPr>
              <p:cNvPr id="58" name="Rounded Rectangle 33"/>
              <p:cNvSpPr/>
              <p:nvPr/>
            </p:nvSpPr>
            <p:spPr>
              <a:xfrm>
                <a:off x="676479" y="5724440"/>
                <a:ext cx="1296758" cy="698519"/>
              </a:xfrm>
              <a:prstGeom prst="roundRect">
                <a:avLst/>
              </a:prstGeom>
              <a:noFill/>
              <a:ln w="3810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Reliable memory</a:t>
                </a:r>
              </a:p>
            </p:txBody>
          </p:sp>
          <p:sp>
            <p:nvSpPr>
              <p:cNvPr id="60" name="Rounded Rectangle 35"/>
              <p:cNvSpPr/>
              <p:nvPr/>
            </p:nvSpPr>
            <p:spPr>
              <a:xfrm>
                <a:off x="1973237" y="5724440"/>
                <a:ext cx="3890274" cy="698519"/>
              </a:xfrm>
              <a:prstGeom prst="roundRect">
                <a:avLst/>
              </a:prstGeom>
              <a:noFill/>
              <a:ln w="3810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Parity memory </a:t>
                </a:r>
                <a:b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software recovery (</a:t>
                </a:r>
                <a:r>
                  <a:rPr kumimoji="0" lang="en-US" sz="2000" b="0" i="0" u="none" strike="noStrike" kern="1200" cap="none" spc="0" normalizeH="0" baseline="0" noProof="0" dirty="0" err="1">
                    <a:ln>
                      <a:noFill/>
                    </a:ln>
                    <a:solidFill>
                      <a:prstClr val="black"/>
                    </a:solidFill>
                    <a:effectLst/>
                    <a:uLnTx/>
                    <a:uFillTx/>
                    <a:latin typeface="Calibri" panose="020F0502020204030204"/>
                    <a:ea typeface="+mn-ea"/>
                    <a:cs typeface="+mn-cs"/>
                  </a:rPr>
                  <a:t>Par+R</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
            <p:nvSpPr>
              <p:cNvPr id="61" name="Rounded Rectangle 36"/>
              <p:cNvSpPr/>
              <p:nvPr/>
            </p:nvSpPr>
            <p:spPr>
              <a:xfrm>
                <a:off x="5863511" y="5712919"/>
                <a:ext cx="2593516" cy="698519"/>
              </a:xfrm>
              <a:prstGeom prst="roundRect">
                <a:avLst/>
              </a:prstGeom>
              <a:noFill/>
              <a:ln w="3810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Low-cost memory</a:t>
                </a:r>
              </a:p>
            </p:txBody>
          </p:sp>
        </p:grpSp>
        <p:sp>
          <p:nvSpPr>
            <p:cNvPr id="43" name="TextBox 29"/>
            <p:cNvSpPr txBox="1"/>
            <p:nvPr/>
          </p:nvSpPr>
          <p:spPr>
            <a:xfrm>
              <a:off x="7485023" y="5359622"/>
              <a:ext cx="1475853"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Unreliable</a:t>
              </a:r>
            </a:p>
          </p:txBody>
        </p:sp>
        <p:sp>
          <p:nvSpPr>
            <p:cNvPr id="45" name="TextBox 30"/>
            <p:cNvSpPr txBox="1"/>
            <p:nvPr/>
          </p:nvSpPr>
          <p:spPr>
            <a:xfrm>
              <a:off x="265997" y="5372982"/>
              <a:ext cx="1174745"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Reliable</a:t>
              </a:r>
            </a:p>
          </p:txBody>
        </p:sp>
      </p:grpSp>
      <p:grpSp>
        <p:nvGrpSpPr>
          <p:cNvPr id="29" name="Group 28"/>
          <p:cNvGrpSpPr/>
          <p:nvPr/>
        </p:nvGrpSpPr>
        <p:grpSpPr>
          <a:xfrm>
            <a:off x="220417" y="3391760"/>
            <a:ext cx="8800185" cy="1268831"/>
            <a:chOff x="220417" y="3391760"/>
            <a:chExt cx="8800185" cy="1268831"/>
          </a:xfrm>
        </p:grpSpPr>
        <p:grpSp>
          <p:nvGrpSpPr>
            <p:cNvPr id="10" name="Group 9"/>
            <p:cNvGrpSpPr/>
            <p:nvPr/>
          </p:nvGrpSpPr>
          <p:grpSpPr>
            <a:xfrm>
              <a:off x="220417" y="3391760"/>
              <a:ext cx="8800185" cy="1268831"/>
              <a:chOff x="220417" y="3391760"/>
              <a:chExt cx="8800185" cy="1268831"/>
            </a:xfrm>
          </p:grpSpPr>
          <p:sp>
            <p:nvSpPr>
              <p:cNvPr id="32" name="Rounded Rectangle 31"/>
              <p:cNvSpPr/>
              <p:nvPr/>
            </p:nvSpPr>
            <p:spPr>
              <a:xfrm>
                <a:off x="290253" y="3391760"/>
                <a:ext cx="8637848" cy="1149911"/>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p:cNvSpPr txBox="1"/>
              <p:nvPr/>
            </p:nvSpPr>
            <p:spPr>
              <a:xfrm>
                <a:off x="220417" y="4198926"/>
                <a:ext cx="1535036"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0000"/>
                    </a:solidFill>
                    <a:effectLst/>
                    <a:uLnTx/>
                    <a:uFillTx/>
                    <a:latin typeface="Calibri" panose="020F0502020204030204"/>
                    <a:ea typeface="+mn-ea"/>
                    <a:cs typeface="+mn-cs"/>
                  </a:rPr>
                  <a:t>Vulnerable</a:t>
                </a:r>
              </a:p>
            </p:txBody>
          </p:sp>
          <p:sp>
            <p:nvSpPr>
              <p:cNvPr id="42" name="TextBox 41"/>
              <p:cNvSpPr txBox="1"/>
              <p:nvPr/>
            </p:nvSpPr>
            <p:spPr>
              <a:xfrm>
                <a:off x="7816105" y="4198926"/>
                <a:ext cx="1204497"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8000"/>
                    </a:solidFill>
                    <a:effectLst/>
                    <a:uLnTx/>
                    <a:uFillTx/>
                    <a:latin typeface="Calibri" panose="020F0502020204030204"/>
                    <a:ea typeface="+mn-ea"/>
                    <a:cs typeface="+mn-cs"/>
                  </a:rPr>
                  <a:t>Tolerant</a:t>
                </a:r>
              </a:p>
            </p:txBody>
          </p:sp>
        </p:grpSp>
        <p:grpSp>
          <p:nvGrpSpPr>
            <p:cNvPr id="22" name="Group 21"/>
            <p:cNvGrpSpPr/>
            <p:nvPr/>
          </p:nvGrpSpPr>
          <p:grpSpPr>
            <a:xfrm>
              <a:off x="677394" y="3515307"/>
              <a:ext cx="7779633" cy="897736"/>
              <a:chOff x="677394" y="3515307"/>
              <a:chExt cx="7779633" cy="897736"/>
            </a:xfrm>
          </p:grpSpPr>
          <p:sp>
            <p:nvSpPr>
              <p:cNvPr id="15" name="Rectangle 14"/>
              <p:cNvSpPr/>
              <p:nvPr/>
            </p:nvSpPr>
            <p:spPr>
              <a:xfrm>
                <a:off x="677394" y="3515307"/>
                <a:ext cx="1296758" cy="800457"/>
              </a:xfrm>
              <a:prstGeom prst="rect">
                <a:avLst/>
              </a:prstGeom>
              <a:solidFill>
                <a:srgbClr val="375DA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1 data A</a:t>
                </a:r>
              </a:p>
            </p:txBody>
          </p:sp>
          <p:sp>
            <p:nvSpPr>
              <p:cNvPr id="17" name="Oval 16"/>
              <p:cNvSpPr/>
              <p:nvPr/>
            </p:nvSpPr>
            <p:spPr>
              <a:xfrm>
                <a:off x="5862596" y="3531931"/>
                <a:ext cx="1296758" cy="800457"/>
              </a:xfrm>
              <a:prstGeom prst="ellipse">
                <a:avLst/>
              </a:prstGeom>
              <a:solidFill>
                <a:srgbClr val="4472C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2 data A</a:t>
                </a:r>
              </a:p>
            </p:txBody>
          </p:sp>
          <p:sp>
            <p:nvSpPr>
              <p:cNvPr id="21" name="Oval 20"/>
              <p:cNvSpPr/>
              <p:nvPr/>
            </p:nvSpPr>
            <p:spPr>
              <a:xfrm>
                <a:off x="7160269" y="3531931"/>
                <a:ext cx="1296758" cy="800457"/>
              </a:xfrm>
              <a:prstGeom prst="ellipse">
                <a:avLst/>
              </a:prstGeom>
              <a:solidFill>
                <a:srgbClr val="4472C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2 data B</a:t>
                </a:r>
              </a:p>
            </p:txBody>
          </p:sp>
          <p:grpSp>
            <p:nvGrpSpPr>
              <p:cNvPr id="23" name="Group 22"/>
              <p:cNvGrpSpPr/>
              <p:nvPr/>
            </p:nvGrpSpPr>
            <p:grpSpPr>
              <a:xfrm>
                <a:off x="3270910" y="3515307"/>
                <a:ext cx="1296758" cy="897736"/>
                <a:chOff x="3238201" y="4595275"/>
                <a:chExt cx="1296758" cy="897736"/>
              </a:xfrm>
            </p:grpSpPr>
            <p:sp>
              <p:nvSpPr>
                <p:cNvPr id="24" name="Isosceles Triangle 23"/>
                <p:cNvSpPr/>
                <p:nvPr/>
              </p:nvSpPr>
              <p:spPr>
                <a:xfrm>
                  <a:off x="3238201" y="4595275"/>
                  <a:ext cx="1296758" cy="800457"/>
                </a:xfrm>
                <a:prstGeom prst="triangl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Rectangle 24"/>
                <p:cNvSpPr/>
                <p:nvPr/>
              </p:nvSpPr>
              <p:spPr>
                <a:xfrm>
                  <a:off x="3308171" y="4785125"/>
                  <a:ext cx="1156818" cy="707886"/>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3 data A</a:t>
                  </a:r>
                </a:p>
              </p:txBody>
            </p:sp>
          </p:grpSp>
          <p:grpSp>
            <p:nvGrpSpPr>
              <p:cNvPr id="26" name="Group 25"/>
              <p:cNvGrpSpPr/>
              <p:nvPr/>
            </p:nvGrpSpPr>
            <p:grpSpPr>
              <a:xfrm>
                <a:off x="4566753" y="3515307"/>
                <a:ext cx="1296758" cy="897736"/>
                <a:chOff x="3238201" y="4595275"/>
                <a:chExt cx="1296758" cy="897736"/>
              </a:xfrm>
            </p:grpSpPr>
            <p:sp>
              <p:nvSpPr>
                <p:cNvPr id="27" name="Isosceles Triangle 26"/>
                <p:cNvSpPr/>
                <p:nvPr/>
              </p:nvSpPr>
              <p:spPr>
                <a:xfrm>
                  <a:off x="3238201" y="4595275"/>
                  <a:ext cx="1296758" cy="800457"/>
                </a:xfrm>
                <a:prstGeom prst="triangl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Rectangle 27"/>
                <p:cNvSpPr/>
                <p:nvPr/>
              </p:nvSpPr>
              <p:spPr>
                <a:xfrm>
                  <a:off x="3308171" y="4785125"/>
                  <a:ext cx="1156818" cy="707886"/>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3 data B</a:t>
                  </a:r>
                </a:p>
              </p:txBody>
            </p:sp>
          </p:grpSp>
          <p:grpSp>
            <p:nvGrpSpPr>
              <p:cNvPr id="46" name="Group 45"/>
              <p:cNvGrpSpPr/>
              <p:nvPr/>
            </p:nvGrpSpPr>
            <p:grpSpPr>
              <a:xfrm>
                <a:off x="1990606" y="3515307"/>
                <a:ext cx="1296758" cy="897736"/>
                <a:chOff x="3238201" y="4595275"/>
                <a:chExt cx="1296758" cy="897736"/>
              </a:xfrm>
            </p:grpSpPr>
            <p:sp>
              <p:nvSpPr>
                <p:cNvPr id="47" name="Isosceles Triangle 46"/>
                <p:cNvSpPr/>
                <p:nvPr/>
              </p:nvSpPr>
              <p:spPr>
                <a:xfrm>
                  <a:off x="3238201" y="4595275"/>
                  <a:ext cx="1296758" cy="800457"/>
                </a:xfrm>
                <a:prstGeom prst="triangle">
                  <a:avLst/>
                </a:prstGeom>
                <a:solidFill>
                  <a:srgbClr val="A7B5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8" name="Rectangle 47"/>
                <p:cNvSpPr/>
                <p:nvPr/>
              </p:nvSpPr>
              <p:spPr>
                <a:xfrm>
                  <a:off x="3308171" y="4785125"/>
                  <a:ext cx="1156818" cy="707886"/>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App 1 data B</a:t>
                  </a:r>
                </a:p>
              </p:txBody>
            </p:sp>
          </p:grpSp>
        </p:grpSp>
      </p:grpSp>
      <p:sp>
        <p:nvSpPr>
          <p:cNvPr id="19" name="Slide Number Placeholder 18"/>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DB4CB9A-C63F-4E87-AA38-9916D0B520C4}" type="slidenum">
              <a:rPr kumimoji="0" lang="en-US" sz="16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402</a:t>
            </a:fld>
            <a:endParaRPr kumimoji="0" lang="en-US" sz="1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1865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
                                        <p:tgtEl>
                                          <p:spTgt spid="4"/>
                                        </p:tgtEl>
                                      </p:cBhvr>
                                    </p:animEffect>
                                  </p:childTnLst>
                                </p:cTn>
                              </p:par>
                              <p:par>
                                <p:cTn id="8" presetID="22" presetClass="entr" presetSubtype="1" fill="hold" nodeType="withEffect">
                                  <p:stCondLst>
                                    <p:cond delay="0"/>
                                  </p:stCondLst>
                                  <p:childTnLst>
                                    <p:set>
                                      <p:cBhvr>
                                        <p:cTn id="9" dur="1" fill="hold">
                                          <p:stCondLst>
                                            <p:cond delay="0"/>
                                          </p:stCondLst>
                                        </p:cTn>
                                        <p:tgtEl>
                                          <p:spTgt spid="40"/>
                                        </p:tgtEl>
                                        <p:attrNameLst>
                                          <p:attrName>style.visibility</p:attrName>
                                        </p:attrNameLst>
                                      </p:cBhvr>
                                      <p:to>
                                        <p:strVal val="visible"/>
                                      </p:to>
                                    </p:set>
                                    <p:animEffect transition="in" filter="wipe(up)">
                                      <p:cBhvr>
                                        <p:cTn id="10" dur="500"/>
                                        <p:tgtEl>
                                          <p:spTgt spid="40"/>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1" fill="hold" grpId="0" nodeType="clickEffect">
                                  <p:stCondLst>
                                    <p:cond delay="0"/>
                                  </p:stCondLst>
                                  <p:iterate type="lt">
                                    <p:tmPct val="0"/>
                                  </p:iterate>
                                  <p:childTnLst>
                                    <p:set>
                                      <p:cBhvr>
                                        <p:cTn id="14" dur="1" fill="hold">
                                          <p:stCondLst>
                                            <p:cond delay="0"/>
                                          </p:stCondLst>
                                        </p:cTn>
                                        <p:tgtEl>
                                          <p:spTgt spid="44"/>
                                        </p:tgtEl>
                                        <p:attrNameLst>
                                          <p:attrName>style.visibility</p:attrName>
                                        </p:attrNameLst>
                                      </p:cBhvr>
                                      <p:to>
                                        <p:strVal val="visible"/>
                                      </p:to>
                                    </p:set>
                                    <p:animEffect transition="in" filter="wipe(up)">
                                      <p:cBhvr>
                                        <p:cTn id="15" dur="500"/>
                                        <p:tgtEl>
                                          <p:spTgt spid="44"/>
                                        </p:tgtEl>
                                      </p:cBhvr>
                                    </p:animEffect>
                                  </p:childTnLst>
                                </p:cTn>
                              </p:par>
                              <p:par>
                                <p:cTn id="16" presetID="22" presetClass="entr" presetSubtype="1" fill="hold"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wipe(up)">
                                      <p:cBhvr>
                                        <p:cTn id="18" dur="500"/>
                                        <p:tgtEl>
                                          <p:spTgt spid="9"/>
                                        </p:tgtEl>
                                      </p:cBhvr>
                                    </p:animEffect>
                                  </p:childTnLst>
                                </p:cTn>
                              </p:par>
                            </p:childTnLst>
                          </p:cTn>
                        </p:par>
                        <p:par>
                          <p:cTn id="19" fill="hold">
                            <p:stCondLst>
                              <p:cond delay="500"/>
                            </p:stCondLst>
                            <p:childTnLst>
                              <p:par>
                                <p:cTn id="20" presetID="22" presetClass="entr" presetSubtype="1" fill="hold" nodeType="afterEffect">
                                  <p:stCondLst>
                                    <p:cond delay="0"/>
                                  </p:stCondLst>
                                  <p:childTnLst>
                                    <p:set>
                                      <p:cBhvr>
                                        <p:cTn id="21" dur="1" fill="hold">
                                          <p:stCondLst>
                                            <p:cond delay="0"/>
                                          </p:stCondLst>
                                        </p:cTn>
                                        <p:tgtEl>
                                          <p:spTgt spid="29"/>
                                        </p:tgtEl>
                                        <p:attrNameLst>
                                          <p:attrName>style.visibility</p:attrName>
                                        </p:attrNameLst>
                                      </p:cBhvr>
                                      <p:to>
                                        <p:strVal val="visible"/>
                                      </p:to>
                                    </p:set>
                                    <p:animEffect transition="in" filter="wipe(up)">
                                      <p:cBhvr>
                                        <p:cTn id="22" dur="500"/>
                                        <p:tgtEl>
                                          <p:spTgt spid="29"/>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ipe(up)">
                                      <p:cBhvr>
                                        <p:cTn id="27" dur="500"/>
                                        <p:tgtEl>
                                          <p:spTgt spid="7"/>
                                        </p:tgtEl>
                                      </p:cBhvr>
                                    </p:animEffect>
                                  </p:childTnLst>
                                </p:cTn>
                              </p:par>
                              <p:par>
                                <p:cTn id="28" presetID="22" presetClass="entr" presetSubtype="1" fill="hold" grpId="0" nodeType="withEffect">
                                  <p:stCondLst>
                                    <p:cond delay="0"/>
                                  </p:stCondLst>
                                  <p:childTnLst>
                                    <p:set>
                                      <p:cBhvr>
                                        <p:cTn id="29" dur="1" fill="hold">
                                          <p:stCondLst>
                                            <p:cond delay="0"/>
                                          </p:stCondLst>
                                        </p:cTn>
                                        <p:tgtEl>
                                          <p:spTgt spid="52"/>
                                        </p:tgtEl>
                                        <p:attrNameLst>
                                          <p:attrName>style.visibility</p:attrName>
                                        </p:attrNameLst>
                                      </p:cBhvr>
                                      <p:to>
                                        <p:strVal val="visible"/>
                                      </p:to>
                                    </p:set>
                                    <p:animEffect transition="in" filter="wipe(up)">
                                      <p:cBhvr>
                                        <p:cTn id="30" dur="500"/>
                                        <p:tgtEl>
                                          <p:spTgt spid="52"/>
                                        </p:tgtEl>
                                      </p:cBhvr>
                                    </p:animEffect>
                                  </p:childTnLst>
                                </p:cTn>
                              </p:par>
                            </p:childTnLst>
                          </p:cTn>
                        </p:par>
                        <p:par>
                          <p:cTn id="31" fill="hold">
                            <p:stCondLst>
                              <p:cond delay="500"/>
                            </p:stCondLst>
                            <p:childTnLst>
                              <p:par>
                                <p:cTn id="32" presetID="22" presetClass="entr" presetSubtype="1" fill="hold" nodeType="afterEffect">
                                  <p:stCondLst>
                                    <p:cond delay="0"/>
                                  </p:stCondLst>
                                  <p:childTnLst>
                                    <p:set>
                                      <p:cBhvr>
                                        <p:cTn id="33" dur="1" fill="hold">
                                          <p:stCondLst>
                                            <p:cond delay="0"/>
                                          </p:stCondLst>
                                        </p:cTn>
                                        <p:tgtEl>
                                          <p:spTgt spid="20"/>
                                        </p:tgtEl>
                                        <p:attrNameLst>
                                          <p:attrName>style.visibility</p:attrName>
                                        </p:attrNameLst>
                                      </p:cBhvr>
                                      <p:to>
                                        <p:strVal val="visible"/>
                                      </p:to>
                                    </p:set>
                                    <p:animEffect transition="in" filter="wipe(up)">
                                      <p:cBhvr>
                                        <p:cTn id="34"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2" grpId="0"/>
      <p:bldP spid="44" grpId="0"/>
    </p:bldLst>
  </p:timing>
</p:sld>
</file>

<file path=ppt/slides/slide4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600" dirty="0"/>
              <a:t>More on Heterogeneous-Reliability Memory</a:t>
            </a:r>
          </a:p>
        </p:txBody>
      </p:sp>
      <p:sp>
        <p:nvSpPr>
          <p:cNvPr id="3" name="Content Placeholder 2"/>
          <p:cNvSpPr>
            <a:spLocks noGrp="1"/>
          </p:cNvSpPr>
          <p:nvPr>
            <p:ph idx="1"/>
          </p:nvPr>
        </p:nvSpPr>
        <p:spPr>
          <a:xfrm>
            <a:off x="228600" y="980728"/>
            <a:ext cx="8807896" cy="5051648"/>
          </a:xfrm>
        </p:spPr>
        <p:txBody>
          <a:bodyPr/>
          <a:lstStyle/>
          <a:p>
            <a:r>
              <a:rPr lang="en-US" sz="1800" dirty="0" err="1"/>
              <a:t>Yixin</a:t>
            </a:r>
            <a:r>
              <a:rPr lang="en-US" sz="1800" dirty="0"/>
              <a:t> </a:t>
            </a:r>
            <a:r>
              <a:rPr lang="en-US" sz="1800" dirty="0" err="1"/>
              <a:t>Luo</a:t>
            </a:r>
            <a:r>
              <a:rPr lang="en-US" sz="1800" dirty="0"/>
              <a:t>, </a:t>
            </a:r>
            <a:r>
              <a:rPr lang="en-US" sz="1800" dirty="0" err="1"/>
              <a:t>Sriram</a:t>
            </a:r>
            <a:r>
              <a:rPr lang="en-US" sz="1800" dirty="0"/>
              <a:t> </a:t>
            </a:r>
            <a:r>
              <a:rPr lang="en-US" sz="1800" dirty="0" err="1"/>
              <a:t>Govindan</a:t>
            </a:r>
            <a:r>
              <a:rPr lang="en-US" sz="1800" dirty="0"/>
              <a:t>, </a:t>
            </a:r>
            <a:r>
              <a:rPr lang="en-US" sz="1800" dirty="0" err="1"/>
              <a:t>Bikash</a:t>
            </a:r>
            <a:r>
              <a:rPr lang="en-US" sz="1800" dirty="0"/>
              <a:t> Sharma, Mark </a:t>
            </a:r>
            <a:r>
              <a:rPr lang="en-US" sz="1800" dirty="0" err="1"/>
              <a:t>Santaniello</a:t>
            </a:r>
            <a:r>
              <a:rPr lang="en-US" sz="1800" dirty="0"/>
              <a:t>, Justin Meza, </a:t>
            </a:r>
            <a:r>
              <a:rPr lang="en-US" sz="1800" dirty="0" err="1"/>
              <a:t>Aman</a:t>
            </a:r>
            <a:r>
              <a:rPr lang="en-US" sz="1800" dirty="0"/>
              <a:t> </a:t>
            </a:r>
            <a:r>
              <a:rPr lang="en-US" sz="1800" dirty="0" err="1"/>
              <a:t>Kansal</a:t>
            </a:r>
            <a:r>
              <a:rPr lang="en-US" sz="1800" dirty="0"/>
              <a:t>, </a:t>
            </a:r>
            <a:r>
              <a:rPr lang="en-US" sz="1800" dirty="0" err="1"/>
              <a:t>Jie</a:t>
            </a:r>
            <a:r>
              <a:rPr lang="en-US" sz="1800" dirty="0"/>
              <a:t> Liu, </a:t>
            </a:r>
            <a:r>
              <a:rPr lang="en-US" sz="1800" dirty="0" err="1"/>
              <a:t>Badriddine</a:t>
            </a:r>
            <a:r>
              <a:rPr lang="en-US" sz="1800" dirty="0"/>
              <a:t> </a:t>
            </a:r>
            <a:r>
              <a:rPr lang="en-US" sz="1800" dirty="0" err="1"/>
              <a:t>Khessib</a:t>
            </a:r>
            <a:r>
              <a:rPr lang="en-US" sz="1800" dirty="0"/>
              <a:t>, </a:t>
            </a:r>
            <a:r>
              <a:rPr lang="en-US" sz="1800" dirty="0" err="1"/>
              <a:t>Kushagra</a:t>
            </a:r>
            <a:r>
              <a:rPr lang="en-US" sz="1800" dirty="0"/>
              <a:t> </a:t>
            </a:r>
            <a:r>
              <a:rPr lang="en-US" sz="1800" dirty="0" err="1"/>
              <a:t>Vaid</a:t>
            </a:r>
            <a:r>
              <a:rPr lang="en-US" sz="1800" dirty="0"/>
              <a:t>,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"Characterizing Application Memory Error Vulnerability to Optimize Data Center Cost via Heterogeneous-Reliability Memory"</a:t>
            </a:r>
            <a:r>
              <a:rPr lang="en-US" sz="1800" dirty="0">
                <a:solidFill>
                  <a:srgbClr val="0432FF"/>
                </a:solidFill>
              </a:rPr>
              <a:t> </a:t>
            </a:r>
            <a:br>
              <a:rPr lang="en-US" sz="1800" dirty="0">
                <a:solidFill>
                  <a:srgbClr val="0432FF"/>
                </a:solidFill>
              </a:rPr>
            </a:br>
            <a:r>
              <a:rPr lang="en-US" sz="1800" i="1" dirty="0"/>
              <a:t>Proceedings of the </a:t>
            </a:r>
            <a:r>
              <a:rPr lang="en-US" sz="1800" i="1" dirty="0">
                <a:hlinkClick r:id="rId3"/>
              </a:rPr>
              <a:t>44th Annual IEEE/IFIP International Conference on Dependable Systems and Networks </a:t>
            </a:r>
            <a:r>
              <a:rPr lang="en-US" sz="1800" i="1" dirty="0"/>
              <a:t>(</a:t>
            </a:r>
            <a:r>
              <a:rPr lang="en-US" sz="1800" b="1" i="1" dirty="0"/>
              <a:t>DSN</a:t>
            </a:r>
            <a:r>
              <a:rPr lang="en-US" sz="1800" i="1" dirty="0"/>
              <a:t>)</a:t>
            </a:r>
            <a:r>
              <a:rPr lang="en-US" sz="1800" dirty="0"/>
              <a:t>, Atlanta, GA, June 2014. [</a:t>
            </a:r>
            <a:r>
              <a:rPr lang="en-US" sz="1800" dirty="0">
                <a:hlinkClick r:id="rId4"/>
              </a:rPr>
              <a:t>Summary</a:t>
            </a:r>
            <a:r>
              <a:rPr lang="en-US" sz="1800" dirty="0"/>
              <a:t>] [</a:t>
            </a:r>
            <a:r>
              <a:rPr lang="en-US" sz="1800" dirty="0">
                <a:hlinkClick r:id="rId5"/>
              </a:rPr>
              <a:t>Slides (pptx)</a:t>
            </a:r>
            <a:r>
              <a:rPr lang="en-US" sz="1800" dirty="0"/>
              <a:t> </a:t>
            </a:r>
            <a:r>
              <a:rPr lang="en-US" sz="1800" dirty="0">
                <a:hlinkClick r:id="rId6"/>
              </a:rPr>
              <a:t>(pdf)</a:t>
            </a:r>
            <a:r>
              <a:rPr lang="en-US" sz="1800" dirty="0"/>
              <a:t>] [</a:t>
            </a:r>
            <a:r>
              <a:rPr lang="en-US" sz="1800" dirty="0">
                <a:hlinkClick r:id="rId7"/>
              </a:rPr>
              <a:t>Coverage on ZDNet</a:t>
            </a:r>
            <a:r>
              <a:rPr lang="en-US" sz="1800" dirty="0"/>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p:cNvPicPr>
            <a:picLocks noChangeAspect="1"/>
          </p:cNvPicPr>
          <p:nvPr/>
        </p:nvPicPr>
        <p:blipFill>
          <a:blip r:embed="rId8"/>
          <a:stretch>
            <a:fillRect/>
          </a:stretch>
        </p:blipFill>
        <p:spPr>
          <a:xfrm>
            <a:off x="0" y="3861048"/>
            <a:ext cx="9144000" cy="1840302"/>
          </a:xfrm>
          <a:prstGeom prst="rect">
            <a:avLst/>
          </a:prstGeom>
        </p:spPr>
      </p:pic>
    </p:spTree>
    <p:extLst>
      <p:ext uri="{BB962C8B-B14F-4D97-AF65-F5344CB8AC3E}">
        <p14:creationId xmlns:p14="http://schemas.microsoft.com/office/powerpoint/2010/main" val="365549594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4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52401"/>
            <a:ext cx="8964488" cy="1066800"/>
          </a:xfrm>
        </p:spPr>
        <p:txBody>
          <a:bodyPr/>
          <a:lstStyle/>
          <a:p>
            <a:r>
              <a:rPr lang="en-US" sz="3200" dirty="0"/>
              <a:t>Data-Aware Cross-Layer Hybrid System Management</a:t>
            </a:r>
          </a:p>
        </p:txBody>
      </p:sp>
      <p:sp>
        <p:nvSpPr>
          <p:cNvPr id="3" name="Content Placeholder 2"/>
          <p:cNvSpPr>
            <a:spLocks noGrp="1"/>
          </p:cNvSpPr>
          <p:nvPr>
            <p:ph idx="1"/>
          </p:nvPr>
        </p:nvSpPr>
        <p:spPr>
          <a:xfrm>
            <a:off x="228600" y="4377767"/>
            <a:ext cx="8610600" cy="986115"/>
          </a:xfrm>
        </p:spPr>
        <p:txBody>
          <a:bodyPr/>
          <a:lstStyle/>
          <a:p>
            <a:r>
              <a:rPr lang="en-US" dirty="0"/>
              <a:t>Heterogeneous agents: CPUs, GPUs, and HWAs </a:t>
            </a:r>
          </a:p>
          <a:p>
            <a:r>
              <a:rPr lang="en-US" dirty="0"/>
              <a:t>Main memory interference between CPUs, GPUs, HWAs</a:t>
            </a:r>
          </a:p>
          <a:p>
            <a:r>
              <a:rPr lang="en-US" dirty="0"/>
              <a:t>Many timing constraints for various memory types</a:t>
            </a:r>
          </a:p>
          <a:p>
            <a:r>
              <a:rPr lang="en-US" dirty="0"/>
              <a:t>Many goals at the same time: performance, fairness, QoS, energy efficiency, …</a:t>
            </a:r>
          </a:p>
        </p:txBody>
      </p:sp>
      <p:sp>
        <p:nvSpPr>
          <p:cNvPr id="4" name="Slide Number Placeholder 3"/>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752AE0C9-F7C4-4547-82DB-A8816991FA84}"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Arial" charset="0"/>
              </a:rPr>
              <a:pPr marL="0" marR="0" lvl="0" indent="0" algn="r" defTabSz="914400" rtl="0" eaLnBrk="0" fontAlgn="base" latinLnBrk="0" hangingPunct="0">
                <a:lnSpc>
                  <a:spcPct val="100000"/>
                </a:lnSpc>
                <a:spcBef>
                  <a:spcPct val="0"/>
                </a:spcBef>
                <a:spcAft>
                  <a:spcPct val="0"/>
                </a:spcAft>
                <a:buClrTx/>
                <a:buSzTx/>
                <a:buFontTx/>
                <a:buNone/>
                <a:tabLst/>
                <a:defRPr/>
              </a:pPr>
              <a:t>404</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128"/>
              <a:cs typeface="Arial" charset="0"/>
            </a:endParaRPr>
          </a:p>
        </p:txBody>
      </p:sp>
      <p:sp>
        <p:nvSpPr>
          <p:cNvPr id="5" name="Rectangle 4"/>
          <p:cNvSpPr/>
          <p:nvPr/>
        </p:nvSpPr>
        <p:spPr>
          <a:xfrm>
            <a:off x="602125"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6" name="Rectangle 5"/>
          <p:cNvSpPr/>
          <p:nvPr/>
        </p:nvSpPr>
        <p:spPr>
          <a:xfrm>
            <a:off x="1766043"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7" name="Rectangle 6"/>
          <p:cNvSpPr/>
          <p:nvPr/>
        </p:nvSpPr>
        <p:spPr>
          <a:xfrm>
            <a:off x="2910538"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8" name="Rectangle 7"/>
          <p:cNvSpPr/>
          <p:nvPr/>
        </p:nvSpPr>
        <p:spPr>
          <a:xfrm>
            <a:off x="4049057" y="1240120"/>
            <a:ext cx="1026459" cy="5976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CPU</a:t>
            </a:r>
          </a:p>
        </p:txBody>
      </p:sp>
      <p:sp>
        <p:nvSpPr>
          <p:cNvPr id="9" name="Rectangle 8"/>
          <p:cNvSpPr/>
          <p:nvPr/>
        </p:nvSpPr>
        <p:spPr>
          <a:xfrm>
            <a:off x="602125" y="2241176"/>
            <a:ext cx="4473391" cy="373530"/>
          </a:xfrm>
          <a:prstGeom prst="rect">
            <a:avLst/>
          </a:prstGeom>
          <a:solidFill>
            <a:srgbClr val="0080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Shared Cache</a:t>
            </a:r>
          </a:p>
        </p:txBody>
      </p:sp>
      <p:sp>
        <p:nvSpPr>
          <p:cNvPr id="10" name="Rectangle 9"/>
          <p:cNvSpPr/>
          <p:nvPr/>
        </p:nvSpPr>
        <p:spPr>
          <a:xfrm>
            <a:off x="5283201" y="1268761"/>
            <a:ext cx="1026459" cy="1345946"/>
          </a:xfrm>
          <a:prstGeom prst="rect">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GPU</a:t>
            </a:r>
          </a:p>
        </p:txBody>
      </p:sp>
      <p:sp>
        <p:nvSpPr>
          <p:cNvPr id="11" name="Rectangle 10"/>
          <p:cNvSpPr/>
          <p:nvPr/>
        </p:nvSpPr>
        <p:spPr>
          <a:xfrm>
            <a:off x="6413495" y="2017059"/>
            <a:ext cx="1026459" cy="597647"/>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HWA</a:t>
            </a:r>
          </a:p>
        </p:txBody>
      </p:sp>
      <p:sp>
        <p:nvSpPr>
          <p:cNvPr id="12" name="Rectangle 11"/>
          <p:cNvSpPr/>
          <p:nvPr/>
        </p:nvSpPr>
        <p:spPr>
          <a:xfrm>
            <a:off x="7567700" y="2017059"/>
            <a:ext cx="1026459" cy="597647"/>
          </a:xfrm>
          <a:prstGeom prst="rect">
            <a:avLst/>
          </a:prstGeom>
          <a:solidFill>
            <a:srgbClr val="3366FF"/>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HWA</a:t>
            </a:r>
          </a:p>
        </p:txBody>
      </p:sp>
      <p:sp>
        <p:nvSpPr>
          <p:cNvPr id="13" name="Rectangle 12"/>
          <p:cNvSpPr/>
          <p:nvPr/>
        </p:nvSpPr>
        <p:spPr>
          <a:xfrm>
            <a:off x="602125" y="3033059"/>
            <a:ext cx="7992034" cy="373529"/>
          </a:xfrm>
          <a:prstGeom prst="rect">
            <a:avLst/>
          </a:prstGeom>
          <a:solidFill>
            <a:srgbClr val="FF66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DRAM and Hybrid Memory Controllers</a:t>
            </a:r>
          </a:p>
        </p:txBody>
      </p:sp>
      <p:sp>
        <p:nvSpPr>
          <p:cNvPr id="14" name="Rectangle 13"/>
          <p:cNvSpPr/>
          <p:nvPr/>
        </p:nvSpPr>
        <p:spPr>
          <a:xfrm>
            <a:off x="2290474" y="3788485"/>
            <a:ext cx="4681076" cy="373529"/>
          </a:xfrm>
          <a:prstGeom prst="rect">
            <a:avLst/>
          </a:prstGeom>
          <a:solidFill>
            <a:srgbClr val="660066"/>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Tahoma"/>
                <a:ea typeface="+mn-ea"/>
                <a:cs typeface="+mn-cs"/>
              </a:rPr>
              <a:t>DRAM and Hybrid Memories</a:t>
            </a:r>
          </a:p>
        </p:txBody>
      </p:sp>
      <p:cxnSp>
        <p:nvCxnSpPr>
          <p:cNvPr id="16" name="Straight Arrow Connector 15"/>
          <p:cNvCxnSpPr>
            <a:stCxn id="5" idx="2"/>
          </p:cNvCxnSpPr>
          <p:nvPr/>
        </p:nvCxnSpPr>
        <p:spPr>
          <a:xfrm>
            <a:off x="1115355"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19" name="Straight Arrow Connector 18"/>
          <p:cNvCxnSpPr/>
          <p:nvPr/>
        </p:nvCxnSpPr>
        <p:spPr>
          <a:xfrm>
            <a:off x="228031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0" name="Straight Arrow Connector 19"/>
          <p:cNvCxnSpPr/>
          <p:nvPr/>
        </p:nvCxnSpPr>
        <p:spPr>
          <a:xfrm>
            <a:off x="340807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1" name="Straight Arrow Connector 20"/>
          <p:cNvCxnSpPr/>
          <p:nvPr/>
        </p:nvCxnSpPr>
        <p:spPr>
          <a:xfrm>
            <a:off x="4545994" y="1837767"/>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2" name="Straight Arrow Connector 21"/>
          <p:cNvCxnSpPr/>
          <p:nvPr/>
        </p:nvCxnSpPr>
        <p:spPr>
          <a:xfrm>
            <a:off x="2910538" y="2614706"/>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3" name="Straight Arrow Connector 22"/>
          <p:cNvCxnSpPr/>
          <p:nvPr/>
        </p:nvCxnSpPr>
        <p:spPr>
          <a:xfrm>
            <a:off x="5785818"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4" name="Straight Arrow Connector 23"/>
          <p:cNvCxnSpPr/>
          <p:nvPr/>
        </p:nvCxnSpPr>
        <p:spPr>
          <a:xfrm>
            <a:off x="6926725"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5" name="Straight Arrow Connector 24"/>
          <p:cNvCxnSpPr/>
          <p:nvPr/>
        </p:nvCxnSpPr>
        <p:spPr>
          <a:xfrm>
            <a:off x="8095125" y="2629650"/>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cxnSp>
        <p:nvCxnSpPr>
          <p:cNvPr id="26" name="Straight Arrow Connector 25"/>
          <p:cNvCxnSpPr/>
          <p:nvPr/>
        </p:nvCxnSpPr>
        <p:spPr>
          <a:xfrm>
            <a:off x="4678378" y="3406588"/>
            <a:ext cx="0" cy="403409"/>
          </a:xfrm>
          <a:prstGeom prst="straightConnector1">
            <a:avLst/>
          </a:prstGeom>
          <a:ln>
            <a:solidFill>
              <a:schemeClr val="bg1">
                <a:lumMod val="50000"/>
              </a:schemeClr>
            </a:solidFill>
            <a:headEnd type="arrow"/>
            <a:tailEnd type="arrow"/>
          </a:ln>
        </p:spPr>
        <p:style>
          <a:lnRef idx="2">
            <a:schemeClr val="accent1"/>
          </a:lnRef>
          <a:fillRef idx="0">
            <a:schemeClr val="accent1"/>
          </a:fillRef>
          <a:effectRef idx="1">
            <a:schemeClr val="accent1"/>
          </a:effectRef>
          <a:fontRef idx="minor">
            <a:schemeClr val="tx1"/>
          </a:fontRef>
        </p:style>
      </p:cxnSp>
      <p:sp>
        <p:nvSpPr>
          <p:cNvPr id="28" name="Rectangle 27"/>
          <p:cNvSpPr/>
          <p:nvPr/>
        </p:nvSpPr>
        <p:spPr>
          <a:xfrm>
            <a:off x="179512" y="2824344"/>
            <a:ext cx="8712968" cy="792088"/>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1330955127"/>
      </p:ext>
    </p:extLst>
  </p:cSld>
  <p:clrMapOvr>
    <a:masterClrMapping/>
  </p:clrMapOvr>
  <p:transition/>
</p:sld>
</file>

<file path=ppt/slides/slide4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C6CF7-8A7A-7F49-93EB-D1EB3265D4AB}"/>
              </a:ext>
            </a:extLst>
          </p:cNvPr>
          <p:cNvSpPr>
            <a:spLocks noGrp="1"/>
          </p:cNvSpPr>
          <p:nvPr>
            <p:ph type="title"/>
          </p:nvPr>
        </p:nvSpPr>
        <p:spPr/>
        <p:txBody>
          <a:bodyPr/>
          <a:lstStyle/>
          <a:p>
            <a:r>
              <a:rPr lang="en-US" dirty="0"/>
              <a:t>Another Example: EDEN for DNNs</a:t>
            </a:r>
          </a:p>
        </p:txBody>
      </p:sp>
      <p:sp>
        <p:nvSpPr>
          <p:cNvPr id="3" name="Content Placeholder 2">
            <a:extLst>
              <a:ext uri="{FF2B5EF4-FFF2-40B4-BE49-F238E27FC236}">
                <a16:creationId xmlns:a16="http://schemas.microsoft.com/office/drawing/2014/main" id="{CFEED0F3-2DF8-844D-8E32-56660BCA7F42}"/>
              </a:ext>
            </a:extLst>
          </p:cNvPr>
          <p:cNvSpPr>
            <a:spLocks noGrp="1"/>
          </p:cNvSpPr>
          <p:nvPr>
            <p:ph idx="1"/>
          </p:nvPr>
        </p:nvSpPr>
        <p:spPr/>
        <p:txBody>
          <a:bodyPr/>
          <a:lstStyle/>
          <a:p>
            <a:r>
              <a:rPr lang="en-US" dirty="0"/>
              <a:t>Deep Neural Network evaluation is very DRAM-intensive (especially for large networks)</a:t>
            </a:r>
          </a:p>
          <a:p>
            <a:endParaRPr lang="en-US" dirty="0"/>
          </a:p>
          <a:p>
            <a:pPr marL="0" indent="0">
              <a:buNone/>
            </a:pPr>
            <a:r>
              <a:rPr lang="en-US" dirty="0">
                <a:solidFill>
                  <a:srgbClr val="FF0000"/>
                </a:solidFill>
              </a:rPr>
              <a:t>1. Some data and layers in DNNs are very tolerant to errors</a:t>
            </a:r>
          </a:p>
          <a:p>
            <a:pPr marL="0" indent="0">
              <a:buNone/>
            </a:pPr>
            <a:endParaRPr lang="en-US" dirty="0"/>
          </a:p>
          <a:p>
            <a:pPr marL="0" indent="0">
              <a:buNone/>
            </a:pPr>
            <a:r>
              <a:rPr lang="en-US" dirty="0">
                <a:solidFill>
                  <a:srgbClr val="1A5712"/>
                </a:solidFill>
              </a:rPr>
              <a:t>2. Reduce DRAM latency and voltage on such data and layers</a:t>
            </a:r>
          </a:p>
          <a:p>
            <a:pPr marL="0" indent="0">
              <a:buNone/>
            </a:pPr>
            <a:endParaRPr lang="en-US" dirty="0"/>
          </a:p>
          <a:p>
            <a:pPr marL="0" indent="0">
              <a:buNone/>
            </a:pPr>
            <a:r>
              <a:rPr lang="en-US" dirty="0">
                <a:solidFill>
                  <a:srgbClr val="8C0000"/>
                </a:solidFill>
              </a:rPr>
              <a:t>3. While still achieving a user-specified DNN accuracy target by making training DRAM-error-aware</a:t>
            </a:r>
          </a:p>
          <a:p>
            <a:endParaRPr lang="en-US" dirty="0"/>
          </a:p>
          <a:p>
            <a:pPr marL="0" indent="0" algn="ctr">
              <a:buNone/>
            </a:pPr>
            <a:r>
              <a:rPr lang="en-US" b="1" dirty="0">
                <a:solidFill>
                  <a:srgbClr val="0000FF"/>
                </a:solidFill>
              </a:rPr>
              <a:t>Data-aware management of DRAM latency and voltage for Deep Neural Network Inference</a:t>
            </a:r>
          </a:p>
        </p:txBody>
      </p:sp>
      <p:sp>
        <p:nvSpPr>
          <p:cNvPr id="4" name="Slide Number Placeholder 3">
            <a:extLst>
              <a:ext uri="{FF2B5EF4-FFF2-40B4-BE49-F238E27FC236}">
                <a16:creationId xmlns:a16="http://schemas.microsoft.com/office/drawing/2014/main" id="{4B39E494-28EC-504C-A60C-18172219B2A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95AFC4-B67F-BC48-882B-8F3B14641016}"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405</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spTree>
    <p:extLst>
      <p:ext uri="{BB962C8B-B14F-4D97-AF65-F5344CB8AC3E}">
        <p14:creationId xmlns:p14="http://schemas.microsoft.com/office/powerpoint/2010/main" val="52091706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6.xml><?xml version="1.0" encoding="utf-8"?>
<p:sld xmlns:a="http://schemas.openxmlformats.org/drawingml/2006/main" xmlns:r="http://schemas.openxmlformats.org/officeDocument/2006/relationships" xmlns:p="http://schemas.openxmlformats.org/presentationml/2006/main">
  <p:cSld>
    <p:spTree>
      <p:nvGrpSpPr>
        <p:cNvPr id="1" name="Shape 623"/>
        <p:cNvGrpSpPr/>
        <p:nvPr/>
      </p:nvGrpSpPr>
      <p:grpSpPr>
        <a:xfrm>
          <a:off x="0" y="0"/>
          <a:ext cx="0" cy="0"/>
          <a:chOff x="0" y="0"/>
          <a:chExt cx="0" cy="0"/>
        </a:xfrm>
      </p:grpSpPr>
      <p:sp>
        <p:nvSpPr>
          <p:cNvPr id="625" name="Google Shape;625;p67"/>
          <p:cNvSpPr txBox="1">
            <a:spLocks noGrp="1"/>
          </p:cNvSpPr>
          <p:nvPr>
            <p:ph type="sldNum" idx="12"/>
          </p:nvPr>
        </p:nvSpPr>
        <p:spPr>
          <a:xfrm>
            <a:off x="8595301" y="6464399"/>
            <a:ext cx="548700" cy="393600"/>
          </a:xfrm>
          <a:prstGeom prst="rect">
            <a:avLst/>
          </a:prstGeom>
        </p:spPr>
        <p:txBody>
          <a:bodyPr spcFirstLastPara="1" wrap="square" lIns="91425" tIns="91425" rIns="91425" bIns="91425" anchor="ctr"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000" b="0" i="0" u="none" strike="noStrike" kern="0" cap="none" spc="0" normalizeH="0" baseline="0" noProof="0">
                <a:ln>
                  <a:noFill/>
                </a:ln>
                <a:solidFill>
                  <a:srgbClr val="595959"/>
                </a:solidFill>
                <a:effectLst/>
                <a:uLnTx/>
                <a:uFillTx/>
                <a:latin typeface="Arial"/>
                <a:ea typeface="+mn-ea"/>
                <a:cs typeface="Arial"/>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406</a:t>
            </a:fld>
            <a:endParaRPr kumimoji="0" sz="1000" b="0" i="0" u="none" strike="noStrike" kern="0" cap="none" spc="0" normalizeH="0" baseline="0" noProof="0">
              <a:ln>
                <a:noFill/>
              </a:ln>
              <a:solidFill>
                <a:srgbClr val="595959"/>
              </a:solidFill>
              <a:effectLst/>
              <a:uLnTx/>
              <a:uFillTx/>
              <a:latin typeface="Arial"/>
              <a:ea typeface="+mn-ea"/>
              <a:cs typeface="Arial"/>
              <a:sym typeface="Arial"/>
            </a:endParaRPr>
          </a:p>
        </p:txBody>
      </p:sp>
      <p:pic>
        <p:nvPicPr>
          <p:cNvPr id="627" name="Google Shape;627;p67"/>
          <p:cNvPicPr preferRelativeResize="0"/>
          <p:nvPr/>
        </p:nvPicPr>
        <p:blipFill>
          <a:blip r:embed="rId3">
            <a:alphaModFix/>
          </a:blip>
          <a:stretch>
            <a:fillRect/>
          </a:stretch>
        </p:blipFill>
        <p:spPr>
          <a:xfrm>
            <a:off x="215206" y="1769834"/>
            <a:ext cx="8380095" cy="2647541"/>
          </a:xfrm>
          <a:prstGeom prst="rect">
            <a:avLst/>
          </a:prstGeom>
          <a:noFill/>
          <a:ln>
            <a:noFill/>
          </a:ln>
        </p:spPr>
      </p:pic>
      <p:sp>
        <p:nvSpPr>
          <p:cNvPr id="628" name="Google Shape;628;p67"/>
          <p:cNvSpPr txBox="1">
            <a:spLocks noGrp="1"/>
          </p:cNvSpPr>
          <p:nvPr>
            <p:ph type="body" idx="1"/>
          </p:nvPr>
        </p:nvSpPr>
        <p:spPr>
          <a:xfrm>
            <a:off x="150283" y="943578"/>
            <a:ext cx="8786379" cy="524951"/>
          </a:xfrm>
          <a:prstGeom prst="rect">
            <a:avLst/>
          </a:prstGeom>
        </p:spPr>
        <p:txBody>
          <a:bodyPr spcFirstLastPara="1" wrap="square" lIns="91425" tIns="91425" rIns="91425" bIns="91425" anchor="t" anchorCtr="0">
            <a:noAutofit/>
          </a:bodyPr>
          <a:lstStyle/>
          <a:p>
            <a:pPr marL="0" indent="0">
              <a:lnSpc>
                <a:spcPct val="100000"/>
              </a:lnSpc>
              <a:buNone/>
            </a:pPr>
            <a:r>
              <a:rPr lang="en" b="1" dirty="0">
                <a:solidFill>
                  <a:schemeClr val="dk1"/>
                </a:solidFill>
                <a:latin typeface="Cambria"/>
                <a:ea typeface="Cambria"/>
                <a:cs typeface="Cambria"/>
                <a:sym typeface="Cambria"/>
              </a:rPr>
              <a:t>Mapping example of ResNet-50</a:t>
            </a:r>
            <a:r>
              <a:rPr lang="en" b="1" dirty="0">
                <a:solidFill>
                  <a:srgbClr val="000000"/>
                </a:solidFill>
                <a:latin typeface="Cambria"/>
                <a:ea typeface="Cambria"/>
                <a:cs typeface="Cambria"/>
                <a:sym typeface="Cambria"/>
              </a:rPr>
              <a:t>:</a:t>
            </a:r>
            <a:endParaRPr b="1" dirty="0">
              <a:solidFill>
                <a:srgbClr val="000000"/>
              </a:solidFill>
              <a:latin typeface="Cambria"/>
              <a:ea typeface="Cambria"/>
              <a:cs typeface="Cambria"/>
              <a:sym typeface="Cambria"/>
            </a:endParaRPr>
          </a:p>
        </p:txBody>
      </p:sp>
      <p:sp>
        <p:nvSpPr>
          <p:cNvPr id="7" name="Google Shape;109;p19">
            <a:extLst>
              <a:ext uri="{FF2B5EF4-FFF2-40B4-BE49-F238E27FC236}">
                <a16:creationId xmlns:a16="http://schemas.microsoft.com/office/drawing/2014/main" id="{3BCE78A8-5D4F-D64C-81DC-F6E39F0741F1}"/>
              </a:ext>
            </a:extLst>
          </p:cNvPr>
          <p:cNvSpPr/>
          <p:nvPr/>
        </p:nvSpPr>
        <p:spPr>
          <a:xfrm>
            <a:off x="0" y="2"/>
            <a:ext cx="9144000" cy="811549"/>
          </a:xfrm>
          <a:prstGeom prst="rect">
            <a:avLst/>
          </a:prstGeom>
          <a:solidFill>
            <a:srgbClr val="D9EAD3"/>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Cambria" panose="02040503050406030204" pitchFamily="18" charset="0"/>
                <a:ea typeface="+mn-ea"/>
                <a:cs typeface="+mn-cs"/>
              </a:rPr>
              <a:t>Example DNN Data Type to DRAM Mapping</a:t>
            </a:r>
          </a:p>
        </p:txBody>
      </p:sp>
      <p:pic>
        <p:nvPicPr>
          <p:cNvPr id="10" name="Google Shape;59;p13">
            <a:extLst>
              <a:ext uri="{FF2B5EF4-FFF2-40B4-BE49-F238E27FC236}">
                <a16:creationId xmlns:a16="http://schemas.microsoft.com/office/drawing/2014/main" id="{49DC5ECD-EFDF-0944-8D3D-42A5E5B8E176}"/>
              </a:ext>
            </a:extLst>
          </p:cNvPr>
          <p:cNvPicPr preferRelativeResize="0">
            <a:picLocks noChangeAspect="1"/>
          </p:cNvPicPr>
          <p:nvPr/>
        </p:nvPicPr>
        <p:blipFill>
          <a:blip r:embed="rId4" cstate="screen">
            <a:alphaModFix/>
            <a:extLst>
              <a:ext uri="{28A0092B-C50C-407E-A947-70E740481C1C}">
                <a14:useLocalDpi xmlns:a14="http://schemas.microsoft.com/office/drawing/2010/main"/>
              </a:ext>
            </a:extLst>
          </a:blip>
          <a:stretch>
            <a:fillRect/>
          </a:stretch>
        </p:blipFill>
        <p:spPr>
          <a:xfrm>
            <a:off x="67276" y="6634352"/>
            <a:ext cx="677549" cy="130349"/>
          </a:xfrm>
          <a:prstGeom prst="rect">
            <a:avLst/>
          </a:prstGeom>
          <a:noFill/>
          <a:ln>
            <a:noFill/>
          </a:ln>
        </p:spPr>
      </p:pic>
      <p:sp>
        <p:nvSpPr>
          <p:cNvPr id="11" name="Google Shape;571;p61">
            <a:extLst>
              <a:ext uri="{FF2B5EF4-FFF2-40B4-BE49-F238E27FC236}">
                <a16:creationId xmlns:a16="http://schemas.microsoft.com/office/drawing/2014/main" id="{6FA00487-75FE-714D-A841-FD476F91319F}"/>
              </a:ext>
            </a:extLst>
          </p:cNvPr>
          <p:cNvSpPr txBox="1"/>
          <p:nvPr/>
        </p:nvSpPr>
        <p:spPr>
          <a:xfrm>
            <a:off x="215205" y="4252851"/>
            <a:ext cx="8786379" cy="1273012"/>
          </a:xfrm>
          <a:prstGeom prst="rect">
            <a:avLst/>
          </a:prstGeom>
          <a:solidFill>
            <a:srgbClr val="D9EAD3"/>
          </a:solidFill>
          <a:ln>
            <a:noFill/>
          </a:ln>
        </p:spPr>
        <p:txBody>
          <a:bodyPr spcFirstLastPara="1" wrap="square" lIns="91425" tIns="182875" rIns="91425" bIns="91425" anchor="t" anchorCtr="0">
            <a:noAutofit/>
          </a:bodyPr>
          <a:lstStyle/>
          <a:p>
            <a:pPr marL="76198" marR="0" lvl="0" indent="0" algn="ctr" defTabSz="1219170" rtl="0" eaLnBrk="1" fontAlgn="auto" latinLnBrk="0" hangingPunct="1">
              <a:lnSpc>
                <a:spcPct val="114000"/>
              </a:lnSpc>
              <a:spcBef>
                <a:spcPts val="0"/>
              </a:spcBef>
              <a:spcAft>
                <a:spcPts val="0"/>
              </a:spcAft>
              <a:buClr>
                <a:srgbClr val="000000"/>
              </a:buClr>
              <a:buSzPts val="2400"/>
              <a:buFontTx/>
              <a:buNone/>
              <a:tabLst/>
              <a:defRPr/>
            </a:pPr>
            <a:r>
              <a:rPr kumimoji="0" lang="en-US" sz="2667" b="1" i="0" u="none" strike="noStrike" kern="0" cap="none" spc="0" normalizeH="0" baseline="0" noProof="0" dirty="0">
                <a:ln>
                  <a:noFill/>
                </a:ln>
                <a:solidFill>
                  <a:srgbClr val="0000FF"/>
                </a:solidFill>
                <a:effectLst/>
                <a:uLnTx/>
                <a:uFillTx/>
                <a:latin typeface="Cambria"/>
                <a:ea typeface="Cambria"/>
                <a:cs typeface="Cambria"/>
                <a:sym typeface="Cambria"/>
              </a:rPr>
              <a:t>Map more error-tolerant DNN layers </a:t>
            </a:r>
          </a:p>
          <a:p>
            <a:pPr marL="76198" marR="0" lvl="0" indent="0" algn="ctr" defTabSz="1219170" rtl="0" eaLnBrk="1" fontAlgn="auto" latinLnBrk="0" hangingPunct="1">
              <a:lnSpc>
                <a:spcPct val="114000"/>
              </a:lnSpc>
              <a:spcBef>
                <a:spcPts val="0"/>
              </a:spcBef>
              <a:spcAft>
                <a:spcPts val="0"/>
              </a:spcAft>
              <a:buClr>
                <a:srgbClr val="000000"/>
              </a:buClr>
              <a:buSzPts val="2400"/>
              <a:buFontTx/>
              <a:buNone/>
              <a:tabLst/>
              <a:defRPr/>
            </a:pPr>
            <a:r>
              <a:rPr kumimoji="0" lang="en-US" sz="2667" b="0" i="0" u="none" strike="noStrike" kern="0" cap="none" spc="0" normalizeH="0" baseline="0" noProof="0" dirty="0">
                <a:ln>
                  <a:noFill/>
                </a:ln>
                <a:solidFill>
                  <a:srgbClr val="FF0000"/>
                </a:solidFill>
                <a:effectLst/>
                <a:uLnTx/>
                <a:uFillTx/>
                <a:latin typeface="Cambria"/>
                <a:ea typeface="Cambria"/>
                <a:cs typeface="Cambria"/>
                <a:sym typeface="Cambria"/>
              </a:rPr>
              <a:t>to DRAM partitions </a:t>
            </a:r>
            <a:r>
              <a:rPr kumimoji="0" lang="en-US" sz="2667" b="1" i="0" u="none" strike="noStrike" kern="0" cap="none" spc="0" normalizeH="0" baseline="0" noProof="0" dirty="0">
                <a:ln>
                  <a:noFill/>
                </a:ln>
                <a:solidFill>
                  <a:srgbClr val="FF0000"/>
                </a:solidFill>
                <a:effectLst/>
                <a:uLnTx/>
                <a:uFillTx/>
                <a:latin typeface="Cambria"/>
                <a:ea typeface="Cambria"/>
                <a:cs typeface="Cambria"/>
                <a:sym typeface="Cambria"/>
              </a:rPr>
              <a:t>with lower voltage/latency</a:t>
            </a:r>
          </a:p>
        </p:txBody>
      </p:sp>
      <p:sp>
        <p:nvSpPr>
          <p:cNvPr id="4" name="Oval 3">
            <a:extLst>
              <a:ext uri="{FF2B5EF4-FFF2-40B4-BE49-F238E27FC236}">
                <a16:creationId xmlns:a16="http://schemas.microsoft.com/office/drawing/2014/main" id="{4D7AE04A-9220-494C-B1F0-9D1B2DCF30EB}"/>
              </a:ext>
            </a:extLst>
          </p:cNvPr>
          <p:cNvSpPr/>
          <p:nvPr/>
        </p:nvSpPr>
        <p:spPr>
          <a:xfrm>
            <a:off x="2169194" y="3053176"/>
            <a:ext cx="364613" cy="370325"/>
          </a:xfrm>
          <a:prstGeom prst="ellipse">
            <a:avLst/>
          </a:prstGeom>
          <a:solidFill>
            <a:srgbClr val="FFFF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000000"/>
                </a:solidFill>
                <a:effectLst/>
                <a:uLnTx/>
                <a:uFillTx/>
                <a:latin typeface="Arial"/>
                <a:ea typeface="+mn-ea"/>
                <a:cs typeface="+mn-cs"/>
                <a:sym typeface="Arial"/>
              </a:rPr>
              <a:t>1</a:t>
            </a:r>
          </a:p>
        </p:txBody>
      </p:sp>
      <p:sp>
        <p:nvSpPr>
          <p:cNvPr id="13" name="Oval 12">
            <a:extLst>
              <a:ext uri="{FF2B5EF4-FFF2-40B4-BE49-F238E27FC236}">
                <a16:creationId xmlns:a16="http://schemas.microsoft.com/office/drawing/2014/main" id="{6BDBA303-B9BC-9347-A2C5-F3BD52862A08}"/>
              </a:ext>
            </a:extLst>
          </p:cNvPr>
          <p:cNvSpPr/>
          <p:nvPr/>
        </p:nvSpPr>
        <p:spPr>
          <a:xfrm>
            <a:off x="3880995" y="2601491"/>
            <a:ext cx="364613" cy="370325"/>
          </a:xfrm>
          <a:prstGeom prst="ellipse">
            <a:avLst/>
          </a:prstGeom>
          <a:solidFill>
            <a:srgbClr val="FF00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FFFFFF"/>
                </a:solidFill>
                <a:effectLst/>
                <a:uLnTx/>
                <a:uFillTx/>
                <a:latin typeface="Arial"/>
                <a:ea typeface="+mn-ea"/>
                <a:cs typeface="+mn-cs"/>
                <a:sym typeface="Arial"/>
              </a:rPr>
              <a:t>2</a:t>
            </a:r>
          </a:p>
        </p:txBody>
      </p:sp>
      <p:sp>
        <p:nvSpPr>
          <p:cNvPr id="14" name="Oval 13">
            <a:extLst>
              <a:ext uri="{FF2B5EF4-FFF2-40B4-BE49-F238E27FC236}">
                <a16:creationId xmlns:a16="http://schemas.microsoft.com/office/drawing/2014/main" id="{0D9A0732-D08D-0347-83AB-9542B8D45F9B}"/>
              </a:ext>
            </a:extLst>
          </p:cNvPr>
          <p:cNvSpPr/>
          <p:nvPr/>
        </p:nvSpPr>
        <p:spPr>
          <a:xfrm>
            <a:off x="5644226" y="2480074"/>
            <a:ext cx="364613" cy="370325"/>
          </a:xfrm>
          <a:prstGeom prst="ellipse">
            <a:avLst/>
          </a:prstGeom>
          <a:solidFill>
            <a:srgbClr val="00B05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FFFFFF"/>
                </a:solidFill>
                <a:effectLst/>
                <a:uLnTx/>
                <a:uFillTx/>
                <a:latin typeface="Arial"/>
                <a:ea typeface="+mn-ea"/>
                <a:cs typeface="+mn-cs"/>
                <a:sym typeface="Arial"/>
              </a:rPr>
              <a:t>3</a:t>
            </a:r>
          </a:p>
        </p:txBody>
      </p:sp>
      <p:sp>
        <p:nvSpPr>
          <p:cNvPr id="15" name="Oval 14">
            <a:extLst>
              <a:ext uri="{FF2B5EF4-FFF2-40B4-BE49-F238E27FC236}">
                <a16:creationId xmlns:a16="http://schemas.microsoft.com/office/drawing/2014/main" id="{6713410C-D9C2-AB42-B5EC-6E0D72C30270}"/>
              </a:ext>
            </a:extLst>
          </p:cNvPr>
          <p:cNvSpPr/>
          <p:nvPr/>
        </p:nvSpPr>
        <p:spPr>
          <a:xfrm>
            <a:off x="7371283" y="2280396"/>
            <a:ext cx="364613" cy="370325"/>
          </a:xfrm>
          <a:prstGeom prst="ellipse">
            <a:avLst/>
          </a:prstGeom>
          <a:solidFill>
            <a:srgbClr val="081CF3"/>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FFFFFF"/>
                </a:solidFill>
                <a:effectLst/>
                <a:uLnTx/>
                <a:uFillTx/>
                <a:latin typeface="Arial"/>
                <a:ea typeface="+mn-ea"/>
                <a:cs typeface="+mn-cs"/>
                <a:sym typeface="Arial"/>
              </a:rPr>
              <a:t>4</a:t>
            </a:r>
          </a:p>
        </p:txBody>
      </p:sp>
      <p:sp>
        <p:nvSpPr>
          <p:cNvPr id="5" name="Rectangle 4">
            <a:extLst>
              <a:ext uri="{FF2B5EF4-FFF2-40B4-BE49-F238E27FC236}">
                <a16:creationId xmlns:a16="http://schemas.microsoft.com/office/drawing/2014/main" id="{86870D0F-D82B-6C41-9C97-B5BC74049CF6}"/>
              </a:ext>
            </a:extLst>
          </p:cNvPr>
          <p:cNvSpPr/>
          <p:nvPr/>
        </p:nvSpPr>
        <p:spPr>
          <a:xfrm>
            <a:off x="1758510" y="2701793"/>
            <a:ext cx="1356292" cy="379656"/>
          </a:xfrm>
          <a:prstGeom prst="rect">
            <a:avLst/>
          </a:prstGeom>
        </p:spPr>
        <p:txBody>
          <a:bodyPr wrap="square">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000000"/>
                </a:solidFill>
                <a:effectLst/>
                <a:uLnTx/>
                <a:uFillTx/>
                <a:latin typeface="Cambria"/>
                <a:ea typeface="Cambria"/>
                <a:cs typeface="Cambria"/>
                <a:sym typeface="Cambria"/>
              </a:rPr>
              <a:t>&lt;2% BER</a:t>
            </a:r>
            <a:endParaRPr kumimoji="0" lang="en-US"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2" name="Rectangle 21">
            <a:extLst>
              <a:ext uri="{FF2B5EF4-FFF2-40B4-BE49-F238E27FC236}">
                <a16:creationId xmlns:a16="http://schemas.microsoft.com/office/drawing/2014/main" id="{F474518B-A4B8-CB44-8B10-FDDD86409945}"/>
              </a:ext>
            </a:extLst>
          </p:cNvPr>
          <p:cNvSpPr/>
          <p:nvPr/>
        </p:nvSpPr>
        <p:spPr>
          <a:xfrm>
            <a:off x="3385155" y="2232177"/>
            <a:ext cx="1356292" cy="379656"/>
          </a:xfrm>
          <a:prstGeom prst="rect">
            <a:avLst/>
          </a:prstGeom>
        </p:spPr>
        <p:txBody>
          <a:bodyPr wrap="square">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000000"/>
                </a:solidFill>
                <a:effectLst/>
                <a:uLnTx/>
                <a:uFillTx/>
                <a:latin typeface="Cambria"/>
                <a:ea typeface="Cambria"/>
                <a:cs typeface="Cambria"/>
                <a:sym typeface="Cambria"/>
              </a:rPr>
              <a:t>&lt;5% BER</a:t>
            </a:r>
            <a:endParaRPr kumimoji="0" lang="en-US"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3" name="Rectangle 22">
            <a:extLst>
              <a:ext uri="{FF2B5EF4-FFF2-40B4-BE49-F238E27FC236}">
                <a16:creationId xmlns:a16="http://schemas.microsoft.com/office/drawing/2014/main" id="{45CB6589-1569-0F48-9749-33E96B6F8FDD}"/>
              </a:ext>
            </a:extLst>
          </p:cNvPr>
          <p:cNvSpPr/>
          <p:nvPr/>
        </p:nvSpPr>
        <p:spPr>
          <a:xfrm>
            <a:off x="5155586" y="2148409"/>
            <a:ext cx="1356292" cy="379656"/>
          </a:xfrm>
          <a:prstGeom prst="rect">
            <a:avLst/>
          </a:prstGeom>
        </p:spPr>
        <p:txBody>
          <a:bodyPr wrap="square">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000000"/>
                </a:solidFill>
                <a:effectLst/>
                <a:uLnTx/>
                <a:uFillTx/>
                <a:latin typeface="Cambria"/>
                <a:ea typeface="Cambria"/>
                <a:cs typeface="Cambria"/>
                <a:sym typeface="Cambria"/>
              </a:rPr>
              <a:t>&lt;6% BER</a:t>
            </a:r>
            <a:endParaRPr kumimoji="0" lang="en-US"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4" name="Rectangle 23">
            <a:extLst>
              <a:ext uri="{FF2B5EF4-FFF2-40B4-BE49-F238E27FC236}">
                <a16:creationId xmlns:a16="http://schemas.microsoft.com/office/drawing/2014/main" id="{A2BB1C28-C771-9843-B1FF-40A448FE0B0A}"/>
              </a:ext>
            </a:extLst>
          </p:cNvPr>
          <p:cNvSpPr/>
          <p:nvPr/>
        </p:nvSpPr>
        <p:spPr>
          <a:xfrm>
            <a:off x="6875443" y="1821903"/>
            <a:ext cx="1356292" cy="379656"/>
          </a:xfrm>
          <a:prstGeom prst="rect">
            <a:avLst/>
          </a:prstGeom>
        </p:spPr>
        <p:txBody>
          <a:bodyPr wrap="square">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1867" b="0" i="0" u="none" strike="noStrike" kern="0" cap="none" spc="0" normalizeH="0" baseline="0" noProof="0" dirty="0">
                <a:ln>
                  <a:noFill/>
                </a:ln>
                <a:solidFill>
                  <a:srgbClr val="000000"/>
                </a:solidFill>
                <a:effectLst/>
                <a:uLnTx/>
                <a:uFillTx/>
                <a:latin typeface="Cambria"/>
                <a:ea typeface="Cambria"/>
                <a:cs typeface="Cambria"/>
                <a:sym typeface="Cambria"/>
              </a:rPr>
              <a:t>&lt;8% BER</a:t>
            </a:r>
            <a:endParaRPr kumimoji="0" lang="en-US"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5" name="Google Shape;571;p61">
            <a:extLst>
              <a:ext uri="{FF2B5EF4-FFF2-40B4-BE49-F238E27FC236}">
                <a16:creationId xmlns:a16="http://schemas.microsoft.com/office/drawing/2014/main" id="{2167F442-27C0-7A42-AAB9-583DC0150870}"/>
              </a:ext>
            </a:extLst>
          </p:cNvPr>
          <p:cNvSpPr txBox="1"/>
          <p:nvPr/>
        </p:nvSpPr>
        <p:spPr>
          <a:xfrm>
            <a:off x="215205" y="5636018"/>
            <a:ext cx="8786379" cy="811549"/>
          </a:xfrm>
          <a:prstGeom prst="rect">
            <a:avLst/>
          </a:prstGeom>
          <a:solidFill>
            <a:srgbClr val="D9EAD3"/>
          </a:solidFill>
          <a:ln>
            <a:noFill/>
          </a:ln>
        </p:spPr>
        <p:txBody>
          <a:bodyPr spcFirstLastPara="1" wrap="square" lIns="91425" tIns="182875" rIns="91425" bIns="91425" anchor="t" anchorCtr="0">
            <a:noAutofit/>
          </a:bodyPr>
          <a:lstStyle/>
          <a:p>
            <a:pPr marL="76198" marR="0" lvl="0" indent="0" algn="ctr" defTabSz="1219170" rtl="0" eaLnBrk="1" fontAlgn="auto" latinLnBrk="0" hangingPunct="1">
              <a:lnSpc>
                <a:spcPct val="114000"/>
              </a:lnSpc>
              <a:spcBef>
                <a:spcPts val="0"/>
              </a:spcBef>
              <a:spcAft>
                <a:spcPts val="0"/>
              </a:spcAft>
              <a:buClr>
                <a:srgbClr val="000000"/>
              </a:buClr>
              <a:buSzPts val="2400"/>
              <a:buFontTx/>
              <a:buNone/>
              <a:tabLst/>
              <a:defRPr/>
            </a:pPr>
            <a:r>
              <a:rPr kumimoji="0" lang="en-US" sz="2667" b="1" i="0" u="none" strike="noStrike" kern="0" cap="none" spc="0" normalizeH="0" baseline="0" noProof="0" dirty="0">
                <a:ln>
                  <a:noFill/>
                </a:ln>
                <a:solidFill>
                  <a:srgbClr val="000000"/>
                </a:solidFill>
                <a:effectLst/>
                <a:uLnTx/>
                <a:uFillTx/>
                <a:latin typeface="Cambria"/>
                <a:ea typeface="Cambria"/>
                <a:cs typeface="Cambria"/>
                <a:sym typeface="Cambria"/>
              </a:rPr>
              <a:t>4 DRAM partitions </a:t>
            </a:r>
            <a:r>
              <a:rPr kumimoji="0" lang="en-US" sz="2667" b="0" i="0" u="none" strike="noStrike" kern="0" cap="none" spc="0" normalizeH="0" baseline="0" noProof="0" dirty="0">
                <a:ln>
                  <a:noFill/>
                </a:ln>
                <a:solidFill>
                  <a:srgbClr val="000000"/>
                </a:solidFill>
                <a:effectLst/>
                <a:uLnTx/>
                <a:uFillTx/>
                <a:latin typeface="Cambria"/>
                <a:ea typeface="Cambria"/>
                <a:cs typeface="Cambria"/>
                <a:sym typeface="Cambria"/>
              </a:rPr>
              <a:t>with different error rates</a:t>
            </a:r>
          </a:p>
        </p:txBody>
      </p:sp>
    </p:spTree>
    <p:extLst>
      <p:ext uri="{BB962C8B-B14F-4D97-AF65-F5344CB8AC3E}">
        <p14:creationId xmlns:p14="http://schemas.microsoft.com/office/powerpoint/2010/main" val="691026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28">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2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2"/>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3"/>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4" grpId="0" animBg="1"/>
      <p:bldP spid="13" grpId="0" animBg="1"/>
      <p:bldP spid="14" grpId="0" animBg="1"/>
      <p:bldP spid="15" grpId="0" animBg="1"/>
      <p:bldP spid="5" grpId="0"/>
      <p:bldP spid="22" grpId="0"/>
      <p:bldP spid="23" grpId="0"/>
      <p:bldP spid="24" grpId="0"/>
      <p:bldP spid="25" grpId="0" animBg="1"/>
    </p:bldLst>
  </p:timing>
</p:sld>
</file>

<file path=ppt/slides/slide407.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4" name="Google Shape;374;p41"/>
          <p:cNvSpPr txBox="1">
            <a:spLocks noGrp="1"/>
          </p:cNvSpPr>
          <p:nvPr>
            <p:ph type="sldNum" idx="12"/>
          </p:nvPr>
        </p:nvSpPr>
        <p:spPr>
          <a:xfrm>
            <a:off x="8595301" y="6464399"/>
            <a:ext cx="548700" cy="393600"/>
          </a:xfrm>
          <a:prstGeom prst="rect">
            <a:avLst/>
          </a:prstGeom>
        </p:spPr>
        <p:txBody>
          <a:bodyPr spcFirstLastPara="1" wrap="square" lIns="91425" tIns="91425" rIns="91425" bIns="91425" anchor="ctr"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000" b="0" i="0" u="none" strike="noStrike" kern="0" cap="none" spc="0" normalizeH="0" baseline="0" noProof="0">
                <a:ln>
                  <a:noFill/>
                </a:ln>
                <a:solidFill>
                  <a:srgbClr val="595959"/>
                </a:solidFill>
                <a:effectLst/>
                <a:uLnTx/>
                <a:uFillTx/>
                <a:latin typeface="Arial"/>
                <a:ea typeface="+mn-ea"/>
                <a:cs typeface="Arial"/>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407</a:t>
            </a:fld>
            <a:endParaRPr kumimoji="0" sz="1000" b="0" i="0" u="none" strike="noStrike" kern="0" cap="none" spc="0" normalizeH="0" baseline="0" noProof="0" dirty="0">
              <a:ln>
                <a:noFill/>
              </a:ln>
              <a:solidFill>
                <a:srgbClr val="595959"/>
              </a:solidFill>
              <a:effectLst/>
              <a:uLnTx/>
              <a:uFillTx/>
              <a:latin typeface="Arial"/>
              <a:ea typeface="+mn-ea"/>
              <a:cs typeface="Arial"/>
              <a:sym typeface="Arial"/>
            </a:endParaRPr>
          </a:p>
        </p:txBody>
      </p:sp>
      <p:sp>
        <p:nvSpPr>
          <p:cNvPr id="375" name="Google Shape;375;p41"/>
          <p:cNvSpPr txBox="1">
            <a:spLocks noGrp="1"/>
          </p:cNvSpPr>
          <p:nvPr>
            <p:ph type="body" idx="1"/>
          </p:nvPr>
        </p:nvSpPr>
        <p:spPr>
          <a:xfrm>
            <a:off x="349049" y="772449"/>
            <a:ext cx="8520600" cy="1853700"/>
          </a:xfrm>
          <a:prstGeom prst="rect">
            <a:avLst/>
          </a:prstGeom>
        </p:spPr>
        <p:txBody>
          <a:bodyPr spcFirstLastPara="1" wrap="square" lIns="91425" tIns="91425" rIns="91425" bIns="91425" anchor="t" anchorCtr="0">
            <a:noAutofit/>
          </a:bodyPr>
          <a:lstStyle/>
          <a:p>
            <a:pPr marL="0" indent="0">
              <a:buClr>
                <a:schemeClr val="dk1"/>
              </a:buClr>
              <a:buSzPts val="1100"/>
              <a:buNone/>
            </a:pPr>
            <a:r>
              <a:rPr lang="en" b="1" u="sng" dirty="0">
                <a:solidFill>
                  <a:schemeClr val="tx1"/>
                </a:solidFill>
                <a:latin typeface="Cambria"/>
                <a:ea typeface="Cambria"/>
                <a:cs typeface="Cambria"/>
                <a:sym typeface="Cambria"/>
              </a:rPr>
              <a:t>Key idea</a:t>
            </a:r>
            <a:r>
              <a:rPr lang="en" b="1" dirty="0">
                <a:solidFill>
                  <a:schemeClr val="tx1"/>
                </a:solidFill>
                <a:latin typeface="Cambria"/>
                <a:ea typeface="Cambria"/>
                <a:cs typeface="Cambria"/>
                <a:sym typeface="Cambria"/>
              </a:rPr>
              <a:t>: </a:t>
            </a:r>
            <a:r>
              <a:rPr lang="en" sz="2667" dirty="0">
                <a:solidFill>
                  <a:schemeClr val="dk1"/>
                </a:solidFill>
                <a:latin typeface="Cambria"/>
                <a:ea typeface="Cambria"/>
                <a:cs typeface="Cambria"/>
                <a:sym typeface="Cambria"/>
              </a:rPr>
              <a:t>Enable </a:t>
            </a:r>
            <a:r>
              <a:rPr lang="en" sz="2667" b="1" dirty="0">
                <a:solidFill>
                  <a:srgbClr val="B45F06"/>
                </a:solidFill>
                <a:latin typeface="Cambria"/>
                <a:ea typeface="Cambria"/>
                <a:cs typeface="Cambria"/>
                <a:sym typeface="Cambria"/>
              </a:rPr>
              <a:t>accurate, efficient</a:t>
            </a:r>
            <a:r>
              <a:rPr lang="en" sz="2667" b="1" dirty="0">
                <a:solidFill>
                  <a:srgbClr val="5B0F00"/>
                </a:solidFill>
                <a:latin typeface="Cambria"/>
                <a:ea typeface="Cambria"/>
                <a:cs typeface="Cambria"/>
                <a:sym typeface="Cambria"/>
              </a:rPr>
              <a:t> </a:t>
            </a:r>
            <a:r>
              <a:rPr lang="en" sz="2667" dirty="0">
                <a:solidFill>
                  <a:schemeClr val="dk1"/>
                </a:solidFill>
                <a:latin typeface="Cambria"/>
                <a:ea typeface="Cambria"/>
                <a:cs typeface="Cambria"/>
                <a:sym typeface="Cambria"/>
              </a:rPr>
              <a:t>DNN inference using </a:t>
            </a:r>
            <a:r>
              <a:rPr lang="en" sz="2667" b="1" dirty="0">
                <a:solidFill>
                  <a:srgbClr val="B45F06"/>
                </a:solidFill>
                <a:latin typeface="Cambria"/>
                <a:ea typeface="Cambria"/>
                <a:cs typeface="Cambria"/>
                <a:sym typeface="Cambria"/>
              </a:rPr>
              <a:t>approximate DRAM</a:t>
            </a:r>
            <a:r>
              <a:rPr lang="en" sz="2667" dirty="0">
                <a:solidFill>
                  <a:schemeClr val="dk1"/>
                </a:solidFill>
                <a:latin typeface="Cambria"/>
                <a:ea typeface="Cambria"/>
                <a:cs typeface="Cambria"/>
                <a:sym typeface="Cambria"/>
              </a:rPr>
              <a:t> </a:t>
            </a:r>
          </a:p>
          <a:p>
            <a:pPr marL="0" indent="0">
              <a:buClr>
                <a:schemeClr val="dk1"/>
              </a:buClr>
              <a:buSzPts val="1100"/>
              <a:buNone/>
            </a:pPr>
            <a:endParaRPr lang="en" sz="2667" dirty="0">
              <a:solidFill>
                <a:schemeClr val="dk1"/>
              </a:solidFill>
              <a:latin typeface="Cambria"/>
              <a:ea typeface="Cambria"/>
              <a:cs typeface="Cambria"/>
              <a:sym typeface="Cambria"/>
            </a:endParaRPr>
          </a:p>
          <a:p>
            <a:pPr marL="0" indent="0">
              <a:buClr>
                <a:schemeClr val="dk1"/>
              </a:buClr>
              <a:buSzPts val="1100"/>
              <a:buNone/>
            </a:pPr>
            <a:r>
              <a:rPr lang="en" sz="2667" b="1" dirty="0">
                <a:solidFill>
                  <a:schemeClr val="dk1"/>
                </a:solidFill>
                <a:latin typeface="Cambria"/>
                <a:ea typeface="Cambria"/>
                <a:cs typeface="Cambria"/>
                <a:sym typeface="Cambria"/>
              </a:rPr>
              <a:t>EDEN</a:t>
            </a:r>
            <a:r>
              <a:rPr lang="en" sz="2667" dirty="0">
                <a:solidFill>
                  <a:schemeClr val="dk1"/>
                </a:solidFill>
                <a:latin typeface="Cambria"/>
                <a:ea typeface="Cambria"/>
                <a:cs typeface="Cambria"/>
                <a:sym typeface="Cambria"/>
              </a:rPr>
              <a:t> is an </a:t>
            </a:r>
            <a:r>
              <a:rPr lang="en" sz="2667" b="1" dirty="0">
                <a:solidFill>
                  <a:schemeClr val="dk1"/>
                </a:solidFill>
                <a:latin typeface="Cambria"/>
                <a:ea typeface="Cambria"/>
                <a:cs typeface="Cambria"/>
                <a:sym typeface="Cambria"/>
              </a:rPr>
              <a:t>iterative</a:t>
            </a:r>
            <a:r>
              <a:rPr lang="en" sz="2667" dirty="0">
                <a:solidFill>
                  <a:schemeClr val="dk1"/>
                </a:solidFill>
                <a:latin typeface="Cambria"/>
                <a:ea typeface="Cambria"/>
                <a:cs typeface="Cambria"/>
                <a:sym typeface="Cambria"/>
              </a:rPr>
              <a:t> process that has </a:t>
            </a:r>
            <a:r>
              <a:rPr lang="en" sz="2667" b="1" u="sng" dirty="0">
                <a:solidFill>
                  <a:srgbClr val="274E13"/>
                </a:solidFill>
                <a:latin typeface="Cambria"/>
                <a:ea typeface="Cambria"/>
                <a:cs typeface="Cambria"/>
                <a:sym typeface="Cambria"/>
              </a:rPr>
              <a:t>3 key steps</a:t>
            </a:r>
            <a:endParaRPr sz="2667" u="sng" dirty="0">
              <a:solidFill>
                <a:srgbClr val="000000"/>
              </a:solidFill>
              <a:latin typeface="Cambria"/>
              <a:ea typeface="Cambria"/>
              <a:cs typeface="Cambria"/>
              <a:sym typeface="Cambria"/>
            </a:endParaRPr>
          </a:p>
        </p:txBody>
      </p:sp>
      <p:sp>
        <p:nvSpPr>
          <p:cNvPr id="7" name="Google Shape;109;p19">
            <a:extLst>
              <a:ext uri="{FF2B5EF4-FFF2-40B4-BE49-F238E27FC236}">
                <a16:creationId xmlns:a16="http://schemas.microsoft.com/office/drawing/2014/main" id="{B48501AA-DC18-6C49-8AE0-ECBF10466C7E}"/>
              </a:ext>
            </a:extLst>
          </p:cNvPr>
          <p:cNvSpPr/>
          <p:nvPr/>
        </p:nvSpPr>
        <p:spPr>
          <a:xfrm>
            <a:off x="0" y="2"/>
            <a:ext cx="9144000" cy="811549"/>
          </a:xfrm>
          <a:prstGeom prst="rect">
            <a:avLst/>
          </a:prstGeom>
          <a:solidFill>
            <a:srgbClr val="D9EA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rPr>
              <a:t>EDEN: Overview</a:t>
            </a:r>
            <a:endParaRPr kumimoji="0"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endParaRPr>
          </a:p>
        </p:txBody>
      </p:sp>
      <p:pic>
        <p:nvPicPr>
          <p:cNvPr id="10" name="Google Shape;59;p13">
            <a:extLst>
              <a:ext uri="{FF2B5EF4-FFF2-40B4-BE49-F238E27FC236}">
                <a16:creationId xmlns:a16="http://schemas.microsoft.com/office/drawing/2014/main" id="{44E3F6C0-61D5-8041-A61A-244B27314E48}"/>
              </a:ext>
            </a:extLst>
          </p:cNvPr>
          <p:cNvPicPr preferRelativeResize="0">
            <a:picLocks noChangeAspect="1"/>
          </p:cNvPicPr>
          <p:nvPr/>
        </p:nvPicPr>
        <p:blipFill>
          <a:blip r:embed="rId3">
            <a:alphaModFix/>
          </a:blip>
          <a:stretch>
            <a:fillRect/>
          </a:stretch>
        </p:blipFill>
        <p:spPr>
          <a:xfrm>
            <a:off x="67276" y="6634352"/>
            <a:ext cx="677549" cy="130349"/>
          </a:xfrm>
          <a:prstGeom prst="rect">
            <a:avLst/>
          </a:prstGeom>
          <a:noFill/>
          <a:ln>
            <a:noFill/>
          </a:ln>
        </p:spPr>
      </p:pic>
      <p:grpSp>
        <p:nvGrpSpPr>
          <p:cNvPr id="9" name="Group 8">
            <a:extLst>
              <a:ext uri="{FF2B5EF4-FFF2-40B4-BE49-F238E27FC236}">
                <a16:creationId xmlns:a16="http://schemas.microsoft.com/office/drawing/2014/main" id="{C0A675A9-990B-224C-889D-9436662921F4}"/>
              </a:ext>
            </a:extLst>
          </p:cNvPr>
          <p:cNvGrpSpPr/>
          <p:nvPr/>
        </p:nvGrpSpPr>
        <p:grpSpPr>
          <a:xfrm>
            <a:off x="48516" y="2744627"/>
            <a:ext cx="8792317" cy="3810348"/>
            <a:chOff x="1" y="2043807"/>
            <a:chExt cx="6594238" cy="2857761"/>
          </a:xfrm>
        </p:grpSpPr>
        <p:pic>
          <p:nvPicPr>
            <p:cNvPr id="5" name="Picture 4">
              <a:extLst>
                <a:ext uri="{FF2B5EF4-FFF2-40B4-BE49-F238E27FC236}">
                  <a16:creationId xmlns:a16="http://schemas.microsoft.com/office/drawing/2014/main" id="{514CEB99-0D10-B749-83DE-A0A96CA2B79A}"/>
                </a:ext>
              </a:extLst>
            </p:cNvPr>
            <p:cNvPicPr>
              <a:picLocks noChangeAspect="1"/>
            </p:cNvPicPr>
            <p:nvPr/>
          </p:nvPicPr>
          <p:blipFill>
            <a:blip r:embed="rId4"/>
            <a:stretch>
              <a:fillRect/>
            </a:stretch>
          </p:blipFill>
          <p:spPr>
            <a:xfrm>
              <a:off x="410855" y="2043807"/>
              <a:ext cx="6183384" cy="2857761"/>
            </a:xfrm>
            <a:prstGeom prst="rect">
              <a:avLst/>
            </a:prstGeom>
          </p:spPr>
        </p:pic>
        <p:sp>
          <p:nvSpPr>
            <p:cNvPr id="15" name="Google Shape;234;p29">
              <a:extLst>
                <a:ext uri="{FF2B5EF4-FFF2-40B4-BE49-F238E27FC236}">
                  <a16:creationId xmlns:a16="http://schemas.microsoft.com/office/drawing/2014/main" id="{028EBE68-2940-CB4E-9E1A-41E956C4528E}"/>
                </a:ext>
              </a:extLst>
            </p:cNvPr>
            <p:cNvSpPr/>
            <p:nvPr/>
          </p:nvSpPr>
          <p:spPr>
            <a:xfrm>
              <a:off x="1" y="2159899"/>
              <a:ext cx="1466849" cy="2518427"/>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 name="Google Shape;234;p29">
              <a:extLst>
                <a:ext uri="{FF2B5EF4-FFF2-40B4-BE49-F238E27FC236}">
                  <a16:creationId xmlns:a16="http://schemas.microsoft.com/office/drawing/2014/main" id="{E6106311-5243-FB4A-ACC9-1CC6592C786C}"/>
                </a:ext>
              </a:extLst>
            </p:cNvPr>
            <p:cNvSpPr/>
            <p:nvPr/>
          </p:nvSpPr>
          <p:spPr>
            <a:xfrm>
              <a:off x="5647345" y="2043807"/>
              <a:ext cx="946894" cy="2857761"/>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 name="Google Shape;234;p29">
              <a:extLst>
                <a:ext uri="{FF2B5EF4-FFF2-40B4-BE49-F238E27FC236}">
                  <a16:creationId xmlns:a16="http://schemas.microsoft.com/office/drawing/2014/main" id="{066B7375-2760-DB4D-A79A-906847163A82}"/>
                </a:ext>
              </a:extLst>
            </p:cNvPr>
            <p:cNvSpPr/>
            <p:nvPr/>
          </p:nvSpPr>
          <p:spPr>
            <a:xfrm>
              <a:off x="2158409" y="2159898"/>
              <a:ext cx="3488936" cy="292184"/>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8" name="Google Shape;234;p29">
              <a:extLst>
                <a:ext uri="{FF2B5EF4-FFF2-40B4-BE49-F238E27FC236}">
                  <a16:creationId xmlns:a16="http://schemas.microsoft.com/office/drawing/2014/main" id="{87854133-2D5E-9A42-9965-A88F61C555C7}"/>
                </a:ext>
              </a:extLst>
            </p:cNvPr>
            <p:cNvSpPr/>
            <p:nvPr/>
          </p:nvSpPr>
          <p:spPr>
            <a:xfrm>
              <a:off x="2946232" y="2276367"/>
              <a:ext cx="1221731" cy="2210574"/>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9" name="Google Shape;234;p29">
              <a:extLst>
                <a:ext uri="{FF2B5EF4-FFF2-40B4-BE49-F238E27FC236}">
                  <a16:creationId xmlns:a16="http://schemas.microsoft.com/office/drawing/2014/main" id="{7336BDBA-98DC-C74E-AF4C-AF7A1724A984}"/>
                </a:ext>
              </a:extLst>
            </p:cNvPr>
            <p:cNvSpPr/>
            <p:nvPr/>
          </p:nvSpPr>
          <p:spPr>
            <a:xfrm>
              <a:off x="4167963" y="3887226"/>
              <a:ext cx="1499190" cy="961074"/>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 name="Google Shape;234;p29">
              <a:extLst>
                <a:ext uri="{FF2B5EF4-FFF2-40B4-BE49-F238E27FC236}">
                  <a16:creationId xmlns:a16="http://schemas.microsoft.com/office/drawing/2014/main" id="{505862AE-BE22-274D-9023-6B68CA0C1492}"/>
                </a:ext>
              </a:extLst>
            </p:cNvPr>
            <p:cNvSpPr/>
            <p:nvPr/>
          </p:nvSpPr>
          <p:spPr>
            <a:xfrm>
              <a:off x="2083852" y="3394074"/>
              <a:ext cx="862380" cy="168275"/>
            </a:xfrm>
            <a:prstGeom prst="rect">
              <a:avLst/>
            </a:prstGeom>
            <a:solidFill>
              <a:srgbClr val="FFFFFF">
                <a:alpha val="6257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grpSp>
    </p:spTree>
    <p:extLst>
      <p:ext uri="{BB962C8B-B14F-4D97-AF65-F5344CB8AC3E}">
        <p14:creationId xmlns:p14="http://schemas.microsoft.com/office/powerpoint/2010/main" val="3799307943"/>
      </p:ext>
    </p:extLst>
  </p:cSld>
  <p:clrMapOvr>
    <a:masterClrMapping/>
  </p:clrMapOvr>
</p:sld>
</file>

<file path=ppt/slides/slide408.xml><?xml version="1.0" encoding="utf-8"?>
<p:sld xmlns:a="http://schemas.openxmlformats.org/drawingml/2006/main" xmlns:r="http://schemas.openxmlformats.org/officeDocument/2006/relationships" xmlns:p="http://schemas.openxmlformats.org/presentationml/2006/main">
  <p:cSld>
    <p:spTree>
      <p:nvGrpSpPr>
        <p:cNvPr id="1" name="Shape 812"/>
        <p:cNvGrpSpPr/>
        <p:nvPr/>
      </p:nvGrpSpPr>
      <p:grpSpPr>
        <a:xfrm>
          <a:off x="0" y="0"/>
          <a:ext cx="0" cy="0"/>
          <a:chOff x="0" y="0"/>
          <a:chExt cx="0" cy="0"/>
        </a:xfrm>
      </p:grpSpPr>
      <p:sp>
        <p:nvSpPr>
          <p:cNvPr id="815" name="Google Shape;815;p80"/>
          <p:cNvSpPr txBox="1">
            <a:spLocks noGrp="1"/>
          </p:cNvSpPr>
          <p:nvPr>
            <p:ph type="sldNum" idx="12"/>
          </p:nvPr>
        </p:nvSpPr>
        <p:spPr>
          <a:xfrm>
            <a:off x="8595301" y="6464399"/>
            <a:ext cx="548700" cy="393600"/>
          </a:xfrm>
          <a:prstGeom prst="rect">
            <a:avLst/>
          </a:prstGeom>
        </p:spPr>
        <p:txBody>
          <a:bodyPr spcFirstLastPara="1" wrap="square" lIns="91425" tIns="91425" rIns="91425" bIns="91425" anchor="ctr"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000" b="0" i="0" u="none" strike="noStrike" kern="0" cap="none" spc="0" normalizeH="0" baseline="0" noProof="0">
                <a:ln>
                  <a:noFill/>
                </a:ln>
                <a:solidFill>
                  <a:srgbClr val="595959"/>
                </a:solidFill>
                <a:effectLst/>
                <a:uLnTx/>
                <a:uFillTx/>
                <a:latin typeface="Arial"/>
                <a:ea typeface="+mn-ea"/>
                <a:cs typeface="Arial"/>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408</a:t>
            </a:fld>
            <a:endParaRPr kumimoji="0" sz="1000" b="0" i="0" u="none" strike="noStrike" kern="0" cap="none" spc="0" normalizeH="0" baseline="0" noProof="0" dirty="0">
              <a:ln>
                <a:noFill/>
              </a:ln>
              <a:solidFill>
                <a:srgbClr val="595959"/>
              </a:solidFill>
              <a:effectLst/>
              <a:uLnTx/>
              <a:uFillTx/>
              <a:latin typeface="Arial"/>
              <a:ea typeface="+mn-ea"/>
              <a:cs typeface="Arial"/>
              <a:sym typeface="Arial"/>
            </a:endParaRPr>
          </a:p>
        </p:txBody>
      </p:sp>
      <p:sp>
        <p:nvSpPr>
          <p:cNvPr id="7" name="Google Shape;109;p19">
            <a:extLst>
              <a:ext uri="{FF2B5EF4-FFF2-40B4-BE49-F238E27FC236}">
                <a16:creationId xmlns:a16="http://schemas.microsoft.com/office/drawing/2014/main" id="{9BB2C108-0840-8747-B18A-E514BFF10E83}"/>
              </a:ext>
            </a:extLst>
          </p:cNvPr>
          <p:cNvSpPr/>
          <p:nvPr/>
        </p:nvSpPr>
        <p:spPr>
          <a:xfrm>
            <a:off x="0" y="2"/>
            <a:ext cx="9144000" cy="811549"/>
          </a:xfrm>
          <a:prstGeom prst="rect">
            <a:avLst/>
          </a:prstGeom>
          <a:solidFill>
            <a:srgbClr val="D9EA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rPr>
              <a:t>CPU: DRAM Energy Evaluation</a:t>
            </a:r>
            <a:endParaRPr kumimoji="0"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endParaRPr>
          </a:p>
        </p:txBody>
      </p:sp>
      <p:pic>
        <p:nvPicPr>
          <p:cNvPr id="10" name="Google Shape;59;p13">
            <a:extLst>
              <a:ext uri="{FF2B5EF4-FFF2-40B4-BE49-F238E27FC236}">
                <a16:creationId xmlns:a16="http://schemas.microsoft.com/office/drawing/2014/main" id="{02A60539-678B-724F-A801-48F256FD2FA3}"/>
              </a:ext>
            </a:extLst>
          </p:cNvPr>
          <p:cNvPicPr preferRelativeResize="0">
            <a:picLocks noChangeAspect="1"/>
          </p:cNvPicPr>
          <p:nvPr/>
        </p:nvPicPr>
        <p:blipFill>
          <a:blip r:embed="rId3">
            <a:alphaModFix/>
          </a:blip>
          <a:stretch>
            <a:fillRect/>
          </a:stretch>
        </p:blipFill>
        <p:spPr>
          <a:xfrm>
            <a:off x="67276" y="6634352"/>
            <a:ext cx="677549" cy="130349"/>
          </a:xfrm>
          <a:prstGeom prst="rect">
            <a:avLst/>
          </a:prstGeom>
          <a:noFill/>
          <a:ln>
            <a:noFill/>
          </a:ln>
        </p:spPr>
      </p:pic>
      <p:pic>
        <p:nvPicPr>
          <p:cNvPr id="5" name="Picture 4">
            <a:extLst>
              <a:ext uri="{FF2B5EF4-FFF2-40B4-BE49-F238E27FC236}">
                <a16:creationId xmlns:a16="http://schemas.microsoft.com/office/drawing/2014/main" id="{FC560B8A-BD00-244C-8CF1-B85FE03E9705}"/>
              </a:ext>
            </a:extLst>
          </p:cNvPr>
          <p:cNvPicPr>
            <a:picLocks noChangeAspect="1"/>
          </p:cNvPicPr>
          <p:nvPr/>
        </p:nvPicPr>
        <p:blipFill>
          <a:blip r:embed="rId4"/>
          <a:stretch>
            <a:fillRect/>
          </a:stretch>
        </p:blipFill>
        <p:spPr>
          <a:xfrm>
            <a:off x="744826" y="1500140"/>
            <a:ext cx="8038213" cy="2730685"/>
          </a:xfrm>
          <a:prstGeom prst="rect">
            <a:avLst/>
          </a:prstGeom>
        </p:spPr>
      </p:pic>
      <p:sp>
        <p:nvSpPr>
          <p:cNvPr id="13" name="Google Shape;786;p77">
            <a:extLst>
              <a:ext uri="{FF2B5EF4-FFF2-40B4-BE49-F238E27FC236}">
                <a16:creationId xmlns:a16="http://schemas.microsoft.com/office/drawing/2014/main" id="{C65447BC-80B0-9242-BF36-CE71B8D0BA74}"/>
              </a:ext>
            </a:extLst>
          </p:cNvPr>
          <p:cNvSpPr txBox="1">
            <a:spLocks noGrp="1"/>
          </p:cNvSpPr>
          <p:nvPr>
            <p:ph type="body" idx="1"/>
          </p:nvPr>
        </p:nvSpPr>
        <p:spPr>
          <a:xfrm>
            <a:off x="2" y="4591897"/>
            <a:ext cx="9143999" cy="1396649"/>
          </a:xfrm>
          <a:prstGeom prst="rect">
            <a:avLst/>
          </a:prstGeom>
          <a:solidFill>
            <a:schemeClr val="accent1">
              <a:lumMod val="40000"/>
              <a:lumOff val="60000"/>
            </a:schemeClr>
          </a:solid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114297" indent="0" algn="ctr">
              <a:buNone/>
            </a:pPr>
            <a:r>
              <a:rPr lang="en-US" sz="3200" b="1" dirty="0">
                <a:solidFill>
                  <a:schemeClr val="tx1"/>
                </a:solidFill>
                <a:latin typeface="Cambria"/>
                <a:ea typeface="Cambria"/>
                <a:cs typeface="Cambria"/>
                <a:sym typeface="Cambria"/>
              </a:rPr>
              <a:t>Average </a:t>
            </a:r>
            <a:r>
              <a:rPr lang="en-US" sz="3200" b="1" dirty="0">
                <a:solidFill>
                  <a:srgbClr val="F400E6"/>
                </a:solidFill>
                <a:latin typeface="Cambria"/>
                <a:ea typeface="Cambria"/>
                <a:cs typeface="Cambria"/>
                <a:sym typeface="Cambria"/>
              </a:rPr>
              <a:t>21%</a:t>
            </a:r>
            <a:r>
              <a:rPr lang="en-US" sz="3200" b="1" dirty="0">
                <a:solidFill>
                  <a:schemeClr val="tx1"/>
                </a:solidFill>
                <a:latin typeface="Cambria"/>
                <a:ea typeface="Cambria"/>
                <a:cs typeface="Cambria"/>
                <a:sym typeface="Cambria"/>
              </a:rPr>
              <a:t> DRAM energy</a:t>
            </a:r>
            <a:r>
              <a:rPr lang="en-US" sz="3200" dirty="0">
                <a:solidFill>
                  <a:schemeClr val="tx1"/>
                </a:solidFill>
                <a:latin typeface="Cambria"/>
                <a:ea typeface="Cambria"/>
                <a:cs typeface="Cambria"/>
                <a:sym typeface="Cambria"/>
              </a:rPr>
              <a:t> </a:t>
            </a:r>
            <a:r>
              <a:rPr lang="en-US" sz="3200" b="1" dirty="0">
                <a:solidFill>
                  <a:schemeClr val="tx1"/>
                </a:solidFill>
                <a:latin typeface="Cambria"/>
                <a:ea typeface="Cambria"/>
                <a:cs typeface="Cambria"/>
                <a:sym typeface="Cambria"/>
              </a:rPr>
              <a:t>reduction</a:t>
            </a:r>
            <a:r>
              <a:rPr lang="en-US" sz="3200" dirty="0">
                <a:solidFill>
                  <a:schemeClr val="tx1"/>
                </a:solidFill>
                <a:latin typeface="Cambria"/>
                <a:ea typeface="Cambria"/>
                <a:cs typeface="Cambria"/>
                <a:sym typeface="Cambria"/>
              </a:rPr>
              <a:t> </a:t>
            </a:r>
          </a:p>
          <a:p>
            <a:pPr marL="114297" indent="0" algn="ctr">
              <a:buNone/>
            </a:pPr>
            <a:r>
              <a:rPr lang="en-US" sz="3200" dirty="0">
                <a:solidFill>
                  <a:schemeClr val="tx1"/>
                </a:solidFill>
                <a:latin typeface="Cambria"/>
                <a:ea typeface="Cambria"/>
                <a:cs typeface="Cambria"/>
                <a:sym typeface="Cambria"/>
              </a:rPr>
              <a:t>maintaining accuracy within 1% of original</a:t>
            </a:r>
          </a:p>
        </p:txBody>
      </p:sp>
    </p:spTree>
    <p:extLst>
      <p:ext uri="{BB962C8B-B14F-4D97-AF65-F5344CB8AC3E}">
        <p14:creationId xmlns:p14="http://schemas.microsoft.com/office/powerpoint/2010/main" val="3470007498"/>
      </p:ext>
    </p:extLst>
  </p:cSld>
  <p:clrMapOvr>
    <a:masterClrMapping/>
  </p:clrMapOvr>
</p:sld>
</file>

<file path=ppt/slides/slide409.xml><?xml version="1.0" encoding="utf-8"?>
<p:sld xmlns:a="http://schemas.openxmlformats.org/drawingml/2006/main" xmlns:r="http://schemas.openxmlformats.org/officeDocument/2006/relationships" xmlns:p="http://schemas.openxmlformats.org/presentationml/2006/main">
  <p:cSld>
    <p:spTree>
      <p:nvGrpSpPr>
        <p:cNvPr id="1" name="Shape 821"/>
        <p:cNvGrpSpPr/>
        <p:nvPr/>
      </p:nvGrpSpPr>
      <p:grpSpPr>
        <a:xfrm>
          <a:off x="0" y="0"/>
          <a:ext cx="0" cy="0"/>
          <a:chOff x="0" y="0"/>
          <a:chExt cx="0" cy="0"/>
        </a:xfrm>
      </p:grpSpPr>
      <p:sp>
        <p:nvSpPr>
          <p:cNvPr id="824" name="Google Shape;824;p81"/>
          <p:cNvSpPr txBox="1">
            <a:spLocks noGrp="1"/>
          </p:cNvSpPr>
          <p:nvPr>
            <p:ph type="sldNum" idx="12"/>
          </p:nvPr>
        </p:nvSpPr>
        <p:spPr>
          <a:xfrm>
            <a:off x="8595301" y="6451368"/>
            <a:ext cx="548700" cy="393600"/>
          </a:xfrm>
          <a:prstGeom prst="rect">
            <a:avLst/>
          </a:prstGeom>
        </p:spPr>
        <p:txBody>
          <a:bodyPr spcFirstLastPara="1" wrap="square" lIns="91425" tIns="91425" rIns="91425" bIns="91425" anchor="ctr"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000" b="0" i="0" u="none" strike="noStrike" kern="0" cap="none" spc="0" normalizeH="0" baseline="0" noProof="0">
                <a:ln>
                  <a:noFill/>
                </a:ln>
                <a:solidFill>
                  <a:srgbClr val="595959"/>
                </a:solidFill>
                <a:effectLst/>
                <a:uLnTx/>
                <a:uFillTx/>
                <a:latin typeface="Arial"/>
                <a:ea typeface="+mn-ea"/>
                <a:cs typeface="Arial"/>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409</a:t>
            </a:fld>
            <a:endParaRPr kumimoji="0" sz="1000" b="0" i="0" u="none" strike="noStrike" kern="0" cap="none" spc="0" normalizeH="0" baseline="0" noProof="0" dirty="0">
              <a:ln>
                <a:noFill/>
              </a:ln>
              <a:solidFill>
                <a:srgbClr val="595959"/>
              </a:solidFill>
              <a:effectLst/>
              <a:uLnTx/>
              <a:uFillTx/>
              <a:latin typeface="Arial"/>
              <a:ea typeface="+mn-ea"/>
              <a:cs typeface="Arial"/>
              <a:sym typeface="Arial"/>
            </a:endParaRPr>
          </a:p>
        </p:txBody>
      </p:sp>
      <p:pic>
        <p:nvPicPr>
          <p:cNvPr id="825" name="Google Shape;825;p81"/>
          <p:cNvPicPr preferRelativeResize="0"/>
          <p:nvPr/>
        </p:nvPicPr>
        <p:blipFill>
          <a:blip r:embed="rId3">
            <a:alphaModFix/>
          </a:blip>
          <a:stretch>
            <a:fillRect/>
          </a:stretch>
        </p:blipFill>
        <p:spPr>
          <a:xfrm>
            <a:off x="942415" y="1209956"/>
            <a:ext cx="6928500" cy="2484525"/>
          </a:xfrm>
          <a:prstGeom prst="rect">
            <a:avLst/>
          </a:prstGeom>
          <a:noFill/>
          <a:ln>
            <a:noFill/>
          </a:ln>
        </p:spPr>
      </p:pic>
      <p:sp>
        <p:nvSpPr>
          <p:cNvPr id="826" name="Google Shape;826;p81"/>
          <p:cNvSpPr/>
          <p:nvPr/>
        </p:nvSpPr>
        <p:spPr>
          <a:xfrm>
            <a:off x="0" y="3779129"/>
            <a:ext cx="9144000" cy="1208400"/>
          </a:xfrm>
          <a:prstGeom prst="rect">
            <a:avLst/>
          </a:prstGeom>
          <a:solidFill>
            <a:srgbClr val="D9EAD3"/>
          </a:solidFill>
          <a:ln w="12700">
            <a:solidFill>
              <a:schemeClr val="tx1"/>
            </a:solidFill>
          </a:ln>
        </p:spPr>
        <p:txBody>
          <a:bodyPr spcFirstLastPara="1" wrap="square" lIns="91425" tIns="91425" rIns="91425" bIns="91425"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 sz="3000" b="1" i="0" u="none" strike="noStrike" kern="0" cap="none" spc="0" normalizeH="0" baseline="0" noProof="0" dirty="0">
                <a:ln>
                  <a:noFill/>
                </a:ln>
                <a:solidFill>
                  <a:srgbClr val="000000"/>
                </a:solidFill>
                <a:effectLst/>
                <a:uLnTx/>
                <a:uFillTx/>
                <a:latin typeface="Cambria"/>
                <a:ea typeface="Cambria"/>
                <a:cs typeface="Cambria"/>
                <a:sym typeface="Cambria"/>
              </a:rPr>
              <a:t>Average </a:t>
            </a:r>
            <a:r>
              <a:rPr kumimoji="0" lang="en" sz="3000" b="1" i="0" u="none" strike="noStrike" kern="0" cap="none" spc="0" normalizeH="0" baseline="0" noProof="0" dirty="0">
                <a:ln>
                  <a:noFill/>
                </a:ln>
                <a:solidFill>
                  <a:srgbClr val="FF0000"/>
                </a:solidFill>
                <a:effectLst/>
                <a:uLnTx/>
                <a:uFillTx/>
                <a:latin typeface="Cambria"/>
                <a:ea typeface="Cambria"/>
                <a:cs typeface="Cambria"/>
                <a:sym typeface="Cambria"/>
              </a:rPr>
              <a:t>8%</a:t>
            </a:r>
            <a:r>
              <a:rPr kumimoji="0" lang="en" sz="3000" b="1" i="0" u="none" strike="noStrike" kern="0" cap="none" spc="0" normalizeH="0" baseline="0" noProof="0" dirty="0">
                <a:ln>
                  <a:noFill/>
                </a:ln>
                <a:solidFill>
                  <a:srgbClr val="000000"/>
                </a:solidFill>
                <a:effectLst/>
                <a:uLnTx/>
                <a:uFillTx/>
                <a:latin typeface="Cambria"/>
                <a:ea typeface="Cambria"/>
                <a:cs typeface="Cambria"/>
                <a:sym typeface="Cambria"/>
              </a:rPr>
              <a:t> system speedup</a:t>
            </a:r>
            <a:endParaRPr kumimoji="0" sz="3000" b="0" i="0" u="none" strike="noStrike" kern="0" cap="none" spc="0" normalizeH="0" baseline="0" noProof="0" dirty="0">
              <a:ln>
                <a:noFill/>
              </a:ln>
              <a:solidFill>
                <a:srgbClr val="000000"/>
              </a:solidFill>
              <a:effectLst/>
              <a:uLnTx/>
              <a:uFillTx/>
              <a:latin typeface="Cambria"/>
              <a:ea typeface="Cambria"/>
              <a:cs typeface="Cambria"/>
              <a:sym typeface="Cambria"/>
            </a:endParaRPr>
          </a:p>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 sz="3000" b="0" i="0" u="none" strike="noStrike" kern="0" cap="none" spc="0" normalizeH="0" baseline="0" noProof="0" dirty="0">
                <a:ln>
                  <a:noFill/>
                </a:ln>
                <a:solidFill>
                  <a:srgbClr val="000000"/>
                </a:solidFill>
                <a:effectLst/>
                <a:uLnTx/>
                <a:uFillTx/>
                <a:latin typeface="Cambria"/>
                <a:ea typeface="Cambria"/>
                <a:cs typeface="Cambria"/>
                <a:sym typeface="Cambria"/>
              </a:rPr>
              <a:t>Some workloads achieve</a:t>
            </a:r>
            <a:r>
              <a:rPr kumimoji="0" lang="en" sz="3000" b="1" i="0" u="none" strike="noStrike" kern="0" cap="none" spc="0" normalizeH="0" baseline="0" noProof="0" dirty="0">
                <a:ln>
                  <a:noFill/>
                </a:ln>
                <a:solidFill>
                  <a:srgbClr val="000000"/>
                </a:solidFill>
                <a:effectLst/>
                <a:uLnTx/>
                <a:uFillTx/>
                <a:latin typeface="Cambria"/>
                <a:ea typeface="Cambria"/>
                <a:cs typeface="Cambria"/>
                <a:sym typeface="Cambria"/>
              </a:rPr>
              <a:t> </a:t>
            </a:r>
            <a:r>
              <a:rPr kumimoji="0" lang="en" sz="3000" b="1" i="0" u="none" strike="noStrike" kern="0" cap="none" spc="0" normalizeH="0" baseline="0" noProof="0" dirty="0">
                <a:ln>
                  <a:noFill/>
                </a:ln>
                <a:solidFill>
                  <a:srgbClr val="F400E6"/>
                </a:solidFill>
                <a:effectLst/>
                <a:uLnTx/>
                <a:uFillTx/>
                <a:latin typeface="Cambria"/>
                <a:ea typeface="Cambria"/>
                <a:cs typeface="Cambria"/>
                <a:sym typeface="Cambria"/>
              </a:rPr>
              <a:t>17%</a:t>
            </a:r>
            <a:r>
              <a:rPr kumimoji="0" lang="en" sz="3000" b="1" i="0" u="none" strike="noStrike" kern="0" cap="none" spc="0" normalizeH="0" baseline="0" noProof="0" dirty="0">
                <a:ln>
                  <a:noFill/>
                </a:ln>
                <a:solidFill>
                  <a:srgbClr val="000000"/>
                </a:solidFill>
                <a:effectLst/>
                <a:uLnTx/>
                <a:uFillTx/>
                <a:latin typeface="Cambria"/>
                <a:ea typeface="Cambria"/>
                <a:cs typeface="Cambria"/>
                <a:sym typeface="Cambria"/>
              </a:rPr>
              <a:t> speedup</a:t>
            </a:r>
            <a:endParaRPr kumimoji="0" sz="3000" b="1" i="0" u="none" strike="noStrike" kern="0" cap="none" spc="0" normalizeH="0" baseline="0" noProof="0" dirty="0">
              <a:ln>
                <a:noFill/>
              </a:ln>
              <a:solidFill>
                <a:srgbClr val="000000"/>
              </a:solidFill>
              <a:effectLst/>
              <a:uLnTx/>
              <a:uFillTx/>
              <a:latin typeface="Cambria"/>
              <a:ea typeface="Cambria"/>
              <a:cs typeface="Cambria"/>
              <a:sym typeface="Cambria"/>
            </a:endParaRPr>
          </a:p>
        </p:txBody>
      </p:sp>
      <p:sp>
        <p:nvSpPr>
          <p:cNvPr id="7" name="Google Shape;109;p19">
            <a:extLst>
              <a:ext uri="{FF2B5EF4-FFF2-40B4-BE49-F238E27FC236}">
                <a16:creationId xmlns:a16="http://schemas.microsoft.com/office/drawing/2014/main" id="{9EF00454-0276-B64E-A7DA-B5BDA89E63FA}"/>
              </a:ext>
            </a:extLst>
          </p:cNvPr>
          <p:cNvSpPr/>
          <p:nvPr/>
        </p:nvSpPr>
        <p:spPr>
          <a:xfrm>
            <a:off x="0" y="2"/>
            <a:ext cx="9144000" cy="811549"/>
          </a:xfrm>
          <a:prstGeom prst="rect">
            <a:avLst/>
          </a:prstGeom>
          <a:solidFill>
            <a:srgbClr val="D9EA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rPr>
              <a:t>CPU: Performance Evaluation</a:t>
            </a:r>
            <a:endParaRPr kumimoji="0"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endParaRPr>
          </a:p>
        </p:txBody>
      </p:sp>
      <p:pic>
        <p:nvPicPr>
          <p:cNvPr id="10" name="Google Shape;59;p13">
            <a:extLst>
              <a:ext uri="{FF2B5EF4-FFF2-40B4-BE49-F238E27FC236}">
                <a16:creationId xmlns:a16="http://schemas.microsoft.com/office/drawing/2014/main" id="{2D02DFC1-DC5E-4247-AC76-284FAFB65B41}"/>
              </a:ext>
            </a:extLst>
          </p:cNvPr>
          <p:cNvPicPr preferRelativeResize="0">
            <a:picLocks noChangeAspect="1"/>
          </p:cNvPicPr>
          <p:nvPr/>
        </p:nvPicPr>
        <p:blipFill>
          <a:blip r:embed="rId4">
            <a:alphaModFix/>
          </a:blip>
          <a:stretch>
            <a:fillRect/>
          </a:stretch>
        </p:blipFill>
        <p:spPr>
          <a:xfrm>
            <a:off x="67276" y="6634352"/>
            <a:ext cx="677549" cy="130349"/>
          </a:xfrm>
          <a:prstGeom prst="rect">
            <a:avLst/>
          </a:prstGeom>
          <a:noFill/>
          <a:ln>
            <a:noFill/>
          </a:ln>
        </p:spPr>
      </p:pic>
      <p:sp>
        <p:nvSpPr>
          <p:cNvPr id="11" name="Google Shape;835;p82">
            <a:extLst>
              <a:ext uri="{FF2B5EF4-FFF2-40B4-BE49-F238E27FC236}">
                <a16:creationId xmlns:a16="http://schemas.microsoft.com/office/drawing/2014/main" id="{895824B8-7497-D249-999C-A0BECDD71D1A}"/>
              </a:ext>
            </a:extLst>
          </p:cNvPr>
          <p:cNvSpPr/>
          <p:nvPr/>
        </p:nvSpPr>
        <p:spPr>
          <a:xfrm>
            <a:off x="0" y="5156825"/>
            <a:ext cx="9144000" cy="1208400"/>
          </a:xfrm>
          <a:prstGeom prst="rect">
            <a:avLst/>
          </a:prstGeom>
          <a:solidFill>
            <a:srgbClr val="D9EAD3"/>
          </a:solidFill>
          <a:ln w="12700">
            <a:solidFill>
              <a:schemeClr val="tx1"/>
            </a:solidFill>
          </a:ln>
        </p:spPr>
        <p:txBody>
          <a:bodyPr spcFirstLastPara="1" wrap="square" lIns="91425" tIns="91425" rIns="91425" bIns="91425"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 sz="3000" b="0" i="0" u="none" strike="noStrike" kern="0" cap="none" spc="0" normalizeH="0" baseline="0" noProof="0" dirty="0">
                <a:ln>
                  <a:noFill/>
                </a:ln>
                <a:solidFill>
                  <a:srgbClr val="000000"/>
                </a:solidFill>
                <a:effectLst/>
                <a:uLnTx/>
                <a:uFillTx/>
                <a:latin typeface="Cambria"/>
                <a:ea typeface="Cambria"/>
                <a:cs typeface="Cambria"/>
                <a:sym typeface="Cambria"/>
              </a:rPr>
              <a:t>EDEN achieves </a:t>
            </a:r>
            <a:r>
              <a:rPr kumimoji="0" lang="en" sz="3000" b="1" i="0" u="none" strike="noStrike" kern="0" cap="none" spc="0" normalizeH="0" baseline="0" noProof="0" dirty="0">
                <a:ln>
                  <a:noFill/>
                </a:ln>
                <a:solidFill>
                  <a:srgbClr val="0070C0"/>
                </a:solidFill>
                <a:effectLst/>
                <a:uLnTx/>
                <a:uFillTx/>
                <a:latin typeface="Cambria"/>
                <a:ea typeface="Cambria"/>
                <a:cs typeface="Cambria"/>
                <a:sym typeface="Cambria"/>
              </a:rPr>
              <a:t>close to the ideal </a:t>
            </a:r>
            <a:r>
              <a:rPr kumimoji="0" lang="en" sz="3000" b="0" i="0" u="none" strike="noStrike" kern="0" cap="none" spc="0" normalizeH="0" baseline="0" noProof="0" dirty="0">
                <a:ln>
                  <a:noFill/>
                </a:ln>
                <a:solidFill>
                  <a:srgbClr val="000000"/>
                </a:solidFill>
                <a:effectLst/>
                <a:uLnTx/>
                <a:uFillTx/>
                <a:latin typeface="Cambria"/>
                <a:ea typeface="Cambria"/>
                <a:cs typeface="Cambria"/>
                <a:sym typeface="Cambria"/>
              </a:rPr>
              <a:t>speedup</a:t>
            </a:r>
          </a:p>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 sz="3000" b="0" i="0" u="none" strike="noStrike" kern="0" cap="none" spc="0" normalizeH="0" baseline="0" noProof="0" dirty="0">
                <a:ln>
                  <a:noFill/>
                </a:ln>
                <a:solidFill>
                  <a:srgbClr val="000000"/>
                </a:solidFill>
                <a:effectLst/>
                <a:uLnTx/>
                <a:uFillTx/>
                <a:latin typeface="Cambria"/>
                <a:ea typeface="Cambria"/>
                <a:cs typeface="Cambria"/>
                <a:sym typeface="Cambria"/>
              </a:rPr>
              <a:t>possible via </a:t>
            </a:r>
            <a:r>
              <a:rPr kumimoji="0" lang="en" sz="3000" b="0" i="0" u="none" strike="noStrike" kern="0" cap="none" spc="0" normalizeH="0" baseline="0" noProof="0" dirty="0" err="1">
                <a:ln>
                  <a:noFill/>
                </a:ln>
                <a:solidFill>
                  <a:srgbClr val="000000"/>
                </a:solidFill>
                <a:effectLst/>
                <a:uLnTx/>
                <a:uFillTx/>
                <a:latin typeface="Cambria"/>
                <a:ea typeface="Cambria"/>
                <a:cs typeface="Cambria"/>
                <a:sym typeface="Cambria"/>
              </a:rPr>
              <a:t>tRCD</a:t>
            </a:r>
            <a:r>
              <a:rPr kumimoji="0" lang="en" sz="3000" b="0" i="0" u="none" strike="noStrike" kern="0" cap="none" spc="0" normalizeH="0" baseline="0" noProof="0" dirty="0">
                <a:ln>
                  <a:noFill/>
                </a:ln>
                <a:solidFill>
                  <a:srgbClr val="000000"/>
                </a:solidFill>
                <a:effectLst/>
                <a:uLnTx/>
                <a:uFillTx/>
                <a:latin typeface="Cambria"/>
                <a:ea typeface="Cambria"/>
                <a:cs typeface="Cambria"/>
                <a:sym typeface="Cambria"/>
              </a:rPr>
              <a:t> scaling</a:t>
            </a:r>
            <a:endParaRPr kumimoji="0" sz="3000" b="0" i="0" u="none" strike="noStrike" kern="0" cap="none" spc="0" normalizeH="0" baseline="0" noProof="0" dirty="0">
              <a:ln>
                <a:noFill/>
              </a:ln>
              <a:solidFill>
                <a:srgbClr val="000000"/>
              </a:solidFill>
              <a:effectLst/>
              <a:uLnTx/>
              <a:uFillTx/>
              <a:latin typeface="Cambria"/>
              <a:ea typeface="Cambria"/>
              <a:cs typeface="Cambria"/>
              <a:sym typeface="Cambria"/>
            </a:endParaRPr>
          </a:p>
        </p:txBody>
      </p:sp>
      <p:sp>
        <p:nvSpPr>
          <p:cNvPr id="9" name="Rectangle 8">
            <a:extLst>
              <a:ext uri="{FF2B5EF4-FFF2-40B4-BE49-F238E27FC236}">
                <a16:creationId xmlns:a16="http://schemas.microsoft.com/office/drawing/2014/main" id="{2282FC98-F460-4344-BCA5-083FF82A2BD3}"/>
              </a:ext>
            </a:extLst>
          </p:cNvPr>
          <p:cNvSpPr/>
          <p:nvPr/>
        </p:nvSpPr>
        <p:spPr>
          <a:xfrm>
            <a:off x="5643277" y="1583265"/>
            <a:ext cx="712699" cy="128832"/>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US" sz="1867" b="0" i="0" u="none" strike="noStrike" kern="0" cap="none" spc="0" normalizeH="0" baseline="0" noProof="0">
              <a:ln>
                <a:noFill/>
              </a:ln>
              <a:solidFill>
                <a:srgbClr val="000000"/>
              </a:solidFill>
              <a:effectLst/>
              <a:uLnTx/>
              <a:uFillTx/>
              <a:latin typeface="Arial"/>
              <a:ea typeface="+mn-ea"/>
              <a:cs typeface="+mn-cs"/>
              <a:sym typeface="Arial"/>
            </a:endParaRPr>
          </a:p>
        </p:txBody>
      </p:sp>
      <p:sp>
        <p:nvSpPr>
          <p:cNvPr id="5" name="Rectangle 4">
            <a:extLst>
              <a:ext uri="{FF2B5EF4-FFF2-40B4-BE49-F238E27FC236}">
                <a16:creationId xmlns:a16="http://schemas.microsoft.com/office/drawing/2014/main" id="{A1B1C7AF-8371-0F4E-9052-4A71FDD7690B}"/>
              </a:ext>
            </a:extLst>
          </p:cNvPr>
          <p:cNvSpPr/>
          <p:nvPr/>
        </p:nvSpPr>
        <p:spPr>
          <a:xfrm>
            <a:off x="5577493" y="1463016"/>
            <a:ext cx="622286" cy="338554"/>
          </a:xfrm>
          <a:prstGeom prst="rect">
            <a:avLst/>
          </a:prstGeom>
        </p:spPr>
        <p:txBody>
          <a:bodyPr wrap="none">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 sz="1600" b="0" i="0" u="none" strike="noStrike" kern="0" cap="none" spc="0" normalizeH="0" baseline="0" noProof="0" dirty="0">
                <a:ln>
                  <a:noFill/>
                </a:ln>
                <a:solidFill>
                  <a:srgbClr val="000000"/>
                </a:solidFill>
                <a:effectLst/>
                <a:uLnTx/>
                <a:uFillTx/>
                <a:latin typeface="Cambria"/>
                <a:ea typeface="Cambria"/>
                <a:cs typeface="Cambria"/>
                <a:sym typeface="Cambria"/>
              </a:rPr>
              <a:t>Ideal</a:t>
            </a:r>
            <a:endParaRPr kumimoji="0" lang="en-US" sz="1600" b="0" i="0" u="none" strike="noStrike" kern="0" cap="none" spc="0" normalizeH="0" baseline="0" noProof="0" dirty="0">
              <a:ln>
                <a:noFill/>
              </a:ln>
              <a:solidFill>
                <a:srgbClr val="000000"/>
              </a:solidFill>
              <a:effectLst/>
              <a:uLnTx/>
              <a:uFillTx/>
              <a:latin typeface="Arial"/>
              <a:ea typeface="+mn-ea"/>
              <a:cs typeface="Arial"/>
              <a:sym typeface="Arial"/>
            </a:endParaRPr>
          </a:p>
        </p:txBody>
      </p:sp>
    </p:spTree>
    <p:extLst>
      <p:ext uri="{BB962C8B-B14F-4D97-AF65-F5344CB8AC3E}">
        <p14:creationId xmlns:p14="http://schemas.microsoft.com/office/powerpoint/2010/main" val="3198945784"/>
      </p:ext>
    </p:extLst>
  </p:cSld>
  <p:clrMapOvr>
    <a:masterClrMapping/>
  </p:clrMapOvr>
</p:sld>
</file>

<file path=ppt/slides/slide410.xml><?xml version="1.0" encoding="utf-8"?>
<p:sld xmlns:a="http://schemas.openxmlformats.org/drawingml/2006/main" xmlns:r="http://schemas.openxmlformats.org/officeDocument/2006/relationships" xmlns:p="http://schemas.openxmlformats.org/presentationml/2006/main">
  <p:cSld>
    <p:spTree>
      <p:nvGrpSpPr>
        <p:cNvPr id="1" name="Shape 839"/>
        <p:cNvGrpSpPr/>
        <p:nvPr/>
      </p:nvGrpSpPr>
      <p:grpSpPr>
        <a:xfrm>
          <a:off x="0" y="0"/>
          <a:ext cx="0" cy="0"/>
          <a:chOff x="0" y="0"/>
          <a:chExt cx="0" cy="0"/>
        </a:xfrm>
      </p:grpSpPr>
      <p:sp>
        <p:nvSpPr>
          <p:cNvPr id="842" name="Google Shape;842;p83"/>
          <p:cNvSpPr txBox="1">
            <a:spLocks noGrp="1"/>
          </p:cNvSpPr>
          <p:nvPr>
            <p:ph type="sldNum" idx="12"/>
          </p:nvPr>
        </p:nvSpPr>
        <p:spPr>
          <a:xfrm>
            <a:off x="8595301" y="6437552"/>
            <a:ext cx="548700" cy="393600"/>
          </a:xfrm>
          <a:prstGeom prst="rect">
            <a:avLst/>
          </a:prstGeom>
        </p:spPr>
        <p:txBody>
          <a:bodyPr spcFirstLastPara="1" wrap="square" lIns="91425" tIns="91425" rIns="91425" bIns="91425" anchor="ctr" anchorCtr="0">
            <a:noAutofit/>
          </a:body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000" b="0" i="0" u="none" strike="noStrike" kern="0" cap="none" spc="0" normalizeH="0" baseline="0" noProof="0">
                <a:ln>
                  <a:noFill/>
                </a:ln>
                <a:solidFill>
                  <a:srgbClr val="595959"/>
                </a:solidFill>
                <a:effectLst/>
                <a:uLnTx/>
                <a:uFillTx/>
                <a:latin typeface="Arial"/>
                <a:ea typeface="+mn-ea"/>
                <a:cs typeface="Arial"/>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410</a:t>
            </a:fld>
            <a:endParaRPr kumimoji="0" sz="1000" b="0" i="0" u="none" strike="noStrike" kern="0" cap="none" spc="0" normalizeH="0" baseline="0" noProof="0" dirty="0">
              <a:ln>
                <a:noFill/>
              </a:ln>
              <a:solidFill>
                <a:srgbClr val="595959"/>
              </a:solidFill>
              <a:effectLst/>
              <a:uLnTx/>
              <a:uFillTx/>
              <a:latin typeface="Arial"/>
              <a:ea typeface="+mn-ea"/>
              <a:cs typeface="Arial"/>
              <a:sym typeface="Arial"/>
            </a:endParaRPr>
          </a:p>
        </p:txBody>
      </p:sp>
      <p:sp>
        <p:nvSpPr>
          <p:cNvPr id="6" name="Google Shape;109;p19">
            <a:extLst>
              <a:ext uri="{FF2B5EF4-FFF2-40B4-BE49-F238E27FC236}">
                <a16:creationId xmlns:a16="http://schemas.microsoft.com/office/drawing/2014/main" id="{506E2FF2-99A4-F643-9ABF-39D0FF259417}"/>
              </a:ext>
            </a:extLst>
          </p:cNvPr>
          <p:cNvSpPr/>
          <p:nvPr/>
        </p:nvSpPr>
        <p:spPr>
          <a:xfrm>
            <a:off x="0" y="2"/>
            <a:ext cx="9144000" cy="811549"/>
          </a:xfrm>
          <a:prstGeom prst="rect">
            <a:avLst/>
          </a:prstGeom>
          <a:solidFill>
            <a:srgbClr val="D9EA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rPr>
              <a:t>GPU, </a:t>
            </a:r>
            <a:r>
              <a:rPr kumimoji="0" lang="en-US" sz="3200" b="1" i="0" u="none" strike="noStrike" kern="0" cap="none" spc="0" normalizeH="0" baseline="0" noProof="0" dirty="0" err="1">
                <a:ln>
                  <a:noFill/>
                </a:ln>
                <a:solidFill>
                  <a:srgbClr val="000000"/>
                </a:solidFill>
                <a:effectLst/>
                <a:uLnTx/>
                <a:uFillTx/>
                <a:latin typeface="Cambria" panose="02040503050406030204" pitchFamily="18" charset="0"/>
                <a:ea typeface="+mn-ea"/>
                <a:cs typeface="Arial"/>
                <a:sym typeface="Arial"/>
              </a:rPr>
              <a:t>Eyeriss</a:t>
            </a:r>
            <a:r>
              <a:rPr kumimoji="0" lang="en-US"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rPr>
              <a:t>, and TPU:  Energy Evaluation</a:t>
            </a:r>
            <a:endParaRPr kumimoji="0" sz="3200" b="1" i="0" u="none" strike="noStrike" kern="0" cap="none" spc="0" normalizeH="0" baseline="0" noProof="0" dirty="0">
              <a:ln>
                <a:noFill/>
              </a:ln>
              <a:solidFill>
                <a:srgbClr val="000000"/>
              </a:solidFill>
              <a:effectLst/>
              <a:uLnTx/>
              <a:uFillTx/>
              <a:latin typeface="Cambria" panose="02040503050406030204" pitchFamily="18" charset="0"/>
              <a:ea typeface="+mn-ea"/>
              <a:cs typeface="Arial"/>
              <a:sym typeface="Arial"/>
            </a:endParaRPr>
          </a:p>
        </p:txBody>
      </p:sp>
      <p:pic>
        <p:nvPicPr>
          <p:cNvPr id="9" name="Google Shape;59;p13">
            <a:extLst>
              <a:ext uri="{FF2B5EF4-FFF2-40B4-BE49-F238E27FC236}">
                <a16:creationId xmlns:a16="http://schemas.microsoft.com/office/drawing/2014/main" id="{EDBBE29E-8BAA-9640-9F8D-F3A666C3D709}"/>
              </a:ext>
            </a:extLst>
          </p:cNvPr>
          <p:cNvPicPr preferRelativeResize="0">
            <a:picLocks noChangeAspect="1"/>
          </p:cNvPicPr>
          <p:nvPr/>
        </p:nvPicPr>
        <p:blipFill>
          <a:blip r:embed="rId3">
            <a:alphaModFix/>
          </a:blip>
          <a:stretch>
            <a:fillRect/>
          </a:stretch>
        </p:blipFill>
        <p:spPr>
          <a:xfrm>
            <a:off x="67276" y="6634352"/>
            <a:ext cx="677549" cy="130349"/>
          </a:xfrm>
          <a:prstGeom prst="rect">
            <a:avLst/>
          </a:prstGeom>
          <a:noFill/>
          <a:ln>
            <a:noFill/>
          </a:ln>
        </p:spPr>
      </p:pic>
      <p:sp>
        <p:nvSpPr>
          <p:cNvPr id="10" name="Google Shape;786;p77">
            <a:extLst>
              <a:ext uri="{FF2B5EF4-FFF2-40B4-BE49-F238E27FC236}">
                <a16:creationId xmlns:a16="http://schemas.microsoft.com/office/drawing/2014/main" id="{B6C1BDFB-4804-4045-8073-9271818092B5}"/>
              </a:ext>
            </a:extLst>
          </p:cNvPr>
          <p:cNvSpPr txBox="1">
            <a:spLocks/>
          </p:cNvSpPr>
          <p:nvPr/>
        </p:nvSpPr>
        <p:spPr>
          <a:xfrm>
            <a:off x="2" y="1982878"/>
            <a:ext cx="9143999" cy="3379993"/>
          </a:xfrm>
          <a:prstGeom prst="rect">
            <a:avLst/>
          </a:prstGeom>
          <a:solidFill>
            <a:schemeClr val="accent1">
              <a:lumMod val="40000"/>
              <a:lumOff val="60000"/>
            </a:schemeClr>
          </a:solid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342900" marR="0" lvl="0" indent="-257175"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685800" marR="0" lvl="1"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2pPr>
            <a:lvl3pPr marL="1028700" marR="0" lvl="2"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3pPr>
            <a:lvl4pPr marL="1371600" marR="0" lvl="3"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4pPr>
            <a:lvl5pPr marL="1714500" marR="0" lvl="4"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5pPr>
            <a:lvl6pPr marL="2057400" marR="0" lvl="5"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6pPr>
            <a:lvl7pPr marL="2400300" marR="0" lvl="6"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7pPr>
            <a:lvl8pPr marL="2743200" marR="0" lvl="7" indent="-238125" algn="l" rtl="0">
              <a:lnSpc>
                <a:spcPct val="115000"/>
              </a:lnSpc>
              <a:spcBef>
                <a:spcPts val="1200"/>
              </a:spcBef>
              <a:spcAft>
                <a:spcPts val="0"/>
              </a:spcAft>
              <a:buClr>
                <a:schemeClr val="dk2"/>
              </a:buClr>
              <a:buSzPts val="1400"/>
              <a:buFont typeface="Arial"/>
              <a:buChar char="○"/>
              <a:defRPr sz="1050" b="0" i="0" u="none" strike="noStrike" cap="none">
                <a:solidFill>
                  <a:schemeClr val="dk2"/>
                </a:solidFill>
                <a:latin typeface="Arial"/>
                <a:ea typeface="Arial"/>
                <a:cs typeface="Arial"/>
                <a:sym typeface="Arial"/>
              </a:defRPr>
            </a:lvl8pPr>
            <a:lvl9pPr marL="3086100" marR="0" lvl="8" indent="-238125" algn="l" rtl="0">
              <a:lnSpc>
                <a:spcPct val="115000"/>
              </a:lnSpc>
              <a:spcBef>
                <a:spcPts val="1200"/>
              </a:spcBef>
              <a:spcAft>
                <a:spcPts val="1200"/>
              </a:spcAft>
              <a:buClr>
                <a:schemeClr val="dk2"/>
              </a:buClr>
              <a:buSzPts val="1400"/>
              <a:buFont typeface="Arial"/>
              <a:buChar char="■"/>
              <a:defRPr sz="1050" b="0" i="0" u="none" strike="noStrike" cap="none">
                <a:solidFill>
                  <a:schemeClr val="dk2"/>
                </a:solidFill>
                <a:latin typeface="Arial"/>
                <a:ea typeface="Arial"/>
                <a:cs typeface="Arial"/>
                <a:sym typeface="Arial"/>
              </a:defRPr>
            </a:lvl9pPr>
          </a:lstStyle>
          <a:p>
            <a:pPr marL="514338" marR="0" lvl="0" indent="-457189" algn="l" defTabSz="1219170" rtl="0" eaLnBrk="1" fontAlgn="auto" latinLnBrk="0" hangingPunct="1">
              <a:lnSpc>
                <a:spcPct val="100000"/>
              </a:lnSpc>
              <a:spcBef>
                <a:spcPts val="1000"/>
              </a:spcBef>
              <a:spcAft>
                <a:spcPts val="0"/>
              </a:spcAft>
              <a:buClr>
                <a:srgbClr val="000000"/>
              </a:buClr>
              <a:buSzPts val="1800"/>
              <a:buFont typeface="Arial" panose="020B0604020202020204" pitchFamily="34" charset="0"/>
              <a:buChar char="•"/>
              <a:tabLst/>
              <a:defRPr/>
            </a:pPr>
            <a:r>
              <a:rPr kumimoji="0" lang="en-US" sz="3200" b="1" i="0" u="sng" strike="noStrike" kern="0" cap="none" spc="0" normalizeH="0" baseline="0" noProof="0" dirty="0">
                <a:ln>
                  <a:noFill/>
                </a:ln>
                <a:solidFill>
                  <a:srgbClr val="000000"/>
                </a:solidFill>
                <a:effectLst/>
                <a:uLnTx/>
                <a:uFillTx/>
                <a:latin typeface="Cambria"/>
                <a:ea typeface="Cambria"/>
                <a:cs typeface="Cambria"/>
                <a:sym typeface="Cambria"/>
              </a:rPr>
              <a:t>GPU</a:t>
            </a:r>
            <a:r>
              <a:rPr kumimoji="0" lang="en-US" sz="3200" b="1" i="0" u="none" strike="noStrike" kern="0" cap="none" spc="0" normalizeH="0" baseline="0" noProof="0" dirty="0">
                <a:ln>
                  <a:noFill/>
                </a:ln>
                <a:solidFill>
                  <a:srgbClr val="000000"/>
                </a:solidFill>
                <a:effectLst/>
                <a:uLnTx/>
                <a:uFillTx/>
                <a:latin typeface="Cambria"/>
                <a:ea typeface="Cambria"/>
                <a:cs typeface="Cambria"/>
                <a:sym typeface="Cambria"/>
              </a:rPr>
              <a:t>: </a:t>
            </a:r>
            <a:r>
              <a:rPr kumimoji="0" lang="en-US" sz="3200" b="0" i="0" u="none" strike="noStrike" kern="0" cap="none" spc="0" normalizeH="0" baseline="0" noProof="0" dirty="0">
                <a:ln>
                  <a:noFill/>
                </a:ln>
                <a:solidFill>
                  <a:srgbClr val="000000"/>
                </a:solidFill>
                <a:effectLst/>
                <a:uLnTx/>
                <a:uFillTx/>
                <a:latin typeface="Cambria"/>
                <a:ea typeface="Cambria"/>
                <a:cs typeface="Cambria"/>
                <a:sym typeface="Cambria"/>
              </a:rPr>
              <a:t>average </a:t>
            </a:r>
            <a:r>
              <a:rPr kumimoji="0" lang="en-US" sz="3200" b="1" i="0" u="none" strike="noStrike" kern="0" cap="none" spc="0" normalizeH="0" baseline="0" noProof="0" dirty="0">
                <a:ln>
                  <a:noFill/>
                </a:ln>
                <a:solidFill>
                  <a:srgbClr val="38761D"/>
                </a:solidFill>
                <a:effectLst/>
                <a:uLnTx/>
                <a:uFillTx/>
                <a:latin typeface="Cambria"/>
                <a:ea typeface="Cambria"/>
                <a:cs typeface="Cambria"/>
                <a:sym typeface="Cambria"/>
              </a:rPr>
              <a:t>37% energy reduction</a:t>
            </a:r>
          </a:p>
          <a:p>
            <a:pPr marL="514338" marR="0" lvl="0" indent="-457189" algn="l" defTabSz="1219170" rtl="0" eaLnBrk="1" fontAlgn="auto" latinLnBrk="0" hangingPunct="1">
              <a:lnSpc>
                <a:spcPct val="100000"/>
              </a:lnSpc>
              <a:spcBef>
                <a:spcPts val="1000"/>
              </a:spcBef>
              <a:spcAft>
                <a:spcPts val="0"/>
              </a:spcAft>
              <a:buClr>
                <a:srgbClr val="000000"/>
              </a:buClr>
              <a:buSzPts val="1800"/>
              <a:buFont typeface="Arial" panose="020B0604020202020204" pitchFamily="34" charset="0"/>
              <a:buChar char="•"/>
              <a:tabLst/>
              <a:defRPr/>
            </a:pPr>
            <a:endParaRPr kumimoji="0" lang="en-US" sz="3200" b="0" i="0" u="none" strike="noStrike" kern="0" cap="none" spc="0" normalizeH="0" baseline="0" noProof="0" dirty="0">
              <a:ln>
                <a:noFill/>
              </a:ln>
              <a:solidFill>
                <a:srgbClr val="000000"/>
              </a:solidFill>
              <a:effectLst/>
              <a:uLnTx/>
              <a:uFillTx/>
              <a:latin typeface="Cambria"/>
              <a:ea typeface="Cambria"/>
              <a:cs typeface="Cambria"/>
              <a:sym typeface="Cambria"/>
            </a:endParaRPr>
          </a:p>
          <a:p>
            <a:pPr marL="514338" marR="0" lvl="0" indent="-457189" algn="l" defTabSz="1219170" rtl="0" eaLnBrk="1" fontAlgn="auto" latinLnBrk="0" hangingPunct="1">
              <a:lnSpc>
                <a:spcPct val="100000"/>
              </a:lnSpc>
              <a:spcBef>
                <a:spcPts val="1000"/>
              </a:spcBef>
              <a:spcAft>
                <a:spcPts val="0"/>
              </a:spcAft>
              <a:buClr>
                <a:srgbClr val="000000"/>
              </a:buClr>
              <a:buSzPts val="1800"/>
              <a:buFont typeface="Arial" panose="020B0604020202020204" pitchFamily="34" charset="0"/>
              <a:buChar char="•"/>
              <a:tabLst/>
              <a:defRPr/>
            </a:pPr>
            <a:r>
              <a:rPr kumimoji="0" lang="en-US" sz="3200" b="1" i="0" u="sng" strike="noStrike" kern="0" cap="none" spc="0" normalizeH="0" baseline="0" noProof="0" dirty="0" err="1">
                <a:ln>
                  <a:noFill/>
                </a:ln>
                <a:solidFill>
                  <a:srgbClr val="000000"/>
                </a:solidFill>
                <a:effectLst/>
                <a:uLnTx/>
                <a:uFillTx/>
                <a:latin typeface="Cambria"/>
                <a:ea typeface="Cambria"/>
                <a:cs typeface="Cambria"/>
                <a:sym typeface="Cambria"/>
              </a:rPr>
              <a:t>Eyeriss</a:t>
            </a:r>
            <a:r>
              <a:rPr kumimoji="0" lang="en-US" sz="3200" b="0" i="0" u="none" strike="noStrike" kern="0" cap="none" spc="0" normalizeH="0" baseline="0" noProof="0" dirty="0">
                <a:ln>
                  <a:noFill/>
                </a:ln>
                <a:solidFill>
                  <a:srgbClr val="000000"/>
                </a:solidFill>
                <a:effectLst/>
                <a:uLnTx/>
                <a:uFillTx/>
                <a:latin typeface="Cambria"/>
                <a:ea typeface="Cambria"/>
                <a:cs typeface="Cambria"/>
                <a:sym typeface="Cambria"/>
              </a:rPr>
              <a:t>: average </a:t>
            </a:r>
            <a:r>
              <a:rPr kumimoji="0" lang="en-US" sz="3200" b="1" i="0" u="none" strike="noStrike" kern="0" cap="none" spc="0" normalizeH="0" baseline="0" noProof="0" dirty="0">
                <a:ln>
                  <a:noFill/>
                </a:ln>
                <a:solidFill>
                  <a:srgbClr val="1155CC"/>
                </a:solidFill>
                <a:effectLst/>
                <a:uLnTx/>
                <a:uFillTx/>
                <a:latin typeface="Cambria"/>
                <a:ea typeface="Cambria"/>
                <a:cs typeface="Cambria"/>
                <a:sym typeface="Cambria"/>
              </a:rPr>
              <a:t>31% energy reduction</a:t>
            </a:r>
          </a:p>
          <a:p>
            <a:pPr marL="514338" marR="0" lvl="0" indent="-457189" algn="l" defTabSz="1219170" rtl="0" eaLnBrk="1" fontAlgn="auto" latinLnBrk="0" hangingPunct="1">
              <a:lnSpc>
                <a:spcPct val="100000"/>
              </a:lnSpc>
              <a:spcBef>
                <a:spcPts val="1000"/>
              </a:spcBef>
              <a:spcAft>
                <a:spcPts val="0"/>
              </a:spcAft>
              <a:buClr>
                <a:srgbClr val="000000"/>
              </a:buClr>
              <a:buSzPts val="1800"/>
              <a:buFont typeface="Arial" panose="020B0604020202020204" pitchFamily="34" charset="0"/>
              <a:buChar char="•"/>
              <a:tabLst/>
              <a:defRPr/>
            </a:pPr>
            <a:endParaRPr kumimoji="0" lang="en-US" sz="3200" b="1" i="0" u="none" strike="noStrike" kern="0" cap="none" spc="0" normalizeH="0" baseline="0" noProof="0" dirty="0">
              <a:ln>
                <a:noFill/>
              </a:ln>
              <a:solidFill>
                <a:srgbClr val="1155CC"/>
              </a:solidFill>
              <a:effectLst/>
              <a:uLnTx/>
              <a:uFillTx/>
              <a:latin typeface="Cambria"/>
              <a:ea typeface="Cambria"/>
              <a:cs typeface="Cambria"/>
              <a:sym typeface="Cambria"/>
            </a:endParaRPr>
          </a:p>
          <a:p>
            <a:pPr marL="514338" marR="0" lvl="0" indent="-457189" algn="l" defTabSz="1219170" rtl="0" eaLnBrk="1" fontAlgn="auto" latinLnBrk="0" hangingPunct="1">
              <a:lnSpc>
                <a:spcPct val="100000"/>
              </a:lnSpc>
              <a:spcBef>
                <a:spcPts val="1000"/>
              </a:spcBef>
              <a:spcAft>
                <a:spcPts val="0"/>
              </a:spcAft>
              <a:buClr>
                <a:srgbClr val="000000"/>
              </a:buClr>
              <a:buSzPts val="1800"/>
              <a:buFont typeface="Arial" panose="020B0604020202020204" pitchFamily="34" charset="0"/>
              <a:buChar char="•"/>
              <a:tabLst/>
              <a:defRPr/>
            </a:pPr>
            <a:r>
              <a:rPr kumimoji="0" lang="en-US" sz="3200" b="1" i="0" u="sng" strike="noStrike" kern="0" cap="none" spc="0" normalizeH="0" baseline="0" noProof="0" dirty="0">
                <a:ln>
                  <a:noFill/>
                </a:ln>
                <a:solidFill>
                  <a:srgbClr val="000000"/>
                </a:solidFill>
                <a:effectLst/>
                <a:uLnTx/>
                <a:uFillTx/>
                <a:latin typeface="Cambria"/>
                <a:ea typeface="Cambria"/>
                <a:cs typeface="Cambria"/>
                <a:sym typeface="Cambria"/>
              </a:rPr>
              <a:t>TPU</a:t>
            </a:r>
            <a:r>
              <a:rPr kumimoji="0" lang="en-US" sz="3200" b="0" i="0" u="none" strike="noStrike" kern="0" cap="none" spc="0" normalizeH="0" baseline="0" noProof="0" dirty="0">
                <a:ln>
                  <a:noFill/>
                </a:ln>
                <a:solidFill>
                  <a:srgbClr val="000000"/>
                </a:solidFill>
                <a:effectLst/>
                <a:uLnTx/>
                <a:uFillTx/>
                <a:latin typeface="Cambria"/>
                <a:ea typeface="Cambria"/>
                <a:cs typeface="Cambria"/>
                <a:sym typeface="Cambria"/>
              </a:rPr>
              <a:t>: average </a:t>
            </a:r>
            <a:r>
              <a:rPr kumimoji="0" lang="en-US" sz="3200" b="1" i="0" u="none" strike="noStrike" kern="0" cap="none" spc="0" normalizeH="0" baseline="0" noProof="0" dirty="0">
                <a:ln>
                  <a:noFill/>
                </a:ln>
                <a:solidFill>
                  <a:srgbClr val="990000"/>
                </a:solidFill>
                <a:effectLst/>
                <a:uLnTx/>
                <a:uFillTx/>
                <a:latin typeface="Cambria"/>
                <a:ea typeface="Cambria"/>
                <a:cs typeface="Cambria"/>
                <a:sym typeface="Cambria"/>
              </a:rPr>
              <a:t>32% energy reduction</a:t>
            </a:r>
            <a:endParaRPr kumimoji="0" lang="en-US" sz="3200" b="0" i="0" u="none" strike="noStrike" kern="0" cap="none" spc="0" normalizeH="0" baseline="0" noProof="0" dirty="0">
              <a:ln>
                <a:noFill/>
              </a:ln>
              <a:solidFill>
                <a:srgbClr val="990000"/>
              </a:solidFill>
              <a:effectLst/>
              <a:uLnTx/>
              <a:uFillTx/>
              <a:latin typeface="Cambria"/>
              <a:ea typeface="Cambria"/>
              <a:cs typeface="Cambria"/>
              <a:sym typeface="Cambria"/>
            </a:endParaRPr>
          </a:p>
        </p:txBody>
      </p:sp>
    </p:spTree>
    <p:extLst>
      <p:ext uri="{BB962C8B-B14F-4D97-AF65-F5344CB8AC3E}">
        <p14:creationId xmlns:p14="http://schemas.microsoft.com/office/powerpoint/2010/main" val="1902553852"/>
      </p:ext>
    </p:extLst>
  </p:cSld>
  <p:clrMapOvr>
    <a:masterClrMapping/>
  </p:clrMapOvr>
</p:sld>
</file>

<file path=ppt/slides/slide4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sz="3600" dirty="0"/>
              <a:t>EDEN: Data-Aware Efficient DNN Inference</a:t>
            </a:r>
          </a:p>
        </p:txBody>
      </p:sp>
      <p:sp>
        <p:nvSpPr>
          <p:cNvPr id="3" name="Content Placeholder 2"/>
          <p:cNvSpPr>
            <a:spLocks noGrp="1"/>
          </p:cNvSpPr>
          <p:nvPr>
            <p:ph idx="1"/>
          </p:nvPr>
        </p:nvSpPr>
        <p:spPr>
          <a:xfrm>
            <a:off x="228600" y="980728"/>
            <a:ext cx="8807896" cy="5051648"/>
          </a:xfrm>
        </p:spPr>
        <p:txBody>
          <a:bodyPr/>
          <a:lstStyle/>
          <a:p>
            <a:r>
              <a:rPr lang="en-US" sz="2000" dirty="0"/>
              <a:t>Skanda </a:t>
            </a:r>
            <a:r>
              <a:rPr lang="en-US" sz="2000" dirty="0" err="1"/>
              <a:t>Koppula</a:t>
            </a:r>
            <a:r>
              <a:rPr lang="en-US" sz="2000" dirty="0"/>
              <a:t>, Lois </a:t>
            </a:r>
            <a:r>
              <a:rPr lang="en-US" sz="2000" dirty="0" err="1"/>
              <a:t>Orosa</a:t>
            </a:r>
            <a:r>
              <a:rPr lang="en-US" sz="2000" dirty="0"/>
              <a:t>, A. </a:t>
            </a:r>
            <a:r>
              <a:rPr lang="en-US" sz="2000" dirty="0" err="1"/>
              <a:t>Giray</a:t>
            </a:r>
            <a:r>
              <a:rPr lang="en-US" sz="2000" dirty="0"/>
              <a:t> </a:t>
            </a:r>
            <a:r>
              <a:rPr lang="en-US" sz="2000" dirty="0" err="1"/>
              <a:t>Yaglikci</a:t>
            </a:r>
            <a:r>
              <a:rPr lang="en-US" sz="2000" dirty="0"/>
              <a:t>, </a:t>
            </a:r>
            <a:r>
              <a:rPr lang="en-US" sz="2000" dirty="0" err="1"/>
              <a:t>Roknoddin</a:t>
            </a:r>
            <a:r>
              <a:rPr lang="en-US" sz="2000" dirty="0"/>
              <a:t> Azizi, Taha </a:t>
            </a:r>
            <a:r>
              <a:rPr lang="en-US" sz="2000" dirty="0" err="1"/>
              <a:t>Shahroodi</a:t>
            </a:r>
            <a:r>
              <a:rPr lang="en-US" sz="2000" dirty="0"/>
              <a:t>, Konstantinos </a:t>
            </a:r>
            <a:r>
              <a:rPr lang="en-US" sz="2000" dirty="0" err="1"/>
              <a:t>Kanellopoulos</a:t>
            </a:r>
            <a:r>
              <a:rPr lang="en-US" sz="2000" dirty="0"/>
              <a:t>,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"EDEN: Enabling Energy-Efficient, High-Performance Deep Neural Network Inference Using Approximate DRAM"</a:t>
            </a:r>
            <a:br>
              <a:rPr lang="en-US" sz="2000" dirty="0">
                <a:solidFill>
                  <a:srgbClr val="0432FF"/>
                </a:solidFill>
              </a:rPr>
            </a:br>
            <a:r>
              <a:rPr lang="en-US" sz="2000" i="1" dirty="0"/>
              <a:t>Proceedings of the </a:t>
            </a:r>
            <a:r>
              <a:rPr lang="en-US" sz="2000" i="1" dirty="0">
                <a:hlinkClick r:id="rId3"/>
              </a:rPr>
              <a:t>52nd International Symposium on Microarchitecture</a:t>
            </a:r>
            <a:r>
              <a:rPr lang="en-US" sz="2000" i="1" dirty="0"/>
              <a:t> (</a:t>
            </a:r>
            <a:r>
              <a:rPr lang="en-US" sz="2000" b="1" i="1" dirty="0"/>
              <a:t>MICRO</a:t>
            </a:r>
            <a:r>
              <a:rPr lang="en-US" sz="2000" i="1" dirty="0"/>
              <a:t>)</a:t>
            </a:r>
            <a:r>
              <a:rPr lang="en-US" sz="2000" dirty="0"/>
              <a:t>, Columbus, OH, USA, October 2019.</a:t>
            </a:r>
            <a:br>
              <a:rPr lang="en-US" sz="2000" dirty="0"/>
            </a:br>
            <a:r>
              <a:rPr lang="en-US" sz="2000" dirty="0"/>
              <a:t>[</a:t>
            </a:r>
            <a:r>
              <a:rPr lang="en-US" sz="2000" dirty="0">
                <a:hlinkClick r:id="rId4"/>
              </a:rPr>
              <a:t>Lightning Talk Slides (pptx)</a:t>
            </a:r>
            <a:r>
              <a:rPr lang="en-US" sz="2000" dirty="0"/>
              <a:t> </a:t>
            </a:r>
            <a:r>
              <a:rPr lang="en-US" sz="2000" dirty="0">
                <a:hlinkClick r:id="rId5"/>
              </a:rPr>
              <a:t>(pdf)</a:t>
            </a:r>
            <a:r>
              <a:rPr lang="en-US" sz="2000" dirty="0"/>
              <a:t>]</a:t>
            </a:r>
            <a:br>
              <a:rPr lang="en-US" sz="2000" dirty="0"/>
            </a:br>
            <a:r>
              <a:rPr lang="en-US" sz="2000" dirty="0"/>
              <a:t>[</a:t>
            </a:r>
            <a:r>
              <a:rPr lang="en-US" sz="2000" dirty="0">
                <a:hlinkClick r:id="rId6"/>
              </a:rPr>
              <a:t>Lightning Talk Video</a:t>
            </a:r>
            <a:r>
              <a:rPr lang="en-US" sz="2000" dirty="0"/>
              <a:t> (90 seconds)]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40E42FC0-77B3-B442-82F2-B805EFEC4217}"/>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0" y="4203576"/>
            <a:ext cx="9144000" cy="1828800"/>
          </a:xfrm>
          <a:prstGeom prst="rect">
            <a:avLst/>
          </a:prstGeom>
        </p:spPr>
      </p:pic>
    </p:spTree>
    <p:extLst>
      <p:ext uri="{BB962C8B-B14F-4D97-AF65-F5344CB8AC3E}">
        <p14:creationId xmlns:p14="http://schemas.microsoft.com/office/powerpoint/2010/main" val="413010763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4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4AB44-5A91-FE45-AC17-96506CC6861F}"/>
              </a:ext>
            </a:extLst>
          </p:cNvPr>
          <p:cNvSpPr>
            <a:spLocks noGrp="1"/>
          </p:cNvSpPr>
          <p:nvPr>
            <p:ph type="title"/>
          </p:nvPr>
        </p:nvSpPr>
        <p:spPr/>
        <p:txBody>
          <a:bodyPr/>
          <a:lstStyle/>
          <a:p>
            <a:r>
              <a:rPr lang="en-US" dirty="0"/>
              <a:t>SMASH: SW/HW Indexing Acceleration</a:t>
            </a:r>
          </a:p>
        </p:txBody>
      </p:sp>
      <p:sp>
        <p:nvSpPr>
          <p:cNvPr id="3" name="Content Placeholder 2">
            <a:extLst>
              <a:ext uri="{FF2B5EF4-FFF2-40B4-BE49-F238E27FC236}">
                <a16:creationId xmlns:a16="http://schemas.microsoft.com/office/drawing/2014/main" id="{CA49CF32-39A0-6D45-B253-C5079FCA88CD}"/>
              </a:ext>
            </a:extLst>
          </p:cNvPr>
          <p:cNvSpPr>
            <a:spLocks noGrp="1"/>
          </p:cNvSpPr>
          <p:nvPr>
            <p:ph idx="1"/>
          </p:nvPr>
        </p:nvSpPr>
        <p:spPr>
          <a:xfrm>
            <a:off x="228600" y="1047974"/>
            <a:ext cx="8610600" cy="5195664"/>
          </a:xfrm>
        </p:spPr>
        <p:txBody>
          <a:bodyPr/>
          <a:lstStyle/>
          <a:p>
            <a:r>
              <a:rPr lang="en-US" sz="1800" dirty="0"/>
              <a:t>Konstantinos </a:t>
            </a:r>
            <a:r>
              <a:rPr lang="en-US" sz="1800" dirty="0" err="1"/>
              <a:t>Kanellopoulos</a:t>
            </a:r>
            <a:r>
              <a:rPr lang="en-US" sz="1800" dirty="0"/>
              <a:t>, Nandita Vijaykumar, Christina </a:t>
            </a:r>
            <a:r>
              <a:rPr lang="en-US" sz="1800" dirty="0" err="1"/>
              <a:t>Giannoula</a:t>
            </a:r>
            <a:r>
              <a:rPr lang="en-US" sz="1800" dirty="0"/>
              <a:t>, </a:t>
            </a:r>
            <a:r>
              <a:rPr lang="en-US" sz="1800" dirty="0" err="1"/>
              <a:t>Roknoddin</a:t>
            </a:r>
            <a:r>
              <a:rPr lang="en-US" sz="1800" dirty="0"/>
              <a:t> Azizi, Skanda </a:t>
            </a:r>
            <a:r>
              <a:rPr lang="en-US" sz="1800" dirty="0" err="1"/>
              <a:t>Koppula</a:t>
            </a:r>
            <a:r>
              <a:rPr lang="en-US" sz="1800" dirty="0"/>
              <a:t>, Nika Mansouri </a:t>
            </a:r>
            <a:r>
              <a:rPr lang="en-US" sz="1800" dirty="0" err="1"/>
              <a:t>Ghiasi</a:t>
            </a:r>
            <a:r>
              <a:rPr lang="en-US" sz="1800" dirty="0"/>
              <a:t>, Taha </a:t>
            </a:r>
            <a:r>
              <a:rPr lang="en-US" sz="1800" dirty="0" err="1"/>
              <a:t>Shahroodi</a:t>
            </a:r>
            <a:r>
              <a:rPr lang="en-US" sz="1800" dirty="0"/>
              <a:t>, Juan Gomez-Luna, and 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"SMASH: Co-designing Software Compression and Hardware-Accelerated Indexing for Efficient Sparse Matrix Operations"</a:t>
            </a:r>
            <a:br>
              <a:rPr lang="en-US" sz="1800" dirty="0">
                <a:solidFill>
                  <a:srgbClr val="0432FF"/>
                </a:solidFill>
              </a:rPr>
            </a:br>
            <a:r>
              <a:rPr lang="en-US" sz="1800" i="1" dirty="0"/>
              <a:t>Proceedings of the </a:t>
            </a:r>
            <a:r>
              <a:rPr lang="en-US" sz="1800" i="1" dirty="0">
                <a:hlinkClick r:id="rId3"/>
              </a:rPr>
              <a:t>52nd International Symposium on Microarchitecture</a:t>
            </a:r>
            <a:r>
              <a:rPr lang="en-US" sz="1800" i="1" dirty="0"/>
              <a:t> (</a:t>
            </a:r>
            <a:r>
              <a:rPr lang="en-US" sz="1800" b="1" i="1" dirty="0"/>
              <a:t>MICRO</a:t>
            </a:r>
            <a:r>
              <a:rPr lang="en-US" sz="1800" i="1" dirty="0"/>
              <a:t>)</a:t>
            </a:r>
            <a:r>
              <a:rPr lang="en-US" sz="1800" dirty="0"/>
              <a:t>, Columbus, OH, USA, October 2019.</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Lightning Talk 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Poster (pptx)</a:t>
            </a:r>
            <a:r>
              <a:rPr lang="en-US" sz="1800" dirty="0"/>
              <a:t> </a:t>
            </a:r>
            <a:r>
              <a:rPr lang="en-US" sz="1800" dirty="0">
                <a:hlinkClick r:id="rId9"/>
              </a:rPr>
              <a:t>(pdf)</a:t>
            </a:r>
            <a:r>
              <a:rPr lang="en-US" sz="1800" dirty="0"/>
              <a:t>]</a:t>
            </a:r>
            <a:br>
              <a:rPr lang="en-US" sz="1800" dirty="0"/>
            </a:br>
            <a:r>
              <a:rPr lang="en-US" sz="1800" dirty="0"/>
              <a:t>[</a:t>
            </a:r>
            <a:r>
              <a:rPr lang="en-US" sz="1800" dirty="0">
                <a:hlinkClick r:id="rId10"/>
              </a:rPr>
              <a:t>Lightning Talk Video</a:t>
            </a:r>
            <a:r>
              <a:rPr lang="en-US" sz="1800" dirty="0"/>
              <a:t> (90 seconds)]</a:t>
            </a:r>
            <a:br>
              <a:rPr lang="en-US" sz="1800" dirty="0"/>
            </a:br>
            <a:r>
              <a:rPr lang="en-US" sz="1800" dirty="0"/>
              <a:t>[</a:t>
            </a:r>
            <a:r>
              <a:rPr lang="en-US" sz="1800" dirty="0">
                <a:hlinkClick r:id="rId11"/>
              </a:rPr>
              <a:t>Full Talk Lecture</a:t>
            </a:r>
            <a:r>
              <a:rPr lang="en-US" sz="1800" dirty="0"/>
              <a:t> (30 minutes)]</a:t>
            </a:r>
          </a:p>
          <a:p>
            <a:pPr marL="0" indent="0">
              <a:buNone/>
            </a:pPr>
            <a:endParaRPr lang="en-US" sz="1800" dirty="0"/>
          </a:p>
        </p:txBody>
      </p:sp>
      <p:sp>
        <p:nvSpPr>
          <p:cNvPr id="4" name="Slide Number Placeholder 3">
            <a:extLst>
              <a:ext uri="{FF2B5EF4-FFF2-40B4-BE49-F238E27FC236}">
                <a16:creationId xmlns:a16="http://schemas.microsoft.com/office/drawing/2014/main" id="{CB407FFA-CEF7-8B47-9DEF-04352233615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6D1AD02-6233-8D47-A15C-B34366589E3A}"/>
              </a:ext>
            </a:extLst>
          </p:cNvPr>
          <p:cNvPicPr>
            <a:picLocks noChangeAspect="1"/>
          </p:cNvPicPr>
          <p:nvPr/>
        </p:nvPicPr>
        <p:blipFill>
          <a:blip r:embed="rId12"/>
          <a:stretch>
            <a:fillRect/>
          </a:stretch>
        </p:blipFill>
        <p:spPr>
          <a:xfrm>
            <a:off x="495300" y="4694238"/>
            <a:ext cx="8077200" cy="2006600"/>
          </a:xfrm>
          <a:prstGeom prst="rect">
            <a:avLst/>
          </a:prstGeom>
        </p:spPr>
      </p:pic>
    </p:spTree>
    <p:extLst>
      <p:ext uri="{BB962C8B-B14F-4D97-AF65-F5344CB8AC3E}">
        <p14:creationId xmlns:p14="http://schemas.microsoft.com/office/powerpoint/2010/main" val="1351054471"/>
      </p:ext>
    </p:extLst>
  </p:cSld>
  <p:clrMapOvr>
    <a:masterClrMapping/>
  </p:clrMapOvr>
  <p:transition/>
</p:sld>
</file>

<file path=ppt/slides/slide4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F7209-9645-0B46-930C-11ED6A584BF2}"/>
              </a:ext>
            </a:extLst>
          </p:cNvPr>
          <p:cNvSpPr>
            <a:spLocks noGrp="1"/>
          </p:cNvSpPr>
          <p:nvPr>
            <p:ph type="title"/>
          </p:nvPr>
        </p:nvSpPr>
        <p:spPr/>
        <p:txBody>
          <a:bodyPr/>
          <a:lstStyle/>
          <a:p>
            <a:r>
              <a:rPr lang="en-US" dirty="0"/>
              <a:t>Data-Aware Virtual Memory Framework</a:t>
            </a:r>
          </a:p>
        </p:txBody>
      </p:sp>
      <p:sp>
        <p:nvSpPr>
          <p:cNvPr id="3" name="Content Placeholder 2">
            <a:extLst>
              <a:ext uri="{FF2B5EF4-FFF2-40B4-BE49-F238E27FC236}">
                <a16:creationId xmlns:a16="http://schemas.microsoft.com/office/drawing/2014/main" id="{A4D302F9-879E-9545-8810-B4A40431FA8A}"/>
              </a:ext>
            </a:extLst>
          </p:cNvPr>
          <p:cNvSpPr>
            <a:spLocks noGrp="1"/>
          </p:cNvSpPr>
          <p:nvPr>
            <p:ph idx="1"/>
          </p:nvPr>
        </p:nvSpPr>
        <p:spPr>
          <a:xfrm>
            <a:off x="-252536" y="980728"/>
            <a:ext cx="9396536" cy="5267672"/>
          </a:xfrm>
        </p:spPr>
        <p:txBody>
          <a:bodyPr/>
          <a:lstStyle/>
          <a:p>
            <a:r>
              <a:rPr lang="en-US" sz="1500" dirty="0"/>
              <a:t>Nastaran Hajinazar, </a:t>
            </a:r>
            <a:r>
              <a:rPr lang="en-US" sz="1500" dirty="0" err="1"/>
              <a:t>Pratyush</a:t>
            </a:r>
            <a:r>
              <a:rPr lang="en-US" sz="1500" dirty="0"/>
              <a:t> Patel, Minesh Patel, Konstantinos </a:t>
            </a:r>
            <a:r>
              <a:rPr lang="en-US" sz="1500" dirty="0" err="1"/>
              <a:t>Kanellopoulos</a:t>
            </a:r>
            <a:r>
              <a:rPr lang="en-US" sz="1500" dirty="0"/>
              <a:t>, Saugata Ghose, </a:t>
            </a:r>
            <a:r>
              <a:rPr lang="en-US" sz="1500" dirty="0" err="1"/>
              <a:t>Rachata</a:t>
            </a:r>
            <a:r>
              <a:rPr lang="en-US" sz="1500" dirty="0"/>
              <a:t> Ausavarungnirun, Geraldo Francisco de Oliveira Jr., Jonathan </a:t>
            </a:r>
            <a:r>
              <a:rPr lang="en-US" sz="1500" dirty="0" err="1"/>
              <a:t>Appavoo</a:t>
            </a:r>
            <a:r>
              <a:rPr lang="en-US" sz="1500" dirty="0"/>
              <a:t>, </a:t>
            </a:r>
            <a:r>
              <a:rPr lang="en-US" sz="1500" dirty="0" err="1"/>
              <a:t>Vivek</a:t>
            </a:r>
            <a:r>
              <a:rPr lang="en-US" sz="1500" dirty="0"/>
              <a:t> Seshadri,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"The Virtual Block Interface: A Flexible Alternative to the Conventional Virtual Memory Framework"</a:t>
            </a:r>
            <a:br>
              <a:rPr lang="en-US" sz="1500" dirty="0">
                <a:solidFill>
                  <a:srgbClr val="0432FF"/>
                </a:solidFill>
              </a:rPr>
            </a:br>
            <a:r>
              <a:rPr lang="en-US" sz="1500" i="1" dirty="0"/>
              <a:t>Proceedings of the </a:t>
            </a:r>
            <a:r>
              <a:rPr lang="en-US" sz="1500" i="1" dirty="0">
                <a:hlinkClick r:id="rId3"/>
              </a:rPr>
              <a:t>47th International Symposium on Computer Architecture</a:t>
            </a:r>
            <a:r>
              <a:rPr lang="en-US" sz="1500" i="1" dirty="0"/>
              <a:t> (</a:t>
            </a:r>
            <a:r>
              <a:rPr lang="en-US" sz="1500" b="1" i="1" dirty="0"/>
              <a:t>ISCA</a:t>
            </a:r>
            <a:r>
              <a:rPr lang="en-US" sz="1500" i="1" dirty="0"/>
              <a:t>)</a:t>
            </a:r>
            <a:r>
              <a:rPr lang="en-US" sz="1500" dirty="0"/>
              <a:t>, Virtual, June 2020.</a:t>
            </a:r>
            <a:br>
              <a:rPr lang="en-US" sz="1500" dirty="0"/>
            </a:br>
            <a:r>
              <a:rPr lang="en-US" sz="1500" dirty="0"/>
              <a:t>[</a:t>
            </a:r>
            <a:r>
              <a:rPr lang="en-US" sz="1500" dirty="0">
                <a:hlinkClick r:id="rId4"/>
              </a:rPr>
              <a:t>Slides (pptx)</a:t>
            </a:r>
            <a:r>
              <a:rPr lang="en-US" sz="1500" dirty="0"/>
              <a:t> </a:t>
            </a:r>
            <a:r>
              <a:rPr lang="en-US" sz="1500" dirty="0">
                <a:hlinkClick r:id="rId5"/>
              </a:rPr>
              <a:t>(pdf)</a:t>
            </a:r>
            <a:r>
              <a:rPr lang="en-US" sz="1500" dirty="0"/>
              <a:t>]</a:t>
            </a:r>
            <a:br>
              <a:rPr lang="en-US" sz="1500" dirty="0"/>
            </a:br>
            <a:r>
              <a:rPr lang="en-US" sz="1500" dirty="0"/>
              <a:t>[</a:t>
            </a:r>
            <a:r>
              <a:rPr lang="en-US" sz="1500" dirty="0">
                <a:hlinkClick r:id="rId6"/>
              </a:rPr>
              <a:t>Lightning Talk Slides (pptx)</a:t>
            </a:r>
            <a:r>
              <a:rPr lang="en-US" sz="1500" dirty="0"/>
              <a:t> </a:t>
            </a:r>
            <a:r>
              <a:rPr lang="en-US" sz="1500" dirty="0">
                <a:hlinkClick r:id="rId7"/>
              </a:rPr>
              <a:t>(pdf)</a:t>
            </a:r>
            <a:r>
              <a:rPr lang="en-US" sz="1500" dirty="0"/>
              <a:t>]</a:t>
            </a:r>
            <a:br>
              <a:rPr lang="en-US" sz="1500" dirty="0"/>
            </a:br>
            <a:r>
              <a:rPr lang="en-US" sz="1500" dirty="0"/>
              <a:t>[</a:t>
            </a:r>
            <a:r>
              <a:rPr lang="en-US" sz="1500" dirty="0">
                <a:hlinkClick r:id="rId8"/>
              </a:rPr>
              <a:t>ARM Research Summit Poster (pptx)</a:t>
            </a:r>
            <a:r>
              <a:rPr lang="en-US" sz="1500" dirty="0"/>
              <a:t> </a:t>
            </a:r>
            <a:r>
              <a:rPr lang="en-US" sz="1500" dirty="0">
                <a:hlinkClick r:id="rId9"/>
              </a:rPr>
              <a:t>(pdf)</a:t>
            </a:r>
            <a:r>
              <a:rPr lang="en-US" sz="1500" dirty="0"/>
              <a:t>]</a:t>
            </a:r>
            <a:br>
              <a:rPr lang="en-US" sz="1500" dirty="0"/>
            </a:br>
            <a:r>
              <a:rPr lang="en-US" sz="1500" dirty="0"/>
              <a:t>[</a:t>
            </a:r>
            <a:r>
              <a:rPr lang="en-US" sz="1500" dirty="0">
                <a:hlinkClick r:id="rId10"/>
              </a:rPr>
              <a:t>Talk Video</a:t>
            </a:r>
            <a:r>
              <a:rPr lang="en-US" sz="1500" dirty="0"/>
              <a:t> (26 minutes)]</a:t>
            </a:r>
            <a:br>
              <a:rPr lang="en-US" sz="1500" dirty="0"/>
            </a:br>
            <a:r>
              <a:rPr lang="en-US" sz="1500" dirty="0"/>
              <a:t>[</a:t>
            </a:r>
            <a:r>
              <a:rPr lang="en-US" sz="1500" dirty="0">
                <a:hlinkClick r:id="rId11"/>
              </a:rPr>
              <a:t>Lightning Talk Video</a:t>
            </a:r>
            <a:r>
              <a:rPr lang="en-US" sz="1500" dirty="0"/>
              <a:t> (3 minutes)]</a:t>
            </a:r>
            <a:br>
              <a:rPr lang="en-US" sz="1500" dirty="0"/>
            </a:br>
            <a:r>
              <a:rPr lang="en-US" sz="1500" dirty="0"/>
              <a:t>[</a:t>
            </a:r>
            <a:r>
              <a:rPr lang="en-US" sz="1500" dirty="0">
                <a:hlinkClick r:id="rId12"/>
              </a:rPr>
              <a:t>Lecture Video</a:t>
            </a:r>
            <a:r>
              <a:rPr lang="en-US" sz="1500" dirty="0"/>
              <a:t> (43 minutes)]</a:t>
            </a:r>
          </a:p>
        </p:txBody>
      </p:sp>
      <p:sp>
        <p:nvSpPr>
          <p:cNvPr id="4" name="Slide Number Placeholder 3">
            <a:extLst>
              <a:ext uri="{FF2B5EF4-FFF2-40B4-BE49-F238E27FC236}">
                <a16:creationId xmlns:a16="http://schemas.microsoft.com/office/drawing/2014/main" id="{6AD9E591-012B-1345-A778-27FE2B1F6C6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555B63ED-C98F-6C4C-93A8-8B36C7C45686}"/>
              </a:ext>
            </a:extLst>
          </p:cNvPr>
          <p:cNvPicPr>
            <a:picLocks noChangeAspect="1"/>
          </p:cNvPicPr>
          <p:nvPr/>
        </p:nvPicPr>
        <p:blipFill>
          <a:blip r:embed="rId13"/>
          <a:stretch>
            <a:fillRect/>
          </a:stretch>
        </p:blipFill>
        <p:spPr>
          <a:xfrm>
            <a:off x="46813" y="4038898"/>
            <a:ext cx="9081132" cy="2188716"/>
          </a:xfrm>
          <a:prstGeom prst="rect">
            <a:avLst/>
          </a:prstGeom>
        </p:spPr>
      </p:pic>
    </p:spTree>
    <p:extLst>
      <p:ext uri="{BB962C8B-B14F-4D97-AF65-F5344CB8AC3E}">
        <p14:creationId xmlns:p14="http://schemas.microsoft.com/office/powerpoint/2010/main" val="2810610478"/>
      </p:ext>
    </p:extLst>
  </p:cSld>
  <p:clrMapOvr>
    <a:masterClrMapping/>
  </p:clrMapOvr>
  <p:transition/>
</p:sld>
</file>

<file path=ppt/slides/slide4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0817-03A2-C34C-B4FF-641735F423A3}"/>
              </a:ext>
            </a:extLst>
          </p:cNvPr>
          <p:cNvSpPr>
            <a:spLocks noGrp="1"/>
          </p:cNvSpPr>
          <p:nvPr>
            <p:ph type="title"/>
          </p:nvPr>
        </p:nvSpPr>
        <p:spPr/>
        <p:txBody>
          <a:bodyPr/>
          <a:lstStyle/>
          <a:p>
            <a:r>
              <a:rPr lang="en-US" dirty="0"/>
              <a:t>SW/HW Climate Modeling Accelerator</a:t>
            </a:r>
          </a:p>
        </p:txBody>
      </p:sp>
      <p:sp>
        <p:nvSpPr>
          <p:cNvPr id="3" name="Content Placeholder 2">
            <a:extLst>
              <a:ext uri="{FF2B5EF4-FFF2-40B4-BE49-F238E27FC236}">
                <a16:creationId xmlns:a16="http://schemas.microsoft.com/office/drawing/2014/main" id="{FF97D5AB-D164-6C40-81B7-4D0DC0DCDB1F}"/>
              </a:ext>
            </a:extLst>
          </p:cNvPr>
          <p:cNvSpPr>
            <a:spLocks noGrp="1"/>
          </p:cNvSpPr>
          <p:nvPr>
            <p:ph idx="1"/>
          </p:nvPr>
        </p:nvSpPr>
        <p:spPr>
          <a:xfrm>
            <a:off x="228600" y="1047974"/>
            <a:ext cx="8610600" cy="5195664"/>
          </a:xfrm>
        </p:spPr>
        <p:txBody>
          <a:bodyPr/>
          <a:lstStyle/>
          <a:p>
            <a:r>
              <a:rPr lang="en-US" sz="1800" dirty="0"/>
              <a:t>Gagandeep Singh, </a:t>
            </a:r>
            <a:r>
              <a:rPr lang="en-US" sz="1800" dirty="0" err="1"/>
              <a:t>Dionysios</a:t>
            </a:r>
            <a:r>
              <a:rPr lang="en-US" sz="1800" dirty="0"/>
              <a:t> Diamantopoulos, Christoph </a:t>
            </a:r>
            <a:r>
              <a:rPr lang="en-US" sz="1800" dirty="0" err="1"/>
              <a:t>Hagleitner</a:t>
            </a:r>
            <a:r>
              <a:rPr lang="en-US" sz="1800" dirty="0"/>
              <a:t>, Juan Gómez-Luna, Sander </a:t>
            </a:r>
            <a:r>
              <a:rPr lang="en-US" sz="1800" dirty="0" err="1"/>
              <a:t>Stuijk</a:t>
            </a:r>
            <a:r>
              <a:rPr lang="en-US" sz="1800" dirty="0"/>
              <a:t>, Onur Mutlu, and Henk </a:t>
            </a:r>
            <a:r>
              <a:rPr lang="en-US" sz="1800" dirty="0" err="1"/>
              <a:t>Corporaal</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"NERO: A Near High-Bandwidth Memory Stencil Accelerator for Weather Prediction Modeling"</a:t>
            </a:r>
            <a:br>
              <a:rPr lang="en-US" sz="1800" dirty="0">
                <a:solidFill>
                  <a:srgbClr val="0432FF"/>
                </a:solidFill>
              </a:rPr>
            </a:br>
            <a:r>
              <a:rPr lang="en-US" sz="1800" i="1" dirty="0"/>
              <a:t>Proceedings of the </a:t>
            </a:r>
            <a:r>
              <a:rPr lang="en-US" sz="1800" i="1" dirty="0">
                <a:hlinkClick r:id="rId3"/>
              </a:rPr>
              <a:t>30th International Conference on Field-Programmable Logic and Applications</a:t>
            </a:r>
            <a:r>
              <a:rPr lang="en-US" sz="1800" i="1" dirty="0"/>
              <a:t> (</a:t>
            </a:r>
            <a:r>
              <a:rPr lang="en-US" sz="1800" b="1" i="1" dirty="0"/>
              <a:t>FPL</a:t>
            </a:r>
            <a:r>
              <a:rPr lang="en-US" sz="1800" i="1" dirty="0"/>
              <a:t>)</a:t>
            </a:r>
            <a:r>
              <a:rPr lang="en-US" sz="1800" dirty="0"/>
              <a:t>, Gothenburg, Sweden, September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Lightning Talk Slides (pptx)</a:t>
            </a:r>
            <a:r>
              <a:rPr lang="en-US" sz="1800" dirty="0"/>
              <a:t> </a:t>
            </a:r>
            <a:r>
              <a:rPr lang="en-US" sz="1800" dirty="0">
                <a:hlinkClick r:id="rId7"/>
              </a:rPr>
              <a:t>(pdf)</a:t>
            </a:r>
            <a:r>
              <a:rPr lang="en-US" sz="1800" dirty="0"/>
              <a:t>]</a:t>
            </a:r>
            <a:br>
              <a:rPr lang="en-US" sz="1800" dirty="0"/>
            </a:br>
            <a:r>
              <a:rPr lang="en-US" sz="1800" dirty="0"/>
              <a:t>[</a:t>
            </a:r>
            <a:r>
              <a:rPr lang="en-US" sz="1800" dirty="0">
                <a:hlinkClick r:id="rId8"/>
              </a:rPr>
              <a:t>Talk Video</a:t>
            </a:r>
            <a:r>
              <a:rPr lang="en-US" sz="1800" dirty="0"/>
              <a:t> (23 minutes)]</a:t>
            </a:r>
            <a:br>
              <a:rPr lang="en-US" sz="1800" dirty="0"/>
            </a:br>
            <a:r>
              <a:rPr lang="en-US" sz="1800" b="1" i="1" dirty="0">
                <a:solidFill>
                  <a:srgbClr val="FF0000"/>
                </a:solidFill>
              </a:rPr>
              <a:t>Nominated for the Stamatis </a:t>
            </a:r>
            <a:r>
              <a:rPr lang="en-US" sz="1800" b="1" i="1" dirty="0" err="1">
                <a:solidFill>
                  <a:srgbClr val="FF0000"/>
                </a:solidFill>
              </a:rPr>
              <a:t>Vassiliadis</a:t>
            </a:r>
            <a:r>
              <a:rPr lang="en-US" sz="1800" b="1" i="1" dirty="0">
                <a:solidFill>
                  <a:srgbClr val="FF0000"/>
                </a:solidFill>
              </a:rPr>
              <a:t> Memorial Award.</a:t>
            </a:r>
            <a:endParaRPr lang="en-US" sz="1800" dirty="0">
              <a:solidFill>
                <a:srgbClr val="FF0000"/>
              </a:solidFill>
            </a:endParaRPr>
          </a:p>
          <a:p>
            <a:pPr marL="0" indent="0">
              <a:buNone/>
            </a:pPr>
            <a:endParaRPr lang="en-US" sz="1800" dirty="0"/>
          </a:p>
        </p:txBody>
      </p:sp>
      <p:sp>
        <p:nvSpPr>
          <p:cNvPr id="4" name="Slide Number Placeholder 3">
            <a:extLst>
              <a:ext uri="{FF2B5EF4-FFF2-40B4-BE49-F238E27FC236}">
                <a16:creationId xmlns:a16="http://schemas.microsoft.com/office/drawing/2014/main" id="{B3646032-3F84-E645-B1B4-D58327053A7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414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C3DC074A-85EF-0B47-B149-14C939DA56F0}"/>
              </a:ext>
            </a:extLst>
          </p:cNvPr>
          <p:cNvPicPr>
            <a:picLocks noChangeAspect="1"/>
          </p:cNvPicPr>
          <p:nvPr/>
        </p:nvPicPr>
        <p:blipFill>
          <a:blip r:embed="rId9"/>
          <a:stretch>
            <a:fillRect/>
          </a:stretch>
        </p:blipFill>
        <p:spPr>
          <a:xfrm>
            <a:off x="187036" y="4503738"/>
            <a:ext cx="8686800" cy="1739900"/>
          </a:xfrm>
          <a:prstGeom prst="rect">
            <a:avLst/>
          </a:prstGeom>
        </p:spPr>
      </p:pic>
    </p:spTree>
    <p:extLst>
      <p:ext uri="{BB962C8B-B14F-4D97-AF65-F5344CB8AC3E}">
        <p14:creationId xmlns:p14="http://schemas.microsoft.com/office/powerpoint/2010/main" val="3423826618"/>
      </p:ext>
    </p:extLst>
  </p:cSld>
  <p:clrMapOvr>
    <a:masterClrMapping/>
  </p:clrMapOvr>
  <p:transition/>
</p:sld>
</file>

<file path=ppt/slides/slide4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49EE-1A88-0243-A7DE-08C788E89109}"/>
              </a:ext>
            </a:extLst>
          </p:cNvPr>
          <p:cNvSpPr>
            <a:spLocks noGrp="1"/>
          </p:cNvSpPr>
          <p:nvPr>
            <p:ph type="title"/>
          </p:nvPr>
        </p:nvSpPr>
        <p:spPr/>
        <p:txBody>
          <a:bodyPr/>
          <a:lstStyle/>
          <a:p>
            <a:r>
              <a:rPr lang="en-US" dirty="0"/>
              <a:t>HW/SW Time Series Analysis Accelerator</a:t>
            </a:r>
          </a:p>
        </p:txBody>
      </p:sp>
      <p:sp>
        <p:nvSpPr>
          <p:cNvPr id="3" name="Content Placeholder 2">
            <a:extLst>
              <a:ext uri="{FF2B5EF4-FFF2-40B4-BE49-F238E27FC236}">
                <a16:creationId xmlns:a16="http://schemas.microsoft.com/office/drawing/2014/main" id="{9A260743-ABA5-274B-A6DC-99D41985D2A1}"/>
              </a:ext>
            </a:extLst>
          </p:cNvPr>
          <p:cNvSpPr>
            <a:spLocks noGrp="1"/>
          </p:cNvSpPr>
          <p:nvPr>
            <p:ph idx="1"/>
          </p:nvPr>
        </p:nvSpPr>
        <p:spPr>
          <a:xfrm>
            <a:off x="228600" y="1052736"/>
            <a:ext cx="8610600" cy="5195664"/>
          </a:xfrm>
        </p:spPr>
        <p:txBody>
          <a:bodyPr/>
          <a:lstStyle/>
          <a:p>
            <a:r>
              <a:rPr lang="en-US" sz="1800" dirty="0"/>
              <a:t>Ivan Fernandez, Ricardo </a:t>
            </a:r>
            <a:r>
              <a:rPr lang="en-US" sz="1800" dirty="0" err="1"/>
              <a:t>Quislant</a:t>
            </a:r>
            <a:r>
              <a:rPr lang="en-US" sz="1800" dirty="0"/>
              <a:t>, Christina </a:t>
            </a:r>
            <a:r>
              <a:rPr lang="en-US" sz="1800" dirty="0" err="1"/>
              <a:t>Giannoula</a:t>
            </a:r>
            <a:r>
              <a:rPr lang="en-US" sz="1800" dirty="0"/>
              <a:t>, Mohammed </a:t>
            </a:r>
            <a:r>
              <a:rPr lang="en-US" sz="1800" dirty="0" err="1"/>
              <a:t>Alser</a:t>
            </a:r>
            <a:r>
              <a:rPr lang="en-US" sz="1800" dirty="0"/>
              <a:t>, Juan Gómez-Luna, Eladio Gutiérrez, Oscar Plata,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"NATSA: A Near-Data Processing Accelerator for Time Series Analysis"</a:t>
            </a:r>
            <a:br>
              <a:rPr lang="en-US" sz="1800" dirty="0"/>
            </a:br>
            <a:r>
              <a:rPr lang="en-US" sz="1800" i="1" dirty="0"/>
              <a:t>Proceedings of the </a:t>
            </a:r>
            <a:r>
              <a:rPr lang="en-US" sz="1800" i="1" dirty="0">
                <a:hlinkClick r:id="rId3"/>
              </a:rPr>
              <a:t>38th IEEE International Conference on Computer Design</a:t>
            </a:r>
            <a:r>
              <a:rPr lang="en-US" sz="1800" i="1" dirty="0"/>
              <a:t> (</a:t>
            </a:r>
            <a:r>
              <a:rPr lang="en-US" sz="1800" b="1" i="1" dirty="0"/>
              <a:t>ICCD</a:t>
            </a:r>
            <a:r>
              <a:rPr lang="en-US" sz="1800" i="1" dirty="0"/>
              <a:t>)</a:t>
            </a:r>
            <a:r>
              <a:rPr lang="en-US" sz="1800" dirty="0"/>
              <a:t>, Virtual, October 2020.</a:t>
            </a:r>
            <a:br>
              <a:rPr lang="en-US" sz="1800" dirty="0"/>
            </a:br>
            <a:r>
              <a:rPr lang="en-US" sz="1800" dirty="0"/>
              <a:t>[</a:t>
            </a:r>
            <a:r>
              <a:rPr lang="en-US" sz="1800" dirty="0">
                <a:hlinkClick r:id="rId4"/>
              </a:rPr>
              <a:t>Slides (pptx)</a:t>
            </a:r>
            <a:r>
              <a:rPr lang="en-US" sz="1800" dirty="0"/>
              <a:t> </a:t>
            </a:r>
            <a:r>
              <a:rPr lang="en-US" sz="1800" dirty="0">
                <a:hlinkClick r:id="rId5"/>
              </a:rPr>
              <a:t>(pdf)</a:t>
            </a:r>
            <a:r>
              <a:rPr lang="en-US" sz="1800" dirty="0"/>
              <a:t>]</a:t>
            </a:r>
            <a:br>
              <a:rPr lang="en-US" sz="1800" dirty="0"/>
            </a:br>
            <a:r>
              <a:rPr lang="en-US" sz="1800" dirty="0"/>
              <a:t>[</a:t>
            </a:r>
            <a:r>
              <a:rPr lang="en-US" sz="1800" dirty="0">
                <a:hlinkClick r:id="rId6"/>
              </a:rPr>
              <a:t>Talk Video</a:t>
            </a:r>
            <a:r>
              <a:rPr lang="en-US" sz="1800" dirty="0"/>
              <a:t> (10 minutes)]</a:t>
            </a:r>
            <a:br>
              <a:rPr lang="en-US" sz="1800" dirty="0"/>
            </a:br>
            <a:r>
              <a:rPr lang="en-US" sz="1800" dirty="0"/>
              <a:t>[</a:t>
            </a:r>
            <a:r>
              <a:rPr lang="en-US" sz="1800" dirty="0">
                <a:hlinkClick r:id="rId7"/>
              </a:rPr>
              <a:t>Source Code</a:t>
            </a:r>
            <a:r>
              <a:rPr lang="en-US" sz="1800" dirty="0"/>
              <a:t>]</a:t>
            </a:r>
          </a:p>
          <a:p>
            <a:pPr marL="0" indent="0">
              <a:buNone/>
            </a:pPr>
            <a:br>
              <a:rPr lang="en-US" sz="1800" dirty="0"/>
            </a:br>
            <a:br>
              <a:rPr lang="en-US" sz="1800" dirty="0"/>
            </a:br>
            <a:br>
              <a:rPr lang="en-US" sz="1800" dirty="0"/>
            </a:br>
            <a:endParaRPr lang="en-US" sz="1800" dirty="0"/>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D80A2729-1732-2046-89F9-FA4DB169A5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415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1FC5C2D-5A3C-4C43-8C1A-7654AE258E7B}"/>
              </a:ext>
            </a:extLst>
          </p:cNvPr>
          <p:cNvPicPr>
            <a:picLocks noChangeAspect="1"/>
          </p:cNvPicPr>
          <p:nvPr/>
        </p:nvPicPr>
        <p:blipFill>
          <a:blip r:embed="rId8"/>
          <a:stretch>
            <a:fillRect/>
          </a:stretch>
        </p:blipFill>
        <p:spPr>
          <a:xfrm>
            <a:off x="129251" y="3789040"/>
            <a:ext cx="8755925" cy="2002160"/>
          </a:xfrm>
          <a:prstGeom prst="rect">
            <a:avLst/>
          </a:prstGeom>
        </p:spPr>
      </p:pic>
    </p:spTree>
    <p:extLst>
      <p:ext uri="{BB962C8B-B14F-4D97-AF65-F5344CB8AC3E}">
        <p14:creationId xmlns:p14="http://schemas.microsoft.com/office/powerpoint/2010/main" val="782804464"/>
      </p:ext>
    </p:extLst>
  </p:cSld>
  <p:clrMapOvr>
    <a:masterClrMapping/>
  </p:clrMapOvr>
  <p:transition/>
</p:sld>
</file>

<file path=ppt/slides/slide4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FPGA-based Processing Near Memory</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800" dirty="0"/>
              <a:t>Gagandeep Singh, Mohammed </a:t>
            </a:r>
            <a:r>
              <a:rPr lang="en-US" sz="1800" dirty="0" err="1"/>
              <a:t>Alser</a:t>
            </a:r>
            <a:r>
              <a:rPr lang="en-US" sz="1800" dirty="0"/>
              <a:t>, </a:t>
            </a:r>
            <a:r>
              <a:rPr lang="en-US" sz="1800" dirty="0" err="1"/>
              <a:t>Damla</a:t>
            </a:r>
            <a:r>
              <a:rPr lang="en-US" sz="1800" dirty="0"/>
              <a:t> </a:t>
            </a:r>
            <a:r>
              <a:rPr lang="en-US" sz="1800" dirty="0" err="1"/>
              <a:t>Senol</a:t>
            </a:r>
            <a:r>
              <a:rPr lang="en-US" sz="1800" dirty="0"/>
              <a:t> Cali, </a:t>
            </a:r>
            <a:r>
              <a:rPr lang="en-US" sz="1800" dirty="0" err="1"/>
              <a:t>Dionysios</a:t>
            </a:r>
            <a:r>
              <a:rPr lang="en-US" sz="1800" dirty="0"/>
              <a:t> Diamantopoulos, Juan Gómez-Luna, Henk </a:t>
            </a:r>
            <a:r>
              <a:rPr lang="en-US" sz="1800" dirty="0" err="1"/>
              <a:t>Corporaal</a:t>
            </a:r>
            <a:r>
              <a:rPr lang="en-US" sz="1800" dirty="0"/>
              <a:t>, and Onur Mutlu,</a:t>
            </a:r>
            <a:br>
              <a:rPr lang="en-US" sz="1800" dirty="0"/>
            </a:br>
            <a:r>
              <a:rPr lang="en-US" sz="1800" b="1" dirty="0">
                <a:solidFill>
                  <a:srgbClr val="0000FF"/>
                </a:solidFill>
                <a:hlinkClick r:id="rId2">
                  <a:extLst>
                    <a:ext uri="{A12FA001-AC4F-418D-AE19-62706E023703}">
                      <ahyp:hlinkClr xmlns:ahyp="http://schemas.microsoft.com/office/drawing/2018/hyperlinkcolor" val="tx"/>
                    </a:ext>
                  </a:extLst>
                </a:hlinkClick>
              </a:rPr>
              <a:t>"FPGA-based Near-Memory Acceleration of Modern Data-Intensive Applications"</a:t>
            </a:r>
            <a:br>
              <a:rPr lang="en-US" sz="1800" dirty="0">
                <a:solidFill>
                  <a:srgbClr val="0000FF"/>
                </a:solidFill>
              </a:rPr>
            </a:br>
            <a:r>
              <a:rPr lang="en-US" sz="1800" i="1" dirty="0">
                <a:hlinkClick r:id="rId3"/>
              </a:rPr>
              <a:t>IEEE Micro</a:t>
            </a:r>
            <a:r>
              <a:rPr lang="en-US" sz="1800" i="1" dirty="0"/>
              <a:t> (</a:t>
            </a:r>
            <a:r>
              <a:rPr lang="en-US" sz="1800" b="1" i="1" dirty="0"/>
              <a:t>IEEE MICRO</a:t>
            </a:r>
            <a:r>
              <a:rPr lang="en-US" sz="1800" i="1" dirty="0"/>
              <a:t>)</a:t>
            </a:r>
            <a:r>
              <a:rPr lang="en-US" sz="1800" dirty="0"/>
              <a:t>, 2021.</a:t>
            </a:r>
          </a:p>
          <a:p>
            <a:pPr marL="0" indent="0">
              <a:buNone/>
            </a:pPr>
            <a:endParaRPr lang="en-US" sz="1800" dirty="0"/>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416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976632BB-F849-E647-8BF3-F204B162FC6D}"/>
              </a:ext>
            </a:extLst>
          </p:cNvPr>
          <p:cNvPicPr>
            <a:picLocks noChangeAspect="1"/>
          </p:cNvPicPr>
          <p:nvPr/>
        </p:nvPicPr>
        <p:blipFill>
          <a:blip r:embed="rId4"/>
          <a:stretch>
            <a:fillRect/>
          </a:stretch>
        </p:blipFill>
        <p:spPr>
          <a:xfrm>
            <a:off x="0" y="2836915"/>
            <a:ext cx="9144000" cy="3472405"/>
          </a:xfrm>
          <a:prstGeom prst="rect">
            <a:avLst/>
          </a:prstGeom>
        </p:spPr>
      </p:pic>
    </p:spTree>
    <p:extLst>
      <p:ext uri="{BB962C8B-B14F-4D97-AF65-F5344CB8AC3E}">
        <p14:creationId xmlns:p14="http://schemas.microsoft.com/office/powerpoint/2010/main" val="2231554212"/>
      </p:ext>
    </p:extLst>
  </p:cSld>
  <p:clrMapOvr>
    <a:masterClrMapping/>
  </p:clrMapOvr>
  <p:transition/>
</p:sld>
</file>

<file path=ppt/slides/slide4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Accelerating Linked Data Structures</a:t>
            </a:r>
          </a:p>
        </p:txBody>
      </p:sp>
      <p:sp>
        <p:nvSpPr>
          <p:cNvPr id="3" name="Content Placeholder 2"/>
          <p:cNvSpPr>
            <a:spLocks noGrp="1"/>
          </p:cNvSpPr>
          <p:nvPr>
            <p:ph idx="1"/>
          </p:nvPr>
        </p:nvSpPr>
        <p:spPr>
          <a:xfrm>
            <a:off x="228600" y="1095375"/>
            <a:ext cx="8610600" cy="2405633"/>
          </a:xfrm>
        </p:spPr>
        <p:txBody>
          <a:bodyPr/>
          <a:lstStyle/>
          <a:p>
            <a:r>
              <a:rPr lang="en-US" sz="2000" dirty="0"/>
              <a:t>Kevin Hsieh, Samira Khan, </a:t>
            </a:r>
            <a:r>
              <a:rPr lang="en-US" sz="2000" dirty="0" err="1"/>
              <a:t>Nandita</a:t>
            </a:r>
            <a:r>
              <a:rPr lang="en-US" sz="2000" dirty="0"/>
              <a:t> </a:t>
            </a:r>
            <a:r>
              <a:rPr lang="en-US" sz="2000" dirty="0" err="1"/>
              <a:t>Vijaykumar</a:t>
            </a:r>
            <a:r>
              <a:rPr lang="en-US" sz="2000" dirty="0"/>
              <a:t>, Kevin K. Chang, Amirali Boroumand, </a:t>
            </a:r>
            <a:r>
              <a:rPr lang="en-US" sz="2000" dirty="0" err="1"/>
              <a:t>Saugata</a:t>
            </a:r>
            <a:r>
              <a:rPr lang="en-US" sz="2000" dirty="0"/>
              <a:t> </a:t>
            </a:r>
            <a:r>
              <a:rPr lang="en-US" sz="2000" dirty="0" err="1"/>
              <a:t>Ghose</a:t>
            </a:r>
            <a:r>
              <a:rPr lang="en-US" sz="2000" dirty="0"/>
              <a:t>, and Onur Mutlu,</a:t>
            </a:r>
            <a:br>
              <a:rPr lang="en-US" sz="2000" dirty="0"/>
            </a:br>
            <a:r>
              <a:rPr lang="en-US" sz="2000" b="1" dirty="0">
                <a:solidFill>
                  <a:srgbClr val="0432FF"/>
                </a:solidFill>
                <a:hlinkClick r:id="rId2">
                  <a:extLst>
                    <a:ext uri="{A12FA001-AC4F-418D-AE19-62706E023703}">
                      <ahyp:hlinkClr xmlns:ahyp="http://schemas.microsoft.com/office/drawing/2018/hyperlinkcolor" val="tx"/>
                    </a:ext>
                  </a:extLst>
                </a:hlinkClick>
              </a:rPr>
              <a:t>"Accelerating Pointer Chasing in 3D-Stacked Memory: Challenges, Mechanisms, Evaluation"</a:t>
            </a:r>
            <a:br>
              <a:rPr lang="en-US" sz="2000" dirty="0">
                <a:solidFill>
                  <a:srgbClr val="0432FF"/>
                </a:solidFill>
              </a:rPr>
            </a:br>
            <a:r>
              <a:rPr lang="en-US" sz="2000" i="1" dirty="0"/>
              <a:t>Proceedings of the </a:t>
            </a:r>
            <a:r>
              <a:rPr lang="en-US" sz="2000" i="1" dirty="0">
                <a:hlinkClick r:id="rId3"/>
              </a:rPr>
              <a:t>34th IEEE International Conference on Computer Design</a:t>
            </a:r>
            <a:r>
              <a:rPr lang="en-US" sz="2000" i="1" dirty="0"/>
              <a:t> (</a:t>
            </a:r>
            <a:r>
              <a:rPr lang="en-US" sz="2000" b="1" i="1" dirty="0"/>
              <a:t>ICCD</a:t>
            </a:r>
            <a:r>
              <a:rPr lang="en-US" sz="2000" i="1" dirty="0"/>
              <a:t>)</a:t>
            </a:r>
            <a:r>
              <a:rPr lang="en-US" sz="2000" dirty="0"/>
              <a:t>, Phoenix, AZ, USA, October 2016.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2004D-7284-C244-B275-AB956C66515A}" type="slidenum">
              <a:rPr kumimoji="0" 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417</a:t>
            </a:fld>
            <a:endParaRPr kumimoji="0" 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3861048"/>
            <a:ext cx="9144000" cy="2260728"/>
          </a:xfrm>
          <a:prstGeom prst="rect">
            <a:avLst/>
          </a:prstGeom>
        </p:spPr>
      </p:pic>
    </p:spTree>
    <p:extLst>
      <p:ext uri="{BB962C8B-B14F-4D97-AF65-F5344CB8AC3E}">
        <p14:creationId xmlns:p14="http://schemas.microsoft.com/office/powerpoint/2010/main" val="3111536735"/>
      </p:ext>
    </p:extLst>
  </p:cSld>
  <p:clrMapOvr>
    <a:masterClrMapping/>
  </p:clrMapOvr>
</p:sld>
</file>

<file path=ppt/slides/slide4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a:t>Accelerating Approximate String Matching</a:t>
            </a:r>
            <a:endParaRPr lang="en-US" sz="30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500" dirty="0"/>
              <a:t>Damla Senol Cali, Gurpreet S. Kalsi, </a:t>
            </a:r>
            <a:r>
              <a:rPr lang="en-US" sz="1500" dirty="0" err="1"/>
              <a:t>Zulal</a:t>
            </a:r>
            <a:r>
              <a:rPr lang="en-US" sz="1500" dirty="0"/>
              <a:t> </a:t>
            </a:r>
            <a:r>
              <a:rPr lang="en-US" sz="1500" dirty="0" err="1"/>
              <a:t>Bingol</a:t>
            </a:r>
            <a:r>
              <a:rPr lang="en-US" sz="1500" dirty="0"/>
              <a:t>, Can </a:t>
            </a:r>
            <a:r>
              <a:rPr lang="en-US" sz="1500" dirty="0" err="1"/>
              <a:t>Firtina</a:t>
            </a:r>
            <a:r>
              <a:rPr lang="en-US" sz="1500" dirty="0"/>
              <a:t>, Lavanya Subramanian, </a:t>
            </a:r>
            <a:r>
              <a:rPr lang="en-US" sz="1500" dirty="0" err="1"/>
              <a:t>Jeremie</a:t>
            </a:r>
            <a:r>
              <a:rPr lang="en-US" sz="1500" dirty="0"/>
              <a:t> S. Kim, </a:t>
            </a:r>
            <a:r>
              <a:rPr lang="en-US" sz="1500" dirty="0" err="1"/>
              <a:t>Rachata</a:t>
            </a:r>
            <a:r>
              <a:rPr lang="en-US" sz="1500" dirty="0"/>
              <a:t> Ausavarungnirun, Mohammed Alser, Juan Gomez-Luna, Amirali Boroumand, Anant Nori, Allison </a:t>
            </a:r>
            <a:r>
              <a:rPr lang="en-US" sz="1500" dirty="0" err="1"/>
              <a:t>Scibisz</a:t>
            </a:r>
            <a:r>
              <a:rPr lang="en-US" sz="1500" dirty="0"/>
              <a:t>, Sreenivas Subramoney, Can Alkan, Saugata Ghose, and Onur Mutlu,</a:t>
            </a:r>
            <a:br>
              <a:rPr lang="en-US" sz="1500" dirty="0"/>
            </a:br>
            <a:r>
              <a:rPr lang="en-US" sz="1500" b="1" dirty="0">
                <a:solidFill>
                  <a:srgbClr val="0432FF"/>
                </a:solidFill>
                <a:hlinkClick r:id="rId2">
                  <a:extLst>
                    <a:ext uri="{A12FA001-AC4F-418D-AE19-62706E023703}">
                      <ahyp:hlinkClr xmlns:ahyp="http://schemas.microsoft.com/office/drawing/2018/hyperlinkcolor" val="tx"/>
                    </a:ext>
                  </a:extLst>
                </a:hlinkClick>
              </a:rPr>
              <a:t>"GenASM: A High-Performance, Low-Power Approximate String Matching Acceleration Framework for Genome Sequence Analysis"</a:t>
            </a:r>
            <a:br>
              <a:rPr lang="en-US" sz="1500" dirty="0">
                <a:solidFill>
                  <a:srgbClr val="0432FF"/>
                </a:solidFill>
              </a:rPr>
            </a:br>
            <a:r>
              <a:rPr lang="en-US" sz="1500" i="1" dirty="0"/>
              <a:t>Proceedings of the </a:t>
            </a:r>
            <a:r>
              <a:rPr lang="en-US" sz="1500" i="1" dirty="0">
                <a:hlinkClick r:id="rId3"/>
              </a:rPr>
              <a:t>53rd International Symposium on Microarchitecture</a:t>
            </a:r>
            <a:r>
              <a:rPr lang="en-US" sz="1500" i="1" dirty="0"/>
              <a:t> (</a:t>
            </a:r>
            <a:r>
              <a:rPr lang="en-US" sz="1500" b="1" i="1" dirty="0"/>
              <a:t>MICRO</a:t>
            </a:r>
            <a:r>
              <a:rPr lang="en-US" sz="1500" i="1" dirty="0"/>
              <a:t>)</a:t>
            </a:r>
            <a:r>
              <a:rPr lang="en-US" sz="1500" dirty="0"/>
              <a:t>, Virtual, October 2020.</a:t>
            </a:r>
            <a:br>
              <a:rPr lang="en-US" sz="1500" dirty="0"/>
            </a:br>
            <a:r>
              <a:rPr lang="en-US" sz="1500" dirty="0"/>
              <a:t>[</a:t>
            </a:r>
            <a:r>
              <a:rPr lang="en-US" sz="1500" dirty="0">
                <a:hlinkClick r:id="rId4"/>
              </a:rPr>
              <a:t>Lighting Talk Video</a:t>
            </a:r>
            <a:r>
              <a:rPr lang="en-US" sz="1500" dirty="0"/>
              <a:t> (1.5 minutes)]</a:t>
            </a:r>
            <a:br>
              <a:rPr lang="en-US" sz="1500" dirty="0"/>
            </a:br>
            <a:r>
              <a:rPr lang="en-US" sz="1500" dirty="0"/>
              <a:t>[</a:t>
            </a:r>
            <a:r>
              <a:rPr lang="en-US" sz="1500" dirty="0">
                <a:hlinkClick r:id="rId5"/>
              </a:rPr>
              <a:t>Lightning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Video</a:t>
            </a:r>
            <a:r>
              <a:rPr lang="en-US" sz="1500" dirty="0"/>
              <a:t> (18 minutes)]</a:t>
            </a:r>
            <a:br>
              <a:rPr lang="en-US" sz="1500" dirty="0"/>
            </a:br>
            <a:r>
              <a:rPr lang="en-US" sz="1500" dirty="0"/>
              <a:t>[</a:t>
            </a:r>
            <a:r>
              <a:rPr lang="en-US" sz="1500" dirty="0">
                <a:hlinkClick r:id="rId8"/>
              </a:rPr>
              <a:t>Slides (pptx)</a:t>
            </a:r>
            <a:r>
              <a:rPr lang="en-US" sz="1500" dirty="0"/>
              <a:t> </a:t>
            </a:r>
            <a:r>
              <a:rPr lang="en-US" sz="1500" dirty="0">
                <a:hlinkClick r:id="rId9"/>
              </a:rPr>
              <a:t>(pdf)</a:t>
            </a:r>
            <a:r>
              <a:rPr lang="en-US" sz="1500" dirty="0"/>
              <a:t>]</a:t>
            </a:r>
          </a:p>
          <a:p>
            <a:pPr marL="0" indent="0">
              <a:buNone/>
            </a:pPr>
            <a:br>
              <a:rPr lang="en-US" sz="1500" dirty="0"/>
            </a:br>
            <a:br>
              <a:rPr lang="en-US" sz="1500" dirty="0"/>
            </a:br>
            <a:endParaRPr lang="en-US" sz="15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943A4793-1AF6-E942-81F7-38877A7E30AC}"/>
              </a:ext>
            </a:extLst>
          </p:cNvPr>
          <p:cNvPicPr>
            <a:picLocks noChangeAspect="1"/>
          </p:cNvPicPr>
          <p:nvPr/>
        </p:nvPicPr>
        <p:blipFill>
          <a:blip r:embed="rId10"/>
          <a:stretch>
            <a:fillRect/>
          </a:stretch>
        </p:blipFill>
        <p:spPr>
          <a:xfrm>
            <a:off x="0" y="4013776"/>
            <a:ext cx="9144000" cy="2442505"/>
          </a:xfrm>
          <a:prstGeom prst="rect">
            <a:avLst/>
          </a:prstGeom>
        </p:spPr>
      </p:pic>
    </p:spTree>
    <p:extLst>
      <p:ext uri="{BB962C8B-B14F-4D97-AF65-F5344CB8AC3E}">
        <p14:creationId xmlns:p14="http://schemas.microsoft.com/office/powerpoint/2010/main" val="1639362540"/>
      </p:ext>
    </p:extLst>
  </p:cSld>
  <p:clrMapOvr>
    <a:masterClrMapping/>
  </p:clrMapOvr>
  <p:transition/>
</p:sld>
</file>

<file path=ppt/slides/slide4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028-3550-1A47-8DEF-8CD52A97E910}"/>
              </a:ext>
            </a:extLst>
          </p:cNvPr>
          <p:cNvSpPr>
            <a:spLocks noGrp="1"/>
          </p:cNvSpPr>
          <p:nvPr>
            <p:ph type="title"/>
          </p:nvPr>
        </p:nvSpPr>
        <p:spPr>
          <a:xfrm>
            <a:off x="228600" y="152400"/>
            <a:ext cx="8915400" cy="1066800"/>
          </a:xfrm>
        </p:spPr>
        <p:txBody>
          <a:bodyPr/>
          <a:lstStyle/>
          <a:p>
            <a:r>
              <a:rPr lang="en-US" dirty="0"/>
              <a:t>Accelerating Genome Analysis </a:t>
            </a:r>
            <a:r>
              <a:rPr lang="en-US" sz="2200" b="1" dirty="0">
                <a:solidFill>
                  <a:srgbClr val="006633"/>
                </a:solidFill>
              </a:rPr>
              <a:t>[IEEE MICRO 2020]</a:t>
            </a:r>
            <a:endParaRPr lang="en-US" sz="2200" dirty="0"/>
          </a:p>
        </p:txBody>
      </p:sp>
      <p:sp>
        <p:nvSpPr>
          <p:cNvPr id="3" name="Content Placeholder 2">
            <a:extLst>
              <a:ext uri="{FF2B5EF4-FFF2-40B4-BE49-F238E27FC236}">
                <a16:creationId xmlns:a16="http://schemas.microsoft.com/office/drawing/2014/main" id="{C2BB4C24-D75A-264A-8138-057AC52036A9}"/>
              </a:ext>
            </a:extLst>
          </p:cNvPr>
          <p:cNvSpPr>
            <a:spLocks noGrp="1"/>
          </p:cNvSpPr>
          <p:nvPr>
            <p:ph idx="1"/>
          </p:nvPr>
        </p:nvSpPr>
        <p:spPr>
          <a:xfrm>
            <a:off x="228600" y="980728"/>
            <a:ext cx="8807896" cy="5267672"/>
          </a:xfrm>
        </p:spPr>
        <p:txBody>
          <a:bodyPr/>
          <a:lstStyle/>
          <a:p>
            <a:r>
              <a:rPr lang="en-US" sz="1700" dirty="0"/>
              <a:t>Mohammed Alser, </a:t>
            </a:r>
            <a:r>
              <a:rPr lang="en-US" sz="1700" dirty="0" err="1"/>
              <a:t>Zulal</a:t>
            </a:r>
            <a:r>
              <a:rPr lang="en-US" sz="1700" dirty="0"/>
              <a:t> </a:t>
            </a:r>
            <a:r>
              <a:rPr lang="en-US" sz="1700" dirty="0" err="1"/>
              <a:t>Bingol</a:t>
            </a:r>
            <a:r>
              <a:rPr lang="en-US" sz="1700" dirty="0"/>
              <a:t>, Damla Senol Cali, </a:t>
            </a:r>
            <a:r>
              <a:rPr lang="en-US" sz="1700" dirty="0" err="1"/>
              <a:t>Jeremie</a:t>
            </a:r>
            <a:r>
              <a:rPr lang="en-US" sz="1700" dirty="0"/>
              <a:t> Kim, Saugata Ghose, Can Alkan, and Onur Mutlu,</a:t>
            </a:r>
            <a:br>
              <a:rPr lang="en-US" sz="1700" dirty="0"/>
            </a:br>
            <a:r>
              <a:rPr lang="en-US" sz="1700" b="1" dirty="0">
                <a:solidFill>
                  <a:srgbClr val="0432FF"/>
                </a:solidFill>
                <a:hlinkClick r:id="rId2">
                  <a:extLst>
                    <a:ext uri="{A12FA001-AC4F-418D-AE19-62706E023703}">
                      <ahyp:hlinkClr xmlns:ahyp="http://schemas.microsoft.com/office/drawing/2018/hyperlinkcolor" val="tx"/>
                    </a:ext>
                  </a:extLst>
                </a:hlinkClick>
              </a:rPr>
              <a:t>"Accelerating Genome Analysis: A Primer on an Ongoing Journey"</a:t>
            </a:r>
            <a:br>
              <a:rPr lang="en-US" sz="1700" dirty="0"/>
            </a:br>
            <a:r>
              <a:rPr lang="en-US" sz="1700" i="1" dirty="0">
                <a:hlinkClick r:id="rId3"/>
              </a:rPr>
              <a:t>IEEE Micro</a:t>
            </a:r>
            <a:r>
              <a:rPr lang="en-US" sz="1700" i="1" dirty="0"/>
              <a:t> (</a:t>
            </a:r>
            <a:r>
              <a:rPr lang="en-US" sz="1700" b="1" i="1" dirty="0"/>
              <a:t>IEEE MICRO</a:t>
            </a:r>
            <a:r>
              <a:rPr lang="en-US" sz="1700" i="1" dirty="0"/>
              <a:t>)</a:t>
            </a:r>
            <a:r>
              <a:rPr lang="en-US" sz="1700" dirty="0"/>
              <a:t>, Vol. 40, No. 5, pages 65-75, September/October 2020.</a:t>
            </a:r>
            <a:br>
              <a:rPr lang="en-US" sz="1700" dirty="0"/>
            </a:br>
            <a:r>
              <a:rPr lang="en-US" sz="1700" dirty="0"/>
              <a:t>[</a:t>
            </a:r>
            <a:r>
              <a:rPr lang="en-US" sz="1700" dirty="0">
                <a:hlinkClick r:id="rId4"/>
              </a:rPr>
              <a:t>Slides (pptx)</a:t>
            </a:r>
            <a:r>
              <a:rPr lang="en-US" sz="1700" dirty="0">
                <a:hlinkClick r:id="rId5"/>
              </a:rPr>
              <a:t>(pdf)</a:t>
            </a:r>
            <a:r>
              <a:rPr lang="en-US" sz="1700" dirty="0"/>
              <a:t>]</a:t>
            </a:r>
            <a:br>
              <a:rPr lang="en-US" sz="1700" dirty="0"/>
            </a:br>
            <a:r>
              <a:rPr lang="en-US" sz="1700" dirty="0"/>
              <a:t>[</a:t>
            </a:r>
            <a:r>
              <a:rPr lang="en-US" sz="1700" dirty="0">
                <a:hlinkClick r:id="rId6"/>
              </a:rPr>
              <a:t>Talk Video (1 hour 2 minutes)</a:t>
            </a:r>
            <a:r>
              <a:rPr lang="en-US" sz="1700" dirty="0"/>
              <a:t>]</a:t>
            </a:r>
          </a:p>
        </p:txBody>
      </p:sp>
      <p:sp>
        <p:nvSpPr>
          <p:cNvPr id="4" name="Slide Number Placeholder 3">
            <a:extLst>
              <a:ext uri="{FF2B5EF4-FFF2-40B4-BE49-F238E27FC236}">
                <a16:creationId xmlns:a16="http://schemas.microsoft.com/office/drawing/2014/main" id="{FA6A5F09-0277-D841-A893-DD691A62255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2D8D8F9-787B-E34E-89E5-814530164E49}"/>
              </a:ext>
            </a:extLst>
          </p:cNvPr>
          <p:cNvPicPr>
            <a:picLocks noChangeAspect="1"/>
          </p:cNvPicPr>
          <p:nvPr/>
        </p:nvPicPr>
        <p:blipFill>
          <a:blip r:embed="rId7"/>
          <a:stretch>
            <a:fillRect/>
          </a:stretch>
        </p:blipFill>
        <p:spPr>
          <a:xfrm>
            <a:off x="1489298" y="2979738"/>
            <a:ext cx="6286500" cy="3721100"/>
          </a:xfrm>
          <a:prstGeom prst="rect">
            <a:avLst/>
          </a:prstGeom>
        </p:spPr>
      </p:pic>
    </p:spTree>
    <p:extLst>
      <p:ext uri="{BB962C8B-B14F-4D97-AF65-F5344CB8AC3E}">
        <p14:creationId xmlns:p14="http://schemas.microsoft.com/office/powerpoint/2010/main" val="933423166"/>
      </p:ext>
    </p:extLst>
  </p:cSld>
  <p:clrMapOvr>
    <a:masterClrMapping/>
  </p:clrMapOvr>
  <p:transition/>
</p:sld>
</file>

<file path=ppt/slides/slide4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dirty="0"/>
              <a:t>Challenge and Opportunity for Future</a:t>
            </a:r>
            <a:endParaRPr lang="en-US" dirty="0">
              <a:latin typeface="Garamond" charset="0"/>
              <a:ea typeface="ＭＳ Ｐゴシック" charset="0"/>
              <a:cs typeface="ＭＳ Ｐゴシック" charset="0"/>
            </a:endParaRPr>
          </a:p>
        </p:txBody>
      </p:sp>
      <p:sp>
        <p:nvSpPr>
          <p:cNvPr id="19459" name="Content Placeholder 2"/>
          <p:cNvSpPr>
            <a:spLocks noGrp="1"/>
          </p:cNvSpPr>
          <p:nvPr>
            <p:ph idx="1"/>
          </p:nvPr>
        </p:nvSpPr>
        <p:spPr>
          <a:xfrm>
            <a:off x="107504" y="764704"/>
            <a:ext cx="8856984" cy="4876800"/>
          </a:xfrm>
        </p:spPr>
        <p:txBody>
          <a:bodyPr/>
          <a:lstStyle/>
          <a:p>
            <a:pPr marL="0" indent="0" algn="ctr" eaLnBrk="1" hangingPunct="1">
              <a:buNone/>
            </a:pPr>
            <a:endParaRPr lang="en-US" sz="5400" dirty="0">
              <a:solidFill>
                <a:srgbClr val="0000FF"/>
              </a:solidFill>
              <a:latin typeface="Tahoma" charset="0"/>
              <a:ea typeface="ＭＳ Ｐゴシック" charset="0"/>
              <a:cs typeface="ＭＳ Ｐゴシック" charset="0"/>
            </a:endParaRPr>
          </a:p>
          <a:p>
            <a:pPr marL="0" indent="0" algn="ctr" eaLnBrk="1" hangingPunct="1">
              <a:buNone/>
            </a:pPr>
            <a:r>
              <a:rPr lang="en-US" sz="6000" b="1" dirty="0">
                <a:solidFill>
                  <a:srgbClr val="0432FF"/>
                </a:solidFill>
                <a:latin typeface="Tahoma" charset="0"/>
                <a:ea typeface="ＭＳ Ｐゴシック" charset="0"/>
                <a:cs typeface="ＭＳ Ｐゴシック" charset="0"/>
              </a:rPr>
              <a:t>Data-Aware</a:t>
            </a:r>
          </a:p>
          <a:p>
            <a:pPr marL="0" indent="0" algn="ctr" eaLnBrk="1" hangingPunct="1">
              <a:buNone/>
            </a:pPr>
            <a:r>
              <a:rPr lang="en-US" sz="6000" dirty="0">
                <a:solidFill>
                  <a:srgbClr val="0432FF"/>
                </a:solidFill>
                <a:latin typeface="Tahoma" charset="0"/>
                <a:ea typeface="ＭＳ Ｐゴシック" charset="0"/>
                <a:cs typeface="ＭＳ Ｐゴシック" charset="0"/>
              </a:rPr>
              <a:t>(Expressive)</a:t>
            </a:r>
          </a:p>
          <a:p>
            <a:pPr marL="0" indent="0" algn="ctr" eaLnBrk="1" hangingPunct="1">
              <a:buNone/>
            </a:pPr>
            <a:r>
              <a:rPr lang="en-US" sz="6000" dirty="0">
                <a:solidFill>
                  <a:srgbClr val="FF0000"/>
                </a:solidFill>
                <a:latin typeface="Tahoma" charset="0"/>
                <a:ea typeface="ＭＳ Ｐゴシック" charset="0"/>
                <a:cs typeface="ＭＳ Ｐゴシック" charset="0"/>
              </a:rPr>
              <a:t> Computing Architectures</a:t>
            </a:r>
          </a:p>
        </p:txBody>
      </p:sp>
      <p:sp>
        <p:nvSpPr>
          <p:cNvPr id="4" name="Slide Number Placeholder 3"/>
          <p:cNvSpPr>
            <a:spLocks noGrp="1"/>
          </p:cNvSpPr>
          <p:nvPr>
            <p:ph type="sldNum" sz="quarter" idx="11"/>
          </p:nvPr>
        </p:nvSpPr>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419BFC-0704-824A-8642-CF6757650AC5}"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420</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endParaRPr>
          </a:p>
        </p:txBody>
      </p:sp>
    </p:spTree>
    <p:extLst>
      <p:ext uri="{BB962C8B-B14F-4D97-AF65-F5344CB8AC3E}">
        <p14:creationId xmlns:p14="http://schemas.microsoft.com/office/powerpoint/2010/main" val="972856737"/>
      </p:ext>
    </p:extLst>
  </p:cSld>
  <p:clrMapOvr>
    <a:masterClrMapping/>
  </p:clrMapOvr>
  <p:transition/>
</p:sld>
</file>

<file path=ppt/slides/slide4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 Need to </a:t>
            </a:r>
            <a:r>
              <a:rPr lang="en-US" b="1" dirty="0"/>
              <a:t>Rethink</a:t>
            </a:r>
            <a:r>
              <a:rPr lang="en-US" dirty="0"/>
              <a:t> the Entire Stack</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 Box 17"/>
          <p:cNvSpPr txBox="1">
            <a:spLocks noChangeArrowheads="1"/>
          </p:cNvSpPr>
          <p:nvPr/>
        </p:nvSpPr>
        <p:spPr bwMode="auto">
          <a:xfrm>
            <a:off x="3501600" y="3906838"/>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501600" y="3535363"/>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498425" y="2871044"/>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498425" y="2499569"/>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498425" y="2132856"/>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501600" y="42799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mn-ea"/>
              <a:cs typeface="Arial" charset="0"/>
            </a:endParaRPr>
          </a:p>
        </p:txBody>
      </p:sp>
      <p:sp>
        <p:nvSpPr>
          <p:cNvPr id="11" name="Text Box 23"/>
          <p:cNvSpPr txBox="1">
            <a:spLocks noChangeAspect="1" noChangeArrowheads="1"/>
          </p:cNvSpPr>
          <p:nvPr/>
        </p:nvSpPr>
        <p:spPr bwMode="auto">
          <a:xfrm>
            <a:off x="3501600" y="4651375"/>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501600" y="3212976"/>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Text Box 23"/>
          <p:cNvSpPr txBox="1">
            <a:spLocks noChangeAspect="1" noChangeArrowheads="1"/>
          </p:cNvSpPr>
          <p:nvPr/>
        </p:nvSpPr>
        <p:spPr bwMode="auto">
          <a:xfrm>
            <a:off x="3503188" y="5006975"/>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4" name="Rounded Rectangle 13"/>
          <p:cNvSpPr>
            <a:spLocks noChangeArrowheads="1"/>
          </p:cNvSpPr>
          <p:nvPr/>
        </p:nvSpPr>
        <p:spPr bwMode="auto">
          <a:xfrm rot="5400000">
            <a:off x="3392996" y="2610036"/>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15" name="TextBox 14">
            <a:extLst>
              <a:ext uri="{FF2B5EF4-FFF2-40B4-BE49-F238E27FC236}">
                <a16:creationId xmlns:a16="http://schemas.microsoft.com/office/drawing/2014/main" id="{96A6595C-436B-B546-8CE9-DFF850FBB246}"/>
              </a:ext>
            </a:extLst>
          </p:cNvPr>
          <p:cNvSpPr txBox="1"/>
          <p:nvPr/>
        </p:nvSpPr>
        <p:spPr>
          <a:xfrm>
            <a:off x="2171691" y="5805264"/>
            <a:ext cx="4841390" cy="461665"/>
          </a:xfrm>
          <a:prstGeom prst="rect">
            <a:avLst/>
          </a:prstGeom>
          <a:noFill/>
        </p:spPr>
        <p:txBody>
          <a:bodyPr wrap="none"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1" i="0" u="none" strike="noStrike" kern="0" cap="none" spc="0" normalizeH="0" baseline="0" noProof="0" dirty="0">
                <a:ln>
                  <a:noFill/>
                </a:ln>
                <a:solidFill>
                  <a:srgbClr val="FF0000"/>
                </a:solidFill>
                <a:effectLst/>
                <a:uLnTx/>
                <a:uFillTx/>
                <a:latin typeface="Tahoma"/>
                <a:ea typeface="+mn-ea"/>
                <a:cs typeface="+mn-cs"/>
              </a:rPr>
              <a:t>We can get there case by case</a:t>
            </a:r>
            <a:endParaRPr kumimoji="0" lang="ko-KR" altLang="en-US" sz="2400" b="1"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619075949"/>
      </p:ext>
    </p:extLst>
  </p:cSld>
  <p:clrMapOvr>
    <a:masterClrMapping/>
  </p:clrMapOvr>
  <p:transition/>
</p:sld>
</file>

<file path=ppt/slides/slide4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484784"/>
            <a:ext cx="7924800" cy="1752600"/>
          </a:xfrm>
        </p:spPr>
        <p:txBody>
          <a:bodyPr/>
          <a:lstStyle/>
          <a:p>
            <a:pPr algn="ctr"/>
            <a:r>
              <a:rPr lang="en-US" b="1" dirty="0"/>
              <a:t>Principled Architectures &amp; What They Can Enable</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422</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247314937"/>
      </p:ext>
    </p:extLst>
  </p:cSld>
  <p:clrMapOvr>
    <a:masterClrMapping/>
  </p:clrMapOvr>
  <p:transition/>
</p:sld>
</file>

<file path=ppt/slides/slide4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Quote from A Famous Architect</a:t>
            </a:r>
          </a:p>
        </p:txBody>
      </p:sp>
      <p:sp>
        <p:nvSpPr>
          <p:cNvPr id="3" name="Content Placeholder 2"/>
          <p:cNvSpPr>
            <a:spLocks noGrp="1"/>
          </p:cNvSpPr>
          <p:nvPr>
            <p:ph idx="1"/>
          </p:nvPr>
        </p:nvSpPr>
        <p:spPr/>
        <p:txBody>
          <a:bodyPr/>
          <a:lstStyle/>
          <a:p>
            <a:r>
              <a:rPr lang="en-US" dirty="0"/>
              <a:t>“architecture […] based upon </a:t>
            </a:r>
            <a:r>
              <a:rPr lang="en-US" dirty="0">
                <a:solidFill>
                  <a:srgbClr val="0000FF"/>
                </a:solidFill>
              </a:rPr>
              <a:t>principle</a:t>
            </a:r>
            <a:r>
              <a:rPr lang="en-US" dirty="0"/>
              <a:t>, and not upon </a:t>
            </a:r>
            <a:r>
              <a:rPr lang="en-US" dirty="0">
                <a:solidFill>
                  <a:srgbClr val="FF0000"/>
                </a:solidFill>
              </a:rPr>
              <a:t>precedent</a:t>
            </a:r>
            <a:r>
              <a:rPr lang="en-US" dirty="0"/>
              <a: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423</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156176" y="1872208"/>
            <a:ext cx="2792306" cy="4581128"/>
          </a:xfrm>
          <a:prstGeom prst="rect">
            <a:avLst/>
          </a:prstGeom>
        </p:spPr>
      </p:pic>
    </p:spTree>
    <p:extLst>
      <p:ext uri="{BB962C8B-B14F-4D97-AF65-F5344CB8AC3E}">
        <p14:creationId xmlns:p14="http://schemas.microsoft.com/office/powerpoint/2010/main" val="268697210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Precedent-Based Design?</a:t>
            </a:r>
          </a:p>
        </p:txBody>
      </p:sp>
      <p:sp>
        <p:nvSpPr>
          <p:cNvPr id="3" name="Content Placeholder 2"/>
          <p:cNvSpPr>
            <a:spLocks noGrp="1"/>
          </p:cNvSpPr>
          <p:nvPr>
            <p:ph idx="1"/>
          </p:nvPr>
        </p:nvSpPr>
        <p:spPr/>
        <p:txBody>
          <a:bodyPr/>
          <a:lstStyle/>
          <a:p>
            <a:r>
              <a:rPr lang="en-US" dirty="0"/>
              <a:t>“architecture […] based upon </a:t>
            </a:r>
            <a:r>
              <a:rPr lang="en-US" dirty="0">
                <a:solidFill>
                  <a:srgbClr val="0000FF"/>
                </a:solidFill>
              </a:rPr>
              <a:t>principle</a:t>
            </a:r>
            <a:r>
              <a:rPr lang="en-US" dirty="0"/>
              <a:t>, and not upon </a:t>
            </a:r>
            <a:r>
              <a:rPr lang="en-US" dirty="0">
                <a:solidFill>
                  <a:srgbClr val="FF0000"/>
                </a:solidFill>
              </a:rPr>
              <a:t>precedent</a:t>
            </a:r>
            <a:r>
              <a:rPr lang="en-US" dirty="0"/>
              <a: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424</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156176" y="1872208"/>
            <a:ext cx="2792306" cy="4581128"/>
          </a:xfrm>
          <a:prstGeom prst="rect">
            <a:avLst/>
          </a:prstGeom>
        </p:spPr>
      </p:pic>
      <p:pic>
        <p:nvPicPr>
          <p:cNvPr id="7" name="Picture 6"/>
          <p:cNvPicPr>
            <a:picLocks noChangeAspect="1"/>
          </p:cNvPicPr>
          <p:nvPr/>
        </p:nvPicPr>
        <p:blipFill>
          <a:blip r:embed="rId3"/>
          <a:stretch>
            <a:fillRect/>
          </a:stretch>
        </p:blipFill>
        <p:spPr>
          <a:xfrm>
            <a:off x="539552" y="1844824"/>
            <a:ext cx="8424936" cy="4644516"/>
          </a:xfrm>
          <a:prstGeom prst="rect">
            <a:avLst/>
          </a:prstGeom>
        </p:spPr>
      </p:pic>
    </p:spTree>
    <p:extLst>
      <p:ext uri="{BB962C8B-B14F-4D97-AF65-F5344CB8AC3E}">
        <p14:creationId xmlns:p14="http://schemas.microsoft.com/office/powerpoint/2010/main" val="2171580548"/>
      </p:ext>
    </p:extLst>
  </p:cSld>
  <p:clrMapOvr>
    <a:masterClrMapping/>
  </p:clrMapOvr>
  <p:transition/>
</p:sld>
</file>

<file path=ppt/slides/slide4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Principled Design</a:t>
            </a:r>
          </a:p>
        </p:txBody>
      </p:sp>
      <p:sp>
        <p:nvSpPr>
          <p:cNvPr id="3" name="Content Placeholder 2"/>
          <p:cNvSpPr>
            <a:spLocks noGrp="1"/>
          </p:cNvSpPr>
          <p:nvPr>
            <p:ph idx="1"/>
          </p:nvPr>
        </p:nvSpPr>
        <p:spPr/>
        <p:txBody>
          <a:bodyPr/>
          <a:lstStyle/>
          <a:p>
            <a:r>
              <a:rPr lang="en-US" dirty="0"/>
              <a:t>“architecture […] based upon </a:t>
            </a:r>
            <a:r>
              <a:rPr lang="en-US" dirty="0">
                <a:solidFill>
                  <a:srgbClr val="0000FF"/>
                </a:solidFill>
              </a:rPr>
              <a:t>principle</a:t>
            </a:r>
            <a:r>
              <a:rPr lang="en-US" dirty="0"/>
              <a:t>, and not upon </a:t>
            </a:r>
            <a:r>
              <a:rPr lang="en-US" dirty="0">
                <a:solidFill>
                  <a:srgbClr val="FF0000"/>
                </a:solidFill>
              </a:rPr>
              <a:t>precedent</a:t>
            </a:r>
            <a:r>
              <a:rPr lang="en-US" dirty="0"/>
              <a:t>”</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425</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156176" y="1872208"/>
            <a:ext cx="2792306" cy="4581128"/>
          </a:xfrm>
          <a:prstGeom prst="rect">
            <a:avLst/>
          </a:prstGeom>
        </p:spPr>
      </p:pic>
      <p:pic>
        <p:nvPicPr>
          <p:cNvPr id="7" name="Picture 6"/>
          <p:cNvPicPr>
            <a:picLocks noChangeAspect="1"/>
          </p:cNvPicPr>
          <p:nvPr/>
        </p:nvPicPr>
        <p:blipFill>
          <a:blip r:embed="rId3"/>
          <a:stretch>
            <a:fillRect/>
          </a:stretch>
        </p:blipFill>
        <p:spPr>
          <a:xfrm>
            <a:off x="539552" y="1844824"/>
            <a:ext cx="8424936" cy="4644516"/>
          </a:xfrm>
          <a:prstGeom prst="rect">
            <a:avLst/>
          </a:prstGeom>
        </p:spPr>
      </p:pic>
      <p:pic>
        <p:nvPicPr>
          <p:cNvPr id="6" name="Picture 5"/>
          <p:cNvPicPr>
            <a:picLocks noChangeAspect="1"/>
          </p:cNvPicPr>
          <p:nvPr/>
        </p:nvPicPr>
        <p:blipFill>
          <a:blip r:embed="rId4"/>
          <a:stretch>
            <a:fillRect/>
          </a:stretch>
        </p:blipFill>
        <p:spPr>
          <a:xfrm>
            <a:off x="527101" y="1832446"/>
            <a:ext cx="8424936" cy="4692898"/>
          </a:xfrm>
          <a:prstGeom prst="rect">
            <a:avLst/>
          </a:prstGeom>
        </p:spPr>
      </p:pic>
    </p:spTree>
    <p:extLst>
      <p:ext uri="{BB962C8B-B14F-4D97-AF65-F5344CB8AC3E}">
        <p14:creationId xmlns:p14="http://schemas.microsoft.com/office/powerpoint/2010/main" val="2269955352"/>
      </p:ext>
    </p:extLst>
  </p:cSld>
  <p:clrMapOvr>
    <a:masterClrMapping/>
  </p:clrMapOvr>
  <p:transition/>
</p:sld>
</file>

<file path=ppt/slides/slide4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1" name="Title 1"/>
          <p:cNvSpPr>
            <a:spLocks noGrp="1"/>
          </p:cNvSpPr>
          <p:nvPr>
            <p:ph type="title"/>
          </p:nvPr>
        </p:nvSpPr>
        <p:spPr/>
        <p:txBody>
          <a:bodyPr/>
          <a:lstStyle/>
          <a:p>
            <a:endParaRPr lang="en-US" altLang="en-US">
              <a:ea typeface="ＭＳ Ｐゴシック" charset="-128"/>
            </a:endParaRPr>
          </a:p>
        </p:txBody>
      </p:sp>
      <p:sp>
        <p:nvSpPr>
          <p:cNvPr id="204802" name="Content Placeholder 2"/>
          <p:cNvSpPr>
            <a:spLocks noGrp="1"/>
          </p:cNvSpPr>
          <p:nvPr>
            <p:ph idx="1"/>
          </p:nvPr>
        </p:nvSpPr>
        <p:spPr>
          <a:xfrm>
            <a:off x="228600" y="996950"/>
            <a:ext cx="8610600" cy="5194300"/>
          </a:xfrm>
        </p:spPr>
        <p:txBody>
          <a:bodyPr/>
          <a:lstStyle/>
          <a:p>
            <a:endParaRPr lang="en-US" altLang="en-US">
              <a:ea typeface="ＭＳ Ｐゴシック" charset="-128"/>
            </a:endParaRPr>
          </a:p>
        </p:txBody>
      </p:sp>
      <p:sp>
        <p:nvSpPr>
          <p:cNvPr id="204803" name="Slide Number Placeholder 3"/>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charset="-128"/>
              </a:defRPr>
            </a:lvl1pPr>
            <a:lvl2pPr marL="742950" indent="-285750">
              <a:defRPr>
                <a:solidFill>
                  <a:schemeClr val="tx1"/>
                </a:solidFill>
                <a:latin typeface="Arial" charset="0"/>
                <a:ea typeface="ＭＳ Ｐゴシック" charset="-128"/>
              </a:defRPr>
            </a:lvl2pPr>
            <a:lvl3pPr marL="1143000" indent="-228600">
              <a:defRPr>
                <a:solidFill>
                  <a:schemeClr val="tx1"/>
                </a:solidFill>
                <a:latin typeface="Arial" charset="0"/>
                <a:ea typeface="ＭＳ Ｐゴシック" charset="-128"/>
              </a:defRPr>
            </a:lvl3pPr>
            <a:lvl4pPr marL="1600200" indent="-228600">
              <a:defRPr>
                <a:solidFill>
                  <a:schemeClr val="tx1"/>
                </a:solidFill>
                <a:latin typeface="Arial" charset="0"/>
                <a:ea typeface="ＭＳ Ｐゴシック" charset="-128"/>
              </a:defRPr>
            </a:lvl4pPr>
            <a:lvl5pPr marL="2057400" indent="-22860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488A1A8F-E022-8E43-8BB4-89E8BD7FEAC8}" type="slidenum">
              <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426</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204804"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286000" y="0"/>
            <a:ext cx="45529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54087142"/>
      </p:ext>
    </p:extLst>
  </p:cSld>
  <p:clrMapOvr>
    <a:masterClrMapping/>
  </p:clrMapOvr>
  <p:transition/>
</p:sld>
</file>

<file path=ppt/slides/slide4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1" name="Title 1"/>
          <p:cNvSpPr>
            <a:spLocks noGrp="1"/>
          </p:cNvSpPr>
          <p:nvPr>
            <p:ph type="title"/>
          </p:nvPr>
        </p:nvSpPr>
        <p:spPr/>
        <p:txBody>
          <a:bodyPr/>
          <a:lstStyle/>
          <a:p>
            <a:r>
              <a:rPr lang="en-US" altLang="en-US" dirty="0">
                <a:ea typeface="ＭＳ Ｐゴシック" charset="-128"/>
              </a:rPr>
              <a:t>The Overarching Principle</a:t>
            </a:r>
          </a:p>
        </p:txBody>
      </p:sp>
      <p:sp>
        <p:nvSpPr>
          <p:cNvPr id="220162" name="Slide Number Placeholder 3"/>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58D6394D-EA62-3948-BF63-BCCE7E92300B}" type="slidenum">
              <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ct val="0"/>
                </a:spcBef>
                <a:spcAft>
                  <a:spcPts val="0"/>
                </a:spcAft>
                <a:buClrTx/>
                <a:buSzTx/>
                <a:buFontTx/>
                <a:buNone/>
                <a:tabLst/>
                <a:defRPr/>
              </a:pPr>
              <a:t>427</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66700" y="1066800"/>
            <a:ext cx="8610600" cy="294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0" y="4267200"/>
            <a:ext cx="9144000" cy="204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84140163"/>
      </p:ext>
    </p:extLst>
  </p:cSld>
  <p:clrMapOvr>
    <a:masterClrMapping/>
  </p:clrMapOvr>
  <p:transition/>
</p:sld>
</file>

<file path=ppt/slides/slide4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Title 1"/>
          <p:cNvSpPr>
            <a:spLocks noGrp="1"/>
          </p:cNvSpPr>
          <p:nvPr>
            <p:ph type="title"/>
          </p:nvPr>
        </p:nvSpPr>
        <p:spPr>
          <a:xfrm>
            <a:off x="228600" y="152400"/>
            <a:ext cx="8915400" cy="1066800"/>
          </a:xfrm>
        </p:spPr>
        <p:txBody>
          <a:bodyPr/>
          <a:lstStyle/>
          <a:p>
            <a:r>
              <a:rPr lang="en-US" dirty="0">
                <a:latin typeface="Garamond" charset="0"/>
              </a:rPr>
              <a:t>Another Example: Precedent-Based Design</a:t>
            </a:r>
          </a:p>
        </p:txBody>
      </p:sp>
      <p:sp>
        <p:nvSpPr>
          <p:cNvPr id="108546"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ADDA790-BC6C-B84A-BC41-689B46E82E8F}"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428</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08547" name="Picture 7" descr="train_station_by_cookiemagik-d3feg74.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990600"/>
            <a:ext cx="9144000" cy="54800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8548" name="TextBox 2"/>
          <p:cNvSpPr txBox="1">
            <a:spLocks noChangeArrowheads="1"/>
          </p:cNvSpPr>
          <p:nvPr/>
        </p:nvSpPr>
        <p:spPr bwMode="auto">
          <a:xfrm>
            <a:off x="152400" y="6553200"/>
            <a:ext cx="4186238" cy="246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Arial" charset="0"/>
                <a:ea typeface="ＭＳ Ｐゴシック" charset="0"/>
              </a:rPr>
              <a:t>Source: http://cookiemagik.deviantart.com/art/Train-station-207266944</a:t>
            </a:r>
          </a:p>
        </p:txBody>
      </p:sp>
    </p:spTree>
    <p:extLst>
      <p:ext uri="{BB962C8B-B14F-4D97-AF65-F5344CB8AC3E}">
        <p14:creationId xmlns:p14="http://schemas.microsoft.com/office/powerpoint/2010/main" val="3139516036"/>
      </p:ext>
    </p:extLst>
  </p:cSld>
  <p:clrMapOvr>
    <a:masterClrMapping/>
  </p:clrMapOvr>
  <p:transition/>
</p:sld>
</file>

<file path=ppt/slides/slide4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Title 1"/>
          <p:cNvSpPr>
            <a:spLocks noGrp="1"/>
          </p:cNvSpPr>
          <p:nvPr>
            <p:ph type="title"/>
          </p:nvPr>
        </p:nvSpPr>
        <p:spPr/>
        <p:txBody>
          <a:bodyPr/>
          <a:lstStyle/>
          <a:p>
            <a:r>
              <a:rPr lang="en-US" dirty="0">
                <a:latin typeface="Garamond" charset="0"/>
              </a:rPr>
              <a:t>Principled Design</a:t>
            </a:r>
          </a:p>
        </p:txBody>
      </p:sp>
      <p:sp>
        <p:nvSpPr>
          <p:cNvPr id="107522"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D62FB81-D6DD-1E44-B086-70F1C12ECEC3}"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429</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07523" name="Content Placeholder 4" descr="1200px-Zürich_Stadelhofen_in_2006.jpg"/>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28600" y="1066800"/>
            <a:ext cx="8610600" cy="51943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7524" name="Rectangle 8"/>
          <p:cNvSpPr>
            <a:spLocks noChangeArrowheads="1"/>
          </p:cNvSpPr>
          <p:nvPr/>
        </p:nvSpPr>
        <p:spPr bwMode="auto">
          <a:xfrm>
            <a:off x="228600" y="6535738"/>
            <a:ext cx="8305800" cy="2154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Tahoma"/>
                <a:ea typeface="+mn-ea"/>
                <a:cs typeface="+mn-cs"/>
              </a:rPr>
              <a:t>Source: By </a:t>
            </a:r>
            <a:r>
              <a:rPr kumimoji="0" lang="en-US" sz="800" b="0" i="0" u="none" strike="noStrike" kern="1200" cap="none" spc="0" normalizeH="0" baseline="0" noProof="0" dirty="0" err="1">
                <a:ln>
                  <a:noFill/>
                </a:ln>
                <a:solidFill>
                  <a:srgbClr val="000000"/>
                </a:solidFill>
                <a:effectLst/>
                <a:uLnTx/>
                <a:uFillTx/>
                <a:latin typeface="Tahoma"/>
                <a:ea typeface="+mn-ea"/>
                <a:cs typeface="+mn-cs"/>
              </a:rPr>
              <a:t>Toni_V</a:t>
            </a:r>
            <a:r>
              <a:rPr kumimoji="0" lang="en-US" sz="800" b="0" i="0" u="none" strike="noStrike" kern="1200" cap="none" spc="0" normalizeH="0" baseline="0" noProof="0" dirty="0">
                <a:ln>
                  <a:noFill/>
                </a:ln>
                <a:solidFill>
                  <a:srgbClr val="000000"/>
                </a:solidFill>
                <a:effectLst/>
                <a:uLnTx/>
                <a:uFillTx/>
                <a:latin typeface="Tahoma"/>
                <a:ea typeface="+mn-ea"/>
                <a:cs typeface="+mn-cs"/>
              </a:rPr>
              <a:t>, CC BY-SA 2.0, https://</a:t>
            </a:r>
            <a:r>
              <a:rPr kumimoji="0" lang="en-US" sz="800" b="0" i="0" u="none" strike="noStrike" kern="1200" cap="none" spc="0" normalizeH="0" baseline="0" noProof="0" dirty="0" err="1">
                <a:ln>
                  <a:noFill/>
                </a:ln>
                <a:solidFill>
                  <a:srgbClr val="000000"/>
                </a:solidFill>
                <a:effectLst/>
                <a:uLnTx/>
                <a:uFillTx/>
                <a:latin typeface="Tahoma"/>
                <a:ea typeface="+mn-ea"/>
                <a:cs typeface="+mn-cs"/>
              </a:rPr>
              <a:t>commons.wikimedia.org</a:t>
            </a:r>
            <a:r>
              <a:rPr kumimoji="0" lang="en-US" sz="800" b="0" i="0" u="none" strike="noStrike" kern="1200" cap="none" spc="0" normalizeH="0" baseline="0" noProof="0" dirty="0">
                <a:ln>
                  <a:noFill/>
                </a:ln>
                <a:solidFill>
                  <a:srgbClr val="000000"/>
                </a:solidFill>
                <a:effectLst/>
                <a:uLnTx/>
                <a:uFillTx/>
                <a:latin typeface="Tahoma"/>
                <a:ea typeface="+mn-ea"/>
                <a:cs typeface="+mn-cs"/>
              </a:rPr>
              <a:t>/w/</a:t>
            </a:r>
            <a:r>
              <a:rPr kumimoji="0" lang="en-US" sz="800" b="0" i="0" u="none" strike="noStrike" kern="1200" cap="none" spc="0" normalizeH="0" baseline="0" noProof="0" dirty="0" err="1">
                <a:ln>
                  <a:noFill/>
                </a:ln>
                <a:solidFill>
                  <a:srgbClr val="000000"/>
                </a:solidFill>
                <a:effectLst/>
                <a:uLnTx/>
                <a:uFillTx/>
                <a:latin typeface="Tahoma"/>
                <a:ea typeface="+mn-ea"/>
                <a:cs typeface="+mn-cs"/>
              </a:rPr>
              <a:t>index.php?curid</a:t>
            </a:r>
            <a:r>
              <a:rPr kumimoji="0" lang="en-US" sz="800" b="0" i="0" u="none" strike="noStrike" kern="1200" cap="none" spc="0" normalizeH="0" baseline="0" noProof="0" dirty="0">
                <a:ln>
                  <a:noFill/>
                </a:ln>
                <a:solidFill>
                  <a:srgbClr val="000000"/>
                </a:solidFill>
                <a:effectLst/>
                <a:uLnTx/>
                <a:uFillTx/>
                <a:latin typeface="Tahoma"/>
                <a:ea typeface="+mn-ea"/>
                <a:cs typeface="+mn-cs"/>
              </a:rPr>
              <a:t>=4087256</a:t>
            </a:r>
          </a:p>
        </p:txBody>
      </p:sp>
    </p:spTree>
    <p:extLst>
      <p:ext uri="{BB962C8B-B14F-4D97-AF65-F5344CB8AC3E}">
        <p14:creationId xmlns:p14="http://schemas.microsoft.com/office/powerpoint/2010/main" val="1886941885"/>
      </p:ext>
    </p:extLst>
  </p:cSld>
  <p:clrMapOvr>
    <a:masterClrMapping/>
  </p:clrMapOvr>
  <p:transition/>
</p:sld>
</file>

<file path=ppt/slides/slide4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5" name="Title 1"/>
          <p:cNvSpPr>
            <a:spLocks noGrp="1"/>
          </p:cNvSpPr>
          <p:nvPr>
            <p:ph type="title"/>
          </p:nvPr>
        </p:nvSpPr>
        <p:spPr/>
        <p:txBody>
          <a:bodyPr/>
          <a:lstStyle/>
          <a:p>
            <a:r>
              <a:rPr lang="en-US" altLang="en-US" dirty="0">
                <a:ea typeface="ＭＳ Ｐゴシック" charset="-128"/>
              </a:rPr>
              <a:t>Another Principled Design</a:t>
            </a:r>
          </a:p>
        </p:txBody>
      </p:sp>
      <p:pic>
        <p:nvPicPr>
          <p:cNvPr id="216066" name="Content Placeholder 4" descr="1200px-OrienteMGT.jpg"/>
          <p:cNvPicPr>
            <a:picLocks noGrp="1" noChangeAspect="1"/>
          </p:cNvPicPr>
          <p:nvPr>
            <p:ph idx="1"/>
          </p:nvPr>
        </p:nvPicPr>
        <p:blipFill>
          <a:blip r:embed="rId2" cstate="screen">
            <a:extLst>
              <a:ext uri="{28A0092B-C50C-407E-A947-70E740481C1C}">
                <a14:useLocalDpi xmlns:a14="http://schemas.microsoft.com/office/drawing/2010/main"/>
              </a:ext>
            </a:extLst>
          </a:blip>
          <a:srcRect/>
          <a:stretch>
            <a:fillRect/>
          </a:stretch>
        </p:blipFill>
        <p:spPr>
          <a:xfrm>
            <a:off x="228600" y="1054100"/>
            <a:ext cx="8610600" cy="5194300"/>
          </a:xfrm>
        </p:spPr>
      </p:pic>
      <p:sp>
        <p:nvSpPr>
          <p:cNvPr id="216067" name="Slide Number Placeholder 3"/>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8B6D5726-69C2-A744-A6EE-ACF672B6004B}" type="slidenum">
              <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ct val="0"/>
                </a:spcBef>
                <a:spcAft>
                  <a:spcPts val="0"/>
                </a:spcAft>
                <a:buClrTx/>
                <a:buSzTx/>
                <a:buFontTx/>
                <a:buNone/>
                <a:tabLst/>
                <a:defRPr/>
              </a:pPr>
              <a:t>430</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216068" name="Rectangle 5"/>
          <p:cNvSpPr>
            <a:spLocks noChangeArrowheads="1"/>
          </p:cNvSpPr>
          <p:nvPr/>
        </p:nvSpPr>
        <p:spPr bwMode="auto">
          <a:xfrm>
            <a:off x="152400" y="6477000"/>
            <a:ext cx="77724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000" b="0" i="0" u="none" strike="noStrike" kern="1200" cap="none" spc="0" normalizeH="0" baseline="0" noProof="0">
                <a:ln>
                  <a:noFill/>
                </a:ln>
                <a:solidFill>
                  <a:srgbClr val="000000"/>
                </a:solidFill>
                <a:effectLst/>
                <a:uLnTx/>
                <a:uFillTx/>
                <a:latin typeface="Arial" charset="0"/>
                <a:ea typeface="ＭＳ Ｐゴシック" charset="-128"/>
                <a:cs typeface="+mn-cs"/>
              </a:rPr>
              <a:t>Source: By Martín Gómez Tagle - Lisbon, Portugal, CC BY-SA 3.0, https://commons.wikimedia.org/w/index.php?curid=13764903</a:t>
            </a:r>
          </a:p>
        </p:txBody>
      </p:sp>
      <p:pic>
        <p:nvPicPr>
          <p:cNvPr id="3" name="Picture 2" descr="photo-1.jpg"/>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2133600" y="3200400"/>
            <a:ext cx="4343400" cy="328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6070" name="TextBox 6"/>
          <p:cNvSpPr txBox="1">
            <a:spLocks noChangeArrowheads="1"/>
          </p:cNvSpPr>
          <p:nvPr/>
        </p:nvSpPr>
        <p:spPr bwMode="auto">
          <a:xfrm>
            <a:off x="133350" y="6659563"/>
            <a:ext cx="4391025"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000" b="0" i="0" u="none" strike="noStrike" kern="1200" cap="none" spc="0" normalizeH="0" baseline="0" noProof="0">
                <a:ln>
                  <a:noFill/>
                </a:ln>
                <a:solidFill>
                  <a:srgbClr val="000000"/>
                </a:solidFill>
                <a:effectLst/>
                <a:uLnTx/>
                <a:uFillTx/>
                <a:latin typeface="Arial" charset="0"/>
                <a:ea typeface="ＭＳ Ｐゴシック" charset="-128"/>
                <a:cs typeface="+mn-cs"/>
              </a:rPr>
              <a:t>Source: http://www.arcspace.com/exhibitions/unsorted/santiago-calatrava/</a:t>
            </a:r>
          </a:p>
        </p:txBody>
      </p:sp>
    </p:spTree>
    <p:extLst>
      <p:ext uri="{BB962C8B-B14F-4D97-AF65-F5344CB8AC3E}">
        <p14:creationId xmlns:p14="http://schemas.microsoft.com/office/powerpoint/2010/main" val="44839877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7" name="Title 1">
            <a:extLst>
              <a:ext uri="{FF2B5EF4-FFF2-40B4-BE49-F238E27FC236}">
                <a16:creationId xmlns:a16="http://schemas.microsoft.com/office/drawing/2014/main" id="{C9BDBE83-F8C1-5045-962A-CCEE6F8E5DFA}"/>
              </a:ext>
            </a:extLst>
          </p:cNvPr>
          <p:cNvSpPr>
            <a:spLocks noGrp="1" noChangeArrowheads="1"/>
          </p:cNvSpPr>
          <p:nvPr>
            <p:ph type="title"/>
          </p:nvPr>
        </p:nvSpPr>
        <p:spPr/>
        <p:txBody>
          <a:bodyPr/>
          <a:lstStyle/>
          <a:p>
            <a:r>
              <a:rPr lang="en-US" altLang="en-US" dirty="0">
                <a:ea typeface="ＭＳ Ｐゴシック" charset="-128"/>
              </a:rPr>
              <a:t>Another Principled Design</a:t>
            </a:r>
            <a:endParaRPr lang="en-US" altLang="en-US" dirty="0">
              <a:ea typeface="ＭＳ Ｐゴシック" panose="020B0600070205080204" pitchFamily="34" charset="-128"/>
            </a:endParaRPr>
          </a:p>
        </p:txBody>
      </p:sp>
      <p:sp>
        <p:nvSpPr>
          <p:cNvPr id="126978" name="Slide Number Placeholder 3">
            <a:extLst>
              <a:ext uri="{FF2B5EF4-FFF2-40B4-BE49-F238E27FC236}">
                <a16:creationId xmlns:a16="http://schemas.microsoft.com/office/drawing/2014/main" id="{A0E6AD57-AF0D-A547-94EC-74DB47C27A36}"/>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C712588-DCCD-294E-A971-4468FBD88FDF}"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431</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endParaRPr>
          </a:p>
        </p:txBody>
      </p:sp>
      <p:pic>
        <p:nvPicPr>
          <p:cNvPr id="126979" name="Picture 4" descr="1200px-ValenciaHemisphere2corr.jpg">
            <a:extLst>
              <a:ext uri="{FF2B5EF4-FFF2-40B4-BE49-F238E27FC236}">
                <a16:creationId xmlns:a16="http://schemas.microsoft.com/office/drawing/2014/main" id="{B3D4652F-47B1-CD46-9B18-7CBB2DB71D5C}"/>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52400" y="957263"/>
            <a:ext cx="8763000" cy="5462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6980" name="Rectangle 5">
            <a:extLst>
              <a:ext uri="{FF2B5EF4-FFF2-40B4-BE49-F238E27FC236}">
                <a16:creationId xmlns:a16="http://schemas.microsoft.com/office/drawing/2014/main" id="{B398CEEF-5E59-B74A-B0A3-35A883235D6D}"/>
              </a:ext>
            </a:extLst>
          </p:cNvPr>
          <p:cNvSpPr>
            <a:spLocks noChangeArrowheads="1"/>
          </p:cNvSpPr>
          <p:nvPr/>
        </p:nvSpPr>
        <p:spPr bwMode="auto">
          <a:xfrm>
            <a:off x="152400" y="6535738"/>
            <a:ext cx="7543800"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rPr>
              <a:t>Source: CC BY-SA 3.0, https://commons.wikimedia.org/w/index.php?curid=172107</a:t>
            </a:r>
          </a:p>
        </p:txBody>
      </p:sp>
    </p:spTree>
    <p:extLst>
      <p:ext uri="{BB962C8B-B14F-4D97-AF65-F5344CB8AC3E}">
        <p14:creationId xmlns:p14="http://schemas.microsoft.com/office/powerpoint/2010/main" val="1658618315"/>
      </p:ext>
    </p:extLst>
  </p:cSld>
  <p:clrMapOvr>
    <a:masterClrMapping/>
  </p:clrMapOvr>
  <p:transition/>
</p:sld>
</file>

<file path=ppt/slides/slide4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Title 1"/>
          <p:cNvSpPr>
            <a:spLocks noGrp="1"/>
          </p:cNvSpPr>
          <p:nvPr>
            <p:ph type="title"/>
          </p:nvPr>
        </p:nvSpPr>
        <p:spPr/>
        <p:txBody>
          <a:bodyPr/>
          <a:lstStyle/>
          <a:p>
            <a:r>
              <a:rPr lang="en-US" dirty="0">
                <a:latin typeface="Garamond" charset="0"/>
              </a:rPr>
              <a:t>Principle Applied to Another Structure</a:t>
            </a:r>
          </a:p>
        </p:txBody>
      </p:sp>
      <p:sp>
        <p:nvSpPr>
          <p:cNvPr id="100354"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7C3DD0F-DD36-AB46-AB2D-07681B2C41E4}"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432</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100355" name="Picture 4" descr="santiago-calatrava-oculus-world-trade-center-transportation-hub-hufton-crow_dezeen_10.jpg"/>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6640" y="952500"/>
            <a:ext cx="6705600" cy="5741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0356" name="Rectangle 5"/>
          <p:cNvSpPr>
            <a:spLocks noChangeArrowheads="1"/>
          </p:cNvSpPr>
          <p:nvPr/>
        </p:nvSpPr>
        <p:spPr bwMode="auto">
          <a:xfrm>
            <a:off x="152400" y="6630988"/>
            <a:ext cx="9829800" cy="246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Tahoma"/>
                <a:ea typeface="+mn-ea"/>
                <a:cs typeface="+mn-cs"/>
              </a:rPr>
              <a:t>Source: https://www.dezeen.com/2016/08/29/santiago-calatrava-oculus-world-trade-center-transportation-hub-new-york-photographs-hufton-crow/</a:t>
            </a:r>
          </a:p>
        </p:txBody>
      </p:sp>
      <p:pic>
        <p:nvPicPr>
          <p:cNvPr id="6" name="Picture 5" descr="651px-Calatrava_IMG_2489.jpg"/>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864039" y="980729"/>
            <a:ext cx="2294599" cy="316835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7" name="Rectangle 6"/>
          <p:cNvSpPr>
            <a:spLocks noChangeArrowheads="1"/>
          </p:cNvSpPr>
          <p:nvPr/>
        </p:nvSpPr>
        <p:spPr bwMode="auto">
          <a:xfrm>
            <a:off x="152400" y="6553200"/>
            <a:ext cx="8915400" cy="3381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Tahoma"/>
                <a:ea typeface="+mn-ea"/>
                <a:cs typeface="+mn-cs"/>
              </a:rPr>
              <a:t>Source: By 準建築人手札網站 </a:t>
            </a:r>
            <a:r>
              <a:rPr kumimoji="0" lang="en-US" sz="800" b="0" i="0" u="none" strike="noStrike" kern="1200" cap="none" spc="0" normalizeH="0" baseline="0" noProof="0" dirty="0" err="1">
                <a:ln>
                  <a:noFill/>
                </a:ln>
                <a:solidFill>
                  <a:srgbClr val="000000"/>
                </a:solidFill>
                <a:effectLst/>
                <a:uLnTx/>
                <a:uFillTx/>
                <a:latin typeface="Tahoma"/>
                <a:ea typeface="+mn-ea"/>
                <a:cs typeface="+mn-cs"/>
              </a:rPr>
              <a:t>Forgemind</a:t>
            </a:r>
            <a:r>
              <a:rPr kumimoji="0" lang="en-US" sz="800" b="0" i="0" u="none" strike="noStrike" kern="1200" cap="none" spc="0" normalizeH="0" baseline="0" noProof="0" dirty="0">
                <a:ln>
                  <a:noFill/>
                </a:ln>
                <a:solidFill>
                  <a:srgbClr val="000000"/>
                </a:solidFill>
                <a:effectLst/>
                <a:uLnTx/>
                <a:uFillTx/>
                <a:latin typeface="Tahoma"/>
                <a:ea typeface="+mn-ea"/>
                <a:cs typeface="+mn-cs"/>
              </a:rPr>
              <a:t> </a:t>
            </a:r>
            <a:r>
              <a:rPr kumimoji="0" lang="en-US" sz="800" b="0" i="0" u="none" strike="noStrike" kern="1200" cap="none" spc="0" normalizeH="0" baseline="0" noProof="0" dirty="0" err="1">
                <a:ln>
                  <a:noFill/>
                </a:ln>
                <a:solidFill>
                  <a:srgbClr val="000000"/>
                </a:solidFill>
                <a:effectLst/>
                <a:uLnTx/>
                <a:uFillTx/>
                <a:latin typeface="Tahoma"/>
                <a:ea typeface="+mn-ea"/>
                <a:cs typeface="+mn-cs"/>
              </a:rPr>
              <a:t>ArchiMedia</a:t>
            </a:r>
            <a:r>
              <a:rPr kumimoji="0" lang="en-US" sz="800" b="0" i="0" u="none" strike="noStrike" kern="1200" cap="none" spc="0" normalizeH="0" baseline="0" noProof="0" dirty="0">
                <a:ln>
                  <a:noFill/>
                </a:ln>
                <a:solidFill>
                  <a:srgbClr val="000000"/>
                </a:solidFill>
                <a:effectLst/>
                <a:uLnTx/>
                <a:uFillTx/>
                <a:latin typeface="Tahoma"/>
                <a:ea typeface="+mn-ea"/>
                <a:cs typeface="+mn-cs"/>
              </a:rPr>
              <a:t> - Flickr: IMG_2489.JPG, CC BY 2.0,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000000"/>
                </a:solidFill>
                <a:effectLst/>
                <a:uLnTx/>
                <a:uFillTx/>
                <a:latin typeface="Tahoma"/>
                <a:ea typeface="+mn-ea"/>
                <a:cs typeface="+mn-cs"/>
                <a:hlinkClick r:id="rId4"/>
              </a:rPr>
              <a:t>https://commons.wikimedia.org/w/index.php?curid=31493356</a:t>
            </a:r>
            <a:r>
              <a:rPr kumimoji="0" lang="en-US" sz="800" b="0" i="0" u="none" strike="noStrike" kern="1200" cap="none" spc="0" normalizeH="0" baseline="0" noProof="0" dirty="0">
                <a:ln>
                  <a:noFill/>
                </a:ln>
                <a:solidFill>
                  <a:srgbClr val="000000"/>
                </a:solidFill>
                <a:effectLst/>
                <a:uLnTx/>
                <a:uFillTx/>
                <a:latin typeface="Tahoma"/>
                <a:ea typeface="+mn-ea"/>
                <a:cs typeface="+mn-cs"/>
              </a:rPr>
              <a:t>, https://</a:t>
            </a:r>
            <a:r>
              <a:rPr kumimoji="0" lang="en-US" sz="800" b="0" i="0" u="none" strike="noStrike" kern="1200" cap="none" spc="0" normalizeH="0" baseline="0" noProof="0" dirty="0" err="1">
                <a:ln>
                  <a:noFill/>
                </a:ln>
                <a:solidFill>
                  <a:srgbClr val="000000"/>
                </a:solidFill>
                <a:effectLst/>
                <a:uLnTx/>
                <a:uFillTx/>
                <a:latin typeface="Tahoma"/>
                <a:ea typeface="+mn-ea"/>
                <a:cs typeface="+mn-cs"/>
              </a:rPr>
              <a:t>en.wikipedia.org</a:t>
            </a:r>
            <a:r>
              <a:rPr kumimoji="0" lang="en-US" sz="800" b="0" i="0" u="none" strike="noStrike" kern="1200" cap="none" spc="0" normalizeH="0" baseline="0" noProof="0" dirty="0">
                <a:ln>
                  <a:noFill/>
                </a:ln>
                <a:solidFill>
                  <a:srgbClr val="000000"/>
                </a:solidFill>
                <a:effectLst/>
                <a:uLnTx/>
                <a:uFillTx/>
                <a:latin typeface="Tahoma"/>
                <a:ea typeface="+mn-ea"/>
                <a:cs typeface="+mn-cs"/>
              </a:rPr>
              <a:t>/wiki/</a:t>
            </a:r>
            <a:r>
              <a:rPr kumimoji="0" lang="en-US" sz="800" b="0" i="0" u="none" strike="noStrike" kern="1200" cap="none" spc="0" normalizeH="0" baseline="0" noProof="0" dirty="0" err="1">
                <a:ln>
                  <a:noFill/>
                </a:ln>
                <a:solidFill>
                  <a:srgbClr val="000000"/>
                </a:solidFill>
                <a:effectLst/>
                <a:uLnTx/>
                <a:uFillTx/>
                <a:latin typeface="Tahoma"/>
                <a:ea typeface="+mn-ea"/>
                <a:cs typeface="+mn-cs"/>
              </a:rPr>
              <a:t>Santiago_Calatrava</a:t>
            </a:r>
            <a:endParaRPr kumimoji="0" lang="en-US" sz="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331259203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89" name="Title 1"/>
          <p:cNvSpPr>
            <a:spLocks noGrp="1"/>
          </p:cNvSpPr>
          <p:nvPr>
            <p:ph type="title"/>
          </p:nvPr>
        </p:nvSpPr>
        <p:spPr/>
        <p:txBody>
          <a:bodyPr/>
          <a:lstStyle/>
          <a:p>
            <a:r>
              <a:rPr lang="en-US" altLang="en-US" dirty="0">
                <a:ea typeface="ＭＳ Ｐゴシック" charset="-128"/>
              </a:rPr>
              <a:t>The Overarching Principle</a:t>
            </a:r>
          </a:p>
        </p:txBody>
      </p:sp>
      <p:sp>
        <p:nvSpPr>
          <p:cNvPr id="217090" name="Slide Number Placeholder 3"/>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charset="2"/>
              <a:buChar char="n"/>
              <a:defRPr sz="2400">
                <a:solidFill>
                  <a:schemeClr val="tx1"/>
                </a:solidFill>
                <a:latin typeface="Tahoma" charset="0"/>
                <a:ea typeface="ＭＳ Ｐゴシック" charset="-128"/>
              </a:defRPr>
            </a:lvl1pPr>
            <a:lvl2pPr marL="742950" indent="-285750">
              <a:spcBef>
                <a:spcPct val="20000"/>
              </a:spcBef>
              <a:buClr>
                <a:schemeClr val="accent2"/>
              </a:buClr>
              <a:buSzPct val="60000"/>
              <a:buFont typeface="Wingdings" charset="2"/>
              <a:buChar char="q"/>
              <a:defRPr sz="2200">
                <a:solidFill>
                  <a:schemeClr val="tx1"/>
                </a:solidFill>
                <a:latin typeface="Tahoma" charset="0"/>
                <a:ea typeface="ＭＳ Ｐゴシック" charset="-128"/>
              </a:defRPr>
            </a:lvl2pPr>
            <a:lvl3pPr marL="1143000" indent="-228600">
              <a:spcBef>
                <a:spcPct val="20000"/>
              </a:spcBef>
              <a:buClr>
                <a:schemeClr val="accent1"/>
              </a:buClr>
              <a:buSzPct val="65000"/>
              <a:buFont typeface="Wingdings" charset="2"/>
              <a:buChar char="n"/>
              <a:defRPr sz="2000">
                <a:solidFill>
                  <a:schemeClr val="tx1"/>
                </a:solidFill>
                <a:latin typeface="Tahoma" charset="0"/>
                <a:ea typeface="ＭＳ Ｐゴシック" charset="-128"/>
              </a:defRPr>
            </a:lvl3pPr>
            <a:lvl4pPr marL="1600200" indent="-228600">
              <a:spcBef>
                <a:spcPct val="20000"/>
              </a:spcBef>
              <a:buClr>
                <a:schemeClr val="accent2"/>
              </a:buClr>
              <a:buSzPct val="70000"/>
              <a:buFont typeface="Wingdings" charset="2"/>
              <a:buChar char="q"/>
              <a:defRPr>
                <a:solidFill>
                  <a:schemeClr val="tx1"/>
                </a:solidFill>
                <a:latin typeface="Tahoma" charset="0"/>
                <a:ea typeface="ＭＳ Ｐゴシック" charset="-128"/>
              </a:defRPr>
            </a:lvl4pPr>
            <a:lvl5pPr marL="2057400" indent="-228600">
              <a:spcBef>
                <a:spcPct val="20000"/>
              </a:spcBef>
              <a:buClr>
                <a:schemeClr val="accent1"/>
              </a:buClr>
              <a:buSzPct val="75000"/>
              <a:buFont typeface="Wingdings" charset="2"/>
              <a:buChar char="§"/>
              <a:defRPr sz="1600">
                <a:solidFill>
                  <a:schemeClr val="tx1"/>
                </a:solidFill>
                <a:latin typeface="Tahoma" charset="0"/>
                <a:ea typeface="ＭＳ Ｐゴシック" charset="-128"/>
              </a:defRPr>
            </a:lvl5pPr>
            <a:lvl6pPr marL="25146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6pPr>
            <a:lvl7pPr marL="29718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7pPr>
            <a:lvl8pPr marL="34290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8pPr>
            <a:lvl9pPr marL="3886200" indent="-228600" eaLnBrk="0" fontAlgn="base" hangingPunct="0">
              <a:spcBef>
                <a:spcPct val="20000"/>
              </a:spcBef>
              <a:spcAft>
                <a:spcPct val="0"/>
              </a:spcAft>
              <a:buClr>
                <a:schemeClr val="accent1"/>
              </a:buClr>
              <a:buSzPct val="75000"/>
              <a:buFont typeface="Wingdings" charset="2"/>
              <a:buChar char="§"/>
              <a:defRPr sz="1600">
                <a:solidFill>
                  <a:schemeClr val="tx1"/>
                </a:solidFill>
                <a:latin typeface="Tahoma" charset="0"/>
                <a:ea typeface="ＭＳ Ｐゴシック" charset="-128"/>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2B3B4E2E-30E6-F248-9444-D019D8D0019B}" type="slidenum">
              <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rPr>
              <a:pPr marL="0" marR="0" lvl="0" indent="0" algn="r" defTabSz="914400" rtl="0" eaLnBrk="1" fontAlgn="auto" latinLnBrk="0" hangingPunct="1">
                <a:lnSpc>
                  <a:spcPct val="100000"/>
                </a:lnSpc>
                <a:spcBef>
                  <a:spcPct val="0"/>
                </a:spcBef>
                <a:spcAft>
                  <a:spcPts val="0"/>
                </a:spcAft>
                <a:buClrTx/>
                <a:buSzTx/>
                <a:buFontTx/>
                <a:buNone/>
                <a:tabLst/>
                <a:defRPr/>
              </a:pPr>
              <a:t>433</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217091" name="Picture 4"/>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447800" y="914400"/>
            <a:ext cx="6350000" cy="4119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5214938"/>
            <a:ext cx="9144000" cy="1246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02391428"/>
      </p:ext>
    </p:extLst>
  </p:cSld>
  <p:clrMapOvr>
    <a:masterClrMapping/>
  </p:clrMapOvr>
  <p:transition/>
</p:sld>
</file>

<file path=ppt/slides/slide4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Overarching Principles for Computing?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434</a:t>
            </a:fld>
            <a:endParaRPr kumimoji="0" lang="en-US" altLang="en-US" sz="1600" b="0" i="0" u="none" strike="noStrike" kern="1200" cap="none" spc="0" normalizeH="0" baseline="0" noProof="0">
              <a:ln>
                <a:noFill/>
              </a:ln>
              <a:solidFill>
                <a:srgbClr val="000000"/>
              </a:solidFill>
              <a:effectLst/>
              <a:uLnTx/>
              <a:uFillTx/>
              <a:latin typeface="Garamond" charset="0"/>
              <a:ea typeface="+mn-ea"/>
              <a:cs typeface="+mn-cs"/>
            </a:endParaRPr>
          </a:p>
        </p:txBody>
      </p:sp>
      <p:pic>
        <p:nvPicPr>
          <p:cNvPr id="5" name="Picture 4" descr="brain-MjYzMzAyMg.jpe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55576" y="980728"/>
            <a:ext cx="7272808" cy="5454606"/>
          </a:xfrm>
          <a:prstGeom prst="rect">
            <a:avLst/>
          </a:prstGeom>
        </p:spPr>
      </p:pic>
      <p:sp>
        <p:nvSpPr>
          <p:cNvPr id="6" name="Rectangle 5"/>
          <p:cNvSpPr/>
          <p:nvPr/>
        </p:nvSpPr>
        <p:spPr>
          <a:xfrm>
            <a:off x="2664296" y="6495147"/>
            <a:ext cx="4572000" cy="246221"/>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alibri"/>
                <a:ea typeface="+mn-ea"/>
                <a:cs typeface="Calibri"/>
              </a:rPr>
              <a:t>Source: http://</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spectrum.ieee.org</a:t>
            </a:r>
            <a:r>
              <a:rPr kumimoji="0" lang="en-US" sz="1000" b="0" i="0" u="none" strike="noStrike" kern="1200" cap="none" spc="0" normalizeH="0" baseline="0" noProof="0" dirty="0">
                <a:ln>
                  <a:noFill/>
                </a:ln>
                <a:solidFill>
                  <a:srgbClr val="000000"/>
                </a:solidFill>
                <a:effectLst/>
                <a:uLnTx/>
                <a:uFillTx/>
                <a:latin typeface="Calibri"/>
                <a:ea typeface="+mn-ea"/>
                <a:cs typeface="Calibri"/>
              </a:rPr>
              <a:t>/image/</a:t>
            </a:r>
            <a:r>
              <a:rPr kumimoji="0" lang="en-US" sz="1000" b="0" i="0" u="none" strike="noStrike" kern="1200" cap="none" spc="0" normalizeH="0" baseline="0" noProof="0" dirty="0" err="1">
                <a:ln>
                  <a:noFill/>
                </a:ln>
                <a:solidFill>
                  <a:srgbClr val="000000"/>
                </a:solidFill>
                <a:effectLst/>
                <a:uLnTx/>
                <a:uFillTx/>
                <a:latin typeface="Calibri"/>
                <a:ea typeface="+mn-ea"/>
                <a:cs typeface="Calibri"/>
              </a:rPr>
              <a:t>MjYzMzAyMg.jpeg</a:t>
            </a:r>
            <a:endParaRPr kumimoji="0" lang="en-US" sz="10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301928314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4"/>
          <p:cNvSpPr>
            <a:spLocks noGrp="1" noChangeArrowheads="1"/>
          </p:cNvSpPr>
          <p:nvPr>
            <p:ph type="ctrTitle"/>
          </p:nvPr>
        </p:nvSpPr>
        <p:spPr>
          <a:xfrm>
            <a:off x="366713" y="1833563"/>
            <a:ext cx="8428037" cy="822325"/>
          </a:xfrm>
        </p:spPr>
        <p:txBody>
          <a:bodyPr/>
          <a:lstStyle/>
          <a:p>
            <a:pPr algn="ctr" eaLnBrk="1" hangingPunct="1"/>
            <a:r>
              <a:rPr lang="en-US" sz="4000" dirty="0">
                <a:latin typeface="Garamond" charset="0"/>
              </a:rPr>
              <a:t>Readings, Videos, Reference Materials</a:t>
            </a:r>
          </a:p>
        </p:txBody>
      </p:sp>
      <p:sp>
        <p:nvSpPr>
          <p:cNvPr id="74754" name="Rectangle 5"/>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4028356964"/>
      </p:ext>
    </p:extLst>
  </p:cSld>
  <p:clrMapOvr>
    <a:masterClrMapping/>
  </p:clrMapOvr>
  <p:transition/>
</p:sld>
</file>

<file path=ppt/slides/slide4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4"/>
          <p:cNvSpPr>
            <a:spLocks noGrp="1" noChangeArrowheads="1"/>
          </p:cNvSpPr>
          <p:nvPr>
            <p:ph type="ctrTitle"/>
          </p:nvPr>
        </p:nvSpPr>
        <p:spPr>
          <a:xfrm>
            <a:off x="366713" y="1833563"/>
            <a:ext cx="8428037" cy="822325"/>
          </a:xfrm>
        </p:spPr>
        <p:txBody>
          <a:bodyPr/>
          <a:lstStyle/>
          <a:p>
            <a:pPr algn="ctr" eaLnBrk="1" hangingPunct="1"/>
            <a:r>
              <a:rPr lang="en-US" dirty="0">
                <a:latin typeface="Garamond" charset="0"/>
              </a:rPr>
              <a:t>More on My Research &amp; Teaching</a:t>
            </a:r>
          </a:p>
        </p:txBody>
      </p:sp>
      <p:sp>
        <p:nvSpPr>
          <p:cNvPr id="74754" name="Rectangle 5"/>
          <p:cNvSpPr>
            <a:spLocks noGrp="1" noChangeArrowheads="1"/>
          </p:cNvSpPr>
          <p:nvPr>
            <p:ph type="subTitle" idx="1"/>
          </p:nvPr>
        </p:nvSpPr>
        <p:spPr>
          <a:xfrm>
            <a:off x="685800" y="3581400"/>
            <a:ext cx="7848600" cy="2900363"/>
          </a:xfrm>
        </p:spPr>
        <p:txBody>
          <a:bodyPr/>
          <a:lstStyle/>
          <a:p>
            <a:pPr eaLnBrk="1" hangingPunct="1">
              <a:buFont typeface="Wingdings" charset="0"/>
              <a:buNone/>
            </a:pPr>
            <a:endParaRPr lang="en-US" i="1">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a:p>
            <a:pPr eaLnBrk="1" hangingPunct="1">
              <a:buFont typeface="Wingdings" charset="0"/>
              <a:buNone/>
            </a:pPr>
            <a:endParaRPr lang="en-US">
              <a:latin typeface="Tahoma" charset="0"/>
            </a:endParaRPr>
          </a:p>
        </p:txBody>
      </p:sp>
    </p:spTree>
    <p:extLst>
      <p:ext uri="{BB962C8B-B14F-4D97-AF65-F5344CB8AC3E}">
        <p14:creationId xmlns:p14="http://schemas.microsoft.com/office/powerpoint/2010/main" val="316498540"/>
      </p:ext>
    </p:extLst>
  </p:cSld>
  <p:clrMapOvr>
    <a:masterClrMapping/>
  </p:clrMapOvr>
  <p:transition/>
</p:sld>
</file>

<file path=ppt/slides/slide4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9009" name="Title 1">
            <a:extLst>
              <a:ext uri="{FF2B5EF4-FFF2-40B4-BE49-F238E27FC236}">
                <a16:creationId xmlns:a16="http://schemas.microsoft.com/office/drawing/2014/main" id="{0DF95D71-4717-9641-A2B1-944FC903286D}"/>
              </a:ext>
            </a:extLst>
          </p:cNvPr>
          <p:cNvSpPr>
            <a:spLocks noGrp="1" noChangeArrowheads="1"/>
          </p:cNvSpPr>
          <p:nvPr>
            <p:ph type="title"/>
          </p:nvPr>
        </p:nvSpPr>
        <p:spPr/>
        <p:txBody>
          <a:bodyPr/>
          <a:lstStyle/>
          <a:p>
            <a:r>
              <a:rPr lang="en-US" altLang="en-US" dirty="0">
                <a:ea typeface="ＭＳ Ｐゴシック" panose="020B0600070205080204" pitchFamily="34" charset="-128"/>
              </a:rPr>
              <a:t>Brief Self Introduction</a:t>
            </a:r>
          </a:p>
        </p:txBody>
      </p:sp>
      <p:sp>
        <p:nvSpPr>
          <p:cNvPr id="21506" name="Content Placeholder 2">
            <a:extLst>
              <a:ext uri="{FF2B5EF4-FFF2-40B4-BE49-F238E27FC236}">
                <a16:creationId xmlns:a16="http://schemas.microsoft.com/office/drawing/2014/main" id="{9CD130D2-C623-7247-B0C8-1800F218DB94}"/>
              </a:ext>
            </a:extLst>
          </p:cNvPr>
          <p:cNvSpPr>
            <a:spLocks noGrp="1" noChangeArrowheads="1"/>
          </p:cNvSpPr>
          <p:nvPr>
            <p:ph idx="1"/>
          </p:nvPr>
        </p:nvSpPr>
        <p:spPr>
          <a:xfrm>
            <a:off x="0" y="1196752"/>
            <a:ext cx="9144000" cy="5194300"/>
          </a:xfrm>
        </p:spPr>
        <p:txBody>
          <a:bodyPr/>
          <a:lstStyle/>
          <a:p>
            <a:r>
              <a:rPr lang="en-US" altLang="en-US" sz="2200" dirty="0">
                <a:ea typeface="ＭＳ Ｐゴシック" panose="020B0600070205080204" pitchFamily="34" charset="-128"/>
              </a:rPr>
              <a:t>Onur Mutlu</a:t>
            </a:r>
          </a:p>
          <a:p>
            <a:pPr lvl="1"/>
            <a:r>
              <a:rPr lang="en-US" altLang="en-US" sz="1800" dirty="0">
                <a:ea typeface="ＭＳ Ｐゴシック" panose="020B0600070205080204" pitchFamily="34" charset="-128"/>
              </a:rPr>
              <a:t>Full Professor @ ETH Zurich ITET (INFK), since September 2015</a:t>
            </a:r>
          </a:p>
          <a:p>
            <a:pPr lvl="1"/>
            <a:r>
              <a:rPr lang="en-US" altLang="en-US" sz="1800" dirty="0">
                <a:ea typeface="ＭＳ Ｐゴシック" panose="020B0600070205080204" pitchFamily="34" charset="-128"/>
              </a:rPr>
              <a:t>Strecker Professor @ Carnegie Mellon University ECE/CS, 2009-2016, 2016-…</a:t>
            </a:r>
          </a:p>
          <a:p>
            <a:pPr lvl="1"/>
            <a:r>
              <a:rPr lang="en-US" altLang="en-US" sz="1800" dirty="0">
                <a:ea typeface="ＭＳ Ｐゴシック" panose="020B0600070205080204" pitchFamily="34" charset="-128"/>
              </a:rPr>
              <a:t>PhD from UT-Austin, worked at Google, VMware, Microsoft Research, Intel, AMD</a:t>
            </a:r>
          </a:p>
          <a:p>
            <a:pPr lvl="1"/>
            <a:r>
              <a:rPr lang="en-US" altLang="en-US" sz="1800" dirty="0">
                <a:ea typeface="ＭＳ Ｐゴシック" panose="020B0600070205080204" pitchFamily="34" charset="-128"/>
                <a:hlinkClick r:id="rId2"/>
              </a:rPr>
              <a:t>https://people.inf.ethz.ch/omutlu/</a:t>
            </a:r>
            <a:endParaRPr lang="en-US" altLang="en-US" sz="1800" dirty="0">
              <a:ea typeface="ＭＳ Ｐゴシック" panose="020B0600070205080204" pitchFamily="34" charset="-128"/>
            </a:endParaRPr>
          </a:p>
          <a:p>
            <a:pPr lvl="1"/>
            <a:r>
              <a:rPr lang="en-US" altLang="en-US" sz="1800" dirty="0">
                <a:ea typeface="ＭＳ Ｐゴシック" panose="020B0600070205080204" pitchFamily="34" charset="-128"/>
                <a:hlinkClick r:id="rId3"/>
              </a:rPr>
              <a:t>omutlu@gmail.com</a:t>
            </a:r>
            <a:r>
              <a:rPr lang="en-US" altLang="en-US" sz="1800" dirty="0">
                <a:ea typeface="ＭＳ Ｐゴシック" panose="020B0600070205080204" pitchFamily="34" charset="-128"/>
              </a:rPr>
              <a:t> (Best way to reach me)</a:t>
            </a:r>
          </a:p>
          <a:p>
            <a:pPr lvl="1"/>
            <a:r>
              <a:rPr lang="en-US" sz="1800" dirty="0">
                <a:latin typeface="Tahoma" charset="0"/>
                <a:ea typeface="ＭＳ Ｐゴシック" charset="0"/>
                <a:hlinkClick r:id="rId4"/>
              </a:rPr>
              <a:t>https://people.inf.ethz.ch/omutlu/projects.htm</a:t>
            </a:r>
            <a:r>
              <a:rPr lang="en-US" sz="1800" dirty="0">
                <a:latin typeface="Tahoma" charset="0"/>
                <a:ea typeface="ＭＳ Ｐゴシック" charset="0"/>
              </a:rPr>
              <a:t> </a:t>
            </a:r>
            <a:endParaRPr lang="en-US" altLang="en-US" sz="1000" dirty="0">
              <a:ea typeface="ＭＳ Ｐゴシック" panose="020B0600070205080204" pitchFamily="34" charset="-128"/>
            </a:endParaRPr>
          </a:p>
          <a:p>
            <a:pPr lvl="1"/>
            <a:endParaRPr lang="en-US" altLang="en-US" sz="1000" dirty="0">
              <a:ea typeface="ＭＳ Ｐゴシック" panose="020B0600070205080204" pitchFamily="34" charset="-128"/>
            </a:endParaRPr>
          </a:p>
          <a:p>
            <a:r>
              <a:rPr lang="en-US" altLang="en-US" sz="2200" dirty="0">
                <a:solidFill>
                  <a:srgbClr val="FF0000"/>
                </a:solidFill>
                <a:ea typeface="ＭＳ Ｐゴシック" panose="020B0600070205080204" pitchFamily="34" charset="-128"/>
              </a:rPr>
              <a:t>Research and Teaching in:</a:t>
            </a:r>
            <a:endParaRPr lang="en-US" altLang="en-US" sz="2200" dirty="0">
              <a:ea typeface="ＭＳ Ｐゴシック" panose="020B0600070205080204" pitchFamily="34" charset="-128"/>
            </a:endParaRPr>
          </a:p>
          <a:p>
            <a:pPr lvl="1"/>
            <a:r>
              <a:rPr lang="en-US" altLang="en-US" sz="1800" dirty="0">
                <a:solidFill>
                  <a:srgbClr val="0000FF"/>
                </a:solidFill>
                <a:ea typeface="ＭＳ Ｐゴシック" panose="020B0600070205080204" pitchFamily="34" charset="-128"/>
              </a:rPr>
              <a:t>Computer architecture, computer systems, hardware security, bioinformatics</a:t>
            </a:r>
          </a:p>
          <a:p>
            <a:pPr lvl="1"/>
            <a:r>
              <a:rPr lang="en-US" altLang="en-US" sz="1800" dirty="0">
                <a:ea typeface="ＭＳ Ｐゴシック" panose="020B0600070205080204" pitchFamily="34" charset="-128"/>
              </a:rPr>
              <a:t>Memory and storage systems</a:t>
            </a:r>
          </a:p>
          <a:p>
            <a:pPr lvl="1"/>
            <a:r>
              <a:rPr lang="en-US" altLang="en-US" sz="1800" dirty="0">
                <a:ea typeface="ＭＳ Ｐゴシック" panose="020B0600070205080204" pitchFamily="34" charset="-128"/>
              </a:rPr>
              <a:t>Hardware security, safety, predictability</a:t>
            </a:r>
          </a:p>
          <a:p>
            <a:pPr lvl="1"/>
            <a:r>
              <a:rPr lang="en-US" altLang="en-US" sz="1800" dirty="0">
                <a:ea typeface="ＭＳ Ｐゴシック" panose="020B0600070205080204" pitchFamily="34" charset="-128"/>
              </a:rPr>
              <a:t>Fault tolerance</a:t>
            </a:r>
          </a:p>
          <a:p>
            <a:pPr lvl="1"/>
            <a:r>
              <a:rPr lang="en-US" altLang="en-US" sz="1800" dirty="0">
                <a:ea typeface="ＭＳ Ｐゴシック" panose="020B0600070205080204" pitchFamily="34" charset="-128"/>
              </a:rPr>
              <a:t>Hardware/software cooperation</a:t>
            </a:r>
          </a:p>
          <a:p>
            <a:pPr lvl="1"/>
            <a:r>
              <a:rPr lang="is-IS" altLang="en-US" sz="1800" dirty="0">
                <a:ea typeface="ＭＳ Ｐゴシック" panose="020B0600070205080204" pitchFamily="34" charset="-128"/>
              </a:rPr>
              <a:t>Architectures for bioinformatics, health, medicine</a:t>
            </a:r>
          </a:p>
          <a:p>
            <a:pPr lvl="1"/>
            <a:r>
              <a:rPr lang="is-IS" altLang="en-US" sz="1800" dirty="0">
                <a:ea typeface="ＭＳ Ｐゴシック" panose="020B0600070205080204" pitchFamily="34" charset="-128"/>
              </a:rPr>
              <a:t>… </a:t>
            </a:r>
            <a:endParaRPr lang="en-US" altLang="en-US" sz="1800" dirty="0">
              <a:ea typeface="ＭＳ Ｐゴシック" panose="020B0600070205080204" pitchFamily="34" charset="-128"/>
            </a:endParaRPr>
          </a:p>
          <a:p>
            <a:endParaRPr lang="en-US" altLang="en-US" dirty="0">
              <a:ea typeface="ＭＳ Ｐゴシック" panose="020B0600070205080204" pitchFamily="34" charset="-128"/>
            </a:endParaRPr>
          </a:p>
        </p:txBody>
      </p:sp>
      <p:sp>
        <p:nvSpPr>
          <p:cNvPr id="299011" name="Slide Number Placeholder 3">
            <a:extLst>
              <a:ext uri="{FF2B5EF4-FFF2-40B4-BE49-F238E27FC236}">
                <a16:creationId xmlns:a16="http://schemas.microsoft.com/office/drawing/2014/main" id="{382C1846-515D-6048-9FA0-627CDD03DE07}"/>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9F3043E-DAD2-F347-A0C9-60754FCE566E}"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437</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pic>
        <p:nvPicPr>
          <p:cNvPr id="299012" name="Picture 1">
            <a:extLst>
              <a:ext uri="{FF2B5EF4-FFF2-40B4-BE49-F238E27FC236}">
                <a16:creationId xmlns:a16="http://schemas.microsoft.com/office/drawing/2014/main" id="{EDA8380A-00B6-2F46-A5D1-F19A2EE594D1}"/>
              </a:ext>
            </a:extLst>
          </p:cNvPr>
          <p:cNvPicPr>
            <a:picLocks noChangeAspect="1"/>
          </p:cNvPicPr>
          <p:nvPr/>
        </p:nvPicPr>
        <p:blipFill>
          <a:blip r:embed="rId5">
            <a:extLst>
              <a:ext uri="{28A0092B-C50C-407E-A947-70E740481C1C}">
                <a14:useLocalDpi xmlns:a14="http://schemas.microsoft.com/office/drawing/2010/main"/>
              </a:ext>
            </a:extLst>
          </a:blip>
          <a:srcRect/>
          <a:stretch>
            <a:fillRect/>
          </a:stretch>
        </p:blipFill>
        <p:spPr bwMode="auto">
          <a:xfrm>
            <a:off x="7874000" y="0"/>
            <a:ext cx="1270000" cy="155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77183655"/>
      </p:ext>
    </p:extLst>
  </p:cSld>
  <p:clrMapOvr>
    <a:masterClrMapping/>
  </p:clrMapOvr>
  <p:transition spd="slow" advClick="0"/>
</p:sld>
</file>

<file path=ppt/slides/slide4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25"/>
          <p:cNvSpPr>
            <a:spLocks noChangeArrowheads="1"/>
          </p:cNvSpPr>
          <p:nvPr/>
        </p:nvSpPr>
        <p:spPr bwMode="auto">
          <a:xfrm>
            <a:off x="-52900" y="1051478"/>
            <a:ext cx="9144000"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40" tIns="45720" rIns="91440" bIns="4572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1" u="none" strike="noStrike" kern="1200" cap="none" spc="0" normalizeH="0" baseline="0" noProof="0" dirty="0">
                <a:ln>
                  <a:noFill/>
                </a:ln>
                <a:solidFill>
                  <a:srgbClr val="0000FF"/>
                </a:solidFill>
                <a:effectLst/>
                <a:uLnTx/>
                <a:uFillTx/>
                <a:latin typeface="Arial Narrow" charset="0"/>
                <a:ea typeface="ＭＳ Ｐゴシック" charset="0"/>
                <a:cs typeface="Arial" charset="0"/>
              </a:rPr>
              <a:t>Computer architecture, HW/SW, systems, bioinformatics, security</a:t>
            </a:r>
          </a:p>
        </p:txBody>
      </p:sp>
      <p:pic>
        <p:nvPicPr>
          <p:cNvPr id="40" name="Picture 39"/>
          <p:cNvPicPr>
            <a:picLocks noChangeAspect="1"/>
          </p:cNvPicPr>
          <p:nvPr/>
        </p:nvPicPr>
        <p:blipFill>
          <a:blip r:embed="rId3" cstate="screen">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a:ext>
            </a:extLst>
          </a:blip>
          <a:stretch>
            <a:fillRect/>
          </a:stretch>
        </p:blipFill>
        <p:spPr>
          <a:xfrm>
            <a:off x="3025458" y="2705198"/>
            <a:ext cx="1524000" cy="1029876"/>
          </a:xfrm>
          <a:prstGeom prst="rect">
            <a:avLst/>
          </a:prstGeom>
          <a:noFill/>
          <a:ln>
            <a:noFill/>
          </a:ln>
        </p:spPr>
      </p:pic>
      <p:pic>
        <p:nvPicPr>
          <p:cNvPr id="39" name="Picture 23" descr="http://i.ehow.com/images/a04/ac/qb/format-hard-drive-xp-800X800.jpg"/>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rot="20433856">
            <a:off x="7165083" y="1912953"/>
            <a:ext cx="1276125" cy="12761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6630" name="Text Box 147"/>
          <p:cNvSpPr txBox="1">
            <a:spLocks noChangeArrowheads="1"/>
          </p:cNvSpPr>
          <p:nvPr/>
        </p:nvSpPr>
        <p:spPr bwMode="auto">
          <a:xfrm>
            <a:off x="6498591" y="4977878"/>
            <a:ext cx="2292350" cy="4302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440" tIns="45720" rIns="91440" bIns="45720">
            <a:spAutoFit/>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endParaRPr kumimoji="0" lang="en-US" sz="2200" b="1" i="1" u="none" strike="noStrike" kern="1200" cap="none" spc="0" normalizeH="0" baseline="0" noProof="0">
              <a:ln>
                <a:noFill/>
              </a:ln>
              <a:solidFill>
                <a:srgbClr val="3333CC"/>
              </a:solidFill>
              <a:effectLst/>
              <a:uLnTx/>
              <a:uFillTx/>
              <a:latin typeface="Arial Narrow" charset="0"/>
              <a:ea typeface="ＭＳ Ｐゴシック" charset="0"/>
              <a:cs typeface="Arial" charset="0"/>
            </a:endParaRPr>
          </a:p>
        </p:txBody>
      </p:sp>
      <p:pic>
        <p:nvPicPr>
          <p:cNvPr id="26645" name="Picture 30" descr="3177_01.png"/>
          <p:cNvPicPr>
            <a:picLocks noChangeAspect="1"/>
          </p:cNvPicPr>
          <p:nvPr/>
        </p:nvPicPr>
        <p:blipFill>
          <a:blip r:embed="rId6" cstate="screen">
            <a:extLst>
              <a:ext uri="{28A0092B-C50C-407E-A947-70E740481C1C}">
                <a14:useLocalDpi xmlns:a14="http://schemas.microsoft.com/office/drawing/2010/main"/>
              </a:ext>
            </a:extLst>
          </a:blip>
          <a:srcRect/>
          <a:stretch>
            <a:fillRect/>
          </a:stretch>
        </p:blipFill>
        <p:spPr bwMode="auto">
          <a:xfrm>
            <a:off x="256665" y="4191392"/>
            <a:ext cx="2325687" cy="909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nvGrpSpPr>
          <p:cNvPr id="26633" name="Group 47"/>
          <p:cNvGrpSpPr>
            <a:grpSpLocks/>
          </p:cNvGrpSpPr>
          <p:nvPr/>
        </p:nvGrpSpPr>
        <p:grpSpPr bwMode="auto">
          <a:xfrm>
            <a:off x="3304126" y="3812751"/>
            <a:ext cx="3077766" cy="1554083"/>
            <a:chOff x="5252245" y="4774407"/>
            <a:chExt cx="3076909" cy="1554282"/>
          </a:xfrm>
        </p:grpSpPr>
        <p:sp>
          <p:nvSpPr>
            <p:cNvPr id="26642" name="TextBox 8"/>
            <p:cNvSpPr txBox="1">
              <a:spLocks noChangeArrowheads="1"/>
            </p:cNvSpPr>
            <p:nvPr/>
          </p:nvSpPr>
          <p:spPr bwMode="auto">
            <a:xfrm>
              <a:off x="5252245" y="5959310"/>
              <a:ext cx="3076909" cy="36937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a:ln>
                    <a:noFill/>
                  </a:ln>
                  <a:solidFill>
                    <a:srgbClr val="000000"/>
                  </a:solidFill>
                  <a:effectLst/>
                  <a:uLnTx/>
                  <a:uFillTx/>
                  <a:latin typeface="Calibri" charset="0"/>
                  <a:ea typeface="ＭＳ Ｐゴシック" charset="0"/>
                  <a:cs typeface="Arial" charset="0"/>
                </a:rPr>
                <a:t>Graphics and Vision Processing</a:t>
              </a:r>
              <a:endParaRPr kumimoji="0" lang="en-US" altLang="zh-CN" sz="1600" b="0" i="0" u="none" strike="noStrike" kern="1200" cap="none" spc="0" normalizeH="0" baseline="0" noProof="0" dirty="0">
                <a:ln>
                  <a:noFill/>
                </a:ln>
                <a:solidFill>
                  <a:srgbClr val="000000"/>
                </a:solidFill>
                <a:effectLst/>
                <a:uLnTx/>
                <a:uFillTx/>
                <a:latin typeface="Calibri" charset="0"/>
                <a:ea typeface="ＭＳ Ｐゴシック" charset="0"/>
                <a:cs typeface="Arial" charset="0"/>
              </a:endParaRPr>
            </a:p>
          </p:txBody>
        </p:sp>
        <p:pic>
          <p:nvPicPr>
            <p:cNvPr id="26643" name="Picture 6" descr="C:\Daten\talks\invited\ferc2010\material\Fermi_Die_FINAL.png"/>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5264944" y="4774407"/>
              <a:ext cx="1201936" cy="11887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sp>
        <p:nvSpPr>
          <p:cNvPr id="27" name="Text Box 13" descr="90%"/>
          <p:cNvSpPr txBox="1">
            <a:spLocks noChangeArrowheads="1"/>
          </p:cNvSpPr>
          <p:nvPr/>
        </p:nvSpPr>
        <p:spPr bwMode="auto">
          <a:xfrm>
            <a:off x="376771" y="3295761"/>
            <a:ext cx="1733033" cy="895630"/>
          </a:xfrm>
          <a:prstGeom prst="rect">
            <a:avLst/>
          </a:prstGeom>
          <a:noFill/>
          <a:ln w="12700">
            <a:noFill/>
            <a:miter lim="800000"/>
            <a:headEnd/>
            <a:tailEnd/>
          </a:ln>
          <a:effectLst/>
        </p:spPr>
        <p:txBody>
          <a:bodyPr wrap="non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Heterogeneous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Processors and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Accelerators</a:t>
            </a:r>
          </a:p>
        </p:txBody>
      </p:sp>
      <p:sp>
        <p:nvSpPr>
          <p:cNvPr id="28" name="Text Box 20" descr="90%"/>
          <p:cNvSpPr txBox="1">
            <a:spLocks noChangeArrowheads="1"/>
          </p:cNvSpPr>
          <p:nvPr/>
        </p:nvSpPr>
        <p:spPr bwMode="auto">
          <a:xfrm>
            <a:off x="2600780" y="2453452"/>
            <a:ext cx="2258492" cy="341632"/>
          </a:xfrm>
          <a:prstGeom prst="rect">
            <a:avLst/>
          </a:prstGeom>
          <a:noFill/>
          <a:ln w="12700">
            <a:noFill/>
            <a:miter lim="800000"/>
            <a:headEnd/>
            <a:tailEnd/>
          </a:ln>
          <a:effectLst/>
        </p:spPr>
        <p:txBody>
          <a:bodyPr wrap="non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Hybrid Main Memory</a:t>
            </a:r>
          </a:p>
        </p:txBody>
      </p:sp>
      <p:sp>
        <p:nvSpPr>
          <p:cNvPr id="29" name="Line 15"/>
          <p:cNvSpPr>
            <a:spLocks noChangeShapeType="1"/>
          </p:cNvSpPr>
          <p:nvPr/>
        </p:nvSpPr>
        <p:spPr bwMode="auto">
          <a:xfrm flipV="1">
            <a:off x="1885168" y="2550397"/>
            <a:ext cx="697185" cy="620"/>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0" name="Text Box 24" descr="90%"/>
          <p:cNvSpPr txBox="1">
            <a:spLocks noChangeArrowheads="1"/>
          </p:cNvSpPr>
          <p:nvPr/>
        </p:nvSpPr>
        <p:spPr bwMode="auto">
          <a:xfrm>
            <a:off x="5510960" y="3220136"/>
            <a:ext cx="2925968" cy="3416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64008" tIns="32004" rIns="64008" bIns="32004">
            <a:spAutoFit/>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charset="0"/>
                <a:ea typeface="ＭＳ Ｐゴシック" charset="0"/>
                <a:cs typeface="Arial" charset="0"/>
              </a:rPr>
              <a:t>Persistent Memory/Storage</a:t>
            </a:r>
          </a:p>
        </p:txBody>
      </p:sp>
      <p:pic>
        <p:nvPicPr>
          <p:cNvPr id="31" name="Content Placeholder 6" descr="barcelona-die-photo-color.jpg"/>
          <p:cNvPicPr>
            <a:picLocks noChangeAspect="1"/>
          </p:cNvPicPr>
          <p:nvPr/>
        </p:nvPicPr>
        <p:blipFill>
          <a:blip r:embed="rId8" cstate="screen">
            <a:extLst>
              <a:ext uri="{28A0092B-C50C-407E-A947-70E740481C1C}">
                <a14:useLocalDpi xmlns:a14="http://schemas.microsoft.com/office/drawing/2010/main"/>
              </a:ext>
            </a:extLst>
          </a:blip>
          <a:srcRect/>
          <a:stretch>
            <a:fillRect/>
          </a:stretch>
        </p:blipFill>
        <p:spPr bwMode="auto">
          <a:xfrm>
            <a:off x="588328" y="1979091"/>
            <a:ext cx="1312168" cy="127994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3" name="Picture 32" descr="dimm.png"/>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rot="10800000" flipV="1">
            <a:off x="2582353" y="1923945"/>
            <a:ext cx="2304256" cy="549297"/>
          </a:xfrm>
          <a:prstGeom prst="rect">
            <a:avLst/>
          </a:prstGeom>
        </p:spPr>
      </p:pic>
      <p:pic>
        <p:nvPicPr>
          <p:cNvPr id="35" name="Picture 34"/>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5583794" y="2093914"/>
            <a:ext cx="1554690" cy="1003885"/>
          </a:xfrm>
          <a:prstGeom prst="rect">
            <a:avLst/>
          </a:prstGeom>
        </p:spPr>
      </p:pic>
      <p:sp>
        <p:nvSpPr>
          <p:cNvPr id="36" name="Line 15"/>
          <p:cNvSpPr>
            <a:spLocks noChangeShapeType="1"/>
          </p:cNvSpPr>
          <p:nvPr/>
        </p:nvSpPr>
        <p:spPr bwMode="auto">
          <a:xfrm flipV="1">
            <a:off x="4886609" y="2566532"/>
            <a:ext cx="697185" cy="620"/>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7" name="Line 15"/>
          <p:cNvSpPr>
            <a:spLocks noChangeShapeType="1"/>
          </p:cNvSpPr>
          <p:nvPr/>
        </p:nvSpPr>
        <p:spPr bwMode="auto">
          <a:xfrm flipV="1">
            <a:off x="2233759" y="2969690"/>
            <a:ext cx="640569" cy="1221699"/>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8" name="Line 15"/>
          <p:cNvSpPr>
            <a:spLocks noChangeShapeType="1"/>
          </p:cNvSpPr>
          <p:nvPr/>
        </p:nvSpPr>
        <p:spPr bwMode="auto">
          <a:xfrm flipV="1">
            <a:off x="3864928" y="3372447"/>
            <a:ext cx="0" cy="440303"/>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2" name="TextBox 1"/>
          <p:cNvSpPr txBox="1"/>
          <p:nvPr/>
        </p:nvSpPr>
        <p:spPr>
          <a:xfrm>
            <a:off x="284385" y="5570018"/>
            <a:ext cx="8563563"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Build fundamentally better architectures</a:t>
            </a:r>
          </a:p>
        </p:txBody>
      </p:sp>
      <p:sp>
        <p:nvSpPr>
          <p:cNvPr id="26" name="Title 1"/>
          <p:cNvSpPr>
            <a:spLocks noGrp="1"/>
          </p:cNvSpPr>
          <p:nvPr>
            <p:ph type="title"/>
          </p:nvPr>
        </p:nvSpPr>
        <p:spPr>
          <a:xfrm>
            <a:off x="228600" y="152400"/>
            <a:ext cx="8610600" cy="1066800"/>
          </a:xfrm>
        </p:spPr>
        <p:txBody>
          <a:bodyPr/>
          <a:lstStyle/>
          <a:p>
            <a:r>
              <a:rPr lang="en-US" dirty="0"/>
              <a:t>Current Research Mission</a:t>
            </a:r>
          </a:p>
        </p:txBody>
      </p:sp>
    </p:spTree>
    <p:extLst>
      <p:ext uri="{BB962C8B-B14F-4D97-AF65-F5344CB8AC3E}">
        <p14:creationId xmlns:p14="http://schemas.microsoft.com/office/powerpoint/2010/main" val="2787437668"/>
      </p:ext>
    </p:extLst>
  </p:cSld>
  <p:clrMapOvr>
    <a:masterClrMapping/>
  </p:clrMapOvr>
  <p:transition/>
</p:sld>
</file>

<file path=ppt/slides/slide4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Four Key Current Directions</a:t>
            </a:r>
          </a:p>
        </p:txBody>
      </p:sp>
      <p:sp>
        <p:nvSpPr>
          <p:cNvPr id="3" name="Content Placeholder 2"/>
          <p:cNvSpPr>
            <a:spLocks noGrp="1"/>
          </p:cNvSpPr>
          <p:nvPr>
            <p:ph idx="1"/>
          </p:nvPr>
        </p:nvSpPr>
        <p:spPr>
          <a:xfrm>
            <a:off x="228600" y="1268760"/>
            <a:ext cx="8610600" cy="4876800"/>
          </a:xfrm>
        </p:spPr>
        <p:txBody>
          <a:bodyPr/>
          <a:lstStyle/>
          <a:p>
            <a:r>
              <a:rPr lang="en-US" dirty="0"/>
              <a:t>Fundamentally </a:t>
            </a:r>
            <a:r>
              <a:rPr lang="en-US" dirty="0">
                <a:solidFill>
                  <a:srgbClr val="0000FF"/>
                </a:solidFill>
              </a:rPr>
              <a:t>Secure/Reliable/Safe </a:t>
            </a:r>
            <a:r>
              <a:rPr lang="en-US" dirty="0"/>
              <a:t>Architectures</a:t>
            </a:r>
          </a:p>
          <a:p>
            <a:endParaRPr lang="en-US" dirty="0"/>
          </a:p>
          <a:p>
            <a:endParaRPr lang="en-US" dirty="0"/>
          </a:p>
          <a:p>
            <a:r>
              <a:rPr lang="en-US" dirty="0"/>
              <a:t>Fundamentally </a:t>
            </a:r>
            <a:r>
              <a:rPr lang="en-US" dirty="0">
                <a:solidFill>
                  <a:srgbClr val="0000FF"/>
                </a:solidFill>
              </a:rPr>
              <a:t>Energy-Efficient </a:t>
            </a:r>
            <a:r>
              <a:rPr lang="en-US" dirty="0"/>
              <a:t>Architectures</a:t>
            </a:r>
          </a:p>
          <a:p>
            <a:pPr lvl="1"/>
            <a:r>
              <a:rPr lang="en-US" dirty="0">
                <a:solidFill>
                  <a:srgbClr val="0000FF"/>
                </a:solidFill>
              </a:rPr>
              <a:t>Memory-centric </a:t>
            </a:r>
            <a:r>
              <a:rPr lang="en-US" dirty="0"/>
              <a:t>(Data-centric) Architectures</a:t>
            </a:r>
          </a:p>
          <a:p>
            <a:endParaRPr lang="en-US" dirty="0"/>
          </a:p>
          <a:p>
            <a:endParaRPr lang="en-US" dirty="0"/>
          </a:p>
          <a:p>
            <a:r>
              <a:rPr lang="en-US" dirty="0"/>
              <a:t>Fundamentally </a:t>
            </a:r>
            <a:r>
              <a:rPr lang="en-US" dirty="0">
                <a:solidFill>
                  <a:srgbClr val="0000FF"/>
                </a:solidFill>
              </a:rPr>
              <a:t>Low-Latency and Predictable </a:t>
            </a:r>
            <a:r>
              <a:rPr lang="en-US" dirty="0"/>
              <a:t>Architectures</a:t>
            </a:r>
          </a:p>
          <a:p>
            <a:endParaRPr lang="en-US" dirty="0"/>
          </a:p>
          <a:p>
            <a:endParaRPr lang="en-US" dirty="0"/>
          </a:p>
          <a:p>
            <a:r>
              <a:rPr lang="en-US" dirty="0"/>
              <a:t>Architectures for </a:t>
            </a:r>
            <a:r>
              <a:rPr lang="en-US" dirty="0">
                <a:solidFill>
                  <a:srgbClr val="0000FF"/>
                </a:solidFill>
              </a:rPr>
              <a:t>AI/ML, Genomics, Medicine, Health</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439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Rectangle 4">
            <a:extLst>
              <a:ext uri="{FF2B5EF4-FFF2-40B4-BE49-F238E27FC236}">
                <a16:creationId xmlns:a16="http://schemas.microsoft.com/office/drawing/2014/main" id="{61711E1C-C945-574A-964E-E50AC552A851}"/>
              </a:ext>
            </a:extLst>
          </p:cNvPr>
          <p:cNvSpPr/>
          <p:nvPr/>
        </p:nvSpPr>
        <p:spPr>
          <a:xfrm>
            <a:off x="568094" y="1052736"/>
            <a:ext cx="6884226" cy="2520280"/>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180004559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Transformation Hierarchy</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440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p:cNvSpPr txBox="1">
            <a:spLocks noChangeArrowheads="1"/>
          </p:cNvSpPr>
          <p:nvPr/>
        </p:nvSpPr>
        <p:spPr bwMode="auto">
          <a:xfrm>
            <a:off x="3248223" y="3690814"/>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248223" y="3319339"/>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245048" y="2655020"/>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245048" y="2283545"/>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245048" y="1916832"/>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248223" y="4063876"/>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p:cNvSpPr txBox="1">
            <a:spLocks noChangeAspect="1" noChangeArrowheads="1"/>
          </p:cNvSpPr>
          <p:nvPr/>
        </p:nvSpPr>
        <p:spPr bwMode="auto">
          <a:xfrm>
            <a:off x="3248223" y="4435351"/>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248223" y="2996952"/>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3" name="Rounded Rectangle 12"/>
          <p:cNvSpPr>
            <a:spLocks noChangeArrowheads="1"/>
          </p:cNvSpPr>
          <p:nvPr/>
        </p:nvSpPr>
        <p:spPr bwMode="auto">
          <a:xfrm rot="5400000">
            <a:off x="3865004" y="2538028"/>
            <a:ext cx="792088" cy="2286000"/>
          </a:xfrm>
          <a:prstGeom prst="roundRect">
            <a:avLst>
              <a:gd name="adj" fmla="val 16667"/>
            </a:avLst>
          </a:prstGeom>
          <a:noFill/>
          <a:ln w="44450">
            <a:solidFill>
              <a:srgbClr val="FF6600"/>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6600"/>
              </a:solidFill>
              <a:effectLst/>
              <a:uLnTx/>
              <a:uFillTx/>
              <a:latin typeface="Tahoma"/>
              <a:ea typeface="ＭＳ Ｐゴシック" panose="020B0600070205080204" pitchFamily="34" charset="-128"/>
              <a:cs typeface="+mn-cs"/>
            </a:endParaRPr>
          </a:p>
        </p:txBody>
      </p:sp>
      <p:sp>
        <p:nvSpPr>
          <p:cNvPr id="14" name="Text Box 23"/>
          <p:cNvSpPr txBox="1">
            <a:spLocks noChangeAspect="1" noChangeArrowheads="1"/>
          </p:cNvSpPr>
          <p:nvPr/>
        </p:nvSpPr>
        <p:spPr bwMode="auto">
          <a:xfrm>
            <a:off x="3249811" y="4790951"/>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5" name="TextBox 14"/>
          <p:cNvSpPr txBox="1">
            <a:spLocks noChangeArrowheads="1"/>
          </p:cNvSpPr>
          <p:nvPr/>
        </p:nvSpPr>
        <p:spPr bwMode="auto">
          <a:xfrm>
            <a:off x="5508104" y="3356992"/>
            <a:ext cx="312420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6600"/>
                </a:solidFill>
                <a:effectLst/>
                <a:uLnTx/>
                <a:uFillTx/>
                <a:latin typeface="Arial" charset="0"/>
                <a:ea typeface="ＭＳ Ｐゴシック" charset="0"/>
              </a:rPr>
              <a:t>Computer Architecture (narrow view)</a:t>
            </a:r>
          </a:p>
        </p:txBody>
      </p:sp>
      <p:sp>
        <p:nvSpPr>
          <p:cNvPr id="16" name="Rounded Rectangle 15"/>
          <p:cNvSpPr>
            <a:spLocks noChangeArrowheads="1"/>
          </p:cNvSpPr>
          <p:nvPr/>
        </p:nvSpPr>
        <p:spPr bwMode="auto">
          <a:xfrm rot="5400000">
            <a:off x="3139619" y="2394012"/>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7" name="TextBox 16"/>
          <p:cNvSpPr txBox="1">
            <a:spLocks noChangeArrowheads="1"/>
          </p:cNvSpPr>
          <p:nvPr/>
        </p:nvSpPr>
        <p:spPr bwMode="auto">
          <a:xfrm>
            <a:off x="-32025" y="3284984"/>
            <a:ext cx="312420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Arial" charset="0"/>
                <a:ea typeface="ＭＳ Ｐゴシック" charset="0"/>
              </a:rPr>
              <a:t>Computer Architecture (expanded view)</a:t>
            </a:r>
            <a:endParaRPr kumimoji="0" lang="en-US" sz="1800" b="1" i="0" u="none" strike="noStrike" kern="1200" cap="none" spc="0" normalizeH="0" baseline="0" noProof="0" dirty="0">
              <a:ln>
                <a:noFill/>
              </a:ln>
              <a:solidFill>
                <a:srgbClr val="000000"/>
              </a:solidFill>
              <a:effectLst/>
              <a:uLnTx/>
              <a:uFillTx/>
              <a:latin typeface="Arial" charset="0"/>
              <a:ea typeface="ＭＳ Ｐゴシック" charset="0"/>
            </a:endParaRPr>
          </a:p>
        </p:txBody>
      </p:sp>
    </p:spTree>
    <p:extLst>
      <p:ext uri="{BB962C8B-B14F-4D97-AF65-F5344CB8AC3E}">
        <p14:creationId xmlns:p14="http://schemas.microsoft.com/office/powerpoint/2010/main" val="285391372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3" presetClass="entr" presetSubtype="1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animEffect transition="in" filter="blinds(horizontal)">
                                      <p:cBhvr>
                                        <p:cTn id="9" dur="500"/>
                                        <p:tgtEl>
                                          <p:spTgt spid="15"/>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xit" presetSubtype="0" fill="hold" grpId="1" nodeType="clickEffect">
                                  <p:stCondLst>
                                    <p:cond delay="0"/>
                                  </p:stCondLst>
                                  <p:childTnLst>
                                    <p:set>
                                      <p:cBhvr>
                                        <p:cTn id="13" dur="1" fill="hold">
                                          <p:stCondLst>
                                            <p:cond delay="0"/>
                                          </p:stCondLst>
                                        </p:cTn>
                                        <p:tgtEl>
                                          <p:spTgt spid="15"/>
                                        </p:tgtEl>
                                        <p:attrNameLst>
                                          <p:attrName>style.visibility</p:attrName>
                                        </p:attrNameLst>
                                      </p:cBhvr>
                                      <p:to>
                                        <p:strVal val="hidden"/>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16"/>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blinds(horizontal)">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5" grpId="0"/>
      <p:bldP spid="15" grpId="1"/>
      <p:bldP spid="16" grpId="0" animBg="1"/>
      <p:bldP spid="17" grpId="0"/>
    </p:bldLst>
  </p:timing>
</p:sld>
</file>

<file path=ppt/slides/slide4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Axiom</a:t>
            </a:r>
          </a:p>
        </p:txBody>
      </p:sp>
      <p:sp>
        <p:nvSpPr>
          <p:cNvPr id="3" name="Content Placeholder 2"/>
          <p:cNvSpPr>
            <a:spLocks noGrp="1"/>
          </p:cNvSpPr>
          <p:nvPr>
            <p:ph idx="1"/>
          </p:nvPr>
        </p:nvSpPr>
        <p:spPr>
          <a:xfrm>
            <a:off x="107504" y="908720"/>
            <a:ext cx="9036496" cy="4876800"/>
          </a:xfrm>
        </p:spPr>
        <p:txBody>
          <a:bodyPr/>
          <a:lstStyle/>
          <a:p>
            <a:pPr marL="0" indent="0" algn="ctr">
              <a:buNone/>
            </a:pPr>
            <a:r>
              <a:rPr lang="en-US" dirty="0"/>
              <a:t>To achieve the highest </a:t>
            </a:r>
            <a:r>
              <a:rPr lang="en-US" dirty="0">
                <a:solidFill>
                  <a:srgbClr val="FF0000"/>
                </a:solidFill>
              </a:rPr>
              <a:t>energy efficiency </a:t>
            </a:r>
            <a:r>
              <a:rPr lang="en-US" dirty="0"/>
              <a:t>and </a:t>
            </a:r>
            <a:r>
              <a:rPr lang="en-US" dirty="0">
                <a:solidFill>
                  <a:srgbClr val="FF0000"/>
                </a:solidFill>
              </a:rPr>
              <a:t>performance</a:t>
            </a:r>
            <a:r>
              <a:rPr lang="en-US" dirty="0"/>
              <a:t>:</a:t>
            </a:r>
          </a:p>
          <a:p>
            <a:pPr marL="0" indent="0" algn="ctr">
              <a:buNone/>
            </a:pPr>
            <a:endParaRPr lang="en-US" sz="1200" dirty="0"/>
          </a:p>
          <a:p>
            <a:pPr marL="0" indent="0" algn="ctr">
              <a:buNone/>
            </a:pPr>
            <a:r>
              <a:rPr lang="en-US" sz="3200" b="1" dirty="0">
                <a:solidFill>
                  <a:srgbClr val="0000FF"/>
                </a:solidFill>
              </a:rPr>
              <a:t>we must take the expanded view</a:t>
            </a:r>
          </a:p>
          <a:p>
            <a:pPr marL="0" indent="0" algn="ctr">
              <a:buNone/>
            </a:pPr>
            <a:r>
              <a:rPr lang="en-US" dirty="0">
                <a:solidFill>
                  <a:srgbClr val="0000FF"/>
                </a:solidFill>
              </a:rPr>
              <a:t>of computer architecture</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441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p:cNvSpPr txBox="1">
            <a:spLocks noChangeArrowheads="1"/>
          </p:cNvSpPr>
          <p:nvPr/>
        </p:nvSpPr>
        <p:spPr bwMode="auto">
          <a:xfrm>
            <a:off x="2259208" y="4842942"/>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2259208" y="4471467"/>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2256033" y="3807148"/>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2256033" y="3435673"/>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2256033" y="3068960"/>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2259208" y="5216004"/>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p:cNvSpPr txBox="1">
            <a:spLocks noChangeAspect="1" noChangeArrowheads="1"/>
          </p:cNvSpPr>
          <p:nvPr/>
        </p:nvSpPr>
        <p:spPr bwMode="auto">
          <a:xfrm>
            <a:off x="2259208" y="5587479"/>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2259208" y="4149080"/>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4" name="Text Box 23"/>
          <p:cNvSpPr txBox="1">
            <a:spLocks noChangeAspect="1" noChangeArrowheads="1"/>
          </p:cNvSpPr>
          <p:nvPr/>
        </p:nvSpPr>
        <p:spPr bwMode="auto">
          <a:xfrm>
            <a:off x="2260796" y="5943079"/>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5" name="Rounded Rectangle 14"/>
          <p:cNvSpPr>
            <a:spLocks noChangeArrowheads="1"/>
          </p:cNvSpPr>
          <p:nvPr/>
        </p:nvSpPr>
        <p:spPr bwMode="auto">
          <a:xfrm rot="5400000">
            <a:off x="2150604" y="3546140"/>
            <a:ext cx="2232248" cy="2286000"/>
          </a:xfrm>
          <a:prstGeom prst="roundRect">
            <a:avLst>
              <a:gd name="adj" fmla="val 16667"/>
            </a:avLst>
          </a:prstGeom>
          <a:noFill/>
          <a:ln w="44450">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7" name="TextBox 16"/>
          <p:cNvSpPr txBox="1"/>
          <p:nvPr/>
        </p:nvSpPr>
        <p:spPr>
          <a:xfrm>
            <a:off x="4447252" y="4077072"/>
            <a:ext cx="4661252" cy="76944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Co-design across the hierarchy: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Algorithms to devices</a:t>
            </a:r>
          </a:p>
        </p:txBody>
      </p:sp>
      <p:sp>
        <p:nvSpPr>
          <p:cNvPr id="18" name="TextBox 17"/>
          <p:cNvSpPr txBox="1"/>
          <p:nvPr/>
        </p:nvSpPr>
        <p:spPr>
          <a:xfrm>
            <a:off x="4471163" y="5157192"/>
            <a:ext cx="4493325" cy="76944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Specialize as much as possible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within the design goals</a:t>
            </a:r>
          </a:p>
        </p:txBody>
      </p:sp>
    </p:spTree>
    <p:extLst>
      <p:ext uri="{BB962C8B-B14F-4D97-AF65-F5344CB8AC3E}">
        <p14:creationId xmlns:p14="http://schemas.microsoft.com/office/powerpoint/2010/main" val="19777531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0"/>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4" grpId="0" animBg="1"/>
      <p:bldP spid="15" grpId="0" animBg="1"/>
      <p:bldP spid="17" grpId="0"/>
      <p:bldP spid="18" grpId="0"/>
    </p:bldLst>
  </p:timing>
</p:sld>
</file>

<file path=ppt/slides/slide4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Current Research Mission &amp; Major Topics</a:t>
            </a:r>
          </a:p>
        </p:txBody>
      </p:sp>
      <p:sp>
        <p:nvSpPr>
          <p:cNvPr id="3" name="Content Placeholder 2"/>
          <p:cNvSpPr>
            <a:spLocks noGrp="1"/>
          </p:cNvSpPr>
          <p:nvPr>
            <p:ph idx="1"/>
          </p:nvPr>
        </p:nvSpPr>
        <p:spPr>
          <a:xfrm>
            <a:off x="2965876" y="1554517"/>
            <a:ext cx="6228184" cy="4619600"/>
          </a:xfrm>
        </p:spPr>
        <p:txBody>
          <a:bodyPr/>
          <a:lstStyle/>
          <a:p>
            <a:r>
              <a:rPr lang="en-US" sz="2200" dirty="0">
                <a:solidFill>
                  <a:srgbClr val="0432FF"/>
                </a:solidFill>
              </a:rPr>
              <a:t>Data-centric arch. for low energy &amp; high perf.</a:t>
            </a:r>
          </a:p>
          <a:p>
            <a:pPr lvl="1"/>
            <a:r>
              <a:rPr lang="en-US" sz="1900" dirty="0">
                <a:solidFill>
                  <a:srgbClr val="7030A0"/>
                </a:solidFill>
              </a:rPr>
              <a:t>Proc. in Mem/DRAM</a:t>
            </a:r>
            <a:r>
              <a:rPr lang="en-US" sz="1900" dirty="0"/>
              <a:t>, NVM, unified mem/storage </a:t>
            </a:r>
          </a:p>
          <a:p>
            <a:pPr marL="0" indent="0">
              <a:buNone/>
            </a:pPr>
            <a:endParaRPr lang="en-US" sz="400" dirty="0"/>
          </a:p>
          <a:p>
            <a:r>
              <a:rPr lang="en-US" sz="2200" dirty="0">
                <a:solidFill>
                  <a:srgbClr val="0432FF"/>
                </a:solidFill>
              </a:rPr>
              <a:t>Low-latency &amp; predictable architectures</a:t>
            </a:r>
          </a:p>
          <a:p>
            <a:pPr lvl="1"/>
            <a:r>
              <a:rPr lang="en-US" sz="1900" dirty="0">
                <a:solidFill>
                  <a:srgbClr val="7030A0"/>
                </a:solidFill>
              </a:rPr>
              <a:t>Low-latency, low-energy yet low-cost memory</a:t>
            </a:r>
          </a:p>
          <a:p>
            <a:pPr lvl="1"/>
            <a:r>
              <a:rPr lang="en-US" sz="1900" dirty="0"/>
              <a:t>QoS-aware and predictable memory systems </a:t>
            </a:r>
          </a:p>
          <a:p>
            <a:pPr lvl="1"/>
            <a:endParaRPr lang="en-US" sz="400" dirty="0"/>
          </a:p>
          <a:p>
            <a:r>
              <a:rPr lang="en-US" sz="2200" dirty="0">
                <a:solidFill>
                  <a:srgbClr val="0432FF"/>
                </a:solidFill>
              </a:rPr>
              <a:t>Fundamentally secure/reliable/safe arch.</a:t>
            </a:r>
          </a:p>
          <a:p>
            <a:pPr lvl="1"/>
            <a:r>
              <a:rPr lang="en-US" sz="1900" dirty="0">
                <a:solidFill>
                  <a:srgbClr val="7030A0"/>
                </a:solidFill>
              </a:rPr>
              <a:t>Tolerating all bit flips; patchable HW; secure mem </a:t>
            </a:r>
          </a:p>
          <a:p>
            <a:endParaRPr lang="en-US" sz="400" dirty="0"/>
          </a:p>
          <a:p>
            <a:r>
              <a:rPr lang="en-US" sz="2200" dirty="0">
                <a:solidFill>
                  <a:srgbClr val="0432FF"/>
                </a:solidFill>
              </a:rPr>
              <a:t>Architectures for ML/AI/Genomics/Health/Med </a:t>
            </a:r>
          </a:p>
          <a:p>
            <a:pPr lvl="1"/>
            <a:r>
              <a:rPr lang="en-US" sz="1900" dirty="0"/>
              <a:t>Algorithm/arch./logic co-design; full heterogeneity</a:t>
            </a:r>
          </a:p>
          <a:p>
            <a:pPr lvl="1"/>
            <a:endParaRPr lang="en-US" sz="400" dirty="0"/>
          </a:p>
          <a:p>
            <a:r>
              <a:rPr lang="en-US" sz="2200" dirty="0">
                <a:solidFill>
                  <a:srgbClr val="0432FF"/>
                </a:solidFill>
              </a:rPr>
              <a:t>Data-driven and </a:t>
            </a:r>
            <a:r>
              <a:rPr lang="en-US" sz="2200" dirty="0">
                <a:solidFill>
                  <a:srgbClr val="7030A0"/>
                </a:solidFill>
              </a:rPr>
              <a:t>data-aware architectures</a:t>
            </a:r>
          </a:p>
          <a:p>
            <a:pPr lvl="1">
              <a:buClr>
                <a:srgbClr val="3B812F"/>
              </a:buClr>
            </a:pPr>
            <a:r>
              <a:rPr lang="en-US" sz="1900" dirty="0">
                <a:solidFill>
                  <a:srgbClr val="000000"/>
                </a:solidFill>
              </a:rPr>
              <a:t>ML/AI-driven architectural controllers and design</a:t>
            </a:r>
          </a:p>
          <a:p>
            <a:pPr lvl="1">
              <a:buClr>
                <a:srgbClr val="3B812F"/>
              </a:buClr>
            </a:pPr>
            <a:r>
              <a:rPr lang="en-US" sz="1900" dirty="0">
                <a:solidFill>
                  <a:srgbClr val="000000"/>
                </a:solidFill>
              </a:rPr>
              <a:t>Expressive memory and expressive systems</a:t>
            </a:r>
          </a:p>
          <a:p>
            <a:pPr lvl="1"/>
            <a:endParaRPr lang="en-US" sz="2000" dirty="0">
              <a:solidFill>
                <a:srgbClr val="0432FF"/>
              </a:solidFill>
            </a:endParaRP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442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p:cNvSpPr txBox="1">
            <a:spLocks noChangeArrowheads="1"/>
          </p:cNvSpPr>
          <p:nvPr/>
        </p:nvSpPr>
        <p:spPr bwMode="auto">
          <a:xfrm>
            <a:off x="451813" y="3731647"/>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451813" y="3360172"/>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448638" y="2695853"/>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448638" y="2324378"/>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448638" y="1957665"/>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451813" y="4104709"/>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p:cNvSpPr txBox="1">
            <a:spLocks noChangeAspect="1" noChangeArrowheads="1"/>
          </p:cNvSpPr>
          <p:nvPr/>
        </p:nvSpPr>
        <p:spPr bwMode="auto">
          <a:xfrm>
            <a:off x="451813" y="4476184"/>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451813" y="3037785"/>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4" name="Text Box 23"/>
          <p:cNvSpPr txBox="1">
            <a:spLocks noChangeAspect="1" noChangeArrowheads="1"/>
          </p:cNvSpPr>
          <p:nvPr/>
        </p:nvSpPr>
        <p:spPr bwMode="auto">
          <a:xfrm>
            <a:off x="453401" y="4831784"/>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6" name="Rounded Rectangle 15"/>
          <p:cNvSpPr>
            <a:spLocks noChangeArrowheads="1"/>
          </p:cNvSpPr>
          <p:nvPr/>
        </p:nvSpPr>
        <p:spPr bwMode="auto">
          <a:xfrm rot="5400000">
            <a:off x="343209" y="2434845"/>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8" name="TextBox 17">
            <a:extLst>
              <a:ext uri="{FF2B5EF4-FFF2-40B4-BE49-F238E27FC236}">
                <a16:creationId xmlns:a16="http://schemas.microsoft.com/office/drawing/2014/main" id="{7C062A41-3105-574A-A93A-80C76A4AB0E5}"/>
              </a:ext>
            </a:extLst>
          </p:cNvPr>
          <p:cNvSpPr txBox="1"/>
          <p:nvPr/>
        </p:nvSpPr>
        <p:spPr>
          <a:xfrm>
            <a:off x="196668" y="900222"/>
            <a:ext cx="8563563"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Build fundamentally better architectures</a:t>
            </a:r>
          </a:p>
        </p:txBody>
      </p:sp>
      <p:sp>
        <p:nvSpPr>
          <p:cNvPr id="17" name="TextBox 16">
            <a:extLst>
              <a:ext uri="{FF2B5EF4-FFF2-40B4-BE49-F238E27FC236}">
                <a16:creationId xmlns:a16="http://schemas.microsoft.com/office/drawing/2014/main" id="{DC2F057F-2C07-F047-BF1C-E9AD5B942280}"/>
              </a:ext>
            </a:extLst>
          </p:cNvPr>
          <p:cNvSpPr txBox="1"/>
          <p:nvPr/>
        </p:nvSpPr>
        <p:spPr>
          <a:xfrm>
            <a:off x="0" y="5285285"/>
            <a:ext cx="2965876" cy="73866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Broad research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spanning apps, systems, logic</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with architecture at the center</a:t>
            </a:r>
          </a:p>
        </p:txBody>
      </p:sp>
    </p:spTree>
    <p:extLst>
      <p:ext uri="{BB962C8B-B14F-4D97-AF65-F5344CB8AC3E}">
        <p14:creationId xmlns:p14="http://schemas.microsoft.com/office/powerpoint/2010/main" val="515446383"/>
      </p:ext>
    </p:extLst>
  </p:cSld>
  <p:clrMapOvr>
    <a:masterClrMapping/>
  </p:clrMapOvr>
  <p:transition/>
</p:sld>
</file>

<file path=ppt/slides/slide4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Slide Number Placeholder 3"/>
          <p:cNvSpPr>
            <a:spLocks noGrp="1"/>
          </p:cNvSpPr>
          <p:nvPr>
            <p:ph type="sldNum" sz="quarter" idx="11"/>
          </p:nvPr>
        </p:nvSpPr>
        <p:spPr bwMode="auto">
          <a:xfrm>
            <a:off x="8737600" y="8324851"/>
            <a:ext cx="2844800" cy="609600"/>
          </a:xfrm>
          <a:prstGeom prst="rect">
            <a:avLst/>
          </a:prstGeom>
          <a:noFill/>
          <a:ln w="9525">
            <a:noFill/>
            <a:miter lim="800000"/>
            <a:headEnd/>
            <a:tailEnd/>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121920" tIns="60960" rIns="121920" bIns="60960" numCol="1" anchor="b" anchorCtr="0" compatLnSpc="1">
            <a:prstTxWarp prst="textNoShape">
              <a:avLst/>
            </a:prstTxWarp>
          </a:bodyPr>
          <a:lstStyle>
            <a:defPPr>
              <a:defRPr lang="en-US"/>
            </a:defPPr>
            <a:lvl1pPr marL="0" algn="r" defTabSz="1219170" rtl="0" eaLnBrk="1" latinLnBrk="0" hangingPunct="1">
              <a:defRPr sz="2133" kern="1200">
                <a:solidFill>
                  <a:schemeClr val="tx1"/>
                </a:solidFill>
                <a:latin typeface="Garamond" pitchFamily="18" charset="0"/>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323594FA-E141-4234-AE05-360401972BE7}" type="slidenum">
              <a:rPr kumimoji="0" lang="en-US" altLang="en-US" sz="2133" b="0" i="0" u="none" strike="noStrike" kern="1200" cap="none" spc="0" normalizeH="0" baseline="0" noProof="0">
                <a:ln>
                  <a:noFill/>
                </a:ln>
                <a:solidFill>
                  <a:prstClr val="black"/>
                </a:solidFill>
                <a:effectLst/>
                <a:uLnTx/>
                <a:uFillTx/>
                <a:latin typeface="Garamond" pitchFamily="18" charset="0"/>
                <a:ea typeface="+mn-ea"/>
                <a:cs typeface="+mn-cs"/>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443</a:t>
            </a:fld>
            <a:endParaRPr kumimoji="0" lang="en-US" sz="1600" b="0" i="0" u="none" strike="noStrike" kern="1200" cap="none" spc="0" normalizeH="0" baseline="0" noProof="0">
              <a:ln>
                <a:noFill/>
              </a:ln>
              <a:solidFill>
                <a:srgbClr val="000000"/>
              </a:solidFill>
              <a:effectLst/>
              <a:uLnTx/>
              <a:uFillTx/>
              <a:latin typeface="Garamond" charset="0"/>
              <a:ea typeface="+mn-ea"/>
              <a:cs typeface="+mn-cs"/>
              <a:sym typeface="Arial"/>
            </a:endParaRPr>
          </a:p>
        </p:txBody>
      </p:sp>
      <p:pic>
        <p:nvPicPr>
          <p:cNvPr id="10" name="Picture 9">
            <a:extLst>
              <a:ext uri="{FF2B5EF4-FFF2-40B4-BE49-F238E27FC236}">
                <a16:creationId xmlns:a16="http://schemas.microsoft.com/office/drawing/2014/main" id="{B7135684-0FF0-F248-9E0B-F2E232609CB4}"/>
              </a:ext>
            </a:extLst>
          </p:cNvPr>
          <p:cNvPicPr>
            <a:picLocks noChangeAspect="1"/>
          </p:cNvPicPr>
          <p:nvPr/>
        </p:nvPicPr>
        <p:blipFill rotWithShape="1">
          <a:blip r:embed="rId2" cstate="screen">
            <a:extLst>
              <a:ext uri="{BEBA8EAE-BF5A-486C-A8C5-ECC9F3942E4B}">
                <a14:imgProps xmlns:a14="http://schemas.microsoft.com/office/drawing/2010/main">
                  <a14:imgLayer r:embed="rId3">
                    <a14:imgEffect>
                      <a14:sharpenSoften amount="39000"/>
                    </a14:imgEffect>
                    <a14:imgEffect>
                      <a14:colorTemperature colorTemp="5739"/>
                    </a14:imgEffect>
                    <a14:imgEffect>
                      <a14:saturation sat="153000"/>
                    </a14:imgEffect>
                    <a14:imgEffect>
                      <a14:brightnessContrast bright="45000" contrast="26000"/>
                    </a14:imgEffect>
                  </a14:imgLayer>
                </a14:imgProps>
              </a:ext>
              <a:ext uri="{28A0092B-C50C-407E-A947-70E740481C1C}">
                <a14:useLocalDpi xmlns:a14="http://schemas.microsoft.com/office/drawing/2010/main"/>
              </a:ext>
            </a:extLst>
          </a:blip>
          <a:srcRect/>
          <a:stretch/>
        </p:blipFill>
        <p:spPr>
          <a:xfrm>
            <a:off x="0" y="1644707"/>
            <a:ext cx="9144000" cy="3981683"/>
          </a:xfrm>
          <a:prstGeom prst="rect">
            <a:avLst/>
          </a:prstGeom>
        </p:spPr>
      </p:pic>
      <p:sp>
        <p:nvSpPr>
          <p:cNvPr id="35" name="TextBox 34">
            <a:extLst>
              <a:ext uri="{FF2B5EF4-FFF2-40B4-BE49-F238E27FC236}">
                <a16:creationId xmlns:a16="http://schemas.microsoft.com/office/drawing/2014/main" id="{432295A3-5F7B-5F43-9181-1BEE72DB19A3}"/>
              </a:ext>
            </a:extLst>
          </p:cNvPr>
          <p:cNvSpPr txBox="1"/>
          <p:nvPr/>
        </p:nvSpPr>
        <p:spPr>
          <a:xfrm>
            <a:off x="827584" y="1988234"/>
            <a:ext cx="8173380" cy="307777"/>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1400" b="0" i="0" u="none" strike="noStrike" kern="0" cap="none" spc="0" normalizeH="0" baseline="0" noProof="0" dirty="0">
                <a:ln>
                  <a:noFill/>
                </a:ln>
                <a:solidFill>
                  <a:srgbClr val="0000FF"/>
                </a:solidFill>
                <a:effectLst/>
                <a:uLnTx/>
                <a:uFillTx/>
                <a:latin typeface="Arial"/>
                <a:ea typeface="ＭＳ Ｐゴシック" panose="020B0600070205080204" pitchFamily="34" charset="-128"/>
                <a:cs typeface="Arial"/>
                <a:sym typeface="Arial"/>
              </a:rPr>
              <a:t>40+ Researchers</a:t>
            </a:r>
          </a:p>
        </p:txBody>
      </p:sp>
      <p:sp>
        <p:nvSpPr>
          <p:cNvPr id="62" name="TextBox 61">
            <a:extLst>
              <a:ext uri="{FF2B5EF4-FFF2-40B4-BE49-F238E27FC236}">
                <a16:creationId xmlns:a16="http://schemas.microsoft.com/office/drawing/2014/main" id="{DF919E19-D41C-ED45-9955-893D0E136C12}"/>
              </a:ext>
            </a:extLst>
          </p:cNvPr>
          <p:cNvSpPr txBox="1"/>
          <p:nvPr/>
        </p:nvSpPr>
        <p:spPr>
          <a:xfrm>
            <a:off x="567029" y="5622340"/>
            <a:ext cx="8272171" cy="830997"/>
          </a:xfrm>
          <a:prstGeom prst="rect">
            <a:avLst/>
          </a:prstGeom>
          <a:noFill/>
        </p:spPr>
        <p:txBody>
          <a:bodyPr wrap="square" rtlCol="0">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4800" b="1" i="0" u="none" strike="noStrike" kern="0" cap="none" spc="0" normalizeH="0" baseline="0" noProof="0" dirty="0">
                <a:ln w="22225">
                  <a:solidFill>
                    <a:srgbClr val="35742A">
                      <a:lumMod val="50000"/>
                    </a:srgbClr>
                  </a:solidFill>
                  <a:prstDash val="solid"/>
                </a:ln>
                <a:solidFill>
                  <a:srgbClr val="3B812F">
                    <a:lumMod val="40000"/>
                    <a:lumOff val="60000"/>
                  </a:srgbClr>
                </a:solidFill>
                <a:effectLst/>
                <a:uLnTx/>
                <a:uFillTx/>
                <a:latin typeface="Chalkduster" panose="03050602040202020205" pitchFamily="66" charset="77"/>
                <a:ea typeface="ＭＳ Ｐゴシック" panose="020B0600070205080204" pitchFamily="34" charset="-128"/>
                <a:cs typeface="Apple Chancery" panose="03020702040506060504" pitchFamily="66" charset="-79"/>
                <a:sym typeface="Arial"/>
              </a:rPr>
              <a:t>Think BIG, Aim HIGH!</a:t>
            </a:r>
          </a:p>
        </p:txBody>
      </p:sp>
      <p:sp>
        <p:nvSpPr>
          <p:cNvPr id="11" name="Rectangle 10">
            <a:extLst>
              <a:ext uri="{FF2B5EF4-FFF2-40B4-BE49-F238E27FC236}">
                <a16:creationId xmlns:a16="http://schemas.microsoft.com/office/drawing/2014/main" id="{ACDC32EF-6916-C042-B579-9A528D144145}"/>
              </a:ext>
            </a:extLst>
          </p:cNvPr>
          <p:cNvSpPr/>
          <p:nvPr/>
        </p:nvSpPr>
        <p:spPr>
          <a:xfrm>
            <a:off x="3192109" y="6375455"/>
            <a:ext cx="2759782" cy="40011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4">
                  <a:extLst>
                    <a:ext uri="{A12FA001-AC4F-418D-AE19-62706E023703}">
                      <ahyp:hlinkClr xmlns:ahyp="http://schemas.microsoft.com/office/drawing/2018/hyperlinkcolor" val="tx"/>
                    </a:ext>
                  </a:extLst>
                </a:hlinkClick>
              </a:rPr>
              <a:t>https://safari.ethz.ch</a:t>
            </a:r>
            <a:endPar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endParaRPr>
          </a:p>
        </p:txBody>
      </p:sp>
      <p:pic>
        <p:nvPicPr>
          <p:cNvPr id="63" name="Picture 62">
            <a:extLst>
              <a:ext uri="{FF2B5EF4-FFF2-40B4-BE49-F238E27FC236}">
                <a16:creationId xmlns:a16="http://schemas.microsoft.com/office/drawing/2014/main" id="{24DD5283-F5C7-B94B-B7ED-8F1609BDF9AE}"/>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7781941" y="5229201"/>
            <a:ext cx="1329363" cy="471668"/>
          </a:xfrm>
          <a:prstGeom prst="rect">
            <a:avLst/>
          </a:prstGeom>
        </p:spPr>
      </p:pic>
      <p:sp>
        <p:nvSpPr>
          <p:cNvPr id="13" name="Title 1">
            <a:extLst>
              <a:ext uri="{FF2B5EF4-FFF2-40B4-BE49-F238E27FC236}">
                <a16:creationId xmlns:a16="http://schemas.microsoft.com/office/drawing/2014/main" id="{8C808981-2A78-D64E-A0DF-A6572C6FB0AB}"/>
              </a:ext>
            </a:extLst>
          </p:cNvPr>
          <p:cNvSpPr txBox="1">
            <a:spLocks/>
          </p:cNvSpPr>
          <p:nvPr/>
        </p:nvSpPr>
        <p:spPr bwMode="auto">
          <a:xfrm>
            <a:off x="228600" y="0"/>
            <a:ext cx="8610600" cy="908719"/>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Onur </a:t>
            </a:r>
            <a:r>
              <a:rPr kumimoji="0" lang="en-US" sz="4000" b="0" i="0" u="none" strike="noStrike" kern="0" cap="none" spc="0" normalizeH="0" baseline="0" noProof="0" dirty="0" err="1">
                <a:ln>
                  <a:noFill/>
                </a:ln>
                <a:solidFill>
                  <a:srgbClr val="70AD47">
                    <a:lumMod val="50000"/>
                  </a:srgbClr>
                </a:solidFill>
                <a:effectLst/>
                <a:uLnTx/>
                <a:uFillTx/>
                <a:latin typeface="Garamond" charset="0"/>
                <a:ea typeface="ＭＳ Ｐゴシック" charset="0"/>
              </a:rPr>
              <a:t>Mutlu’s</a:t>
            </a: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 SAFARI Research Group</a:t>
            </a:r>
          </a:p>
        </p:txBody>
      </p:sp>
      <p:sp>
        <p:nvSpPr>
          <p:cNvPr id="12" name="Rectangle 25">
            <a:extLst>
              <a:ext uri="{FF2B5EF4-FFF2-40B4-BE49-F238E27FC236}">
                <a16:creationId xmlns:a16="http://schemas.microsoft.com/office/drawing/2014/main" id="{BC5DB1A9-C9CF-E447-9055-3E8366E5C79E}"/>
              </a:ext>
            </a:extLst>
          </p:cNvPr>
          <p:cNvSpPr>
            <a:spLocks noChangeArrowheads="1"/>
          </p:cNvSpPr>
          <p:nvPr/>
        </p:nvSpPr>
        <p:spPr bwMode="auto">
          <a:xfrm>
            <a:off x="-38101" y="824924"/>
            <a:ext cx="9144000"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40" tIns="45720" rIns="91440" bIns="4572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1" u="none" strike="noStrike" kern="1200" cap="none" spc="0" normalizeH="0" baseline="0" noProof="0" dirty="0">
                <a:ln>
                  <a:noFill/>
                </a:ln>
                <a:solidFill>
                  <a:srgbClr val="0000FF"/>
                </a:solidFill>
                <a:effectLst/>
                <a:uLnTx/>
                <a:uFillTx/>
                <a:latin typeface="Arial Narrow" charset="0"/>
                <a:ea typeface="ＭＳ Ｐゴシック" charset="0"/>
                <a:cs typeface="Arial" charset="0"/>
              </a:rPr>
              <a:t>Computer architecture, HW/SW, systems, bioinformatics, security, memory</a:t>
            </a:r>
          </a:p>
        </p:txBody>
      </p:sp>
      <p:sp>
        <p:nvSpPr>
          <p:cNvPr id="2" name="TextBox 1">
            <a:extLst>
              <a:ext uri="{FF2B5EF4-FFF2-40B4-BE49-F238E27FC236}">
                <a16:creationId xmlns:a16="http://schemas.microsoft.com/office/drawing/2014/main" id="{8D0BE4A6-A2E2-5245-9CEB-9E430FB09439}"/>
              </a:ext>
            </a:extLst>
          </p:cNvPr>
          <p:cNvSpPr txBox="1"/>
          <p:nvPr/>
        </p:nvSpPr>
        <p:spPr>
          <a:xfrm>
            <a:off x="2108985" y="1271883"/>
            <a:ext cx="4926029"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7030A0"/>
                </a:solidFill>
                <a:effectLst/>
                <a:uLnTx/>
                <a:uFillTx/>
                <a:latin typeface="Calibri" panose="020F0502020204030204"/>
                <a:ea typeface="ＭＳ Ｐゴシック" panose="020B0600070205080204" pitchFamily="34" charset="-128"/>
                <a:cs typeface="+mn-cs"/>
                <a:hlinkClick r:id="rId6">
                  <a:extLst>
                    <a:ext uri="{A12FA001-AC4F-418D-AE19-62706E023703}">
                      <ahyp:hlinkClr xmlns:ahyp="http://schemas.microsoft.com/office/drawing/2018/hyperlinkcolor" val="tx"/>
                    </a:ext>
                  </a:extLst>
                </a:hlinkClick>
              </a:rPr>
              <a:t>https://safari.ethz.ch/safari-newsletter-april-2020/</a:t>
            </a:r>
            <a:endParaRPr kumimoji="0" lang="en-US" sz="1800" b="0" i="0" u="none" strike="noStrike" kern="1200" cap="none" spc="0" normalizeH="0" baseline="0" noProof="0" dirty="0">
              <a:ln>
                <a:noFill/>
              </a:ln>
              <a:solidFill>
                <a:srgbClr val="7030A0"/>
              </a:solidFill>
              <a:effectLst/>
              <a:uLnTx/>
              <a:uFillTx/>
              <a:latin typeface="Calibri" panose="020F0502020204030204"/>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40118556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4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p:txBody>
          <a:bodyPr/>
          <a:lstStyle/>
          <a:p>
            <a:r>
              <a:rPr lang="en-US" dirty="0"/>
              <a:t>SAFARI Newsletter April 2020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p:txBody>
          <a:bodyPr/>
          <a:lstStyle/>
          <a:p>
            <a:r>
              <a:rPr lang="en-US" dirty="0">
                <a:solidFill>
                  <a:srgbClr val="0432FF"/>
                </a:solidFill>
                <a:hlinkClick r:id="rId2">
                  <a:extLst>
                    <a:ext uri="{A12FA001-AC4F-418D-AE19-62706E023703}">
                      <ahyp:hlinkClr xmlns:ahyp="http://schemas.microsoft.com/office/drawing/2018/hyperlinkcolor" val="tx"/>
                    </a:ext>
                  </a:extLst>
                </a:hlinkClick>
              </a:rPr>
              <a:t>https://safari.ethz.ch/safari-newsletter-april-2020/</a:t>
            </a:r>
            <a:r>
              <a:rPr lang="en-US" dirty="0">
                <a:solidFill>
                  <a:srgbClr val="0432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444</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753F9A9C-2AB5-4D4F-A9B2-313B28032E1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331640" y="1694688"/>
            <a:ext cx="6047774" cy="5053619"/>
          </a:xfrm>
          <a:prstGeom prst="rect">
            <a:avLst/>
          </a:prstGeom>
        </p:spPr>
      </p:pic>
    </p:spTree>
    <p:extLst>
      <p:ext uri="{BB962C8B-B14F-4D97-AF65-F5344CB8AC3E}">
        <p14:creationId xmlns:p14="http://schemas.microsoft.com/office/powerpoint/2010/main" val="979085208"/>
      </p:ext>
    </p:extLst>
  </p:cSld>
  <p:clrMapOvr>
    <a:masterClrMapping/>
  </p:clrMapOvr>
  <p:transition/>
</p:sld>
</file>

<file path=ppt/slides/slide4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p:txBody>
          <a:bodyPr/>
          <a:lstStyle/>
          <a:p>
            <a:r>
              <a:rPr lang="en-US" dirty="0"/>
              <a:t>SAFARI Newsletter January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https://safari.ethz.ch/safari-newsletter-january-2021/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445</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6" name="Picture 5">
            <a:extLst>
              <a:ext uri="{FF2B5EF4-FFF2-40B4-BE49-F238E27FC236}">
                <a16:creationId xmlns:a16="http://schemas.microsoft.com/office/drawing/2014/main" id="{904A22B3-8AF7-AF4E-A7B5-355DA91454CD}"/>
              </a:ext>
            </a:extLst>
          </p:cNvPr>
          <p:cNvPicPr>
            <a:picLocks noChangeAspect="1"/>
          </p:cNvPicPr>
          <p:nvPr/>
        </p:nvPicPr>
        <p:blipFill>
          <a:blip r:embed="rId3"/>
          <a:stretch>
            <a:fillRect/>
          </a:stretch>
        </p:blipFill>
        <p:spPr>
          <a:xfrm>
            <a:off x="1835696" y="1587726"/>
            <a:ext cx="5172394" cy="5259524"/>
          </a:xfrm>
          <a:prstGeom prst="rect">
            <a:avLst/>
          </a:prstGeom>
        </p:spPr>
      </p:pic>
    </p:spTree>
    <p:extLst>
      <p:ext uri="{BB962C8B-B14F-4D97-AF65-F5344CB8AC3E}">
        <p14:creationId xmlns:p14="http://schemas.microsoft.com/office/powerpoint/2010/main" val="1188175622"/>
      </p:ext>
    </p:extLst>
  </p:cSld>
  <p:clrMapOvr>
    <a:masterClrMapping/>
  </p:clrMapOvr>
  <p:transition/>
</p:sld>
</file>

<file path=ppt/slides/slide4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24D9-BF4B-C84C-BCD5-7809879BF7A7}"/>
              </a:ext>
            </a:extLst>
          </p:cNvPr>
          <p:cNvSpPr>
            <a:spLocks noGrp="1"/>
          </p:cNvSpPr>
          <p:nvPr>
            <p:ph type="title"/>
          </p:nvPr>
        </p:nvSpPr>
        <p:spPr>
          <a:xfrm>
            <a:off x="228600" y="152400"/>
            <a:ext cx="9095928" cy="1066800"/>
          </a:xfrm>
        </p:spPr>
        <p:txBody>
          <a:bodyPr/>
          <a:lstStyle/>
          <a:p>
            <a:r>
              <a:rPr lang="en-US" sz="3900" dirty="0"/>
              <a:t>SAFARI Newsletter December 2021 Edition</a:t>
            </a:r>
          </a:p>
        </p:txBody>
      </p:sp>
      <p:sp>
        <p:nvSpPr>
          <p:cNvPr id="3" name="Content Placeholder 2">
            <a:extLst>
              <a:ext uri="{FF2B5EF4-FFF2-40B4-BE49-F238E27FC236}">
                <a16:creationId xmlns:a16="http://schemas.microsoft.com/office/drawing/2014/main" id="{9A956061-CFC4-E042-9823-D90AFA8BA4DA}"/>
              </a:ext>
            </a:extLst>
          </p:cNvPr>
          <p:cNvSpPr>
            <a:spLocks noGrp="1"/>
          </p:cNvSpPr>
          <p:nvPr>
            <p:ph idx="1"/>
          </p:nvPr>
        </p:nvSpPr>
        <p:spPr>
          <a:xfrm>
            <a:off x="228600" y="908720"/>
            <a:ext cx="8610600" cy="5193723"/>
          </a:xfrm>
        </p:spPr>
        <p:txBody>
          <a:bodyPr/>
          <a:lstStyle/>
          <a:p>
            <a:r>
              <a:rPr lang="en-US" dirty="0">
                <a:solidFill>
                  <a:srgbClr val="0000FF"/>
                </a:solidFill>
                <a:hlinkClick r:id="rId2">
                  <a:extLst>
                    <a:ext uri="{A12FA001-AC4F-418D-AE19-62706E023703}">
                      <ahyp:hlinkClr xmlns:ahyp="http://schemas.microsoft.com/office/drawing/2018/hyperlinkcolor" val="tx"/>
                    </a:ext>
                  </a:extLst>
                </a:hlinkClick>
              </a:rPr>
              <a:t>https://safari.ethz.ch/safari-newsletter-december-2021/</a:t>
            </a:r>
            <a:r>
              <a:rPr lang="en-US" dirty="0">
                <a:solidFill>
                  <a:srgbClr val="0000FF"/>
                </a:solidFill>
              </a:rPr>
              <a:t> </a:t>
            </a:r>
          </a:p>
        </p:txBody>
      </p:sp>
      <p:sp>
        <p:nvSpPr>
          <p:cNvPr id="4" name="Slide Number Placeholder 3">
            <a:extLst>
              <a:ext uri="{FF2B5EF4-FFF2-40B4-BE49-F238E27FC236}">
                <a16:creationId xmlns:a16="http://schemas.microsoft.com/office/drawing/2014/main" id="{4CF7651E-CB74-5546-88F0-4BFB0FAD26CD}"/>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4FB91F-8620-9C4D-8A32-1AD02BFD54B1}"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446</a:t>
            </a:fld>
            <a:endParaRPr kumimoji="0" lang="en-US" sz="1600" b="0" i="0" u="none" strike="noStrike" kern="1200" cap="none" spc="0" normalizeH="0" baseline="0" noProof="0">
              <a:ln>
                <a:noFill/>
              </a:ln>
              <a:solidFill>
                <a:srgbClr val="000000"/>
              </a:solidFill>
              <a:effectLst/>
              <a:uLnTx/>
              <a:uFillTx/>
              <a:latin typeface="Garamond" charset="0"/>
              <a:ea typeface="+mn-ea"/>
              <a:cs typeface="Arial" charset="0"/>
            </a:endParaRPr>
          </a:p>
        </p:txBody>
      </p:sp>
      <p:pic>
        <p:nvPicPr>
          <p:cNvPr id="5" name="Picture 4">
            <a:extLst>
              <a:ext uri="{FF2B5EF4-FFF2-40B4-BE49-F238E27FC236}">
                <a16:creationId xmlns:a16="http://schemas.microsoft.com/office/drawing/2014/main" id="{84EC53B5-3233-994F-BDFE-96564493A1C1}"/>
              </a:ext>
            </a:extLst>
          </p:cNvPr>
          <p:cNvPicPr>
            <a:picLocks noChangeAspect="1"/>
          </p:cNvPicPr>
          <p:nvPr/>
        </p:nvPicPr>
        <p:blipFill>
          <a:blip r:embed="rId3"/>
          <a:stretch>
            <a:fillRect/>
          </a:stretch>
        </p:blipFill>
        <p:spPr>
          <a:xfrm>
            <a:off x="2413764" y="1440877"/>
            <a:ext cx="4316471" cy="5417123"/>
          </a:xfrm>
          <a:prstGeom prst="rect">
            <a:avLst/>
          </a:prstGeom>
        </p:spPr>
      </p:pic>
    </p:spTree>
    <p:extLst>
      <p:ext uri="{BB962C8B-B14F-4D97-AF65-F5344CB8AC3E}">
        <p14:creationId xmlns:p14="http://schemas.microsoft.com/office/powerpoint/2010/main" val="3964664636"/>
      </p:ext>
    </p:extLst>
  </p:cSld>
  <p:clrMapOvr>
    <a:masterClrMapping/>
  </p:clrMapOvr>
  <p:transition/>
</p:sld>
</file>

<file path=ppt/slides/slide4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Papers, Talks, Artifacts</a:t>
            </a:r>
          </a:p>
        </p:txBody>
      </p:sp>
      <p:sp>
        <p:nvSpPr>
          <p:cNvPr id="3" name="Content Placeholder 2"/>
          <p:cNvSpPr>
            <a:spLocks noGrp="1"/>
          </p:cNvSpPr>
          <p:nvPr>
            <p:ph idx="1"/>
          </p:nvPr>
        </p:nvSpPr>
        <p:spPr/>
        <p:txBody>
          <a:bodyPr/>
          <a:lstStyle/>
          <a:p>
            <a:endParaRPr lang="en-US" dirty="0"/>
          </a:p>
          <a:p>
            <a:r>
              <a:rPr lang="en-US" dirty="0"/>
              <a:t>All are available at</a:t>
            </a:r>
          </a:p>
          <a:p>
            <a:pPr marL="0" indent="0">
              <a:buNone/>
            </a:pPr>
            <a:endParaRPr lang="en-US" dirty="0"/>
          </a:p>
          <a:p>
            <a:pPr marL="344487" lvl="1" indent="0">
              <a:buNone/>
            </a:pPr>
            <a:r>
              <a:rPr lang="en-US" b="1" dirty="0">
                <a:solidFill>
                  <a:srgbClr val="0432FF"/>
                </a:solidFill>
                <a:hlinkClick r:id="rId2">
                  <a:extLst>
                    <a:ext uri="{A12FA001-AC4F-418D-AE19-62706E023703}">
                      <ahyp:hlinkClr xmlns:ahyp="http://schemas.microsoft.com/office/drawing/2018/hyperlinkcolor" val="tx"/>
                    </a:ext>
                  </a:extLst>
                </a:hlinkClick>
              </a:rPr>
              <a:t>https://people.inf.ethz.ch/omutlu/projects.htm</a:t>
            </a:r>
            <a:r>
              <a:rPr lang="en-US" b="1" dirty="0">
                <a:solidFill>
                  <a:srgbClr val="0432FF"/>
                </a:solidFill>
              </a:rPr>
              <a:t> </a:t>
            </a:r>
          </a:p>
          <a:p>
            <a:pPr marL="344487" lvl="1" indent="0">
              <a:buNone/>
            </a:pPr>
            <a:endParaRPr lang="en-US" dirty="0">
              <a:solidFill>
                <a:srgbClr val="0432FF"/>
              </a:solidFill>
            </a:endParaRPr>
          </a:p>
          <a:p>
            <a:pPr marL="344487" lvl="1" indent="0">
              <a:buNone/>
            </a:pPr>
            <a:r>
              <a:rPr lang="en-US" b="1" dirty="0">
                <a:solidFill>
                  <a:srgbClr val="0432FF"/>
                </a:solidFill>
                <a:hlinkClick r:id="rId3">
                  <a:extLst>
                    <a:ext uri="{A12FA001-AC4F-418D-AE19-62706E023703}">
                      <ahyp:hlinkClr xmlns:ahyp="http://schemas.microsoft.com/office/drawing/2018/hyperlinkcolor" val="tx"/>
                    </a:ext>
                  </a:extLst>
                </a:hlinkClick>
              </a:rPr>
              <a:t>https://www.youtube.com/onurmutlulectures</a:t>
            </a:r>
            <a:r>
              <a:rPr lang="en-US" b="1" dirty="0">
                <a:solidFill>
                  <a:srgbClr val="0432FF"/>
                </a:solidFill>
              </a:rPr>
              <a:t> </a:t>
            </a:r>
          </a:p>
          <a:p>
            <a:pPr marL="344487" lvl="1" indent="0">
              <a:buNone/>
            </a:pPr>
            <a:endParaRPr lang="en-US" b="1" dirty="0">
              <a:solidFill>
                <a:srgbClr val="0432FF"/>
              </a:solidFill>
            </a:endParaRPr>
          </a:p>
          <a:p>
            <a:pPr marL="344487" lvl="1" indent="0">
              <a:buNone/>
            </a:pPr>
            <a:r>
              <a:rPr lang="en-US" b="1" u="sng" dirty="0">
                <a:solidFill>
                  <a:srgbClr val="0432FF"/>
                </a:solidFill>
              </a:rPr>
              <a:t>https://</a:t>
            </a:r>
            <a:r>
              <a:rPr lang="en-US" b="1" u="sng" dirty="0" err="1">
                <a:solidFill>
                  <a:srgbClr val="0432FF"/>
                </a:solidFill>
              </a:rPr>
              <a:t>github.com</a:t>
            </a:r>
            <a:r>
              <a:rPr lang="en-US" b="1" u="sng" dirty="0">
                <a:solidFill>
                  <a:srgbClr val="0432FF"/>
                </a:solidFill>
              </a:rPr>
              <a:t>/CMU-SAFARI/ </a:t>
            </a:r>
          </a:p>
          <a:p>
            <a:pPr marL="344487" lvl="1" indent="0">
              <a:buNone/>
            </a:pPr>
            <a:endParaRPr lang="en-US" b="1" dirty="0">
              <a:solidFill>
                <a:srgbClr val="0432FF"/>
              </a:solidFill>
            </a:endParaRPr>
          </a:p>
          <a:p>
            <a:pPr marL="344487" lvl="1" indent="0">
              <a:buNone/>
            </a:pPr>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447</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330896778"/>
      </p:ext>
    </p:extLst>
  </p:cSld>
  <p:clrMapOvr>
    <a:masterClrMapping/>
  </p:clrMapOvr>
  <p:transition/>
</p:sld>
</file>

<file path=ppt/slides/slide4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Open Source Tools: SAFARI GitHub</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448</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Arial" charset="0"/>
            </a:endParaRPr>
          </a:p>
        </p:txBody>
      </p:sp>
      <p:sp>
        <p:nvSpPr>
          <p:cNvPr id="9" name="TextBox 8">
            <a:extLst>
              <a:ext uri="{FF2B5EF4-FFF2-40B4-BE49-F238E27FC236}">
                <a16:creationId xmlns:a16="http://schemas.microsoft.com/office/drawing/2014/main" id="{A0AA7D28-7410-C24A-A6ED-5E77A789D28D}"/>
              </a:ext>
            </a:extLst>
          </p:cNvPr>
          <p:cNvSpPr txBox="1"/>
          <p:nvPr/>
        </p:nvSpPr>
        <p:spPr>
          <a:xfrm>
            <a:off x="2461487" y="6488668"/>
            <a:ext cx="422102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a:t>
            </a:r>
            <a:r>
              <a:rPr kumimoji="0" lang="en-US" sz="1800" b="1" i="0" u="none" strike="noStrike" kern="1200" cap="none" spc="0" normalizeH="0" baseline="0" noProof="0" dirty="0" err="1">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github.com</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/CMU-SAFARI/</a:t>
            </a:r>
            <a:endParaRPr kumimoji="0" lang="en-US" sz="18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p:txBody>
      </p:sp>
      <p:pic>
        <p:nvPicPr>
          <p:cNvPr id="10" name="Picture 9">
            <a:extLst>
              <a:ext uri="{FF2B5EF4-FFF2-40B4-BE49-F238E27FC236}">
                <a16:creationId xmlns:a16="http://schemas.microsoft.com/office/drawing/2014/main" id="{7A33925B-5EFF-634A-B5E3-0801A7BBAF06}"/>
              </a:ext>
            </a:extLst>
          </p:cNvPr>
          <p:cNvPicPr>
            <a:picLocks noChangeAspect="1"/>
          </p:cNvPicPr>
          <p:nvPr/>
        </p:nvPicPr>
        <p:blipFill>
          <a:blip r:embed="rId3"/>
          <a:stretch>
            <a:fillRect/>
          </a:stretch>
        </p:blipFill>
        <p:spPr>
          <a:xfrm>
            <a:off x="1066800" y="998982"/>
            <a:ext cx="6934200" cy="5478018"/>
          </a:xfrm>
          <a:prstGeom prst="rect">
            <a:avLst/>
          </a:prstGeom>
        </p:spPr>
      </p:pic>
    </p:spTree>
    <p:extLst>
      <p:ext uri="{BB962C8B-B14F-4D97-AF65-F5344CB8AC3E}">
        <p14:creationId xmlns:p14="http://schemas.microsoft.com/office/powerpoint/2010/main" val="2769702956"/>
      </p:ext>
    </p:extLst>
  </p:cSld>
  <p:clrMapOvr>
    <a:masterClrMapping/>
  </p:clrMapOvr>
  <p:transition/>
</p:sld>
</file>

<file path=ppt/slides/slide4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45834-7BF4-9943-8A82-003424C4F6FF}"/>
              </a:ext>
            </a:extLst>
          </p:cNvPr>
          <p:cNvSpPr>
            <a:spLocks noGrp="1"/>
          </p:cNvSpPr>
          <p:nvPr>
            <p:ph type="title"/>
          </p:nvPr>
        </p:nvSpPr>
        <p:spPr/>
        <p:txBody>
          <a:bodyPr/>
          <a:lstStyle/>
          <a:p>
            <a:r>
              <a:rPr lang="en-US" dirty="0"/>
              <a:t>SAFARI PhD and Post-Doc Alumni</a:t>
            </a:r>
          </a:p>
        </p:txBody>
      </p:sp>
      <p:sp>
        <p:nvSpPr>
          <p:cNvPr id="3" name="Content Placeholder 2">
            <a:extLst>
              <a:ext uri="{FF2B5EF4-FFF2-40B4-BE49-F238E27FC236}">
                <a16:creationId xmlns:a16="http://schemas.microsoft.com/office/drawing/2014/main" id="{0208545D-6BE8-214F-8FA8-31D6D671DB8F}"/>
              </a:ext>
            </a:extLst>
          </p:cNvPr>
          <p:cNvSpPr>
            <a:spLocks noGrp="1"/>
          </p:cNvSpPr>
          <p:nvPr>
            <p:ph idx="1"/>
          </p:nvPr>
        </p:nvSpPr>
        <p:spPr>
          <a:xfrm>
            <a:off x="228600" y="908720"/>
            <a:ext cx="8915400" cy="5267672"/>
          </a:xfrm>
        </p:spPr>
        <p:txBody>
          <a:bodyPr/>
          <a:lstStyle/>
          <a:p>
            <a:r>
              <a:rPr lang="en-US" sz="1800" dirty="0">
                <a:solidFill>
                  <a:srgbClr val="0000FF"/>
                </a:solidFill>
                <a:hlinkClick r:id="rId2">
                  <a:extLst>
                    <a:ext uri="{A12FA001-AC4F-418D-AE19-62706E023703}">
                      <ahyp:hlinkClr xmlns:ahyp="http://schemas.microsoft.com/office/drawing/2018/hyperlinkcolor" val="tx"/>
                    </a:ext>
                  </a:extLst>
                </a:hlinkClick>
              </a:rPr>
              <a:t>https://safari.ethz.ch/safari-alumni/</a:t>
            </a:r>
            <a:endParaRPr lang="en-US" sz="1800" dirty="0">
              <a:solidFill>
                <a:srgbClr val="0000FF"/>
              </a:solidFill>
            </a:endParaRPr>
          </a:p>
          <a:p>
            <a:endParaRPr lang="en-US" sz="800" dirty="0"/>
          </a:p>
          <a:p>
            <a:endParaRPr lang="en-US" sz="800" dirty="0"/>
          </a:p>
          <a:p>
            <a:r>
              <a:rPr lang="en-US" sz="1200" dirty="0" err="1"/>
              <a:t>Minesh</a:t>
            </a:r>
            <a:r>
              <a:rPr lang="en-US" sz="1200" dirty="0"/>
              <a:t> Patel (ETH Zurich), </a:t>
            </a:r>
            <a:r>
              <a:rPr lang="en-US" sz="1200" dirty="0">
                <a:solidFill>
                  <a:srgbClr val="FF0000"/>
                </a:solidFill>
              </a:rPr>
              <a:t>MICRO 2020 and DSN 2020 Best Paper Awards; ISCA Hall of Fame 2021</a:t>
            </a:r>
          </a:p>
          <a:p>
            <a:r>
              <a:rPr lang="en-US" sz="1200" dirty="0" err="1"/>
              <a:t>Damla</a:t>
            </a:r>
            <a:r>
              <a:rPr lang="en-US" sz="1200" dirty="0"/>
              <a:t> </a:t>
            </a:r>
            <a:r>
              <a:rPr lang="en-US" sz="1200" dirty="0" err="1"/>
              <a:t>Senol</a:t>
            </a:r>
            <a:r>
              <a:rPr lang="en-US" sz="1200" dirty="0"/>
              <a:t> Cali (</a:t>
            </a:r>
            <a:r>
              <a:rPr lang="en-US" sz="1200" dirty="0" err="1"/>
              <a:t>Bionano</a:t>
            </a:r>
            <a:r>
              <a:rPr lang="en-US" sz="1200" dirty="0"/>
              <a:t> Genomics), </a:t>
            </a:r>
            <a:r>
              <a:rPr lang="en-US" sz="1200" dirty="0">
                <a:solidFill>
                  <a:srgbClr val="FF0000"/>
                </a:solidFill>
              </a:rPr>
              <a:t>SRC TECHCON 2019 Best Student Presentation Award</a:t>
            </a:r>
          </a:p>
          <a:p>
            <a:r>
              <a:rPr lang="en-US" sz="1200" dirty="0" err="1"/>
              <a:t>Nastaran</a:t>
            </a:r>
            <a:r>
              <a:rPr lang="en-US" sz="1200" dirty="0"/>
              <a:t> </a:t>
            </a:r>
            <a:r>
              <a:rPr lang="en-US" sz="1200" dirty="0" err="1"/>
              <a:t>Hajinazar</a:t>
            </a:r>
            <a:r>
              <a:rPr lang="en-US" sz="1200" dirty="0"/>
              <a:t> (ETH Zurich)</a:t>
            </a:r>
          </a:p>
          <a:p>
            <a:r>
              <a:rPr lang="en-US" sz="1200" dirty="0"/>
              <a:t>Gagandeep Singh (ETH Zurich), </a:t>
            </a:r>
            <a:r>
              <a:rPr lang="en-US" sz="1200" dirty="0">
                <a:solidFill>
                  <a:srgbClr val="FF0000"/>
                </a:solidFill>
              </a:rPr>
              <a:t>FPL 2020 Best Paper Award Finalist</a:t>
            </a:r>
          </a:p>
          <a:p>
            <a:r>
              <a:rPr lang="en-US" sz="1200" dirty="0" err="1"/>
              <a:t>Amirali</a:t>
            </a:r>
            <a:r>
              <a:rPr lang="en-US" sz="1200" dirty="0"/>
              <a:t> </a:t>
            </a:r>
            <a:r>
              <a:rPr lang="en-US" sz="1200" dirty="0" err="1"/>
              <a:t>Boroumand</a:t>
            </a:r>
            <a:r>
              <a:rPr lang="en-US" sz="1200" dirty="0"/>
              <a:t> (Stanford Univ </a:t>
            </a:r>
            <a:r>
              <a:rPr lang="en-US" sz="1200" dirty="0">
                <a:sym typeface="Wingdings" pitchFamily="2" charset="2"/>
              </a:rPr>
              <a:t> Google</a:t>
            </a:r>
            <a:r>
              <a:rPr lang="en-US" sz="1200" dirty="0"/>
              <a:t>), </a:t>
            </a:r>
            <a:r>
              <a:rPr lang="en-US" sz="1200" dirty="0">
                <a:solidFill>
                  <a:srgbClr val="FF0000"/>
                </a:solidFill>
              </a:rPr>
              <a:t>SRC TECHCON 2018 Best Student Presentation Award</a:t>
            </a:r>
            <a:endParaRPr lang="en-US" sz="1200" dirty="0"/>
          </a:p>
          <a:p>
            <a:r>
              <a:rPr lang="en-US" sz="1200" dirty="0" err="1"/>
              <a:t>Jeremie</a:t>
            </a:r>
            <a:r>
              <a:rPr lang="en-US" sz="1200" dirty="0"/>
              <a:t> Kim (ETH Zurich), </a:t>
            </a:r>
            <a:r>
              <a:rPr lang="en-US" sz="1200" dirty="0">
                <a:solidFill>
                  <a:srgbClr val="FF0000"/>
                </a:solidFill>
              </a:rPr>
              <a:t>EDAA Outstanding Dissertation Award 2020; IEEE Micro Top Picks 2019; ISCA/MICRO </a:t>
            </a:r>
            <a:r>
              <a:rPr lang="en-US" sz="1200" dirty="0" err="1">
                <a:solidFill>
                  <a:srgbClr val="FF0000"/>
                </a:solidFill>
              </a:rPr>
              <a:t>HoF</a:t>
            </a:r>
            <a:r>
              <a:rPr lang="en-US" sz="1200" dirty="0">
                <a:solidFill>
                  <a:srgbClr val="FF0000"/>
                </a:solidFill>
              </a:rPr>
              <a:t> 2021</a:t>
            </a:r>
          </a:p>
          <a:p>
            <a:r>
              <a:rPr lang="en-US" sz="1200" dirty="0"/>
              <a:t>Nandita Vijaykumar (Univ. of Toronto, Assistant Professor), </a:t>
            </a:r>
            <a:r>
              <a:rPr lang="en-US" sz="1200" dirty="0">
                <a:solidFill>
                  <a:srgbClr val="FF0000"/>
                </a:solidFill>
              </a:rPr>
              <a:t>ISCA Hall of Fame 2021</a:t>
            </a:r>
          </a:p>
          <a:p>
            <a:r>
              <a:rPr lang="en-US" sz="1200" dirty="0"/>
              <a:t>Kevin Hsieh (Microsoft Research, Senior Researcher)</a:t>
            </a:r>
          </a:p>
          <a:p>
            <a:r>
              <a:rPr lang="en-US" sz="1200" dirty="0"/>
              <a:t>Justin Meza (Facebook), </a:t>
            </a:r>
            <a:r>
              <a:rPr lang="en-US" sz="1200" dirty="0" err="1">
                <a:solidFill>
                  <a:srgbClr val="FF0000"/>
                </a:solidFill>
              </a:rPr>
              <a:t>HiPEAC</a:t>
            </a:r>
            <a:r>
              <a:rPr lang="en-US" sz="1200" dirty="0">
                <a:solidFill>
                  <a:srgbClr val="FF0000"/>
                </a:solidFill>
              </a:rPr>
              <a:t> 2015 Best Student Presentation Award; ICCD 2012 Best Paper Award</a:t>
            </a:r>
            <a:endParaRPr lang="en-US" sz="1200" dirty="0"/>
          </a:p>
          <a:p>
            <a:r>
              <a:rPr lang="en-US" sz="1200" dirty="0"/>
              <a:t>Mohammed Alser (ETH Zurich), </a:t>
            </a:r>
            <a:r>
              <a:rPr lang="en-US" sz="1200" dirty="0">
                <a:solidFill>
                  <a:srgbClr val="FF0000"/>
                </a:solidFill>
              </a:rPr>
              <a:t>IEEE Turkey Best PhD Thesis Award 2018</a:t>
            </a:r>
          </a:p>
          <a:p>
            <a:r>
              <a:rPr lang="en-US" sz="1200" dirty="0"/>
              <a:t>Yixin Luo (Google), </a:t>
            </a:r>
            <a:r>
              <a:rPr lang="en-US" sz="1200" dirty="0">
                <a:solidFill>
                  <a:srgbClr val="FF0000"/>
                </a:solidFill>
              </a:rPr>
              <a:t>HPCA 2015 Best Paper Session</a:t>
            </a:r>
          </a:p>
          <a:p>
            <a:r>
              <a:rPr lang="en-US" sz="1200" dirty="0"/>
              <a:t>Kevin Chang (Facebook), </a:t>
            </a:r>
            <a:r>
              <a:rPr lang="en-US" sz="1200" dirty="0">
                <a:solidFill>
                  <a:srgbClr val="FF0000"/>
                </a:solidFill>
              </a:rPr>
              <a:t>SRC TECHCON 2016 Best Student Presentation Award</a:t>
            </a:r>
            <a:endParaRPr lang="en-US" sz="1200" dirty="0"/>
          </a:p>
          <a:p>
            <a:r>
              <a:rPr lang="en-US" sz="1200" dirty="0" err="1"/>
              <a:t>Rachata</a:t>
            </a:r>
            <a:r>
              <a:rPr lang="en-US" sz="1200" dirty="0"/>
              <a:t> Ausavarungnirun (KMUNTB, Assistant Professor), </a:t>
            </a:r>
            <a:r>
              <a:rPr lang="en-US" sz="1200" dirty="0">
                <a:solidFill>
                  <a:srgbClr val="FF0000"/>
                </a:solidFill>
              </a:rPr>
              <a:t>NOCS 2015 and NOCS 2012 Best Paper Award Finalist</a:t>
            </a:r>
            <a:endParaRPr lang="en-US" sz="1200" dirty="0"/>
          </a:p>
          <a:p>
            <a:r>
              <a:rPr lang="en-US" sz="1200" dirty="0"/>
              <a:t>Gennady Pekhimenko (Univ. of Toronto, Assistant Professor), </a:t>
            </a:r>
            <a:r>
              <a:rPr lang="en-US" sz="1200" dirty="0">
                <a:solidFill>
                  <a:srgbClr val="FF0000"/>
                </a:solidFill>
              </a:rPr>
              <a:t>ISCA Hall of Fame 2021; ASPLOS 2015 SRC Winner</a:t>
            </a:r>
          </a:p>
          <a:p>
            <a:r>
              <a:rPr lang="en-US" sz="1200" dirty="0" err="1"/>
              <a:t>Vivek</a:t>
            </a:r>
            <a:r>
              <a:rPr lang="en-US" sz="1200" dirty="0"/>
              <a:t> Seshadri (Microsoft Research)</a:t>
            </a:r>
          </a:p>
          <a:p>
            <a:r>
              <a:rPr lang="en-US" sz="1200" dirty="0" err="1"/>
              <a:t>Donghyuk</a:t>
            </a:r>
            <a:r>
              <a:rPr lang="en-US" sz="1200" dirty="0"/>
              <a:t> Lee (NVIDIA Research, Senior Researcher), </a:t>
            </a:r>
            <a:r>
              <a:rPr lang="en-US" sz="1200" dirty="0">
                <a:solidFill>
                  <a:srgbClr val="FF0000"/>
                </a:solidFill>
              </a:rPr>
              <a:t>HPCA Hall of Fame 2018</a:t>
            </a:r>
          </a:p>
          <a:p>
            <a:r>
              <a:rPr lang="en-US" sz="1200" dirty="0" err="1"/>
              <a:t>Yoongu</a:t>
            </a:r>
            <a:r>
              <a:rPr lang="en-US" sz="1200" dirty="0"/>
              <a:t> Kim (Software Robotics </a:t>
            </a:r>
            <a:r>
              <a:rPr lang="en-US" sz="1200" dirty="0">
                <a:sym typeface="Wingdings" pitchFamily="2" charset="2"/>
              </a:rPr>
              <a:t> </a:t>
            </a:r>
            <a:r>
              <a:rPr lang="en-US" sz="1200" dirty="0"/>
              <a:t>Google), </a:t>
            </a:r>
            <a:r>
              <a:rPr lang="en-US" sz="1200" dirty="0">
                <a:solidFill>
                  <a:srgbClr val="FF0000"/>
                </a:solidFill>
              </a:rPr>
              <a:t>TCAD’19 Top Pick Award; IEEE Micro Top Picks’10</a:t>
            </a:r>
            <a:r>
              <a:rPr lang="en-US" sz="1200">
                <a:solidFill>
                  <a:srgbClr val="FF0000"/>
                </a:solidFill>
              </a:rPr>
              <a:t>; HPCA’10 </a:t>
            </a:r>
            <a:r>
              <a:rPr lang="en-US" sz="1200" dirty="0">
                <a:solidFill>
                  <a:srgbClr val="FF0000"/>
                </a:solidFill>
              </a:rPr>
              <a:t>Best Paper Session</a:t>
            </a:r>
          </a:p>
          <a:p>
            <a:r>
              <a:rPr lang="en-US" sz="1200" dirty="0"/>
              <a:t>Lavanya Subramanian (Intel Labs </a:t>
            </a:r>
            <a:r>
              <a:rPr lang="en-US" sz="1200" dirty="0">
                <a:sym typeface="Wingdings" pitchFamily="2" charset="2"/>
              </a:rPr>
              <a:t> Facebook)</a:t>
            </a:r>
          </a:p>
          <a:p>
            <a:endParaRPr lang="en-US" sz="1200" dirty="0">
              <a:sym typeface="Wingdings" pitchFamily="2" charset="2"/>
            </a:endParaRPr>
          </a:p>
          <a:p>
            <a:r>
              <a:rPr lang="en-US" sz="1200" dirty="0">
                <a:sym typeface="Wingdings" pitchFamily="2" charset="2"/>
              </a:rPr>
              <a:t>Samira Khan (Univ. of Virginia, </a:t>
            </a:r>
            <a:r>
              <a:rPr lang="en-US" sz="1200" dirty="0"/>
              <a:t>Assistant Professor), </a:t>
            </a:r>
            <a:r>
              <a:rPr lang="en-US" sz="1200" dirty="0">
                <a:solidFill>
                  <a:srgbClr val="FF0000"/>
                </a:solidFill>
              </a:rPr>
              <a:t>HPCA 2014 Best Paper Session</a:t>
            </a:r>
            <a:endParaRPr lang="en-US" sz="1200" dirty="0"/>
          </a:p>
          <a:p>
            <a:r>
              <a:rPr lang="en-US" sz="1200" dirty="0"/>
              <a:t>Saugata Ghose (Univ. of Illinois, Assistant Professor), </a:t>
            </a:r>
            <a:r>
              <a:rPr lang="en-US" sz="1200" dirty="0">
                <a:solidFill>
                  <a:srgbClr val="FF0000"/>
                </a:solidFill>
              </a:rPr>
              <a:t>DFRWS-EU 2017 Best Paper Award</a:t>
            </a:r>
          </a:p>
          <a:p>
            <a:r>
              <a:rPr lang="en-US" sz="1200" dirty="0"/>
              <a:t>Jawad Haj-Yahya (Huawei Research Zurich, Principal Researcher)</a:t>
            </a:r>
          </a:p>
          <a:p>
            <a:endParaRPr lang="en-US" dirty="0"/>
          </a:p>
        </p:txBody>
      </p:sp>
      <p:sp>
        <p:nvSpPr>
          <p:cNvPr id="4" name="Slide Number Placeholder 3">
            <a:extLst>
              <a:ext uri="{FF2B5EF4-FFF2-40B4-BE49-F238E27FC236}">
                <a16:creationId xmlns:a16="http://schemas.microsoft.com/office/drawing/2014/main" id="{C3C01774-BE9E-3D42-B94B-B8FF6A08115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449</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129066267"/>
      </p:ext>
    </p:extLst>
  </p:cSld>
  <p:clrMapOvr>
    <a:masterClrMapping/>
  </p:clrMapOvr>
  <p:transition/>
</p:sld>
</file>

<file path=ppt/slides/slide4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Principle: Teaching and Research</a:t>
            </a:r>
          </a:p>
        </p:txBody>
      </p:sp>
      <p:sp>
        <p:nvSpPr>
          <p:cNvPr id="3" name="Content Placeholder 2"/>
          <p:cNvSpPr>
            <a:spLocks noGrp="1"/>
          </p:cNvSpPr>
          <p:nvPr>
            <p:ph idx="1"/>
          </p:nvPr>
        </p:nvSpPr>
        <p:spPr>
          <a:xfrm>
            <a:off x="0" y="1340768"/>
            <a:ext cx="9144000" cy="2088232"/>
          </a:xfrm>
        </p:spPr>
        <p:txBody>
          <a:bodyPr/>
          <a:lstStyle/>
          <a:p>
            <a:pPr marL="0" indent="0" algn="ctr">
              <a:buNone/>
            </a:pPr>
            <a:r>
              <a:rPr lang="en-US" sz="6400" dirty="0">
                <a:solidFill>
                  <a:srgbClr val="FF0000"/>
                </a:solidFill>
              </a:rPr>
              <a:t>…</a:t>
            </a:r>
          </a:p>
          <a:p>
            <a:pPr marL="0" indent="0" algn="ctr">
              <a:buNone/>
            </a:pPr>
            <a:r>
              <a:rPr lang="en-US" sz="6000" dirty="0">
                <a:solidFill>
                  <a:srgbClr val="0000FF"/>
                </a:solidFill>
              </a:rPr>
              <a:t>Teaching drives Research</a:t>
            </a:r>
          </a:p>
          <a:p>
            <a:pPr marL="0" indent="0" algn="ctr">
              <a:buNone/>
            </a:pPr>
            <a:r>
              <a:rPr lang="en-US" sz="6000" dirty="0">
                <a:solidFill>
                  <a:srgbClr val="FF0000"/>
                </a:solidFill>
              </a:rPr>
              <a:t>Research drives Teaching</a:t>
            </a:r>
          </a:p>
          <a:p>
            <a:pPr marL="0" indent="0" algn="ctr">
              <a:buNone/>
            </a:pPr>
            <a:r>
              <a:rPr lang="en-US" sz="6000" dirty="0">
                <a:solidFill>
                  <a:srgbClr val="0432FF"/>
                </a:solidFill>
              </a:rPr>
              <a:t>… </a:t>
            </a:r>
          </a:p>
          <a:p>
            <a:pPr marL="0" indent="0" algn="ctr">
              <a:buNone/>
            </a:pPr>
            <a:r>
              <a:rPr lang="en-US" sz="6000" dirty="0">
                <a:solidFill>
                  <a:srgbClr val="FF0000"/>
                </a:solidFill>
              </a:rPr>
              <a:t> </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450</a:t>
            </a:fld>
            <a:endParaRPr kumimoji="0" 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28923129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Principle: Learning and Scholarship</a:t>
            </a:r>
          </a:p>
        </p:txBody>
      </p:sp>
      <p:sp>
        <p:nvSpPr>
          <p:cNvPr id="3" name="Content Placeholder 2"/>
          <p:cNvSpPr>
            <a:spLocks noGrp="1"/>
          </p:cNvSpPr>
          <p:nvPr>
            <p:ph idx="1"/>
          </p:nvPr>
        </p:nvSpPr>
        <p:spPr>
          <a:xfrm>
            <a:off x="0" y="2276872"/>
            <a:ext cx="9144000" cy="2088232"/>
          </a:xfrm>
        </p:spPr>
        <p:txBody>
          <a:bodyPr/>
          <a:lstStyle/>
          <a:p>
            <a:pPr marL="0" indent="0" algn="ctr">
              <a:buNone/>
            </a:pPr>
            <a:r>
              <a:rPr lang="en-US" sz="6400" dirty="0">
                <a:solidFill>
                  <a:srgbClr val="0000FF"/>
                </a:solidFill>
              </a:rPr>
              <a:t>Focus on</a:t>
            </a:r>
          </a:p>
          <a:p>
            <a:pPr marL="0" indent="0" algn="ctr">
              <a:buNone/>
            </a:pPr>
            <a:r>
              <a:rPr lang="en-US" sz="6400" dirty="0">
                <a:solidFill>
                  <a:srgbClr val="FF0000"/>
                </a:solidFill>
              </a:rPr>
              <a:t>learning and scholarship</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451</a:t>
            </a:fld>
            <a:endParaRPr kumimoji="0" 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835622075"/>
      </p:ext>
    </p:extLst>
  </p:cSld>
  <p:clrMapOvr>
    <a:masterClrMapping/>
  </p:clrMapOvr>
  <p:transition/>
</p:sld>
</file>

<file path=ppt/slides/slide4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Principle: Insight and Ideas</a:t>
            </a:r>
          </a:p>
        </p:txBody>
      </p:sp>
      <p:sp>
        <p:nvSpPr>
          <p:cNvPr id="3" name="Content Placeholder 2"/>
          <p:cNvSpPr>
            <a:spLocks noGrp="1"/>
          </p:cNvSpPr>
          <p:nvPr>
            <p:ph idx="1"/>
          </p:nvPr>
        </p:nvSpPr>
        <p:spPr>
          <a:xfrm>
            <a:off x="0" y="2420888"/>
            <a:ext cx="9144000" cy="2088232"/>
          </a:xfrm>
        </p:spPr>
        <p:txBody>
          <a:bodyPr/>
          <a:lstStyle/>
          <a:p>
            <a:pPr marL="0" indent="0" algn="ctr">
              <a:buNone/>
            </a:pPr>
            <a:r>
              <a:rPr lang="en-US" sz="6400" dirty="0">
                <a:solidFill>
                  <a:srgbClr val="0000FF"/>
                </a:solidFill>
              </a:rPr>
              <a:t>Focus on Insight</a:t>
            </a:r>
          </a:p>
          <a:p>
            <a:pPr marL="0" indent="0" algn="ctr">
              <a:buNone/>
            </a:pPr>
            <a:r>
              <a:rPr lang="en-US" sz="6400" dirty="0">
                <a:solidFill>
                  <a:srgbClr val="FF0000"/>
                </a:solidFill>
              </a:rPr>
              <a:t>Encourage New Ideas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452</a:t>
            </a:fld>
            <a:endParaRPr kumimoji="0" 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189851481"/>
      </p:ext>
    </p:extLst>
  </p:cSld>
  <p:clrMapOvr>
    <a:masterClrMapping/>
  </p:clrMapOvr>
  <p:transition/>
</p:sld>
</file>

<file path=ppt/slides/slide4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BDC41-E99E-614E-B240-6AE2EE689A04}"/>
              </a:ext>
            </a:extLst>
          </p:cNvPr>
          <p:cNvSpPr>
            <a:spLocks noGrp="1"/>
          </p:cNvSpPr>
          <p:nvPr>
            <p:ph type="title"/>
          </p:nvPr>
        </p:nvSpPr>
        <p:spPr/>
        <p:txBody>
          <a:bodyPr/>
          <a:lstStyle/>
          <a:p>
            <a:r>
              <a:rPr lang="en-US" dirty="0"/>
              <a:t>Principle: Learning and Scholarship</a:t>
            </a:r>
          </a:p>
        </p:txBody>
      </p:sp>
      <p:sp>
        <p:nvSpPr>
          <p:cNvPr id="3" name="Content Placeholder 2">
            <a:extLst>
              <a:ext uri="{FF2B5EF4-FFF2-40B4-BE49-F238E27FC236}">
                <a16:creationId xmlns:a16="http://schemas.microsoft.com/office/drawing/2014/main" id="{13B59334-8EFC-3F4D-A8ED-1074F35B271A}"/>
              </a:ext>
            </a:extLst>
          </p:cNvPr>
          <p:cNvSpPr>
            <a:spLocks noGrp="1"/>
          </p:cNvSpPr>
          <p:nvPr>
            <p:ph idx="1"/>
          </p:nvPr>
        </p:nvSpPr>
        <p:spPr/>
        <p:txBody>
          <a:bodyPr/>
          <a:lstStyle/>
          <a:p>
            <a:endParaRPr lang="en-US"/>
          </a:p>
        </p:txBody>
      </p:sp>
      <p:sp>
        <p:nvSpPr>
          <p:cNvPr id="5" name="Content Placeholder 2">
            <a:extLst>
              <a:ext uri="{FF2B5EF4-FFF2-40B4-BE49-F238E27FC236}">
                <a16:creationId xmlns:a16="http://schemas.microsoft.com/office/drawing/2014/main" id="{92EC0F82-89AB-4E40-B757-7D0F59CC1BB3}"/>
              </a:ext>
            </a:extLst>
          </p:cNvPr>
          <p:cNvSpPr txBox="1">
            <a:spLocks/>
          </p:cNvSpPr>
          <p:nvPr/>
        </p:nvSpPr>
        <p:spPr bwMode="auto">
          <a:xfrm>
            <a:off x="0" y="2564904"/>
            <a:ext cx="9144000" cy="208823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ctr"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6400" b="0" i="0" u="none" strike="noStrike" kern="0" cap="none" spc="0" normalizeH="0" baseline="0" noProof="0" dirty="0">
                <a:ln>
                  <a:noFill/>
                </a:ln>
                <a:solidFill>
                  <a:srgbClr val="0000FF"/>
                </a:solidFill>
                <a:effectLst/>
                <a:uLnTx/>
                <a:uFillTx/>
                <a:latin typeface="Tahoma"/>
                <a:ea typeface="+mn-ea"/>
                <a:cs typeface="+mn-cs"/>
              </a:rPr>
              <a:t>The quality of your work defines your impact</a:t>
            </a:r>
            <a:endParaRPr kumimoji="0" lang="en-US" sz="6400" b="0"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3423896364"/>
      </p:ext>
    </p:extLst>
  </p:cSld>
  <p:clrMapOvr>
    <a:masterClrMapping/>
  </p:clrMapOvr>
  <p:transition/>
</p:sld>
</file>

<file path=ppt/slides/slide4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BDC41-E99E-614E-B240-6AE2EE689A04}"/>
              </a:ext>
            </a:extLst>
          </p:cNvPr>
          <p:cNvSpPr>
            <a:spLocks noGrp="1"/>
          </p:cNvSpPr>
          <p:nvPr>
            <p:ph type="title"/>
          </p:nvPr>
        </p:nvSpPr>
        <p:spPr/>
        <p:txBody>
          <a:bodyPr/>
          <a:lstStyle/>
          <a:p>
            <a:r>
              <a:rPr lang="en-US" dirty="0"/>
              <a:t>Principle: Good Mindset, Goals &amp; Focus</a:t>
            </a:r>
          </a:p>
        </p:txBody>
      </p:sp>
      <p:sp>
        <p:nvSpPr>
          <p:cNvPr id="3" name="Content Placeholder 2">
            <a:extLst>
              <a:ext uri="{FF2B5EF4-FFF2-40B4-BE49-F238E27FC236}">
                <a16:creationId xmlns:a16="http://schemas.microsoft.com/office/drawing/2014/main" id="{13B59334-8EFC-3F4D-A8ED-1074F35B271A}"/>
              </a:ext>
            </a:extLst>
          </p:cNvPr>
          <p:cNvSpPr>
            <a:spLocks noGrp="1"/>
          </p:cNvSpPr>
          <p:nvPr>
            <p:ph idx="1"/>
          </p:nvPr>
        </p:nvSpPr>
        <p:spPr/>
        <p:txBody>
          <a:bodyPr/>
          <a:lstStyle/>
          <a:p>
            <a:endParaRPr lang="en-US"/>
          </a:p>
        </p:txBody>
      </p:sp>
      <p:sp>
        <p:nvSpPr>
          <p:cNvPr id="5" name="Content Placeholder 2">
            <a:extLst>
              <a:ext uri="{FF2B5EF4-FFF2-40B4-BE49-F238E27FC236}">
                <a16:creationId xmlns:a16="http://schemas.microsoft.com/office/drawing/2014/main" id="{92EC0F82-89AB-4E40-B757-7D0F59CC1BB3}"/>
              </a:ext>
            </a:extLst>
          </p:cNvPr>
          <p:cNvSpPr txBox="1">
            <a:spLocks/>
          </p:cNvSpPr>
          <p:nvPr/>
        </p:nvSpPr>
        <p:spPr bwMode="auto">
          <a:xfrm>
            <a:off x="0" y="1950368"/>
            <a:ext cx="9144000" cy="208823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marR="0" lvl="0" indent="0" algn="ctr" defTabSz="914400" rtl="0" eaLnBrk="0" fontAlgn="base" latinLnBrk="0" hangingPunct="0">
              <a:lnSpc>
                <a:spcPct val="100000"/>
              </a:lnSpc>
              <a:spcBef>
                <a:spcPct val="20000"/>
              </a:spcBef>
              <a:spcAft>
                <a:spcPct val="0"/>
              </a:spcAft>
              <a:buClr>
                <a:srgbClr val="CC9900"/>
              </a:buClr>
              <a:buSzPct val="65000"/>
              <a:buFont typeface="Wingdings" pitchFamily="2" charset="2"/>
              <a:buNone/>
              <a:tabLst/>
              <a:defRPr/>
            </a:pPr>
            <a:r>
              <a:rPr kumimoji="0" lang="en-US" sz="6400" b="0" i="0" u="none" strike="noStrike" kern="0" cap="none" spc="0" normalizeH="0" baseline="0" noProof="0" dirty="0">
                <a:ln>
                  <a:noFill/>
                </a:ln>
                <a:solidFill>
                  <a:srgbClr val="0000FF"/>
                </a:solidFill>
                <a:effectLst/>
                <a:uLnTx/>
                <a:uFillTx/>
                <a:latin typeface="Tahoma"/>
                <a:ea typeface="+mn-ea"/>
                <a:cs typeface="+mn-cs"/>
              </a:rPr>
              <a:t>You can make a      </a:t>
            </a:r>
            <a:r>
              <a:rPr kumimoji="0" lang="en-US" sz="6400" b="0" i="0" u="none" strike="noStrike" kern="0" cap="none" spc="0" normalizeH="0" baseline="0" noProof="0" dirty="0">
                <a:ln>
                  <a:noFill/>
                </a:ln>
                <a:solidFill>
                  <a:srgbClr val="FF0000"/>
                </a:solidFill>
                <a:effectLst/>
                <a:uLnTx/>
                <a:uFillTx/>
                <a:latin typeface="Tahoma"/>
                <a:ea typeface="+mn-ea"/>
                <a:cs typeface="+mn-cs"/>
              </a:rPr>
              <a:t>good impact</a:t>
            </a:r>
            <a:r>
              <a:rPr kumimoji="0" lang="en-US" sz="6400" b="0" i="0" u="none" strike="noStrike" kern="0" cap="none" spc="0" normalizeH="0" baseline="0" noProof="0" dirty="0">
                <a:ln>
                  <a:noFill/>
                </a:ln>
                <a:solidFill>
                  <a:srgbClr val="0000FF"/>
                </a:solidFill>
                <a:effectLst/>
                <a:uLnTx/>
                <a:uFillTx/>
                <a:latin typeface="Tahoma"/>
                <a:ea typeface="+mn-ea"/>
                <a:cs typeface="+mn-cs"/>
              </a:rPr>
              <a:t>               on the world</a:t>
            </a:r>
            <a:endParaRPr kumimoji="0" lang="en-US" sz="6400" b="0" i="0" u="none" strike="noStrike" kern="0" cap="none" spc="0" normalizeH="0" baseline="0" noProof="0" dirty="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3760626443"/>
      </p:ext>
    </p:extLst>
  </p:cSld>
  <p:clrMapOvr>
    <a:masterClrMapping/>
  </p:clrMapOvr>
  <p:transition/>
</p:sld>
</file>

<file path=ppt/slides/slide4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F83A0-CBB7-2C49-A54F-7D0B38517961}"/>
              </a:ext>
            </a:extLst>
          </p:cNvPr>
          <p:cNvSpPr>
            <a:spLocks noGrp="1"/>
          </p:cNvSpPr>
          <p:nvPr>
            <p:ph type="title"/>
          </p:nvPr>
        </p:nvSpPr>
        <p:spPr>
          <a:xfrm>
            <a:off x="228600" y="152400"/>
            <a:ext cx="8915400" cy="1066800"/>
          </a:xfrm>
        </p:spPr>
        <p:txBody>
          <a:bodyPr/>
          <a:lstStyle/>
          <a:p>
            <a:r>
              <a:rPr lang="en-US" sz="3800" dirty="0"/>
              <a:t>Research &amp; Teaching: Some Overview Talks</a:t>
            </a:r>
          </a:p>
        </p:txBody>
      </p:sp>
      <p:sp>
        <p:nvSpPr>
          <p:cNvPr id="3" name="Content Placeholder 2">
            <a:extLst>
              <a:ext uri="{FF2B5EF4-FFF2-40B4-BE49-F238E27FC236}">
                <a16:creationId xmlns:a16="http://schemas.microsoft.com/office/drawing/2014/main" id="{EC4D894C-D45D-7449-8FC5-648E1A973741}"/>
              </a:ext>
            </a:extLst>
          </p:cNvPr>
          <p:cNvSpPr>
            <a:spLocks noGrp="1"/>
          </p:cNvSpPr>
          <p:nvPr>
            <p:ph idx="1"/>
          </p:nvPr>
        </p:nvSpPr>
        <p:spPr>
          <a:xfrm>
            <a:off x="228600" y="908720"/>
            <a:ext cx="8915400" cy="5456535"/>
          </a:xfrm>
        </p:spPr>
        <p:txBody>
          <a:bodyPr/>
          <a:lstStyle/>
          <a:p>
            <a:pPr marL="0" indent="0" algn="ctr">
              <a:buNone/>
            </a:pPr>
            <a:r>
              <a:rPr lang="en-US" sz="1600" b="1" dirty="0">
                <a:solidFill>
                  <a:srgbClr val="0432FF"/>
                </a:solidFill>
                <a:hlinkClick r:id="rId2">
                  <a:extLst>
                    <a:ext uri="{A12FA001-AC4F-418D-AE19-62706E023703}">
                      <ahyp:hlinkClr xmlns:ahyp="http://schemas.microsoft.com/office/drawing/2018/hyperlinkcolor" val="tx"/>
                    </a:ext>
                  </a:extLst>
                </a:hlinkClick>
              </a:rPr>
              <a:t>https://www.youtube.com/onurmutlulectures</a:t>
            </a:r>
            <a:endParaRPr lang="en-US" sz="1600" b="1" dirty="0">
              <a:solidFill>
                <a:srgbClr val="0432FF"/>
              </a:solidFill>
            </a:endParaRPr>
          </a:p>
          <a:p>
            <a:pPr marL="0" indent="0" algn="ctr">
              <a:buNone/>
            </a:pPr>
            <a:endParaRPr lang="en-US" sz="1100" dirty="0"/>
          </a:p>
          <a:p>
            <a:pPr marL="0" indent="0" algn="ctr">
              <a:buNone/>
            </a:pPr>
            <a:endParaRPr lang="en-US" sz="200" dirty="0"/>
          </a:p>
          <a:p>
            <a:r>
              <a:rPr lang="en-US" dirty="0"/>
              <a:t>Future Computing Architectures</a:t>
            </a:r>
          </a:p>
          <a:p>
            <a:pPr lvl="1"/>
            <a:r>
              <a:rPr lang="en-US" sz="1300" dirty="0">
                <a:solidFill>
                  <a:srgbClr val="0432FF"/>
                </a:solidFill>
                <a:hlinkClick r:id="rId3">
                  <a:extLst>
                    <a:ext uri="{A12FA001-AC4F-418D-AE19-62706E023703}">
                      <ahyp:hlinkClr xmlns:ahyp="http://schemas.microsoft.com/office/drawing/2018/hyperlinkcolor" val="tx"/>
                    </a:ext>
                  </a:extLst>
                </a:hlinkClick>
              </a:rPr>
              <a:t>https://www.youtube.com/watch?v=kgiZlSOcGFM&amp;list=PL5Q2soXY2Zi8D_5MGV6EnXEJHnV2YFBJl&amp;index=1</a:t>
            </a:r>
            <a:endParaRPr lang="en-US" sz="1300" dirty="0">
              <a:solidFill>
                <a:srgbClr val="0432FF"/>
              </a:solidFill>
            </a:endParaRPr>
          </a:p>
          <a:p>
            <a:pPr lvl="1"/>
            <a:endParaRPr lang="en-US" sz="800" dirty="0"/>
          </a:p>
          <a:p>
            <a:r>
              <a:rPr lang="en-US" dirty="0"/>
              <a:t>Enabling In-Memory Computation</a:t>
            </a:r>
          </a:p>
          <a:p>
            <a:pPr lvl="1"/>
            <a:r>
              <a:rPr lang="en-US" sz="1300" dirty="0">
                <a:solidFill>
                  <a:srgbClr val="0432FF"/>
                </a:solidFill>
                <a:hlinkClick r:id="rId4">
                  <a:extLst>
                    <a:ext uri="{A12FA001-AC4F-418D-AE19-62706E023703}">
                      <ahyp:hlinkClr xmlns:ahyp="http://schemas.microsoft.com/office/drawing/2018/hyperlinkcolor" val="tx"/>
                    </a:ext>
                  </a:extLst>
                </a:hlinkClick>
              </a:rPr>
              <a:t>https://www.youtube.com/watch?v=njX_14584Jw&amp;list=PL5Q2soXY2Zi8D_5MGV6EnXEJHnV2YFBJl&amp;index=16</a:t>
            </a:r>
            <a:r>
              <a:rPr lang="en-US" sz="1300" dirty="0">
                <a:solidFill>
                  <a:srgbClr val="0432FF"/>
                </a:solidFill>
              </a:rPr>
              <a:t> </a:t>
            </a:r>
          </a:p>
          <a:p>
            <a:pPr lvl="1"/>
            <a:endParaRPr lang="en-US" sz="800" dirty="0"/>
          </a:p>
          <a:p>
            <a:r>
              <a:rPr lang="en-US" dirty="0"/>
              <a:t>Accelerating Genome Analysis</a:t>
            </a:r>
          </a:p>
          <a:p>
            <a:pPr lvl="1"/>
            <a:r>
              <a:rPr lang="en-US" sz="1300" dirty="0">
                <a:solidFill>
                  <a:srgbClr val="0432FF"/>
                </a:solidFill>
                <a:hlinkClick r:id="rId5">
                  <a:extLst>
                    <a:ext uri="{A12FA001-AC4F-418D-AE19-62706E023703}">
                      <ahyp:hlinkClr xmlns:ahyp="http://schemas.microsoft.com/office/drawing/2018/hyperlinkcolor" val="tx"/>
                    </a:ext>
                  </a:extLst>
                </a:hlinkClick>
              </a:rPr>
              <a:t>https://www.youtube.com/watch?v=r7sn41lH-4A&amp;list=PL5Q2soXY2Zi8D_5MGV6EnXEJHnV2YFBJl&amp;index=41</a:t>
            </a:r>
            <a:r>
              <a:rPr lang="en-US" sz="1300" dirty="0">
                <a:solidFill>
                  <a:srgbClr val="0432FF"/>
                </a:solidFill>
              </a:rPr>
              <a:t> </a:t>
            </a:r>
          </a:p>
          <a:p>
            <a:pPr lvl="1"/>
            <a:endParaRPr lang="en-US" sz="800" dirty="0"/>
          </a:p>
          <a:p>
            <a:r>
              <a:rPr lang="en-US" dirty="0"/>
              <a:t>Rethinking Memory System Design</a:t>
            </a:r>
          </a:p>
          <a:p>
            <a:pPr lvl="1"/>
            <a:r>
              <a:rPr lang="en-US" sz="1300" dirty="0">
                <a:solidFill>
                  <a:srgbClr val="0432FF"/>
                </a:solidFill>
                <a:hlinkClick r:id="rId6">
                  <a:extLst>
                    <a:ext uri="{A12FA001-AC4F-418D-AE19-62706E023703}">
                      <ahyp:hlinkClr xmlns:ahyp="http://schemas.microsoft.com/office/drawing/2018/hyperlinkcolor" val="tx"/>
                    </a:ext>
                  </a:extLst>
                </a:hlinkClick>
              </a:rPr>
              <a:t>https://www.youtube.com/watch?v=F7xZLNMIY1E&amp;list=PL5Q2soXY2Zi8D_5MGV6EnXEJHnV2YFBJl&amp;index=3</a:t>
            </a:r>
            <a:endParaRPr lang="en-US" sz="1300" dirty="0">
              <a:solidFill>
                <a:srgbClr val="0432FF"/>
              </a:solidFill>
            </a:endParaRPr>
          </a:p>
          <a:p>
            <a:pPr lvl="1"/>
            <a:endParaRPr lang="en-US" sz="800" dirty="0"/>
          </a:p>
          <a:p>
            <a:r>
              <a:rPr lang="en-US" dirty="0"/>
              <a:t>Intelligent Architectures for Intelligent Machines</a:t>
            </a:r>
          </a:p>
          <a:p>
            <a:pPr lvl="1"/>
            <a:r>
              <a:rPr lang="en-US" sz="1300" dirty="0">
                <a:solidFill>
                  <a:srgbClr val="0432FF"/>
                </a:solidFill>
                <a:hlinkClick r:id="rId7">
                  <a:extLst>
                    <a:ext uri="{A12FA001-AC4F-418D-AE19-62706E023703}">
                      <ahyp:hlinkClr xmlns:ahyp="http://schemas.microsoft.com/office/drawing/2018/hyperlinkcolor" val="tx"/>
                    </a:ext>
                  </a:extLst>
                </a:hlinkClick>
              </a:rPr>
              <a:t>https://www.youtube.com/watch?v=c6_LgzuNdkw&amp;list=PL5Q2soXY2Zi8D_5MGV6EnXEJHnV2YFBJl&amp;index=25</a:t>
            </a:r>
            <a:r>
              <a:rPr lang="en-US" sz="1300" dirty="0">
                <a:solidFill>
                  <a:srgbClr val="0432FF"/>
                </a:solidFill>
              </a:rPr>
              <a:t> </a:t>
            </a:r>
          </a:p>
          <a:p>
            <a:pPr lvl="1"/>
            <a:endParaRPr lang="en-US" sz="800" dirty="0"/>
          </a:p>
          <a:p>
            <a:r>
              <a:rPr lang="en-US" dirty="0"/>
              <a:t>The Story of RowHammer</a:t>
            </a:r>
          </a:p>
          <a:p>
            <a:pPr lvl="1"/>
            <a:r>
              <a:rPr lang="en-US" sz="1300" dirty="0">
                <a:solidFill>
                  <a:srgbClr val="0432FF"/>
                </a:solidFill>
                <a:hlinkClick r:id="rId8">
                  <a:extLst>
                    <a:ext uri="{A12FA001-AC4F-418D-AE19-62706E023703}">
                      <ahyp:hlinkClr xmlns:ahyp="http://schemas.microsoft.com/office/drawing/2018/hyperlinkcolor" val="tx"/>
                    </a:ext>
                  </a:extLst>
                </a:hlinkClick>
              </a:rPr>
              <a:t>https://www.youtube.com/watch?v=sgd7PHQQ1AI&amp;list=PL5Q2soXY2Zi8D_5MGV6EnXEJHnV2YFBJl&amp;index=39</a:t>
            </a:r>
            <a:r>
              <a:rPr lang="en-US" sz="1300" dirty="0">
                <a:solidFill>
                  <a:srgbClr val="0432FF"/>
                </a:solidFill>
              </a:rPr>
              <a:t> </a:t>
            </a:r>
          </a:p>
        </p:txBody>
      </p:sp>
      <p:sp>
        <p:nvSpPr>
          <p:cNvPr id="4" name="Slide Number Placeholder 3">
            <a:extLst>
              <a:ext uri="{FF2B5EF4-FFF2-40B4-BE49-F238E27FC236}">
                <a16:creationId xmlns:a16="http://schemas.microsoft.com/office/drawing/2014/main" id="{311C77FB-9ABB-7441-88CE-6327AE3144E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455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4107585820"/>
      </p:ext>
    </p:extLst>
  </p:cSld>
  <p:clrMapOvr>
    <a:masterClrMapping/>
  </p:clrMapOvr>
  <p:transition/>
</p:sld>
</file>

<file path=ppt/slides/slide4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DC03F-D161-E245-931A-AD7F4A463876}"/>
              </a:ext>
            </a:extLst>
          </p:cNvPr>
          <p:cNvSpPr>
            <a:spLocks noGrp="1"/>
          </p:cNvSpPr>
          <p:nvPr>
            <p:ph type="title"/>
          </p:nvPr>
        </p:nvSpPr>
        <p:spPr/>
        <p:txBody>
          <a:bodyPr/>
          <a:lstStyle/>
          <a:p>
            <a:r>
              <a:rPr lang="en-US" dirty="0"/>
              <a:t>Online Courses &amp; Lectures</a:t>
            </a:r>
          </a:p>
        </p:txBody>
      </p:sp>
      <p:sp>
        <p:nvSpPr>
          <p:cNvPr id="3" name="Content Placeholder 2">
            <a:extLst>
              <a:ext uri="{FF2B5EF4-FFF2-40B4-BE49-F238E27FC236}">
                <a16:creationId xmlns:a16="http://schemas.microsoft.com/office/drawing/2014/main" id="{477AA677-0510-9649-A9AF-28360FF80377}"/>
              </a:ext>
            </a:extLst>
          </p:cNvPr>
          <p:cNvSpPr>
            <a:spLocks noGrp="1"/>
          </p:cNvSpPr>
          <p:nvPr>
            <p:ph idx="1"/>
          </p:nvPr>
        </p:nvSpPr>
        <p:spPr>
          <a:xfrm>
            <a:off x="228600" y="908720"/>
            <a:ext cx="8610600" cy="5267672"/>
          </a:xfrm>
        </p:spPr>
        <p:txBody>
          <a:bodyPr/>
          <a:lstStyle/>
          <a:p>
            <a:r>
              <a:rPr lang="en-US" b="1" dirty="0">
                <a:solidFill>
                  <a:srgbClr val="FF0000"/>
                </a:solidFill>
              </a:rPr>
              <a:t>First Computer Architecture &amp; Digital Design Course</a:t>
            </a:r>
          </a:p>
          <a:p>
            <a:pPr lvl="1"/>
            <a:r>
              <a:rPr lang="en-US" dirty="0"/>
              <a:t>Digital Design and Computer Architecture </a:t>
            </a:r>
          </a:p>
          <a:p>
            <a:pPr lvl="1"/>
            <a:r>
              <a:rPr lang="en-US" b="1" dirty="0"/>
              <a:t>Spring 2021 Livestream</a:t>
            </a:r>
            <a:r>
              <a:rPr lang="en-US" dirty="0"/>
              <a:t> Edition: </a:t>
            </a:r>
            <a:r>
              <a:rPr lang="en-US" dirty="0">
                <a:solidFill>
                  <a:srgbClr val="0432FF"/>
                </a:solidFill>
                <a:hlinkClick r:id="rId2">
                  <a:extLst>
                    <a:ext uri="{A12FA001-AC4F-418D-AE19-62706E023703}">
                      <ahyp:hlinkClr xmlns:ahyp="http://schemas.microsoft.com/office/drawing/2018/hyperlinkcolor" val="tx"/>
                    </a:ext>
                  </a:extLst>
                </a:hlinkClick>
              </a:rPr>
              <a:t>https://www.youtube.com/watch?v=LbC0EZY8yw4&amp;list=PL5Q2soXY2Zi_uej3aY39YB5pfW4SJ7LlN</a:t>
            </a:r>
            <a:r>
              <a:rPr lang="en-US" dirty="0">
                <a:solidFill>
                  <a:srgbClr val="0432FF"/>
                </a:solidFill>
              </a:rPr>
              <a:t> </a:t>
            </a:r>
          </a:p>
          <a:p>
            <a:pPr lvl="1"/>
            <a:endParaRPr lang="en-US" dirty="0">
              <a:solidFill>
                <a:srgbClr val="0432FF"/>
              </a:solidFill>
            </a:endParaRPr>
          </a:p>
          <a:p>
            <a:r>
              <a:rPr lang="en-US" b="1" dirty="0">
                <a:solidFill>
                  <a:srgbClr val="FF0000"/>
                </a:solidFill>
              </a:rPr>
              <a:t>Advanced Computer Architecture Course</a:t>
            </a:r>
          </a:p>
          <a:p>
            <a:pPr lvl="1"/>
            <a:r>
              <a:rPr lang="en-US" dirty="0"/>
              <a:t>Computer Architecture</a:t>
            </a:r>
          </a:p>
          <a:p>
            <a:pPr lvl="1"/>
            <a:r>
              <a:rPr lang="en-US" b="1" dirty="0"/>
              <a:t>Fall 2021 Livestream</a:t>
            </a:r>
            <a:r>
              <a:rPr lang="en-US" dirty="0"/>
              <a:t> Edition: </a:t>
            </a:r>
            <a:r>
              <a:rPr lang="en-US" dirty="0">
                <a:solidFill>
                  <a:srgbClr val="0432FF"/>
                </a:solidFill>
                <a:hlinkClick r:id="rId3">
                  <a:extLst>
                    <a:ext uri="{A12FA001-AC4F-418D-AE19-62706E023703}">
                      <ahyp:hlinkClr xmlns:ahyp="http://schemas.microsoft.com/office/drawing/2018/hyperlinkcolor" val="tx"/>
                    </a:ext>
                  </a:extLst>
                </a:hlinkClick>
              </a:rPr>
              <a:t>https://www.youtube.com/watch?v=c3mPdZA-Fmc&amp;list=PL5Q2soXY2Zi9xidyIgBxUz7xRPS-wisBN</a:t>
            </a:r>
            <a:r>
              <a:rPr lang="en-US" dirty="0">
                <a:solidFill>
                  <a:srgbClr val="0432FF"/>
                </a:solidFill>
              </a:rPr>
              <a:t> </a:t>
            </a:r>
          </a:p>
          <a:p>
            <a:pPr lvl="1"/>
            <a:r>
              <a:rPr lang="en-US" b="1" dirty="0"/>
              <a:t>Fall 2020 </a:t>
            </a:r>
            <a:r>
              <a:rPr lang="en-US" dirty="0"/>
              <a:t>Edition: </a:t>
            </a:r>
            <a:r>
              <a:rPr lang="en-US" dirty="0">
                <a:solidFill>
                  <a:srgbClr val="0432FF"/>
                </a:solidFill>
                <a:hlinkClick r:id="rId4">
                  <a:extLst>
                    <a:ext uri="{A12FA001-AC4F-418D-AE19-62706E023703}">
                      <ahyp:hlinkClr xmlns:ahyp="http://schemas.microsoft.com/office/drawing/2018/hyperlinkcolor" val="tx"/>
                    </a:ext>
                  </a:extLst>
                </a:hlinkClick>
              </a:rPr>
              <a:t>https://www.youtube.com/watch?v=4yfkM_5EFgo&amp;list=PL5Q2soXY2Zi-Mnk1PxjEIG32HAGILkTOF</a:t>
            </a:r>
            <a:r>
              <a:rPr lang="en-US" dirty="0">
                <a:solidFill>
                  <a:srgbClr val="0432FF"/>
                </a:solidFill>
              </a:rPr>
              <a:t> </a:t>
            </a:r>
          </a:p>
        </p:txBody>
      </p:sp>
      <p:sp>
        <p:nvSpPr>
          <p:cNvPr id="4" name="Slide Number Placeholder 3">
            <a:extLst>
              <a:ext uri="{FF2B5EF4-FFF2-40B4-BE49-F238E27FC236}">
                <a16:creationId xmlns:a16="http://schemas.microsoft.com/office/drawing/2014/main" id="{7A3A7E02-2643-AE47-9E89-F1453DDD1EA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6B85FA6F-504C-B945-91C4-019393BC2F64}"/>
              </a:ext>
            </a:extLst>
          </p:cNvPr>
          <p:cNvSpPr txBox="1"/>
          <p:nvPr/>
        </p:nvSpPr>
        <p:spPr>
          <a:xfrm>
            <a:off x="1835696" y="6400800"/>
            <a:ext cx="561083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5">
                  <a:extLst>
                    <a:ext uri="{A12FA001-AC4F-418D-AE19-62706E023703}">
                      <ahyp:hlinkClr xmlns:ahyp="http://schemas.microsoft.com/office/drawing/2018/hyperlinkcolor" val="tx"/>
                    </a:ext>
                  </a:extLst>
                </a:hlinkClick>
              </a:rPr>
              <a:t>https://www.youtube.com/onurmutlulectures</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795450970"/>
      </p:ext>
    </p:extLst>
  </p:cSld>
  <p:clrMapOvr>
    <a:masterClrMapping/>
  </p:clrMapOvr>
  <p:transition/>
</p:sld>
</file>

<file path=ppt/slides/slide4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148D39F-6516-0B4D-8586-9DC3102EB4B5}"/>
              </a:ext>
            </a:extLst>
          </p:cNvPr>
          <p:cNvPicPr>
            <a:picLocks noChangeAspect="1"/>
          </p:cNvPicPr>
          <p:nvPr/>
        </p:nvPicPr>
        <p:blipFill>
          <a:blip r:embed="rId2"/>
          <a:stretch>
            <a:fillRect/>
          </a:stretch>
        </p:blipFill>
        <p:spPr>
          <a:xfrm>
            <a:off x="1307915" y="0"/>
            <a:ext cx="6528169" cy="6858000"/>
          </a:xfrm>
          <a:prstGeom prst="rect">
            <a:avLst/>
          </a:prstGeom>
        </p:spPr>
      </p:pic>
      <p:sp>
        <p:nvSpPr>
          <p:cNvPr id="4" name="Slide Number Placeholder 3">
            <a:extLst>
              <a:ext uri="{FF2B5EF4-FFF2-40B4-BE49-F238E27FC236}">
                <a16:creationId xmlns:a16="http://schemas.microsoft.com/office/drawing/2014/main" id="{7A3A7E02-2643-AE47-9E89-F1453DDD1EA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6B85FA6F-504C-B945-91C4-019393BC2F64}"/>
              </a:ext>
            </a:extLst>
          </p:cNvPr>
          <p:cNvSpPr txBox="1"/>
          <p:nvPr/>
        </p:nvSpPr>
        <p:spPr>
          <a:xfrm>
            <a:off x="1835696" y="6527085"/>
            <a:ext cx="561083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https://www.youtube.com/onurmutlulectures</a:t>
            </a:r>
            <a:endParaRPr kumimoji="0" lang="en-US" sz="1800" b="1" i="0" u="none" strike="noStrike" kern="1200" cap="none" spc="0" normalizeH="0" baseline="0" noProof="0" dirty="0">
              <a:ln>
                <a:noFill/>
              </a:ln>
              <a:solidFill>
                <a:srgbClr val="0432FF"/>
              </a:solidFill>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spTree>
    <p:extLst>
      <p:ext uri="{BB962C8B-B14F-4D97-AF65-F5344CB8AC3E}">
        <p14:creationId xmlns:p14="http://schemas.microsoft.com/office/powerpoint/2010/main" val="624853011"/>
      </p:ext>
    </p:extLst>
  </p:cSld>
  <p:clrMapOvr>
    <a:masterClrMapping/>
  </p:clrMapOvr>
  <p:transition/>
</p:sld>
</file>

<file path=ppt/slides/slide4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600" dirty="0"/>
              <a:t>DDCA (Spring 2021)</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3767336"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https://safari.ethz.ch/digitaltechnik/spring2021/doku.php?id=schedule</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solidFill>
                  <a:srgbClr val="0432FF"/>
                </a:solidFill>
                <a:hlinkClick r:id="rId3">
                  <a:extLst>
                    <a:ext uri="{A12FA001-AC4F-418D-AE19-62706E023703}">
                      <ahyp:hlinkClr xmlns:ahyp="http://schemas.microsoft.com/office/drawing/2018/hyperlinkcolor" val="tx"/>
                    </a:ext>
                  </a:extLst>
                </a:hlinkClick>
              </a:rPr>
              <a:t>https://www.youtube.com/watch?v=LbC0EZY8yw4&amp;list=PL5Q2soXY2Zi_uej3aY39YB5pfW4SJ7LlN</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Bachelor’s course</a:t>
            </a:r>
          </a:p>
          <a:p>
            <a:pPr lvl="1"/>
            <a:r>
              <a:rPr lang="en-US" sz="1400" dirty="0"/>
              <a:t>2</a:t>
            </a:r>
            <a:r>
              <a:rPr lang="en-US" sz="1400" baseline="30000" dirty="0"/>
              <a:t>nd</a:t>
            </a:r>
            <a:r>
              <a:rPr lang="en-US" sz="1400" dirty="0"/>
              <a:t> semester at ETH Zurich</a:t>
            </a:r>
          </a:p>
          <a:p>
            <a:pPr lvl="1"/>
            <a:r>
              <a:rPr lang="en-US" sz="1400" dirty="0"/>
              <a:t>Rigorous introduction into “How Computers Work”</a:t>
            </a:r>
          </a:p>
          <a:p>
            <a:pPr lvl="1"/>
            <a:r>
              <a:rPr lang="en-US" sz="1400" dirty="0"/>
              <a:t>Digital Design/Logic</a:t>
            </a:r>
          </a:p>
          <a:p>
            <a:pPr lvl="1"/>
            <a:r>
              <a:rPr lang="en-US" sz="1400" dirty="0"/>
              <a:t>Computer Architecture</a:t>
            </a:r>
          </a:p>
          <a:p>
            <a:pPr lvl="1"/>
            <a:r>
              <a:rPr lang="en-US" sz="1400" dirty="0"/>
              <a:t>10 FPGA Lab Assignments</a:t>
            </a:r>
          </a:p>
          <a:p>
            <a:pPr marL="344487" lvl="1" indent="0">
              <a:buNone/>
            </a:pPr>
            <a:endParaRPr lang="en-US" sz="1400" dirty="0"/>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23677CC6-D719-7241-A215-F041FDC91C31}"/>
              </a:ext>
            </a:extLst>
          </p:cNvPr>
          <p:cNvPicPr>
            <a:picLocks noChangeAspect="1"/>
          </p:cNvPicPr>
          <p:nvPr/>
        </p:nvPicPr>
        <p:blipFill>
          <a:blip r:embed="rId4"/>
          <a:stretch>
            <a:fillRect/>
          </a:stretch>
        </p:blipFill>
        <p:spPr>
          <a:xfrm>
            <a:off x="4355976" y="0"/>
            <a:ext cx="4841293" cy="6858000"/>
          </a:xfrm>
          <a:prstGeom prst="rect">
            <a:avLst/>
          </a:prstGeom>
        </p:spPr>
      </p:pic>
    </p:spTree>
    <p:extLst>
      <p:ext uri="{BB962C8B-B14F-4D97-AF65-F5344CB8AC3E}">
        <p14:creationId xmlns:p14="http://schemas.microsoft.com/office/powerpoint/2010/main" val="2166163845"/>
      </p:ext>
    </p:extLst>
  </p:cSld>
  <p:clrMapOvr>
    <a:masterClrMapping/>
  </p:clrMapOvr>
  <p:transition/>
</p:sld>
</file>

<file path=ppt/slides/slide4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dirty="0"/>
              <a:t>Comp Arch (Fall 2020)</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https://safari.ethz.ch/architecture/fall2020/doku.php?id=schedule</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solidFill>
                  <a:srgbClr val="0432FF"/>
                </a:solidFill>
                <a:hlinkClick r:id="rId3">
                  <a:extLst>
                    <a:ext uri="{A12FA001-AC4F-418D-AE19-62706E023703}">
                      <ahyp:hlinkClr xmlns:ahyp="http://schemas.microsoft.com/office/drawing/2018/hyperlinkcolor" val="tx"/>
                    </a:ext>
                  </a:extLst>
                </a:hlinkClick>
              </a:rPr>
              <a:t>https://www.youtube.com/watch?v=c3mPdZA-Fmc&amp;list=PL5Q2soXY2Zi9xidyIgBxUz7xRPS-wisBN</a:t>
            </a:r>
            <a:endParaRPr lang="en-US" sz="1600" dirty="0">
              <a:solidFill>
                <a:srgbClr val="0432FF"/>
              </a:solidFill>
            </a:endParaRPr>
          </a:p>
          <a:p>
            <a:endParaRPr lang="en-US" sz="1600" dirty="0">
              <a:solidFill>
                <a:srgbClr val="0432FF"/>
              </a:solidFill>
            </a:endParaRPr>
          </a:p>
          <a:p>
            <a:endParaRPr lang="en-US" sz="1600" dirty="0">
              <a:solidFill>
                <a:srgbClr val="0432FF"/>
              </a:solidFill>
            </a:endParaRPr>
          </a:p>
          <a:p>
            <a:r>
              <a:rPr lang="en-US" sz="1600" dirty="0"/>
              <a:t>Master’s level course</a:t>
            </a:r>
          </a:p>
          <a:p>
            <a:pPr lvl="1"/>
            <a:r>
              <a:rPr lang="en-US" sz="1400" dirty="0"/>
              <a:t>Taken by Bachelor’s/Masters/PhD students</a:t>
            </a:r>
          </a:p>
          <a:p>
            <a:pPr lvl="1"/>
            <a:r>
              <a:rPr lang="en-US" sz="1400" dirty="0"/>
              <a:t>Cutting-edge research topics + fundamentals in Computer Architecture</a:t>
            </a:r>
          </a:p>
          <a:p>
            <a:pPr lvl="1"/>
            <a:r>
              <a:rPr lang="en-US" sz="1400" dirty="0"/>
              <a:t>5 Simulator-based Lab Assignments</a:t>
            </a:r>
          </a:p>
          <a:p>
            <a:pPr lvl="1"/>
            <a:r>
              <a:rPr lang="en-US" sz="1400" dirty="0"/>
              <a:t>Potential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6D47789A-BBAC-2448-B054-F1A7DF0E8C97}"/>
              </a:ext>
            </a:extLst>
          </p:cNvPr>
          <p:cNvPicPr>
            <a:picLocks noChangeAspect="1"/>
          </p:cNvPicPr>
          <p:nvPr/>
        </p:nvPicPr>
        <p:blipFill>
          <a:blip r:embed="rId4"/>
          <a:stretch>
            <a:fillRect/>
          </a:stretch>
        </p:blipFill>
        <p:spPr>
          <a:xfrm>
            <a:off x="4339219" y="0"/>
            <a:ext cx="4841293" cy="6858000"/>
          </a:xfrm>
          <a:prstGeom prst="rect">
            <a:avLst/>
          </a:prstGeom>
        </p:spPr>
      </p:pic>
    </p:spTree>
    <p:extLst>
      <p:ext uri="{BB962C8B-B14F-4D97-AF65-F5344CB8AC3E}">
        <p14:creationId xmlns:p14="http://schemas.microsoft.com/office/powerpoint/2010/main" val="1811078133"/>
      </p:ext>
    </p:extLst>
  </p:cSld>
  <p:clrMapOvr>
    <a:masterClrMapping/>
  </p:clrMapOvr>
  <p:transition/>
</p:sld>
</file>

<file path=ppt/slides/slide4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Comp Arch (Current)</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https://safari.ethz.ch/architecture/fall2021/doku.php?id=schedule</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b="1" dirty="0">
                <a:solidFill>
                  <a:srgbClr val="0432FF"/>
                </a:solidFill>
                <a:hlinkClick r:id="rId3">
                  <a:extLst>
                    <a:ext uri="{A12FA001-AC4F-418D-AE19-62706E023703}">
                      <ahyp:hlinkClr xmlns:ahyp="http://schemas.microsoft.com/office/drawing/2018/hyperlinkcolor" val="tx"/>
                    </a:ext>
                  </a:extLst>
                </a:hlinkClick>
              </a:rPr>
              <a:t>Youtube Livestream:</a:t>
            </a:r>
          </a:p>
          <a:p>
            <a:pPr lvl="1"/>
            <a:r>
              <a:rPr lang="en-US" sz="1400" dirty="0">
                <a:solidFill>
                  <a:srgbClr val="0432FF"/>
                </a:solidFill>
                <a:hlinkClick r:id="rId3">
                  <a:extLst>
                    <a:ext uri="{A12FA001-AC4F-418D-AE19-62706E023703}">
                      <ahyp:hlinkClr xmlns:ahyp="http://schemas.microsoft.com/office/drawing/2018/hyperlinkcolor" val="tx"/>
                    </a:ext>
                  </a:extLst>
                </a:hlinkClick>
              </a:rPr>
              <a:t>https://www.youtube.com/watch?v=4yfkM_5EFgo&amp;list=PL5Q2soXY2Zi-Mnk1PxjEIG32HAGILkTOF</a:t>
            </a:r>
            <a:r>
              <a:rPr lang="en-US" sz="14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Master’s level course</a:t>
            </a:r>
          </a:p>
          <a:p>
            <a:pPr lvl="1"/>
            <a:r>
              <a:rPr lang="en-US" sz="1400" dirty="0"/>
              <a:t>Taken by Bachelor’s/Masters/PhD students</a:t>
            </a:r>
          </a:p>
          <a:p>
            <a:pPr lvl="1"/>
            <a:r>
              <a:rPr lang="en-US" sz="1400" dirty="0"/>
              <a:t>Cutting-edge research topics + fundamentals in Computer Architecture</a:t>
            </a:r>
          </a:p>
          <a:p>
            <a:pPr lvl="1"/>
            <a:r>
              <a:rPr lang="en-US" sz="1400" dirty="0"/>
              <a:t>5 Simulator-based Lab Assignments</a:t>
            </a:r>
          </a:p>
          <a:p>
            <a:pPr lvl="1"/>
            <a:r>
              <a:rPr lang="en-US" sz="1400" dirty="0"/>
              <a:t>Potential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460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5" name="Picture 4">
            <a:extLst>
              <a:ext uri="{FF2B5EF4-FFF2-40B4-BE49-F238E27FC236}">
                <a16:creationId xmlns:a16="http://schemas.microsoft.com/office/drawing/2014/main" id="{2002B39F-F9F6-0D45-86BF-3F9C84862418}"/>
              </a:ext>
            </a:extLst>
          </p:cNvPr>
          <p:cNvPicPr>
            <a:picLocks noChangeAspect="1"/>
          </p:cNvPicPr>
          <p:nvPr/>
        </p:nvPicPr>
        <p:blipFill>
          <a:blip r:embed="rId4"/>
          <a:stretch>
            <a:fillRect/>
          </a:stretch>
        </p:blipFill>
        <p:spPr>
          <a:xfrm>
            <a:off x="4932040" y="0"/>
            <a:ext cx="4074863" cy="6858000"/>
          </a:xfrm>
          <a:prstGeom prst="rect">
            <a:avLst/>
          </a:prstGeom>
        </p:spPr>
      </p:pic>
    </p:spTree>
    <p:extLst>
      <p:ext uri="{BB962C8B-B14F-4D97-AF65-F5344CB8AC3E}">
        <p14:creationId xmlns:p14="http://schemas.microsoft.com/office/powerpoint/2010/main" val="251928851"/>
      </p:ext>
    </p:extLst>
  </p:cSld>
  <p:clrMapOvr>
    <a:masterClrMapping/>
  </p:clrMapOvr>
  <p:transition/>
</p:sld>
</file>

<file path=ppt/slides/slide4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24DBD-7386-E548-9311-2557F3BAE9E3}"/>
              </a:ext>
            </a:extLst>
          </p:cNvPr>
          <p:cNvSpPr>
            <a:spLocks noGrp="1"/>
          </p:cNvSpPr>
          <p:nvPr>
            <p:ph type="title"/>
          </p:nvPr>
        </p:nvSpPr>
        <p:spPr/>
        <p:txBody>
          <a:bodyPr/>
          <a:lstStyle/>
          <a:p>
            <a:r>
              <a:rPr lang="en-US" dirty="0"/>
              <a:t>Seminar (Spring’21)</a:t>
            </a:r>
          </a:p>
        </p:txBody>
      </p:sp>
      <p:sp>
        <p:nvSpPr>
          <p:cNvPr id="3" name="Content Placeholder 2">
            <a:extLst>
              <a:ext uri="{FF2B5EF4-FFF2-40B4-BE49-F238E27FC236}">
                <a16:creationId xmlns:a16="http://schemas.microsoft.com/office/drawing/2014/main" id="{E0BA17E6-9C4E-9E40-AEFE-0119F6C9C0CE}"/>
              </a:ext>
            </a:extLst>
          </p:cNvPr>
          <p:cNvSpPr>
            <a:spLocks noGrp="1"/>
          </p:cNvSpPr>
          <p:nvPr>
            <p:ph idx="1"/>
          </p:nvPr>
        </p:nvSpPr>
        <p:spPr>
          <a:xfrm>
            <a:off x="228600" y="1371600"/>
            <a:ext cx="4193300"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https://safari.ethz.ch/architecture_seminar/spring2021/doku.php?id=schedule</a:t>
            </a:r>
            <a:r>
              <a:rPr lang="en-US" sz="1600" dirty="0">
                <a:solidFill>
                  <a:srgbClr val="0432FF"/>
                </a:solidFill>
              </a:rPr>
              <a:t> </a:t>
            </a:r>
          </a:p>
          <a:p>
            <a:endParaRPr lang="en-US" sz="1600" dirty="0">
              <a:solidFill>
                <a:srgbClr val="0432FF"/>
              </a:solidFill>
            </a:endParaRPr>
          </a:p>
          <a:p>
            <a:r>
              <a:rPr lang="en-US" sz="1600" dirty="0">
                <a:solidFill>
                  <a:srgbClr val="0432FF"/>
                </a:solidFill>
                <a:hlinkClick r:id="rId3">
                  <a:extLst>
                    <a:ext uri="{A12FA001-AC4F-418D-AE19-62706E023703}">
                      <ahyp:hlinkClr xmlns:ahyp="http://schemas.microsoft.com/office/drawing/2018/hyperlinkcolor" val="tx"/>
                    </a:ext>
                  </a:extLst>
                </a:hlinkClick>
              </a:rPr>
              <a:t>https://www.youtube.com/watch?v=t3m93ZpLOyw&amp;list=PL5Q2soXY2Zi_awYdjmWVIUegsbY7TPGW4</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Critical analysis course</a:t>
            </a:r>
          </a:p>
          <a:p>
            <a:pPr lvl="1"/>
            <a:r>
              <a:rPr lang="en-US" sz="1400" dirty="0"/>
              <a:t>Taken by Bachelor’s/Masters/PhD students</a:t>
            </a:r>
          </a:p>
          <a:p>
            <a:pPr lvl="1"/>
            <a:r>
              <a:rPr lang="en-US" sz="1400" dirty="0"/>
              <a:t>Cutting-edge research topics + fundamentals in Computer Architecture</a:t>
            </a:r>
          </a:p>
          <a:p>
            <a:pPr lvl="1"/>
            <a:r>
              <a:rPr lang="en-US" sz="1400" dirty="0"/>
              <a:t>20+ research papers, presentations, analyses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76E944DD-6FE4-684A-91BA-12699182CBA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461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12456FBE-004E-7A41-8602-1B82C654EC5B}"/>
              </a:ext>
            </a:extLst>
          </p:cNvPr>
          <p:cNvPicPr>
            <a:picLocks noChangeAspect="1"/>
          </p:cNvPicPr>
          <p:nvPr/>
        </p:nvPicPr>
        <p:blipFill>
          <a:blip r:embed="rId4"/>
          <a:stretch>
            <a:fillRect/>
          </a:stretch>
        </p:blipFill>
        <p:spPr>
          <a:xfrm>
            <a:off x="4421900" y="0"/>
            <a:ext cx="4758612" cy="6858000"/>
          </a:xfrm>
          <a:prstGeom prst="rect">
            <a:avLst/>
          </a:prstGeom>
        </p:spPr>
      </p:pic>
    </p:spTree>
    <p:extLst>
      <p:ext uri="{BB962C8B-B14F-4D97-AF65-F5344CB8AC3E}">
        <p14:creationId xmlns:p14="http://schemas.microsoft.com/office/powerpoint/2010/main" val="2881198840"/>
      </p:ext>
    </p:extLst>
  </p:cSld>
  <p:clrMapOvr>
    <a:masterClrMapping/>
  </p:clrMapOvr>
  <p:transition/>
</p:sld>
</file>

<file path=ppt/slides/slide4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24DBD-7386-E548-9311-2557F3BAE9E3}"/>
              </a:ext>
            </a:extLst>
          </p:cNvPr>
          <p:cNvSpPr>
            <a:spLocks noGrp="1"/>
          </p:cNvSpPr>
          <p:nvPr>
            <p:ph type="title"/>
          </p:nvPr>
        </p:nvSpPr>
        <p:spPr/>
        <p:txBody>
          <a:bodyPr/>
          <a:lstStyle/>
          <a:p>
            <a:r>
              <a:rPr lang="en-US" b="1" dirty="0"/>
              <a:t>Seminar (Current)</a:t>
            </a:r>
          </a:p>
        </p:txBody>
      </p:sp>
      <p:sp>
        <p:nvSpPr>
          <p:cNvPr id="3" name="Content Placeholder 2">
            <a:extLst>
              <a:ext uri="{FF2B5EF4-FFF2-40B4-BE49-F238E27FC236}">
                <a16:creationId xmlns:a16="http://schemas.microsoft.com/office/drawing/2014/main" id="{E0BA17E6-9C4E-9E40-AEFE-0119F6C9C0CE}"/>
              </a:ext>
            </a:extLst>
          </p:cNvPr>
          <p:cNvSpPr>
            <a:spLocks noGrp="1"/>
          </p:cNvSpPr>
          <p:nvPr>
            <p:ph idx="1"/>
          </p:nvPr>
        </p:nvSpPr>
        <p:spPr>
          <a:xfrm>
            <a:off x="228600" y="1371600"/>
            <a:ext cx="4193300" cy="4876800"/>
          </a:xfrm>
        </p:spPr>
        <p:txBody>
          <a:bodyPr/>
          <a:lstStyle/>
          <a:p>
            <a:r>
              <a:rPr lang="en-US" sz="1600" dirty="0">
                <a:solidFill>
                  <a:srgbClr val="0432FF"/>
                </a:solidFill>
                <a:hlinkClick r:id="rId2">
                  <a:extLst>
                    <a:ext uri="{A12FA001-AC4F-418D-AE19-62706E023703}">
                      <ahyp:hlinkClr xmlns:ahyp="http://schemas.microsoft.com/office/drawing/2018/hyperlinkcolor" val="tx"/>
                    </a:ext>
                  </a:extLst>
                </a:hlinkClick>
              </a:rPr>
              <a:t>https://safari.ethz.ch/architecture_seminar/fall2021/doku.php?id=schedule</a:t>
            </a:r>
            <a:r>
              <a:rPr lang="en-US" sz="16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b="1" dirty="0">
                <a:solidFill>
                  <a:srgbClr val="0432FF"/>
                </a:solidFill>
                <a:hlinkClick r:id="rId3">
                  <a:extLst>
                    <a:ext uri="{A12FA001-AC4F-418D-AE19-62706E023703}">
                      <ahyp:hlinkClr xmlns:ahyp="http://schemas.microsoft.com/office/drawing/2018/hyperlinkcolor" val="tx"/>
                    </a:ext>
                  </a:extLst>
                </a:hlinkClick>
              </a:rPr>
              <a:t>Youtube Livestream:</a:t>
            </a:r>
          </a:p>
          <a:p>
            <a:pPr lvl="1"/>
            <a:r>
              <a:rPr lang="en-US" sz="1400" dirty="0">
                <a:solidFill>
                  <a:srgbClr val="0432FF"/>
                </a:solidFill>
                <a:hlinkClick r:id="rId3">
                  <a:extLst>
                    <a:ext uri="{A12FA001-AC4F-418D-AE19-62706E023703}">
                      <ahyp:hlinkClr xmlns:ahyp="http://schemas.microsoft.com/office/drawing/2018/hyperlinkcolor" val="tx"/>
                    </a:ext>
                  </a:extLst>
                </a:hlinkClick>
              </a:rPr>
              <a:t>https://www.youtube.com/watch?v=4TcP297mdsI&amp;list=PL5Q2soXY2Zi_7UBNmC9B8Yr5JSwTG9yH4</a:t>
            </a:r>
            <a:r>
              <a:rPr lang="en-US" sz="1400" dirty="0">
                <a:solidFill>
                  <a:srgbClr val="0432FF"/>
                </a:solidFill>
              </a:rPr>
              <a:t> </a:t>
            </a:r>
          </a:p>
          <a:p>
            <a:endParaRPr lang="en-US" sz="1600" dirty="0">
              <a:solidFill>
                <a:srgbClr val="0432FF"/>
              </a:solidFill>
            </a:endParaRPr>
          </a:p>
          <a:p>
            <a:endParaRPr lang="en-US" sz="1600" dirty="0">
              <a:solidFill>
                <a:srgbClr val="0432FF"/>
              </a:solidFill>
            </a:endParaRPr>
          </a:p>
          <a:p>
            <a:r>
              <a:rPr lang="en-US" sz="1600" dirty="0"/>
              <a:t>Critical analysis course</a:t>
            </a:r>
          </a:p>
          <a:p>
            <a:pPr lvl="1"/>
            <a:r>
              <a:rPr lang="en-US" sz="1400" dirty="0"/>
              <a:t>Taken by Bachelor’s/Masters/PhD students</a:t>
            </a:r>
          </a:p>
          <a:p>
            <a:pPr lvl="1"/>
            <a:r>
              <a:rPr lang="en-US" sz="1400" dirty="0"/>
              <a:t>Cutting-edge research topics + fundamentals in Computer Architecture</a:t>
            </a:r>
          </a:p>
          <a:p>
            <a:pPr lvl="1"/>
            <a:r>
              <a:rPr lang="en-US" sz="1400" dirty="0"/>
              <a:t>20+ research papers, presentations, analyses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76E944DD-6FE4-684A-91BA-12699182CBA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462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DDD6533C-6454-F341-BC2C-62C956DFF2E7}"/>
              </a:ext>
            </a:extLst>
          </p:cNvPr>
          <p:cNvPicPr>
            <a:picLocks noChangeAspect="1"/>
          </p:cNvPicPr>
          <p:nvPr/>
        </p:nvPicPr>
        <p:blipFill>
          <a:blip r:embed="rId4"/>
          <a:stretch>
            <a:fillRect/>
          </a:stretch>
        </p:blipFill>
        <p:spPr>
          <a:xfrm>
            <a:off x="4479728" y="980728"/>
            <a:ext cx="4670638" cy="4876800"/>
          </a:xfrm>
          <a:prstGeom prst="rect">
            <a:avLst/>
          </a:prstGeom>
        </p:spPr>
      </p:pic>
    </p:spTree>
    <p:extLst>
      <p:ext uri="{BB962C8B-B14F-4D97-AF65-F5344CB8AC3E}">
        <p14:creationId xmlns:p14="http://schemas.microsoft.com/office/powerpoint/2010/main" val="3649544137"/>
      </p:ext>
    </p:extLst>
  </p:cSld>
  <p:clrMapOvr>
    <a:masterClrMapping/>
  </p:clrMapOvr>
  <p:transition/>
</p:sld>
</file>

<file path=ppt/slides/slide4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E52C7-0D4A-6D4D-8783-055FF57B72F3}"/>
              </a:ext>
            </a:extLst>
          </p:cNvPr>
          <p:cNvSpPr>
            <a:spLocks noGrp="1"/>
          </p:cNvSpPr>
          <p:nvPr>
            <p:ph type="title"/>
          </p:nvPr>
        </p:nvSpPr>
        <p:spPr/>
        <p:txBody>
          <a:bodyPr/>
          <a:lstStyle/>
          <a:p>
            <a:r>
              <a:rPr lang="en-US" dirty="0"/>
              <a:t>Hands-On Projects &amp; Seminars Courses </a:t>
            </a:r>
          </a:p>
        </p:txBody>
      </p:sp>
      <p:sp>
        <p:nvSpPr>
          <p:cNvPr id="3" name="Content Placeholder 2">
            <a:extLst>
              <a:ext uri="{FF2B5EF4-FFF2-40B4-BE49-F238E27FC236}">
                <a16:creationId xmlns:a16="http://schemas.microsoft.com/office/drawing/2014/main" id="{F5D57137-7AAB-7F45-991A-E0428972B14F}"/>
              </a:ext>
            </a:extLst>
          </p:cNvPr>
          <p:cNvSpPr>
            <a:spLocks noGrp="1"/>
          </p:cNvSpPr>
          <p:nvPr>
            <p:ph idx="1"/>
          </p:nvPr>
        </p:nvSpPr>
        <p:spPr>
          <a:xfrm>
            <a:off x="228600" y="1219200"/>
            <a:ext cx="8610600" cy="5029200"/>
          </a:xfrm>
        </p:spPr>
        <p:txBody>
          <a:bodyPr/>
          <a:lstStyle/>
          <a:p>
            <a:r>
              <a:rPr lang="en-US" dirty="0">
                <a:solidFill>
                  <a:srgbClr val="0432FF"/>
                </a:solidFill>
                <a:hlinkClick r:id="rId2">
                  <a:extLst>
                    <a:ext uri="{A12FA001-AC4F-418D-AE19-62706E023703}">
                      <ahyp:hlinkClr xmlns:ahyp="http://schemas.microsoft.com/office/drawing/2018/hyperlinkcolor" val="tx"/>
                    </a:ext>
                  </a:extLst>
                </a:hlinkClick>
              </a:rPr>
              <a:t>https://safari.ethz.ch/projects_and_seminars/doku.php</a:t>
            </a:r>
            <a:r>
              <a:rPr lang="en-US" dirty="0">
                <a:solidFill>
                  <a:srgbClr val="0432FF"/>
                </a:solidFill>
              </a:rPr>
              <a:t> </a:t>
            </a:r>
          </a:p>
        </p:txBody>
      </p:sp>
      <p:sp>
        <p:nvSpPr>
          <p:cNvPr id="4" name="Slide Number Placeholder 3">
            <a:extLst>
              <a:ext uri="{FF2B5EF4-FFF2-40B4-BE49-F238E27FC236}">
                <a16:creationId xmlns:a16="http://schemas.microsoft.com/office/drawing/2014/main" id="{4A07976A-3AD7-364A-8088-891DED496DA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463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856511B-C5C5-2142-9A91-F472C67743D8}"/>
              </a:ext>
            </a:extLst>
          </p:cNvPr>
          <p:cNvPicPr>
            <a:picLocks noChangeAspect="1"/>
          </p:cNvPicPr>
          <p:nvPr/>
        </p:nvPicPr>
        <p:blipFill>
          <a:blip r:embed="rId3"/>
          <a:stretch>
            <a:fillRect/>
          </a:stretch>
        </p:blipFill>
        <p:spPr>
          <a:xfrm>
            <a:off x="0" y="1871332"/>
            <a:ext cx="9144000" cy="4437988"/>
          </a:xfrm>
          <a:prstGeom prst="rect">
            <a:avLst/>
          </a:prstGeom>
        </p:spPr>
      </p:pic>
    </p:spTree>
    <p:extLst>
      <p:ext uri="{BB962C8B-B14F-4D97-AF65-F5344CB8AC3E}">
        <p14:creationId xmlns:p14="http://schemas.microsoft.com/office/powerpoint/2010/main" val="2151754154"/>
      </p:ext>
    </p:extLst>
  </p:cSld>
  <p:clrMapOvr>
    <a:masterClrMapping/>
  </p:clrMapOvr>
  <p:transition/>
</p:sld>
</file>

<file path=ppt/slides/slide4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p:txBody>
          <a:bodyPr/>
          <a:lstStyle/>
          <a:p>
            <a:r>
              <a:rPr lang="en-US" sz="3500" b="1" dirty="0"/>
              <a:t>PIM Course (Current)</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1371600"/>
            <a:ext cx="4127376" cy="4876800"/>
          </a:xfrm>
        </p:spPr>
        <p:txBody>
          <a:bodyPr/>
          <a:lstStyle/>
          <a:p>
            <a:r>
              <a:rPr lang="en-US" sz="1600" b="1" dirty="0">
                <a:solidFill>
                  <a:srgbClr val="0432FF"/>
                </a:solidFill>
                <a:hlinkClick r:id="rId2">
                  <a:extLst>
                    <a:ext uri="{A12FA001-AC4F-418D-AE19-62706E023703}">
                      <ahyp:hlinkClr xmlns:ahyp="http://schemas.microsoft.com/office/drawing/2018/hyperlinkcolor" val="tx"/>
                    </a:ext>
                  </a:extLst>
                </a:hlinkClick>
              </a:rPr>
              <a:t>Fall 2021 Edition: </a:t>
            </a:r>
          </a:p>
          <a:p>
            <a:pPr lvl="1"/>
            <a:r>
              <a:rPr lang="en-US" sz="1400" dirty="0">
                <a:solidFill>
                  <a:srgbClr val="0000FF"/>
                </a:solidFill>
                <a:hlinkClick r:id="rId3">
                  <a:extLst>
                    <a:ext uri="{A12FA001-AC4F-418D-AE19-62706E023703}">
                      <ahyp:hlinkClr xmlns:ahyp="http://schemas.microsoft.com/office/drawing/2018/hyperlinkcolor" val="tx"/>
                    </a:ext>
                  </a:extLst>
                </a:hlinkClick>
              </a:rPr>
              <a:t>https://safari.ethz.ch/projects_and_seminars/fall2021/doku.php?id=processing_in_memory</a:t>
            </a:r>
            <a:r>
              <a:rPr lang="en-US" sz="1400" dirty="0">
                <a:solidFill>
                  <a:srgbClr val="0000FF"/>
                </a:solidFill>
              </a:rPr>
              <a:t> </a:t>
            </a:r>
            <a:endParaRPr lang="en-US" sz="1600" dirty="0">
              <a:solidFill>
                <a:srgbClr val="0000FF"/>
              </a:solidFill>
            </a:endParaRPr>
          </a:p>
          <a:p>
            <a:endParaRPr lang="en-US" sz="1600" dirty="0">
              <a:solidFill>
                <a:srgbClr val="0432FF"/>
              </a:solidFill>
            </a:endParaRPr>
          </a:p>
          <a:p>
            <a:r>
              <a:rPr lang="en-US" sz="1600" b="1" dirty="0">
                <a:solidFill>
                  <a:srgbClr val="0432FF"/>
                </a:solidFill>
                <a:hlinkClick r:id="rId4">
                  <a:extLst>
                    <a:ext uri="{A12FA001-AC4F-418D-AE19-62706E023703}">
                      <ahyp:hlinkClr xmlns:ahyp="http://schemas.microsoft.com/office/drawing/2018/hyperlinkcolor" val="tx"/>
                    </a:ext>
                  </a:extLst>
                </a:hlinkClick>
              </a:rPr>
              <a:t>Youtube Livestream:</a:t>
            </a:r>
            <a:endParaRPr lang="en-US" sz="1600" b="1" dirty="0">
              <a:solidFill>
                <a:srgbClr val="0432FF"/>
              </a:solidFill>
              <a:hlinkClick r:id="rId5">
                <a:extLst>
                  <a:ext uri="{A12FA001-AC4F-418D-AE19-62706E023703}">
                    <ahyp:hlinkClr xmlns:ahyp="http://schemas.microsoft.com/office/drawing/2018/hyperlinkcolor" val="tx"/>
                  </a:ext>
                </a:extLst>
              </a:hlinkClick>
            </a:endParaRPr>
          </a:p>
          <a:p>
            <a:pPr lvl="1"/>
            <a:r>
              <a:rPr lang="en-US" sz="1400" dirty="0">
                <a:solidFill>
                  <a:srgbClr val="0000FF"/>
                </a:solidFill>
                <a:hlinkClick r:id="rId4">
                  <a:extLst>
                    <a:ext uri="{A12FA001-AC4F-418D-AE19-62706E023703}">
                      <ahyp:hlinkClr xmlns:ahyp="http://schemas.microsoft.com/office/drawing/2018/hyperlinkcolor" val="tx"/>
                    </a:ext>
                  </a:extLst>
                </a:hlinkClick>
              </a:rPr>
              <a:t>https://www.youtube.com/watch?v=9e4Chnwdovo&amp;list=PL5Q2soXY2Zi-841fUYYUK9EsXKhQKRPyX</a:t>
            </a:r>
            <a:r>
              <a:rPr lang="en-US" sz="1400" dirty="0">
                <a:solidFill>
                  <a:srgbClr val="0000FF"/>
                </a:solidFill>
              </a:rPr>
              <a:t> </a:t>
            </a:r>
            <a:endParaRPr lang="en-US" sz="1600" dirty="0">
              <a:solidFill>
                <a:srgbClr val="0000FF"/>
              </a:solidFill>
            </a:endParaRPr>
          </a:p>
          <a:p>
            <a:endParaRPr lang="en-US" sz="1600" dirty="0">
              <a:solidFill>
                <a:srgbClr val="0432FF"/>
              </a:solidFill>
            </a:endParaRPr>
          </a:p>
          <a:p>
            <a:endParaRPr lang="en-US" sz="1600" dirty="0">
              <a:solidFill>
                <a:srgbClr val="0432FF"/>
              </a:solidFill>
            </a:endParaRPr>
          </a:p>
          <a:p>
            <a:r>
              <a:rPr lang="en-US" sz="1600" dirty="0"/>
              <a:t>Project course</a:t>
            </a:r>
          </a:p>
          <a:p>
            <a:pPr lvl="1"/>
            <a:r>
              <a:rPr lang="en-US" sz="1400" dirty="0"/>
              <a:t>Taken by Bachelor’s/Master’s students</a:t>
            </a:r>
          </a:p>
          <a:p>
            <a:pPr lvl="1"/>
            <a:r>
              <a:rPr lang="en-US" sz="1400" dirty="0"/>
              <a:t>Processing-in-Memory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464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pic>
        <p:nvPicPr>
          <p:cNvPr id="6" name="Picture 5">
            <a:extLst>
              <a:ext uri="{FF2B5EF4-FFF2-40B4-BE49-F238E27FC236}">
                <a16:creationId xmlns:a16="http://schemas.microsoft.com/office/drawing/2014/main" id="{B48F207C-31C3-2C44-B8B7-3F68010892DB}"/>
              </a:ext>
            </a:extLst>
          </p:cNvPr>
          <p:cNvPicPr>
            <a:picLocks noChangeAspect="1"/>
          </p:cNvPicPr>
          <p:nvPr/>
        </p:nvPicPr>
        <p:blipFill>
          <a:blip r:embed="rId6"/>
          <a:stretch>
            <a:fillRect/>
          </a:stretch>
        </p:blipFill>
        <p:spPr>
          <a:xfrm>
            <a:off x="4837600" y="0"/>
            <a:ext cx="4198896" cy="6858000"/>
          </a:xfrm>
          <a:prstGeom prst="rect">
            <a:avLst/>
          </a:prstGeom>
        </p:spPr>
      </p:pic>
    </p:spTree>
    <p:extLst>
      <p:ext uri="{BB962C8B-B14F-4D97-AF65-F5344CB8AC3E}">
        <p14:creationId xmlns:p14="http://schemas.microsoft.com/office/powerpoint/2010/main" val="3343338593"/>
      </p:ext>
    </p:extLst>
  </p:cSld>
  <p:clrMapOvr>
    <a:masterClrMapping/>
  </p:clrMapOvr>
  <p:transition/>
</p:sld>
</file>

<file path=ppt/slides/slide4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C991E-8D5D-6A42-868B-F019E75D709D}"/>
              </a:ext>
            </a:extLst>
          </p:cNvPr>
          <p:cNvSpPr>
            <a:spLocks noGrp="1"/>
          </p:cNvSpPr>
          <p:nvPr>
            <p:ph type="title"/>
          </p:nvPr>
        </p:nvSpPr>
        <p:spPr/>
        <p:txBody>
          <a:bodyPr>
            <a:noAutofit/>
          </a:bodyPr>
          <a:lstStyle/>
          <a:p>
            <a:r>
              <a:rPr lang="en-US" sz="3800" dirty="0">
                <a:latin typeface="Garamond" panose="02020404030301010803" pitchFamily="18" charset="0"/>
              </a:rPr>
              <a:t>SAFARI Live Seminars (I)</a:t>
            </a:r>
            <a:endParaRPr lang="en-US" sz="3800" dirty="0"/>
          </a:p>
        </p:txBody>
      </p:sp>
      <p:pic>
        <p:nvPicPr>
          <p:cNvPr id="3" name="Picture 2">
            <a:extLst>
              <a:ext uri="{FF2B5EF4-FFF2-40B4-BE49-F238E27FC236}">
                <a16:creationId xmlns:a16="http://schemas.microsoft.com/office/drawing/2014/main" id="{C7FF465F-35B8-3D4E-8DA5-38E24AECB7F0}"/>
              </a:ext>
            </a:extLst>
          </p:cNvPr>
          <p:cNvPicPr>
            <a:picLocks noChangeAspect="1"/>
          </p:cNvPicPr>
          <p:nvPr/>
        </p:nvPicPr>
        <p:blipFill>
          <a:blip r:embed="rId2"/>
          <a:stretch>
            <a:fillRect/>
          </a:stretch>
        </p:blipFill>
        <p:spPr>
          <a:xfrm>
            <a:off x="0" y="1020270"/>
            <a:ext cx="3039099" cy="1710000"/>
          </a:xfrm>
          <a:prstGeom prst="rect">
            <a:avLst/>
          </a:prstGeom>
        </p:spPr>
      </p:pic>
      <p:pic>
        <p:nvPicPr>
          <p:cNvPr id="5" name="Picture 4">
            <a:extLst>
              <a:ext uri="{FF2B5EF4-FFF2-40B4-BE49-F238E27FC236}">
                <a16:creationId xmlns:a16="http://schemas.microsoft.com/office/drawing/2014/main" id="{1954DC66-ED14-844E-8686-B69F576079F6}"/>
              </a:ext>
            </a:extLst>
          </p:cNvPr>
          <p:cNvPicPr>
            <a:picLocks noChangeAspect="1"/>
          </p:cNvPicPr>
          <p:nvPr/>
        </p:nvPicPr>
        <p:blipFill>
          <a:blip r:embed="rId3"/>
          <a:stretch>
            <a:fillRect/>
          </a:stretch>
        </p:blipFill>
        <p:spPr>
          <a:xfrm>
            <a:off x="3061558" y="1020270"/>
            <a:ext cx="3039098" cy="1710000"/>
          </a:xfrm>
          <a:prstGeom prst="rect">
            <a:avLst/>
          </a:prstGeom>
        </p:spPr>
      </p:pic>
      <p:pic>
        <p:nvPicPr>
          <p:cNvPr id="6" name="Picture 5">
            <a:extLst>
              <a:ext uri="{FF2B5EF4-FFF2-40B4-BE49-F238E27FC236}">
                <a16:creationId xmlns:a16="http://schemas.microsoft.com/office/drawing/2014/main" id="{7CF330DA-3E78-7E48-AC12-54161AE29117}"/>
              </a:ext>
            </a:extLst>
          </p:cNvPr>
          <p:cNvPicPr>
            <a:picLocks noChangeAspect="1"/>
          </p:cNvPicPr>
          <p:nvPr/>
        </p:nvPicPr>
        <p:blipFill>
          <a:blip r:embed="rId4"/>
          <a:stretch>
            <a:fillRect/>
          </a:stretch>
        </p:blipFill>
        <p:spPr>
          <a:xfrm>
            <a:off x="6123116" y="1020270"/>
            <a:ext cx="3039099" cy="1710000"/>
          </a:xfrm>
          <a:prstGeom prst="rect">
            <a:avLst/>
          </a:prstGeom>
        </p:spPr>
      </p:pic>
      <p:pic>
        <p:nvPicPr>
          <p:cNvPr id="7" name="Picture 6">
            <a:extLst>
              <a:ext uri="{FF2B5EF4-FFF2-40B4-BE49-F238E27FC236}">
                <a16:creationId xmlns:a16="http://schemas.microsoft.com/office/drawing/2014/main" id="{C016D881-8FB2-A140-9F8C-D3F584507CE0}"/>
              </a:ext>
            </a:extLst>
          </p:cNvPr>
          <p:cNvPicPr>
            <a:picLocks noChangeAspect="1"/>
          </p:cNvPicPr>
          <p:nvPr/>
        </p:nvPicPr>
        <p:blipFill>
          <a:blip r:embed="rId5"/>
          <a:stretch>
            <a:fillRect/>
          </a:stretch>
        </p:blipFill>
        <p:spPr>
          <a:xfrm>
            <a:off x="7108" y="2776218"/>
            <a:ext cx="3039099" cy="1710000"/>
          </a:xfrm>
          <a:prstGeom prst="rect">
            <a:avLst/>
          </a:prstGeom>
        </p:spPr>
      </p:pic>
      <p:pic>
        <p:nvPicPr>
          <p:cNvPr id="8" name="Picture 7">
            <a:extLst>
              <a:ext uri="{FF2B5EF4-FFF2-40B4-BE49-F238E27FC236}">
                <a16:creationId xmlns:a16="http://schemas.microsoft.com/office/drawing/2014/main" id="{2C86B28A-F786-A44D-ABCB-2ACBE8BFD1FA}"/>
              </a:ext>
            </a:extLst>
          </p:cNvPr>
          <p:cNvPicPr>
            <a:picLocks noChangeAspect="1"/>
          </p:cNvPicPr>
          <p:nvPr/>
        </p:nvPicPr>
        <p:blipFill>
          <a:blip r:embed="rId6"/>
          <a:stretch>
            <a:fillRect/>
          </a:stretch>
        </p:blipFill>
        <p:spPr>
          <a:xfrm>
            <a:off x="3058696" y="2776218"/>
            <a:ext cx="3039099" cy="1710000"/>
          </a:xfrm>
          <a:prstGeom prst="rect">
            <a:avLst/>
          </a:prstGeom>
        </p:spPr>
      </p:pic>
      <p:sp>
        <p:nvSpPr>
          <p:cNvPr id="10" name="Rectangle 9">
            <a:extLst>
              <a:ext uri="{FF2B5EF4-FFF2-40B4-BE49-F238E27FC236}">
                <a16:creationId xmlns:a16="http://schemas.microsoft.com/office/drawing/2014/main" id="{19082E93-FD98-EF49-ADB5-A2C10837F371}"/>
              </a:ext>
            </a:extLst>
          </p:cNvPr>
          <p:cNvSpPr/>
          <p:nvPr/>
        </p:nvSpPr>
        <p:spPr>
          <a:xfrm>
            <a:off x="1590700" y="6475391"/>
            <a:ext cx="5886400"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7">
                  <a:extLst>
                    <a:ext uri="{A12FA001-AC4F-418D-AE19-62706E023703}">
                      <ahyp:hlinkClr xmlns:ahyp="http://schemas.microsoft.com/office/drawing/2018/hyperlinkcolor" val="tx"/>
                    </a:ext>
                  </a:extLst>
                </a:hlinkClick>
              </a:rPr>
              <a:t>https://</a:t>
            </a:r>
            <a:r>
              <a:rPr kumimoji="0" lang="en-US" sz="1800" b="1" i="0" u="none" strike="noStrike" kern="1200" cap="none" spc="0" normalizeH="0" baseline="0" noProof="0" dirty="0" err="1">
                <a:ln>
                  <a:noFill/>
                </a:ln>
                <a:solidFill>
                  <a:srgbClr val="0432FF"/>
                </a:solidFill>
                <a:effectLst/>
                <a:uLnTx/>
                <a:uFillTx/>
                <a:latin typeface="Tahoma"/>
                <a:ea typeface="ＭＳ Ｐゴシック" panose="020B0600070205080204" pitchFamily="34" charset="-128"/>
                <a:cs typeface="+mn-cs"/>
                <a:hlinkClick r:id="rId7">
                  <a:extLst>
                    <a:ext uri="{A12FA001-AC4F-418D-AE19-62706E023703}">
                      <ahyp:hlinkClr xmlns:ahyp="http://schemas.microsoft.com/office/drawing/2018/hyperlinkcolor" val="tx"/>
                    </a:ext>
                  </a:extLst>
                </a:hlinkClick>
              </a:rPr>
              <a:t>safari.ethz.ch</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7">
                  <a:extLst>
                    <a:ext uri="{A12FA001-AC4F-418D-AE19-62706E023703}">
                      <ahyp:hlinkClr xmlns:ahyp="http://schemas.microsoft.com/office/drawing/2018/hyperlinkcolor" val="tx"/>
                    </a:ext>
                  </a:extLst>
                </a:hlinkClick>
              </a:rPr>
              <a:t>/safari-seminar-series/</a:t>
            </a:r>
            <a:endPar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p:txBody>
      </p:sp>
      <p:pic>
        <p:nvPicPr>
          <p:cNvPr id="11" name="Picture 10">
            <a:extLst>
              <a:ext uri="{FF2B5EF4-FFF2-40B4-BE49-F238E27FC236}">
                <a16:creationId xmlns:a16="http://schemas.microsoft.com/office/drawing/2014/main" id="{279B7153-B3C1-9347-A817-5DE9E1ACEEAD}"/>
              </a:ext>
            </a:extLst>
          </p:cNvPr>
          <p:cNvPicPr>
            <a:picLocks noChangeAspect="1"/>
          </p:cNvPicPr>
          <p:nvPr/>
        </p:nvPicPr>
        <p:blipFill>
          <a:blip r:embed="rId8"/>
          <a:stretch>
            <a:fillRect/>
          </a:stretch>
        </p:blipFill>
        <p:spPr>
          <a:xfrm>
            <a:off x="6120457" y="2778583"/>
            <a:ext cx="3044415" cy="1712991"/>
          </a:xfrm>
          <a:prstGeom prst="rect">
            <a:avLst/>
          </a:prstGeom>
        </p:spPr>
      </p:pic>
      <p:pic>
        <p:nvPicPr>
          <p:cNvPr id="12" name="Picture 11">
            <a:extLst>
              <a:ext uri="{FF2B5EF4-FFF2-40B4-BE49-F238E27FC236}">
                <a16:creationId xmlns:a16="http://schemas.microsoft.com/office/drawing/2014/main" id="{C1F1308B-5778-FA4C-B9E4-0EAB1DD7CFE1}"/>
              </a:ext>
            </a:extLst>
          </p:cNvPr>
          <p:cNvPicPr>
            <a:picLocks noChangeAspect="1"/>
          </p:cNvPicPr>
          <p:nvPr/>
        </p:nvPicPr>
        <p:blipFill>
          <a:blip r:embed="rId9"/>
          <a:stretch>
            <a:fillRect/>
          </a:stretch>
        </p:blipFill>
        <p:spPr>
          <a:xfrm>
            <a:off x="0" y="4584281"/>
            <a:ext cx="3044415" cy="1712991"/>
          </a:xfrm>
          <a:prstGeom prst="rect">
            <a:avLst/>
          </a:prstGeom>
        </p:spPr>
      </p:pic>
      <p:pic>
        <p:nvPicPr>
          <p:cNvPr id="13" name="Picture 12">
            <a:extLst>
              <a:ext uri="{FF2B5EF4-FFF2-40B4-BE49-F238E27FC236}">
                <a16:creationId xmlns:a16="http://schemas.microsoft.com/office/drawing/2014/main" id="{15B181AB-1E41-A649-86DE-C317E98B208D}"/>
              </a:ext>
            </a:extLst>
          </p:cNvPr>
          <p:cNvPicPr>
            <a:picLocks noChangeAspect="1"/>
          </p:cNvPicPr>
          <p:nvPr/>
        </p:nvPicPr>
        <p:blipFill>
          <a:blip r:embed="rId10"/>
          <a:stretch>
            <a:fillRect/>
          </a:stretch>
        </p:blipFill>
        <p:spPr>
          <a:xfrm>
            <a:off x="3048000" y="4576919"/>
            <a:ext cx="3057500" cy="1720353"/>
          </a:xfrm>
          <a:prstGeom prst="rect">
            <a:avLst/>
          </a:prstGeom>
        </p:spPr>
      </p:pic>
      <p:pic>
        <p:nvPicPr>
          <p:cNvPr id="4" name="Picture 3">
            <a:extLst>
              <a:ext uri="{FF2B5EF4-FFF2-40B4-BE49-F238E27FC236}">
                <a16:creationId xmlns:a16="http://schemas.microsoft.com/office/drawing/2014/main" id="{38A91E93-ADBE-F741-88D4-DCF10BB72FA5}"/>
              </a:ext>
            </a:extLst>
          </p:cNvPr>
          <p:cNvPicPr>
            <a:picLocks noChangeAspect="1"/>
          </p:cNvPicPr>
          <p:nvPr/>
        </p:nvPicPr>
        <p:blipFill>
          <a:blip r:embed="rId11"/>
          <a:stretch>
            <a:fillRect/>
          </a:stretch>
        </p:blipFill>
        <p:spPr>
          <a:xfrm>
            <a:off x="6121872" y="4605272"/>
            <a:ext cx="3022128" cy="1692000"/>
          </a:xfrm>
          <a:prstGeom prst="rect">
            <a:avLst/>
          </a:prstGeom>
        </p:spPr>
      </p:pic>
    </p:spTree>
    <p:extLst>
      <p:ext uri="{BB962C8B-B14F-4D97-AF65-F5344CB8AC3E}">
        <p14:creationId xmlns:p14="http://schemas.microsoft.com/office/powerpoint/2010/main" val="46522562"/>
      </p:ext>
    </p:extLst>
  </p:cSld>
  <p:clrMapOvr>
    <a:masterClrMapping/>
  </p:clrMapOvr>
  <p:transition/>
</p:sld>
</file>

<file path=ppt/slides/slide4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C991E-8D5D-6A42-868B-F019E75D709D}"/>
              </a:ext>
            </a:extLst>
          </p:cNvPr>
          <p:cNvSpPr>
            <a:spLocks noGrp="1"/>
          </p:cNvSpPr>
          <p:nvPr>
            <p:ph type="title"/>
          </p:nvPr>
        </p:nvSpPr>
        <p:spPr/>
        <p:txBody>
          <a:bodyPr>
            <a:noAutofit/>
          </a:bodyPr>
          <a:lstStyle/>
          <a:p>
            <a:r>
              <a:rPr lang="en-US" sz="3800" dirty="0">
                <a:latin typeface="Garamond" panose="02020404030301010803" pitchFamily="18" charset="0"/>
              </a:rPr>
              <a:t>SAFARI Live Seminars (II)</a:t>
            </a:r>
            <a:endParaRPr lang="en-US" sz="3800" dirty="0"/>
          </a:p>
        </p:txBody>
      </p:sp>
      <p:sp>
        <p:nvSpPr>
          <p:cNvPr id="10" name="Rectangle 9">
            <a:extLst>
              <a:ext uri="{FF2B5EF4-FFF2-40B4-BE49-F238E27FC236}">
                <a16:creationId xmlns:a16="http://schemas.microsoft.com/office/drawing/2014/main" id="{19082E93-FD98-EF49-ADB5-A2C10837F371}"/>
              </a:ext>
            </a:extLst>
          </p:cNvPr>
          <p:cNvSpPr/>
          <p:nvPr/>
        </p:nvSpPr>
        <p:spPr>
          <a:xfrm>
            <a:off x="243501" y="6536377"/>
            <a:ext cx="8610600" cy="276999"/>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https://www.youtube.com/watch?v=D8Hjy2iU9l4&amp;list=PL5Q2soXY2Zi_tOTAYm--dYByNPL7JhwR9&amp;index=1</a:t>
            </a:r>
            <a:r>
              <a:rPr kumimoji="0" lang="en-US" sz="12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rPr>
              <a:t> </a:t>
            </a:r>
          </a:p>
        </p:txBody>
      </p:sp>
      <p:pic>
        <p:nvPicPr>
          <p:cNvPr id="14" name="Picture 13">
            <a:extLst>
              <a:ext uri="{FF2B5EF4-FFF2-40B4-BE49-F238E27FC236}">
                <a16:creationId xmlns:a16="http://schemas.microsoft.com/office/drawing/2014/main" id="{6AE929E4-E5BE-3E4B-A6C7-F18EBBBACD96}"/>
              </a:ext>
            </a:extLst>
          </p:cNvPr>
          <p:cNvPicPr>
            <a:picLocks noChangeAspect="1"/>
          </p:cNvPicPr>
          <p:nvPr/>
        </p:nvPicPr>
        <p:blipFill>
          <a:blip r:embed="rId3"/>
          <a:stretch>
            <a:fillRect/>
          </a:stretch>
        </p:blipFill>
        <p:spPr>
          <a:xfrm>
            <a:off x="351967" y="980728"/>
            <a:ext cx="3499953" cy="2548159"/>
          </a:xfrm>
          <a:prstGeom prst="rect">
            <a:avLst/>
          </a:prstGeom>
        </p:spPr>
      </p:pic>
      <p:pic>
        <p:nvPicPr>
          <p:cNvPr id="15" name="Picture 14">
            <a:extLst>
              <a:ext uri="{FF2B5EF4-FFF2-40B4-BE49-F238E27FC236}">
                <a16:creationId xmlns:a16="http://schemas.microsoft.com/office/drawing/2014/main" id="{253159A2-5E57-C647-B505-B6F781DBF5D2}"/>
              </a:ext>
            </a:extLst>
          </p:cNvPr>
          <p:cNvPicPr>
            <a:picLocks noChangeAspect="1"/>
          </p:cNvPicPr>
          <p:nvPr/>
        </p:nvPicPr>
        <p:blipFill>
          <a:blip r:embed="rId4"/>
          <a:stretch>
            <a:fillRect/>
          </a:stretch>
        </p:blipFill>
        <p:spPr>
          <a:xfrm>
            <a:off x="4860033" y="980728"/>
            <a:ext cx="3384376" cy="2464012"/>
          </a:xfrm>
          <a:prstGeom prst="rect">
            <a:avLst/>
          </a:prstGeom>
        </p:spPr>
      </p:pic>
      <p:pic>
        <p:nvPicPr>
          <p:cNvPr id="9" name="Picture 8">
            <a:extLst>
              <a:ext uri="{FF2B5EF4-FFF2-40B4-BE49-F238E27FC236}">
                <a16:creationId xmlns:a16="http://schemas.microsoft.com/office/drawing/2014/main" id="{FC1D5ABC-29F4-4440-89FB-454D1CC95B0F}"/>
              </a:ext>
            </a:extLst>
          </p:cNvPr>
          <p:cNvPicPr>
            <a:picLocks noChangeAspect="1"/>
          </p:cNvPicPr>
          <p:nvPr/>
        </p:nvPicPr>
        <p:blipFill>
          <a:blip r:embed="rId5"/>
          <a:stretch>
            <a:fillRect/>
          </a:stretch>
        </p:blipFill>
        <p:spPr>
          <a:xfrm>
            <a:off x="356059" y="3789040"/>
            <a:ext cx="3495861" cy="2548158"/>
          </a:xfrm>
          <a:prstGeom prst="rect">
            <a:avLst/>
          </a:prstGeom>
        </p:spPr>
      </p:pic>
      <p:pic>
        <p:nvPicPr>
          <p:cNvPr id="16" name="Picture 15">
            <a:extLst>
              <a:ext uri="{FF2B5EF4-FFF2-40B4-BE49-F238E27FC236}">
                <a16:creationId xmlns:a16="http://schemas.microsoft.com/office/drawing/2014/main" id="{91D8E958-BA87-1A48-A7AC-A103B9656D8B}"/>
              </a:ext>
            </a:extLst>
          </p:cNvPr>
          <p:cNvPicPr>
            <a:picLocks noChangeAspect="1"/>
          </p:cNvPicPr>
          <p:nvPr/>
        </p:nvPicPr>
        <p:blipFill>
          <a:blip r:embed="rId6"/>
          <a:stretch>
            <a:fillRect/>
          </a:stretch>
        </p:blipFill>
        <p:spPr>
          <a:xfrm>
            <a:off x="4880745" y="3785840"/>
            <a:ext cx="3384376" cy="2465163"/>
          </a:xfrm>
          <a:prstGeom prst="rect">
            <a:avLst/>
          </a:prstGeom>
        </p:spPr>
      </p:pic>
    </p:spTree>
    <p:extLst>
      <p:ext uri="{BB962C8B-B14F-4D97-AF65-F5344CB8AC3E}">
        <p14:creationId xmlns:p14="http://schemas.microsoft.com/office/powerpoint/2010/main" val="1880398832"/>
      </p:ext>
    </p:extLst>
  </p:cSld>
  <p:clrMapOvr>
    <a:masterClrMapping/>
  </p:clrMapOvr>
  <p:transition/>
</p:sld>
</file>

<file path=ppt/slides/slide4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772816"/>
            <a:ext cx="7924800" cy="1752600"/>
          </a:xfrm>
        </p:spPr>
        <p:txBody>
          <a:bodyPr/>
          <a:lstStyle/>
          <a:p>
            <a:pPr algn="ctr"/>
            <a:r>
              <a:rPr lang="en-US" dirty="0"/>
              <a:t>Open-Source Artifacts</a:t>
            </a:r>
          </a:p>
        </p:txBody>
      </p:sp>
      <p:sp>
        <p:nvSpPr>
          <p:cNvPr id="3" name="Subtitle 2"/>
          <p:cNvSpPr>
            <a:spLocks noGrp="1"/>
          </p:cNvSpPr>
          <p:nvPr>
            <p:ph type="subTitle" idx="1"/>
          </p:nvPr>
        </p:nvSpPr>
        <p:spPr/>
        <p:txBody>
          <a:bodyPr/>
          <a:lstStyle/>
          <a:p>
            <a:r>
              <a:rPr lang="en-US" b="1" dirty="0">
                <a:solidFill>
                  <a:srgbClr val="0432FF"/>
                </a:solidFill>
                <a:hlinkClick r:id="rId2">
                  <a:extLst>
                    <a:ext uri="{A12FA001-AC4F-418D-AE19-62706E023703}">
                      <ahyp:hlinkClr xmlns:ahyp="http://schemas.microsoft.com/office/drawing/2018/hyperlinkcolor" val="tx"/>
                    </a:ext>
                  </a:extLst>
                </a:hlinkClick>
              </a:rPr>
              <a:t>https://github.com/CMU-SAFARI</a:t>
            </a:r>
            <a:r>
              <a:rPr lang="en-US" b="1" dirty="0">
                <a:solidFill>
                  <a:srgbClr val="0432FF"/>
                </a:solidFill>
              </a:rPr>
              <a:t> </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467</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747796002"/>
      </p:ext>
    </p:extLst>
  </p:cSld>
  <p:clrMapOvr>
    <a:masterClrMapping/>
  </p:clrMapOvr>
  <p:transition/>
</p:sld>
</file>

<file path=ppt/slides/slide4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Open Source Tools: SAFARI GitHub</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468</a:t>
            </a:fld>
            <a:endParaRPr kumimoji="0" lang="en-US" sz="1600" b="0" i="0" u="none" strike="noStrike" kern="1200" cap="none" spc="0" normalizeH="0" baseline="0" noProof="0">
              <a:ln>
                <a:noFill/>
              </a:ln>
              <a:solidFill>
                <a:srgbClr val="000000"/>
              </a:solidFill>
              <a:effectLst/>
              <a:uLnTx/>
              <a:uFillTx/>
              <a:latin typeface="Garamond" charset="0"/>
              <a:ea typeface="ＭＳ Ｐゴシック" panose="020B0600070205080204" pitchFamily="34" charset="-128"/>
              <a:cs typeface="Arial" charset="0"/>
            </a:endParaRPr>
          </a:p>
        </p:txBody>
      </p:sp>
      <p:sp>
        <p:nvSpPr>
          <p:cNvPr id="9" name="TextBox 8">
            <a:extLst>
              <a:ext uri="{FF2B5EF4-FFF2-40B4-BE49-F238E27FC236}">
                <a16:creationId xmlns:a16="http://schemas.microsoft.com/office/drawing/2014/main" id="{A0AA7D28-7410-C24A-A6ED-5E77A789D28D}"/>
              </a:ext>
            </a:extLst>
          </p:cNvPr>
          <p:cNvSpPr txBox="1"/>
          <p:nvPr/>
        </p:nvSpPr>
        <p:spPr>
          <a:xfrm>
            <a:off x="2461487" y="6488668"/>
            <a:ext cx="422102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a:t>
            </a:r>
            <a:r>
              <a:rPr kumimoji="0" lang="en-US" sz="1800" b="1" i="0" u="none" strike="noStrike" kern="1200" cap="none" spc="0" normalizeH="0" baseline="0" noProof="0" dirty="0" err="1">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github.com</a:t>
            </a:r>
            <a:r>
              <a:rPr kumimoji="0" lang="en-US" sz="1800" b="1"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/CMU-SAFARI/</a:t>
            </a:r>
            <a:endParaRPr kumimoji="0" lang="en-US" sz="1800" b="0" i="0" u="none" strike="noStrike" kern="1200" cap="none" spc="0" normalizeH="0" baseline="0" noProof="0" dirty="0">
              <a:ln>
                <a:noFill/>
              </a:ln>
              <a:solidFill>
                <a:srgbClr val="0432FF"/>
              </a:solidFill>
              <a:effectLst/>
              <a:uLnTx/>
              <a:uFillTx/>
              <a:latin typeface="Tahoma"/>
              <a:ea typeface="ＭＳ Ｐゴシック" panose="020B0600070205080204" pitchFamily="34" charset="-128"/>
              <a:cs typeface="+mn-cs"/>
            </a:endParaRPr>
          </a:p>
        </p:txBody>
      </p:sp>
      <p:pic>
        <p:nvPicPr>
          <p:cNvPr id="10" name="Picture 9">
            <a:extLst>
              <a:ext uri="{FF2B5EF4-FFF2-40B4-BE49-F238E27FC236}">
                <a16:creationId xmlns:a16="http://schemas.microsoft.com/office/drawing/2014/main" id="{7A33925B-5EFF-634A-B5E3-0801A7BBAF06}"/>
              </a:ext>
            </a:extLst>
          </p:cNvPr>
          <p:cNvPicPr>
            <a:picLocks noChangeAspect="1"/>
          </p:cNvPicPr>
          <p:nvPr/>
        </p:nvPicPr>
        <p:blipFill>
          <a:blip r:embed="rId3"/>
          <a:stretch>
            <a:fillRect/>
          </a:stretch>
        </p:blipFill>
        <p:spPr>
          <a:xfrm>
            <a:off x="1066800" y="998982"/>
            <a:ext cx="6934200" cy="5478018"/>
          </a:xfrm>
          <a:prstGeom prst="rect">
            <a:avLst/>
          </a:prstGeom>
        </p:spPr>
      </p:pic>
    </p:spTree>
    <p:extLst>
      <p:ext uri="{BB962C8B-B14F-4D97-AF65-F5344CB8AC3E}">
        <p14:creationId xmlns:p14="http://schemas.microsoft.com/office/powerpoint/2010/main" val="4196525473"/>
      </p:ext>
    </p:extLst>
  </p:cSld>
  <p:clrMapOvr>
    <a:masterClrMapping/>
  </p:clrMapOvr>
  <p:transition/>
</p:sld>
</file>

<file path=ppt/slides/slide4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04EF9-6311-1645-A0CB-2E4DC613C3D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7D4E5EE-14A7-4C49-8B8C-B0C403B9FC06}"/>
              </a:ext>
            </a:extLst>
          </p:cNvPr>
          <p:cNvSpPr>
            <a:spLocks noGrp="1"/>
          </p:cNvSpPr>
          <p:nvPr>
            <p:ph idx="1"/>
          </p:nvPr>
        </p:nvSpPr>
        <p:spPr/>
        <p:txBody>
          <a:bodyPr/>
          <a:lstStyle/>
          <a:p>
            <a:endParaRPr lang="en-US" dirty="0"/>
          </a:p>
        </p:txBody>
      </p:sp>
      <p:sp>
        <p:nvSpPr>
          <p:cNvPr id="4" name="Slide Number Placeholder 3">
            <a:extLst>
              <a:ext uri="{FF2B5EF4-FFF2-40B4-BE49-F238E27FC236}">
                <a16:creationId xmlns:a16="http://schemas.microsoft.com/office/drawing/2014/main" id="{387C2AC1-FD9E-7A4A-BF0C-C9A332C41C8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82EC307D-DE3D-4346-9EEC-849FEAAACE63}"/>
              </a:ext>
            </a:extLst>
          </p:cNvPr>
          <p:cNvPicPr>
            <a:picLocks noChangeAspect="1"/>
          </p:cNvPicPr>
          <p:nvPr/>
        </p:nvPicPr>
        <p:blipFill>
          <a:blip r:embed="rId2"/>
          <a:stretch>
            <a:fillRect/>
          </a:stretch>
        </p:blipFill>
        <p:spPr>
          <a:xfrm>
            <a:off x="1879725" y="7184"/>
            <a:ext cx="5384549" cy="6858000"/>
          </a:xfrm>
          <a:prstGeom prst="rect">
            <a:avLst/>
          </a:prstGeom>
        </p:spPr>
      </p:pic>
      <p:sp>
        <p:nvSpPr>
          <p:cNvPr id="6" name="TextBox 5">
            <a:extLst>
              <a:ext uri="{FF2B5EF4-FFF2-40B4-BE49-F238E27FC236}">
                <a16:creationId xmlns:a16="http://schemas.microsoft.com/office/drawing/2014/main" id="{B9871ED2-6771-8148-B0D9-0B21E966C7C8}"/>
              </a:ext>
            </a:extLst>
          </p:cNvPr>
          <p:cNvSpPr txBox="1"/>
          <p:nvPr/>
        </p:nvSpPr>
        <p:spPr>
          <a:xfrm>
            <a:off x="4963649" y="5269399"/>
            <a:ext cx="415530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32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https://github.com/CMU-SAFARI</a:t>
            </a:r>
            <a:r>
              <a:rPr kumimoji="0" lang="en-US" sz="1800" b="1" i="0" u="none" strike="noStrike" kern="1200" cap="none" spc="0" normalizeH="0" baseline="0" noProof="0" dirty="0">
                <a:ln>
                  <a:noFill/>
                </a:ln>
                <a:solidFill>
                  <a:srgbClr val="0432FF"/>
                </a:solidFill>
                <a:effectLst/>
                <a:uLnTx/>
                <a:uFillTx/>
                <a:latin typeface="Tahoma"/>
                <a:ea typeface="+mn-ea"/>
                <a:cs typeface="+mn-cs"/>
              </a:rPr>
              <a:t> </a:t>
            </a:r>
          </a:p>
        </p:txBody>
      </p:sp>
    </p:spTree>
    <p:extLst>
      <p:ext uri="{BB962C8B-B14F-4D97-AF65-F5344CB8AC3E}">
        <p14:creationId xmlns:p14="http://schemas.microsoft.com/office/powerpoint/2010/main" val="2886081560"/>
      </p:ext>
    </p:extLst>
  </p:cSld>
  <p:clrMapOvr>
    <a:masterClrMapping/>
  </p:clrMapOvr>
  <p:transition/>
</p:sld>
</file>

<file path=ppt/slides/slide4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90E75-44AE-3749-84A1-9991C665D4E8}"/>
              </a:ext>
            </a:extLst>
          </p:cNvPr>
          <p:cNvSpPr>
            <a:spLocks noGrp="1"/>
          </p:cNvSpPr>
          <p:nvPr>
            <p:ph type="title"/>
          </p:nvPr>
        </p:nvSpPr>
        <p:spPr/>
        <p:txBody>
          <a:bodyPr/>
          <a:lstStyle/>
          <a:p>
            <a:r>
              <a:rPr lang="en-US" dirty="0"/>
              <a:t>An Interview on Research and Education</a:t>
            </a:r>
          </a:p>
        </p:txBody>
      </p:sp>
      <p:sp>
        <p:nvSpPr>
          <p:cNvPr id="3" name="Content Placeholder 2">
            <a:extLst>
              <a:ext uri="{FF2B5EF4-FFF2-40B4-BE49-F238E27FC236}">
                <a16:creationId xmlns:a16="http://schemas.microsoft.com/office/drawing/2014/main" id="{69BE6586-EEE6-A04A-A548-5966B309FAAB}"/>
              </a:ext>
            </a:extLst>
          </p:cNvPr>
          <p:cNvSpPr>
            <a:spLocks noGrp="1"/>
          </p:cNvSpPr>
          <p:nvPr>
            <p:ph idx="1"/>
          </p:nvPr>
        </p:nvSpPr>
        <p:spPr/>
        <p:txBody>
          <a:bodyPr/>
          <a:lstStyle/>
          <a:p>
            <a:r>
              <a:rPr lang="en-US" b="1" dirty="0">
                <a:solidFill>
                  <a:srgbClr val="0432FF"/>
                </a:solidFill>
              </a:rPr>
              <a:t>Computing Research and Education </a:t>
            </a:r>
            <a:r>
              <a:rPr lang="en-US" dirty="0">
                <a:solidFill>
                  <a:srgbClr val="0432FF"/>
                </a:solidFill>
              </a:rPr>
              <a:t>(@ ISCA 2019)</a:t>
            </a:r>
          </a:p>
          <a:p>
            <a:pPr lvl="1"/>
            <a:r>
              <a:rPr lang="en-US" dirty="0">
                <a:hlinkClick r:id="rId2"/>
              </a:rPr>
              <a:t>https://www.youtube.com/watch?v=8ffSEKZhmvo&amp;list=PL5Q2soXY2Zi_4oP9LdL3cc8G6NIjD2Ydz</a:t>
            </a:r>
            <a:endParaRPr lang="en-US" dirty="0"/>
          </a:p>
          <a:p>
            <a:pPr lvl="1"/>
            <a:endParaRPr lang="en-US" dirty="0"/>
          </a:p>
          <a:p>
            <a:pPr lvl="1"/>
            <a:endParaRPr lang="en-US" dirty="0"/>
          </a:p>
          <a:p>
            <a:r>
              <a:rPr lang="en-US" b="1" dirty="0">
                <a:solidFill>
                  <a:srgbClr val="0432FF"/>
                </a:solidFill>
              </a:rPr>
              <a:t>Maurice Wilkes Award Speech </a:t>
            </a:r>
            <a:r>
              <a:rPr lang="en-US" dirty="0">
                <a:solidFill>
                  <a:srgbClr val="0432FF"/>
                </a:solidFill>
              </a:rPr>
              <a:t>(10 minutes)</a:t>
            </a:r>
          </a:p>
          <a:p>
            <a:pPr lvl="1"/>
            <a:r>
              <a:rPr lang="en-US" dirty="0">
                <a:hlinkClick r:id="rId3"/>
              </a:rPr>
              <a:t>https://www.youtube.com/watch?v=tcQ3zZ3JpuA&amp;list=PL5Q2soXY2Zi8D_5MGV6EnXEJHnV2YFBJl&amp;index=15</a:t>
            </a:r>
            <a:endParaRPr lang="en-US" dirty="0"/>
          </a:p>
        </p:txBody>
      </p:sp>
      <p:sp>
        <p:nvSpPr>
          <p:cNvPr id="4" name="Slide Number Placeholder 3">
            <a:extLst>
              <a:ext uri="{FF2B5EF4-FFF2-40B4-BE49-F238E27FC236}">
                <a16:creationId xmlns:a16="http://schemas.microsoft.com/office/drawing/2014/main" id="{8EF1CA24-C7A2-D849-8A4D-9CCFFD7B5045}"/>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470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493069693"/>
      </p:ext>
    </p:extLst>
  </p:cSld>
  <p:clrMapOvr>
    <a:masterClrMapping/>
  </p:clrMapOvr>
  <p:transition/>
</p:sld>
</file>

<file path=ppt/slides/slide4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45B70-88E5-4A45-8F0F-98E8802735F5}"/>
              </a:ext>
            </a:extLst>
          </p:cNvPr>
          <p:cNvSpPr>
            <a:spLocks noGrp="1"/>
          </p:cNvSpPr>
          <p:nvPr>
            <p:ph type="title"/>
          </p:nvPr>
        </p:nvSpPr>
        <p:spPr/>
        <p:txBody>
          <a:bodyPr/>
          <a:lstStyle/>
          <a:p>
            <a:r>
              <a:rPr lang="en-US" dirty="0"/>
              <a:t>More Thoughts and Suggestions</a:t>
            </a:r>
          </a:p>
        </p:txBody>
      </p:sp>
      <p:sp>
        <p:nvSpPr>
          <p:cNvPr id="3" name="Content Placeholder 2">
            <a:extLst>
              <a:ext uri="{FF2B5EF4-FFF2-40B4-BE49-F238E27FC236}">
                <a16:creationId xmlns:a16="http://schemas.microsoft.com/office/drawing/2014/main" id="{163D66C4-277F-5645-8E15-23E56F3B54BA}"/>
              </a:ext>
            </a:extLst>
          </p:cNvPr>
          <p:cNvSpPr>
            <a:spLocks noGrp="1"/>
          </p:cNvSpPr>
          <p:nvPr>
            <p:ph idx="1"/>
          </p:nvPr>
        </p:nvSpPr>
        <p:spPr>
          <a:xfrm>
            <a:off x="228600" y="1052736"/>
            <a:ext cx="8915400" cy="5195664"/>
          </a:xfrm>
        </p:spPr>
        <p:txBody>
          <a:bodyPr/>
          <a:lstStyle/>
          <a:p>
            <a:r>
              <a:rPr lang="en-US" sz="1800" dirty="0"/>
              <a:t>Onur Mutlu,</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"Some Reflections (on DRAM)"</a:t>
            </a:r>
            <a:br>
              <a:rPr lang="en-US" sz="1800" dirty="0">
                <a:solidFill>
                  <a:srgbClr val="0432FF"/>
                </a:solidFill>
              </a:rPr>
            </a:br>
            <a:r>
              <a:rPr lang="en-US" sz="1800" i="1" dirty="0"/>
              <a:t>Award Speech for </a:t>
            </a:r>
            <a:r>
              <a:rPr lang="en-US" sz="1800" i="1" dirty="0">
                <a:hlinkClick r:id="rId3"/>
              </a:rPr>
              <a:t>ACM SIGARCH Maurice Wilkes Award</a:t>
            </a:r>
            <a:r>
              <a:rPr lang="en-US" sz="1800" i="1" dirty="0"/>
              <a:t>, at the </a:t>
            </a:r>
            <a:r>
              <a:rPr lang="en-US" sz="1800" b="1" i="1" dirty="0"/>
              <a:t>ISCA</a:t>
            </a:r>
            <a:r>
              <a:rPr lang="en-US" sz="1800" i="1" dirty="0"/>
              <a:t> Awards Ceremony</a:t>
            </a:r>
            <a:r>
              <a:rPr lang="en-US" sz="1800" dirty="0"/>
              <a:t>, Phoenix, AZ, USA, 25 June 2019.</a:t>
            </a:r>
            <a:br>
              <a:rPr lang="en-US" sz="1800" dirty="0"/>
            </a:br>
            <a:r>
              <a:rPr lang="en-US" sz="1800" dirty="0"/>
              <a:t>[</a:t>
            </a:r>
            <a:r>
              <a:rPr lang="en-US" sz="1800" dirty="0">
                <a:hlinkClick r:id="rId2"/>
              </a:rPr>
              <a:t>Slides (pptx)</a:t>
            </a:r>
            <a:r>
              <a:rPr lang="en-US" sz="1800" dirty="0"/>
              <a:t> </a:t>
            </a:r>
            <a:r>
              <a:rPr lang="en-US" sz="1800" dirty="0">
                <a:hlinkClick r:id="rId4"/>
              </a:rPr>
              <a:t>(pdf)</a:t>
            </a:r>
            <a:r>
              <a:rPr lang="en-US" sz="1800" dirty="0"/>
              <a:t>]</a:t>
            </a:r>
            <a:br>
              <a:rPr lang="en-US" sz="1800" dirty="0"/>
            </a:br>
            <a:r>
              <a:rPr lang="en-US" sz="1800" dirty="0"/>
              <a:t>[</a:t>
            </a:r>
            <a:r>
              <a:rPr lang="en-US" sz="1800" dirty="0">
                <a:hlinkClick r:id="rId5"/>
              </a:rPr>
              <a:t>Video of Award Acceptance Speech (Youtube; 10 minutes)</a:t>
            </a:r>
            <a:r>
              <a:rPr lang="en-US" sz="1800" dirty="0"/>
              <a:t> </a:t>
            </a:r>
            <a:r>
              <a:rPr lang="en-US" sz="1800" dirty="0">
                <a:hlinkClick r:id="rId6"/>
              </a:rPr>
              <a:t>(Youku; 13 minutes)</a:t>
            </a:r>
            <a:r>
              <a:rPr lang="en-US" sz="1800" dirty="0"/>
              <a:t>]</a:t>
            </a:r>
            <a:br>
              <a:rPr lang="en-US" sz="1800" dirty="0"/>
            </a:br>
            <a:r>
              <a:rPr lang="en-US" sz="1800" dirty="0"/>
              <a:t>[</a:t>
            </a:r>
            <a:r>
              <a:rPr lang="en-US" sz="1800" dirty="0">
                <a:hlinkClick r:id="rId7"/>
              </a:rPr>
              <a:t>Video of Interview after Award Acceptance (Youtube; 1 hour 6 minutes)</a:t>
            </a:r>
            <a:r>
              <a:rPr lang="en-US" sz="1800" dirty="0"/>
              <a:t> </a:t>
            </a:r>
            <a:r>
              <a:rPr lang="en-US" sz="1800" dirty="0">
                <a:hlinkClick r:id="rId8"/>
              </a:rPr>
              <a:t>(Youku; 1 hour 6 minutes)</a:t>
            </a:r>
            <a:r>
              <a:rPr lang="en-US" sz="1800" dirty="0"/>
              <a:t>]</a:t>
            </a:r>
            <a:br>
              <a:rPr lang="en-US" sz="1800" dirty="0"/>
            </a:br>
            <a:r>
              <a:rPr lang="en-US" sz="1800" dirty="0"/>
              <a:t>[</a:t>
            </a:r>
            <a:r>
              <a:rPr lang="en-US" sz="1800" dirty="0">
                <a:hlinkClick r:id="rId9"/>
              </a:rPr>
              <a:t>News Article on "ACM SIGARCH Maurice Wilkes Award goes to Prof. Onur Mutlu"</a:t>
            </a:r>
            <a:r>
              <a:rPr lang="en-US" sz="1800" dirty="0"/>
              <a:t>]</a:t>
            </a:r>
          </a:p>
          <a:p>
            <a:pPr marL="0" indent="0">
              <a:buNone/>
            </a:pPr>
            <a:br>
              <a:rPr lang="en-US" sz="2000" dirty="0"/>
            </a:br>
            <a:endParaRPr lang="en-US" sz="1900" dirty="0"/>
          </a:p>
          <a:p>
            <a:r>
              <a:rPr lang="en-US" sz="1900" dirty="0"/>
              <a:t>Onur Mutlu,</a:t>
            </a:r>
            <a:br>
              <a:rPr lang="en-US" sz="1900" dirty="0"/>
            </a:br>
            <a:r>
              <a:rPr lang="en-US" sz="1900" b="1" dirty="0">
                <a:solidFill>
                  <a:srgbClr val="0432FF"/>
                </a:solidFill>
                <a:hlinkClick r:id="rId10">
                  <a:extLst>
                    <a:ext uri="{A12FA001-AC4F-418D-AE19-62706E023703}">
                      <ahyp:hlinkClr xmlns:ahyp="http://schemas.microsoft.com/office/drawing/2018/hyperlinkcolor" val="tx"/>
                    </a:ext>
                  </a:extLst>
                </a:hlinkClick>
              </a:rPr>
              <a:t>"How to Build an Impactful Research Group"</a:t>
            </a:r>
            <a:br>
              <a:rPr lang="en-US" sz="1900" dirty="0"/>
            </a:br>
            <a:r>
              <a:rPr lang="en-US" sz="1900" i="1" dirty="0">
                <a:hlinkClick r:id="rId11"/>
              </a:rPr>
              <a:t>57th Design Automation Conference Early Career Workshop (</a:t>
            </a:r>
            <a:r>
              <a:rPr lang="en-US" sz="1900" b="1" i="1" dirty="0">
                <a:hlinkClick r:id="rId11"/>
              </a:rPr>
              <a:t>DAC</a:t>
            </a:r>
            <a:r>
              <a:rPr lang="en-US" sz="1900" i="1" dirty="0">
                <a:hlinkClick r:id="rId11"/>
              </a:rPr>
              <a:t>)</a:t>
            </a:r>
            <a:r>
              <a:rPr lang="en-US" sz="1900" dirty="0"/>
              <a:t>, Virtual, 19 July 2020.</a:t>
            </a:r>
            <a:br>
              <a:rPr lang="en-US" sz="1900" dirty="0"/>
            </a:br>
            <a:r>
              <a:rPr lang="en-US" sz="1900" dirty="0"/>
              <a:t>[</a:t>
            </a:r>
            <a:r>
              <a:rPr lang="en-US" sz="1900" dirty="0">
                <a:hlinkClick r:id="rId10"/>
              </a:rPr>
              <a:t>Slides (pptx)</a:t>
            </a:r>
            <a:r>
              <a:rPr lang="en-US" sz="1900" dirty="0"/>
              <a:t> </a:t>
            </a:r>
            <a:r>
              <a:rPr lang="en-US" sz="1900" dirty="0">
                <a:hlinkClick r:id="rId12"/>
              </a:rPr>
              <a:t>(pdf)</a:t>
            </a:r>
            <a:r>
              <a:rPr lang="en-US" sz="1900" dirty="0"/>
              <a:t>]</a:t>
            </a:r>
            <a:br>
              <a:rPr lang="en-US" sz="2000" dirty="0"/>
            </a:br>
            <a:endParaRPr lang="en-US" sz="1900" dirty="0"/>
          </a:p>
          <a:p>
            <a:pPr marL="0" indent="0">
              <a:buNone/>
            </a:pPr>
            <a:br>
              <a:rPr lang="en-US" dirty="0"/>
            </a:br>
            <a:endParaRPr lang="en-US" dirty="0"/>
          </a:p>
        </p:txBody>
      </p:sp>
    </p:spTree>
    <p:extLst>
      <p:ext uri="{BB962C8B-B14F-4D97-AF65-F5344CB8AC3E}">
        <p14:creationId xmlns:p14="http://schemas.microsoft.com/office/powerpoint/2010/main" val="3597368860"/>
      </p:ext>
    </p:extLst>
  </p:cSld>
  <p:clrMapOvr>
    <a:masterClrMapping/>
  </p:clrMapOvr>
  <p:transition/>
</p:sld>
</file>

<file path=ppt/slides/slide4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45B70-88E5-4A45-8F0F-98E8802735F5}"/>
              </a:ext>
            </a:extLst>
          </p:cNvPr>
          <p:cNvSpPr>
            <a:spLocks noGrp="1"/>
          </p:cNvSpPr>
          <p:nvPr>
            <p:ph type="title"/>
          </p:nvPr>
        </p:nvSpPr>
        <p:spPr/>
        <p:txBody>
          <a:bodyPr/>
          <a:lstStyle/>
          <a:p>
            <a:r>
              <a:rPr lang="en-US" dirty="0"/>
              <a:t>More Thoughts and Suggestions (II)</a:t>
            </a:r>
          </a:p>
        </p:txBody>
      </p:sp>
      <p:sp>
        <p:nvSpPr>
          <p:cNvPr id="3" name="Content Placeholder 2">
            <a:extLst>
              <a:ext uri="{FF2B5EF4-FFF2-40B4-BE49-F238E27FC236}">
                <a16:creationId xmlns:a16="http://schemas.microsoft.com/office/drawing/2014/main" id="{163D66C4-277F-5645-8E15-23E56F3B54BA}"/>
              </a:ext>
            </a:extLst>
          </p:cNvPr>
          <p:cNvSpPr>
            <a:spLocks noGrp="1"/>
          </p:cNvSpPr>
          <p:nvPr>
            <p:ph idx="1"/>
          </p:nvPr>
        </p:nvSpPr>
        <p:spPr>
          <a:xfrm>
            <a:off x="228600" y="1052736"/>
            <a:ext cx="8915400" cy="5195664"/>
          </a:xfrm>
        </p:spPr>
        <p:txBody>
          <a:bodyPr/>
          <a:lstStyle/>
          <a:p>
            <a:r>
              <a:rPr lang="en-US" sz="1800" dirty="0" err="1"/>
              <a:t>Onur</a:t>
            </a:r>
            <a:r>
              <a:rPr lang="en-US" sz="1800" dirty="0"/>
              <a:t> </a:t>
            </a:r>
            <a:r>
              <a:rPr lang="en-US" sz="1800" dirty="0" err="1"/>
              <a:t>Mutlu</a:t>
            </a:r>
            <a:r>
              <a:rPr lang="en-US" sz="1800" dirty="0"/>
              <a:t>,</a:t>
            </a:r>
            <a:br>
              <a:rPr lang="en-US" sz="1800" dirty="0"/>
            </a:br>
            <a:r>
              <a:rPr lang="en-US" sz="1800" b="1" dirty="0">
                <a:solidFill>
                  <a:srgbClr val="0432FF"/>
                </a:solidFill>
                <a:hlinkClick r:id="rId2">
                  <a:extLst>
                    <a:ext uri="{A12FA001-AC4F-418D-AE19-62706E023703}">
                      <ahyp:hlinkClr xmlns:ahyp="http://schemas.microsoft.com/office/drawing/2018/hyperlinkcolor" val="tx"/>
                    </a:ext>
                  </a:extLst>
                </a:hlinkClick>
              </a:rPr>
              <a:t>"Computer Architecture: Why Is It So Important and Exciting Today?"</a:t>
            </a:r>
            <a:r>
              <a:rPr lang="en-US" sz="1800" dirty="0">
                <a:solidFill>
                  <a:srgbClr val="0432FF"/>
                </a:solidFill>
              </a:rPr>
              <a:t>  </a:t>
            </a:r>
            <a:br>
              <a:rPr lang="en-US" sz="1800" dirty="0">
                <a:solidFill>
                  <a:srgbClr val="0432FF"/>
                </a:solidFill>
              </a:rPr>
            </a:br>
            <a:r>
              <a:rPr lang="en-US" sz="1800" dirty="0"/>
              <a:t>Invited Lecture at </a:t>
            </a:r>
            <a:r>
              <a:rPr lang="en-US" sz="1800" i="1" dirty="0">
                <a:hlinkClick r:id="rId3"/>
              </a:rPr>
              <a:t>Izmir Institute of Technology (</a:t>
            </a:r>
            <a:r>
              <a:rPr lang="en-US" sz="1800" b="1" i="1" dirty="0">
                <a:hlinkClick r:id="rId3"/>
              </a:rPr>
              <a:t>IYTE</a:t>
            </a:r>
            <a:r>
              <a:rPr lang="en-US" sz="1800" i="1" dirty="0">
                <a:hlinkClick r:id="rId3"/>
              </a:rPr>
              <a:t>) </a:t>
            </a:r>
            <a:r>
              <a:rPr lang="en-US" sz="1800" dirty="0"/>
              <a:t>, Virtual, 16 October 2020. </a:t>
            </a:r>
            <a:br>
              <a:rPr lang="en-US" sz="1800" dirty="0"/>
            </a:br>
            <a:r>
              <a:rPr lang="en-US" sz="1800" dirty="0"/>
              <a:t>[</a:t>
            </a:r>
            <a:r>
              <a:rPr lang="en-US" sz="1800" dirty="0">
                <a:hlinkClick r:id="rId2"/>
              </a:rPr>
              <a:t>Slides (pptx)</a:t>
            </a:r>
            <a:r>
              <a:rPr lang="en-US" sz="1800" dirty="0"/>
              <a:t> </a:t>
            </a:r>
            <a:r>
              <a:rPr lang="en-US" sz="1800" dirty="0">
                <a:hlinkClick r:id="rId4"/>
              </a:rPr>
              <a:t>(pdf)</a:t>
            </a:r>
            <a:r>
              <a:rPr lang="en-US" sz="1800" dirty="0"/>
              <a:t>] </a:t>
            </a:r>
            <a:br>
              <a:rPr lang="en-US" sz="1800" dirty="0"/>
            </a:br>
            <a:r>
              <a:rPr lang="en-US" sz="1800" dirty="0"/>
              <a:t>[</a:t>
            </a:r>
            <a:r>
              <a:rPr lang="en-US" sz="1800" dirty="0">
                <a:hlinkClick r:id="rId5"/>
              </a:rPr>
              <a:t>Talk Video</a:t>
            </a:r>
            <a:r>
              <a:rPr lang="en-US" sz="1800" dirty="0"/>
              <a:t> (2 hours 12 minutes)]</a:t>
            </a:r>
          </a:p>
          <a:p>
            <a:pPr marL="0" indent="0">
              <a:buNone/>
            </a:pPr>
            <a:br>
              <a:rPr lang="en-US" sz="1800" dirty="0"/>
            </a:br>
            <a:endParaRPr lang="en-US" sz="1800" dirty="0"/>
          </a:p>
          <a:p>
            <a:r>
              <a:rPr lang="en-US" sz="1800" dirty="0" err="1"/>
              <a:t>Onur</a:t>
            </a:r>
            <a:r>
              <a:rPr lang="en-US" sz="1800" dirty="0"/>
              <a:t> </a:t>
            </a:r>
            <a:r>
              <a:rPr lang="en-US" sz="1800" dirty="0" err="1"/>
              <a:t>Mutlu</a:t>
            </a:r>
            <a:r>
              <a:rPr lang="en-US" sz="1800" dirty="0"/>
              <a:t>,</a:t>
            </a:r>
            <a:br>
              <a:rPr lang="en-US" sz="1800" dirty="0"/>
            </a:br>
            <a:r>
              <a:rPr lang="en-US" sz="1800" b="1" dirty="0">
                <a:solidFill>
                  <a:srgbClr val="0432FF"/>
                </a:solidFill>
                <a:hlinkClick r:id="rId6">
                  <a:extLst>
                    <a:ext uri="{A12FA001-AC4F-418D-AE19-62706E023703}">
                      <ahyp:hlinkClr xmlns:ahyp="http://schemas.microsoft.com/office/drawing/2018/hyperlinkcolor" val="tx"/>
                    </a:ext>
                  </a:extLst>
                </a:hlinkClick>
              </a:rPr>
              <a:t>"Applying to Graduate School &amp; Doing Impactful Research"</a:t>
            </a:r>
            <a:r>
              <a:rPr lang="en-US" sz="1800" dirty="0">
                <a:solidFill>
                  <a:srgbClr val="0432FF"/>
                </a:solidFill>
              </a:rPr>
              <a:t> </a:t>
            </a:r>
            <a:br>
              <a:rPr lang="en-US" sz="1800" dirty="0">
                <a:solidFill>
                  <a:srgbClr val="0432FF"/>
                </a:solidFill>
              </a:rPr>
            </a:br>
            <a:r>
              <a:rPr lang="en-US" sz="1800" i="1" dirty="0"/>
              <a:t>Invited Panel Talk at </a:t>
            </a:r>
            <a:r>
              <a:rPr lang="en-US" sz="1800" i="1" dirty="0">
                <a:hlinkClick r:id="rId7"/>
              </a:rPr>
              <a:t>the 3rd Undergraduate Mentoring Workshop</a:t>
            </a:r>
            <a:r>
              <a:rPr lang="en-US" sz="1800" i="1" dirty="0"/>
              <a:t>, held with </a:t>
            </a:r>
            <a:r>
              <a:rPr lang="en-US" sz="1800" i="1" dirty="0">
                <a:hlinkClick r:id="rId8"/>
              </a:rPr>
              <a:t>the 48th International Symposium on Computer Architecture (</a:t>
            </a:r>
            <a:r>
              <a:rPr lang="en-US" sz="1800" b="1" i="1" dirty="0">
                <a:hlinkClick r:id="rId8"/>
              </a:rPr>
              <a:t>ISCA</a:t>
            </a:r>
            <a:r>
              <a:rPr lang="en-US" sz="1800" i="1" dirty="0">
                <a:hlinkClick r:id="rId8"/>
              </a:rPr>
              <a:t>)</a:t>
            </a:r>
            <a:r>
              <a:rPr lang="en-US" sz="1800" dirty="0"/>
              <a:t>, Virtual, 18 June 2021. </a:t>
            </a:r>
            <a:br>
              <a:rPr lang="en-US" sz="1800" dirty="0"/>
            </a:br>
            <a:r>
              <a:rPr lang="en-US" sz="1800" dirty="0"/>
              <a:t>[</a:t>
            </a:r>
            <a:r>
              <a:rPr lang="en-US" sz="1800" dirty="0">
                <a:hlinkClick r:id="rId6"/>
              </a:rPr>
              <a:t>Slides (pptx)</a:t>
            </a:r>
            <a:r>
              <a:rPr lang="en-US" sz="1800" dirty="0"/>
              <a:t> </a:t>
            </a:r>
            <a:r>
              <a:rPr lang="en-US" sz="1800" dirty="0">
                <a:hlinkClick r:id="rId9"/>
              </a:rPr>
              <a:t>(pdf)</a:t>
            </a:r>
            <a:r>
              <a:rPr lang="en-US" sz="1800" dirty="0"/>
              <a:t>] </a:t>
            </a:r>
            <a:br>
              <a:rPr lang="en-US" sz="1800" dirty="0"/>
            </a:br>
            <a:r>
              <a:rPr lang="en-US" sz="1800" dirty="0"/>
              <a:t>[</a:t>
            </a:r>
            <a:r>
              <a:rPr lang="en-US" sz="1800" dirty="0">
                <a:hlinkClick r:id="rId10"/>
              </a:rPr>
              <a:t>Talk Video</a:t>
            </a:r>
            <a:r>
              <a:rPr lang="en-US" sz="1800" dirty="0"/>
              <a:t> (50 minutes)]</a:t>
            </a:r>
          </a:p>
          <a:p>
            <a:endParaRPr lang="en-US" sz="1800" dirty="0"/>
          </a:p>
        </p:txBody>
      </p:sp>
      <p:sp>
        <p:nvSpPr>
          <p:cNvPr id="4" name="Slide Number Placeholder 3">
            <a:extLst>
              <a:ext uri="{FF2B5EF4-FFF2-40B4-BE49-F238E27FC236}">
                <a16:creationId xmlns:a16="http://schemas.microsoft.com/office/drawing/2014/main" id="{F184A087-14E4-E548-89F4-24CDE0339BC5}"/>
              </a:ext>
            </a:extLst>
          </p:cNvPr>
          <p:cNvSpPr>
            <a:spLocks noGrp="1"/>
          </p:cNvSpPr>
          <p:nvPr>
            <p:ph type="sldNum" sz="quarter" idx="11"/>
          </p:nvPr>
        </p:nvSpPr>
        <p:spPr>
          <a:xfrm>
            <a:off x="6553200" y="6363164"/>
            <a:ext cx="2133600" cy="4572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472</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883464129"/>
      </p:ext>
    </p:extLst>
  </p:cSld>
  <p:clrMapOvr>
    <a:masterClrMapping/>
  </p:clrMapOvr>
  <p:transition/>
</p:sld>
</file>

<file path=ppt/slides/slide4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51EAB-761A-E348-B335-E0E410C63CDB}"/>
              </a:ext>
            </a:extLst>
          </p:cNvPr>
          <p:cNvSpPr>
            <a:spLocks noGrp="1"/>
          </p:cNvSpPr>
          <p:nvPr>
            <p:ph type="title"/>
          </p:nvPr>
        </p:nvSpPr>
        <p:spPr/>
        <p:txBody>
          <a:bodyPr/>
          <a:lstStyle/>
          <a:p>
            <a:r>
              <a:rPr lang="en-US" dirty="0"/>
              <a:t>A Talk on Impactful Research &amp; Teaching</a:t>
            </a:r>
          </a:p>
        </p:txBody>
      </p:sp>
      <p:sp>
        <p:nvSpPr>
          <p:cNvPr id="3" name="Content Placeholder 2">
            <a:extLst>
              <a:ext uri="{FF2B5EF4-FFF2-40B4-BE49-F238E27FC236}">
                <a16:creationId xmlns:a16="http://schemas.microsoft.com/office/drawing/2014/main" id="{3D3726AD-987B-2848-AD67-E881431FE6A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52B96CCF-B819-EB4D-B48C-D0F7B7B86F17}"/>
              </a:ext>
            </a:extLst>
          </p:cNvPr>
          <p:cNvSpPr>
            <a:spLocks noGrp="1"/>
          </p:cNvSpPr>
          <p:nvPr>
            <p:ph type="sldNum" sz="quarter" idx="11"/>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473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Rectangle 4">
            <a:extLst>
              <a:ext uri="{FF2B5EF4-FFF2-40B4-BE49-F238E27FC236}">
                <a16:creationId xmlns:a16="http://schemas.microsoft.com/office/drawing/2014/main" id="{CAAE4B76-6AAF-1041-9885-AAD0BFDFEA4C}"/>
              </a:ext>
            </a:extLst>
          </p:cNvPr>
          <p:cNvSpPr/>
          <p:nvPr/>
        </p:nvSpPr>
        <p:spPr>
          <a:xfrm>
            <a:off x="179512" y="6535579"/>
            <a:ext cx="9153500" cy="246221"/>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hlinkClick r:id="rId2">
                  <a:extLst>
                    <a:ext uri="{A12FA001-AC4F-418D-AE19-62706E023703}">
                      <ahyp:hlinkClr xmlns:ahyp="http://schemas.microsoft.com/office/drawing/2018/hyperlinkcolor" val="tx"/>
                    </a:ext>
                  </a:extLst>
                </a:hlinkClick>
              </a:rPr>
              <a:t>https://www.youtube.com/watch?v=83tlorht7Mc&amp;list=PL5Q2soXY2Zi8D_5MGV6EnXEJHnV2YFBJl&amp;index=54</a:t>
            </a:r>
            <a:r>
              <a:rPr kumimoji="0" lang="en-US" sz="10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rPr>
              <a:t> </a:t>
            </a:r>
            <a:endParaRPr kumimoji="0" lang="en-US" sz="10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518B1DC4-854D-CC48-8A53-63A089706779}"/>
              </a:ext>
            </a:extLst>
          </p:cNvPr>
          <p:cNvPicPr>
            <a:picLocks noChangeAspect="1"/>
          </p:cNvPicPr>
          <p:nvPr/>
        </p:nvPicPr>
        <p:blipFill>
          <a:blip r:embed="rId3"/>
          <a:stretch>
            <a:fillRect/>
          </a:stretch>
        </p:blipFill>
        <p:spPr>
          <a:xfrm>
            <a:off x="830739" y="908720"/>
            <a:ext cx="7413669" cy="5396058"/>
          </a:xfrm>
          <a:prstGeom prst="rect">
            <a:avLst/>
          </a:prstGeom>
        </p:spPr>
      </p:pic>
    </p:spTree>
    <p:extLst>
      <p:ext uri="{BB962C8B-B14F-4D97-AF65-F5344CB8AC3E}">
        <p14:creationId xmlns:p14="http://schemas.microsoft.com/office/powerpoint/2010/main" val="917450673"/>
      </p:ext>
    </p:extLst>
  </p:cSld>
  <p:clrMapOvr>
    <a:masterClrMapping/>
  </p:clrMapOvr>
  <p:transition/>
</p:sld>
</file>

<file path=ppt/slides/slide4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9F071-BBB5-FD48-BECD-3A44EDB8FDCB}"/>
              </a:ext>
            </a:extLst>
          </p:cNvPr>
          <p:cNvSpPr>
            <a:spLocks noGrp="1"/>
          </p:cNvSpPr>
          <p:nvPr>
            <p:ph type="title"/>
          </p:nvPr>
        </p:nvSpPr>
        <p:spPr/>
        <p:txBody>
          <a:bodyPr/>
          <a:lstStyle/>
          <a:p>
            <a:r>
              <a:rPr lang="en-US" dirty="0"/>
              <a:t>An Interview on Computing Futures</a:t>
            </a:r>
          </a:p>
        </p:txBody>
      </p:sp>
      <p:sp>
        <p:nvSpPr>
          <p:cNvPr id="3" name="Content Placeholder 2">
            <a:extLst>
              <a:ext uri="{FF2B5EF4-FFF2-40B4-BE49-F238E27FC236}">
                <a16:creationId xmlns:a16="http://schemas.microsoft.com/office/drawing/2014/main" id="{5B89755D-F311-BA46-AA27-B1455A763371}"/>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EFFC39DF-E5CC-E84A-85AF-1D2F96E1B97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474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5" name="Picture 4">
            <a:extLst>
              <a:ext uri="{FF2B5EF4-FFF2-40B4-BE49-F238E27FC236}">
                <a16:creationId xmlns:a16="http://schemas.microsoft.com/office/drawing/2014/main" id="{2101B6BE-CE67-AE47-923A-931EF97E7FFD}"/>
              </a:ext>
            </a:extLst>
          </p:cNvPr>
          <p:cNvPicPr>
            <a:picLocks noChangeAspect="1"/>
          </p:cNvPicPr>
          <p:nvPr/>
        </p:nvPicPr>
        <p:blipFill>
          <a:blip r:embed="rId2"/>
          <a:stretch>
            <a:fillRect/>
          </a:stretch>
        </p:blipFill>
        <p:spPr>
          <a:xfrm>
            <a:off x="683568" y="960218"/>
            <a:ext cx="7704856" cy="5373124"/>
          </a:xfrm>
          <a:prstGeom prst="rect">
            <a:avLst/>
          </a:prstGeom>
        </p:spPr>
      </p:pic>
      <p:sp>
        <p:nvSpPr>
          <p:cNvPr id="6" name="TextBox 5">
            <a:extLst>
              <a:ext uri="{FF2B5EF4-FFF2-40B4-BE49-F238E27FC236}">
                <a16:creationId xmlns:a16="http://schemas.microsoft.com/office/drawing/2014/main" id="{23396EAC-88A2-0D43-A668-0F9AAC4E09B6}"/>
              </a:ext>
            </a:extLst>
          </p:cNvPr>
          <p:cNvSpPr txBox="1"/>
          <p:nvPr/>
        </p:nvSpPr>
        <p:spPr>
          <a:xfrm>
            <a:off x="1691680" y="6381328"/>
            <a:ext cx="625523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hlinkClick r:id="rId3">
                  <a:extLst>
                    <a:ext uri="{A12FA001-AC4F-418D-AE19-62706E023703}">
                      <ahyp:hlinkClr xmlns:ahyp="http://schemas.microsoft.com/office/drawing/2018/hyperlinkcolor" val="tx"/>
                    </a:ext>
                  </a:extLst>
                </a:hlinkClick>
              </a:rPr>
              <a:t>https://www.youtube.com/watch?v=8ffSEKZhmvo</a:t>
            </a:r>
            <a:r>
              <a:rPr kumimoji="0" lang="en-US" sz="1800" b="1" i="0" u="none" strike="noStrike" kern="1200" cap="none" spc="0" normalizeH="0" baseline="0" noProof="0" dirty="0">
                <a:ln>
                  <a:noFill/>
                </a:ln>
                <a:solidFill>
                  <a:srgbClr val="0000FF"/>
                </a:solidFill>
                <a:effectLst/>
                <a:uLnTx/>
                <a:uFillTx/>
                <a:latin typeface="Tahoma"/>
                <a:ea typeface="ＭＳ Ｐゴシック" panose="020B0600070205080204" pitchFamily="34" charset="-128"/>
                <a:cs typeface="+mn-cs"/>
              </a:rPr>
              <a:t> </a:t>
            </a:r>
          </a:p>
        </p:txBody>
      </p:sp>
    </p:spTree>
    <p:extLst>
      <p:ext uri="{BB962C8B-B14F-4D97-AF65-F5344CB8AC3E}">
        <p14:creationId xmlns:p14="http://schemas.microsoft.com/office/powerpoint/2010/main" val="2870769476"/>
      </p:ext>
    </p:extLst>
  </p:cSld>
  <p:clrMapOvr>
    <a:masterClrMapping/>
  </p:clrMapOvr>
  <p:transition/>
</p:sld>
</file>

<file path=ppt/slides/slide4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Papers, Talks, Videos, Artifacts</a:t>
            </a:r>
          </a:p>
        </p:txBody>
      </p:sp>
      <p:sp>
        <p:nvSpPr>
          <p:cNvPr id="3" name="Content Placeholder 2"/>
          <p:cNvSpPr>
            <a:spLocks noGrp="1"/>
          </p:cNvSpPr>
          <p:nvPr>
            <p:ph idx="1"/>
          </p:nvPr>
        </p:nvSpPr>
        <p:spPr/>
        <p:txBody>
          <a:bodyPr/>
          <a:lstStyle/>
          <a:p>
            <a:endParaRPr lang="en-US" dirty="0"/>
          </a:p>
          <a:p>
            <a:r>
              <a:rPr lang="en-US" dirty="0"/>
              <a:t>All are available at</a:t>
            </a:r>
          </a:p>
          <a:p>
            <a:pPr marL="0" indent="0">
              <a:buNone/>
            </a:pPr>
            <a:endParaRPr lang="en-US" dirty="0"/>
          </a:p>
          <a:p>
            <a:pPr marL="344487" lvl="1" indent="0">
              <a:buNone/>
            </a:pPr>
            <a:r>
              <a:rPr lang="en-US" b="1" dirty="0">
                <a:solidFill>
                  <a:srgbClr val="0432FF"/>
                </a:solidFill>
                <a:hlinkClick r:id="rId2">
                  <a:extLst>
                    <a:ext uri="{A12FA001-AC4F-418D-AE19-62706E023703}">
                      <ahyp:hlinkClr xmlns:ahyp="http://schemas.microsoft.com/office/drawing/2018/hyperlinkcolor" val="tx"/>
                    </a:ext>
                  </a:extLst>
                </a:hlinkClick>
              </a:rPr>
              <a:t>https://people.inf.ethz.ch/omutlu/projects.htm</a:t>
            </a:r>
            <a:r>
              <a:rPr lang="en-US" b="1" dirty="0">
                <a:solidFill>
                  <a:srgbClr val="0432FF"/>
                </a:solidFill>
              </a:rPr>
              <a:t> </a:t>
            </a:r>
          </a:p>
          <a:p>
            <a:pPr marL="344487" lvl="1" indent="0">
              <a:buNone/>
            </a:pPr>
            <a:r>
              <a:rPr lang="en-US" dirty="0">
                <a:solidFill>
                  <a:srgbClr val="0432FF"/>
                </a:solidFill>
              </a:rPr>
              <a:t> </a:t>
            </a:r>
            <a:r>
              <a:rPr lang="en-US" dirty="0">
                <a:solidFill>
                  <a:srgbClr val="0432FF"/>
                </a:solidFill>
                <a:hlinkClick r:id="rId3">
                  <a:extLst>
                    <a:ext uri="{A12FA001-AC4F-418D-AE19-62706E023703}">
                      <ahyp:hlinkClr xmlns:ahyp="http://schemas.microsoft.com/office/drawing/2018/hyperlinkcolor" val="tx"/>
                    </a:ext>
                  </a:extLst>
                </a:hlinkClick>
              </a:rPr>
              <a:t>http://scholar.google.com/citations?user=7XyGUGkAAAAJ&amp;hl=en</a:t>
            </a:r>
            <a:endParaRPr lang="en-US" dirty="0">
              <a:solidFill>
                <a:srgbClr val="0432FF"/>
              </a:solidFill>
            </a:endParaRPr>
          </a:p>
          <a:p>
            <a:pPr marL="344487" lvl="1" indent="0">
              <a:buNone/>
            </a:pPr>
            <a:endParaRPr lang="en-US" dirty="0">
              <a:solidFill>
                <a:srgbClr val="0432FF"/>
              </a:solidFill>
            </a:endParaRPr>
          </a:p>
          <a:p>
            <a:pPr marL="344487" lvl="1" indent="0">
              <a:buNone/>
            </a:pPr>
            <a:r>
              <a:rPr lang="en-US" b="1" dirty="0">
                <a:solidFill>
                  <a:srgbClr val="0432FF"/>
                </a:solidFill>
                <a:hlinkClick r:id="rId4">
                  <a:extLst>
                    <a:ext uri="{A12FA001-AC4F-418D-AE19-62706E023703}">
                      <ahyp:hlinkClr xmlns:ahyp="http://schemas.microsoft.com/office/drawing/2018/hyperlinkcolor" val="tx"/>
                    </a:ext>
                  </a:extLst>
                </a:hlinkClick>
              </a:rPr>
              <a:t>https://www.youtube.com/onurmutlulectures</a:t>
            </a:r>
            <a:r>
              <a:rPr lang="en-US" b="1" dirty="0">
                <a:solidFill>
                  <a:srgbClr val="0432FF"/>
                </a:solidFill>
              </a:rPr>
              <a:t> </a:t>
            </a:r>
          </a:p>
          <a:p>
            <a:pPr marL="344487" lvl="1" indent="0">
              <a:buNone/>
            </a:pPr>
            <a:endParaRPr lang="en-US" b="1" dirty="0">
              <a:solidFill>
                <a:srgbClr val="0432FF"/>
              </a:solidFill>
            </a:endParaRPr>
          </a:p>
          <a:p>
            <a:pPr marL="344487" lvl="1" indent="0">
              <a:buNone/>
            </a:pPr>
            <a:r>
              <a:rPr lang="en-US" b="1" u="sng" dirty="0">
                <a:solidFill>
                  <a:srgbClr val="0432FF"/>
                </a:solidFill>
              </a:rPr>
              <a:t>https://</a:t>
            </a:r>
            <a:r>
              <a:rPr lang="en-US" b="1" u="sng" dirty="0" err="1">
                <a:solidFill>
                  <a:srgbClr val="0432FF"/>
                </a:solidFill>
              </a:rPr>
              <a:t>github.com</a:t>
            </a:r>
            <a:r>
              <a:rPr lang="en-US" b="1" u="sng" dirty="0">
                <a:solidFill>
                  <a:srgbClr val="0432FF"/>
                </a:solidFill>
              </a:rPr>
              <a:t>/CMU-SAFARI/ </a:t>
            </a:r>
          </a:p>
          <a:p>
            <a:pPr marL="344487" lvl="1" indent="0">
              <a:buNone/>
            </a:pPr>
            <a:endParaRPr lang="en-US" b="1" dirty="0">
              <a:solidFill>
                <a:srgbClr val="0432FF"/>
              </a:solidFill>
            </a:endParaRPr>
          </a:p>
          <a:p>
            <a:pPr marL="344487" lvl="1" indent="0">
              <a:buNone/>
            </a:pPr>
            <a:endParaRPr lang="en-US" dirty="0"/>
          </a:p>
          <a:p>
            <a:endParaRPr lang="en-US" dirty="0"/>
          </a:p>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F28456-B93E-5440-A8F9-7EDDF5DA4557}" type="slidenum">
              <a:rPr kumimoji="0" lang="en-US" sz="1600" b="0" i="0" u="none" strike="noStrike" kern="1200" cap="none" spc="0" normalizeH="0" baseline="0" noProof="0" smtClean="0">
                <a:ln>
                  <a:noFill/>
                </a:ln>
                <a:solidFill>
                  <a:srgbClr val="000000"/>
                </a:solidFill>
                <a:effectLst/>
                <a:uLnTx/>
                <a:uFillTx/>
                <a:latin typeface="Garamond"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475</a:t>
            </a:fld>
            <a:endParaRPr kumimoji="0" lang="en-US" sz="1600" b="0" i="0" u="none" strike="noStrike" kern="1200" cap="none" spc="0" normalizeH="0" baseline="0" noProof="0">
              <a:ln>
                <a:noFill/>
              </a:ln>
              <a:solidFill>
                <a:srgbClr val="000000"/>
              </a:solidFill>
              <a:effectLst/>
              <a:uLnTx/>
              <a:uFillTx/>
              <a:latin typeface="Garamond" charset="0"/>
              <a:ea typeface="+mn-ea"/>
              <a:cs typeface="+mn-cs"/>
            </a:endParaRPr>
          </a:p>
        </p:txBody>
      </p:sp>
    </p:spTree>
    <p:extLst>
      <p:ext uri="{BB962C8B-B14F-4D97-AF65-F5344CB8AC3E}">
        <p14:creationId xmlns:p14="http://schemas.microsoft.com/office/powerpoint/2010/main" val="1134585569"/>
      </p:ext>
    </p:extLst>
  </p:cSld>
  <p:clrMapOvr>
    <a:masterClrMapping/>
  </p:clrMapOvr>
  <p:transition/>
</p:sld>
</file>

<file path=ppt/slides/slide4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539552" y="1748408"/>
            <a:ext cx="7924800" cy="1752600"/>
          </a:xfrm>
        </p:spPr>
        <p:txBody>
          <a:bodyPr/>
          <a:lstStyle/>
          <a:p>
            <a:pPr algn="ctr"/>
            <a:r>
              <a:rPr lang="en-US" b="1" dirty="0"/>
              <a:t>Fundamental Thinking</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476</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753505326"/>
      </p:ext>
    </p:extLst>
  </p:cSld>
  <p:clrMapOvr>
    <a:masterClrMapping/>
  </p:clrMapOvr>
  <p:transition/>
</p:sld>
</file>

<file path=ppt/slides/slide4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383DF-8717-004A-A8B4-D7A8E59B9898}"/>
              </a:ext>
            </a:extLst>
          </p:cNvPr>
          <p:cNvSpPr>
            <a:spLocks noGrp="1"/>
          </p:cNvSpPr>
          <p:nvPr>
            <p:ph type="title"/>
          </p:nvPr>
        </p:nvSpPr>
        <p:spPr/>
        <p:txBody>
          <a:bodyPr/>
          <a:lstStyle/>
          <a:p>
            <a:r>
              <a:rPr lang="en-US" dirty="0"/>
              <a:t>Historical: Opportunities at the Bottom </a:t>
            </a:r>
          </a:p>
        </p:txBody>
      </p:sp>
      <p:sp>
        <p:nvSpPr>
          <p:cNvPr id="3" name="Content Placeholder 2">
            <a:extLst>
              <a:ext uri="{FF2B5EF4-FFF2-40B4-BE49-F238E27FC236}">
                <a16:creationId xmlns:a16="http://schemas.microsoft.com/office/drawing/2014/main" id="{44D90995-5405-7943-896F-18FAEE5E6D58}"/>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C454EA69-72ED-CE44-B217-9C8E04854D70}"/>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477</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03103BC3-5DA7-3A49-BDF4-29D4B6C45B5E}"/>
              </a:ext>
            </a:extLst>
          </p:cNvPr>
          <p:cNvPicPr>
            <a:picLocks noChangeAspect="1"/>
          </p:cNvPicPr>
          <p:nvPr/>
        </p:nvPicPr>
        <p:blipFill>
          <a:blip r:embed="rId2"/>
          <a:stretch>
            <a:fillRect/>
          </a:stretch>
        </p:blipFill>
        <p:spPr>
          <a:xfrm>
            <a:off x="114300" y="1365250"/>
            <a:ext cx="8915400" cy="4127500"/>
          </a:xfrm>
          <a:prstGeom prst="rect">
            <a:avLst/>
          </a:prstGeom>
        </p:spPr>
      </p:pic>
      <p:sp>
        <p:nvSpPr>
          <p:cNvPr id="6" name="TextBox 5">
            <a:extLst>
              <a:ext uri="{FF2B5EF4-FFF2-40B4-BE49-F238E27FC236}">
                <a16:creationId xmlns:a16="http://schemas.microsoft.com/office/drawing/2014/main" id="{1A9A7469-F3B7-1C47-AEB6-D1FA7A856CB4}"/>
              </a:ext>
            </a:extLst>
          </p:cNvPr>
          <p:cNvSpPr txBox="1"/>
          <p:nvPr/>
        </p:nvSpPr>
        <p:spPr>
          <a:xfrm>
            <a:off x="1921646" y="6504391"/>
            <a:ext cx="5224507"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https://en.wikipedia.org/wiki/There%27s_Plenty_of_Room_at_the_Bottom</a:t>
            </a: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p>
        </p:txBody>
      </p:sp>
      <p:sp>
        <p:nvSpPr>
          <p:cNvPr id="7" name="Rounded Rectangle 6">
            <a:extLst>
              <a:ext uri="{FF2B5EF4-FFF2-40B4-BE49-F238E27FC236}">
                <a16:creationId xmlns:a16="http://schemas.microsoft.com/office/drawing/2014/main" id="{9B95BAA4-53D5-604E-9EC0-8B877CDEF2AE}"/>
              </a:ext>
            </a:extLst>
          </p:cNvPr>
          <p:cNvSpPr>
            <a:spLocks noChangeArrowheads="1"/>
          </p:cNvSpPr>
          <p:nvPr/>
        </p:nvSpPr>
        <p:spPr bwMode="auto">
          <a:xfrm rot="5400000">
            <a:off x="4281766" y="-328332"/>
            <a:ext cx="685802" cy="8810065"/>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161265814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383DF-8717-004A-A8B4-D7A8E59B9898}"/>
              </a:ext>
            </a:extLst>
          </p:cNvPr>
          <p:cNvSpPr>
            <a:spLocks noGrp="1"/>
          </p:cNvSpPr>
          <p:nvPr>
            <p:ph type="title"/>
          </p:nvPr>
        </p:nvSpPr>
        <p:spPr>
          <a:xfrm>
            <a:off x="228600" y="152400"/>
            <a:ext cx="8801100" cy="1066800"/>
          </a:xfrm>
        </p:spPr>
        <p:txBody>
          <a:bodyPr/>
          <a:lstStyle/>
          <a:p>
            <a:r>
              <a:rPr lang="en-US" dirty="0"/>
              <a:t>Historical: Opportunities at the Bottom (II) </a:t>
            </a:r>
          </a:p>
        </p:txBody>
      </p:sp>
      <p:sp>
        <p:nvSpPr>
          <p:cNvPr id="3" name="Content Placeholder 2">
            <a:extLst>
              <a:ext uri="{FF2B5EF4-FFF2-40B4-BE49-F238E27FC236}">
                <a16:creationId xmlns:a16="http://schemas.microsoft.com/office/drawing/2014/main" id="{44D90995-5405-7943-896F-18FAEE5E6D58}"/>
              </a:ext>
            </a:extLst>
          </p:cNvPr>
          <p:cNvSpPr>
            <a:spLocks noGrp="1"/>
          </p:cNvSpPr>
          <p:nvPr>
            <p:ph idx="1"/>
          </p:nvPr>
        </p:nvSpPr>
        <p:spPr/>
        <p:txBody>
          <a:bodyPr/>
          <a:lstStyle/>
          <a:p>
            <a:endParaRPr lang="en-US" dirty="0"/>
          </a:p>
        </p:txBody>
      </p:sp>
      <p:sp>
        <p:nvSpPr>
          <p:cNvPr id="4" name="Slide Number Placeholder 3">
            <a:extLst>
              <a:ext uri="{FF2B5EF4-FFF2-40B4-BE49-F238E27FC236}">
                <a16:creationId xmlns:a16="http://schemas.microsoft.com/office/drawing/2014/main" id="{C454EA69-72ED-CE44-B217-9C8E04854D70}"/>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478</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5" name="Picture 4">
            <a:extLst>
              <a:ext uri="{FF2B5EF4-FFF2-40B4-BE49-F238E27FC236}">
                <a16:creationId xmlns:a16="http://schemas.microsoft.com/office/drawing/2014/main" id="{03103BC3-5DA7-3A49-BDF4-29D4B6C45B5E}"/>
              </a:ext>
            </a:extLst>
          </p:cNvPr>
          <p:cNvPicPr>
            <a:picLocks noChangeAspect="1"/>
          </p:cNvPicPr>
          <p:nvPr/>
        </p:nvPicPr>
        <p:blipFill>
          <a:blip r:embed="rId2"/>
          <a:stretch>
            <a:fillRect/>
          </a:stretch>
        </p:blipFill>
        <p:spPr>
          <a:xfrm>
            <a:off x="114300" y="1043243"/>
            <a:ext cx="8915400" cy="4127500"/>
          </a:xfrm>
          <a:prstGeom prst="rect">
            <a:avLst/>
          </a:prstGeom>
        </p:spPr>
      </p:pic>
      <p:sp>
        <p:nvSpPr>
          <p:cNvPr id="6" name="TextBox 5">
            <a:extLst>
              <a:ext uri="{FF2B5EF4-FFF2-40B4-BE49-F238E27FC236}">
                <a16:creationId xmlns:a16="http://schemas.microsoft.com/office/drawing/2014/main" id="{1A9A7469-F3B7-1C47-AEB6-D1FA7A856CB4}"/>
              </a:ext>
            </a:extLst>
          </p:cNvPr>
          <p:cNvSpPr txBox="1"/>
          <p:nvPr/>
        </p:nvSpPr>
        <p:spPr>
          <a:xfrm>
            <a:off x="1921646" y="6504391"/>
            <a:ext cx="5224507"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https://en.wikipedia.org/wiki/There%27s_Plenty_of_Room_at_the_Bottom</a:t>
            </a: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p>
        </p:txBody>
      </p:sp>
      <p:pic>
        <p:nvPicPr>
          <p:cNvPr id="8" name="Picture 7">
            <a:extLst>
              <a:ext uri="{FF2B5EF4-FFF2-40B4-BE49-F238E27FC236}">
                <a16:creationId xmlns:a16="http://schemas.microsoft.com/office/drawing/2014/main" id="{9928123C-4476-AE4B-9C5A-5D3E508DA06D}"/>
              </a:ext>
            </a:extLst>
          </p:cNvPr>
          <p:cNvPicPr>
            <a:picLocks noChangeAspect="1"/>
          </p:cNvPicPr>
          <p:nvPr/>
        </p:nvPicPr>
        <p:blipFill>
          <a:blip r:embed="rId4"/>
          <a:stretch>
            <a:fillRect/>
          </a:stretch>
        </p:blipFill>
        <p:spPr>
          <a:xfrm>
            <a:off x="128900" y="2244222"/>
            <a:ext cx="9015100" cy="4133169"/>
          </a:xfrm>
          <a:prstGeom prst="rect">
            <a:avLst/>
          </a:prstGeom>
        </p:spPr>
      </p:pic>
      <p:sp>
        <p:nvSpPr>
          <p:cNvPr id="9" name="Rounded Rectangle 8">
            <a:extLst>
              <a:ext uri="{FF2B5EF4-FFF2-40B4-BE49-F238E27FC236}">
                <a16:creationId xmlns:a16="http://schemas.microsoft.com/office/drawing/2014/main" id="{C4720344-C867-1C41-B64E-FE4EFFC6C483}"/>
              </a:ext>
            </a:extLst>
          </p:cNvPr>
          <p:cNvSpPr>
            <a:spLocks noChangeArrowheads="1"/>
          </p:cNvSpPr>
          <p:nvPr/>
        </p:nvSpPr>
        <p:spPr bwMode="auto">
          <a:xfrm rot="5400000">
            <a:off x="4152899" y="-876298"/>
            <a:ext cx="304801" cy="7239000"/>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0" name="Rounded Rectangle 9">
            <a:extLst>
              <a:ext uri="{FF2B5EF4-FFF2-40B4-BE49-F238E27FC236}">
                <a16:creationId xmlns:a16="http://schemas.microsoft.com/office/drawing/2014/main" id="{51EDBF09-41DC-954E-9549-BDB80BB20B31}"/>
              </a:ext>
            </a:extLst>
          </p:cNvPr>
          <p:cNvSpPr>
            <a:spLocks noChangeArrowheads="1"/>
          </p:cNvSpPr>
          <p:nvPr/>
        </p:nvSpPr>
        <p:spPr bwMode="auto">
          <a:xfrm rot="5400000">
            <a:off x="2760008" y="2762770"/>
            <a:ext cx="304801" cy="5605182"/>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09742345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4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383DF-8717-004A-A8B4-D7A8E59B9898}"/>
              </a:ext>
            </a:extLst>
          </p:cNvPr>
          <p:cNvSpPr>
            <a:spLocks noGrp="1"/>
          </p:cNvSpPr>
          <p:nvPr>
            <p:ph type="title"/>
          </p:nvPr>
        </p:nvSpPr>
        <p:spPr/>
        <p:txBody>
          <a:bodyPr/>
          <a:lstStyle/>
          <a:p>
            <a:r>
              <a:rPr lang="en-US" dirty="0"/>
              <a:t>Historical: Opportunities at the Top </a:t>
            </a:r>
          </a:p>
        </p:txBody>
      </p:sp>
      <p:sp>
        <p:nvSpPr>
          <p:cNvPr id="3" name="Content Placeholder 2">
            <a:extLst>
              <a:ext uri="{FF2B5EF4-FFF2-40B4-BE49-F238E27FC236}">
                <a16:creationId xmlns:a16="http://schemas.microsoft.com/office/drawing/2014/main" id="{44D90995-5405-7943-896F-18FAEE5E6D58}"/>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C454EA69-72ED-CE44-B217-9C8E04854D70}"/>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479</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pic>
        <p:nvPicPr>
          <p:cNvPr id="7" name="Picture 6">
            <a:extLst>
              <a:ext uri="{FF2B5EF4-FFF2-40B4-BE49-F238E27FC236}">
                <a16:creationId xmlns:a16="http://schemas.microsoft.com/office/drawing/2014/main" id="{31B5361F-3180-4243-8082-039A7DAA89F0}"/>
              </a:ext>
            </a:extLst>
          </p:cNvPr>
          <p:cNvPicPr>
            <a:picLocks noChangeAspect="1"/>
          </p:cNvPicPr>
          <p:nvPr/>
        </p:nvPicPr>
        <p:blipFill>
          <a:blip r:embed="rId2"/>
          <a:stretch>
            <a:fillRect/>
          </a:stretch>
        </p:blipFill>
        <p:spPr>
          <a:xfrm>
            <a:off x="647700" y="952548"/>
            <a:ext cx="7772400" cy="2353614"/>
          </a:xfrm>
          <a:prstGeom prst="rect">
            <a:avLst/>
          </a:prstGeom>
        </p:spPr>
      </p:pic>
      <p:pic>
        <p:nvPicPr>
          <p:cNvPr id="8" name="Picture 7">
            <a:extLst>
              <a:ext uri="{FF2B5EF4-FFF2-40B4-BE49-F238E27FC236}">
                <a16:creationId xmlns:a16="http://schemas.microsoft.com/office/drawing/2014/main" id="{2C7DB7AA-3E97-5149-BF89-D41F9EC53DA7}"/>
              </a:ext>
            </a:extLst>
          </p:cNvPr>
          <p:cNvPicPr>
            <a:picLocks noChangeAspect="1"/>
          </p:cNvPicPr>
          <p:nvPr/>
        </p:nvPicPr>
        <p:blipFill>
          <a:blip r:embed="rId3"/>
          <a:stretch>
            <a:fillRect/>
          </a:stretch>
        </p:blipFill>
        <p:spPr>
          <a:xfrm>
            <a:off x="669823" y="3306162"/>
            <a:ext cx="7641559" cy="3194330"/>
          </a:xfrm>
          <a:prstGeom prst="rect">
            <a:avLst/>
          </a:prstGeom>
        </p:spPr>
      </p:pic>
      <p:sp>
        <p:nvSpPr>
          <p:cNvPr id="9" name="TextBox 8">
            <a:extLst>
              <a:ext uri="{FF2B5EF4-FFF2-40B4-BE49-F238E27FC236}">
                <a16:creationId xmlns:a16="http://schemas.microsoft.com/office/drawing/2014/main" id="{C91EA970-BACF-D24D-891E-30115D48E063}"/>
              </a:ext>
            </a:extLst>
          </p:cNvPr>
          <p:cNvSpPr txBox="1"/>
          <p:nvPr/>
        </p:nvSpPr>
        <p:spPr>
          <a:xfrm>
            <a:off x="2133600" y="6520161"/>
            <a:ext cx="4330032" cy="276999"/>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4"/>
              </a:rPr>
              <a:t>https://science.sciencemag.org/content/368/6495/eaam9744</a:t>
            </a: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p>
        </p:txBody>
      </p:sp>
      <p:sp>
        <p:nvSpPr>
          <p:cNvPr id="10" name="Rounded Rectangle 9">
            <a:extLst>
              <a:ext uri="{FF2B5EF4-FFF2-40B4-BE49-F238E27FC236}">
                <a16:creationId xmlns:a16="http://schemas.microsoft.com/office/drawing/2014/main" id="{4F867AE1-F55C-794D-8D43-774BF77D8794}"/>
              </a:ext>
            </a:extLst>
          </p:cNvPr>
          <p:cNvSpPr>
            <a:spLocks noChangeArrowheads="1"/>
          </p:cNvSpPr>
          <p:nvPr/>
        </p:nvSpPr>
        <p:spPr bwMode="auto">
          <a:xfrm rot="5400000">
            <a:off x="4062525" y="2562019"/>
            <a:ext cx="550544" cy="7326406"/>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79489751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4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666B1-FE74-5F49-B72C-C4E12203B1F8}"/>
              </a:ext>
            </a:extLst>
          </p:cNvPr>
          <p:cNvSpPr>
            <a:spLocks noGrp="1"/>
          </p:cNvSpPr>
          <p:nvPr>
            <p:ph type="title"/>
          </p:nvPr>
        </p:nvSpPr>
        <p:spPr/>
        <p:txBody>
          <a:bodyPr/>
          <a:lstStyle/>
          <a:p>
            <a:r>
              <a:rPr lang="en-US" dirty="0"/>
              <a:t>Axiom, Revisited</a:t>
            </a:r>
          </a:p>
        </p:txBody>
      </p:sp>
      <p:sp>
        <p:nvSpPr>
          <p:cNvPr id="3" name="Content Placeholder 2">
            <a:extLst>
              <a:ext uri="{FF2B5EF4-FFF2-40B4-BE49-F238E27FC236}">
                <a16:creationId xmlns:a16="http://schemas.microsoft.com/office/drawing/2014/main" id="{CB66A599-B824-4843-AF11-2B71A9C93A75}"/>
              </a:ext>
            </a:extLst>
          </p:cNvPr>
          <p:cNvSpPr>
            <a:spLocks noGrp="1"/>
          </p:cNvSpPr>
          <p:nvPr>
            <p:ph idx="1"/>
          </p:nvPr>
        </p:nvSpPr>
        <p:spPr>
          <a:xfrm>
            <a:off x="0" y="997527"/>
            <a:ext cx="9144000" cy="5193723"/>
          </a:xfrm>
        </p:spPr>
        <p:txBody>
          <a:bodyPr/>
          <a:lstStyle/>
          <a:p>
            <a:pPr marL="0" indent="0" algn="ctr">
              <a:buNone/>
            </a:pPr>
            <a:endParaRPr lang="en-US" dirty="0">
              <a:solidFill>
                <a:srgbClr val="FF0000"/>
              </a:solidFill>
            </a:endParaRPr>
          </a:p>
          <a:p>
            <a:pPr marL="0" indent="0" algn="ctr">
              <a:buNone/>
            </a:pPr>
            <a:r>
              <a:rPr lang="en-US" dirty="0">
                <a:solidFill>
                  <a:srgbClr val="0432FF"/>
                </a:solidFill>
              </a:rPr>
              <a:t>There </a:t>
            </a:r>
            <a:r>
              <a:rPr lang="en-US" b="1" dirty="0">
                <a:solidFill>
                  <a:srgbClr val="0432FF"/>
                </a:solidFill>
              </a:rPr>
              <a:t>is</a:t>
            </a:r>
            <a:r>
              <a:rPr lang="en-US" dirty="0">
                <a:solidFill>
                  <a:srgbClr val="0432FF"/>
                </a:solidFill>
              </a:rPr>
              <a:t> plenty of room both at the top and at the bottom </a:t>
            </a:r>
          </a:p>
          <a:p>
            <a:pPr marL="0" indent="0" algn="ctr">
              <a:buNone/>
            </a:pPr>
            <a:endParaRPr lang="en-US" dirty="0">
              <a:solidFill>
                <a:srgbClr val="0432FF"/>
              </a:solidFill>
            </a:endParaRPr>
          </a:p>
          <a:p>
            <a:pPr marL="0" indent="0" algn="ctr">
              <a:buNone/>
            </a:pPr>
            <a:r>
              <a:rPr lang="en-US" dirty="0">
                <a:solidFill>
                  <a:srgbClr val="0432FF"/>
                </a:solidFill>
              </a:rPr>
              <a:t>but </a:t>
            </a:r>
            <a:r>
              <a:rPr lang="en-US" b="1" dirty="0">
                <a:solidFill>
                  <a:srgbClr val="0432FF"/>
                </a:solidFill>
              </a:rPr>
              <a:t>much more so </a:t>
            </a:r>
          </a:p>
          <a:p>
            <a:pPr marL="0" indent="0" algn="ctr">
              <a:buNone/>
            </a:pPr>
            <a:endParaRPr lang="en-US" dirty="0">
              <a:solidFill>
                <a:srgbClr val="FF0000"/>
              </a:solidFill>
            </a:endParaRPr>
          </a:p>
          <a:p>
            <a:pPr marL="0" indent="0" algn="ctr">
              <a:buNone/>
            </a:pPr>
            <a:r>
              <a:rPr lang="en-US" dirty="0">
                <a:solidFill>
                  <a:srgbClr val="0432FF"/>
                </a:solidFill>
              </a:rPr>
              <a:t>when you </a:t>
            </a:r>
          </a:p>
          <a:p>
            <a:pPr marL="0" indent="0" algn="ctr">
              <a:buNone/>
            </a:pPr>
            <a:endParaRPr lang="en-US" dirty="0">
              <a:solidFill>
                <a:srgbClr val="FF0000"/>
              </a:solidFill>
            </a:endParaRPr>
          </a:p>
          <a:p>
            <a:pPr marL="0" indent="0" algn="ctr">
              <a:buNone/>
            </a:pPr>
            <a:r>
              <a:rPr lang="en-US" sz="2800" b="1" dirty="0">
                <a:solidFill>
                  <a:srgbClr val="FF0000"/>
                </a:solidFill>
              </a:rPr>
              <a:t>communicate well between and optimize across </a:t>
            </a:r>
          </a:p>
          <a:p>
            <a:pPr marL="0" indent="0" algn="ctr">
              <a:buNone/>
            </a:pPr>
            <a:endParaRPr lang="en-US" dirty="0">
              <a:solidFill>
                <a:srgbClr val="FF0000"/>
              </a:solidFill>
            </a:endParaRPr>
          </a:p>
          <a:p>
            <a:pPr marL="0" indent="0" algn="ctr">
              <a:buNone/>
            </a:pPr>
            <a:r>
              <a:rPr lang="en-US" sz="2800" b="1" dirty="0">
                <a:solidFill>
                  <a:srgbClr val="FF0000"/>
                </a:solidFill>
              </a:rPr>
              <a:t>the top and the bottom</a:t>
            </a:r>
          </a:p>
          <a:p>
            <a:pPr algn="ctr"/>
            <a:endParaRPr lang="en-US" dirty="0"/>
          </a:p>
        </p:txBody>
      </p:sp>
      <p:sp>
        <p:nvSpPr>
          <p:cNvPr id="4" name="Slide Number Placeholder 3">
            <a:extLst>
              <a:ext uri="{FF2B5EF4-FFF2-40B4-BE49-F238E27FC236}">
                <a16:creationId xmlns:a16="http://schemas.microsoft.com/office/drawing/2014/main" id="{01C6DBCF-4A40-DA49-A434-B8DA39AFA3DD}"/>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6CF17A-3047-224B-BC46-DD606BE3B229}"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480</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Tree>
    <p:extLst>
      <p:ext uri="{BB962C8B-B14F-4D97-AF65-F5344CB8AC3E}">
        <p14:creationId xmlns:p14="http://schemas.microsoft.com/office/powerpoint/2010/main" val="324156315"/>
      </p:ext>
    </p:extLst>
  </p:cSld>
  <p:clrMapOvr>
    <a:masterClrMapping/>
  </p:clrMapOvr>
  <p:transition/>
</p:sld>
</file>

<file path=ppt/slides/slide4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Hence the Expanded View</a:t>
            </a:r>
          </a:p>
        </p:txBody>
      </p:sp>
      <p:sp>
        <p:nvSpPr>
          <p:cNvPr id="3" name="Content Placeholder 2"/>
          <p:cNvSpPr>
            <a:spLocks noGrp="1"/>
          </p:cNvSpPr>
          <p:nvPr>
            <p:ph idx="1"/>
          </p:nvPr>
        </p:nvSpPr>
        <p:spPr/>
        <p:txBody>
          <a:bodyPr/>
          <a:lstStyle/>
          <a:p>
            <a:endParaRPr lang="en-US" dirty="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481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p:cNvSpPr txBox="1">
            <a:spLocks noChangeArrowheads="1"/>
          </p:cNvSpPr>
          <p:nvPr/>
        </p:nvSpPr>
        <p:spPr bwMode="auto">
          <a:xfrm>
            <a:off x="3248223" y="3690814"/>
            <a:ext cx="2041525" cy="368300"/>
          </a:xfrm>
          <a:prstGeom prst="rect">
            <a:avLst/>
          </a:prstGeom>
          <a:solidFill>
            <a:srgbClr val="00FF00"/>
          </a:solidFill>
          <a:ln w="9525">
            <a:solidFill>
              <a:schemeClr val="tx1"/>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Micro-architecture</a:t>
            </a:r>
          </a:p>
        </p:txBody>
      </p:sp>
      <p:sp>
        <p:nvSpPr>
          <p:cNvPr id="6" name="Text Box 18"/>
          <p:cNvSpPr txBox="1">
            <a:spLocks noChangeAspect="1" noChangeArrowheads="1"/>
          </p:cNvSpPr>
          <p:nvPr/>
        </p:nvSpPr>
        <p:spPr bwMode="auto">
          <a:xfrm>
            <a:off x="3248223" y="3319339"/>
            <a:ext cx="2041525" cy="366712"/>
          </a:xfrm>
          <a:prstGeom prst="rect">
            <a:avLst/>
          </a:prstGeom>
          <a:solidFill>
            <a:srgbClr val="FF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SW/HW Interface</a:t>
            </a:r>
          </a:p>
        </p:txBody>
      </p:sp>
      <p:sp>
        <p:nvSpPr>
          <p:cNvPr id="7" name="Text Box 19"/>
          <p:cNvSpPr txBox="1">
            <a:spLocks noChangeAspect="1" noChangeArrowheads="1"/>
          </p:cNvSpPr>
          <p:nvPr/>
        </p:nvSpPr>
        <p:spPr bwMode="auto">
          <a:xfrm>
            <a:off x="3245048" y="2655020"/>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Program/Language</a:t>
            </a:r>
          </a:p>
        </p:txBody>
      </p:sp>
      <p:sp>
        <p:nvSpPr>
          <p:cNvPr id="8" name="Text Box 20"/>
          <p:cNvSpPr txBox="1">
            <a:spLocks noChangeAspect="1" noChangeArrowheads="1"/>
          </p:cNvSpPr>
          <p:nvPr/>
        </p:nvSpPr>
        <p:spPr bwMode="auto">
          <a:xfrm>
            <a:off x="3245048" y="2283545"/>
            <a:ext cx="2043113" cy="368300"/>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Algorithm</a:t>
            </a:r>
          </a:p>
        </p:txBody>
      </p:sp>
      <p:sp>
        <p:nvSpPr>
          <p:cNvPr id="9" name="Text Box 21"/>
          <p:cNvSpPr txBox="1">
            <a:spLocks noChangeAspect="1" noChangeArrowheads="1"/>
          </p:cNvSpPr>
          <p:nvPr/>
        </p:nvSpPr>
        <p:spPr bwMode="auto">
          <a:xfrm>
            <a:off x="3245048" y="1916832"/>
            <a:ext cx="2043113" cy="366713"/>
          </a:xfrm>
          <a:prstGeom prst="rect">
            <a:avLst/>
          </a:prstGeom>
          <a:solidFill>
            <a:srgbClr val="00FF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Problem</a:t>
            </a:r>
          </a:p>
        </p:txBody>
      </p:sp>
      <p:sp>
        <p:nvSpPr>
          <p:cNvPr id="10" name="Text Box 22"/>
          <p:cNvSpPr txBox="1">
            <a:spLocks noChangeAspect="1" noChangeArrowheads="1"/>
          </p:cNvSpPr>
          <p:nvPr/>
        </p:nvSpPr>
        <p:spPr bwMode="auto">
          <a:xfrm>
            <a:off x="3248223" y="4063876"/>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p:cNvSpPr txBox="1">
            <a:spLocks noChangeAspect="1" noChangeArrowheads="1"/>
          </p:cNvSpPr>
          <p:nvPr/>
        </p:nvSpPr>
        <p:spPr bwMode="auto">
          <a:xfrm>
            <a:off x="3248223" y="4435351"/>
            <a:ext cx="2041525" cy="368300"/>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Devices</a:t>
            </a:r>
          </a:p>
        </p:txBody>
      </p:sp>
      <p:sp>
        <p:nvSpPr>
          <p:cNvPr id="12" name="Text Box 24"/>
          <p:cNvSpPr txBox="1">
            <a:spLocks noChangeAspect="1" noChangeArrowheads="1"/>
          </p:cNvSpPr>
          <p:nvPr/>
        </p:nvSpPr>
        <p:spPr bwMode="auto">
          <a:xfrm>
            <a:off x="3248223" y="2996952"/>
            <a:ext cx="2041525" cy="327322"/>
          </a:xfrm>
          <a:prstGeom prst="rect">
            <a:avLst/>
          </a:prstGeom>
          <a:solidFill>
            <a:srgbClr val="35F6FF"/>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charset="0"/>
                <a:ea typeface="ＭＳ Ｐゴシック" charset="0"/>
              </a:rPr>
              <a:t>System Software</a:t>
            </a:r>
          </a:p>
        </p:txBody>
      </p:sp>
      <p:sp>
        <p:nvSpPr>
          <p:cNvPr id="14" name="Text Box 23"/>
          <p:cNvSpPr txBox="1">
            <a:spLocks noChangeAspect="1" noChangeArrowheads="1"/>
          </p:cNvSpPr>
          <p:nvPr/>
        </p:nvSpPr>
        <p:spPr bwMode="auto">
          <a:xfrm>
            <a:off x="3249811" y="4790951"/>
            <a:ext cx="2043112" cy="366713"/>
          </a:xfrm>
          <a:prstGeom prst="rect">
            <a:avLst/>
          </a:prstGeom>
          <a:solidFill>
            <a:srgbClr val="00FF00"/>
          </a:solidFill>
          <a:ln w="9525">
            <a:solidFill>
              <a:schemeClr val="tx1"/>
            </a:solidFill>
            <a:miter lim="800000"/>
            <a:headEnd/>
            <a:tailEnd/>
          </a:ln>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charset="0"/>
                <a:ea typeface="ＭＳ Ｐゴシック" charset="0"/>
              </a:rPr>
              <a:t>Electrons</a:t>
            </a:r>
          </a:p>
        </p:txBody>
      </p:sp>
      <p:sp>
        <p:nvSpPr>
          <p:cNvPr id="16" name="Rounded Rectangle 15"/>
          <p:cNvSpPr>
            <a:spLocks noChangeArrowheads="1"/>
          </p:cNvSpPr>
          <p:nvPr/>
        </p:nvSpPr>
        <p:spPr bwMode="auto">
          <a:xfrm rot="5400000">
            <a:off x="3139619" y="2394012"/>
            <a:ext cx="2232248" cy="2286000"/>
          </a:xfrm>
          <a:prstGeom prst="roundRect">
            <a:avLst>
              <a:gd name="adj" fmla="val 16667"/>
            </a:avLst>
          </a:prstGeom>
          <a:noFill/>
          <a:ln w="44450">
            <a:solidFill>
              <a:srgbClr val="0000FF"/>
            </a:solidFill>
            <a:round/>
            <a:headEnd/>
            <a:tailEnd/>
          </a:ln>
          <a:extLst>
            <a:ext uri="{909E8E84-426E-40dd-AFC4-6F175D3DCCD1}">
              <a14:hiddenFill xmlns:a14="http://schemas.microsoft.com/office/drawing/2010/main" xmlns="">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7" name="TextBox 16"/>
          <p:cNvSpPr txBox="1">
            <a:spLocks noChangeArrowheads="1"/>
          </p:cNvSpPr>
          <p:nvPr/>
        </p:nvSpPr>
        <p:spPr bwMode="auto">
          <a:xfrm>
            <a:off x="-32025" y="3284984"/>
            <a:ext cx="3124200"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Arial" charset="0"/>
                <a:ea typeface="ＭＳ Ｐゴシック" charset="0"/>
              </a:rPr>
              <a:t>Computer Architecture (expanded view)</a:t>
            </a:r>
            <a:endParaRPr kumimoji="0" lang="en-US" sz="1800" b="1" i="0" u="none" strike="noStrike" kern="1200" cap="none" spc="0" normalizeH="0" baseline="0" noProof="0" dirty="0">
              <a:ln>
                <a:noFill/>
              </a:ln>
              <a:solidFill>
                <a:srgbClr val="000000"/>
              </a:solidFill>
              <a:effectLst/>
              <a:uLnTx/>
              <a:uFillTx/>
              <a:latin typeface="Arial" charset="0"/>
              <a:ea typeface="ＭＳ Ｐゴシック" charset="0"/>
            </a:endParaRPr>
          </a:p>
        </p:txBody>
      </p:sp>
    </p:spTree>
    <p:extLst>
      <p:ext uri="{BB962C8B-B14F-4D97-AF65-F5344CB8AC3E}">
        <p14:creationId xmlns:p14="http://schemas.microsoft.com/office/powerpoint/2010/main" val="925946719"/>
      </p:ext>
    </p:extLst>
  </p:cSld>
  <p:clrMapOvr>
    <a:masterClrMapping/>
  </p:clrMapOvr>
  <p:transition/>
</p:sld>
</file>

<file path=ppt/slides/slide4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5D515-2CD3-FE48-A36D-1EDBB48CF782}"/>
              </a:ext>
            </a:extLst>
          </p:cNvPr>
          <p:cNvSpPr>
            <a:spLocks noGrp="1"/>
          </p:cNvSpPr>
          <p:nvPr>
            <p:ph type="title"/>
          </p:nvPr>
        </p:nvSpPr>
        <p:spPr/>
        <p:txBody>
          <a:bodyPr/>
          <a:lstStyle/>
          <a:p>
            <a:r>
              <a:rPr lang="en-US" dirty="0"/>
              <a:t>Fundamentally Better Architectures</a:t>
            </a:r>
          </a:p>
        </p:txBody>
      </p:sp>
      <p:sp>
        <p:nvSpPr>
          <p:cNvPr id="3" name="Content Placeholder 2">
            <a:extLst>
              <a:ext uri="{FF2B5EF4-FFF2-40B4-BE49-F238E27FC236}">
                <a16:creationId xmlns:a16="http://schemas.microsoft.com/office/drawing/2014/main" id="{21E21BD7-9134-8948-A688-D1C8BE8F5B7A}"/>
              </a:ext>
            </a:extLst>
          </p:cNvPr>
          <p:cNvSpPr>
            <a:spLocks noGrp="1"/>
          </p:cNvSpPr>
          <p:nvPr>
            <p:ph idx="1"/>
          </p:nvPr>
        </p:nvSpPr>
        <p:spPr>
          <a:xfrm>
            <a:off x="228600" y="1432520"/>
            <a:ext cx="8610600" cy="4876800"/>
          </a:xfrm>
        </p:spPr>
        <p:txBody>
          <a:bodyPr/>
          <a:lstStyle/>
          <a:p>
            <a:pPr marL="0" indent="0" algn="ctr">
              <a:buNone/>
            </a:pPr>
            <a:r>
              <a:rPr lang="en-US" sz="4800" b="1" dirty="0">
                <a:solidFill>
                  <a:srgbClr val="0000FF"/>
                </a:solidFill>
              </a:rPr>
              <a:t>Data-centric</a:t>
            </a:r>
          </a:p>
          <a:p>
            <a:pPr algn="ctr"/>
            <a:endParaRPr lang="en-US" sz="4800" b="1" dirty="0">
              <a:solidFill>
                <a:srgbClr val="0000FF"/>
              </a:solidFill>
            </a:endParaRPr>
          </a:p>
          <a:p>
            <a:pPr marL="0" indent="0" algn="ctr">
              <a:buNone/>
            </a:pPr>
            <a:r>
              <a:rPr lang="en-US" sz="4800" b="1" dirty="0">
                <a:solidFill>
                  <a:srgbClr val="0000FF"/>
                </a:solidFill>
              </a:rPr>
              <a:t>Data-driven</a:t>
            </a:r>
          </a:p>
          <a:p>
            <a:pPr marL="0" indent="0" algn="ctr">
              <a:buNone/>
            </a:pPr>
            <a:endParaRPr lang="en-US" sz="4800" b="1" dirty="0">
              <a:solidFill>
                <a:srgbClr val="0000FF"/>
              </a:solidFill>
            </a:endParaRPr>
          </a:p>
          <a:p>
            <a:pPr marL="0" indent="0" algn="ctr">
              <a:buNone/>
            </a:pPr>
            <a:r>
              <a:rPr lang="en-US" sz="4800" b="1" dirty="0">
                <a:solidFill>
                  <a:srgbClr val="0000FF"/>
                </a:solidFill>
              </a:rPr>
              <a:t>Data-aware</a:t>
            </a:r>
          </a:p>
        </p:txBody>
      </p:sp>
      <p:sp>
        <p:nvSpPr>
          <p:cNvPr id="4" name="Slide Number Placeholder 3">
            <a:extLst>
              <a:ext uri="{FF2B5EF4-FFF2-40B4-BE49-F238E27FC236}">
                <a16:creationId xmlns:a16="http://schemas.microsoft.com/office/drawing/2014/main" id="{1FCD387B-E70B-6A4A-BE99-B968136C01FB}"/>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769076701"/>
      </p:ext>
    </p:extLst>
  </p:cSld>
  <p:clrMapOvr>
    <a:masterClrMapping/>
  </p:clrMapOvr>
  <p:transition/>
</p:sld>
</file>

<file path=ppt/slides/slide4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D110-05AC-A74A-A874-97353A23EB6E}"/>
              </a:ext>
            </a:extLst>
          </p:cNvPr>
          <p:cNvSpPr>
            <a:spLocks noGrp="1"/>
          </p:cNvSpPr>
          <p:nvPr>
            <p:ph type="ctrTitle"/>
          </p:nvPr>
        </p:nvSpPr>
        <p:spPr>
          <a:xfrm>
            <a:off x="685800" y="1748408"/>
            <a:ext cx="7924800" cy="1752600"/>
          </a:xfrm>
        </p:spPr>
        <p:txBody>
          <a:bodyPr/>
          <a:lstStyle/>
          <a:p>
            <a:r>
              <a:rPr lang="en-US" b="1" dirty="0"/>
              <a:t>End of Backup Slides</a:t>
            </a:r>
          </a:p>
        </p:txBody>
      </p:sp>
      <p:sp>
        <p:nvSpPr>
          <p:cNvPr id="3" name="Subtitle 2">
            <a:extLst>
              <a:ext uri="{FF2B5EF4-FFF2-40B4-BE49-F238E27FC236}">
                <a16:creationId xmlns:a16="http://schemas.microsoft.com/office/drawing/2014/main" id="{19FC6BC0-66DA-9445-9509-65803D51BE29}"/>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0E8C49E4-7136-3647-BD24-E5AA5F9E54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41D3D9-3FE8-4025-BF66-8DAB1ABB951F}" type="slidenum">
              <a:rPr kumimoji="0" lang="en-US" altLang="en-US" sz="12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483</a:t>
            </a:fld>
            <a:endParaRPr kumimoji="0" lang="en-US" altLang="en-US" sz="12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344289749"/>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TIMING" val="|28.5|1.1|0.7|1.2|0.5|13.7|1|5.9|1.2|10"/>
</p:tagLst>
</file>

<file path=ppt/tags/tag2.xml><?xml version="1.0" encoding="utf-8"?>
<p:tagLst xmlns:a="http://schemas.openxmlformats.org/drawingml/2006/main" xmlns:r="http://schemas.openxmlformats.org/officeDocument/2006/relationships" xmlns:p="http://schemas.openxmlformats.org/presentationml/2006/main">
  <p:tag name="TIMING" val="|1.9|5.2|1.7"/>
</p:tagLst>
</file>

<file path=ppt/tags/tag3.xml><?xml version="1.0" encoding="utf-8"?>
<p:tagLst xmlns:a="http://schemas.openxmlformats.org/drawingml/2006/main" xmlns:r="http://schemas.openxmlformats.org/officeDocument/2006/relationships" xmlns:p="http://schemas.openxmlformats.org/presentationml/2006/main">
  <p:tag name="TIMING" val="|4.5|0.7|1|6.4|2.9|2.7"/>
</p:tagLst>
</file>

<file path=ppt/tags/tag4.xml><?xml version="1.0" encoding="utf-8"?>
<p:tagLst xmlns:a="http://schemas.openxmlformats.org/drawingml/2006/main" xmlns:r="http://schemas.openxmlformats.org/officeDocument/2006/relationships" xmlns:p="http://schemas.openxmlformats.org/presentationml/2006/main">
  <p:tag name="TIMING" val="|2.2|4.6|8.2|3.6"/>
</p:tagLst>
</file>

<file path=ppt/tags/tag5.xml><?xml version="1.0" encoding="utf-8"?>
<p:tagLst xmlns:a="http://schemas.openxmlformats.org/drawingml/2006/main" xmlns:r="http://schemas.openxmlformats.org/officeDocument/2006/relationships" xmlns:p="http://schemas.openxmlformats.org/presentationml/2006/main">
  <p:tag name="TIMING" val="|5.6|1.4|3.1|5.3"/>
</p:tagLst>
</file>

<file path=ppt/tags/tag6.xml><?xml version="1.0" encoding="utf-8"?>
<p:tagLst xmlns:a="http://schemas.openxmlformats.org/drawingml/2006/main" xmlns:r="http://schemas.openxmlformats.org/officeDocument/2006/relationships" xmlns:p="http://schemas.openxmlformats.org/presentationml/2006/main">
  <p:tag name="TIMING" val="|12|5.3|1.3|11.4|5.3|2.1"/>
</p:tagLst>
</file>

<file path=ppt/tags/tag7.xml><?xml version="1.0" encoding="utf-8"?>
<p:tagLst xmlns:a="http://schemas.openxmlformats.org/drawingml/2006/main" xmlns:r="http://schemas.openxmlformats.org/officeDocument/2006/relationships" xmlns:p="http://schemas.openxmlformats.org/presentationml/2006/main">
  <p:tag name="TIMING" val="|2.2|3.1"/>
</p:tagLst>
</file>

<file path=ppt/theme/_rels/theme34.xml.rels><?xml version="1.0" encoding="UTF-8" standalone="yes"?>
<Relationships xmlns="http://schemas.openxmlformats.org/package/2006/relationships"><Relationship Id="rId1" Type="http://schemas.openxmlformats.org/officeDocument/2006/relationships/image" Target="../media/image8.jpeg"/></Relationships>
</file>

<file path=ppt/theme/theme1.xml><?xml version="1.0" encoding="utf-8"?>
<a:theme xmlns:a="http://schemas.openxmlformats.org/drawingml/2006/main" name="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8_Edg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2_Office Theme">
  <a:themeElements>
    <a:clrScheme name="Custom 7">
      <a:dk1>
        <a:srgbClr val="990000"/>
      </a:dk1>
      <a:lt1>
        <a:srgbClr val="FFFFFF"/>
      </a:lt1>
      <a:dk2>
        <a:srgbClr val="FFFFFF"/>
      </a:dk2>
      <a:lt2>
        <a:srgbClr val="FFFFFF"/>
      </a:lt2>
      <a:accent1>
        <a:srgbClr val="606060"/>
      </a:accent1>
      <a:accent2>
        <a:srgbClr val="A9A9A9"/>
      </a:accent2>
      <a:accent3>
        <a:srgbClr val="CCCCCC"/>
      </a:accent3>
      <a:accent4>
        <a:srgbClr val="990000"/>
      </a:accent4>
      <a:accent5>
        <a:srgbClr val="000000"/>
      </a:accent5>
      <a:accent6>
        <a:srgbClr val="969696"/>
      </a:accent6>
      <a:hlink>
        <a:srgbClr val="990000"/>
      </a:hlink>
      <a:folHlink>
        <a:srgbClr val="AEAEA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8.xml><?xml version="1.0" encoding="utf-8"?>
<a:theme xmlns:a="http://schemas.openxmlformats.org/drawingml/2006/main" name="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1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1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2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3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3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4.xml><?xml version="1.0" encoding="utf-8"?>
<a:theme xmlns:a="http://schemas.openxmlformats.org/drawingml/2006/main" name="4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5.xml><?xml version="1.0" encoding="utf-8"?>
<a:theme xmlns:a="http://schemas.openxmlformats.org/drawingml/2006/main" name="5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6.xml><?xml version="1.0" encoding="utf-8"?>
<a:theme xmlns:a="http://schemas.openxmlformats.org/drawingml/2006/main" name="5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7.xml><?xml version="1.0" encoding="utf-8"?>
<a:theme xmlns:a="http://schemas.openxmlformats.org/drawingml/2006/main" name="5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8.xml><?xml version="1.0" encoding="utf-8"?>
<a:theme xmlns:a="http://schemas.openxmlformats.org/drawingml/2006/main" name="5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9.xml><?xml version="1.0" encoding="utf-8"?>
<a:theme xmlns:a="http://schemas.openxmlformats.org/drawingml/2006/main" name="64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0.xml><?xml version="1.0" encoding="utf-8"?>
<a:theme xmlns:a="http://schemas.openxmlformats.org/drawingml/2006/main" name="8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1.xml><?xml version="1.0" encoding="utf-8"?>
<a:theme xmlns:a="http://schemas.openxmlformats.org/drawingml/2006/main" name="9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2.xml><?xml version="1.0" encoding="utf-8"?>
<a:theme xmlns:a="http://schemas.openxmlformats.org/drawingml/2006/main" name="9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3.xml><?xml version="1.0" encoding="utf-8"?>
<a:theme xmlns:a="http://schemas.openxmlformats.org/drawingml/2006/main" name="9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4.xml><?xml version="1.0" encoding="utf-8"?>
<a:theme xmlns:a="http://schemas.openxmlformats.org/drawingml/2006/main" name="1_Metropolitan_bull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Presentation1" id="{A8ACA0D9-A384-4858-9FCC-2505F264A948}" vid="{6AE8C0EA-499D-4586-A497-DF22E9D58294}"/>
    </a:ext>
  </a:extLst>
</a:theme>
</file>

<file path=ppt/theme/theme25.xml><?xml version="1.0" encoding="utf-8"?>
<a:theme xmlns:a="http://schemas.openxmlformats.org/drawingml/2006/main" name="98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6.xml><?xml version="1.0" encoding="utf-8"?>
<a:theme xmlns:a="http://schemas.openxmlformats.org/drawingml/2006/main" name="1_Office 테마">
  <a:themeElements>
    <a:clrScheme name="기본">
      <a:dk1>
        <a:sysClr val="windowText" lastClr="000000"/>
      </a:dk1>
      <a:lt1>
        <a:sysClr val="window" lastClr="FFFFFF"/>
      </a:lt1>
      <a:dk2>
        <a:srgbClr val="1B6AA3"/>
      </a:dk2>
      <a:lt2>
        <a:srgbClr val="FFFFFF"/>
      </a:lt2>
      <a:accent1>
        <a:srgbClr val="5DA5DA"/>
      </a:accent1>
      <a:accent2>
        <a:srgbClr val="FAA43A"/>
      </a:accent2>
      <a:accent3>
        <a:srgbClr val="60BD68"/>
      </a:accent3>
      <a:accent4>
        <a:srgbClr val="F17CB0"/>
      </a:accent4>
      <a:accent5>
        <a:srgbClr val="B2912F"/>
      </a:accent5>
      <a:accent6>
        <a:srgbClr val="307D99"/>
      </a:accent6>
      <a:hlink>
        <a:srgbClr val="0563C1"/>
      </a:hlink>
      <a:folHlink>
        <a:srgbClr val="954F72"/>
      </a:folHlink>
    </a:clrScheme>
    <a:fontScheme name="Calibri - 나눔고딕">
      <a:majorFont>
        <a:latin typeface="Calibri"/>
        <a:ea typeface="나눔고딕"/>
        <a:cs typeface=""/>
      </a:majorFont>
      <a:minorFont>
        <a:latin typeface="Calibri"/>
        <a:ea typeface="나눔고딕"/>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7.xml><?xml version="1.0" encoding="utf-8"?>
<a:theme xmlns:a="http://schemas.openxmlformats.org/drawingml/2006/main" name="13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8.xml><?xml version="1.0" encoding="utf-8"?>
<a:theme xmlns:a="http://schemas.openxmlformats.org/drawingml/2006/main" name="14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9.xml><?xml version="1.0" encoding="utf-8"?>
<a:theme xmlns:a="http://schemas.openxmlformats.org/drawingml/2006/main" name="14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0.xml><?xml version="1.0" encoding="utf-8"?>
<a:theme xmlns:a="http://schemas.openxmlformats.org/drawingml/2006/main" name="3_Metropolitan_bull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Presentation1" id="{A8ACA0D9-A384-4858-9FCC-2505F264A948}" vid="{6AE8C0EA-499D-4586-A497-DF22E9D58294}"/>
    </a:ext>
  </a:extLst>
</a:theme>
</file>

<file path=ppt/theme/theme31.xml><?xml version="1.0" encoding="utf-8"?>
<a:theme xmlns:a="http://schemas.openxmlformats.org/drawingml/2006/main" name="15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2.xml><?xml version="1.0" encoding="utf-8"?>
<a:theme xmlns:a="http://schemas.openxmlformats.org/drawingml/2006/main" name="15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3.xml><?xml version="1.0" encoding="utf-8"?>
<a:theme xmlns:a="http://schemas.openxmlformats.org/drawingml/2006/main" name="15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4.xml><?xml version="1.0" encoding="utf-8"?>
<a:theme xmlns:a="http://schemas.openxmlformats.org/drawingml/2006/main" name="Title &amp; Bullets">
  <a:themeElements>
    <a:clrScheme name="">
      <a:dk1>
        <a:srgbClr val="000000"/>
      </a:dk1>
      <a:lt1>
        <a:srgbClr val="FFFFFF"/>
      </a:lt1>
      <a:dk2>
        <a:srgbClr val="000000"/>
      </a:dk2>
      <a:lt2>
        <a:srgbClr val="000000"/>
      </a:lt2>
      <a:accent1>
        <a:srgbClr val="FFFFFF"/>
      </a:accent1>
      <a:accent2>
        <a:srgbClr val="333399"/>
      </a:accent2>
      <a:accent3>
        <a:srgbClr val="FFFFFF"/>
      </a:accent3>
      <a:accent4>
        <a:srgbClr val="000000"/>
      </a:accent4>
      <a:accent5>
        <a:srgbClr val="FFFFFF"/>
      </a:accent5>
      <a:accent6>
        <a:srgbClr val="2D2D8A"/>
      </a:accent6>
      <a:hlink>
        <a:srgbClr val="009999"/>
      </a:hlink>
      <a:folHlink>
        <a:srgbClr val="99CC00"/>
      </a:folHlink>
    </a:clrScheme>
    <a:fontScheme name="Title &amp; Bullets">
      <a:majorFont>
        <a:latin typeface="Myriad Pro Bold Cond"/>
        <a:ea typeface="ヒラギノ角ゴ ProN W6"/>
        <a:cs typeface="ヒラギノ角ゴ ProN W6"/>
      </a:majorFont>
      <a:minorFont>
        <a:latin typeface="Myriad Pro Bold Cond"/>
        <a:ea typeface="ヒラギノ角ゴ ProN W6"/>
        <a:cs typeface="ヒラギノ角ゴ ProN W6"/>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56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56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lnDef>
  </a:objectDefaults>
  <a:extraClrSchemeLst>
    <a:extraClrScheme>
      <a:clrScheme name="Title &amp; Bullets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35.xml><?xml version="1.0" encoding="utf-8"?>
<a:theme xmlns:a="http://schemas.openxmlformats.org/drawingml/2006/main" name="15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6.xml><?xml version="1.0" encoding="utf-8"?>
<a:theme xmlns:a="http://schemas.openxmlformats.org/drawingml/2006/main" name="15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7.xml><?xml version="1.0" encoding="utf-8"?>
<a:theme xmlns:a="http://schemas.openxmlformats.org/drawingml/2006/main" name="safari">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safari" id="{1E4A3212-A6D8-EB49-8049-412E3186FEB9}" vid="{93387931-C767-9D4F-BD0F-4952975219FD}"/>
    </a:ext>
  </a:extLst>
</a:theme>
</file>

<file path=ppt/theme/theme38.xml><?xml version="1.0" encoding="utf-8"?>
<a:theme xmlns:a="http://schemas.openxmlformats.org/drawingml/2006/main" name="15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9.xml><?xml version="1.0" encoding="utf-8"?>
<a:theme xmlns:a="http://schemas.openxmlformats.org/drawingml/2006/main" name="5_Edge">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wrap="square">
        <a:spAutoFit/>
      </a:bodyPr>
      <a:lstStyle>
        <a:defPPr algn="just">
          <a:defRPr sz="400" b="1" dirty="0">
            <a:solidFill>
              <a:schemeClr val="bg2"/>
            </a:solidFill>
            <a:latin typeface="europa"/>
          </a:defRPr>
        </a:defPPr>
      </a:lstStyle>
    </a:sp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0.xml><?xml version="1.0" encoding="utf-8"?>
<a:theme xmlns:a="http://schemas.openxmlformats.org/drawingml/2006/main" name="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1.xml><?xml version="1.0" encoding="utf-8"?>
<a:theme xmlns:a="http://schemas.openxmlformats.org/drawingml/2006/main" name="1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2.xml><?xml version="1.0" encoding="utf-8"?>
<a:theme xmlns:a="http://schemas.openxmlformats.org/drawingml/2006/main" name="4_sesha-theme">
  <a:themeElements>
    <a:clrScheme name="Custom 1">
      <a:dk1>
        <a:sysClr val="windowText" lastClr="000000"/>
      </a:dk1>
      <a:lt1>
        <a:sysClr val="window" lastClr="FFFFFF"/>
      </a:lt1>
      <a:dk2>
        <a:srgbClr val="1F497D"/>
      </a:dk2>
      <a:lt2>
        <a:srgbClr val="EEECE1"/>
      </a:lt2>
      <a:accent1>
        <a:srgbClr val="FDC600"/>
      </a:accent1>
      <a:accent2>
        <a:srgbClr val="C00000"/>
      </a:accent2>
      <a:accent3>
        <a:srgbClr val="0061FF"/>
      </a:accent3>
      <a:accent4>
        <a:srgbClr val="3C3C3C"/>
      </a:accent4>
      <a:accent5>
        <a:srgbClr val="00B3B3"/>
      </a:accent5>
      <a:accent6>
        <a:srgbClr val="777777"/>
      </a:accent6>
      <a:hlink>
        <a:srgbClr val="0000FF"/>
      </a:hlink>
      <a:folHlink>
        <a:srgbClr val="800080"/>
      </a:folHlink>
    </a:clrScheme>
    <a:fontScheme name="Urban Pop">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3200" b="1" dirty="0" smtClean="0">
            <a:effectLst>
              <a:outerShdw blurRad="38100" dist="38100" dir="2700000" algn="tl">
                <a:srgbClr val="000000">
                  <a:alpha val="43137"/>
                </a:srgbClr>
              </a:outerShdw>
            </a:effectLst>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solidFill>
            <a:schemeClr val="tx1">
              <a:lumMod val="75000"/>
              <a:lumOff val="25000"/>
            </a:schemeClr>
          </a:solidFill>
          <a:headEnd type="none" w="med" len="med"/>
          <a:tailEnd type="none" w="med" len="med"/>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ctr">
          <a:defRPr sz="2800" b="1" dirty="0" smtClean="0">
            <a:solidFill>
              <a:schemeClr val="tx1">
                <a:lumMod val="75000"/>
                <a:lumOff val="25000"/>
              </a:schemeClr>
            </a:solidFill>
          </a:defRPr>
        </a:defPPr>
      </a:lstStyle>
    </a:txDef>
  </a:objectDefaults>
  <a:extraClrSchemeLst/>
</a:theme>
</file>

<file path=ppt/theme/theme43.xml><?xml version="1.0" encoding="utf-8"?>
<a:theme xmlns:a="http://schemas.openxmlformats.org/drawingml/2006/main" name="1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4.xml><?xml version="1.0" encoding="utf-8"?>
<a:theme xmlns:a="http://schemas.openxmlformats.org/drawingml/2006/main" name="1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5.xml><?xml version="1.0" encoding="utf-8"?>
<a:theme xmlns:a="http://schemas.openxmlformats.org/drawingml/2006/main" name="1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6.xml><?xml version="1.0" encoding="utf-8"?>
<a:theme xmlns:a="http://schemas.openxmlformats.org/drawingml/2006/main" name="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7.xml><?xml version="1.0" encoding="utf-8"?>
<a:theme xmlns:a="http://schemas.openxmlformats.org/drawingml/2006/main" name="4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8.xml><?xml version="1.0" encoding="utf-8"?>
<a:theme xmlns:a="http://schemas.openxmlformats.org/drawingml/2006/main" name="1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9.xml><?xml version="1.0" encoding="utf-8"?>
<a:theme xmlns:a="http://schemas.openxmlformats.org/drawingml/2006/main" name="99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0.xml><?xml version="1.0" encoding="utf-8"?>
<a:theme xmlns:a="http://schemas.openxmlformats.org/drawingml/2006/main" name="13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1.xml><?xml version="1.0" encoding="utf-8"?>
<a:theme xmlns:a="http://schemas.openxmlformats.org/drawingml/2006/main" name="2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2.xml><?xml version="1.0" encoding="utf-8"?>
<a:theme xmlns:a="http://schemas.openxmlformats.org/drawingml/2006/main" name="15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3.xml><?xml version="1.0" encoding="utf-8"?>
<a:theme xmlns:a="http://schemas.openxmlformats.org/drawingml/2006/main" name="6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4.xml><?xml version="1.0" encoding="utf-8"?>
<a:theme xmlns:a="http://schemas.openxmlformats.org/drawingml/2006/main" name="2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5.xml><?xml version="1.0" encoding="utf-8"?>
<a:theme xmlns:a="http://schemas.openxmlformats.org/drawingml/2006/main" name="2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6.xml><?xml version="1.0" encoding="utf-8"?>
<a:theme xmlns:a="http://schemas.openxmlformats.org/drawingml/2006/main" name="100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7.xml><?xml version="1.0" encoding="utf-8"?>
<a:theme xmlns:a="http://schemas.openxmlformats.org/drawingml/2006/main" name="2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8.xml><?xml version="1.0" encoding="utf-8"?>
<a:theme xmlns:a="http://schemas.openxmlformats.org/drawingml/2006/main" name="4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9.xml><?xml version="1.0" encoding="utf-8"?>
<a:theme xmlns:a="http://schemas.openxmlformats.org/drawingml/2006/main" name="101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0.xml><?xml version="1.0" encoding="utf-8"?>
<a:theme xmlns:a="http://schemas.openxmlformats.org/drawingml/2006/main" name="6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1.xml><?xml version="1.0" encoding="utf-8"?>
<a:theme xmlns:a="http://schemas.openxmlformats.org/drawingml/2006/main" name="2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2.xml><?xml version="1.0" encoding="utf-8"?>
<a:theme xmlns:a="http://schemas.openxmlformats.org/drawingml/2006/main" name="2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3.xml><?xml version="1.0" encoding="utf-8"?>
<a:theme xmlns:a="http://schemas.openxmlformats.org/drawingml/2006/main" name="2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4.xml><?xml version="1.0" encoding="utf-8"?>
<a:theme xmlns:a="http://schemas.openxmlformats.org/drawingml/2006/main" name="7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5.xml><?xml version="1.0" encoding="utf-8"?>
<a:theme xmlns:a="http://schemas.openxmlformats.org/drawingml/2006/main" name="2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6.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7.xml><?xml version="1.0" encoding="utf-8"?>
<a:theme xmlns:a="http://schemas.openxmlformats.org/drawingml/2006/main" name="1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8.xml><?xml version="1.0" encoding="utf-8"?>
<a:theme xmlns:a="http://schemas.openxmlformats.org/drawingml/2006/main" name="1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9.xml><?xml version="1.0" encoding="utf-8"?>
<a:theme xmlns:a="http://schemas.openxmlformats.org/drawingml/2006/main" name="Metropolitan_bull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Presentation1" id="{A8ACA0D9-A384-4858-9FCC-2505F264A948}" vid="{6AE8C0EA-499D-4586-A497-DF22E9D58294}"/>
    </a:ext>
  </a:extLst>
</a:theme>
</file>

<file path=ppt/theme/theme70.xml><?xml version="1.0" encoding="utf-8"?>
<a:theme xmlns:a="http://schemas.openxmlformats.org/drawingml/2006/main" name="2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1.xml><?xml version="1.0" encoding="utf-8"?>
<a:theme xmlns:a="http://schemas.openxmlformats.org/drawingml/2006/main" name="3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2.xml><?xml version="1.0" encoding="utf-8"?>
<a:theme xmlns:a="http://schemas.openxmlformats.org/drawingml/2006/main" name="5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3.xml><?xml version="1.0" encoding="utf-8"?>
<a:theme xmlns:a="http://schemas.openxmlformats.org/drawingml/2006/main" name="15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4.xml><?xml version="1.0" encoding="utf-8"?>
<a:theme xmlns:a="http://schemas.openxmlformats.org/drawingml/2006/main" name="3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5.xml><?xml version="1.0" encoding="utf-8"?>
<a:theme xmlns:a="http://schemas.openxmlformats.org/drawingml/2006/main" name="6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6.xml><?xml version="1.0" encoding="utf-8"?>
<a:theme xmlns:a="http://schemas.openxmlformats.org/drawingml/2006/main" name="1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7.xml><?xml version="1.0" encoding="utf-8"?>
<a:theme xmlns:a="http://schemas.openxmlformats.org/drawingml/2006/main" name="6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8.xml><?xml version="1.0" encoding="utf-8"?>
<a:theme xmlns:a="http://schemas.openxmlformats.org/drawingml/2006/main" name="9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3" id="{846AF6C8-510F-B843-927B-D228E6D21AE1}" vid="{401B834B-21C8-DD47-A919-8F9510F7175F}"/>
    </a:ext>
  </a:extLst>
</a:theme>
</file>

<file path=ppt/theme/theme79.xml><?xml version="1.0" encoding="utf-8"?>
<a:theme xmlns:a="http://schemas.openxmlformats.org/drawingml/2006/main" name="10_Office Theme">
  <a:themeElements>
    <a:clrScheme name="Nandita">
      <a:dk1>
        <a:sysClr val="windowText" lastClr="000000"/>
      </a:dk1>
      <a:lt1>
        <a:sysClr val="window" lastClr="FFFFFF"/>
      </a:lt1>
      <a:dk2>
        <a:srgbClr val="44546A"/>
      </a:dk2>
      <a:lt2>
        <a:srgbClr val="D8D8D8"/>
      </a:lt2>
      <a:accent1>
        <a:srgbClr val="008000"/>
      </a:accent1>
      <a:accent2>
        <a:srgbClr val="FF9933"/>
      </a:accent2>
      <a:accent3>
        <a:srgbClr val="1D6FA9"/>
      </a:accent3>
      <a:accent4>
        <a:srgbClr val="15537E"/>
      </a:accent4>
      <a:accent5>
        <a:srgbClr val="C00000"/>
      </a:accent5>
      <a:accent6>
        <a:srgbClr val="FFD966"/>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solidFill>
        <a:ln>
          <a:noFill/>
        </a:ln>
      </a:spPr>
      <a:bodyPr rtlCol="0" anchor="ctr"/>
      <a:lstStyle>
        <a:defPPr algn="ctr">
          <a:defRPr sz="2800" b="1" dirty="0" smtClean="0">
            <a:latin typeface="Myriad Pro Cond" panose="020B0706030403020204" pitchFamily="34" charset="0"/>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rtlCol="0">
        <a:spAutoFit/>
      </a:bodyPr>
      <a:lstStyle>
        <a:defPPr>
          <a:defRPr sz="2400" b="1" dirty="0" smtClean="0">
            <a:latin typeface="Myriad Pro Cond" panose="020B0706030403020204" pitchFamily="34" charset="0"/>
          </a:defRPr>
        </a:defPPr>
      </a:lstStyle>
    </a:txDef>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80.xml><?xml version="1.0" encoding="utf-8"?>
<a:theme xmlns:a="http://schemas.openxmlformats.org/drawingml/2006/main" name="1_sesha-theme">
  <a:themeElements>
    <a:clrScheme name="Custom 1">
      <a:dk1>
        <a:sysClr val="windowText" lastClr="000000"/>
      </a:dk1>
      <a:lt1>
        <a:sysClr val="window" lastClr="FFFFFF"/>
      </a:lt1>
      <a:dk2>
        <a:srgbClr val="1F497D"/>
      </a:dk2>
      <a:lt2>
        <a:srgbClr val="EEECE1"/>
      </a:lt2>
      <a:accent1>
        <a:srgbClr val="FDC600"/>
      </a:accent1>
      <a:accent2>
        <a:srgbClr val="C00000"/>
      </a:accent2>
      <a:accent3>
        <a:srgbClr val="0061FF"/>
      </a:accent3>
      <a:accent4>
        <a:srgbClr val="3C3C3C"/>
      </a:accent4>
      <a:accent5>
        <a:srgbClr val="009900"/>
      </a:accent5>
      <a:accent6>
        <a:srgbClr val="777777"/>
      </a:accent6>
      <a:hlink>
        <a:srgbClr val="0000FF"/>
      </a:hlink>
      <a:folHlink>
        <a:srgbClr val="800080"/>
      </a:folHlink>
    </a:clrScheme>
    <a:fontScheme name="Sesha">
      <a:majorFont>
        <a:latin typeface="Myriad Pro Cond"/>
        <a:ea typeface=""/>
        <a:cs typeface=""/>
      </a:majorFont>
      <a:minorFont>
        <a:latin typeface="Myriad Pro Con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noFill/>
        <a:ln>
          <a:solidFill>
            <a:schemeClr val="accent2"/>
          </a:solidFill>
          <a:headEnd type="none" w="med" len="med"/>
          <a:tailEnd type="arrow" w="med" len="med"/>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solidFill>
            <a:schemeClr val="tx1">
              <a:lumMod val="75000"/>
              <a:lumOff val="25000"/>
            </a:schemeClr>
          </a:solidFill>
          <a:headEnd type="none" w="med" len="med"/>
          <a:tailEnd type="none" w="med" len="med"/>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ctr">
          <a:defRPr sz="2800" b="1" dirty="0" smtClean="0">
            <a:solidFill>
              <a:schemeClr val="tx1">
                <a:lumMod val="75000"/>
                <a:lumOff val="25000"/>
              </a:schemeClr>
            </a:solidFill>
          </a:defRPr>
        </a:defPPr>
      </a:lstStyle>
    </a:txDef>
  </a:objectDefaults>
  <a:extraClrSchemeLst/>
</a:theme>
</file>

<file path=ppt/theme/theme81.xml><?xml version="1.0" encoding="utf-8"?>
<a:theme xmlns:a="http://schemas.openxmlformats.org/drawingml/2006/main" name="1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none" rtlCol="0">
        <a:spAutoFit/>
      </a:bodyPr>
      <a:lstStyle>
        <a:defPPr>
          <a:defRPr b="1" dirty="0" smtClean="0">
            <a:latin typeface="Myriad Pro Cond" panose="020B0506030403020204" pitchFamily="34" charset="0"/>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2.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3.xml><?xml version="1.0" encoding="utf-8"?>
<a:theme xmlns:a="http://schemas.openxmlformats.org/drawingml/2006/main" name="31_Edge">
  <a:themeElements>
    <a:clrScheme name="Custom 4">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0432FF"/>
      </a:hlink>
      <a:folHlink>
        <a:srgbClr val="0432FF"/>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4.xml><?xml version="1.0" encoding="utf-8"?>
<a:theme xmlns:a="http://schemas.openxmlformats.org/drawingml/2006/main" name="3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5.xml><?xml version="1.0" encoding="utf-8"?>
<a:theme xmlns:a="http://schemas.openxmlformats.org/drawingml/2006/main" name="3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C0C0C0"/>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6.xml><?xml version="1.0" encoding="utf-8"?>
<a:theme xmlns:a="http://schemas.openxmlformats.org/drawingml/2006/main" name="13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7.xml><?xml version="1.0" encoding="utf-8"?>
<a:theme xmlns:a="http://schemas.openxmlformats.org/drawingml/2006/main" name="14_Office Theme">
  <a:themeElements>
    <a:clrScheme name="Office Them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8.xml><?xml version="1.0" encoding="utf-8"?>
<a:theme xmlns:a="http://schemas.openxmlformats.org/drawingml/2006/main" name="5_sesha-theme">
  <a:themeElements>
    <a:clrScheme name="Custom 1">
      <a:dk1>
        <a:sysClr val="windowText" lastClr="000000"/>
      </a:dk1>
      <a:lt1>
        <a:sysClr val="window" lastClr="FFFFFF"/>
      </a:lt1>
      <a:dk2>
        <a:srgbClr val="1F497D"/>
      </a:dk2>
      <a:lt2>
        <a:srgbClr val="EEECE1"/>
      </a:lt2>
      <a:accent1>
        <a:srgbClr val="FDC600"/>
      </a:accent1>
      <a:accent2>
        <a:srgbClr val="C00000"/>
      </a:accent2>
      <a:accent3>
        <a:srgbClr val="0061FF"/>
      </a:accent3>
      <a:accent4>
        <a:srgbClr val="3C3C3C"/>
      </a:accent4>
      <a:accent5>
        <a:srgbClr val="00B3B3"/>
      </a:accent5>
      <a:accent6>
        <a:srgbClr val="777777"/>
      </a:accent6>
      <a:hlink>
        <a:srgbClr val="0000FF"/>
      </a:hlink>
      <a:folHlink>
        <a:srgbClr val="800080"/>
      </a:folHlink>
    </a:clrScheme>
    <a:fontScheme name="Urban Pop">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3200" b="1" dirty="0" smtClean="0">
            <a:effectLst>
              <a:outerShdw blurRad="38100" dist="38100" dir="2700000" algn="tl">
                <a:srgbClr val="000000">
                  <a:alpha val="43137"/>
                </a:srgbClr>
              </a:outerShdw>
            </a:effectLst>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solidFill>
            <a:schemeClr val="tx1">
              <a:lumMod val="75000"/>
              <a:lumOff val="25000"/>
            </a:schemeClr>
          </a:solidFill>
          <a:headEnd type="none" w="med" len="med"/>
          <a:tailEnd type="none" w="med" len="med"/>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ctr">
          <a:defRPr sz="2800" b="1" dirty="0" smtClean="0">
            <a:solidFill>
              <a:schemeClr val="tx1">
                <a:lumMod val="75000"/>
                <a:lumOff val="25000"/>
              </a:schemeClr>
            </a:solidFill>
          </a:defRPr>
        </a:defPPr>
      </a:lstStyle>
    </a:txDef>
  </a:objectDefaults>
  <a:extraClrSchemeLst/>
</a:theme>
</file>

<file path=ppt/theme/theme89.xml><?xml version="1.0" encoding="utf-8"?>
<a:theme xmlns:a="http://schemas.openxmlformats.org/drawingml/2006/main" name="27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0.xml><?xml version="1.0" encoding="utf-8"?>
<a:theme xmlns:a="http://schemas.openxmlformats.org/drawingml/2006/main" name="15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1.xml><?xml version="1.0" encoding="utf-8"?>
<a:theme xmlns:a="http://schemas.openxmlformats.org/drawingml/2006/main" name="16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2.xml><?xml version="1.0" encoding="utf-8"?>
<a:theme xmlns:a="http://schemas.openxmlformats.org/drawingml/2006/main" name="12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3.xml><?xml version="1.0" encoding="utf-8"?>
<a:theme xmlns:a="http://schemas.openxmlformats.org/drawingml/2006/main" name="34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4.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5.xml><?xml version="1.0" encoding="utf-8"?>
<a:theme xmlns:a="http://schemas.openxmlformats.org/drawingml/2006/main" name="8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7.xml><?xml version="1.0" encoding="utf-8"?>
<a:theme xmlns:a="http://schemas.openxmlformats.org/drawingml/2006/main" name="17_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8.xml><?xml version="1.0" encoding="utf-8"?>
<a:theme xmlns:a="http://schemas.openxmlformats.org/drawingml/2006/main" name="18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ambria">
      <a:maj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9.xml><?xml version="1.0" encoding="utf-8"?>
<a:theme xmlns:a="http://schemas.openxmlformats.org/drawingml/2006/main" name="19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0.xml><?xml version="1.0" encoding="utf-8"?>
<a:theme xmlns:a="http://schemas.openxmlformats.org/drawingml/2006/main" name="20_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기본">
    <a:dk1>
      <a:sysClr val="windowText" lastClr="000000"/>
    </a:dk1>
    <a:lt1>
      <a:sysClr val="window" lastClr="FFFFFF"/>
    </a:lt1>
    <a:dk2>
      <a:srgbClr val="1B6AA3"/>
    </a:dk2>
    <a:lt2>
      <a:srgbClr val="FFFFFF"/>
    </a:lt2>
    <a:accent1>
      <a:srgbClr val="5DA5DA"/>
    </a:accent1>
    <a:accent2>
      <a:srgbClr val="FAA43A"/>
    </a:accent2>
    <a:accent3>
      <a:srgbClr val="60BD68"/>
    </a:accent3>
    <a:accent4>
      <a:srgbClr val="F17CB0"/>
    </a:accent4>
    <a:accent5>
      <a:srgbClr val="B2912F"/>
    </a:accent5>
    <a:accent6>
      <a:srgbClr val="307D99"/>
    </a:accent6>
    <a:hlink>
      <a:srgbClr val="0563C1"/>
    </a:hlink>
    <a:folHlink>
      <a:srgbClr val="954F72"/>
    </a:folHlink>
  </a:clrScheme>
  <a:fontScheme name="Calibri - 나눔고딕">
    <a:majorFont>
      <a:latin typeface="Calibri"/>
      <a:ea typeface="나눔고딕"/>
      <a:cs typeface=""/>
    </a:majorFont>
    <a:minorFont>
      <a:latin typeface="Calibri"/>
      <a:ea typeface="나눔고딕"/>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2.xml><?xml version="1.0" encoding="utf-8"?>
<a:themeOverride xmlns:a="http://schemas.openxmlformats.org/drawingml/2006/main">
  <a:clrScheme name="기본">
    <a:dk1>
      <a:sysClr val="windowText" lastClr="000000"/>
    </a:dk1>
    <a:lt1>
      <a:sysClr val="window" lastClr="FFFFFF"/>
    </a:lt1>
    <a:dk2>
      <a:srgbClr val="1B6AA3"/>
    </a:dk2>
    <a:lt2>
      <a:srgbClr val="FFFFFF"/>
    </a:lt2>
    <a:accent1>
      <a:srgbClr val="5DA5DA"/>
    </a:accent1>
    <a:accent2>
      <a:srgbClr val="FAA43A"/>
    </a:accent2>
    <a:accent3>
      <a:srgbClr val="60BD68"/>
    </a:accent3>
    <a:accent4>
      <a:srgbClr val="F17CB0"/>
    </a:accent4>
    <a:accent5>
      <a:srgbClr val="B2912F"/>
    </a:accent5>
    <a:accent6>
      <a:srgbClr val="307D99"/>
    </a:accent6>
    <a:hlink>
      <a:srgbClr val="0563C1"/>
    </a:hlink>
    <a:folHlink>
      <a:srgbClr val="954F72"/>
    </a:folHlink>
  </a:clrScheme>
  <a:fontScheme name="Calibri - 나눔고딕">
    <a:majorFont>
      <a:latin typeface="Calibri"/>
      <a:ea typeface="나눔고딕"/>
      <a:cs typeface=""/>
    </a:majorFont>
    <a:minorFont>
      <a:latin typeface="Calibri"/>
      <a:ea typeface="나눔고딕"/>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3.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6.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FDC600"/>
    </a:accent1>
    <a:accent2>
      <a:srgbClr val="C00000"/>
    </a:accent2>
    <a:accent3>
      <a:srgbClr val="0061FF"/>
    </a:accent3>
    <a:accent4>
      <a:srgbClr val="3C3C3C"/>
    </a:accent4>
    <a:accent5>
      <a:srgbClr val="00B3B3"/>
    </a:accent5>
    <a:accent6>
      <a:srgbClr val="777777"/>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7.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Override>
</file>

<file path=docProps/app.xml><?xml version="1.0" encoding="utf-8"?>
<Properties xmlns="http://schemas.openxmlformats.org/officeDocument/2006/extended-properties" xmlns:vt="http://schemas.openxmlformats.org/officeDocument/2006/docPropsVTypes">
  <Template/>
  <TotalTime>337610</TotalTime>
  <Words>31193</Words>
  <Application>Microsoft Macintosh PowerPoint</Application>
  <PresentationFormat>On-screen Show (4:3)</PresentationFormat>
  <Paragraphs>4610</Paragraphs>
  <Slides>483</Slides>
  <Notes>113</Notes>
  <HiddenSlides>0</HiddenSlides>
  <MMClips>0</MMClips>
  <ScaleCrop>false</ScaleCrop>
  <HeadingPairs>
    <vt:vector size="8" baseType="variant">
      <vt:variant>
        <vt:lpstr>Fonts Used</vt:lpstr>
      </vt:variant>
      <vt:variant>
        <vt:i4>41</vt:i4>
      </vt:variant>
      <vt:variant>
        <vt:lpstr>Theme</vt:lpstr>
      </vt:variant>
      <vt:variant>
        <vt:i4>100</vt:i4>
      </vt:variant>
      <vt:variant>
        <vt:lpstr>Embedded OLE Servers</vt:lpstr>
      </vt:variant>
      <vt:variant>
        <vt:i4>1</vt:i4>
      </vt:variant>
      <vt:variant>
        <vt:lpstr>Slide Titles</vt:lpstr>
      </vt:variant>
      <vt:variant>
        <vt:i4>483</vt:i4>
      </vt:variant>
    </vt:vector>
  </HeadingPairs>
  <TitlesOfParts>
    <vt:vector size="625" baseType="lpstr">
      <vt:lpstr>Adobe Garamond Pro</vt:lpstr>
      <vt:lpstr>Arial</vt:lpstr>
      <vt:lpstr>Arial</vt:lpstr>
      <vt:lpstr>Arial Black</vt:lpstr>
      <vt:lpstr>Arial Narrow</vt:lpstr>
      <vt:lpstr>Calibri</vt:lpstr>
      <vt:lpstr>Calibri Light</vt:lpstr>
      <vt:lpstr>Cambria</vt:lpstr>
      <vt:lpstr>Cambria Math</vt:lpstr>
      <vt:lpstr>Candara</vt:lpstr>
      <vt:lpstr>Chalkduster</vt:lpstr>
      <vt:lpstr>Comic Sans MS</vt:lpstr>
      <vt:lpstr>Consolas</vt:lpstr>
      <vt:lpstr>Corbel</vt:lpstr>
      <vt:lpstr>Courier New</vt:lpstr>
      <vt:lpstr>europa</vt:lpstr>
      <vt:lpstr>Futura Medium</vt:lpstr>
      <vt:lpstr>Garamond</vt:lpstr>
      <vt:lpstr>Gill Sans</vt:lpstr>
      <vt:lpstr>Gill Sans MT</vt:lpstr>
      <vt:lpstr>Helvetica Neue</vt:lpstr>
      <vt:lpstr>Lato</vt:lpstr>
      <vt:lpstr>Lato Black</vt:lpstr>
      <vt:lpstr>LinBiolinumTB</vt:lpstr>
      <vt:lpstr>Lucida Grande</vt:lpstr>
      <vt:lpstr>Lucida Sans</vt:lpstr>
      <vt:lpstr>medium-content-sans-serif-font</vt:lpstr>
      <vt:lpstr>Myriad Pro Bold Cond</vt:lpstr>
      <vt:lpstr>Myriad Pro Cond</vt:lpstr>
      <vt:lpstr>Nunito</vt:lpstr>
      <vt:lpstr>Nunito SemiBold</vt:lpstr>
      <vt:lpstr>Palatino Linotype</vt:lpstr>
      <vt:lpstr>Segoe UI</vt:lpstr>
      <vt:lpstr>Segoe UI Symbol</vt:lpstr>
      <vt:lpstr>Tahoma</vt:lpstr>
      <vt:lpstr>Times New Roman</vt:lpstr>
      <vt:lpstr>Trebuchet MS</vt:lpstr>
      <vt:lpstr>Twentieth Century</vt:lpstr>
      <vt:lpstr>Verdana</vt:lpstr>
      <vt:lpstr>Wingdings</vt:lpstr>
      <vt:lpstr>Zapf Dingbats</vt:lpstr>
      <vt:lpstr>Edge</vt:lpstr>
      <vt:lpstr>1_Edge</vt:lpstr>
      <vt:lpstr>3_Edge</vt:lpstr>
      <vt:lpstr>4_Edge</vt:lpstr>
      <vt:lpstr>6_Edge</vt:lpstr>
      <vt:lpstr>8_Edge</vt:lpstr>
      <vt:lpstr>2_Office Theme</vt:lpstr>
      <vt:lpstr>9_Edge</vt:lpstr>
      <vt:lpstr>17_Edge</vt:lpstr>
      <vt:lpstr>13_Edge</vt:lpstr>
      <vt:lpstr>23_Edge</vt:lpstr>
      <vt:lpstr>35_Edge</vt:lpstr>
      <vt:lpstr>39_Edge</vt:lpstr>
      <vt:lpstr>49_Edge</vt:lpstr>
      <vt:lpstr>56_Edge</vt:lpstr>
      <vt:lpstr>57_Edge</vt:lpstr>
      <vt:lpstr>58_Edge</vt:lpstr>
      <vt:lpstr>59_Edge</vt:lpstr>
      <vt:lpstr>64_Edge</vt:lpstr>
      <vt:lpstr>85_Edge</vt:lpstr>
      <vt:lpstr>90_Edge</vt:lpstr>
      <vt:lpstr>91_Edge</vt:lpstr>
      <vt:lpstr>95_Edge</vt:lpstr>
      <vt:lpstr>1_Metropolitan_bullet</vt:lpstr>
      <vt:lpstr>98_Edge</vt:lpstr>
      <vt:lpstr>1_Office 테마</vt:lpstr>
      <vt:lpstr>136_Edge</vt:lpstr>
      <vt:lpstr>144_Edge</vt:lpstr>
      <vt:lpstr>148_Edge</vt:lpstr>
      <vt:lpstr>3_Metropolitan_bullet</vt:lpstr>
      <vt:lpstr>151_Edge</vt:lpstr>
      <vt:lpstr>152_Edge</vt:lpstr>
      <vt:lpstr>154_Edge</vt:lpstr>
      <vt:lpstr>Title &amp; Bullets</vt:lpstr>
      <vt:lpstr>156_Edge</vt:lpstr>
      <vt:lpstr>159_Edge</vt:lpstr>
      <vt:lpstr>safari</vt:lpstr>
      <vt:lpstr>153_Edge</vt:lpstr>
      <vt:lpstr>5_Edge</vt:lpstr>
      <vt:lpstr>7_Edge</vt:lpstr>
      <vt:lpstr>18_Edge</vt:lpstr>
      <vt:lpstr>4_sesha-theme</vt:lpstr>
      <vt:lpstr>19_Edge</vt:lpstr>
      <vt:lpstr>11_Edge</vt:lpstr>
      <vt:lpstr>14_Edge</vt:lpstr>
      <vt:lpstr>2_Edge</vt:lpstr>
      <vt:lpstr>40_Edge</vt:lpstr>
      <vt:lpstr>15_Edge</vt:lpstr>
      <vt:lpstr>99_Edge</vt:lpstr>
      <vt:lpstr>137_Edge</vt:lpstr>
      <vt:lpstr>24_Edge</vt:lpstr>
      <vt:lpstr>155_Edge</vt:lpstr>
      <vt:lpstr>62_Edge</vt:lpstr>
      <vt:lpstr>27_Edge</vt:lpstr>
      <vt:lpstr>28_Edge</vt:lpstr>
      <vt:lpstr>100_Edge</vt:lpstr>
      <vt:lpstr>29_Edge</vt:lpstr>
      <vt:lpstr>41_Edge</vt:lpstr>
      <vt:lpstr>101_Edge</vt:lpstr>
      <vt:lpstr>6_Office Theme</vt:lpstr>
      <vt:lpstr>20_Edge</vt:lpstr>
      <vt:lpstr>21_Edge</vt:lpstr>
      <vt:lpstr>26_Edge</vt:lpstr>
      <vt:lpstr>7_Office Theme</vt:lpstr>
      <vt:lpstr>22_Edge</vt:lpstr>
      <vt:lpstr>1_Office Theme</vt:lpstr>
      <vt:lpstr>16_Edge</vt:lpstr>
      <vt:lpstr>12_Edge</vt:lpstr>
      <vt:lpstr>Metropolitan_bullet</vt:lpstr>
      <vt:lpstr>25_Edge</vt:lpstr>
      <vt:lpstr>32_Edge</vt:lpstr>
      <vt:lpstr>5_Office Theme</vt:lpstr>
      <vt:lpstr>157_Edge</vt:lpstr>
      <vt:lpstr>3_Office Theme</vt:lpstr>
      <vt:lpstr>67_Edge</vt:lpstr>
      <vt:lpstr>10_Edge</vt:lpstr>
      <vt:lpstr>60_Edge</vt:lpstr>
      <vt:lpstr>9_Office Theme</vt:lpstr>
      <vt:lpstr>10_Office Theme</vt:lpstr>
      <vt:lpstr>1_sesha-theme</vt:lpstr>
      <vt:lpstr>11_Office Theme</vt:lpstr>
      <vt:lpstr>Simple Light</vt:lpstr>
      <vt:lpstr>31_Edge</vt:lpstr>
      <vt:lpstr>30_Edge</vt:lpstr>
      <vt:lpstr>33_Edge</vt:lpstr>
      <vt:lpstr>13_Office Theme</vt:lpstr>
      <vt:lpstr>14_Office Theme</vt:lpstr>
      <vt:lpstr>5_sesha-theme</vt:lpstr>
      <vt:lpstr>27_Office Theme</vt:lpstr>
      <vt:lpstr>15_Office Theme</vt:lpstr>
      <vt:lpstr>16_Office Theme</vt:lpstr>
      <vt:lpstr>12_Office Theme</vt:lpstr>
      <vt:lpstr>34_Edge</vt:lpstr>
      <vt:lpstr>4_Office Theme</vt:lpstr>
      <vt:lpstr>8_Office Theme</vt:lpstr>
      <vt:lpstr>Office Theme</vt:lpstr>
      <vt:lpstr>17_Office Theme</vt:lpstr>
      <vt:lpstr>18_Office Theme</vt:lpstr>
      <vt:lpstr>19_Office Theme</vt:lpstr>
      <vt:lpstr>20_Office Theme</vt:lpstr>
      <vt:lpstr>Visio</vt:lpstr>
      <vt:lpstr>Memory-Centric Computing</vt:lpstr>
      <vt:lpstr>The Problem</vt:lpstr>
      <vt:lpstr>Data is Key for AI, ML, Genomics, …</vt:lpstr>
      <vt:lpstr>Huge Demand for Performance &amp; Efficiency</vt:lpstr>
      <vt:lpstr>Data is Key for Future Workloads</vt:lpstr>
      <vt:lpstr>Data Overwhelms Modern Machines </vt:lpstr>
      <vt:lpstr>PowerPoint Presentation</vt:lpstr>
      <vt:lpstr>PowerPoint Presentation</vt:lpstr>
      <vt:lpstr>Data is Key for Future Workloads</vt:lpstr>
      <vt:lpstr>PowerPoint Presentation</vt:lpstr>
      <vt:lpstr>We Need Faster &amp; Scalable Genome Analysis</vt:lpstr>
      <vt:lpstr>New Genome Sequencing Technologies</vt:lpstr>
      <vt:lpstr>New Genome Sequencing Technologies</vt:lpstr>
      <vt:lpstr> Problems with (Genome) Analysis Today</vt:lpstr>
      <vt:lpstr>Accelerating Genome Analysis [IEEE MICRO 2020]</vt:lpstr>
      <vt:lpstr>Beginner Reading on Genome Analysis</vt:lpstr>
      <vt:lpstr>FPGA-based Near-Memory Analytics</vt:lpstr>
      <vt:lpstr>Near-Memory Acceleration using FPGAs</vt:lpstr>
      <vt:lpstr>Performance &amp; Energy Greatly Improve</vt:lpstr>
      <vt:lpstr>GenASM Framework [MICRO 2020]</vt:lpstr>
      <vt:lpstr>In-Storage Genome Filtering [ASPLOS 2022] </vt:lpstr>
      <vt:lpstr>Accelerating Sequence-to-Graph Mapping</vt:lpstr>
      <vt:lpstr>Accelerating Basecalling + Read Mapping</vt:lpstr>
      <vt:lpstr>Designing &amp; Accelerating Basecallers</vt:lpstr>
      <vt:lpstr>Future of Genome Sequencing &amp; Analysis</vt:lpstr>
      <vt:lpstr>More on Fast &amp; Efficient Genome Analysis …</vt:lpstr>
      <vt:lpstr>More on Fast &amp; Efficient Genome Analysis …</vt:lpstr>
      <vt:lpstr>Detailed Lectures on Genome Analysis</vt:lpstr>
      <vt:lpstr>Data Overwhelms Modern Machines …</vt:lpstr>
      <vt:lpstr>A Computing System</vt:lpstr>
      <vt:lpstr>Perils of Processor-Centric Design</vt:lpstr>
      <vt:lpstr>Deeper and Larger Memory Hierarchies</vt:lpstr>
      <vt:lpstr>AMD’s 3D Last Level Cache (2021)</vt:lpstr>
      <vt:lpstr>Deeper and Larger Memory Hierarchies</vt:lpstr>
      <vt:lpstr>Deeper and Larger Memory Hierarchies</vt:lpstr>
      <vt:lpstr>PowerPoint Presentation</vt:lpstr>
      <vt:lpstr>PowerPoint Presentation</vt:lpstr>
      <vt:lpstr>Axiom</vt:lpstr>
      <vt:lpstr>How to Handle Data Well</vt:lpstr>
      <vt:lpstr>Corollaries: Computing Systems Today …</vt:lpstr>
      <vt:lpstr>Fundamentally Better Architectures</vt:lpstr>
      <vt:lpstr>We Need to Revisit the Entire Stack</vt:lpstr>
      <vt:lpstr>A Blueprint for Fundamentally Better Architectures</vt:lpstr>
      <vt:lpstr>Data-Centric (Memory-Centric) Architectures</vt:lpstr>
      <vt:lpstr>Data-Centric Architectures: Properties</vt:lpstr>
      <vt:lpstr>Processing Data           Where It Makes Sense</vt:lpstr>
      <vt:lpstr>Process Data Where It Makes Sense </vt:lpstr>
      <vt:lpstr>Processing in/near Memory: An Old Idea</vt:lpstr>
      <vt:lpstr>Processing in/near Memory: An Old Idea</vt:lpstr>
      <vt:lpstr>Why In-Memory Computation Today?</vt:lpstr>
      <vt:lpstr>Processing-in-Memory Landscape Today</vt:lpstr>
      <vt:lpstr>Why In-Memory Computation Today?</vt:lpstr>
      <vt:lpstr>Memory Scaling Issues Are Real</vt:lpstr>
      <vt:lpstr>As Memory Scales, It Becomes Unreliable</vt:lpstr>
      <vt:lpstr>Infrastructures to Understand Such Issues</vt:lpstr>
      <vt:lpstr>Memory Testing Infrastructures</vt:lpstr>
      <vt:lpstr>Updated Memory Testing Infrastructure</vt:lpstr>
      <vt:lpstr>A Curious Phenomenon [Kim et al., ISCA 2014]</vt:lpstr>
      <vt:lpstr>PowerPoint Presentation</vt:lpstr>
      <vt:lpstr>Modern Memory is Prone to Disturbance Errors</vt:lpstr>
      <vt:lpstr>Most DRAM Modules Are Vulnerable</vt:lpstr>
      <vt:lpstr>The RowHammer Vulnerability</vt:lpstr>
      <vt:lpstr>The Story of RowHammer Tutorial …</vt:lpstr>
      <vt:lpstr>10 Years of RowHammer in 20 Minutes</vt:lpstr>
      <vt:lpstr>Memory Scaling Issues Are Real</vt:lpstr>
      <vt:lpstr>Memory Scaling Issues Are Real</vt:lpstr>
      <vt:lpstr>Memory Scaling Issues Are Real</vt:lpstr>
      <vt:lpstr>Memory Scaling Issues Are Real</vt:lpstr>
      <vt:lpstr>Hybrid Memory Enables Better Scaling</vt:lpstr>
      <vt:lpstr>The Push from Circuits and Devices</vt:lpstr>
      <vt:lpstr>An Example Intelligent Controller</vt:lpstr>
      <vt:lpstr>Industry Is Writing Papers About It, Too</vt:lpstr>
      <vt:lpstr>Call for Intelligent Memory Controllers</vt:lpstr>
      <vt:lpstr>Another Example Intelligent Controller</vt:lpstr>
      <vt:lpstr>Aside: Intelligent Controller for NAND Flash</vt:lpstr>
      <vt:lpstr>Intelligent Flash Controllers [PIEEE’17]</vt:lpstr>
      <vt:lpstr>Intel Optane Persistent Memory (2019)</vt:lpstr>
      <vt:lpstr>Emerging Memories Also Need Intelligent Controllers</vt:lpstr>
      <vt:lpstr>The Takeaway</vt:lpstr>
      <vt:lpstr>The Push from Circuits and Devices</vt:lpstr>
      <vt:lpstr>Why In-Memory Computation Today?</vt:lpstr>
      <vt:lpstr>Three Key Systems &amp; Application Trends</vt:lpstr>
      <vt:lpstr>Do We Want This?</vt:lpstr>
      <vt:lpstr>Or This?</vt:lpstr>
      <vt:lpstr>Challenge and Opportunity for Future</vt:lpstr>
      <vt:lpstr>The Problem</vt:lpstr>
      <vt:lpstr>The Problem</vt:lpstr>
      <vt:lpstr>A Computing System</vt:lpstr>
      <vt:lpstr>A Computing System</vt:lpstr>
      <vt:lpstr>Today’s Computing Systems</vt:lpstr>
      <vt:lpstr>It’s the Memory, Stupid!</vt:lpstr>
      <vt:lpstr>The Performance Perspective </vt:lpstr>
      <vt:lpstr>The Performance Perspective</vt:lpstr>
      <vt:lpstr>The Performance Perspective (Today)</vt:lpstr>
      <vt:lpstr>The Performance Perspective (Today)</vt:lpstr>
      <vt:lpstr>Perils of Processor-Centric Design</vt:lpstr>
      <vt:lpstr>Perils of Processor-Centric Design</vt:lpstr>
      <vt:lpstr>The Energy Perspective</vt:lpstr>
      <vt:lpstr>Data Movement vs. Computation Energy</vt:lpstr>
      <vt:lpstr>Data Movement vs. Computation Energy</vt:lpstr>
      <vt:lpstr>Data Movement vs. Computation Energy</vt:lpstr>
      <vt:lpstr>Data Movement vs. Computation Energy</vt:lpstr>
      <vt:lpstr>Energy Waste in Mobile Devices</vt:lpstr>
      <vt:lpstr>We Do Not Want to Move Data!</vt:lpstr>
      <vt:lpstr>We Need A Paradigm Shift To …</vt:lpstr>
      <vt:lpstr>Goal: Processing Inside Memory</vt:lpstr>
      <vt:lpstr>PIM Review and Open Problems</vt:lpstr>
      <vt:lpstr>PowerPoint Presentation</vt:lpstr>
      <vt:lpstr>PowerPoint Presentation</vt:lpstr>
      <vt:lpstr>PIM Course (Spring 2022)</vt:lpstr>
      <vt:lpstr>We Need to Think Differently from the Past Approaches</vt:lpstr>
      <vt:lpstr>Processing in Memory:   Two Approaches</vt:lpstr>
      <vt:lpstr>Approach 1: Processing Using Memory</vt:lpstr>
      <vt:lpstr>Starting Simple: Data Copy and Initialization</vt:lpstr>
      <vt:lpstr>Future Systems: In-Memory Copy</vt:lpstr>
      <vt:lpstr>RowClone: In-DRAM Row Copy</vt:lpstr>
      <vt:lpstr>RowClone: Latency and Energy Savings</vt:lpstr>
      <vt:lpstr>More on RowClone</vt:lpstr>
      <vt:lpstr>RowClone in Off-the-Shelf DRAM Chips</vt:lpstr>
      <vt:lpstr>Real Processing Using Memory Prototype</vt:lpstr>
      <vt:lpstr>Real Processing-using-Memory Prototype</vt:lpstr>
      <vt:lpstr>Real Processing-using-Memory Prototype</vt:lpstr>
      <vt:lpstr>Microbenchmark Copy/Initialization Throughput</vt:lpstr>
      <vt:lpstr>Lecture on RowClone &amp; Processing using DRAM</vt:lpstr>
      <vt:lpstr>Mindset: Memory as an Accelerator</vt:lpstr>
      <vt:lpstr>(Truly) In-Memory Computation </vt:lpstr>
      <vt:lpstr>In-DRAM AND/OR: Triple Row Activation</vt:lpstr>
      <vt:lpstr>Bulk Bitwise Operations in Workloads</vt:lpstr>
      <vt:lpstr>In-DRAM Acceleration of Database Queries</vt:lpstr>
      <vt:lpstr>More on Ambit</vt:lpstr>
      <vt:lpstr>In-DRAM Bulk Bitwise Execution</vt:lpstr>
      <vt:lpstr>SIMDRAM Framework</vt:lpstr>
      <vt:lpstr>SIMDRAM Framework: Overview </vt:lpstr>
      <vt:lpstr>SIMDRAM Key Results</vt:lpstr>
      <vt:lpstr>More on SIMDRAM</vt:lpstr>
      <vt:lpstr>In-DRAM Lookup-Table Based Execution</vt:lpstr>
      <vt:lpstr>In-DRAM Physical Unclonable Functions</vt:lpstr>
      <vt:lpstr>In-DRAM True Random Number Generation</vt:lpstr>
      <vt:lpstr>In-DRAM True Random Number Generation</vt:lpstr>
      <vt:lpstr>In-DRAM True Random Number Generation</vt:lpstr>
      <vt:lpstr>In-Flash Bulk Bitwise Execution</vt:lpstr>
      <vt:lpstr>Pinatubo: RowClone and Bitwise Ops in PCM</vt:lpstr>
      <vt:lpstr>Pinatubo: RowClone and Bitwise Ops in PCM</vt:lpstr>
      <vt:lpstr>In-Memory Crossbar Array Operations</vt:lpstr>
      <vt:lpstr>Aside: In-Memory Crossbar Computation</vt:lpstr>
      <vt:lpstr>Aside: In-Memory Crossbar Computation</vt:lpstr>
      <vt:lpstr>Readings on Processing using NVM</vt:lpstr>
      <vt:lpstr>Processing in Memory:   Two Approaches</vt:lpstr>
      <vt:lpstr>Mindset: Memory as an Accelerator</vt:lpstr>
      <vt:lpstr>Accelerating In-Memory Graph Analytics</vt:lpstr>
      <vt:lpstr>Key Bottlenecks in Graph Processing</vt:lpstr>
      <vt:lpstr>Opportunity: 3D-Stacked Logic+Memory</vt:lpstr>
      <vt:lpstr>Tesseract System for Graph Processing</vt:lpstr>
      <vt:lpstr>Tesseract System for Graph Processing</vt:lpstr>
      <vt:lpstr>Tesseract System for Graph Processing</vt:lpstr>
      <vt:lpstr>Evaluated Systems</vt:lpstr>
      <vt:lpstr>Tesseract Graph Processing Performance</vt:lpstr>
      <vt:lpstr>Tesseract Graph Processing System Energy</vt:lpstr>
      <vt:lpstr>More on Tesseract</vt:lpstr>
      <vt:lpstr>In-Storage Genomic Data Filtering [ASPLOS 2022] </vt:lpstr>
      <vt:lpstr>Genome Sequence Analysis</vt:lpstr>
      <vt:lpstr>Compute-Centric Accelerators</vt:lpstr>
      <vt:lpstr>Key Idea: In-Storage Filtering</vt:lpstr>
      <vt:lpstr>GenStore</vt:lpstr>
      <vt:lpstr>In-Storage Genomic Data Filtering [ASPLOS 2022] </vt:lpstr>
      <vt:lpstr>Google Workloads  for Consumer Devices: Mitigating Data Movement Bottlenecks</vt:lpstr>
      <vt:lpstr>Consumer Devices</vt:lpstr>
      <vt:lpstr>Popular Consumer Workloads</vt:lpstr>
      <vt:lpstr>Energy Cost of Data Movement</vt:lpstr>
      <vt:lpstr>Using PIM to Reduce Data Movement</vt:lpstr>
      <vt:lpstr>Workload Analysis</vt:lpstr>
      <vt:lpstr>TensorFlow Mobile</vt:lpstr>
      <vt:lpstr>More on PIM for Mobile Devices</vt:lpstr>
      <vt:lpstr>Truly Distributed GPU Processing with PIM</vt:lpstr>
      <vt:lpstr>Accelerating GPU Execution with PIM (I)</vt:lpstr>
      <vt:lpstr>Accelerating GPU Execution with PIM (II)</vt:lpstr>
      <vt:lpstr>Accelerating Linked Data Structures</vt:lpstr>
      <vt:lpstr>Accelerating Dependent Cache Misses</vt:lpstr>
      <vt:lpstr>Accelerating Runahead Execution </vt:lpstr>
      <vt:lpstr>Accelerating Climate Modeling</vt:lpstr>
      <vt:lpstr>Accelerating Approximate String Matching</vt:lpstr>
      <vt:lpstr>Accelerating Sequence-to-Graph Mapping</vt:lpstr>
      <vt:lpstr>Accelerating Basecalling + Read Mapping</vt:lpstr>
      <vt:lpstr>Accelerating Time Series Analysis</vt:lpstr>
      <vt:lpstr>Accelerating Graph Pattern Mining</vt:lpstr>
      <vt:lpstr>Accelerating HTAP Database Systems</vt:lpstr>
      <vt:lpstr>Accelerating Neural Network Inference</vt:lpstr>
      <vt:lpstr>Google Neural Network Models for Edge Devices:  Analyzing and Mitigating  Machine Learning Inference Bottlenecks</vt:lpstr>
      <vt:lpstr>Executive Summary</vt:lpstr>
      <vt:lpstr>Google Edge Neural Network Models</vt:lpstr>
      <vt:lpstr>Diversity Across the Models</vt:lpstr>
      <vt:lpstr>Diversity Within the Models</vt:lpstr>
      <vt:lpstr>Mensa High-Level Overview</vt:lpstr>
      <vt:lpstr>Identifying Layer Families</vt:lpstr>
      <vt:lpstr>Mensa: Energy Reduction</vt:lpstr>
      <vt:lpstr>Mensa:  Throughput Improvement</vt:lpstr>
      <vt:lpstr>Mensa: Highly-Efficient ML Inference</vt:lpstr>
      <vt:lpstr>FPGA-based Processing Near Memory</vt:lpstr>
      <vt:lpstr>Near-Memory Acceleration Using FPGAs</vt:lpstr>
      <vt:lpstr>Performance &amp; Energy Greatly Improve</vt:lpstr>
      <vt:lpstr>We Need to Revisit the Entire Stack</vt:lpstr>
      <vt:lpstr>PIM Review and Open Problems</vt:lpstr>
      <vt:lpstr>PIM Review and Open Problems (II)</vt:lpstr>
      <vt:lpstr>Processing in Memory:  Adoption Challenges</vt:lpstr>
      <vt:lpstr>Eliminating the Adoption Barriers</vt:lpstr>
      <vt:lpstr>Potential Barriers to Adoption of PIM</vt:lpstr>
      <vt:lpstr>We Need to Revisit the Entire Stack</vt:lpstr>
      <vt:lpstr>Adoption: Accelerating Key Applications (I)</vt:lpstr>
      <vt:lpstr>Adoption: Accelerating Key Applications (II)</vt:lpstr>
      <vt:lpstr>Adoption: Accelerating Key Applications (III)</vt:lpstr>
      <vt:lpstr>Adoption: Accelerating Key Applications (IV)</vt:lpstr>
      <vt:lpstr>Adoption: Accelerating Key Applications (V)</vt:lpstr>
      <vt:lpstr>Adoption: Accelerating Key Applications (VI)</vt:lpstr>
      <vt:lpstr>Adoption: Accelerating Key Applications (VII)</vt:lpstr>
      <vt:lpstr>Adoption: Accelerating Key Applications (VIII)</vt:lpstr>
      <vt:lpstr>Adoption: Accelerating Key Applications (IX)</vt:lpstr>
      <vt:lpstr>Adoption: Accelerating Key Applications (X)</vt:lpstr>
      <vt:lpstr>Adoption: Accelerating Key Applications (XI)</vt:lpstr>
      <vt:lpstr>Adoption: Accelerating Key Applications (XII)</vt:lpstr>
      <vt:lpstr>Adoption: How to Keep It Simple?</vt:lpstr>
      <vt:lpstr>Adoption: How to Maintain Coherence? (I)</vt:lpstr>
      <vt:lpstr>Challenge: Coherence for Hybrid CPU-PIM Apps</vt:lpstr>
      <vt:lpstr>Adoption: How to Maintain Coherence? (II)</vt:lpstr>
      <vt:lpstr>Adoption: How to Support Synchronization?</vt:lpstr>
      <vt:lpstr>Adoption: How to Support Virtual Memory?</vt:lpstr>
      <vt:lpstr>Eliminating the Adoption Barriers</vt:lpstr>
      <vt:lpstr>Processing-in-Memory Landscape Today</vt:lpstr>
      <vt:lpstr>UPMEM Processing-in-DRAM Engine (2019)</vt:lpstr>
      <vt:lpstr>UPMEM Memory Modules</vt:lpstr>
      <vt:lpstr>2,560-DPU Processing-in-Memory System</vt:lpstr>
      <vt:lpstr>More on the UPMEM PIM System</vt:lpstr>
      <vt:lpstr>Experimental Analysis of the UPMEM PIM Engine</vt:lpstr>
      <vt:lpstr>PowerPoint Presentation</vt:lpstr>
      <vt:lpstr>Recent SRC TECHCON Presentation</vt:lpstr>
      <vt:lpstr>Key Takeaway 1</vt:lpstr>
      <vt:lpstr>Key Takeaway 2</vt:lpstr>
      <vt:lpstr>Key Takeaway 3</vt:lpstr>
      <vt:lpstr>PowerPoint Presentation</vt:lpstr>
      <vt:lpstr>UPMEM PIM System Summary &amp; Analysis</vt:lpstr>
      <vt:lpstr>PrIM Benchmarks: Application Domains</vt:lpstr>
      <vt:lpstr>PrIM Benchmarks are Open Source</vt:lpstr>
      <vt:lpstr>Understanding a Modern PIM Architecture</vt:lpstr>
      <vt:lpstr>Understanding a Modern PIM Architecture</vt:lpstr>
      <vt:lpstr>More on Analysis of the UPMEM PIM Engine</vt:lpstr>
      <vt:lpstr>More on Analysis of the UPMEM PIM Engine</vt:lpstr>
      <vt:lpstr>ML Training on a Real PIM System</vt:lpstr>
      <vt:lpstr>ML Training on a Real PIM System</vt:lpstr>
      <vt:lpstr>ML Training on Real PIM Talk Video</vt:lpstr>
      <vt:lpstr>SpMV Multiplication on Real PIM Systems</vt:lpstr>
      <vt:lpstr>PowerPoint Presentation</vt:lpstr>
      <vt:lpstr>PowerPoint Presentation</vt:lpstr>
      <vt:lpstr>SparseP Talk Video</vt:lpstr>
      <vt:lpstr>Samsung Function-in-Memory DRAM (2021)</vt:lpstr>
      <vt:lpstr>Samsung Function-in-Memory DRAM (2021)</vt:lpstr>
      <vt:lpstr>Samsung Function-in-Memory DRAM (2021)</vt:lpstr>
      <vt:lpstr>Samsung Function-in-Memory DRAM (2021)</vt:lpstr>
      <vt:lpstr>Samsung Function-in-Memory DRAM (2021)</vt:lpstr>
      <vt:lpstr>Samsung AxDIMM (2021)</vt:lpstr>
      <vt:lpstr>SK Hynix Accelerator-in-Memory (2022)</vt:lpstr>
      <vt:lpstr>AliBaba PIM Recommendation System (2022)</vt:lpstr>
      <vt:lpstr>Eliminating the Adoption Barriers</vt:lpstr>
      <vt:lpstr>DAMOV Analysis Methodology &amp; Workloads</vt:lpstr>
      <vt:lpstr>When to Employ Near-Data Processing? </vt:lpstr>
      <vt:lpstr>Step 1: Application Profiling </vt:lpstr>
      <vt:lpstr>Step 3: Memory Bottleneck Analysis</vt:lpstr>
      <vt:lpstr>DAMOV is Open Source</vt:lpstr>
      <vt:lpstr>DAMOV is Open Source</vt:lpstr>
      <vt:lpstr>More on DAMOV Analysis Methodology &amp; Workloads</vt:lpstr>
      <vt:lpstr>More on DAMOV Methods &amp; Benchmarks</vt:lpstr>
      <vt:lpstr>Challenge and Opportunity for Future</vt:lpstr>
      <vt:lpstr>Challenge and Opportunity for Future</vt:lpstr>
      <vt:lpstr>Challenge and Opportunity for Future</vt:lpstr>
      <vt:lpstr>More Info in This Longer Tutorial…</vt:lpstr>
      <vt:lpstr>Latest Longer &amp; Detailed Tutorial on PIM</vt:lpstr>
      <vt:lpstr>Concluding Remarks</vt:lpstr>
      <vt:lpstr>Concluding Remarks</vt:lpstr>
      <vt:lpstr>Fundamentally Better Architectures</vt:lpstr>
      <vt:lpstr>PowerPoint Presentation</vt:lpstr>
      <vt:lpstr>We Need to Revisit the Entire Stack</vt:lpstr>
      <vt:lpstr>We Need to Exploit Good Principles</vt:lpstr>
      <vt:lpstr>A Blueprint for Fundamentally Better Architectures</vt:lpstr>
      <vt:lpstr>Funding Acknowledgments</vt:lpstr>
      <vt:lpstr>Acknowledgments</vt:lpstr>
      <vt:lpstr>PowerPoint Presentation</vt:lpstr>
      <vt:lpstr>SAFARI Newsletter December 2021 Edition</vt:lpstr>
      <vt:lpstr>Referenced Papers, Talks, Artifacts</vt:lpstr>
      <vt:lpstr>Open Source Tools: SAFARI GitHub</vt:lpstr>
      <vt:lpstr>Special Research Sessions &amp; Courses</vt:lpstr>
      <vt:lpstr>Comp Arch (Fall 2021)</vt:lpstr>
      <vt:lpstr>DDCA (Spring 2022)</vt:lpstr>
      <vt:lpstr>PIM Course (Spring 2022)</vt:lpstr>
      <vt:lpstr>Genomics (Spring 2022)</vt:lpstr>
      <vt:lpstr>Hetero. Systems (Spring’22)</vt:lpstr>
      <vt:lpstr>HW/SW Co-Design (Spring 2022)</vt:lpstr>
      <vt:lpstr>Solid-State Drives (Spring 2022)</vt:lpstr>
      <vt:lpstr> RowHammer &amp; DRAM Exploration (Fall 2022)</vt:lpstr>
      <vt:lpstr>Exploration of Emerging Memory Systems (Fall 2022)</vt:lpstr>
      <vt:lpstr>Memory-Centric Computing</vt:lpstr>
      <vt:lpstr>Backup Slides</vt:lpstr>
      <vt:lpstr>Aside: Intelligent Controller for NAND Flash</vt:lpstr>
      <vt:lpstr>Intelligent Flash Controllers [PIEEE’17]</vt:lpstr>
      <vt:lpstr>System Desirables</vt:lpstr>
      <vt:lpstr>SAFARI Research Group</vt:lpstr>
      <vt:lpstr>SAFARI Newsletter April 2020 Edition</vt:lpstr>
      <vt:lpstr>SAFARI Newsletter January 2021 Edition</vt:lpstr>
      <vt:lpstr>SAFARI Newsletter December 2021 Edition</vt:lpstr>
      <vt:lpstr>A Talk on Impactful Research &amp; Teaching</vt:lpstr>
      <vt:lpstr>An Interview on Computing Futures</vt:lpstr>
      <vt:lpstr>Latest Longer &amp; Detailed Tutorial on PIM</vt:lpstr>
      <vt:lpstr>Latest Longer &amp; Detailed Tutorial on PIM</vt:lpstr>
      <vt:lpstr>Detailed Lectures on PIM (I)</vt:lpstr>
      <vt:lpstr>Detailed Lectures on PIM (II)</vt:lpstr>
      <vt:lpstr>Comp Arch (Current)</vt:lpstr>
      <vt:lpstr>PIM Course (Current)</vt:lpstr>
      <vt:lpstr>PowerPoint Presentation</vt:lpstr>
      <vt:lpstr>Data-Driven Architectures</vt:lpstr>
      <vt:lpstr>Corollaries: Architectures Today …</vt:lpstr>
      <vt:lpstr>Exploiting Data to Design             Intelligent Architectures</vt:lpstr>
      <vt:lpstr>System Architecture Design Today</vt:lpstr>
      <vt:lpstr>An Intelligent Architecture</vt:lpstr>
      <vt:lpstr>Self-Optimizing  Memory Controllers</vt:lpstr>
      <vt:lpstr>Memory Controller</vt:lpstr>
      <vt:lpstr>Why are Memory Controllers Difficult to Design?</vt:lpstr>
      <vt:lpstr>Many Memory Timing Constraints</vt:lpstr>
      <vt:lpstr>Many Memory Timing Constraints</vt:lpstr>
      <vt:lpstr>Memory Controller Design Is Becoming More Difficult</vt:lpstr>
      <vt:lpstr>Reality and Dream</vt:lpstr>
      <vt:lpstr>Self-Optimizing DRAM Controllers</vt:lpstr>
      <vt:lpstr>Self-Optimizing DRAM Controllers</vt:lpstr>
      <vt:lpstr>Self-Optimizing DRAM Controllers</vt:lpstr>
      <vt:lpstr>Self-Optimizing DRAM Controllers</vt:lpstr>
      <vt:lpstr>States, Actions, Rewards</vt:lpstr>
      <vt:lpstr>Performance Results</vt:lpstr>
      <vt:lpstr>Self Optimizing DRAM Controllers</vt:lpstr>
      <vt:lpstr>More on Self-Optimizing DRAM Controllers</vt:lpstr>
      <vt:lpstr>Self-Optimizing Memory Prefetchers</vt:lpstr>
      <vt:lpstr>PowerPoint Presentation</vt:lpstr>
      <vt:lpstr>Executive Summary</vt:lpstr>
      <vt:lpstr>Key Shortcomings in Prior Prefetchers</vt:lpstr>
      <vt:lpstr>Our Goal</vt:lpstr>
      <vt:lpstr>Our Proposal</vt:lpstr>
      <vt:lpstr>Basics of Reinforcement Learning (RL)</vt:lpstr>
      <vt:lpstr>Formulating Prefetching as RL</vt:lpstr>
      <vt:lpstr>Pythia Overview</vt:lpstr>
      <vt:lpstr>Simulation Methodology</vt:lpstr>
      <vt:lpstr>Basic Pythia Configuration</vt:lpstr>
      <vt:lpstr>Performance with Varying Core Count</vt:lpstr>
      <vt:lpstr>Performance with Varying Core Count</vt:lpstr>
      <vt:lpstr>Performance with Varying DRAM Bandwidth</vt:lpstr>
      <vt:lpstr>Performance with Varying DRAM Bandwidth</vt:lpstr>
      <vt:lpstr>Pythia’s Overhead</vt:lpstr>
      <vt:lpstr>More in the Paper</vt:lpstr>
      <vt:lpstr>Pythia is Open Source</vt:lpstr>
      <vt:lpstr>PowerPoint Presentation</vt:lpstr>
      <vt:lpstr>Self-Optimizing Memory Prefetchers</vt:lpstr>
      <vt:lpstr>Self-Optimizing Hybrid Storage Systems</vt:lpstr>
      <vt:lpstr>Sibyl:  Adaptive and Extensible Data Placement in Hybrid Storage Systems Using Online Reinforcement Learning</vt:lpstr>
      <vt:lpstr>Executive Summary</vt:lpstr>
      <vt:lpstr>Hybrid Storage Systems</vt:lpstr>
      <vt:lpstr>Key Shortcomings of Prior Data Placement Techniques</vt:lpstr>
      <vt:lpstr>Lack of Adaptability (1/2) </vt:lpstr>
      <vt:lpstr>Lack of Adaptability (2/2)</vt:lpstr>
      <vt:lpstr>Lack of Device Awareness</vt:lpstr>
      <vt:lpstr>Lack of Extensibility</vt:lpstr>
      <vt:lpstr>Our Goal</vt:lpstr>
      <vt:lpstr>Basics of Reinforcement Learning</vt:lpstr>
      <vt:lpstr>Applying RL to Data Placement</vt:lpstr>
      <vt:lpstr>RL State</vt:lpstr>
      <vt:lpstr>Reward</vt:lpstr>
      <vt:lpstr>Overview of Sibyl</vt:lpstr>
      <vt:lpstr>Hyper-parameter Tuning</vt:lpstr>
      <vt:lpstr>Evaluation Methodology</vt:lpstr>
      <vt:lpstr>Evaluation Methodology</vt:lpstr>
      <vt:lpstr>Evaluation Methodology</vt:lpstr>
      <vt:lpstr>Latency Improvement</vt:lpstr>
      <vt:lpstr>Throughput Improvement</vt:lpstr>
      <vt:lpstr>Latency in Tri-Hybrid System</vt:lpstr>
      <vt:lpstr>Latency for Unseen Workloads</vt:lpstr>
      <vt:lpstr>Sensitivity to Fast Storage Capacity</vt:lpstr>
      <vt:lpstr>Sensitivity to Fast Storage Capacity</vt:lpstr>
      <vt:lpstr>Overhead Analysis</vt:lpstr>
      <vt:lpstr>For More on Sybil</vt:lpstr>
      <vt:lpstr>An Intelligent Architecture</vt:lpstr>
      <vt:lpstr>Challenge and Opportunity for Future</vt:lpstr>
      <vt:lpstr>Data-Aware Architectures</vt:lpstr>
      <vt:lpstr>Corollaries: Architectures Today …</vt:lpstr>
      <vt:lpstr>Data-Aware Architectures</vt:lpstr>
      <vt:lpstr>One Problem: Limited Expressiveness</vt:lpstr>
      <vt:lpstr>A Solution: More Expressive Interfaces</vt:lpstr>
      <vt:lpstr>Expressive (Memory) Interfaces</vt:lpstr>
      <vt:lpstr>SW provides key program information to HW</vt:lpstr>
      <vt:lpstr>Broader goal: Enable many cross-layer optimizations</vt:lpstr>
      <vt:lpstr>Our approach: Rich cross-layer abstractions</vt:lpstr>
      <vt:lpstr>PowerPoint Presentation</vt:lpstr>
      <vt:lpstr>XMem Aids/Enables Many Optimizations</vt:lpstr>
      <vt:lpstr>Expressive (Memory) Interfaces</vt:lpstr>
      <vt:lpstr>Expressive (Memory) Interfaces for GPUs</vt:lpstr>
      <vt:lpstr>Locality Descriptor: Executive Summary </vt:lpstr>
      <vt:lpstr>An Example: Hybrid Memory Management</vt:lpstr>
      <vt:lpstr>An Example: Heterogeneous-Reliability Memory</vt:lpstr>
      <vt:lpstr>Exploiting Memory Error Tolerance  with Hybrid Memory Systems</vt:lpstr>
      <vt:lpstr>Heterogeneous-Reliability Memory</vt:lpstr>
      <vt:lpstr>More on Heterogeneous-Reliability Memory</vt:lpstr>
      <vt:lpstr>Data-Aware Cross-Layer Hybrid System Management</vt:lpstr>
      <vt:lpstr>Another Example: EDEN for DNNs</vt:lpstr>
      <vt:lpstr>PowerPoint Presentation</vt:lpstr>
      <vt:lpstr>PowerPoint Presentation</vt:lpstr>
      <vt:lpstr>PowerPoint Presentation</vt:lpstr>
      <vt:lpstr>PowerPoint Presentation</vt:lpstr>
      <vt:lpstr>PowerPoint Presentation</vt:lpstr>
      <vt:lpstr>EDEN: Data-Aware Efficient DNN Inference</vt:lpstr>
      <vt:lpstr>SMASH: SW/HW Indexing Acceleration</vt:lpstr>
      <vt:lpstr>Data-Aware Virtual Memory Framework</vt:lpstr>
      <vt:lpstr>SW/HW Climate Modeling Accelerator</vt:lpstr>
      <vt:lpstr>HW/SW Time Series Analysis Accelerator</vt:lpstr>
      <vt:lpstr>FPGA-based Processing Near Memory</vt:lpstr>
      <vt:lpstr>Accelerating Linked Data Structures</vt:lpstr>
      <vt:lpstr>Accelerating Approximate String Matching</vt:lpstr>
      <vt:lpstr>Accelerating Genome Analysis [IEEE MICRO 2020]</vt:lpstr>
      <vt:lpstr>Challenge and Opportunity for Future</vt:lpstr>
      <vt:lpstr>We Need to Rethink the Entire Stack</vt:lpstr>
      <vt:lpstr>Principled Architectures &amp; What They Can Enable</vt:lpstr>
      <vt:lpstr>A Quote from A Famous Architect</vt:lpstr>
      <vt:lpstr>Precedent-Based Design?</vt:lpstr>
      <vt:lpstr>Principled Design</vt:lpstr>
      <vt:lpstr>PowerPoint Presentation</vt:lpstr>
      <vt:lpstr>The Overarching Principle</vt:lpstr>
      <vt:lpstr>Another Example: Precedent-Based Design</vt:lpstr>
      <vt:lpstr>Principled Design</vt:lpstr>
      <vt:lpstr>Another Principled Design</vt:lpstr>
      <vt:lpstr>Another Principled Design</vt:lpstr>
      <vt:lpstr>Principle Applied to Another Structure</vt:lpstr>
      <vt:lpstr>The Overarching Principle</vt:lpstr>
      <vt:lpstr>Overarching Principles for Computing?</vt:lpstr>
      <vt:lpstr>Readings, Videos, Reference Materials</vt:lpstr>
      <vt:lpstr>More on My Research &amp; Teaching</vt:lpstr>
      <vt:lpstr>Brief Self Introduction</vt:lpstr>
      <vt:lpstr>Current Research Mission</vt:lpstr>
      <vt:lpstr>Four Key Current Directions</vt:lpstr>
      <vt:lpstr>The Transformation Hierarchy</vt:lpstr>
      <vt:lpstr>Axiom</vt:lpstr>
      <vt:lpstr>Current Research Mission &amp; Major Topics</vt:lpstr>
      <vt:lpstr>PowerPoint Presentation</vt:lpstr>
      <vt:lpstr>SAFARI Newsletter April 2020 Edition</vt:lpstr>
      <vt:lpstr>SAFARI Newsletter January 2021 Edition</vt:lpstr>
      <vt:lpstr>SAFARI Newsletter December 2021 Edition</vt:lpstr>
      <vt:lpstr>Papers, Talks, Artifacts</vt:lpstr>
      <vt:lpstr>Open Source Tools: SAFARI GitHub</vt:lpstr>
      <vt:lpstr>SAFARI PhD and Post-Doc Alumni</vt:lpstr>
      <vt:lpstr>Principle: Teaching and Research</vt:lpstr>
      <vt:lpstr>Principle: Learning and Scholarship</vt:lpstr>
      <vt:lpstr>Principle: Insight and Ideas</vt:lpstr>
      <vt:lpstr>Principle: Learning and Scholarship</vt:lpstr>
      <vt:lpstr>Principle: Good Mindset, Goals &amp; Focus</vt:lpstr>
      <vt:lpstr>Research &amp; Teaching: Some Overview Talks</vt:lpstr>
      <vt:lpstr>Online Courses &amp; Lectures</vt:lpstr>
      <vt:lpstr>PowerPoint Presentation</vt:lpstr>
      <vt:lpstr>DDCA (Spring 2021)</vt:lpstr>
      <vt:lpstr>Comp Arch (Fall 2020)</vt:lpstr>
      <vt:lpstr>Comp Arch (Current)</vt:lpstr>
      <vt:lpstr>Seminar (Spring’21)</vt:lpstr>
      <vt:lpstr>Seminar (Current)</vt:lpstr>
      <vt:lpstr>Hands-On Projects &amp; Seminars Courses </vt:lpstr>
      <vt:lpstr>PIM Course (Current)</vt:lpstr>
      <vt:lpstr>SAFARI Live Seminars (I)</vt:lpstr>
      <vt:lpstr>SAFARI Live Seminars (II)</vt:lpstr>
      <vt:lpstr>Open-Source Artifacts</vt:lpstr>
      <vt:lpstr>Open Source Tools: SAFARI GitHub</vt:lpstr>
      <vt:lpstr>PowerPoint Presentation</vt:lpstr>
      <vt:lpstr>An Interview on Research and Education</vt:lpstr>
      <vt:lpstr>More Thoughts and Suggestions</vt:lpstr>
      <vt:lpstr>More Thoughts and Suggestions (II)</vt:lpstr>
      <vt:lpstr>A Talk on Impactful Research &amp; Teaching</vt:lpstr>
      <vt:lpstr>An Interview on Computing Futures</vt:lpstr>
      <vt:lpstr>Papers, Talks, Videos, Artifacts</vt:lpstr>
      <vt:lpstr>Fundamental Thinking</vt:lpstr>
      <vt:lpstr>Historical: Opportunities at the Bottom </vt:lpstr>
      <vt:lpstr>Historical: Opportunities at the Bottom (II) </vt:lpstr>
      <vt:lpstr>Historical: Opportunities at the Top </vt:lpstr>
      <vt:lpstr>Axiom, Revisited</vt:lpstr>
      <vt:lpstr>Hence the Expanded View</vt:lpstr>
      <vt:lpstr>Fundamentally Better Architectures</vt:lpstr>
      <vt:lpstr>End of Backup Slides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ATLAS: A Scalable and High-Performance Scheduling Algorithm for Multiple Memory Controllers</dc:title>
  <dc:creator>yoongu</dc:creator>
  <cp:lastModifiedBy>Mutlu  Onur</cp:lastModifiedBy>
  <cp:revision>3177</cp:revision>
  <cp:lastPrinted>2017-12-05T03:30:35Z</cp:lastPrinted>
  <dcterms:created xsi:type="dcterms:W3CDTF">2010-10-08T20:41:54Z</dcterms:created>
  <dcterms:modified xsi:type="dcterms:W3CDTF">2023-01-19T01:11:40Z</dcterms:modified>
</cp:coreProperties>
</file>